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5"/>
  </p:notesMasterIdLst>
  <p:sldIdLst>
    <p:sldId id="257" r:id="rId2"/>
    <p:sldId id="275" r:id="rId3"/>
    <p:sldId id="259" r:id="rId4"/>
    <p:sldId id="277" r:id="rId5"/>
    <p:sldId id="266" r:id="rId6"/>
    <p:sldId id="270" r:id="rId7"/>
    <p:sldId id="279" r:id="rId8"/>
    <p:sldId id="267" r:id="rId9"/>
    <p:sldId id="281" r:id="rId10"/>
    <p:sldId id="282" r:id="rId11"/>
    <p:sldId id="283" r:id="rId12"/>
    <p:sldId id="284" r:id="rId13"/>
    <p:sldId id="285" r:id="rId14"/>
    <p:sldId id="287" r:id="rId15"/>
    <p:sldId id="288" r:id="rId16"/>
    <p:sldId id="289" r:id="rId17"/>
    <p:sldId id="286" r:id="rId18"/>
    <p:sldId id="290" r:id="rId19"/>
    <p:sldId id="291" r:id="rId20"/>
    <p:sldId id="292" r:id="rId21"/>
    <p:sldId id="293" r:id="rId22"/>
    <p:sldId id="314" r:id="rId23"/>
    <p:sldId id="294" r:id="rId24"/>
    <p:sldId id="295" r:id="rId25"/>
    <p:sldId id="296" r:id="rId26"/>
    <p:sldId id="297" r:id="rId27"/>
    <p:sldId id="299" r:id="rId28"/>
    <p:sldId id="315" r:id="rId29"/>
    <p:sldId id="316" r:id="rId30"/>
    <p:sldId id="301" r:id="rId31"/>
    <p:sldId id="300" r:id="rId32"/>
    <p:sldId id="302" r:id="rId33"/>
    <p:sldId id="303" r:id="rId34"/>
    <p:sldId id="304" r:id="rId35"/>
    <p:sldId id="309" r:id="rId36"/>
    <p:sldId id="308" r:id="rId37"/>
    <p:sldId id="310" r:id="rId38"/>
    <p:sldId id="311" r:id="rId39"/>
    <p:sldId id="312" r:id="rId40"/>
    <p:sldId id="305" r:id="rId41"/>
    <p:sldId id="306" r:id="rId42"/>
    <p:sldId id="317" r:id="rId43"/>
    <p:sldId id="313"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213C1-78B5-5599-0557-9BE113955E42}" v="65" dt="2023-10-11T13:37:48.880"/>
    <p1510:client id="{D8F9FB0E-53CA-E43F-7C31-ECA756EABCC7}" v="832" dt="2023-10-10T23:57:36.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32" autoAdjust="0"/>
    <p:restoredTop sz="94674"/>
  </p:normalViewPr>
  <p:slideViewPr>
    <p:cSldViewPr snapToGrid="0" snapToObjects="1" showGuides="1">
      <p:cViewPr>
        <p:scale>
          <a:sx n="65" d="100"/>
          <a:sy n="65" d="100"/>
        </p:scale>
        <p:origin x="356" y="60"/>
      </p:cViewPr>
      <p:guideLst/>
    </p:cSldViewPr>
  </p:slideViewPr>
  <p:notesTextViewPr>
    <p:cViewPr>
      <p:scale>
        <a:sx n="1" d="1"/>
        <a:sy n="1" d="1"/>
      </p:scale>
      <p:origin x="0" y="0"/>
    </p:cViewPr>
  </p:notesTextViewPr>
  <p:sorterViewPr>
    <p:cViewPr>
      <p:scale>
        <a:sx n="100" d="100"/>
        <a:sy n="100" d="100"/>
      </p:scale>
      <p:origin x="0" y="-40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0239D73C-AF14-7643-8BC7-209F4FB10DDF}" type="datetimeFigureOut">
              <a:rPr lang="en-US" smtClean="0"/>
              <a:pPr/>
              <a:t>10/17/2023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F52A25F9-16D3-E64A-8639-7B020C319E7B}" type="slidenum">
              <a:rPr lang="en-US" smtClean="0"/>
              <a:pPr/>
              <a:t>‹#›</a:t>
            </a:fld>
            <a:endParaRPr lang="en-US" dirty="0"/>
          </a:p>
        </p:txBody>
      </p:sp>
    </p:spTree>
    <p:extLst>
      <p:ext uri="{BB962C8B-B14F-4D97-AF65-F5344CB8AC3E}">
        <p14:creationId xmlns:p14="http://schemas.microsoft.com/office/powerpoint/2010/main" val="19089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2A25F9-16D3-E64A-8639-7B020C319E7B}" type="slidenum">
              <a:rPr lang="en-US" smtClean="0"/>
              <a:pPr/>
              <a:t>31</a:t>
            </a:fld>
            <a:endParaRPr lang="en-US" dirty="0"/>
          </a:p>
        </p:txBody>
      </p:sp>
    </p:spTree>
    <p:extLst>
      <p:ext uri="{BB962C8B-B14F-4D97-AF65-F5344CB8AC3E}">
        <p14:creationId xmlns:p14="http://schemas.microsoft.com/office/powerpoint/2010/main" val="3867610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descr="University at Buffalo, The State University of New York logo">
            <a:extLst>
              <a:ext uri="{FF2B5EF4-FFF2-40B4-BE49-F238E27FC236}">
                <a16:creationId xmlns:a16="http://schemas.microsoft.com/office/drawing/2014/main" id="{9C7DE7FF-FD86-434E-91D5-DF1AA23EE75F}"/>
              </a:ext>
            </a:extLst>
          </p:cNvPr>
          <p:cNvPicPr>
            <a:picLocks noChangeAspect="1"/>
          </p:cNvPicPr>
          <p:nvPr userDrawn="1"/>
        </p:nvPicPr>
        <p:blipFill>
          <a:blip r:embed="rId3"/>
          <a:stretch>
            <a:fillRect/>
          </a:stretch>
        </p:blipFill>
        <p:spPr>
          <a:xfrm>
            <a:off x="660400" y="6041329"/>
            <a:ext cx="4800600" cy="355823"/>
          </a:xfrm>
          <a:prstGeom prst="rect">
            <a:avLst/>
          </a:prstGeom>
        </p:spPr>
      </p:pic>
    </p:spTree>
    <p:extLst>
      <p:ext uri="{BB962C8B-B14F-4D97-AF65-F5344CB8AC3E}">
        <p14:creationId xmlns:p14="http://schemas.microsoft.com/office/powerpoint/2010/main" val="38254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10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6EF38F-8DF7-3941-B22C-502232E4CB0B}"/>
              </a:ext>
            </a:extLst>
          </p:cNvPr>
          <p:cNvSpPr>
            <a:spLocks noGrp="1" noChangeAspect="1"/>
          </p:cNvSpPr>
          <p:nvPr>
            <p:ph type="pic" idx="13"/>
          </p:nvPr>
        </p:nvSpPr>
        <p:spPr>
          <a:xfrm>
            <a:off x="5098566" y="1079500"/>
            <a:ext cx="7093434" cy="57785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616792"/>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a:extLst>
              <a:ext uri="{FF2B5EF4-FFF2-40B4-BE49-F238E27FC236}">
                <a16:creationId xmlns:a16="http://schemas.microsoft.com/office/drawing/2014/main" id="{0CAA554F-B37C-9E47-B5E4-82235D4EC6CD}"/>
              </a:ext>
            </a:extLst>
          </p:cNvPr>
          <p:cNvSpPr>
            <a:spLocks noGrp="1" noChangeAspect="1"/>
          </p:cNvSpPr>
          <p:nvPr>
            <p:ph type="pic" idx="13"/>
          </p:nvPr>
        </p:nvSpPr>
        <p:spPr>
          <a:xfrm>
            <a:off x="5114631" y="1066800"/>
            <a:ext cx="7077369" cy="293259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Picture Placeholder 2">
            <a:extLst>
              <a:ext uri="{FF2B5EF4-FFF2-40B4-BE49-F238E27FC236}">
                <a16:creationId xmlns:a16="http://schemas.microsoft.com/office/drawing/2014/main" id="{9F5FDDA2-E7AF-294B-ACDF-BDB5997277BC}"/>
              </a:ext>
            </a:extLst>
          </p:cNvPr>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a:extLst>
              <a:ext uri="{FF2B5EF4-FFF2-40B4-BE49-F238E27FC236}">
                <a16:creationId xmlns:a16="http://schemas.microsoft.com/office/drawing/2014/main" id="{F2499D1A-BF4E-8444-BF94-86863CA11648}"/>
              </a:ext>
            </a:extLst>
          </p:cNvPr>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54085193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6A37-D6A5-0C40-A676-03633A9FD245}"/>
              </a:ext>
            </a:extLst>
          </p:cNvPr>
          <p:cNvSpPr>
            <a:spLocks noGrp="1"/>
          </p:cNvSpPr>
          <p:nvPr>
            <p:ph type="title"/>
          </p:nvPr>
        </p:nvSpPr>
        <p:spPr/>
        <p:txBody>
          <a:bodyPr/>
          <a:lstStyle/>
          <a:p>
            <a:r>
              <a:rPr lang="en-US" dirty="0"/>
              <a:t>Click to edit</a:t>
            </a:r>
          </a:p>
        </p:txBody>
      </p:sp>
      <p:sp>
        <p:nvSpPr>
          <p:cNvPr id="3" name="Picture Placeholder 2">
            <a:extLst>
              <a:ext uri="{FF2B5EF4-FFF2-40B4-BE49-F238E27FC236}">
                <a16:creationId xmlns:a16="http://schemas.microsoft.com/office/drawing/2014/main" id="{CB21EA68-2B0A-7648-9710-0081FFDD7D68}"/>
              </a:ext>
            </a:extLst>
          </p:cNvPr>
          <p:cNvSpPr>
            <a:spLocks noGrp="1" noChangeAspect="1"/>
          </p:cNvSpPr>
          <p:nvPr>
            <p:ph type="pic" idx="13"/>
          </p:nvPr>
        </p:nvSpPr>
        <p:spPr>
          <a:xfrm>
            <a:off x="0" y="1066800"/>
            <a:ext cx="12192000" cy="57912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276045891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2">
            <a:extLst>
              <a:ext uri="{FF2B5EF4-FFF2-40B4-BE49-F238E27FC236}">
                <a16:creationId xmlns:a16="http://schemas.microsoft.com/office/drawing/2014/main" id="{7B782143-2792-E14B-AE51-0FFA9028EB8A}"/>
              </a:ext>
            </a:extLst>
          </p:cNvPr>
          <p:cNvSpPr>
            <a:spLocks noGrp="1"/>
          </p:cNvSpPr>
          <p:nvPr>
            <p:ph type="chart" sz="quarter" idx="16"/>
          </p:nvPr>
        </p:nvSpPr>
        <p:spPr>
          <a:xfrm>
            <a:off x="5161935" y="1976285"/>
            <a:ext cx="6325152" cy="3967316"/>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Tree>
    <p:extLst>
      <p:ext uri="{BB962C8B-B14F-4D97-AF65-F5344CB8AC3E}">
        <p14:creationId xmlns:p14="http://schemas.microsoft.com/office/powerpoint/2010/main" val="61249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descr="University at Buffalo, The State University of New York logo">
            <a:extLst>
              <a:ext uri="{FF2B5EF4-FFF2-40B4-BE49-F238E27FC236}">
                <a16:creationId xmlns:a16="http://schemas.microsoft.com/office/drawing/2014/main" id="{9C7DE7FF-FD86-434E-91D5-DF1AA23EE75F}"/>
              </a:ext>
            </a:extLst>
          </p:cNvPr>
          <p:cNvPicPr>
            <a:picLocks noChangeAspect="1"/>
          </p:cNvPicPr>
          <p:nvPr userDrawn="1"/>
        </p:nvPicPr>
        <p:blipFill>
          <a:blip r:embed="rId3"/>
          <a:stretch>
            <a:fillRect/>
          </a:stretch>
        </p:blipFill>
        <p:spPr>
          <a:xfrm>
            <a:off x="660402" y="6041329"/>
            <a:ext cx="4800595" cy="355823"/>
          </a:xfrm>
          <a:prstGeom prst="rect">
            <a:avLst/>
          </a:prstGeom>
        </p:spPr>
      </p:pic>
    </p:spTree>
    <p:extLst>
      <p:ext uri="{BB962C8B-B14F-4D97-AF65-F5344CB8AC3E}">
        <p14:creationId xmlns:p14="http://schemas.microsoft.com/office/powerpoint/2010/main" val="391094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University at Buffalo, The State University of New York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5600" y="321146"/>
            <a:ext cx="4800600" cy="356029"/>
          </a:xfrm>
          <a:prstGeom prst="rect">
            <a:avLst/>
          </a:prstGeom>
        </p:spPr>
      </p:pic>
    </p:spTree>
    <p:extLst>
      <p:ext uri="{BB962C8B-B14F-4D97-AF65-F5344CB8AC3E}">
        <p14:creationId xmlns:p14="http://schemas.microsoft.com/office/powerpoint/2010/main" val="252752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University at Buffalo, The State University of New York logo"/>
          <p:cNvPicPr>
            <a:picLocks noChangeAspect="1"/>
          </p:cNvPicPr>
          <p:nvPr userDrawn="1"/>
        </p:nvPicPr>
        <p:blipFill>
          <a:blip r:embed="rId3"/>
          <a:stretch>
            <a:fillRect/>
          </a:stretch>
        </p:blipFill>
        <p:spPr>
          <a:xfrm>
            <a:off x="355600" y="321249"/>
            <a:ext cx="4800600" cy="355823"/>
          </a:xfrm>
          <a:prstGeom prst="rect">
            <a:avLst/>
          </a:prstGeom>
        </p:spPr>
      </p:pic>
    </p:spTree>
    <p:extLst>
      <p:ext uri="{BB962C8B-B14F-4D97-AF65-F5344CB8AC3E}">
        <p14:creationId xmlns:p14="http://schemas.microsoft.com/office/powerpoint/2010/main" val="207956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40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2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2B2E-D090-724F-8681-FBE0CDA2F117}"/>
              </a:ext>
            </a:extLst>
          </p:cNvPr>
          <p:cNvSpPr>
            <a:spLocks noGrp="1"/>
          </p:cNvSpPr>
          <p:nvPr>
            <p:ph type="title"/>
          </p:nvPr>
        </p:nvSpPr>
        <p:spPr>
          <a:xfrm>
            <a:off x="566928" y="1499616"/>
            <a:ext cx="10515600"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559530-982F-0F4F-B296-9DB2F44D8051}"/>
              </a:ext>
            </a:extLst>
          </p:cNvPr>
          <p:cNvSpPr>
            <a:spLocks noGrp="1"/>
          </p:cNvSpPr>
          <p:nvPr>
            <p:ph sz="half" idx="1"/>
          </p:nvPr>
        </p:nvSpPr>
        <p:spPr>
          <a:xfrm>
            <a:off x="566928" y="2185416"/>
            <a:ext cx="4500372" cy="39486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90367C6-4AC8-9C47-BDFA-A5613CF90E15}"/>
              </a:ext>
            </a:extLst>
          </p:cNvPr>
          <p:cNvSpPr>
            <a:spLocks noGrp="1"/>
          </p:cNvSpPr>
          <p:nvPr>
            <p:ph sz="half" idx="2"/>
          </p:nvPr>
        </p:nvSpPr>
        <p:spPr>
          <a:xfrm>
            <a:off x="5410200" y="2185416"/>
            <a:ext cx="4498848" cy="39502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46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C5C1-32E2-374C-809B-D54BEC11EB3F}"/>
              </a:ext>
            </a:extLst>
          </p:cNvPr>
          <p:cNvSpPr>
            <a:spLocks noGrp="1"/>
          </p:cNvSpPr>
          <p:nvPr>
            <p:ph type="title"/>
          </p:nvPr>
        </p:nvSpPr>
        <p:spPr>
          <a:xfrm>
            <a:off x="566928" y="1499616"/>
            <a:ext cx="10515600" cy="590931"/>
          </a:xfrm>
        </p:spPr>
        <p:txBody>
          <a:bodyPr>
            <a:spAutoFit/>
          </a:bodyPr>
          <a:lstStyle/>
          <a:p>
            <a:r>
              <a:rPr lang="en-US" dirty="0"/>
              <a:t>Click to edit Master title style</a:t>
            </a:r>
          </a:p>
        </p:txBody>
      </p:sp>
      <p:sp>
        <p:nvSpPr>
          <p:cNvPr id="3" name="Text Placeholder 2">
            <a:extLst>
              <a:ext uri="{FF2B5EF4-FFF2-40B4-BE49-F238E27FC236}">
                <a16:creationId xmlns:a16="http://schemas.microsoft.com/office/drawing/2014/main" id="{9798817A-73B4-F340-8D0E-FB813E55F799}"/>
              </a:ext>
            </a:extLst>
          </p:cNvPr>
          <p:cNvSpPr>
            <a:spLocks noGrp="1"/>
          </p:cNvSpPr>
          <p:nvPr>
            <p:ph type="body" idx="1" hasCustomPrompt="1"/>
          </p:nvPr>
        </p:nvSpPr>
        <p:spPr>
          <a:xfrm>
            <a:off x="566928" y="2185416"/>
            <a:ext cx="5138928" cy="393192"/>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5126641-0094-3D49-865E-3DB9ECAC43C4}"/>
              </a:ext>
            </a:extLst>
          </p:cNvPr>
          <p:cNvSpPr>
            <a:spLocks noGrp="1"/>
          </p:cNvSpPr>
          <p:nvPr>
            <p:ph sz="half" idx="2"/>
          </p:nvPr>
        </p:nvSpPr>
        <p:spPr>
          <a:xfrm>
            <a:off x="566928" y="2593340"/>
            <a:ext cx="5140515" cy="3535744"/>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6E11705-25F9-194A-9D2F-C9FEEA3A5744}"/>
              </a:ext>
            </a:extLst>
          </p:cNvPr>
          <p:cNvSpPr>
            <a:spLocks noGrp="1"/>
          </p:cNvSpPr>
          <p:nvPr>
            <p:ph type="body" sz="quarter" idx="3" hasCustomPrompt="1"/>
          </p:nvPr>
        </p:nvSpPr>
        <p:spPr>
          <a:xfrm>
            <a:off x="6172200" y="2185416"/>
            <a:ext cx="5138928" cy="394980"/>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D978716-6004-6344-B5D2-C780B062C9CF}"/>
              </a:ext>
            </a:extLst>
          </p:cNvPr>
          <p:cNvSpPr>
            <a:spLocks noGrp="1"/>
          </p:cNvSpPr>
          <p:nvPr>
            <p:ph sz="quarter" idx="4"/>
          </p:nvPr>
        </p:nvSpPr>
        <p:spPr>
          <a:xfrm>
            <a:off x="6172200" y="2590800"/>
            <a:ext cx="5138928" cy="3538728"/>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84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2439-3BDA-DB47-AA02-5590274D40F8}"/>
              </a:ext>
            </a:extLst>
          </p:cNvPr>
          <p:cNvSpPr>
            <a:spLocks noGrp="1"/>
          </p:cNvSpPr>
          <p:nvPr>
            <p:ph type="title"/>
          </p:nvPr>
        </p:nvSpPr>
        <p:spPr/>
        <p:txBody>
          <a:bodyPr>
            <a:spAutoFit/>
          </a:bodyPr>
          <a:lstStyle/>
          <a:p>
            <a:r>
              <a:rPr lang="en-US" dirty="0"/>
              <a:t>Click to edit Master title style</a:t>
            </a:r>
          </a:p>
        </p:txBody>
      </p:sp>
    </p:spTree>
    <p:extLst>
      <p:ext uri="{BB962C8B-B14F-4D97-AF65-F5344CB8AC3E}">
        <p14:creationId xmlns:p14="http://schemas.microsoft.com/office/powerpoint/2010/main" val="120925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566928" y="1499616"/>
            <a:ext cx="10515600" cy="590931"/>
          </a:xfrm>
          <a:prstGeom prst="rect">
            <a:avLst/>
          </a:prstGeom>
        </p:spPr>
        <p:txBody>
          <a:bodyPr vert="horz" lIns="91440" tIns="45720" rIns="91440" bIns="45720" rtlCol="0" anchor="b"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2185416"/>
            <a:ext cx="10515600" cy="39682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University at Buffalo, The State University of New York logo">
            <a:extLst>
              <a:ext uri="{FF2B5EF4-FFF2-40B4-BE49-F238E27FC236}">
                <a16:creationId xmlns:a16="http://schemas.microsoft.com/office/drawing/2014/main" id="{27B0F206-4721-B742-B71F-C0AADA23A984}"/>
              </a:ext>
            </a:extLst>
          </p:cNvPr>
          <p:cNvPicPr>
            <a:picLocks noChangeAspect="1"/>
          </p:cNvPicPr>
          <p:nvPr userDrawn="1"/>
        </p:nvPicPr>
        <p:blipFill>
          <a:blip r:embed="rId17"/>
          <a:stretch>
            <a:fillRect/>
          </a:stretch>
        </p:blipFill>
        <p:spPr>
          <a:xfrm>
            <a:off x="355600" y="321249"/>
            <a:ext cx="4800600" cy="355823"/>
          </a:xfrm>
          <a:prstGeom prst="rect">
            <a:avLst/>
          </a:prstGeom>
        </p:spPr>
      </p:pic>
      <p:sp>
        <p:nvSpPr>
          <p:cNvPr id="7" name="Footer Placeholder 4">
            <a:extLst>
              <a:ext uri="{FF2B5EF4-FFF2-40B4-BE49-F238E27FC236}">
                <a16:creationId xmlns:a16="http://schemas.microsoft.com/office/drawing/2014/main" id="{D439930E-F253-DE46-B952-3E0957740773}"/>
              </a:ext>
            </a:extLst>
          </p:cNvPr>
          <p:cNvSpPr txBox="1">
            <a:spLocks/>
          </p:cNvSpPr>
          <p:nvPr userDrawn="1"/>
        </p:nvSpPr>
        <p:spPr>
          <a:xfrm>
            <a:off x="6938176" y="6319774"/>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3C135-CEC6-A548-8917-8F7FEB82358B}" type="slidenum">
              <a:rPr lang="en-US" b="1" smtClean="0"/>
              <a:pPr/>
              <a:t>‹#›</a:t>
            </a:fld>
            <a:endParaRPr lang="en-US" b="1" dirty="0"/>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3" r:id="rId3"/>
    <p:sldLayoutId id="2147483669" r:id="rId4"/>
    <p:sldLayoutId id="2147483650" r:id="rId5"/>
    <p:sldLayoutId id="2147483664" r:id="rId6"/>
    <p:sldLayoutId id="2147483652" r:id="rId7"/>
    <p:sldLayoutId id="2147483653" r:id="rId8"/>
    <p:sldLayoutId id="2147483654" r:id="rId9"/>
    <p:sldLayoutId id="2147483655" r:id="rId10"/>
    <p:sldLayoutId id="2147483665" r:id="rId11"/>
    <p:sldLayoutId id="2147483666" r:id="rId12"/>
    <p:sldLayoutId id="2147483660" r:id="rId13"/>
    <p:sldLayoutId id="2147483667" r:id="rId14"/>
  </p:sldLayoutIdLst>
  <p:hf hdr="0" dt="0"/>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DmXwkgIrzyo" TargetMode="Externa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sv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sentation Title">
            <a:extLst>
              <a:ext uri="{FF2B5EF4-FFF2-40B4-BE49-F238E27FC236}">
                <a16:creationId xmlns:a16="http://schemas.microsoft.com/office/drawing/2014/main" id="{1089AC9A-5D7D-5A4C-8605-7607252D4FA1}"/>
              </a:ext>
            </a:extLst>
          </p:cNvPr>
          <p:cNvSpPr>
            <a:spLocks noGrp="1"/>
          </p:cNvSpPr>
          <p:nvPr>
            <p:ph type="ctrTitle"/>
          </p:nvPr>
        </p:nvSpPr>
        <p:spPr>
          <a:xfrm>
            <a:off x="467327" y="1359532"/>
            <a:ext cx="7381573" cy="2847794"/>
          </a:xfrm>
        </p:spPr>
        <p:txBody>
          <a:bodyPr/>
          <a:lstStyle/>
          <a:p>
            <a:pPr>
              <a:lnSpc>
                <a:spcPct val="100000"/>
              </a:lnSpc>
            </a:pPr>
            <a:br>
              <a:rPr lang="en-US" sz="3200" dirty="0">
                <a:latin typeface="Calibri"/>
                <a:ea typeface="Calibri"/>
                <a:cs typeface="Calibri"/>
              </a:rPr>
            </a:br>
            <a:r>
              <a:rPr lang="en-US" sz="3200" dirty="0">
                <a:latin typeface="Calibri"/>
                <a:ea typeface="Calibri"/>
                <a:cs typeface="Calibri"/>
              </a:rPr>
              <a:t>CSE 707: Wireless network security </a:t>
            </a:r>
            <a:br>
              <a:rPr lang="en-US" sz="3200" dirty="0">
                <a:latin typeface="Calibri"/>
                <a:ea typeface="Calibri"/>
                <a:cs typeface="Calibri"/>
              </a:rPr>
            </a:br>
            <a:br>
              <a:rPr lang="en-US" sz="3200" dirty="0">
                <a:latin typeface="Calibri"/>
                <a:ea typeface="Calibri"/>
                <a:cs typeface="Calibri"/>
              </a:rPr>
            </a:br>
            <a:r>
              <a:rPr lang="en-US" sz="3200" dirty="0">
                <a:latin typeface="Calibri"/>
                <a:ea typeface="Calibri"/>
                <a:cs typeface="Calibri"/>
              </a:rPr>
              <a:t>One Key to Rule Them All: Secure Group Pairing for Heterogeneous IoT Devices</a:t>
            </a:r>
            <a:br>
              <a:rPr lang="en-US" sz="3200" dirty="0">
                <a:latin typeface="Calibri" panose="020F0502020204030204" pitchFamily="34" charset="0"/>
                <a:ea typeface="Calibri" panose="020F0502020204030204" pitchFamily="34" charset="0"/>
                <a:cs typeface="Calibri" panose="020F0502020204030204" pitchFamily="34" charset="0"/>
              </a:rPr>
            </a:br>
            <a:r>
              <a:rPr lang="en-US" sz="1400" b="0" dirty="0">
                <a:latin typeface="Calibri"/>
                <a:ea typeface="Calibri"/>
                <a:cs typeface="Calibri"/>
              </a:rPr>
              <a:t>by </a:t>
            </a:r>
            <a:r>
              <a:rPr lang="en-US" sz="1400" b="0" dirty="0" err="1">
                <a:latin typeface="Calibri"/>
                <a:ea typeface="Calibri"/>
                <a:cs typeface="Calibri"/>
              </a:rPr>
              <a:t>habiba</a:t>
            </a:r>
            <a:r>
              <a:rPr lang="en-US" sz="1400" b="0" dirty="0">
                <a:latin typeface="Calibri"/>
                <a:ea typeface="Calibri"/>
                <a:cs typeface="Calibri"/>
              </a:rPr>
              <a:t> Farrukh* , </a:t>
            </a:r>
            <a:r>
              <a:rPr lang="en-US" sz="1400" b="0" dirty="0" err="1">
                <a:latin typeface="Calibri"/>
                <a:ea typeface="Calibri"/>
                <a:cs typeface="Calibri"/>
              </a:rPr>
              <a:t>Muslum</a:t>
            </a:r>
            <a:r>
              <a:rPr lang="en-US" sz="1400" b="0" dirty="0">
                <a:latin typeface="Calibri"/>
                <a:ea typeface="Calibri"/>
                <a:cs typeface="Calibri"/>
              </a:rPr>
              <a:t> Ozgur </a:t>
            </a:r>
            <a:r>
              <a:rPr lang="en-US" sz="1400" b="0" dirty="0" err="1">
                <a:latin typeface="Calibri"/>
                <a:ea typeface="Calibri"/>
                <a:cs typeface="Calibri"/>
              </a:rPr>
              <a:t>Ozmen</a:t>
            </a:r>
            <a:r>
              <a:rPr lang="en-US" sz="1400" b="0" dirty="0">
                <a:latin typeface="Calibri"/>
                <a:ea typeface="Calibri"/>
                <a:cs typeface="Calibri"/>
              </a:rPr>
              <a:t>* , Faik Kerem Ors, and Z. Berkay Celik</a:t>
            </a:r>
          </a:p>
        </p:txBody>
      </p:sp>
      <p:sp>
        <p:nvSpPr>
          <p:cNvPr id="7" name="Sub-topic">
            <a:extLst>
              <a:ext uri="{FF2B5EF4-FFF2-40B4-BE49-F238E27FC236}">
                <a16:creationId xmlns:a16="http://schemas.microsoft.com/office/drawing/2014/main" id="{9C71998B-4791-F94C-B599-D1D76743645B}"/>
              </a:ext>
            </a:extLst>
          </p:cNvPr>
          <p:cNvSpPr>
            <a:spLocks noGrp="1"/>
          </p:cNvSpPr>
          <p:nvPr>
            <p:ph type="body" sz="quarter" idx="10"/>
          </p:nvPr>
        </p:nvSpPr>
        <p:spPr>
          <a:xfrm>
            <a:off x="658368" y="3984424"/>
            <a:ext cx="6638544" cy="1650381"/>
          </a:xfrm>
        </p:spPr>
        <p:txBody>
          <a:bodyPr vert="horz" lIns="0" tIns="45720" rIns="91440" bIns="45720" rtlCol="0" anchor="t">
            <a:noAutofit/>
          </a:bodyPr>
          <a:lstStyle/>
          <a:p>
            <a:pPr>
              <a:lnSpc>
                <a:spcPct val="100000"/>
              </a:lnSpc>
            </a:pPr>
            <a:endParaRPr lang="en-US" sz="2000" dirty="0">
              <a:latin typeface="Calibri" panose="020F0502020204030204" pitchFamily="34" charset="0"/>
              <a:ea typeface="Calibri" panose="020F0502020204030204" pitchFamily="34" charset="0"/>
              <a:cs typeface="Calibri" panose="020F0502020204030204" pitchFamily="34" charset="0"/>
            </a:endParaRPr>
          </a:p>
          <a:p>
            <a:pPr>
              <a:lnSpc>
                <a:spcPct val="100000"/>
              </a:lnSpc>
            </a:pPr>
            <a:r>
              <a:rPr lang="en-US" sz="2000" b="1" dirty="0" err="1">
                <a:solidFill>
                  <a:schemeClr val="tx1">
                    <a:lumMod val="50000"/>
                  </a:schemeClr>
                </a:solidFill>
                <a:latin typeface="Calibri"/>
                <a:ea typeface="Calibri" panose="020F0502020204030204" pitchFamily="34" charset="0"/>
                <a:cs typeface="Calibri"/>
              </a:rPr>
              <a:t>Presentors</a:t>
            </a:r>
            <a:r>
              <a:rPr lang="en-US" sz="2000" b="1" dirty="0">
                <a:solidFill>
                  <a:schemeClr val="tx1">
                    <a:lumMod val="50000"/>
                  </a:schemeClr>
                </a:solidFill>
                <a:latin typeface="Calibri"/>
                <a:ea typeface="Calibri" panose="020F0502020204030204" pitchFamily="34" charset="0"/>
                <a:cs typeface="Calibri"/>
              </a:rPr>
              <a:t>:</a:t>
            </a:r>
            <a:endParaRPr lang="en-US" sz="2000" b="1" dirty="0">
              <a:solidFill>
                <a:schemeClr val="tx1">
                  <a:lumMod val="50000"/>
                </a:schemeClr>
              </a:solidFill>
              <a:latin typeface="Calibri"/>
              <a:ea typeface="Calibri" panose="020F0502020204030204" pitchFamily="34" charset="0"/>
              <a:cs typeface="Calibri" panose="020F0502020204030204" pitchFamily="34" charset="0"/>
            </a:endParaRPr>
          </a:p>
          <a:p>
            <a:pPr lvl="1">
              <a:lnSpc>
                <a:spcPct val="100000"/>
              </a:lnSpc>
            </a:pPr>
            <a:r>
              <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rPr>
              <a:t>Sai Abhilash </a:t>
            </a:r>
            <a:r>
              <a:rPr lang="en-US" sz="2000" dirty="0" err="1">
                <a:solidFill>
                  <a:schemeClr val="tx2"/>
                </a:solidFill>
                <a:latin typeface="Calibri" panose="020F0502020204030204" pitchFamily="34" charset="0"/>
                <a:ea typeface="Calibri" panose="020F0502020204030204" pitchFamily="34" charset="0"/>
                <a:cs typeface="Calibri" panose="020F0502020204030204" pitchFamily="34" charset="0"/>
              </a:rPr>
              <a:t>Kondepati</a:t>
            </a:r>
            <a:endParaRPr lang="en-US" sz="2000" dirty="0">
              <a:solidFill>
                <a:schemeClr val="tx2"/>
              </a:solidFill>
              <a:latin typeface="Calibri" panose="020F0502020204030204" pitchFamily="34" charset="0"/>
              <a:ea typeface="Calibri" panose="020F0502020204030204" pitchFamily="34" charset="0"/>
              <a:cs typeface="Calibri" panose="020F0502020204030204" pitchFamily="34" charset="0"/>
            </a:endParaRPr>
          </a:p>
          <a:p>
            <a:pPr lvl="1">
              <a:lnSpc>
                <a:spcPct val="100000"/>
              </a:lnSpc>
            </a:pPr>
            <a:r>
              <a:rPr lang="en-US" sz="2000" dirty="0">
                <a:solidFill>
                  <a:schemeClr val="tx2"/>
                </a:solidFill>
                <a:latin typeface="Calibri"/>
                <a:ea typeface="Calibri" panose="020F0502020204030204" pitchFamily="34" charset="0"/>
                <a:cs typeface="Calibri"/>
              </a:rPr>
              <a:t>Pavithra Nallamothu</a:t>
            </a:r>
          </a:p>
          <a:p>
            <a:pPr>
              <a:lnSpc>
                <a:spcPct val="100000"/>
              </a:lnSpc>
            </a:pPr>
            <a:endParaRPr lang="en-US" sz="2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81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388F0-D28E-8224-26FB-0DDCA0F64F31}"/>
              </a:ext>
            </a:extLst>
          </p:cNvPr>
          <p:cNvSpPr>
            <a:spLocks noGrp="1"/>
          </p:cNvSpPr>
          <p:nvPr>
            <p:ph type="title"/>
          </p:nvPr>
        </p:nvSpPr>
        <p:spPr>
          <a:xfrm>
            <a:off x="458772" y="784709"/>
            <a:ext cx="10504195" cy="1089529"/>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Context-based pairing for Heterogeneous IoT devices</a:t>
            </a:r>
            <a:endParaRPr lang="en-US" dirty="0"/>
          </a:p>
        </p:txBody>
      </p:sp>
      <p:sp>
        <p:nvSpPr>
          <p:cNvPr id="3" name="Content Placeholder 2">
            <a:extLst>
              <a:ext uri="{FF2B5EF4-FFF2-40B4-BE49-F238E27FC236}">
                <a16:creationId xmlns:a16="http://schemas.microsoft.com/office/drawing/2014/main" id="{5313A0D3-14D1-5704-FC3C-987EA863E743}"/>
              </a:ext>
            </a:extLst>
          </p:cNvPr>
          <p:cNvSpPr>
            <a:spLocks noGrp="1"/>
          </p:cNvSpPr>
          <p:nvPr>
            <p:ph idx="1"/>
          </p:nvPr>
        </p:nvSpPr>
        <p:spPr>
          <a:xfrm>
            <a:off x="566928" y="2185416"/>
            <a:ext cx="10504194" cy="744597"/>
          </a:xfrm>
        </p:spPr>
        <p:txBody>
          <a:bodyPr/>
          <a:lstStyle/>
          <a:p>
            <a:pPr marL="0" indent="0">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Commonly occurring events in IoT environments and the sensors impacted by these events.</a:t>
            </a:r>
          </a:p>
        </p:txBody>
      </p:sp>
      <p:pic>
        <p:nvPicPr>
          <p:cNvPr id="5" name="Picture 4">
            <a:extLst>
              <a:ext uri="{FF2B5EF4-FFF2-40B4-BE49-F238E27FC236}">
                <a16:creationId xmlns:a16="http://schemas.microsoft.com/office/drawing/2014/main" id="{9961E77D-67E9-1EFC-09BF-505DB2D1526C}"/>
              </a:ext>
            </a:extLst>
          </p:cNvPr>
          <p:cNvPicPr>
            <a:picLocks noChangeAspect="1"/>
          </p:cNvPicPr>
          <p:nvPr/>
        </p:nvPicPr>
        <p:blipFill>
          <a:blip r:embed="rId2"/>
          <a:stretch>
            <a:fillRect/>
          </a:stretch>
        </p:blipFill>
        <p:spPr>
          <a:xfrm>
            <a:off x="2359742" y="2930013"/>
            <a:ext cx="7708490" cy="3215148"/>
          </a:xfrm>
          <a:prstGeom prst="rect">
            <a:avLst/>
          </a:prstGeom>
        </p:spPr>
      </p:pic>
    </p:spTree>
    <p:extLst>
      <p:ext uri="{BB962C8B-B14F-4D97-AF65-F5344CB8AC3E}">
        <p14:creationId xmlns:p14="http://schemas.microsoft.com/office/powerpoint/2010/main" val="4180959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CF7F-EF82-611A-EAA5-C5A83340A6D4}"/>
              </a:ext>
            </a:extLst>
          </p:cNvPr>
          <p:cNvSpPr>
            <a:spLocks noGrp="1"/>
          </p:cNvSpPr>
          <p:nvPr>
            <p:ph type="title"/>
          </p:nvPr>
        </p:nvSpPr>
        <p:spPr>
          <a:xfrm>
            <a:off x="566928" y="1499616"/>
            <a:ext cx="9796272" cy="590931"/>
          </a:xfrm>
        </p:spPr>
        <p:txBody>
          <a:bodyPr/>
          <a:lstStyle/>
          <a:p>
            <a:r>
              <a:rPr lang="en-US" dirty="0"/>
              <a:t>Design Requirements &amp; Challenges</a:t>
            </a:r>
          </a:p>
        </p:txBody>
      </p:sp>
      <p:sp>
        <p:nvSpPr>
          <p:cNvPr id="3" name="Content Placeholder 2">
            <a:extLst>
              <a:ext uri="{FF2B5EF4-FFF2-40B4-BE49-F238E27FC236}">
                <a16:creationId xmlns:a16="http://schemas.microsoft.com/office/drawing/2014/main" id="{85097DD7-F816-D551-4587-948CA19DC20B}"/>
              </a:ext>
            </a:extLst>
          </p:cNvPr>
          <p:cNvSpPr>
            <a:spLocks noGrp="1"/>
          </p:cNvSpPr>
          <p:nvPr>
            <p:ph idx="1"/>
          </p:nvPr>
        </p:nvSpPr>
        <p:spPr>
          <a:xfrm>
            <a:off x="566927" y="2185416"/>
            <a:ext cx="9796273" cy="3968249"/>
          </a:xfrm>
        </p:spPr>
        <p:txBody>
          <a:bodyPr vert="horz" lIns="91440" tIns="45720" rIns="91440" bIns="45720" rtlCol="0" anchor="t">
            <a:noAutofit/>
          </a:bodyPr>
          <a:lstStyle/>
          <a:p>
            <a:pPr marL="0" indent="0">
              <a:lnSpc>
                <a:spcPct val="200000"/>
              </a:lnSpc>
              <a:buNone/>
            </a:pPr>
            <a:r>
              <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1) Short Pairing Time </a:t>
            </a:r>
            <a:endParaRPr lang="en-US"/>
          </a:p>
          <a:p>
            <a:pPr lvl="1">
              <a:lnSpc>
                <a:spcPct val="100000"/>
              </a:lnSpc>
              <a:buFont typeface="Arial" panose="020B0604020202020204" pitchFamily="34" charset="0"/>
              <a:buChar char="•"/>
            </a:pPr>
            <a:r>
              <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Existing works require many inter-event timings to provide sufficient entropy for the shared keys to be cryptographically secure</a:t>
            </a:r>
            <a:endPar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buNone/>
            </a:pPr>
            <a:r>
              <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2) Pairing Continuously Influenced Sensors</a:t>
            </a:r>
          </a:p>
          <a:p>
            <a:pPr marL="800100" lvl="1" indent="-342900">
              <a:lnSpc>
                <a:spcPct val="100000"/>
              </a:lnSpc>
              <a:buFont typeface="Arial" panose="020B0604020202020204" pitchFamily="34" charset="0"/>
              <a:buChar char="•"/>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Prior pairing systems only consider sensors that are instantly influenced by an event. Yet, in real environments, many sensors measure continuous physical quantities</a:t>
            </a:r>
            <a:endPar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0828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CF7F-EF82-611A-EAA5-C5A83340A6D4}"/>
              </a:ext>
            </a:extLst>
          </p:cNvPr>
          <p:cNvSpPr>
            <a:spLocks noGrp="1"/>
          </p:cNvSpPr>
          <p:nvPr>
            <p:ph type="title"/>
          </p:nvPr>
        </p:nvSpPr>
        <p:spPr>
          <a:xfrm>
            <a:off x="488270" y="1204150"/>
            <a:ext cx="9796272" cy="590931"/>
          </a:xfrm>
        </p:spPr>
        <p:txBody>
          <a:bodyPr/>
          <a:lstStyle/>
          <a:p>
            <a:r>
              <a:rPr lang="en-US" dirty="0"/>
              <a:t>Design Requirements &amp; Challenges</a:t>
            </a:r>
          </a:p>
        </p:txBody>
      </p:sp>
      <p:sp>
        <p:nvSpPr>
          <p:cNvPr id="3" name="Content Placeholder 2">
            <a:extLst>
              <a:ext uri="{FF2B5EF4-FFF2-40B4-BE49-F238E27FC236}">
                <a16:creationId xmlns:a16="http://schemas.microsoft.com/office/drawing/2014/main" id="{85097DD7-F816-D551-4587-948CA19DC20B}"/>
              </a:ext>
            </a:extLst>
          </p:cNvPr>
          <p:cNvSpPr>
            <a:spLocks noGrp="1"/>
          </p:cNvSpPr>
          <p:nvPr>
            <p:ph idx="1"/>
          </p:nvPr>
        </p:nvSpPr>
        <p:spPr>
          <a:xfrm>
            <a:off x="566927" y="1837065"/>
            <a:ext cx="9393149" cy="3968249"/>
          </a:xfrm>
        </p:spPr>
        <p:txBody>
          <a:bodyPr/>
          <a:lstStyle/>
          <a:p>
            <a:pPr marL="0" indent="0">
              <a:lnSpc>
                <a:spcPct val="200000"/>
              </a:lnSpc>
              <a:buNone/>
            </a:pPr>
            <a:r>
              <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3)Concurrent Events</a:t>
            </a:r>
          </a:p>
          <a:p>
            <a:pPr lvl="1">
              <a:lnSpc>
                <a:spcPct val="100000"/>
              </a:lnSpc>
              <a:buFont typeface="Arial" panose="020B0604020202020204" pitchFamily="34" charset="0"/>
              <a:buChar char="•"/>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Existing pairing schemes mainly evaluate scenarios where a device only senses a single event per time period. </a:t>
            </a:r>
          </a:p>
          <a:p>
            <a:pPr lvl="1">
              <a:lnSpc>
                <a:spcPct val="100000"/>
              </a:lnSpc>
              <a:buFont typeface="Arial" panose="020B0604020202020204" pitchFamily="34" charset="0"/>
              <a:buChar char="•"/>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However, in practical scenarios, multiple events occur simultaneously and produce an overlapping influence on the sensors</a:t>
            </a:r>
            <a:endPar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200000"/>
              </a:lnSpc>
              <a:buNone/>
            </a:pPr>
            <a:r>
              <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4)Deriving Group Keys</a:t>
            </a:r>
          </a:p>
          <a:p>
            <a:pPr lvl="1">
              <a:lnSpc>
                <a:spcPct val="100000"/>
              </a:lnSpc>
              <a:buFont typeface="Arial" panose="020B0604020202020204" pitchFamily="34" charset="0"/>
              <a:buChar char="•"/>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In decentralized IoT protocols, devices need to broadcast their states to invoke their event-triggered automations. </a:t>
            </a:r>
          </a:p>
          <a:p>
            <a:pPr lvl="1">
              <a:lnSpc>
                <a:spcPct val="100000"/>
              </a:lnSpc>
              <a:buFont typeface="Arial" panose="020B0604020202020204" pitchFamily="34" charset="0"/>
              <a:buChar char="•"/>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Previous decentralized pairing schemes establish individual keys among pairs of devices. When a device needs to broadcast a message, it individually encrypts it with all shared keys and then sends the ciphertexts, causing linear computation.</a:t>
            </a:r>
            <a:endPar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2392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CF7F-EF82-611A-EAA5-C5A83340A6D4}"/>
              </a:ext>
            </a:extLst>
          </p:cNvPr>
          <p:cNvSpPr>
            <a:spLocks noGrp="1"/>
          </p:cNvSpPr>
          <p:nvPr>
            <p:ph type="title"/>
          </p:nvPr>
        </p:nvSpPr>
        <p:spPr>
          <a:xfrm>
            <a:off x="488270" y="1204150"/>
            <a:ext cx="9796272" cy="590931"/>
          </a:xfrm>
        </p:spPr>
        <p:txBody>
          <a:bodyPr/>
          <a:lstStyle/>
          <a:p>
            <a:r>
              <a:rPr lang="en-US" dirty="0"/>
              <a:t>Types of Attacks</a:t>
            </a:r>
          </a:p>
        </p:txBody>
      </p:sp>
      <p:sp>
        <p:nvSpPr>
          <p:cNvPr id="3" name="Content Placeholder 2">
            <a:extLst>
              <a:ext uri="{FF2B5EF4-FFF2-40B4-BE49-F238E27FC236}">
                <a16:creationId xmlns:a16="http://schemas.microsoft.com/office/drawing/2014/main" id="{85097DD7-F816-D551-4587-948CA19DC20B}"/>
              </a:ext>
            </a:extLst>
          </p:cNvPr>
          <p:cNvSpPr>
            <a:spLocks noGrp="1"/>
          </p:cNvSpPr>
          <p:nvPr>
            <p:ph idx="1"/>
          </p:nvPr>
        </p:nvSpPr>
        <p:spPr>
          <a:xfrm>
            <a:off x="488270" y="1955053"/>
            <a:ext cx="9393149" cy="3968249"/>
          </a:xfrm>
        </p:spPr>
        <p:txBody>
          <a:bodyPr/>
          <a:lstStyle/>
          <a:p>
            <a:pPr marL="0" indent="0">
              <a:lnSpc>
                <a:spcPct val="100000"/>
              </a:lnSpc>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IoT devices are vulnerable to various types of cyber security attacks. Here are some of   </a:t>
            </a:r>
          </a:p>
          <a:p>
            <a:pPr marL="0" indent="0">
              <a:lnSpc>
                <a:spcPct val="100000"/>
              </a:lnSpc>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the most common types of IoT attacks</a:t>
            </a:r>
          </a:p>
          <a:p>
            <a:pPr marL="0" indent="0">
              <a:lnSpc>
                <a:spcPct val="100000"/>
              </a:lnSpc>
              <a:buNone/>
            </a:pPr>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457200" lvl="1" indent="0">
              <a:lnSpc>
                <a:spcPct val="100000"/>
              </a:lnSpc>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1) Eavesdropping attack</a:t>
            </a:r>
          </a:p>
          <a:p>
            <a:pPr marL="457200" lvl="1" indent="0">
              <a:lnSpc>
                <a:spcPct val="100000"/>
              </a:lnSpc>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2) Man-in-the-middle attack</a:t>
            </a:r>
          </a:p>
          <a:p>
            <a:pPr marL="457200" lvl="1" indent="0">
              <a:lnSpc>
                <a:spcPct val="100000"/>
              </a:lnSpc>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3)Brute-force attack</a:t>
            </a:r>
          </a:p>
          <a:p>
            <a:pPr marL="457200" lvl="1" indent="0">
              <a:lnSpc>
                <a:spcPct val="100000"/>
              </a:lnSpc>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4)Denial of key exchange</a:t>
            </a:r>
          </a:p>
        </p:txBody>
      </p:sp>
    </p:spTree>
    <p:extLst>
      <p:ext uri="{BB962C8B-B14F-4D97-AF65-F5344CB8AC3E}">
        <p14:creationId xmlns:p14="http://schemas.microsoft.com/office/powerpoint/2010/main" val="806444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CF7F-EF82-611A-EAA5-C5A83340A6D4}"/>
              </a:ext>
            </a:extLst>
          </p:cNvPr>
          <p:cNvSpPr>
            <a:spLocks noGrp="1"/>
          </p:cNvSpPr>
          <p:nvPr>
            <p:ph type="title"/>
          </p:nvPr>
        </p:nvSpPr>
        <p:spPr>
          <a:xfrm>
            <a:off x="488270" y="1204150"/>
            <a:ext cx="9796272" cy="590931"/>
          </a:xfrm>
        </p:spPr>
        <p:txBody>
          <a:bodyPr/>
          <a:lstStyle/>
          <a:p>
            <a:r>
              <a:rPr lang="en-US" dirty="0"/>
              <a:t>Types of Attacks : Eavesdropping attack</a:t>
            </a:r>
          </a:p>
        </p:txBody>
      </p:sp>
      <p:pic>
        <p:nvPicPr>
          <p:cNvPr id="5" name="Content Placeholder 4" descr="A diagram of a smart factory&#10;&#10;Description automatically generated with medium confidence">
            <a:extLst>
              <a:ext uri="{FF2B5EF4-FFF2-40B4-BE49-F238E27FC236}">
                <a16:creationId xmlns:a16="http://schemas.microsoft.com/office/drawing/2014/main" id="{4A131633-B964-E514-EE36-F248E39DA05C}"/>
              </a:ext>
            </a:extLst>
          </p:cNvPr>
          <p:cNvPicPr>
            <a:picLocks noGrp="1" noChangeAspect="1"/>
          </p:cNvPicPr>
          <p:nvPr>
            <p:ph idx="1"/>
          </p:nvPr>
        </p:nvPicPr>
        <p:blipFill>
          <a:blip r:embed="rId2"/>
          <a:stretch>
            <a:fillRect/>
          </a:stretch>
        </p:blipFill>
        <p:spPr>
          <a:xfrm>
            <a:off x="4907954" y="1795081"/>
            <a:ext cx="6472719" cy="4335694"/>
          </a:xfrm>
        </p:spPr>
      </p:pic>
      <p:sp>
        <p:nvSpPr>
          <p:cNvPr id="7" name="TextBox 6">
            <a:extLst>
              <a:ext uri="{FF2B5EF4-FFF2-40B4-BE49-F238E27FC236}">
                <a16:creationId xmlns:a16="http://schemas.microsoft.com/office/drawing/2014/main" id="{ADCCE852-2425-18F0-775E-8A6A609ADF71}"/>
              </a:ext>
            </a:extLst>
          </p:cNvPr>
          <p:cNvSpPr txBox="1"/>
          <p:nvPr/>
        </p:nvSpPr>
        <p:spPr>
          <a:xfrm>
            <a:off x="570270" y="2281084"/>
            <a:ext cx="4268857" cy="3170099"/>
          </a:xfrm>
          <a:prstGeom prst="rect">
            <a:avLst/>
          </a:prstGeom>
          <a:noFill/>
        </p:spPr>
        <p:txBody>
          <a:bodyPr wrap="square" rtlCol="0">
            <a:spAutoFit/>
          </a:bodyPr>
          <a:lstStyle/>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Attacker places malicious devices outside the IoT environment’s physical boundary to pair them with legitimate devices. Devices can be</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 embedded with off-the-shelf sensors with similar capabilities as the legitimate devices</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(b) equipped with higher-end sensors that are more powerful and expensive compared to the legitimate devices.</a:t>
            </a:r>
          </a:p>
        </p:txBody>
      </p:sp>
    </p:spTree>
    <p:extLst>
      <p:ext uri="{BB962C8B-B14F-4D97-AF65-F5344CB8AC3E}">
        <p14:creationId xmlns:p14="http://schemas.microsoft.com/office/powerpoint/2010/main" val="3574195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CF7F-EF82-611A-EAA5-C5A83340A6D4}"/>
              </a:ext>
            </a:extLst>
          </p:cNvPr>
          <p:cNvSpPr>
            <a:spLocks noGrp="1"/>
          </p:cNvSpPr>
          <p:nvPr>
            <p:ph type="title"/>
          </p:nvPr>
        </p:nvSpPr>
        <p:spPr>
          <a:xfrm>
            <a:off x="488270" y="1204150"/>
            <a:ext cx="9796272" cy="590931"/>
          </a:xfrm>
        </p:spPr>
        <p:txBody>
          <a:bodyPr/>
          <a:lstStyle/>
          <a:p>
            <a:r>
              <a:rPr lang="en-US" dirty="0"/>
              <a:t>Types of Attacks : Man-in-the-middle attack</a:t>
            </a:r>
          </a:p>
        </p:txBody>
      </p:sp>
      <p:sp>
        <p:nvSpPr>
          <p:cNvPr id="3" name="Content Placeholder 2">
            <a:extLst>
              <a:ext uri="{FF2B5EF4-FFF2-40B4-BE49-F238E27FC236}">
                <a16:creationId xmlns:a16="http://schemas.microsoft.com/office/drawing/2014/main" id="{85097DD7-F816-D551-4587-948CA19DC20B}"/>
              </a:ext>
            </a:extLst>
          </p:cNvPr>
          <p:cNvSpPr>
            <a:spLocks noGrp="1"/>
          </p:cNvSpPr>
          <p:nvPr>
            <p:ph idx="1"/>
          </p:nvPr>
        </p:nvSpPr>
        <p:spPr>
          <a:xfrm>
            <a:off x="488270" y="1955053"/>
            <a:ext cx="4248117" cy="3968249"/>
          </a:xfrm>
        </p:spPr>
        <p:txBody>
          <a:bodyPr/>
          <a:lstStyle/>
          <a:p>
            <a:pPr marL="0" indent="0">
              <a:lnSpc>
                <a:spcPct val="100000"/>
              </a:lnSpc>
              <a:buNone/>
            </a:pPr>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 intercepts the messages between legitimate devices and attempts to establish keys with them.</a:t>
            </a:r>
          </a:p>
        </p:txBody>
      </p:sp>
      <p:pic>
        <p:nvPicPr>
          <p:cNvPr id="4" name="Picture 3">
            <a:extLst>
              <a:ext uri="{FF2B5EF4-FFF2-40B4-BE49-F238E27FC236}">
                <a16:creationId xmlns:a16="http://schemas.microsoft.com/office/drawing/2014/main" id="{59D566C3-EAD3-0D37-CF9F-367194F2081C}"/>
              </a:ext>
            </a:extLst>
          </p:cNvPr>
          <p:cNvPicPr>
            <a:picLocks noChangeAspect="1"/>
          </p:cNvPicPr>
          <p:nvPr/>
        </p:nvPicPr>
        <p:blipFill>
          <a:blip r:embed="rId2"/>
          <a:stretch>
            <a:fillRect/>
          </a:stretch>
        </p:blipFill>
        <p:spPr>
          <a:xfrm>
            <a:off x="5736306" y="1867000"/>
            <a:ext cx="4548236" cy="4585171"/>
          </a:xfrm>
          <a:prstGeom prst="rect">
            <a:avLst/>
          </a:prstGeom>
        </p:spPr>
      </p:pic>
    </p:spTree>
    <p:extLst>
      <p:ext uri="{BB962C8B-B14F-4D97-AF65-F5344CB8AC3E}">
        <p14:creationId xmlns:p14="http://schemas.microsoft.com/office/powerpoint/2010/main" val="3037360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CF7F-EF82-611A-EAA5-C5A83340A6D4}"/>
              </a:ext>
            </a:extLst>
          </p:cNvPr>
          <p:cNvSpPr>
            <a:spLocks noGrp="1"/>
          </p:cNvSpPr>
          <p:nvPr>
            <p:ph type="title"/>
          </p:nvPr>
        </p:nvSpPr>
        <p:spPr>
          <a:xfrm>
            <a:off x="488270" y="1204150"/>
            <a:ext cx="9796272" cy="590931"/>
          </a:xfrm>
        </p:spPr>
        <p:txBody>
          <a:bodyPr/>
          <a:lstStyle/>
          <a:p>
            <a:r>
              <a:rPr lang="en-US" dirty="0"/>
              <a:t>Types of Attacks : Brute-force attack</a:t>
            </a:r>
          </a:p>
        </p:txBody>
      </p:sp>
      <p:sp>
        <p:nvSpPr>
          <p:cNvPr id="3" name="Content Placeholder 2">
            <a:extLst>
              <a:ext uri="{FF2B5EF4-FFF2-40B4-BE49-F238E27FC236}">
                <a16:creationId xmlns:a16="http://schemas.microsoft.com/office/drawing/2014/main" id="{85097DD7-F816-D551-4587-948CA19DC20B}"/>
              </a:ext>
            </a:extLst>
          </p:cNvPr>
          <p:cNvSpPr>
            <a:spLocks noGrp="1"/>
          </p:cNvSpPr>
          <p:nvPr>
            <p:ph idx="1"/>
          </p:nvPr>
        </p:nvSpPr>
        <p:spPr>
          <a:xfrm>
            <a:off x="488270" y="1955053"/>
            <a:ext cx="11192453" cy="3968249"/>
          </a:xfrm>
        </p:spPr>
        <p:txBody>
          <a:bodyPr/>
          <a:lstStyle/>
          <a:p>
            <a:pPr marL="0" indent="0">
              <a:lnSpc>
                <a:spcPct val="100000"/>
              </a:lnSpc>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Attacker tries every possible evidence to derive the cryptographic keys used by legitimate devices. There are two ways.</a:t>
            </a:r>
          </a:p>
          <a:p>
            <a:pPr marL="0" indent="0">
              <a:lnSpc>
                <a:spcPct val="100000"/>
              </a:lnSpc>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1. Online attacks: Attacker joins the key establishment process and guesses the evidence. </a:t>
            </a:r>
          </a:p>
          <a:p>
            <a:pPr marL="0" indent="0">
              <a:lnSpc>
                <a:spcPct val="100000"/>
              </a:lnSpc>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2. Offline attacks: Attacker eavesdrops on the communication between the legitimate devices and attempts to crack the established key after pairing.</a:t>
            </a:r>
          </a:p>
        </p:txBody>
      </p:sp>
      <p:pic>
        <p:nvPicPr>
          <p:cNvPr id="6" name="Picture 5">
            <a:extLst>
              <a:ext uri="{FF2B5EF4-FFF2-40B4-BE49-F238E27FC236}">
                <a16:creationId xmlns:a16="http://schemas.microsoft.com/office/drawing/2014/main" id="{CC8C93B0-484E-35E1-0FF5-D0D7C32BCEE8}"/>
              </a:ext>
            </a:extLst>
          </p:cNvPr>
          <p:cNvPicPr>
            <a:picLocks noChangeAspect="1"/>
          </p:cNvPicPr>
          <p:nvPr/>
        </p:nvPicPr>
        <p:blipFill>
          <a:blip r:embed="rId2"/>
          <a:stretch>
            <a:fillRect/>
          </a:stretch>
        </p:blipFill>
        <p:spPr>
          <a:xfrm>
            <a:off x="865239" y="3697981"/>
            <a:ext cx="9989574" cy="2692538"/>
          </a:xfrm>
          <a:prstGeom prst="rect">
            <a:avLst/>
          </a:prstGeom>
        </p:spPr>
      </p:pic>
    </p:spTree>
    <p:extLst>
      <p:ext uri="{BB962C8B-B14F-4D97-AF65-F5344CB8AC3E}">
        <p14:creationId xmlns:p14="http://schemas.microsoft.com/office/powerpoint/2010/main" val="4149322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CF7F-EF82-611A-EAA5-C5A83340A6D4}"/>
              </a:ext>
            </a:extLst>
          </p:cNvPr>
          <p:cNvSpPr>
            <a:spLocks noGrp="1"/>
          </p:cNvSpPr>
          <p:nvPr>
            <p:ph type="title"/>
          </p:nvPr>
        </p:nvSpPr>
        <p:spPr>
          <a:xfrm>
            <a:off x="488270" y="1204150"/>
            <a:ext cx="9796272" cy="590931"/>
          </a:xfrm>
        </p:spPr>
        <p:txBody>
          <a:bodyPr/>
          <a:lstStyle/>
          <a:p>
            <a:r>
              <a:rPr lang="en-US" dirty="0"/>
              <a:t>Types of Attacks : Denial of key exchange</a:t>
            </a:r>
          </a:p>
        </p:txBody>
      </p:sp>
      <p:sp>
        <p:nvSpPr>
          <p:cNvPr id="6" name="Content Placeholder 5">
            <a:extLst>
              <a:ext uri="{FF2B5EF4-FFF2-40B4-BE49-F238E27FC236}">
                <a16:creationId xmlns:a16="http://schemas.microsoft.com/office/drawing/2014/main" id="{E6C1B32C-87C0-52F3-6CC1-2C0AD71D616E}"/>
              </a:ext>
            </a:extLst>
          </p:cNvPr>
          <p:cNvSpPr>
            <a:spLocks noGrp="1"/>
          </p:cNvSpPr>
          <p:nvPr>
            <p:ph idx="1"/>
          </p:nvPr>
        </p:nvSpPr>
        <p:spPr>
          <a:xfrm>
            <a:off x="566928" y="2185416"/>
            <a:ext cx="3244784" cy="3968249"/>
          </a:xfrm>
        </p:spPr>
        <p:txBody>
          <a:bodyPr/>
          <a:lstStyle/>
          <a:p>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Attacker participates in group key establishment with random evidences to prevent legitimate devices from establishing a key.</a:t>
            </a:r>
          </a:p>
          <a:p>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F30D4751-1D2F-C7CD-4CFF-33FC64A7E05B}"/>
              </a:ext>
            </a:extLst>
          </p:cNvPr>
          <p:cNvPicPr>
            <a:picLocks noChangeAspect="1"/>
          </p:cNvPicPr>
          <p:nvPr/>
        </p:nvPicPr>
        <p:blipFill>
          <a:blip r:embed="rId2"/>
          <a:stretch>
            <a:fillRect/>
          </a:stretch>
        </p:blipFill>
        <p:spPr>
          <a:xfrm>
            <a:off x="4288347" y="1795081"/>
            <a:ext cx="5996195" cy="4766975"/>
          </a:xfrm>
          <a:prstGeom prst="rect">
            <a:avLst/>
          </a:prstGeom>
        </p:spPr>
      </p:pic>
    </p:spTree>
    <p:extLst>
      <p:ext uri="{BB962C8B-B14F-4D97-AF65-F5344CB8AC3E}">
        <p14:creationId xmlns:p14="http://schemas.microsoft.com/office/powerpoint/2010/main" val="1408672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FCF7F-EF82-611A-EAA5-C5A83340A6D4}"/>
              </a:ext>
            </a:extLst>
          </p:cNvPr>
          <p:cNvSpPr>
            <a:spLocks noGrp="1"/>
          </p:cNvSpPr>
          <p:nvPr>
            <p:ph type="title"/>
          </p:nvPr>
        </p:nvSpPr>
        <p:spPr>
          <a:xfrm>
            <a:off x="488270" y="1204150"/>
            <a:ext cx="9796272" cy="590931"/>
          </a:xfrm>
        </p:spPr>
        <p:txBody>
          <a:bodyPr/>
          <a:lstStyle/>
          <a:p>
            <a:r>
              <a:rPr lang="en-US" dirty="0" err="1"/>
              <a:t>IoTCupid</a:t>
            </a:r>
            <a:r>
              <a:rPr lang="en-US" dirty="0"/>
              <a:t> </a:t>
            </a:r>
          </a:p>
        </p:txBody>
      </p:sp>
      <p:sp>
        <p:nvSpPr>
          <p:cNvPr id="6" name="Content Placeholder 5">
            <a:extLst>
              <a:ext uri="{FF2B5EF4-FFF2-40B4-BE49-F238E27FC236}">
                <a16:creationId xmlns:a16="http://schemas.microsoft.com/office/drawing/2014/main" id="{E6C1B32C-87C0-52F3-6CC1-2C0AD71D616E}"/>
              </a:ext>
            </a:extLst>
          </p:cNvPr>
          <p:cNvSpPr>
            <a:spLocks noGrp="1"/>
          </p:cNvSpPr>
          <p:nvPr>
            <p:ph idx="1"/>
          </p:nvPr>
        </p:nvSpPr>
        <p:spPr>
          <a:xfrm>
            <a:off x="566927" y="2185416"/>
            <a:ext cx="8144453" cy="3968249"/>
          </a:xfrm>
        </p:spPr>
        <p:txBody>
          <a:bodyPr/>
          <a:lstStyle/>
          <a:p>
            <a:pPr marL="0" indent="0">
              <a:buNone/>
            </a:pPr>
            <a:r>
              <a:rPr lang="en-US" sz="2000" dirty="0" err="1">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IoTCupid</a:t>
            </a: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is a secure group pairing system for heterogeneous devices</a:t>
            </a:r>
          </a:p>
        </p:txBody>
      </p:sp>
      <p:pic>
        <p:nvPicPr>
          <p:cNvPr id="8" name="Picture 7" descr="A diagram of a diagram&#10;&#10;Description automatically generated with medium confidence">
            <a:extLst>
              <a:ext uri="{FF2B5EF4-FFF2-40B4-BE49-F238E27FC236}">
                <a16:creationId xmlns:a16="http://schemas.microsoft.com/office/drawing/2014/main" id="{259D9BA6-8920-66D1-0C8B-71B2DEC0F6B4}"/>
              </a:ext>
            </a:extLst>
          </p:cNvPr>
          <p:cNvPicPr>
            <a:picLocks noChangeAspect="1"/>
          </p:cNvPicPr>
          <p:nvPr/>
        </p:nvPicPr>
        <p:blipFill>
          <a:blip r:embed="rId2"/>
          <a:stretch>
            <a:fillRect/>
          </a:stretch>
        </p:blipFill>
        <p:spPr>
          <a:xfrm>
            <a:off x="1415845" y="2642255"/>
            <a:ext cx="8457820" cy="3901745"/>
          </a:xfrm>
          <a:prstGeom prst="rect">
            <a:avLst/>
          </a:prstGeom>
        </p:spPr>
      </p:pic>
    </p:spTree>
    <p:extLst>
      <p:ext uri="{BB962C8B-B14F-4D97-AF65-F5344CB8AC3E}">
        <p14:creationId xmlns:p14="http://schemas.microsoft.com/office/powerpoint/2010/main" val="23869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5D53-953A-D2B8-08F5-7F082A285A69}"/>
              </a:ext>
            </a:extLst>
          </p:cNvPr>
          <p:cNvSpPr>
            <a:spLocks noGrp="1"/>
          </p:cNvSpPr>
          <p:nvPr>
            <p:ph type="title"/>
          </p:nvPr>
        </p:nvSpPr>
        <p:spPr/>
        <p:txBody>
          <a:bodyPr/>
          <a:lstStyle/>
          <a:p>
            <a:r>
              <a:rPr lang="en-US" dirty="0"/>
              <a:t>Event Detection</a:t>
            </a:r>
          </a:p>
        </p:txBody>
      </p:sp>
      <p:sp>
        <p:nvSpPr>
          <p:cNvPr id="9" name="TextBox 8">
            <a:extLst>
              <a:ext uri="{FF2B5EF4-FFF2-40B4-BE49-F238E27FC236}">
                <a16:creationId xmlns:a16="http://schemas.microsoft.com/office/drawing/2014/main" id="{77510DED-639A-5B63-82C3-EB85E3A7994C}"/>
              </a:ext>
            </a:extLst>
          </p:cNvPr>
          <p:cNvSpPr txBox="1"/>
          <p:nvPr/>
        </p:nvSpPr>
        <p:spPr>
          <a:xfrm>
            <a:off x="688258" y="2448232"/>
            <a:ext cx="10853502" cy="3276282"/>
          </a:xfrm>
          <a:prstGeom prst="rect">
            <a:avLst/>
          </a:prstGeom>
          <a:noFill/>
        </p:spPr>
        <p:txBody>
          <a:bodyPr wrap="square">
            <a:spAutoFit/>
          </a:bodyPr>
          <a:lstStyle/>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Events – Users routine activities that influence different sensors Ex: Opening door, making coffee,….</a:t>
            </a:r>
          </a:p>
          <a:p>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Operates on each sensor’s raw time-series data</a:t>
            </a:r>
          </a:p>
          <a:p>
            <a:pPr>
              <a:lnSpc>
                <a:spcPct val="150000"/>
              </a:lnSpc>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1. IOTCUPID’s first pre-process the sensor data for signal smoothing and noise reduction.</a:t>
            </a:r>
          </a:p>
          <a:p>
            <a:pPr>
              <a:lnSpc>
                <a:spcPct val="150000"/>
              </a:lnSpc>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2. Performs threshold-based signal detection to separate the events</a:t>
            </a:r>
          </a:p>
          <a:p>
            <a:pPr>
              <a:lnSpc>
                <a:spcPct val="150000"/>
              </a:lnSpc>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impact on sensor data from noise. </a:t>
            </a:r>
          </a:p>
          <a:p>
            <a:pPr>
              <a:lnSpc>
                <a:spcPct val="150000"/>
              </a:lnSpc>
            </a:pPr>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The approach works for both instantly and continuously influenced sensors</a:t>
            </a:r>
          </a:p>
        </p:txBody>
      </p:sp>
    </p:spTree>
    <p:extLst>
      <p:ext uri="{BB962C8B-B14F-4D97-AF65-F5344CB8AC3E}">
        <p14:creationId xmlns:p14="http://schemas.microsoft.com/office/powerpoint/2010/main" val="3359824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8787C-A156-C949-B002-E923B98D1072}"/>
              </a:ext>
            </a:extLst>
          </p:cNvPr>
          <p:cNvSpPr>
            <a:spLocks noGrp="1"/>
          </p:cNvSpPr>
          <p:nvPr>
            <p:ph type="ctrTitle"/>
          </p:nvPr>
        </p:nvSpPr>
        <p:spPr>
          <a:xfrm>
            <a:off x="658368" y="1490663"/>
            <a:ext cx="6638544" cy="623272"/>
          </a:xfrm>
        </p:spPr>
        <p:txBody>
          <a:bodyPr/>
          <a:lstStyle/>
          <a:p>
            <a:r>
              <a:rPr lang="en-US" sz="2800" dirty="0" err="1"/>
              <a:t>oVERVIEW</a:t>
            </a:r>
            <a:endParaRPr lang="en-US" sz="2800" dirty="0"/>
          </a:p>
        </p:txBody>
      </p:sp>
      <p:sp>
        <p:nvSpPr>
          <p:cNvPr id="3" name="Subtitle 2">
            <a:extLst>
              <a:ext uri="{FF2B5EF4-FFF2-40B4-BE49-F238E27FC236}">
                <a16:creationId xmlns:a16="http://schemas.microsoft.com/office/drawing/2014/main" id="{5E62E184-15FA-224C-9FCF-24CEF4BD68DB}"/>
              </a:ext>
            </a:extLst>
          </p:cNvPr>
          <p:cNvSpPr>
            <a:spLocks noGrp="1"/>
          </p:cNvSpPr>
          <p:nvPr>
            <p:ph type="subTitle" idx="1"/>
          </p:nvPr>
        </p:nvSpPr>
        <p:spPr>
          <a:xfrm>
            <a:off x="658368" y="2271252"/>
            <a:ext cx="6638544" cy="3912061"/>
          </a:xfrm>
        </p:spPr>
        <p:txBody>
          <a:bodyPr vert="horz" lIns="0" tIns="45720" rIns="91440" bIns="45720" rtlCol="0" anchor="t">
            <a:noAutofit/>
          </a:bodyPr>
          <a:lstStyle/>
          <a:p>
            <a:pPr marL="457200" indent="-457200">
              <a:buFont typeface="Arial" panose="020B0604020202020204" pitchFamily="34" charset="0"/>
              <a:buChar char="•"/>
            </a:pPr>
            <a:r>
              <a:rPr lang="en-US" sz="2000" dirty="0">
                <a:solidFill>
                  <a:schemeClr val="tx1">
                    <a:lumMod val="50000"/>
                  </a:schemeClr>
                </a:solidFill>
              </a:rPr>
              <a:t>Introduction </a:t>
            </a:r>
          </a:p>
          <a:p>
            <a:pPr marL="457200" indent="-457200">
              <a:buFont typeface="Arial" panose="020B0604020202020204" pitchFamily="34" charset="0"/>
              <a:buChar char="•"/>
            </a:pPr>
            <a:r>
              <a:rPr lang="en-US" sz="2000" dirty="0">
                <a:solidFill>
                  <a:schemeClr val="tx1">
                    <a:lumMod val="50000"/>
                  </a:schemeClr>
                </a:solidFill>
              </a:rPr>
              <a:t>IoT Devices Communication</a:t>
            </a:r>
          </a:p>
          <a:p>
            <a:pPr marL="457200" indent="-457200">
              <a:buFont typeface="Arial" panose="020B0604020202020204" pitchFamily="34" charset="0"/>
              <a:buChar char="•"/>
            </a:pPr>
            <a:r>
              <a:rPr lang="en-US" sz="2000" dirty="0">
                <a:solidFill>
                  <a:schemeClr val="tx1">
                    <a:lumMod val="50000"/>
                  </a:schemeClr>
                </a:solidFill>
              </a:rPr>
              <a:t>Design Requirements &amp; Challenges</a:t>
            </a:r>
          </a:p>
          <a:p>
            <a:pPr marL="457200" indent="-457200">
              <a:buFont typeface="Arial" panose="020B0604020202020204" pitchFamily="34" charset="0"/>
              <a:buChar char="•"/>
            </a:pPr>
            <a:r>
              <a:rPr lang="en-US" sz="2000" dirty="0">
                <a:solidFill>
                  <a:schemeClr val="tx1">
                    <a:lumMod val="50000"/>
                  </a:schemeClr>
                </a:solidFill>
              </a:rPr>
              <a:t>Types of Attacks</a:t>
            </a:r>
          </a:p>
          <a:p>
            <a:pPr marL="457200" indent="-457200">
              <a:buFont typeface="Arial" panose="020B0604020202020204" pitchFamily="34" charset="0"/>
              <a:buChar char="•"/>
            </a:pPr>
            <a:r>
              <a:rPr lang="en-US" sz="2000" dirty="0" err="1">
                <a:solidFill>
                  <a:schemeClr val="tx1">
                    <a:lumMod val="50000"/>
                  </a:schemeClr>
                </a:solidFill>
              </a:rPr>
              <a:t>IoTCupid</a:t>
            </a:r>
            <a:r>
              <a:rPr lang="en-US" sz="2000" dirty="0">
                <a:solidFill>
                  <a:schemeClr val="tx1">
                    <a:lumMod val="50000"/>
                  </a:schemeClr>
                </a:solidFill>
              </a:rPr>
              <a:t> – Secure Group Pairing System</a:t>
            </a:r>
          </a:p>
          <a:p>
            <a:pPr marL="457200" indent="-457200">
              <a:buFont typeface="Arial" panose="020B0604020202020204" pitchFamily="34" charset="0"/>
              <a:buChar char="•"/>
            </a:pPr>
            <a:r>
              <a:rPr lang="en-US" sz="2000" dirty="0">
                <a:solidFill>
                  <a:schemeClr val="tx1">
                    <a:lumMod val="50000"/>
                  </a:schemeClr>
                </a:solidFill>
              </a:rPr>
              <a:t>Implementation</a:t>
            </a:r>
          </a:p>
          <a:p>
            <a:pPr marL="457200" indent="-457200">
              <a:buFont typeface="Arial" panose="020B0604020202020204" pitchFamily="34" charset="0"/>
              <a:buChar char="•"/>
            </a:pPr>
            <a:r>
              <a:rPr lang="en-US" sz="2000" dirty="0">
                <a:solidFill>
                  <a:schemeClr val="tx1">
                    <a:lumMod val="50000"/>
                  </a:schemeClr>
                </a:solidFill>
              </a:rPr>
              <a:t>Evaluation</a:t>
            </a:r>
          </a:p>
          <a:p>
            <a:pPr marL="457200" indent="-457200">
              <a:buFont typeface="Arial" panose="020B0604020202020204" pitchFamily="34" charset="0"/>
              <a:buChar char="•"/>
            </a:pPr>
            <a:r>
              <a:rPr lang="en-US" sz="2000" dirty="0">
                <a:solidFill>
                  <a:schemeClr val="tx1">
                    <a:lumMod val="50000"/>
                  </a:schemeClr>
                </a:solidFill>
              </a:rPr>
              <a:t>Limitations</a:t>
            </a:r>
          </a:p>
          <a:p>
            <a:pPr marL="457200" indent="-457200">
              <a:buFont typeface="Arial" panose="020B0604020202020204" pitchFamily="34" charset="0"/>
              <a:buChar char="•"/>
            </a:pPr>
            <a:endParaRPr lang="en-US" sz="2000" dirty="0">
              <a:solidFill>
                <a:schemeClr val="tx1">
                  <a:lumMod val="50000"/>
                </a:schemeClr>
              </a:solidFill>
            </a:endParaRPr>
          </a:p>
          <a:p>
            <a:pPr marL="457200" indent="-457200">
              <a:buFont typeface="Arial" panose="020B0604020202020204" pitchFamily="34" charset="0"/>
              <a:buChar char="•"/>
            </a:pPr>
            <a:endParaRPr lang="en-US" sz="2000" dirty="0">
              <a:solidFill>
                <a:schemeClr val="tx1">
                  <a:lumMod val="50000"/>
                </a:schemeClr>
              </a:solidFill>
            </a:endParaRPr>
          </a:p>
        </p:txBody>
      </p:sp>
    </p:spTree>
    <p:extLst>
      <p:ext uri="{BB962C8B-B14F-4D97-AF65-F5344CB8AC3E}">
        <p14:creationId xmlns:p14="http://schemas.microsoft.com/office/powerpoint/2010/main" val="2367884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5D53-953A-D2B8-08F5-7F082A285A69}"/>
              </a:ext>
            </a:extLst>
          </p:cNvPr>
          <p:cNvSpPr>
            <a:spLocks noGrp="1"/>
          </p:cNvSpPr>
          <p:nvPr>
            <p:ph type="title"/>
          </p:nvPr>
        </p:nvSpPr>
        <p:spPr>
          <a:xfrm>
            <a:off x="566928" y="1499616"/>
            <a:ext cx="9737278" cy="590931"/>
          </a:xfrm>
        </p:spPr>
        <p:txBody>
          <a:bodyPr/>
          <a:lstStyle/>
          <a:p>
            <a:r>
              <a:rPr lang="en-US" dirty="0"/>
              <a:t> Event Detection : Pre-processing</a:t>
            </a:r>
          </a:p>
        </p:txBody>
      </p:sp>
      <p:sp>
        <p:nvSpPr>
          <p:cNvPr id="4" name="Content Placeholder 3">
            <a:extLst>
              <a:ext uri="{FF2B5EF4-FFF2-40B4-BE49-F238E27FC236}">
                <a16:creationId xmlns:a16="http://schemas.microsoft.com/office/drawing/2014/main" id="{CC681AC2-2921-2EAB-BB96-BEDD5764EE06}"/>
              </a:ext>
            </a:extLst>
          </p:cNvPr>
          <p:cNvSpPr>
            <a:spLocks noGrp="1"/>
          </p:cNvSpPr>
          <p:nvPr>
            <p:ph idx="1"/>
          </p:nvPr>
        </p:nvSpPr>
        <p:spPr>
          <a:xfrm>
            <a:off x="566927" y="2185416"/>
            <a:ext cx="4777233" cy="3968249"/>
          </a:xfrm>
        </p:spPr>
        <p:txBody>
          <a:bodyPr/>
          <a:lstStyle/>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Normalize the sensor readings to eliminate these fluctuations’ impact and capture the transient changes caused by events.</a:t>
            </a:r>
            <a:endPar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Apply a smoothing filter by computing sensor data’s exponentially weighted moving average (EWMA) to reduce noise. </a:t>
            </a:r>
            <a:endPar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descr="A graph of a temperature&#10;&#10;Description automatically generated">
            <a:extLst>
              <a:ext uri="{FF2B5EF4-FFF2-40B4-BE49-F238E27FC236}">
                <a16:creationId xmlns:a16="http://schemas.microsoft.com/office/drawing/2014/main" id="{41AE3F8D-F7C7-2FFE-CD5D-316E33AC356A}"/>
              </a:ext>
            </a:extLst>
          </p:cNvPr>
          <p:cNvPicPr>
            <a:picLocks noChangeAspect="1"/>
          </p:cNvPicPr>
          <p:nvPr/>
        </p:nvPicPr>
        <p:blipFill>
          <a:blip r:embed="rId2"/>
          <a:stretch>
            <a:fillRect/>
          </a:stretch>
        </p:blipFill>
        <p:spPr>
          <a:xfrm>
            <a:off x="5344160" y="2267712"/>
            <a:ext cx="6188434" cy="2893568"/>
          </a:xfrm>
          <a:prstGeom prst="rect">
            <a:avLst/>
          </a:prstGeom>
        </p:spPr>
      </p:pic>
    </p:spTree>
    <p:extLst>
      <p:ext uri="{BB962C8B-B14F-4D97-AF65-F5344CB8AC3E}">
        <p14:creationId xmlns:p14="http://schemas.microsoft.com/office/powerpoint/2010/main" val="310025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5D53-953A-D2B8-08F5-7F082A285A69}"/>
              </a:ext>
            </a:extLst>
          </p:cNvPr>
          <p:cNvSpPr>
            <a:spLocks noGrp="1"/>
          </p:cNvSpPr>
          <p:nvPr>
            <p:ph type="title"/>
          </p:nvPr>
        </p:nvSpPr>
        <p:spPr>
          <a:xfrm>
            <a:off x="566928" y="1272912"/>
            <a:ext cx="9737278" cy="590931"/>
          </a:xfrm>
        </p:spPr>
        <p:txBody>
          <a:bodyPr/>
          <a:lstStyle/>
          <a:p>
            <a:r>
              <a:rPr lang="en-US" dirty="0"/>
              <a:t>Event Signal Detection</a:t>
            </a:r>
          </a:p>
        </p:txBody>
      </p:sp>
      <p:sp>
        <p:nvSpPr>
          <p:cNvPr id="4" name="Content Placeholder 3">
            <a:extLst>
              <a:ext uri="{FF2B5EF4-FFF2-40B4-BE49-F238E27FC236}">
                <a16:creationId xmlns:a16="http://schemas.microsoft.com/office/drawing/2014/main" id="{CC681AC2-2921-2EAB-BB96-BEDD5764EE06}"/>
              </a:ext>
            </a:extLst>
          </p:cNvPr>
          <p:cNvSpPr>
            <a:spLocks noGrp="1"/>
          </p:cNvSpPr>
          <p:nvPr>
            <p:ph idx="1"/>
          </p:nvPr>
        </p:nvSpPr>
        <p:spPr>
          <a:xfrm>
            <a:off x="1042219" y="2283739"/>
            <a:ext cx="3883743" cy="3968249"/>
          </a:xfrm>
        </p:spPr>
        <p:txBody>
          <a:bodyPr/>
          <a:lstStyle/>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 threshold-based approach to distinguish events influence on sensor readings from background noise.</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 lower threshold, TL, to identify peaks in the sensor readings that distinguish events impact from background noise, and an upper threshold, TU, to remove high amplitude noise signals.   </a:t>
            </a:r>
          </a:p>
          <a:p>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descr="A graph of a graph showing a change in temperature&#10;&#10;Description automatically generated with medium confidence">
            <a:extLst>
              <a:ext uri="{FF2B5EF4-FFF2-40B4-BE49-F238E27FC236}">
                <a16:creationId xmlns:a16="http://schemas.microsoft.com/office/drawing/2014/main" id="{DF1D716D-D80A-D8FA-5D5A-3954457EE81D}"/>
              </a:ext>
            </a:extLst>
          </p:cNvPr>
          <p:cNvPicPr>
            <a:picLocks noChangeAspect="1"/>
          </p:cNvPicPr>
          <p:nvPr/>
        </p:nvPicPr>
        <p:blipFill>
          <a:blip r:embed="rId2"/>
          <a:stretch>
            <a:fillRect/>
          </a:stretch>
        </p:blipFill>
        <p:spPr>
          <a:xfrm>
            <a:off x="4925962" y="2010549"/>
            <a:ext cx="7264403" cy="3968249"/>
          </a:xfrm>
          <a:prstGeom prst="rect">
            <a:avLst/>
          </a:prstGeom>
        </p:spPr>
      </p:pic>
    </p:spTree>
    <p:extLst>
      <p:ext uri="{BB962C8B-B14F-4D97-AF65-F5344CB8AC3E}">
        <p14:creationId xmlns:p14="http://schemas.microsoft.com/office/powerpoint/2010/main" val="402204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1FD22-C73E-92B6-2E03-55D7FC610123}"/>
              </a:ext>
            </a:extLst>
          </p:cNvPr>
          <p:cNvSpPr>
            <a:spLocks noGrp="1"/>
          </p:cNvSpPr>
          <p:nvPr>
            <p:ph type="title"/>
          </p:nvPr>
        </p:nvSpPr>
        <p:spPr/>
        <p:txBody>
          <a:bodyPr/>
          <a:lstStyle/>
          <a:p>
            <a:r>
              <a:rPr lang="en-US" dirty="0"/>
              <a:t>Event Detection</a:t>
            </a:r>
          </a:p>
        </p:txBody>
      </p:sp>
      <p:pic>
        <p:nvPicPr>
          <p:cNvPr id="5" name="Content Placeholder 4" descr="A diagram of a device&#10;&#10;Description automatically generated">
            <a:extLst>
              <a:ext uri="{FF2B5EF4-FFF2-40B4-BE49-F238E27FC236}">
                <a16:creationId xmlns:a16="http://schemas.microsoft.com/office/drawing/2014/main" id="{4A53E116-EDE9-731E-B367-3738C33C2463}"/>
              </a:ext>
            </a:extLst>
          </p:cNvPr>
          <p:cNvPicPr>
            <a:picLocks noGrp="1" noChangeAspect="1"/>
          </p:cNvPicPr>
          <p:nvPr>
            <p:ph idx="1"/>
          </p:nvPr>
        </p:nvPicPr>
        <p:blipFill>
          <a:blip r:embed="rId2"/>
          <a:stretch>
            <a:fillRect/>
          </a:stretch>
        </p:blipFill>
        <p:spPr>
          <a:xfrm>
            <a:off x="2508830" y="2090547"/>
            <a:ext cx="5844060" cy="4310253"/>
          </a:xfrm>
        </p:spPr>
      </p:pic>
    </p:spTree>
    <p:extLst>
      <p:ext uri="{BB962C8B-B14F-4D97-AF65-F5344CB8AC3E}">
        <p14:creationId xmlns:p14="http://schemas.microsoft.com/office/powerpoint/2010/main" val="21635029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5D53-953A-D2B8-08F5-7F082A285A69}"/>
              </a:ext>
            </a:extLst>
          </p:cNvPr>
          <p:cNvSpPr>
            <a:spLocks noGrp="1"/>
          </p:cNvSpPr>
          <p:nvPr>
            <p:ph type="title"/>
          </p:nvPr>
        </p:nvSpPr>
        <p:spPr>
          <a:xfrm>
            <a:off x="566928" y="1499616"/>
            <a:ext cx="9737278" cy="590931"/>
          </a:xfrm>
        </p:spPr>
        <p:txBody>
          <a:bodyPr/>
          <a:lstStyle/>
          <a:p>
            <a:r>
              <a:rPr lang="en-US" dirty="0"/>
              <a:t> Context Extraction</a:t>
            </a:r>
          </a:p>
        </p:txBody>
      </p:sp>
      <p:sp>
        <p:nvSpPr>
          <p:cNvPr id="4" name="Content Placeholder 3">
            <a:extLst>
              <a:ext uri="{FF2B5EF4-FFF2-40B4-BE49-F238E27FC236}">
                <a16:creationId xmlns:a16="http://schemas.microsoft.com/office/drawing/2014/main" id="{CC681AC2-2921-2EAB-BB96-BEDD5764EE06}"/>
              </a:ext>
            </a:extLst>
          </p:cNvPr>
          <p:cNvSpPr>
            <a:spLocks noGrp="1"/>
          </p:cNvSpPr>
          <p:nvPr>
            <p:ph idx="1"/>
          </p:nvPr>
        </p:nvSpPr>
        <p:spPr>
          <a:xfrm>
            <a:off x="1042218" y="2283739"/>
            <a:ext cx="10113461" cy="3968249"/>
          </a:xfrm>
        </p:spPr>
        <p:txBody>
          <a:bodyPr/>
          <a:lstStyle/>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IOTCUPID extracts distinctive time-series features from the signals each sensor has detected. It then extends to group independent and concurrent signals into different events.</a:t>
            </a:r>
          </a:p>
          <a:p>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diagram of a diagram of a device&#10;&#10;Description automatically generated with medium confidence">
            <a:extLst>
              <a:ext uri="{FF2B5EF4-FFF2-40B4-BE49-F238E27FC236}">
                <a16:creationId xmlns:a16="http://schemas.microsoft.com/office/drawing/2014/main" id="{96724B71-920A-E31D-AE96-F03947A5010C}"/>
              </a:ext>
            </a:extLst>
          </p:cNvPr>
          <p:cNvPicPr>
            <a:picLocks noChangeAspect="1"/>
          </p:cNvPicPr>
          <p:nvPr/>
        </p:nvPicPr>
        <p:blipFill>
          <a:blip r:embed="rId2"/>
          <a:stretch>
            <a:fillRect/>
          </a:stretch>
        </p:blipFill>
        <p:spPr>
          <a:xfrm>
            <a:off x="2600887" y="3429000"/>
            <a:ext cx="5903034" cy="2687320"/>
          </a:xfrm>
          <a:prstGeom prst="rect">
            <a:avLst/>
          </a:prstGeom>
        </p:spPr>
      </p:pic>
    </p:spTree>
    <p:extLst>
      <p:ext uri="{BB962C8B-B14F-4D97-AF65-F5344CB8AC3E}">
        <p14:creationId xmlns:p14="http://schemas.microsoft.com/office/powerpoint/2010/main" val="330372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25D53-953A-D2B8-08F5-7F082A285A69}"/>
              </a:ext>
            </a:extLst>
          </p:cNvPr>
          <p:cNvSpPr>
            <a:spLocks noGrp="1"/>
          </p:cNvSpPr>
          <p:nvPr>
            <p:ph type="title"/>
          </p:nvPr>
        </p:nvSpPr>
        <p:spPr>
          <a:xfrm>
            <a:off x="566929" y="1204150"/>
            <a:ext cx="9737278" cy="590931"/>
          </a:xfrm>
        </p:spPr>
        <p:txBody>
          <a:bodyPr/>
          <a:lstStyle/>
          <a:p>
            <a:r>
              <a:rPr lang="en-US" dirty="0"/>
              <a:t>Event Clustering</a:t>
            </a:r>
          </a:p>
        </p:txBody>
      </p:sp>
      <p:sp>
        <p:nvSpPr>
          <p:cNvPr id="4" name="Content Placeholder 3">
            <a:extLst>
              <a:ext uri="{FF2B5EF4-FFF2-40B4-BE49-F238E27FC236}">
                <a16:creationId xmlns:a16="http://schemas.microsoft.com/office/drawing/2014/main" id="{CC681AC2-2921-2EAB-BB96-BEDD5764EE06}"/>
              </a:ext>
            </a:extLst>
          </p:cNvPr>
          <p:cNvSpPr>
            <a:spLocks noGrp="1"/>
          </p:cNvSpPr>
          <p:nvPr>
            <p:ph idx="1"/>
          </p:nvPr>
        </p:nvSpPr>
        <p:spPr>
          <a:xfrm>
            <a:off x="478440" y="1810523"/>
            <a:ext cx="10907316" cy="3968249"/>
          </a:xfrm>
        </p:spPr>
        <p:txBody>
          <a:bodyPr/>
          <a:lstStyle/>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We cluster the detected signals into different events to extract their inter-event timings. This is because each device can sense multiple event types, and the devices do not know the type of detected signals. We use temporal features extracted from the detected signals to cluster similar events via a fuzzy clustering algorithm, without any prior information about the event types</a:t>
            </a:r>
          </a:p>
          <a:p>
            <a:pPr marL="0" indent="0">
              <a:buNone/>
            </a:pPr>
            <a:r>
              <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Deriving Temporal Sensor Features</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It extracts time-domain features (F) such as min, max, mean, and median from the signals corresponding to each event.</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And normalizes the selected features and perform dimensionality reduction through principal component analysis (PCA)  to select a subset of features, </a:t>
            </a:r>
            <a:r>
              <a:rPr lang="en-US" sz="2000" dirty="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Fmin</a:t>
            </a: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which is used to differentiate event types</a:t>
            </a:r>
          </a:p>
        </p:txBody>
      </p:sp>
    </p:spTree>
    <p:extLst>
      <p:ext uri="{BB962C8B-B14F-4D97-AF65-F5344CB8AC3E}">
        <p14:creationId xmlns:p14="http://schemas.microsoft.com/office/powerpoint/2010/main" val="75686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374C-C18C-5B5F-924F-71B1064E5A3E}"/>
              </a:ext>
            </a:extLst>
          </p:cNvPr>
          <p:cNvSpPr>
            <a:spLocks noGrp="1"/>
          </p:cNvSpPr>
          <p:nvPr>
            <p:ph type="title"/>
          </p:nvPr>
        </p:nvSpPr>
        <p:spPr/>
        <p:txBody>
          <a:bodyPr/>
          <a:lstStyle/>
          <a:p>
            <a:r>
              <a:rPr lang="en-US" dirty="0"/>
              <a:t>Fuzzy C-Means Event Clustering</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B7ACA8-BC95-D5B6-C7FF-AEC19CDBFC21}"/>
                  </a:ext>
                </a:extLst>
              </p:cNvPr>
              <p:cNvSpPr>
                <a:spLocks noGrp="1"/>
              </p:cNvSpPr>
              <p:nvPr>
                <p:ph idx="1"/>
              </p:nvPr>
            </p:nvSpPr>
            <p:spPr>
              <a:xfrm>
                <a:off x="566927" y="2185416"/>
                <a:ext cx="10376375" cy="3968249"/>
              </a:xfrm>
            </p:spPr>
            <p:txBody>
              <a:bodyPr/>
              <a:lstStyle/>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In real IoT deployments, multiple events may occur simultaneously and produce an overlapping signal on the devices.</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Fuzzy C-Means partitions signal into c fuzzy event clusters, where c is an input. Each signal corresponding to an event is assigned a degree of membership to each of the c clusters. </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For a given signal (e), the degree of its membership (</a:t>
                </a:r>
                <a:r>
                  <a:rPr lang="en-US" sz="2000" dirty="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uej</a:t>
                </a: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in cluster j is determined by</a:t>
                </a:r>
              </a:p>
              <a:p>
                <a:pPr marL="0" indent="0">
                  <a:buNone/>
                </a:pPr>
                <a:r>
                  <a:rPr lang="en-US" sz="2000" b="0" dirty="0">
                    <a:solidFill>
                      <a:schemeClr val="tx1">
                        <a:lumMod val="50000"/>
                      </a:schemeClr>
                    </a:solidFill>
                    <a:ea typeface="Calibri" panose="020F0502020204030204" pitchFamily="34" charset="0"/>
                    <a:cs typeface="Calibri" panose="020F0502020204030204" pitchFamily="34" charset="0"/>
                  </a:rPr>
                  <a:t>                             </a:t>
                </a:r>
                <a14:m>
                  <m:oMath xmlns:m="http://schemas.openxmlformats.org/officeDocument/2006/math">
                    <m: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t>𝑢𝑒𝑗</m:t>
                    </m:r>
                    <m:r>
                      <a:rPr lang="pt-BR" sz="200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t>=</m:t>
                    </m:r>
                    <m:f>
                      <m:fPr>
                        <m:ctrlP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ctrlPr>
                      </m:fPr>
                      <m:num>
                        <m: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t>1</m:t>
                        </m:r>
                      </m:num>
                      <m:den>
                        <m:nary>
                          <m:naryPr>
                            <m:chr m:val="∑"/>
                            <m:ctrlPr>
                              <a:rPr lang="pt-BR" sz="200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ctrlPr>
                          </m:naryPr>
                          <m:sub>
                            <m:r>
                              <a:rPr lang="pt-BR" sz="200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t>𝑘</m:t>
                            </m:r>
                            <m:r>
                              <a:rPr lang="pt-BR" sz="200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t>=1</m:t>
                            </m:r>
                          </m:sub>
                          <m:sup>
                            <m: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t>𝑐</m:t>
                            </m:r>
                          </m:sup>
                          <m:e>
                            <m:sSup>
                              <m:sSupPr>
                                <m:ctrlPr>
                                  <a:rPr lang="pt-BR" sz="200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ctrlPr>
                              </m:sSupPr>
                              <m:e>
                                <m:d>
                                  <m:dPr>
                                    <m:ctrlP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ctrlPr>
                                  </m:dPr>
                                  <m:e>
                                    <m:f>
                                      <m:fPr>
                                        <m:ctrlP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ctrlPr>
                                      </m:fPr>
                                      <m:num>
                                        <m: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t>𝑑𝑒𝑗</m:t>
                                        </m:r>
                                        <m: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t> </m:t>
                                        </m:r>
                                      </m:num>
                                      <m:den>
                                        <m: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t>𝑑𝑒𝑘</m:t>
                                        </m:r>
                                      </m:den>
                                    </m:f>
                                  </m:e>
                                </m:d>
                              </m:e>
                              <m:sup>
                                <m:f>
                                  <m:fPr>
                                    <m:ctrlP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ctrlPr>
                                  </m:fPr>
                                  <m:num>
                                    <m: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t>2</m:t>
                                    </m:r>
                                  </m:num>
                                  <m:den>
                                    <m: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t>𝑚</m:t>
                                    </m:r>
                                    <m: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t>−1</m:t>
                                    </m:r>
                                  </m:den>
                                </m:f>
                              </m:sup>
                            </m:sSup>
                          </m:e>
                        </m:nary>
                      </m:den>
                    </m:f>
                    <m:r>
                      <a:rPr lang="en-US" sz="2000" b="0" i="1" smtClean="0">
                        <a:solidFill>
                          <a:schemeClr val="tx1">
                            <a:lumMod val="50000"/>
                          </a:schemeClr>
                        </a:solidFill>
                        <a:latin typeface="Cambria Math" panose="02040503050406030204" pitchFamily="18" charset="0"/>
                        <a:ea typeface="Calibri" panose="020F0502020204030204" pitchFamily="34" charset="0"/>
                        <a:cs typeface="Calibri" panose="020F0502020204030204" pitchFamily="34" charset="0"/>
                      </a:rPr>
                      <m:t>         </m:t>
                    </m:r>
                  </m:oMath>
                </a14:m>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where dej represents the Euclidean distance between the cluster j’s centroid and signal e’s feature vector.</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Context Evidence Generation uses the inter-event timings for all events sensed by a device</a:t>
                </a:r>
              </a:p>
            </p:txBody>
          </p:sp>
        </mc:Choice>
        <mc:Fallback xmlns="">
          <p:sp>
            <p:nvSpPr>
              <p:cNvPr id="3" name="Content Placeholder 2">
                <a:extLst>
                  <a:ext uri="{FF2B5EF4-FFF2-40B4-BE49-F238E27FC236}">
                    <a16:creationId xmlns:a16="http://schemas.microsoft.com/office/drawing/2014/main" id="{0BB7ACA8-BC95-D5B6-C7FF-AEC19CDBFC21}"/>
                  </a:ext>
                </a:extLst>
              </p:cNvPr>
              <p:cNvSpPr>
                <a:spLocks noGrp="1" noRot="1" noChangeAspect="1" noMove="1" noResize="1" noEditPoints="1" noAdjustHandles="1" noChangeArrowheads="1" noChangeShapeType="1" noTextEdit="1"/>
              </p:cNvSpPr>
              <p:nvPr>
                <p:ph idx="1"/>
              </p:nvPr>
            </p:nvSpPr>
            <p:spPr>
              <a:xfrm>
                <a:off x="566927" y="2185416"/>
                <a:ext cx="10376375" cy="3968249"/>
              </a:xfrm>
              <a:blipFill>
                <a:blip r:embed="rId2"/>
                <a:stretch>
                  <a:fillRect l="-764" t="-462" b="-5692"/>
                </a:stretch>
              </a:blipFill>
            </p:spPr>
            <p:txBody>
              <a:bodyPr/>
              <a:lstStyle/>
              <a:p>
                <a:r>
                  <a:rPr lang="en-US">
                    <a:noFill/>
                  </a:rPr>
                  <a:t> </a:t>
                </a:r>
              </a:p>
            </p:txBody>
          </p:sp>
        </mc:Fallback>
      </mc:AlternateContent>
    </p:spTree>
    <p:extLst>
      <p:ext uri="{BB962C8B-B14F-4D97-AF65-F5344CB8AC3E}">
        <p14:creationId xmlns:p14="http://schemas.microsoft.com/office/powerpoint/2010/main" val="24433295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D3583-8C2C-40CA-BE83-B2C00A4391EE}"/>
              </a:ext>
            </a:extLst>
          </p:cNvPr>
          <p:cNvSpPr>
            <a:spLocks noGrp="1"/>
          </p:cNvSpPr>
          <p:nvPr>
            <p:ph type="title"/>
          </p:nvPr>
        </p:nvSpPr>
        <p:spPr>
          <a:xfrm>
            <a:off x="566927" y="1001018"/>
            <a:ext cx="10759833" cy="1089529"/>
          </a:xfrm>
        </p:spPr>
        <p:txBody>
          <a:bodyPr/>
          <a:lstStyle/>
          <a:p>
            <a:r>
              <a:rPr lang="en-US" dirty="0"/>
              <a:t>Comparison of Event clustering through K-Means</a:t>
            </a:r>
            <a:br>
              <a:rPr lang="en-US" dirty="0"/>
            </a:br>
            <a:r>
              <a:rPr lang="en-US" dirty="0"/>
              <a:t>and Fuzzy C-Means algorithms</a:t>
            </a:r>
          </a:p>
        </p:txBody>
      </p:sp>
      <p:pic>
        <p:nvPicPr>
          <p:cNvPr id="5" name="Content Placeholder 4" descr="A diagram of different types of symbols&#10;&#10;Description automatically generated">
            <a:extLst>
              <a:ext uri="{FF2B5EF4-FFF2-40B4-BE49-F238E27FC236}">
                <a16:creationId xmlns:a16="http://schemas.microsoft.com/office/drawing/2014/main" id="{52D67248-4837-1C66-7193-B5C850D209A3}"/>
              </a:ext>
            </a:extLst>
          </p:cNvPr>
          <p:cNvPicPr>
            <a:picLocks noGrp="1" noChangeAspect="1"/>
          </p:cNvPicPr>
          <p:nvPr>
            <p:ph idx="1"/>
          </p:nvPr>
        </p:nvPicPr>
        <p:blipFill>
          <a:blip r:embed="rId2"/>
          <a:stretch>
            <a:fillRect/>
          </a:stretch>
        </p:blipFill>
        <p:spPr>
          <a:xfrm>
            <a:off x="566737" y="2418735"/>
            <a:ext cx="10455224" cy="3559278"/>
          </a:xfrm>
        </p:spPr>
      </p:pic>
    </p:spTree>
    <p:extLst>
      <p:ext uri="{BB962C8B-B14F-4D97-AF65-F5344CB8AC3E}">
        <p14:creationId xmlns:p14="http://schemas.microsoft.com/office/powerpoint/2010/main" val="2658535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449BD-EF4C-F86F-7BFE-59F56C856B3A}"/>
              </a:ext>
            </a:extLst>
          </p:cNvPr>
          <p:cNvSpPr>
            <a:spLocks noGrp="1"/>
          </p:cNvSpPr>
          <p:nvPr>
            <p:ph type="title"/>
          </p:nvPr>
        </p:nvSpPr>
        <p:spPr>
          <a:xfrm>
            <a:off x="370283" y="751624"/>
            <a:ext cx="9943756" cy="1089529"/>
          </a:xfrm>
        </p:spPr>
        <p:txBody>
          <a:bodyPr/>
          <a:lstStyle/>
          <a:p>
            <a:r>
              <a:rPr lang="en-US" dirty="0"/>
              <a:t>Establishing Group Keys from Evidences </a:t>
            </a:r>
          </a:p>
        </p:txBody>
      </p:sp>
      <p:sp>
        <p:nvSpPr>
          <p:cNvPr id="3" name="Content Placeholder 2">
            <a:extLst>
              <a:ext uri="{FF2B5EF4-FFF2-40B4-BE49-F238E27FC236}">
                <a16:creationId xmlns:a16="http://schemas.microsoft.com/office/drawing/2014/main" id="{CCB1DEF5-FE9B-E06D-9FBA-E1215E6FB5B1}"/>
              </a:ext>
            </a:extLst>
          </p:cNvPr>
          <p:cNvSpPr>
            <a:spLocks noGrp="1"/>
          </p:cNvSpPr>
          <p:nvPr>
            <p:ph idx="1"/>
          </p:nvPr>
        </p:nvSpPr>
        <p:spPr>
          <a:xfrm>
            <a:off x="566928" y="2185416"/>
            <a:ext cx="10956478" cy="3968249"/>
          </a:xfrm>
        </p:spPr>
        <p:txBody>
          <a:bodyPr/>
          <a:lstStyle/>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After devices extract inter-event timings, they use the timings as evidence to authenticate each other and establish group keys.</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 group key is shared between the devices that sense the same event type, and all devices in the group can securely communicate using a single key.</a:t>
            </a:r>
          </a:p>
          <a:p>
            <a:pPr marL="0" indent="0">
              <a:buNone/>
            </a:pPr>
            <a:r>
              <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Challenges:</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The groups must be generated dynamically based on the devices that sense the same event. </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The group key establishment protocol must support device addition and removal.</a:t>
            </a:r>
          </a:p>
        </p:txBody>
      </p:sp>
    </p:spTree>
    <p:extLst>
      <p:ext uri="{BB962C8B-B14F-4D97-AF65-F5344CB8AC3E}">
        <p14:creationId xmlns:p14="http://schemas.microsoft.com/office/powerpoint/2010/main" val="195926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9849CC-9DE3-353C-332F-B15965E5F7B7}"/>
              </a:ext>
            </a:extLst>
          </p:cNvPr>
          <p:cNvSpPr>
            <a:spLocks noGrp="1"/>
          </p:cNvSpPr>
          <p:nvPr>
            <p:ph idx="1"/>
          </p:nvPr>
        </p:nvSpPr>
        <p:spPr>
          <a:xfrm>
            <a:off x="566927" y="2139904"/>
            <a:ext cx="10238725" cy="1717990"/>
          </a:xfrm>
        </p:spPr>
        <p:txBody>
          <a:bodyPr/>
          <a:lstStyle/>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Once individual keys are derived through a standard pairing protocol, devices use a Group Diffie-Hellman protocol to derive group keys. The protocol is used to create a shared secret key that can be used for secure group communication.</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Must run over secure communication channels to prevent Man-in-the-Middle (MitM) attacks.</a:t>
            </a:r>
          </a:p>
        </p:txBody>
      </p:sp>
      <p:sp>
        <p:nvSpPr>
          <p:cNvPr id="4" name="Title 1">
            <a:extLst>
              <a:ext uri="{FF2B5EF4-FFF2-40B4-BE49-F238E27FC236}">
                <a16:creationId xmlns:a16="http://schemas.microsoft.com/office/drawing/2014/main" id="{910C7657-86CC-37A2-2D90-ED6D74F6AA52}"/>
              </a:ext>
            </a:extLst>
          </p:cNvPr>
          <p:cNvSpPr txBox="1">
            <a:spLocks/>
          </p:cNvSpPr>
          <p:nvPr/>
        </p:nvSpPr>
        <p:spPr>
          <a:xfrm>
            <a:off x="566927" y="1392230"/>
            <a:ext cx="6951472" cy="590931"/>
          </a:xfrm>
          <a:prstGeom prst="rect">
            <a:avLst/>
          </a:prstGeom>
        </p:spPr>
        <p:txBody>
          <a:bodyPr vert="horz" lIns="91440" tIns="45720" rIns="91440" bIns="45720" rtlCol="0" anchor="b" anchorCtr="0">
            <a:spAutoFit/>
          </a:bodyPr>
          <a:lst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a:lstStyle>
          <a:p>
            <a:r>
              <a:rPr lang="en-US" dirty="0"/>
              <a:t>Group Diffie-Hellman</a:t>
            </a:r>
          </a:p>
        </p:txBody>
      </p:sp>
      <p:sp>
        <p:nvSpPr>
          <p:cNvPr id="5" name="Title 1">
            <a:extLst>
              <a:ext uri="{FF2B5EF4-FFF2-40B4-BE49-F238E27FC236}">
                <a16:creationId xmlns:a16="http://schemas.microsoft.com/office/drawing/2014/main" id="{42FC2B6F-E935-8DEC-4CDE-DBA7DB658427}"/>
              </a:ext>
            </a:extLst>
          </p:cNvPr>
          <p:cNvSpPr>
            <a:spLocks noGrp="1"/>
          </p:cNvSpPr>
          <p:nvPr>
            <p:ph type="title"/>
          </p:nvPr>
        </p:nvSpPr>
        <p:spPr>
          <a:xfrm>
            <a:off x="566927" y="4014637"/>
            <a:ext cx="6951662" cy="592138"/>
          </a:xfrm>
        </p:spPr>
        <p:txBody>
          <a:bodyPr/>
          <a:lstStyle/>
          <a:p>
            <a:r>
              <a:rPr lang="en-US" dirty="0"/>
              <a:t>Fuzzy Commitment</a:t>
            </a:r>
          </a:p>
        </p:txBody>
      </p:sp>
      <p:sp>
        <p:nvSpPr>
          <p:cNvPr id="11" name="Content Placeholder 2">
            <a:extLst>
              <a:ext uri="{FF2B5EF4-FFF2-40B4-BE49-F238E27FC236}">
                <a16:creationId xmlns:a16="http://schemas.microsoft.com/office/drawing/2014/main" id="{8814F712-77B5-75DF-1560-CE01999E108E}"/>
              </a:ext>
            </a:extLst>
          </p:cNvPr>
          <p:cNvSpPr txBox="1">
            <a:spLocks/>
          </p:cNvSpPr>
          <p:nvPr/>
        </p:nvSpPr>
        <p:spPr>
          <a:xfrm>
            <a:off x="566927" y="4606775"/>
            <a:ext cx="9845433" cy="1717990"/>
          </a:xfrm>
          <a:prstGeom prst="rect">
            <a:avLst/>
          </a:prstGeom>
        </p:spPr>
        <p:txBody>
          <a:bodyPr vert="horz" lIns="91440" tIns="45720" rIns="91440" bIns="45720" rtlCol="0">
            <a:noAutofit/>
          </a:bodyPr>
          <a:lst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Group keys can be built on error-correcting codes and enable verifying two evidences even when they have small differences (e.g., Hamming distance less than a threshold).</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Group keys derived using similar evidences.</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Vulnerable to offline brute force key guessing attack. </a:t>
            </a:r>
          </a:p>
          <a:p>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70597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AF137-6569-A5D4-B75B-83872D6B6EBF}"/>
              </a:ext>
            </a:extLst>
          </p:cNvPr>
          <p:cNvSpPr>
            <a:spLocks noGrp="1"/>
          </p:cNvSpPr>
          <p:nvPr>
            <p:ph type="title"/>
          </p:nvPr>
        </p:nvSpPr>
        <p:spPr>
          <a:xfrm>
            <a:off x="566928" y="1283306"/>
            <a:ext cx="6951472" cy="590931"/>
          </a:xfrm>
        </p:spPr>
        <p:txBody>
          <a:bodyPr/>
          <a:lstStyle/>
          <a:p>
            <a:r>
              <a:rPr lang="en-US" dirty="0"/>
              <a:t>Group PAKE (GPAKE)</a:t>
            </a:r>
          </a:p>
        </p:txBody>
      </p:sp>
      <p:sp>
        <p:nvSpPr>
          <p:cNvPr id="3" name="Content Placeholder 2">
            <a:extLst>
              <a:ext uri="{FF2B5EF4-FFF2-40B4-BE49-F238E27FC236}">
                <a16:creationId xmlns:a16="http://schemas.microsoft.com/office/drawing/2014/main" id="{9E3E269B-C648-162F-09CA-2173B58BD33D}"/>
              </a:ext>
            </a:extLst>
          </p:cNvPr>
          <p:cNvSpPr>
            <a:spLocks noGrp="1"/>
          </p:cNvSpPr>
          <p:nvPr>
            <p:ph idx="1"/>
          </p:nvPr>
        </p:nvSpPr>
        <p:spPr>
          <a:xfrm>
            <a:off x="566928" y="2037932"/>
            <a:ext cx="10563188" cy="3968249"/>
          </a:xfrm>
        </p:spPr>
        <p:txBody>
          <a:bodyPr/>
          <a:lstStyle/>
          <a:p>
            <a:pPr marL="0" indent="0">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There are two approaches to protect against brute force key guessing attacks. </a:t>
            </a:r>
          </a:p>
          <a:p>
            <a:pPr marL="457200" lvl="1" indent="0">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1) A large number of evidences (i.e., inter-event timings) can be used to derive the keys. Yet, this approach sacrifices efficiency since it may take a long time to derive a large number of evidences. </a:t>
            </a:r>
          </a:p>
          <a:p>
            <a:pPr marL="457200" lvl="1" indent="0">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2) Password-Authenticated Key Exchange (PAKE) schemes have been proposed to prevent offline brute-force attacks. </a:t>
            </a:r>
          </a:p>
          <a:p>
            <a:r>
              <a:rPr lang="en-US" sz="2000" b="0" i="0"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Group PAKE is a cryptographic protocol that enables multiple devices to securely derive a shared encryption key based on a common password or passphrase. This shared key is used for secure communication among the devices. Possibility of </a:t>
            </a:r>
            <a:r>
              <a:rPr lang="en-US" sz="2000" b="1" i="0" dirty="0">
                <a:solidFill>
                  <a:schemeClr val="tx1">
                    <a:lumMod val="50000"/>
                  </a:schemeClr>
                </a:solidFill>
                <a:effectLst/>
                <a:latin typeface="Calibri" panose="020F0502020204030204" pitchFamily="34" charset="0"/>
                <a:ea typeface="Calibri" panose="020F0502020204030204" pitchFamily="34" charset="0"/>
                <a:cs typeface="Calibri" panose="020F0502020204030204" pitchFamily="34" charset="0"/>
              </a:rPr>
              <a:t>Denial of Key Exchange Attack</a:t>
            </a:r>
            <a:r>
              <a:rPr lang="en-US" sz="2000" b="0" i="0" dirty="0">
                <a:solidFill>
                  <a:srgbClr val="D1D5DB"/>
                </a:solidFill>
                <a:effectLst/>
                <a:latin typeface="Söhne"/>
              </a:rPr>
              <a:t>:</a:t>
            </a:r>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7975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6EFFE0B3-6566-3F48-9291-A6A8E30E2D62}"/>
              </a:ext>
            </a:extLst>
          </p:cNvPr>
          <p:cNvSpPr>
            <a:spLocks noGrp="1"/>
          </p:cNvSpPr>
          <p:nvPr>
            <p:ph type="title"/>
          </p:nvPr>
        </p:nvSpPr>
        <p:spPr/>
        <p:txBody>
          <a:bodyPr/>
          <a:lstStyle/>
          <a:p>
            <a:r>
              <a:rPr lang="en-US" dirty="0"/>
              <a:t>Introduction</a:t>
            </a:r>
          </a:p>
        </p:txBody>
      </p:sp>
      <p:pic>
        <p:nvPicPr>
          <p:cNvPr id="14" name="Content Placeholder 10" descr="A computer with a thought bubble above it&#10;&#10;Description automatically generated">
            <a:extLst>
              <a:ext uri="{FF2B5EF4-FFF2-40B4-BE49-F238E27FC236}">
                <a16:creationId xmlns:a16="http://schemas.microsoft.com/office/drawing/2014/main" id="{A9F3BB39-2ABB-8CDA-A33B-42542954256A}"/>
              </a:ext>
            </a:extLst>
          </p:cNvPr>
          <p:cNvPicPr>
            <a:picLocks noGrp="1" noChangeAspect="1"/>
          </p:cNvPicPr>
          <p:nvPr>
            <p:ph idx="1"/>
          </p:nvPr>
        </p:nvPicPr>
        <p:blipFill>
          <a:blip r:embed="rId2"/>
          <a:stretch>
            <a:fillRect/>
          </a:stretch>
        </p:blipFill>
        <p:spPr>
          <a:xfrm>
            <a:off x="566738" y="2605548"/>
            <a:ext cx="7407223" cy="3234813"/>
          </a:xfrm>
        </p:spPr>
      </p:pic>
    </p:spTree>
    <p:extLst>
      <p:ext uri="{BB962C8B-B14F-4D97-AF65-F5344CB8AC3E}">
        <p14:creationId xmlns:p14="http://schemas.microsoft.com/office/powerpoint/2010/main" val="9168065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83329-B7AF-51CC-F84E-5CF51CF48852}"/>
              </a:ext>
            </a:extLst>
          </p:cNvPr>
          <p:cNvSpPr>
            <a:spLocks noGrp="1"/>
          </p:cNvSpPr>
          <p:nvPr>
            <p:ph type="title"/>
          </p:nvPr>
        </p:nvSpPr>
        <p:spPr>
          <a:xfrm>
            <a:off x="566928" y="1401293"/>
            <a:ext cx="6951472" cy="590931"/>
          </a:xfrm>
        </p:spPr>
        <p:txBody>
          <a:bodyPr/>
          <a:lstStyle/>
          <a:p>
            <a:r>
              <a:rPr lang="en-US" dirty="0"/>
              <a:t>Partitioned GPAKE</a:t>
            </a:r>
          </a:p>
        </p:txBody>
      </p:sp>
      <p:sp>
        <p:nvSpPr>
          <p:cNvPr id="3" name="Content Placeholder 2">
            <a:extLst>
              <a:ext uri="{FF2B5EF4-FFF2-40B4-BE49-F238E27FC236}">
                <a16:creationId xmlns:a16="http://schemas.microsoft.com/office/drawing/2014/main" id="{4E59B36C-879B-3F87-0604-45A2CA38520C}"/>
              </a:ext>
            </a:extLst>
          </p:cNvPr>
          <p:cNvSpPr>
            <a:spLocks noGrp="1"/>
          </p:cNvSpPr>
          <p:nvPr>
            <p:ph idx="1"/>
          </p:nvPr>
        </p:nvSpPr>
        <p:spPr>
          <a:xfrm>
            <a:off x="566927" y="2185416"/>
            <a:ext cx="10297717" cy="3968249"/>
          </a:xfrm>
        </p:spPr>
        <p:txBody>
          <a:bodyPr/>
          <a:lstStyle/>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Partitioned GPAKE.</a:t>
            </a:r>
            <a:r>
              <a:rPr lang="en-US" sz="2000" dirty="0"/>
              <a:t> </a:t>
            </a: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The partitioned GPAKE scheme runs on each subset of devices sensing the same events to generate a group key.</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Partitioned GPAKE is implemented over an </a:t>
            </a:r>
            <a:r>
              <a:rPr lang="en-US" sz="20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Elliptic curve </a:t>
            </a: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to offer compact key sizes and fast computations. A </a:t>
            </a:r>
            <a:r>
              <a:rPr lang="en-US" sz="20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re-initiation-based key management </a:t>
            </a: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scheme is used to support device additions and removals.</a:t>
            </a:r>
          </a:p>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Key Management: The added devices re-initiate </a:t>
            </a:r>
            <a:r>
              <a:rPr lang="en-US" sz="2000" dirty="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IoTCupid</a:t>
            </a: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and extract inter-event timings to prove their legitimacy to the existing devices</a:t>
            </a:r>
          </a:p>
        </p:txBody>
      </p:sp>
    </p:spTree>
    <p:extLst>
      <p:ext uri="{BB962C8B-B14F-4D97-AF65-F5344CB8AC3E}">
        <p14:creationId xmlns:p14="http://schemas.microsoft.com/office/powerpoint/2010/main" val="11978085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BA7E4-D38F-0596-FF28-937344C64FE3}"/>
              </a:ext>
            </a:extLst>
          </p:cNvPr>
          <p:cNvSpPr>
            <a:spLocks noGrp="1"/>
          </p:cNvSpPr>
          <p:nvPr>
            <p:ph type="title"/>
          </p:nvPr>
        </p:nvSpPr>
        <p:spPr/>
        <p:txBody>
          <a:bodyPr/>
          <a:lstStyle/>
          <a:p>
            <a:r>
              <a:rPr lang="en-US" dirty="0"/>
              <a:t>Design Space Exploration</a:t>
            </a:r>
          </a:p>
        </p:txBody>
      </p:sp>
      <p:pic>
        <p:nvPicPr>
          <p:cNvPr id="5" name="Content Placeholder 4" descr="A group key with check marks&#10;&#10;Description automatically generated">
            <a:extLst>
              <a:ext uri="{FF2B5EF4-FFF2-40B4-BE49-F238E27FC236}">
                <a16:creationId xmlns:a16="http://schemas.microsoft.com/office/drawing/2014/main" id="{F523498E-1FD1-B769-D10B-6D49E16E9490}"/>
              </a:ext>
            </a:extLst>
          </p:cNvPr>
          <p:cNvPicPr>
            <a:picLocks noGrp="1" noChangeAspect="1"/>
          </p:cNvPicPr>
          <p:nvPr>
            <p:ph idx="1"/>
          </p:nvPr>
        </p:nvPicPr>
        <p:blipFill>
          <a:blip r:embed="rId3"/>
          <a:stretch>
            <a:fillRect/>
          </a:stretch>
        </p:blipFill>
        <p:spPr>
          <a:xfrm>
            <a:off x="1061883" y="2576053"/>
            <a:ext cx="9832259" cy="2635044"/>
          </a:xfrm>
        </p:spPr>
      </p:pic>
    </p:spTree>
    <p:extLst>
      <p:ext uri="{BB962C8B-B14F-4D97-AF65-F5344CB8AC3E}">
        <p14:creationId xmlns:p14="http://schemas.microsoft.com/office/powerpoint/2010/main" val="8052038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up of a document&#10;&#10;Description automatically generated">
            <a:extLst>
              <a:ext uri="{FF2B5EF4-FFF2-40B4-BE49-F238E27FC236}">
                <a16:creationId xmlns:a16="http://schemas.microsoft.com/office/drawing/2014/main" id="{E53E9668-E437-50E1-31C2-94D55AAB5109}"/>
              </a:ext>
            </a:extLst>
          </p:cNvPr>
          <p:cNvPicPr>
            <a:picLocks noGrp="1" noChangeAspect="1"/>
          </p:cNvPicPr>
          <p:nvPr>
            <p:ph idx="1"/>
          </p:nvPr>
        </p:nvPicPr>
        <p:blipFill>
          <a:blip r:embed="rId2"/>
          <a:stretch>
            <a:fillRect/>
          </a:stretch>
        </p:blipFill>
        <p:spPr>
          <a:xfrm>
            <a:off x="488079" y="1199535"/>
            <a:ext cx="10828849" cy="5063613"/>
          </a:xfrm>
        </p:spPr>
      </p:pic>
    </p:spTree>
    <p:extLst>
      <p:ext uri="{BB962C8B-B14F-4D97-AF65-F5344CB8AC3E}">
        <p14:creationId xmlns:p14="http://schemas.microsoft.com/office/powerpoint/2010/main" val="2157267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5FD0C-AE6A-F134-8289-D83EC66CFA44}"/>
              </a:ext>
            </a:extLst>
          </p:cNvPr>
          <p:cNvSpPr>
            <a:spLocks noGrp="1"/>
          </p:cNvSpPr>
          <p:nvPr>
            <p:ph type="title"/>
          </p:nvPr>
        </p:nvSpPr>
        <p:spPr/>
        <p:txBody>
          <a:bodyPr/>
          <a:lstStyle/>
          <a:p>
            <a:r>
              <a:rPr lang="en-US" dirty="0"/>
              <a:t>Implementation</a:t>
            </a:r>
          </a:p>
        </p:txBody>
      </p:sp>
      <p:sp>
        <p:nvSpPr>
          <p:cNvPr id="3" name="Content Placeholder 2">
            <a:extLst>
              <a:ext uri="{FF2B5EF4-FFF2-40B4-BE49-F238E27FC236}">
                <a16:creationId xmlns:a16="http://schemas.microsoft.com/office/drawing/2014/main" id="{1116E2A3-51C6-6838-8FC2-2EE0727234AA}"/>
              </a:ext>
            </a:extLst>
          </p:cNvPr>
          <p:cNvSpPr>
            <a:spLocks noGrp="1"/>
          </p:cNvSpPr>
          <p:nvPr>
            <p:ph idx="1"/>
          </p:nvPr>
        </p:nvSpPr>
        <p:spPr>
          <a:xfrm>
            <a:off x="566928" y="2185416"/>
            <a:ext cx="9127678" cy="3968249"/>
          </a:xfrm>
        </p:spPr>
        <p:txBody>
          <a:bodyPr vert="horz" lIns="91440" tIns="45720" rIns="91440" bIns="45720" rtlCol="0" anchor="t">
            <a:noAutofit/>
          </a:bodyPr>
          <a:lstStyle/>
          <a:p>
            <a:r>
              <a:rPr lang="en-US" sz="2000" dirty="0">
                <a:solidFill>
                  <a:schemeClr val="tx1">
                    <a:lumMod val="50000"/>
                  </a:schemeClr>
                </a:solidFill>
                <a:latin typeface="Calibri"/>
                <a:cs typeface="Calibri"/>
              </a:rPr>
              <a:t>Python 3.9.12</a:t>
            </a:r>
          </a:p>
          <a:p>
            <a:r>
              <a:rPr lang="en-US" sz="2000" dirty="0">
                <a:solidFill>
                  <a:schemeClr val="tx1">
                    <a:lumMod val="50000"/>
                  </a:schemeClr>
                </a:solidFill>
                <a:latin typeface="Calibri"/>
                <a:cs typeface="Calibri"/>
              </a:rPr>
              <a:t>We implement partitioned GPAKE on the </a:t>
            </a:r>
            <a:r>
              <a:rPr lang="en-US" sz="2000" dirty="0" err="1">
                <a:solidFill>
                  <a:srgbClr val="FF0000"/>
                </a:solidFill>
                <a:latin typeface="Calibri"/>
                <a:cs typeface="Calibri"/>
              </a:rPr>
              <a:t>FourQ</a:t>
            </a:r>
            <a:r>
              <a:rPr lang="en-US" sz="2000" dirty="0">
                <a:solidFill>
                  <a:srgbClr val="FF0000"/>
                </a:solidFill>
                <a:latin typeface="Calibri"/>
                <a:cs typeface="Calibri"/>
              </a:rPr>
              <a:t> elliptic curve</a:t>
            </a:r>
            <a:r>
              <a:rPr lang="en-US" sz="2000" dirty="0">
                <a:solidFill>
                  <a:schemeClr val="tx1">
                    <a:lumMod val="50000"/>
                  </a:schemeClr>
                </a:solidFill>
                <a:latin typeface="Calibri"/>
                <a:cs typeface="Calibri"/>
              </a:rPr>
              <a:t>  which offers 128- bit security with fast computations</a:t>
            </a:r>
          </a:p>
          <a:p>
            <a:r>
              <a:rPr lang="en-US" sz="2000" dirty="0">
                <a:solidFill>
                  <a:schemeClr val="tx1">
                    <a:lumMod val="50000"/>
                  </a:schemeClr>
                </a:solidFill>
                <a:latin typeface="Calibri"/>
                <a:cs typeface="Calibri"/>
              </a:rPr>
              <a:t>Libraries - </a:t>
            </a:r>
            <a:r>
              <a:rPr lang="en-US" sz="2000" dirty="0">
                <a:solidFill>
                  <a:srgbClr val="FF0000"/>
                </a:solidFill>
                <a:latin typeface="Calibri"/>
                <a:cs typeface="Calibri"/>
              </a:rPr>
              <a:t>blake2 </a:t>
            </a:r>
            <a:r>
              <a:rPr lang="en-US" sz="2000" dirty="0">
                <a:solidFill>
                  <a:schemeClr val="tx1">
                    <a:lumMod val="50000"/>
                  </a:schemeClr>
                </a:solidFill>
                <a:latin typeface="Calibri"/>
                <a:cs typeface="Calibri"/>
              </a:rPr>
              <a:t> as the hash function and </a:t>
            </a:r>
            <a:r>
              <a:rPr lang="en-US" sz="2000" dirty="0" err="1">
                <a:solidFill>
                  <a:schemeClr val="tx1">
                    <a:lumMod val="50000"/>
                  </a:schemeClr>
                </a:solidFill>
                <a:latin typeface="Calibri"/>
                <a:cs typeface="Calibri"/>
              </a:rPr>
              <a:t>ChaCha</a:t>
            </a:r>
            <a:r>
              <a:rPr lang="en-US" sz="2000" dirty="0">
                <a:solidFill>
                  <a:schemeClr val="tx1">
                    <a:lumMod val="50000"/>
                  </a:schemeClr>
                </a:solidFill>
                <a:latin typeface="Calibri"/>
                <a:cs typeface="Calibri"/>
              </a:rPr>
              <a:t>-Poly as the authenticated encryption due to their efficiency. We leverage the portable libraries of </a:t>
            </a:r>
            <a:r>
              <a:rPr lang="en-US" sz="2000" dirty="0" err="1">
                <a:solidFill>
                  <a:schemeClr val="tx1">
                    <a:lumMod val="50000"/>
                  </a:schemeClr>
                </a:solidFill>
                <a:latin typeface="Calibri"/>
                <a:cs typeface="Calibri"/>
              </a:rPr>
              <a:t>FourQ</a:t>
            </a:r>
            <a:r>
              <a:rPr lang="en-US" sz="2000" dirty="0">
                <a:solidFill>
                  <a:schemeClr val="tx1">
                    <a:lumMod val="50000"/>
                  </a:schemeClr>
                </a:solidFill>
                <a:latin typeface="Calibri"/>
                <a:cs typeface="Calibri"/>
              </a:rPr>
              <a:t>, blake2 and </a:t>
            </a:r>
            <a:r>
              <a:rPr lang="en-US" sz="2000" dirty="0" err="1">
                <a:solidFill>
                  <a:schemeClr val="tx1">
                    <a:lumMod val="50000"/>
                  </a:schemeClr>
                </a:solidFill>
                <a:latin typeface="Calibri"/>
                <a:cs typeface="Calibri"/>
              </a:rPr>
              <a:t>ChaChaPoly</a:t>
            </a:r>
            <a:r>
              <a:rPr lang="en-US" sz="2000" dirty="0">
                <a:solidFill>
                  <a:schemeClr val="tx1">
                    <a:lumMod val="50000"/>
                  </a:schemeClr>
                </a:solidFill>
                <a:latin typeface="Calibri"/>
                <a:cs typeface="Calibri"/>
              </a:rPr>
              <a:t> to implement our protocol in C. We implement the communication rounds with the </a:t>
            </a:r>
            <a:r>
              <a:rPr lang="en-US" sz="2000" dirty="0" err="1">
                <a:solidFill>
                  <a:schemeClr val="tx1">
                    <a:lumMod val="50000"/>
                  </a:schemeClr>
                </a:solidFill>
                <a:latin typeface="Calibri"/>
                <a:cs typeface="Calibri"/>
              </a:rPr>
              <a:t>zeromq</a:t>
            </a:r>
            <a:r>
              <a:rPr lang="en-US" sz="2000" dirty="0">
                <a:solidFill>
                  <a:schemeClr val="tx1">
                    <a:lumMod val="50000"/>
                  </a:schemeClr>
                </a:solidFill>
                <a:latin typeface="Calibri"/>
                <a:cs typeface="Calibri"/>
              </a:rPr>
              <a:t> library</a:t>
            </a:r>
          </a:p>
        </p:txBody>
      </p:sp>
    </p:spTree>
    <p:extLst>
      <p:ext uri="{BB962C8B-B14F-4D97-AF65-F5344CB8AC3E}">
        <p14:creationId xmlns:p14="http://schemas.microsoft.com/office/powerpoint/2010/main" val="24603212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ABCB-F432-BA65-705D-373415BA5A60}"/>
              </a:ext>
            </a:extLst>
          </p:cNvPr>
          <p:cNvSpPr>
            <a:spLocks noGrp="1"/>
          </p:cNvSpPr>
          <p:nvPr>
            <p:ph type="title"/>
          </p:nvPr>
        </p:nvSpPr>
        <p:spPr/>
        <p:txBody>
          <a:bodyPr/>
          <a:lstStyle/>
          <a:p>
            <a:r>
              <a:rPr lang="en-US" dirty="0">
                <a:latin typeface="Calibri"/>
                <a:cs typeface="Calibri"/>
              </a:rPr>
              <a:t>Evaluation</a:t>
            </a:r>
          </a:p>
        </p:txBody>
      </p:sp>
      <p:pic>
        <p:nvPicPr>
          <p:cNvPr id="4" name="Content Placeholder 3">
            <a:extLst>
              <a:ext uri="{FF2B5EF4-FFF2-40B4-BE49-F238E27FC236}">
                <a16:creationId xmlns:a16="http://schemas.microsoft.com/office/drawing/2014/main" id="{F95F12E4-88B9-B814-E130-F10D928A34E5}"/>
              </a:ext>
            </a:extLst>
          </p:cNvPr>
          <p:cNvPicPr>
            <a:picLocks noGrp="1" noChangeAspect="1"/>
          </p:cNvPicPr>
          <p:nvPr>
            <p:ph idx="1"/>
          </p:nvPr>
        </p:nvPicPr>
        <p:blipFill>
          <a:blip r:embed="rId2"/>
          <a:stretch>
            <a:fillRect/>
          </a:stretch>
        </p:blipFill>
        <p:spPr>
          <a:xfrm>
            <a:off x="566928" y="2490465"/>
            <a:ext cx="9838485" cy="4023558"/>
          </a:xfrm>
        </p:spPr>
      </p:pic>
    </p:spTree>
    <p:extLst>
      <p:ext uri="{BB962C8B-B14F-4D97-AF65-F5344CB8AC3E}">
        <p14:creationId xmlns:p14="http://schemas.microsoft.com/office/powerpoint/2010/main" val="14746701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6A596-8BAE-BE93-183E-46D54EDD3F85}"/>
              </a:ext>
            </a:extLst>
          </p:cNvPr>
          <p:cNvSpPr>
            <a:spLocks noGrp="1"/>
          </p:cNvSpPr>
          <p:nvPr>
            <p:ph type="title"/>
          </p:nvPr>
        </p:nvSpPr>
        <p:spPr>
          <a:xfrm>
            <a:off x="566928" y="1499616"/>
            <a:ext cx="6951472" cy="590931"/>
          </a:xfrm>
        </p:spPr>
        <p:txBody>
          <a:bodyPr/>
          <a:lstStyle/>
          <a:p>
            <a:r>
              <a:rPr lang="en-US" dirty="0">
                <a:latin typeface="Calibri"/>
                <a:cs typeface="Arial"/>
              </a:rPr>
              <a:t>Evaluation: Results</a:t>
            </a:r>
            <a:endParaRPr lang="en-US">
              <a:latin typeface="Calibri"/>
              <a:cs typeface="Calibri"/>
            </a:endParaRPr>
          </a:p>
        </p:txBody>
      </p:sp>
      <p:pic>
        <p:nvPicPr>
          <p:cNvPr id="4" name="Content Placeholder 3">
            <a:extLst>
              <a:ext uri="{FF2B5EF4-FFF2-40B4-BE49-F238E27FC236}">
                <a16:creationId xmlns:a16="http://schemas.microsoft.com/office/drawing/2014/main" id="{58336255-C533-1439-9573-235488706397}"/>
              </a:ext>
            </a:extLst>
          </p:cNvPr>
          <p:cNvPicPr>
            <a:picLocks noGrp="1" noChangeAspect="1"/>
          </p:cNvPicPr>
          <p:nvPr>
            <p:ph idx="1"/>
          </p:nvPr>
        </p:nvPicPr>
        <p:blipFill>
          <a:blip r:embed="rId2"/>
          <a:stretch>
            <a:fillRect/>
          </a:stretch>
        </p:blipFill>
        <p:spPr>
          <a:xfrm>
            <a:off x="73238" y="2488778"/>
            <a:ext cx="5846036" cy="2921497"/>
          </a:xfrm>
        </p:spPr>
      </p:pic>
      <p:pic>
        <p:nvPicPr>
          <p:cNvPr id="5" name="Picture 4">
            <a:extLst>
              <a:ext uri="{FF2B5EF4-FFF2-40B4-BE49-F238E27FC236}">
                <a16:creationId xmlns:a16="http://schemas.microsoft.com/office/drawing/2014/main" id="{A527B9B4-4E9F-E21C-3E7B-FF9A91848F2C}"/>
              </a:ext>
            </a:extLst>
          </p:cNvPr>
          <p:cNvPicPr>
            <a:picLocks noChangeAspect="1"/>
          </p:cNvPicPr>
          <p:nvPr/>
        </p:nvPicPr>
        <p:blipFill>
          <a:blip r:embed="rId3"/>
          <a:stretch>
            <a:fillRect/>
          </a:stretch>
        </p:blipFill>
        <p:spPr>
          <a:xfrm>
            <a:off x="6280597" y="2571493"/>
            <a:ext cx="5372635" cy="2756055"/>
          </a:xfrm>
          <a:prstGeom prst="rect">
            <a:avLst/>
          </a:prstGeom>
        </p:spPr>
      </p:pic>
    </p:spTree>
    <p:extLst>
      <p:ext uri="{BB962C8B-B14F-4D97-AF65-F5344CB8AC3E}">
        <p14:creationId xmlns:p14="http://schemas.microsoft.com/office/powerpoint/2010/main" val="15562245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B3D5-F628-9BD2-13F4-CACDCC61B3CB}"/>
              </a:ext>
            </a:extLst>
          </p:cNvPr>
          <p:cNvSpPr>
            <a:spLocks noGrp="1"/>
          </p:cNvSpPr>
          <p:nvPr>
            <p:ph type="title"/>
          </p:nvPr>
        </p:nvSpPr>
        <p:spPr/>
        <p:txBody>
          <a:bodyPr/>
          <a:lstStyle/>
          <a:p>
            <a:r>
              <a:rPr lang="en-US" dirty="0">
                <a:latin typeface="Calibri"/>
                <a:cs typeface="Arial"/>
              </a:rPr>
              <a:t>Evaluation: Results (Distance)</a:t>
            </a:r>
            <a:endParaRPr lang="en-US">
              <a:latin typeface="Calibri"/>
              <a:cs typeface="Calibri"/>
            </a:endParaRPr>
          </a:p>
        </p:txBody>
      </p:sp>
      <p:pic>
        <p:nvPicPr>
          <p:cNvPr id="4" name="Content Placeholder 3">
            <a:extLst>
              <a:ext uri="{FF2B5EF4-FFF2-40B4-BE49-F238E27FC236}">
                <a16:creationId xmlns:a16="http://schemas.microsoft.com/office/drawing/2014/main" id="{D29C8975-30F7-AC67-117C-11BC2CAB4C75}"/>
              </a:ext>
            </a:extLst>
          </p:cNvPr>
          <p:cNvPicPr>
            <a:picLocks noGrp="1" noChangeAspect="1"/>
          </p:cNvPicPr>
          <p:nvPr>
            <p:ph idx="1"/>
          </p:nvPr>
        </p:nvPicPr>
        <p:blipFill>
          <a:blip r:embed="rId2"/>
          <a:stretch>
            <a:fillRect/>
          </a:stretch>
        </p:blipFill>
        <p:spPr>
          <a:xfrm>
            <a:off x="1865548" y="2364187"/>
            <a:ext cx="7627612" cy="3653635"/>
          </a:xfrm>
        </p:spPr>
      </p:pic>
    </p:spTree>
    <p:extLst>
      <p:ext uri="{BB962C8B-B14F-4D97-AF65-F5344CB8AC3E}">
        <p14:creationId xmlns:p14="http://schemas.microsoft.com/office/powerpoint/2010/main" val="690437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DB3D5-F628-9BD2-13F4-CACDCC61B3CB}"/>
              </a:ext>
            </a:extLst>
          </p:cNvPr>
          <p:cNvSpPr>
            <a:spLocks noGrp="1"/>
          </p:cNvSpPr>
          <p:nvPr>
            <p:ph type="title"/>
          </p:nvPr>
        </p:nvSpPr>
        <p:spPr>
          <a:xfrm>
            <a:off x="566928" y="1284969"/>
            <a:ext cx="7906655" cy="590931"/>
          </a:xfrm>
        </p:spPr>
        <p:txBody>
          <a:bodyPr/>
          <a:lstStyle/>
          <a:p>
            <a:r>
              <a:rPr lang="en-US" dirty="0">
                <a:latin typeface="Calibri"/>
                <a:cs typeface="Arial"/>
              </a:rPr>
              <a:t>Evaluation: Results (No. of events)</a:t>
            </a:r>
            <a:endParaRPr lang="en-US">
              <a:latin typeface="Calibri"/>
              <a:cs typeface="Calibri"/>
            </a:endParaRPr>
          </a:p>
        </p:txBody>
      </p:sp>
      <p:pic>
        <p:nvPicPr>
          <p:cNvPr id="6" name="Content Placeholder 5">
            <a:extLst>
              <a:ext uri="{FF2B5EF4-FFF2-40B4-BE49-F238E27FC236}">
                <a16:creationId xmlns:a16="http://schemas.microsoft.com/office/drawing/2014/main" id="{06EF561F-3E94-B844-7BB2-9045B72B3FDF}"/>
              </a:ext>
            </a:extLst>
          </p:cNvPr>
          <p:cNvPicPr>
            <a:picLocks noGrp="1" noChangeAspect="1"/>
          </p:cNvPicPr>
          <p:nvPr>
            <p:ph idx="1"/>
          </p:nvPr>
        </p:nvPicPr>
        <p:blipFill>
          <a:blip r:embed="rId2"/>
          <a:stretch>
            <a:fillRect/>
          </a:stretch>
        </p:blipFill>
        <p:spPr>
          <a:xfrm>
            <a:off x="2380703" y="2200813"/>
            <a:ext cx="6951472" cy="3443765"/>
          </a:xfrm>
        </p:spPr>
      </p:pic>
    </p:spTree>
    <p:extLst>
      <p:ext uri="{BB962C8B-B14F-4D97-AF65-F5344CB8AC3E}">
        <p14:creationId xmlns:p14="http://schemas.microsoft.com/office/powerpoint/2010/main" val="4098100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F93C0-953B-9C59-FF97-F682A2CE59DF}"/>
              </a:ext>
            </a:extLst>
          </p:cNvPr>
          <p:cNvSpPr>
            <a:spLocks noGrp="1"/>
          </p:cNvSpPr>
          <p:nvPr>
            <p:ph type="title"/>
          </p:nvPr>
        </p:nvSpPr>
        <p:spPr/>
        <p:txBody>
          <a:bodyPr/>
          <a:lstStyle/>
          <a:p>
            <a:r>
              <a:rPr lang="en-US" dirty="0">
                <a:latin typeface="Calibri"/>
                <a:cs typeface="Arial"/>
              </a:rPr>
              <a:t>Evaluation : Performance</a:t>
            </a:r>
            <a:endParaRPr lang="en-US" dirty="0">
              <a:latin typeface="Calibri"/>
              <a:cs typeface="Calibri"/>
            </a:endParaRPr>
          </a:p>
        </p:txBody>
      </p:sp>
      <p:sp>
        <p:nvSpPr>
          <p:cNvPr id="3" name="Content Placeholder 2">
            <a:extLst>
              <a:ext uri="{FF2B5EF4-FFF2-40B4-BE49-F238E27FC236}">
                <a16:creationId xmlns:a16="http://schemas.microsoft.com/office/drawing/2014/main" id="{AFE5CD23-95B0-23E2-36F5-FEC30106187B}"/>
              </a:ext>
            </a:extLst>
          </p:cNvPr>
          <p:cNvSpPr>
            <a:spLocks noGrp="1"/>
          </p:cNvSpPr>
          <p:nvPr>
            <p:ph idx="1"/>
          </p:nvPr>
        </p:nvSpPr>
        <p:spPr>
          <a:xfrm>
            <a:off x="566928" y="2185416"/>
            <a:ext cx="9838486" cy="3957517"/>
          </a:xfrm>
        </p:spPr>
        <p:txBody>
          <a:bodyPr vert="horz" lIns="91440" tIns="45720" rIns="91440" bIns="45720" rtlCol="0" anchor="t">
            <a:noAutofit/>
          </a:bodyPr>
          <a:lstStyle/>
          <a:p>
            <a:r>
              <a:rPr lang="en-US" sz="2000" b="1" dirty="0">
                <a:solidFill>
                  <a:schemeClr val="tx1">
                    <a:lumMod val="50000"/>
                  </a:schemeClr>
                </a:solidFill>
                <a:latin typeface="Calibri"/>
                <a:cs typeface="Arial" panose="020B0604020202020204"/>
              </a:rPr>
              <a:t>Event detection &amp; Extraction</a:t>
            </a:r>
            <a:r>
              <a:rPr lang="en-US" sz="2000" dirty="0">
                <a:solidFill>
                  <a:schemeClr val="tx1">
                    <a:lumMod val="50000"/>
                  </a:schemeClr>
                </a:solidFill>
                <a:latin typeface="Calibri"/>
                <a:cs typeface="Arial" panose="020B0604020202020204"/>
              </a:rPr>
              <a:t> : 20.08 secs on average when window size is 2 mins</a:t>
            </a:r>
          </a:p>
          <a:p>
            <a:r>
              <a:rPr lang="en-US" sz="2000" b="1" dirty="0">
                <a:solidFill>
                  <a:schemeClr val="tx1">
                    <a:lumMod val="50000"/>
                  </a:schemeClr>
                </a:solidFill>
                <a:latin typeface="Calibri"/>
                <a:cs typeface="Arial" panose="020B0604020202020204"/>
              </a:rPr>
              <a:t>Group key establishment overhead </a:t>
            </a:r>
          </a:p>
          <a:p>
            <a:pPr marL="0" indent="0">
              <a:buNone/>
            </a:pPr>
            <a:r>
              <a:rPr lang="en-US" sz="2000" dirty="0">
                <a:solidFill>
                  <a:schemeClr val="tx1">
                    <a:lumMod val="50000"/>
                  </a:schemeClr>
                </a:solidFill>
                <a:latin typeface="Calibri"/>
                <a:cs typeface="Arial" panose="020B0604020202020204"/>
              </a:rPr>
              <a:t>                 - with 4 event types &amp; 20 devices : 39.04 ± 13.78ms</a:t>
            </a:r>
            <a:endParaRPr lang="en-US" sz="2000" dirty="0">
              <a:solidFill>
                <a:schemeClr val="tx1">
                  <a:lumMod val="50000"/>
                </a:schemeClr>
              </a:solidFill>
              <a:latin typeface="Calibri"/>
              <a:cs typeface="Calibri"/>
            </a:endParaRPr>
          </a:p>
          <a:p>
            <a:pPr marL="0" indent="0">
              <a:buNone/>
            </a:pPr>
            <a:r>
              <a:rPr lang="en-US" sz="2000" dirty="0">
                <a:solidFill>
                  <a:schemeClr val="tx1">
                    <a:lumMod val="50000"/>
                  </a:schemeClr>
                </a:solidFill>
                <a:latin typeface="Calibri"/>
                <a:cs typeface="Arial" panose="020B0604020202020204"/>
              </a:rPr>
              <a:t>                 - with  10 event types &amp; 5 devices : 20.77 </a:t>
            </a:r>
            <a:r>
              <a:rPr lang="en-US" sz="2000" dirty="0">
                <a:solidFill>
                  <a:schemeClr val="tx1">
                    <a:lumMod val="50000"/>
                  </a:schemeClr>
                </a:solidFill>
                <a:latin typeface="Calibri"/>
                <a:cs typeface="Calibri"/>
              </a:rPr>
              <a:t>± 7.32 </a:t>
            </a:r>
            <a:r>
              <a:rPr lang="en-US" sz="2000" err="1">
                <a:solidFill>
                  <a:schemeClr val="tx1">
                    <a:lumMod val="50000"/>
                  </a:schemeClr>
                </a:solidFill>
                <a:latin typeface="Calibri"/>
                <a:cs typeface="Calibri"/>
              </a:rPr>
              <a:t>ms</a:t>
            </a:r>
            <a:endParaRPr lang="en-US" sz="2000" b="1">
              <a:solidFill>
                <a:schemeClr val="tx1">
                  <a:lumMod val="50000"/>
                </a:schemeClr>
              </a:solidFill>
              <a:latin typeface="Calibri"/>
              <a:cs typeface="Calibri"/>
            </a:endParaRPr>
          </a:p>
          <a:p>
            <a:r>
              <a:rPr lang="en-US" sz="2000" b="1" dirty="0">
                <a:solidFill>
                  <a:schemeClr val="tx1">
                    <a:lumMod val="50000"/>
                  </a:schemeClr>
                </a:solidFill>
                <a:latin typeface="Calibri"/>
                <a:cs typeface="Calibri"/>
              </a:rPr>
              <a:t>Memory Usage</a:t>
            </a:r>
            <a:r>
              <a:rPr lang="en-US" sz="2000" dirty="0">
                <a:solidFill>
                  <a:schemeClr val="tx1">
                    <a:lumMod val="50000"/>
                  </a:schemeClr>
                </a:solidFill>
                <a:latin typeface="Calibri"/>
                <a:cs typeface="Calibri"/>
              </a:rPr>
              <a:t>: Around 93.75 KB for each device when 100 devices sensing 10 different event types</a:t>
            </a:r>
          </a:p>
          <a:p>
            <a:r>
              <a:rPr lang="en-US" b="1" dirty="0">
                <a:solidFill>
                  <a:schemeClr val="tx1">
                    <a:lumMod val="50000"/>
                  </a:schemeClr>
                </a:solidFill>
                <a:cs typeface="Arial"/>
              </a:rPr>
              <a:t>Encryption &amp; Communication Cost</a:t>
            </a:r>
            <a:r>
              <a:rPr lang="en-US" dirty="0">
                <a:solidFill>
                  <a:schemeClr val="tx1">
                    <a:lumMod val="50000"/>
                  </a:schemeClr>
                </a:solidFill>
                <a:cs typeface="Arial"/>
              </a:rPr>
              <a:t>: when done for 32-byte message 100 times – it takes 0.21 </a:t>
            </a:r>
            <a:r>
              <a:rPr lang="en-US" sz="2000" dirty="0">
                <a:solidFill>
                  <a:schemeClr val="tx1">
                    <a:lumMod val="50000"/>
                  </a:schemeClr>
                </a:solidFill>
                <a:latin typeface="Calibri"/>
                <a:cs typeface="Calibri"/>
              </a:rPr>
              <a:t>±  0.005ms </a:t>
            </a:r>
            <a:endParaRPr lang="en-US" dirty="0">
              <a:solidFill>
                <a:schemeClr val="tx1">
                  <a:lumMod val="50000"/>
                </a:schemeClr>
              </a:solidFill>
            </a:endParaRPr>
          </a:p>
        </p:txBody>
      </p:sp>
    </p:spTree>
    <p:extLst>
      <p:ext uri="{BB962C8B-B14F-4D97-AF65-F5344CB8AC3E}">
        <p14:creationId xmlns:p14="http://schemas.microsoft.com/office/powerpoint/2010/main" val="4747501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99EF-F866-179F-A05B-FCA1FDC36020}"/>
              </a:ext>
            </a:extLst>
          </p:cNvPr>
          <p:cNvSpPr>
            <a:spLocks noGrp="1"/>
          </p:cNvSpPr>
          <p:nvPr>
            <p:ph type="title"/>
          </p:nvPr>
        </p:nvSpPr>
        <p:spPr/>
        <p:txBody>
          <a:bodyPr/>
          <a:lstStyle/>
          <a:p>
            <a:r>
              <a:rPr lang="en-US" dirty="0">
                <a:latin typeface="Calibri"/>
                <a:cs typeface="Calibri"/>
              </a:rPr>
              <a:t>Evaluation : Comparision</a:t>
            </a:r>
            <a:endParaRPr lang="en-US" dirty="0"/>
          </a:p>
        </p:txBody>
      </p:sp>
      <p:sp>
        <p:nvSpPr>
          <p:cNvPr id="3" name="Content Placeholder 2">
            <a:extLst>
              <a:ext uri="{FF2B5EF4-FFF2-40B4-BE49-F238E27FC236}">
                <a16:creationId xmlns:a16="http://schemas.microsoft.com/office/drawing/2014/main" id="{0CD23BCA-DB2C-9038-DAAA-9F8599FEC216}"/>
              </a:ext>
            </a:extLst>
          </p:cNvPr>
          <p:cNvSpPr>
            <a:spLocks noGrp="1"/>
          </p:cNvSpPr>
          <p:nvPr>
            <p:ph idx="1"/>
          </p:nvPr>
        </p:nvSpPr>
        <p:spPr>
          <a:xfrm>
            <a:off x="566928" y="2185416"/>
            <a:ext cx="9892148" cy="4172164"/>
          </a:xfrm>
        </p:spPr>
        <p:txBody>
          <a:bodyPr vert="horz" lIns="91440" tIns="45720" rIns="91440" bIns="45720" rtlCol="0" anchor="t">
            <a:noAutofit/>
          </a:bodyPr>
          <a:lstStyle/>
          <a:p>
            <a:r>
              <a:rPr lang="en-US" sz="2000" err="1">
                <a:solidFill>
                  <a:schemeClr val="tx1">
                    <a:lumMod val="50000"/>
                  </a:schemeClr>
                </a:solidFill>
                <a:latin typeface="Calibri"/>
                <a:cs typeface="Arial"/>
              </a:rPr>
              <a:t>Comapred</a:t>
            </a:r>
            <a:r>
              <a:rPr lang="en-US" sz="2000" dirty="0">
                <a:solidFill>
                  <a:schemeClr val="tx1">
                    <a:lumMod val="50000"/>
                  </a:schemeClr>
                </a:solidFill>
                <a:latin typeface="Calibri"/>
                <a:cs typeface="Arial"/>
              </a:rPr>
              <a:t> all devices paired with </a:t>
            </a:r>
            <a:r>
              <a:rPr lang="en-US" sz="2000" err="1">
                <a:solidFill>
                  <a:schemeClr val="tx1">
                    <a:lumMod val="50000"/>
                  </a:schemeClr>
                </a:solidFill>
                <a:latin typeface="Calibri"/>
                <a:cs typeface="Arial"/>
              </a:rPr>
              <a:t>IoTCupid</a:t>
            </a:r>
            <a:r>
              <a:rPr lang="en-US" sz="2000" dirty="0">
                <a:solidFill>
                  <a:schemeClr val="tx1">
                    <a:lumMod val="50000"/>
                  </a:schemeClr>
                </a:solidFill>
                <a:latin typeface="Calibri"/>
                <a:cs typeface="Arial"/>
              </a:rPr>
              <a:t> – only 63% of them paired using </a:t>
            </a:r>
            <a:r>
              <a:rPr lang="en-US" sz="2000" err="1">
                <a:solidFill>
                  <a:schemeClr val="tx1">
                    <a:lumMod val="50000"/>
                  </a:schemeClr>
                </a:solidFill>
                <a:latin typeface="Calibri"/>
                <a:cs typeface="Arial"/>
              </a:rPr>
              <a:t>Perceptio</a:t>
            </a:r>
            <a:r>
              <a:rPr lang="en-US" sz="2000" dirty="0">
                <a:solidFill>
                  <a:schemeClr val="tx1">
                    <a:lumMod val="50000"/>
                  </a:schemeClr>
                </a:solidFill>
                <a:latin typeface="Calibri"/>
                <a:cs typeface="Arial"/>
              </a:rPr>
              <a:t>.</a:t>
            </a:r>
          </a:p>
          <a:p>
            <a:r>
              <a:rPr lang="en-US" sz="2000" dirty="0" err="1">
                <a:solidFill>
                  <a:schemeClr val="tx1">
                    <a:lumMod val="50000"/>
                  </a:schemeClr>
                </a:solidFill>
                <a:latin typeface="Calibri"/>
                <a:cs typeface="Arial"/>
              </a:rPr>
              <a:t>IoTCupid</a:t>
            </a:r>
            <a:r>
              <a:rPr lang="en-US" sz="2000" dirty="0">
                <a:solidFill>
                  <a:schemeClr val="tx1">
                    <a:lumMod val="50000"/>
                  </a:schemeClr>
                </a:solidFill>
                <a:latin typeface="Calibri"/>
                <a:cs typeface="Arial"/>
              </a:rPr>
              <a:t>(32-bit entropy) is 4x faster than </a:t>
            </a:r>
            <a:r>
              <a:rPr lang="en-US" sz="2000" dirty="0" err="1">
                <a:solidFill>
                  <a:schemeClr val="tx1">
                    <a:lumMod val="50000"/>
                  </a:schemeClr>
                </a:solidFill>
                <a:latin typeface="Calibri"/>
                <a:cs typeface="Arial"/>
              </a:rPr>
              <a:t>Perceptio</a:t>
            </a:r>
            <a:r>
              <a:rPr lang="en-US" sz="2000" dirty="0">
                <a:solidFill>
                  <a:schemeClr val="tx1">
                    <a:lumMod val="50000"/>
                  </a:schemeClr>
                </a:solidFill>
                <a:latin typeface="Calibri"/>
                <a:cs typeface="Arial"/>
              </a:rPr>
              <a:t>(128-bit entropy – fuzzy commitment). 54% faster pairing with </a:t>
            </a:r>
            <a:r>
              <a:rPr lang="en-US" sz="2000" dirty="0" err="1">
                <a:solidFill>
                  <a:schemeClr val="tx1">
                    <a:lumMod val="50000"/>
                  </a:schemeClr>
                </a:solidFill>
                <a:latin typeface="Calibri"/>
                <a:cs typeface="Arial"/>
              </a:rPr>
              <a:t>IoTCupid</a:t>
            </a:r>
            <a:r>
              <a:rPr lang="en-US" sz="2000" dirty="0">
                <a:solidFill>
                  <a:schemeClr val="tx1">
                    <a:lumMod val="50000"/>
                  </a:schemeClr>
                </a:solidFill>
                <a:latin typeface="Calibri"/>
                <a:cs typeface="Arial"/>
              </a:rPr>
              <a:t>.</a:t>
            </a:r>
          </a:p>
          <a:p>
            <a:r>
              <a:rPr lang="en-US" sz="2000" dirty="0">
                <a:solidFill>
                  <a:schemeClr val="tx1">
                    <a:lumMod val="50000"/>
                  </a:schemeClr>
                </a:solidFill>
                <a:latin typeface="Calibri"/>
                <a:cs typeface="Arial"/>
              </a:rPr>
              <a:t>For secure communication cost, </a:t>
            </a:r>
            <a:r>
              <a:rPr lang="en-US" sz="2000" dirty="0" err="1">
                <a:solidFill>
                  <a:schemeClr val="tx1">
                    <a:lumMod val="50000"/>
                  </a:schemeClr>
                </a:solidFill>
                <a:latin typeface="Calibri"/>
                <a:cs typeface="Arial"/>
              </a:rPr>
              <a:t>IoTCupid</a:t>
            </a:r>
            <a:r>
              <a:rPr lang="en-US" sz="2000" dirty="0">
                <a:solidFill>
                  <a:schemeClr val="tx1">
                    <a:lumMod val="50000"/>
                  </a:schemeClr>
                </a:solidFill>
                <a:latin typeface="Calibri"/>
                <a:cs typeface="Arial"/>
              </a:rPr>
              <a:t> incurs constant </a:t>
            </a:r>
            <a:r>
              <a:rPr lang="en-US" sz="2000" dirty="0" err="1">
                <a:solidFill>
                  <a:schemeClr val="tx1">
                    <a:lumMod val="50000"/>
                  </a:schemeClr>
                </a:solidFill>
                <a:latin typeface="Calibri"/>
                <a:cs typeface="Arial"/>
              </a:rPr>
              <a:t>overhea</a:t>
            </a:r>
            <a:r>
              <a:rPr lang="en-US" sz="2000" dirty="0">
                <a:solidFill>
                  <a:schemeClr val="tx1">
                    <a:lumMod val="50000"/>
                  </a:schemeClr>
                </a:solidFill>
                <a:latin typeface="Calibri"/>
                <a:cs typeface="Arial"/>
              </a:rPr>
              <a:t>,  whereas </a:t>
            </a:r>
            <a:r>
              <a:rPr lang="en-US" sz="2000" dirty="0" err="1">
                <a:solidFill>
                  <a:schemeClr val="tx1">
                    <a:lumMod val="50000"/>
                  </a:schemeClr>
                </a:solidFill>
                <a:latin typeface="Calibri"/>
                <a:cs typeface="Arial"/>
              </a:rPr>
              <a:t>Perceptio's</a:t>
            </a:r>
            <a:r>
              <a:rPr lang="en-US" sz="2000" dirty="0">
                <a:solidFill>
                  <a:schemeClr val="tx1">
                    <a:lumMod val="50000"/>
                  </a:schemeClr>
                </a:solidFill>
                <a:latin typeface="Calibri"/>
                <a:cs typeface="Arial"/>
              </a:rPr>
              <a:t> cost linearly increased because of </a:t>
            </a:r>
            <a:r>
              <a:rPr lang="en-US" sz="2000" dirty="0" err="1">
                <a:solidFill>
                  <a:schemeClr val="tx1">
                    <a:lumMod val="50000"/>
                  </a:schemeClr>
                </a:solidFill>
                <a:latin typeface="Calibri"/>
                <a:cs typeface="Arial"/>
              </a:rPr>
              <a:t>indicidual</a:t>
            </a:r>
            <a:r>
              <a:rPr lang="en-US" sz="2000" dirty="0">
                <a:solidFill>
                  <a:schemeClr val="tx1">
                    <a:lumMod val="50000"/>
                  </a:schemeClr>
                </a:solidFill>
                <a:latin typeface="Calibri"/>
                <a:cs typeface="Arial"/>
              </a:rPr>
              <a:t> keys. For instance broadcasting a message to 50 devices took 0.21ms in </a:t>
            </a:r>
            <a:r>
              <a:rPr lang="en-US" sz="2000" dirty="0" err="1">
                <a:solidFill>
                  <a:schemeClr val="tx1">
                    <a:lumMod val="50000"/>
                  </a:schemeClr>
                </a:solidFill>
                <a:latin typeface="Calibri"/>
                <a:cs typeface="Arial"/>
              </a:rPr>
              <a:t>IoTCupid</a:t>
            </a:r>
            <a:r>
              <a:rPr lang="en-US" sz="2000" dirty="0">
                <a:solidFill>
                  <a:schemeClr val="tx1">
                    <a:lumMod val="50000"/>
                  </a:schemeClr>
                </a:solidFill>
                <a:latin typeface="Calibri"/>
                <a:cs typeface="Arial"/>
              </a:rPr>
              <a:t>, while </a:t>
            </a:r>
            <a:r>
              <a:rPr lang="en-US" sz="2000" dirty="0" err="1">
                <a:solidFill>
                  <a:schemeClr val="tx1">
                    <a:lumMod val="50000"/>
                  </a:schemeClr>
                </a:solidFill>
                <a:latin typeface="Calibri"/>
                <a:cs typeface="Arial"/>
              </a:rPr>
              <a:t>Perceptio</a:t>
            </a:r>
            <a:r>
              <a:rPr lang="en-US" sz="2000" dirty="0">
                <a:solidFill>
                  <a:schemeClr val="tx1">
                    <a:lumMod val="50000"/>
                  </a:schemeClr>
                </a:solidFill>
                <a:latin typeface="Calibri"/>
                <a:cs typeface="Arial"/>
              </a:rPr>
              <a:t> took 6.73ms.</a:t>
            </a:r>
          </a:p>
        </p:txBody>
      </p:sp>
    </p:spTree>
    <p:extLst>
      <p:ext uri="{BB962C8B-B14F-4D97-AF65-F5344CB8AC3E}">
        <p14:creationId xmlns:p14="http://schemas.microsoft.com/office/powerpoint/2010/main" val="1152739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Title">
            <a:extLst>
              <a:ext uri="{FF2B5EF4-FFF2-40B4-BE49-F238E27FC236}">
                <a16:creationId xmlns:a16="http://schemas.microsoft.com/office/drawing/2014/main" id="{3AC14BE6-0C46-714B-B7A3-48A9E49BAF81}"/>
              </a:ext>
            </a:extLst>
          </p:cNvPr>
          <p:cNvSpPr>
            <a:spLocks noGrp="1"/>
          </p:cNvSpPr>
          <p:nvPr>
            <p:ph type="title"/>
          </p:nvPr>
        </p:nvSpPr>
        <p:spPr>
          <a:xfrm>
            <a:off x="330954" y="1465549"/>
            <a:ext cx="5302930" cy="590931"/>
          </a:xfrm>
        </p:spPr>
        <p:txBody>
          <a:bodyPr/>
          <a:lstStyle/>
          <a:p>
            <a:r>
              <a:rPr lang="en-US" dirty="0"/>
              <a:t>Internet of Things (IoT)</a:t>
            </a:r>
          </a:p>
        </p:txBody>
      </p:sp>
      <p:sp>
        <p:nvSpPr>
          <p:cNvPr id="3" name="Slide Text">
            <a:extLst>
              <a:ext uri="{FF2B5EF4-FFF2-40B4-BE49-F238E27FC236}">
                <a16:creationId xmlns:a16="http://schemas.microsoft.com/office/drawing/2014/main" id="{4229366B-9DFE-0244-A864-A3ECC8897F6F}"/>
              </a:ext>
            </a:extLst>
          </p:cNvPr>
          <p:cNvSpPr>
            <a:spLocks noGrp="1"/>
          </p:cNvSpPr>
          <p:nvPr>
            <p:ph idx="1"/>
          </p:nvPr>
        </p:nvSpPr>
        <p:spPr/>
        <p:txBody>
          <a:bodyPr/>
          <a:lstStyle/>
          <a:p>
            <a:pPr>
              <a:spcAft>
                <a:spcPts val="600"/>
              </a:spcAft>
            </a:pPr>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0" indent="0">
              <a:spcAft>
                <a:spcPts val="600"/>
              </a:spcAft>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The networking capability that allows information to be sent to and received from objects and devices (such as fixtures and home appliances) using the Internet</a:t>
            </a:r>
          </a:p>
          <a:p>
            <a:pPr marL="0" indent="0">
              <a:spcAft>
                <a:spcPts val="600"/>
              </a:spcAft>
              <a:buNone/>
            </a:pPr>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10" name="Picture Placeholder 9" descr="A computer with icons around it&#10;&#10;Description automatically generated">
            <a:extLst>
              <a:ext uri="{FF2B5EF4-FFF2-40B4-BE49-F238E27FC236}">
                <a16:creationId xmlns:a16="http://schemas.microsoft.com/office/drawing/2014/main" id="{FD514BFA-B9A2-26B6-217E-CC8A0099F02C}"/>
              </a:ext>
            </a:extLst>
          </p:cNvPr>
          <p:cNvPicPr>
            <a:picLocks noGrp="1" noChangeAspect="1"/>
          </p:cNvPicPr>
          <p:nvPr>
            <p:ph type="pic" idx="13"/>
          </p:nvPr>
        </p:nvPicPr>
        <p:blipFill>
          <a:blip r:embed="rId2"/>
          <a:srcRect l="14929" r="14929"/>
          <a:stretch>
            <a:fillRect/>
          </a:stretch>
        </p:blipFill>
        <p:spPr>
          <a:xfrm>
            <a:off x="5398366" y="1441448"/>
            <a:ext cx="5351636" cy="4359584"/>
          </a:xfrm>
        </p:spPr>
      </p:pic>
    </p:spTree>
    <p:extLst>
      <p:ext uri="{BB962C8B-B14F-4D97-AF65-F5344CB8AC3E}">
        <p14:creationId xmlns:p14="http://schemas.microsoft.com/office/powerpoint/2010/main" val="1801272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C78A1-7CC0-A334-94B2-62D7775313E2}"/>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91823FB5-CD0C-7A8E-6333-BA62F8A0090E}"/>
              </a:ext>
            </a:extLst>
          </p:cNvPr>
          <p:cNvSpPr>
            <a:spLocks noGrp="1"/>
          </p:cNvSpPr>
          <p:nvPr>
            <p:ph idx="1"/>
          </p:nvPr>
        </p:nvSpPr>
        <p:spPr/>
        <p:txBody>
          <a:bodyPr vert="horz" lIns="91440" tIns="45720" rIns="91440" bIns="45720" rtlCol="0" anchor="t">
            <a:noAutofit/>
          </a:bodyPr>
          <a:lstStyle/>
          <a:p>
            <a:r>
              <a:rPr lang="en-US" sz="2000" dirty="0">
                <a:solidFill>
                  <a:schemeClr val="tx1">
                    <a:lumMod val="50000"/>
                  </a:schemeClr>
                </a:solidFill>
                <a:latin typeface="Calibri"/>
                <a:cs typeface="Arial"/>
              </a:rPr>
              <a:t>Handling mismatches in inter-event timings.</a:t>
            </a:r>
          </a:p>
          <a:p>
            <a:r>
              <a:rPr lang="en-US" sz="2000" dirty="0">
                <a:solidFill>
                  <a:schemeClr val="tx1">
                    <a:lumMod val="50000"/>
                  </a:schemeClr>
                </a:solidFill>
                <a:latin typeface="Calibri"/>
                <a:cs typeface="Arial"/>
              </a:rPr>
              <a:t>Deployment considerations</a:t>
            </a:r>
          </a:p>
          <a:p>
            <a:r>
              <a:rPr lang="en-US" sz="2000" dirty="0">
                <a:solidFill>
                  <a:schemeClr val="tx1">
                    <a:lumMod val="50000"/>
                  </a:schemeClr>
                </a:solidFill>
                <a:latin typeface="Calibri"/>
                <a:cs typeface="Arial"/>
              </a:rPr>
              <a:t>Resourceful attackers</a:t>
            </a:r>
          </a:p>
          <a:p>
            <a:r>
              <a:rPr lang="en-US" sz="2000" dirty="0">
                <a:solidFill>
                  <a:schemeClr val="tx1">
                    <a:lumMod val="50000"/>
                  </a:schemeClr>
                </a:solidFill>
                <a:latin typeface="Calibri"/>
                <a:cs typeface="Arial"/>
              </a:rPr>
              <a:t>Pairing in large spaces</a:t>
            </a:r>
          </a:p>
          <a:p>
            <a:r>
              <a:rPr lang="en-US" sz="2000" dirty="0">
                <a:solidFill>
                  <a:schemeClr val="tx1">
                    <a:lumMod val="50000"/>
                  </a:schemeClr>
                </a:solidFill>
                <a:latin typeface="Calibri"/>
                <a:cs typeface="Arial"/>
              </a:rPr>
              <a:t>Impact of environmental noise</a:t>
            </a:r>
          </a:p>
          <a:p>
            <a:r>
              <a:rPr lang="en-US" sz="2000" dirty="0">
                <a:solidFill>
                  <a:schemeClr val="tx1">
                    <a:lumMod val="50000"/>
                  </a:schemeClr>
                </a:solidFill>
                <a:latin typeface="Calibri"/>
                <a:cs typeface="Arial"/>
              </a:rPr>
              <a:t>Rarely/Regularly occurring events</a:t>
            </a:r>
          </a:p>
        </p:txBody>
      </p:sp>
    </p:spTree>
    <p:extLst>
      <p:ext uri="{BB962C8B-B14F-4D97-AF65-F5344CB8AC3E}">
        <p14:creationId xmlns:p14="http://schemas.microsoft.com/office/powerpoint/2010/main" val="19542778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A071B-4A78-72F9-1247-98B6879F4B3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7BA39496-4C21-3CE5-F3A5-1B9DB4CC4D6E}"/>
              </a:ext>
            </a:extLst>
          </p:cNvPr>
          <p:cNvSpPr>
            <a:spLocks noGrp="1"/>
          </p:cNvSpPr>
          <p:nvPr>
            <p:ph idx="1"/>
          </p:nvPr>
        </p:nvSpPr>
        <p:spPr>
          <a:xfrm>
            <a:off x="566928" y="2185416"/>
            <a:ext cx="10260156" cy="3968249"/>
          </a:xfrm>
        </p:spPr>
        <p:txBody>
          <a:bodyPr vert="horz" lIns="91440" tIns="45720" rIns="91440" bIns="45720" rtlCol="0" anchor="t">
            <a:noAutofit/>
          </a:bodyPr>
          <a:lstStyle/>
          <a:p>
            <a:pPr marL="0" indent="0">
              <a:buNone/>
            </a:pPr>
            <a:r>
              <a:rPr lang="en-US" sz="2000" dirty="0" err="1">
                <a:solidFill>
                  <a:srgbClr val="FF0000"/>
                </a:solidFill>
                <a:latin typeface="Calibri"/>
                <a:cs typeface="Arial" panose="020B0604020202020204"/>
              </a:rPr>
              <a:t>IotCupid</a:t>
            </a:r>
            <a:r>
              <a:rPr lang="en-US" sz="2000" dirty="0">
                <a:solidFill>
                  <a:srgbClr val="FF0000"/>
                </a:solidFill>
                <a:latin typeface="Calibri"/>
                <a:cs typeface="Arial" panose="020B0604020202020204"/>
              </a:rPr>
              <a:t> </a:t>
            </a:r>
            <a:r>
              <a:rPr lang="en-US" sz="2000" dirty="0">
                <a:solidFill>
                  <a:schemeClr val="tx1">
                    <a:lumMod val="50000"/>
                  </a:schemeClr>
                </a:solidFill>
                <a:latin typeface="Calibri"/>
                <a:cs typeface="Arial" panose="020B0604020202020204"/>
              </a:rPr>
              <a:t>is a secure group pairing system for heterogeneous IoT devices that accurately derives context to establish group keys.</a:t>
            </a:r>
          </a:p>
          <a:p>
            <a:pPr marL="342900" indent="-342900"/>
            <a:r>
              <a:rPr lang="en-US" sz="2000" dirty="0">
                <a:solidFill>
                  <a:schemeClr val="tx1">
                    <a:lumMod val="50000"/>
                  </a:schemeClr>
                </a:solidFill>
                <a:latin typeface="Calibri"/>
                <a:cs typeface="Arial" panose="020B0604020202020204"/>
              </a:rPr>
              <a:t>Pairs instant and continuously influenced devices.</a:t>
            </a:r>
          </a:p>
          <a:p>
            <a:pPr marL="342900" indent="-342900"/>
            <a:r>
              <a:rPr lang="en-US" sz="2000" dirty="0">
                <a:solidFill>
                  <a:schemeClr val="tx1">
                    <a:lumMod val="50000"/>
                  </a:schemeClr>
                </a:solidFill>
                <a:latin typeface="Calibri"/>
                <a:cs typeface="Arial" panose="020B0604020202020204"/>
              </a:rPr>
              <a:t>Achieves a faster pairing time.</a:t>
            </a:r>
          </a:p>
          <a:p>
            <a:pPr marL="342900" indent="-342900"/>
            <a:r>
              <a:rPr lang="en-US" sz="2000" dirty="0">
                <a:solidFill>
                  <a:schemeClr val="tx1">
                    <a:lumMod val="50000"/>
                  </a:schemeClr>
                </a:solidFill>
                <a:latin typeface="Calibri"/>
                <a:cs typeface="Arial" panose="020B0604020202020204"/>
              </a:rPr>
              <a:t>Resilient to Man in the middle attack and eavesdropping attack.</a:t>
            </a:r>
          </a:p>
          <a:p>
            <a:pPr marL="342900" indent="-342900"/>
            <a:r>
              <a:rPr lang="en-US" sz="2000" dirty="0">
                <a:solidFill>
                  <a:schemeClr val="tx1">
                    <a:lumMod val="50000"/>
                  </a:schemeClr>
                </a:solidFill>
                <a:latin typeface="Calibri"/>
                <a:cs typeface="Arial" panose="020B0604020202020204"/>
              </a:rPr>
              <a:t>Supports dynamic device addition and removal.</a:t>
            </a:r>
          </a:p>
          <a:p>
            <a:pPr marL="342900" indent="-342900"/>
            <a:r>
              <a:rPr lang="en-US" sz="2000" dirty="0">
                <a:solidFill>
                  <a:schemeClr val="tx1">
                    <a:lumMod val="50000"/>
                  </a:schemeClr>
                </a:solidFill>
                <a:latin typeface="Calibri"/>
                <a:cs typeface="Arial" panose="020B0604020202020204"/>
              </a:rPr>
              <a:t>Supports group to group communication.</a:t>
            </a:r>
          </a:p>
          <a:p>
            <a:pPr marL="342900" indent="-342900"/>
            <a:endParaRPr lang="en-US" sz="2000" dirty="0">
              <a:solidFill>
                <a:schemeClr val="tx1">
                  <a:lumMod val="50000"/>
                </a:schemeClr>
              </a:solidFill>
              <a:latin typeface="Calibri"/>
              <a:cs typeface="Arial" panose="020B0604020202020204"/>
            </a:endParaRPr>
          </a:p>
        </p:txBody>
      </p:sp>
    </p:spTree>
    <p:extLst>
      <p:ext uri="{BB962C8B-B14F-4D97-AF65-F5344CB8AC3E}">
        <p14:creationId xmlns:p14="http://schemas.microsoft.com/office/powerpoint/2010/main" val="5619641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4BD7A-EFBF-80C8-C8DD-E7C04A89DC27}"/>
              </a:ext>
            </a:extLst>
          </p:cNvPr>
          <p:cNvSpPr>
            <a:spLocks noGrp="1"/>
          </p:cNvSpPr>
          <p:nvPr>
            <p:ph type="title"/>
          </p:nvPr>
        </p:nvSpPr>
        <p:spPr/>
        <p:txBody>
          <a:bodyPr/>
          <a:lstStyle/>
          <a:p>
            <a:r>
              <a:rPr lang="en-US" dirty="0">
                <a:latin typeface="Calibri"/>
                <a:ea typeface="Calibri"/>
                <a:cs typeface="Arial"/>
              </a:rPr>
              <a:t>References</a:t>
            </a:r>
            <a:endParaRPr lang="en-US" dirty="0">
              <a:latin typeface="Calibri"/>
              <a:ea typeface="Calibri"/>
            </a:endParaRPr>
          </a:p>
        </p:txBody>
      </p:sp>
      <p:sp>
        <p:nvSpPr>
          <p:cNvPr id="3" name="Content Placeholder 2">
            <a:extLst>
              <a:ext uri="{FF2B5EF4-FFF2-40B4-BE49-F238E27FC236}">
                <a16:creationId xmlns:a16="http://schemas.microsoft.com/office/drawing/2014/main" id="{36890706-F371-BCA0-04F7-E8B774F06DDB}"/>
              </a:ext>
            </a:extLst>
          </p:cNvPr>
          <p:cNvSpPr>
            <a:spLocks noGrp="1"/>
          </p:cNvSpPr>
          <p:nvPr>
            <p:ph idx="1"/>
          </p:nvPr>
        </p:nvSpPr>
        <p:spPr>
          <a:xfrm>
            <a:off x="566928" y="2185416"/>
            <a:ext cx="10951972" cy="3968249"/>
          </a:xfrm>
        </p:spPr>
        <p:txBody>
          <a:bodyPr vert="horz" lIns="91440" tIns="45720" rIns="91440" bIns="45720" rtlCol="0" anchor="t">
            <a:noAutofit/>
          </a:bodyPr>
          <a:lstStyle/>
          <a:p>
            <a:r>
              <a:rPr lang="en-US" sz="2000" dirty="0">
                <a:solidFill>
                  <a:schemeClr val="tx1">
                    <a:lumMod val="50000"/>
                  </a:schemeClr>
                </a:solidFill>
                <a:latin typeface="Calibri"/>
                <a:ea typeface="+mn-lt"/>
                <a:cs typeface="+mn-lt"/>
              </a:rPr>
              <a:t>H. Farrukh, M. O. </a:t>
            </a:r>
            <a:r>
              <a:rPr lang="en-US" sz="2000" dirty="0" err="1">
                <a:solidFill>
                  <a:schemeClr val="tx1">
                    <a:lumMod val="50000"/>
                  </a:schemeClr>
                </a:solidFill>
                <a:latin typeface="Calibri"/>
                <a:ea typeface="+mn-lt"/>
                <a:cs typeface="+mn-lt"/>
              </a:rPr>
              <a:t>Ozmen</a:t>
            </a:r>
            <a:r>
              <a:rPr lang="en-US" sz="2000" dirty="0">
                <a:solidFill>
                  <a:schemeClr val="tx1">
                    <a:lumMod val="50000"/>
                  </a:schemeClr>
                </a:solidFill>
                <a:latin typeface="Calibri"/>
                <a:ea typeface="+mn-lt"/>
                <a:cs typeface="+mn-lt"/>
              </a:rPr>
              <a:t>, F. Kerem Ors and Z. B. Celik, "One Key to Rule Them All: Secure Group Pairing for Heterogeneous IoT Devices," 2023 IEEE Symposium on Security and Privacy (SP), San Francisco, CA, USA, 2023</a:t>
            </a:r>
          </a:p>
          <a:p>
            <a:r>
              <a:rPr lang="en-US" sz="2000" dirty="0">
                <a:solidFill>
                  <a:srgbClr val="0F0F0F"/>
                </a:solidFill>
                <a:latin typeface="Calibri"/>
                <a:ea typeface="Calibri"/>
                <a:cs typeface="Calibri"/>
                <a:hlinkClick r:id="rId2"/>
              </a:rPr>
              <a:t>One Key to Rule Them All: Secure Group Pairing for Heterogeneous IoT Devices</a:t>
            </a:r>
            <a:endParaRPr lang="en-US" sz="2000">
              <a:solidFill>
                <a:srgbClr val="0F0F0F"/>
              </a:solidFill>
              <a:latin typeface="Calibri"/>
              <a:ea typeface="Calibri"/>
              <a:cs typeface="Calibri"/>
              <a:hlinkClick r:id="rId2"/>
            </a:endParaRPr>
          </a:p>
          <a:p>
            <a:r>
              <a:rPr lang="en-US" sz="2000" dirty="0">
                <a:solidFill>
                  <a:srgbClr val="0F0F0F"/>
                </a:solidFill>
                <a:latin typeface="Calibri"/>
                <a:ea typeface="+mn-lt"/>
                <a:cs typeface="+mn-lt"/>
              </a:rPr>
              <a:t>P. Han, A. J. Chung, M. K. Sinha, M. Harishankar, S. Pan, H. Y. Noh, P. Zhang, and P. Tague, “Do you feel what </a:t>
            </a:r>
            <a:r>
              <a:rPr lang="en-US" sz="2000" err="1">
                <a:solidFill>
                  <a:srgbClr val="0F0F0F"/>
                </a:solidFill>
                <a:latin typeface="Calibri"/>
                <a:ea typeface="+mn-lt"/>
                <a:cs typeface="+mn-lt"/>
              </a:rPr>
              <a:t>i</a:t>
            </a:r>
            <a:r>
              <a:rPr lang="en-US" sz="2000" dirty="0">
                <a:solidFill>
                  <a:srgbClr val="0F0F0F"/>
                </a:solidFill>
                <a:latin typeface="Calibri"/>
                <a:ea typeface="+mn-lt"/>
                <a:cs typeface="+mn-lt"/>
              </a:rPr>
              <a:t> hear? enabling autonomous IoT device pairing using different sensor types,” in IEEE Symposium on Security and Privacy (S&amp;P), 2018.</a:t>
            </a:r>
            <a:endParaRPr lang="en-US" sz="2000">
              <a:solidFill>
                <a:srgbClr val="0F0F0F"/>
              </a:solidFill>
              <a:latin typeface="Calibri"/>
              <a:ea typeface="Calibri"/>
              <a:cs typeface="Arial" panose="020B0604020202020204"/>
            </a:endParaRPr>
          </a:p>
          <a:p>
            <a:endParaRPr lang="en-US" dirty="0">
              <a:cs typeface="Arial" panose="020B0604020202020204"/>
            </a:endParaRPr>
          </a:p>
        </p:txBody>
      </p:sp>
    </p:spTree>
    <p:extLst>
      <p:ext uri="{BB962C8B-B14F-4D97-AF65-F5344CB8AC3E}">
        <p14:creationId xmlns:p14="http://schemas.microsoft.com/office/powerpoint/2010/main" val="93119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9B6AC19-40BE-BC41-3035-2BA8F2AF3F86}"/>
              </a:ext>
            </a:extLst>
          </p:cNvPr>
          <p:cNvPicPr>
            <a:picLocks noChangeAspect="1"/>
          </p:cNvPicPr>
          <p:nvPr/>
        </p:nvPicPr>
        <p:blipFill rotWithShape="1">
          <a:blip r:embed="rId2"/>
          <a:srcRect l="9091" t="10076" r="2" b="2"/>
          <a:stretch/>
        </p:blipFill>
        <p:spPr>
          <a:xfrm>
            <a:off x="20" y="10"/>
            <a:ext cx="8668492" cy="6857990"/>
          </a:xfrm>
          <a:prstGeom prst="rect">
            <a:avLst/>
          </a:prstGeom>
        </p:spPr>
      </p:pic>
      <p:sp>
        <p:nvSpPr>
          <p:cNvPr id="15" name="Rectangle 14">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11652" y="0"/>
            <a:ext cx="8480347"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4DE14F6-5FDC-77A7-EF39-3CAE0FF1815F}"/>
              </a:ext>
            </a:extLst>
          </p:cNvPr>
          <p:cNvSpPr>
            <a:spLocks noGrp="1"/>
          </p:cNvSpPr>
          <p:nvPr>
            <p:ph type="title"/>
          </p:nvPr>
        </p:nvSpPr>
        <p:spPr>
          <a:xfrm>
            <a:off x="7848600" y="1122363"/>
            <a:ext cx="4023360" cy="3204134"/>
          </a:xfrm>
        </p:spPr>
        <p:txBody>
          <a:bodyPr vert="horz" lIns="91440" tIns="45720" rIns="91440" bIns="45720" rtlCol="0" anchor="b">
            <a:normAutofit/>
          </a:bodyPr>
          <a:lstStyle/>
          <a:p>
            <a:r>
              <a:rPr lang="en-US" sz="4800" dirty="0">
                <a:solidFill>
                  <a:schemeClr val="tx1"/>
                </a:solidFill>
              </a:rPr>
              <a:t>Thank you!!</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60097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566927" y="1297598"/>
            <a:ext cx="6951472" cy="590931"/>
          </a:xfrm>
        </p:spPr>
        <p:txBody>
          <a:bodyPr/>
          <a:lstStyle/>
          <a:p>
            <a:r>
              <a:rPr lang="en-US" dirty="0"/>
              <a:t>Types of IoT Devices</a:t>
            </a:r>
          </a:p>
        </p:txBody>
      </p:sp>
      <p:sp>
        <p:nvSpPr>
          <p:cNvPr id="3" name="Slide Text">
            <a:extLst>
              <a:ext uri="{FF2B5EF4-FFF2-40B4-BE49-F238E27FC236}">
                <a16:creationId xmlns:a16="http://schemas.microsoft.com/office/drawing/2014/main" id="{38F3A7AD-BFCA-B14B-8363-A4C1A4B746A2}"/>
              </a:ext>
            </a:extLst>
          </p:cNvPr>
          <p:cNvSpPr>
            <a:spLocks noGrp="1"/>
          </p:cNvSpPr>
          <p:nvPr>
            <p:ph idx="1"/>
          </p:nvPr>
        </p:nvSpPr>
        <p:spPr>
          <a:xfrm>
            <a:off x="566927" y="1915536"/>
            <a:ext cx="10673001" cy="3968249"/>
          </a:xfrm>
        </p:spPr>
        <p:txBody>
          <a:bodyPr/>
          <a:lstStyle/>
          <a:p>
            <a:pPr marL="0" indent="0">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IoT devices can be broadly categorized into two main types</a:t>
            </a:r>
          </a:p>
          <a:p>
            <a:pPr marL="0" indent="0">
              <a:buNone/>
            </a:pPr>
            <a:r>
              <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1. Instant Monitoring IoT Devices</a:t>
            </a:r>
          </a:p>
          <a:p>
            <a:pPr marL="0" indent="0">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Designed to capture data or events at specific, discrete moments in time. They are typically triggered by specific conditions or user actions. </a:t>
            </a:r>
          </a:p>
          <a:p>
            <a:pPr marL="0" indent="0">
              <a:buNone/>
            </a:pPr>
            <a:r>
              <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Examples</a:t>
            </a: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Smart Cameras,  Environmental Sensors, Smart Doorbells </a:t>
            </a:r>
          </a:p>
          <a:p>
            <a:pPr marL="0" indent="0">
              <a:buNone/>
            </a:pPr>
            <a:r>
              <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2. Continuous monitoring devices : </a:t>
            </a:r>
          </a:p>
          <a:p>
            <a:pPr marL="0" indent="0">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Designed to collect and transmit data constantly or at predefined intervals. They provide a continuous stream of information.</a:t>
            </a:r>
          </a:p>
          <a:p>
            <a:pPr marL="0" indent="0">
              <a:buNone/>
            </a:pPr>
            <a:r>
              <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Examples</a:t>
            </a: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Health wearables, Smart Home Thermostats, Industrial Sensors</a:t>
            </a:r>
          </a:p>
        </p:txBody>
      </p:sp>
    </p:spTree>
    <p:extLst>
      <p:ext uri="{BB962C8B-B14F-4D97-AF65-F5344CB8AC3E}">
        <p14:creationId xmlns:p14="http://schemas.microsoft.com/office/powerpoint/2010/main" val="339767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D8FCB22-2DC7-E144-8B90-49F436AB4F01}"/>
              </a:ext>
            </a:extLst>
          </p:cNvPr>
          <p:cNvSpPr>
            <a:spLocks noGrp="1"/>
          </p:cNvSpPr>
          <p:nvPr>
            <p:ph type="title"/>
          </p:nvPr>
        </p:nvSpPr>
        <p:spPr>
          <a:xfrm>
            <a:off x="566928" y="752279"/>
            <a:ext cx="7397201" cy="1089529"/>
          </a:xfrm>
        </p:spPr>
        <p:txBody>
          <a:bodyPr/>
          <a:lstStyle/>
          <a:p>
            <a:r>
              <a:rPr lang="en-US" dirty="0"/>
              <a:t>IoT Devices Communication</a:t>
            </a:r>
          </a:p>
        </p:txBody>
      </p:sp>
      <p:sp>
        <p:nvSpPr>
          <p:cNvPr id="3" name="Slide Text">
            <a:extLst>
              <a:ext uri="{FF2B5EF4-FFF2-40B4-BE49-F238E27FC236}">
                <a16:creationId xmlns:a16="http://schemas.microsoft.com/office/drawing/2014/main" id="{6009897C-A3BC-2848-B684-A4F3D9EAC8F1}"/>
              </a:ext>
            </a:extLst>
          </p:cNvPr>
          <p:cNvSpPr>
            <a:spLocks noGrp="1"/>
          </p:cNvSpPr>
          <p:nvPr>
            <p:ph idx="1"/>
          </p:nvPr>
        </p:nvSpPr>
        <p:spPr>
          <a:xfrm>
            <a:off x="566928" y="2185417"/>
            <a:ext cx="10061744" cy="1413190"/>
          </a:xfrm>
        </p:spPr>
        <p:txBody>
          <a:bodyPr/>
          <a:lstStyle/>
          <a:p>
            <a:pPr marL="0" indent="0">
              <a:spcAft>
                <a:spcPts val="600"/>
              </a:spcAft>
              <a:buNone/>
            </a:pPr>
            <a:r>
              <a:rPr lang="en-US" dirty="0">
                <a:solidFill>
                  <a:schemeClr val="tx1">
                    <a:lumMod val="50000"/>
                  </a:schemeClr>
                </a:solidFill>
              </a:rPr>
              <a:t>Secure Communication channels need to be established between devices to protect against from attacks like man in the middle, eavesdropping </a:t>
            </a:r>
            <a:r>
              <a:rPr lang="en-US" dirty="0" err="1">
                <a:solidFill>
                  <a:schemeClr val="tx1">
                    <a:lumMod val="50000"/>
                  </a:schemeClr>
                </a:solidFill>
              </a:rPr>
              <a:t>etc</a:t>
            </a:r>
            <a:r>
              <a:rPr lang="en-US" dirty="0">
                <a:solidFill>
                  <a:schemeClr val="tx1">
                    <a:lumMod val="50000"/>
                  </a:schemeClr>
                </a:solidFill>
              </a:rPr>
              <a:t>…</a:t>
            </a:r>
          </a:p>
        </p:txBody>
      </p:sp>
      <p:pic>
        <p:nvPicPr>
          <p:cNvPr id="13" name="Picture Placeholder 12">
            <a:extLst>
              <a:ext uri="{FF2B5EF4-FFF2-40B4-BE49-F238E27FC236}">
                <a16:creationId xmlns:a16="http://schemas.microsoft.com/office/drawing/2014/main" id="{1BFF1730-F0EB-FF21-287B-6D1B3A692455}"/>
              </a:ext>
            </a:extLst>
          </p:cNvPr>
          <p:cNvPicPr>
            <a:picLocks noGrp="1" noChangeAspect="1"/>
          </p:cNvPicPr>
          <p:nvPr>
            <p:ph type="pic" idx="14"/>
          </p:nvPr>
        </p:nvPicPr>
        <p:blipFill>
          <a:blip r:embed="rId2"/>
          <a:srcRect t="9642" b="9642"/>
          <a:stretch>
            <a:fillRect/>
          </a:stretch>
        </p:blipFill>
        <p:spPr>
          <a:xfrm>
            <a:off x="566928" y="3429000"/>
            <a:ext cx="2245403" cy="1781280"/>
          </a:xfrm>
          <a:prstGeom prst="rect">
            <a:avLst/>
          </a:prstGeom>
        </p:spPr>
      </p:pic>
      <p:pic>
        <p:nvPicPr>
          <p:cNvPr id="24" name="Picture Placeholder 23" descr="A hand holding a phone&#10;&#10;Description automatically generated">
            <a:extLst>
              <a:ext uri="{FF2B5EF4-FFF2-40B4-BE49-F238E27FC236}">
                <a16:creationId xmlns:a16="http://schemas.microsoft.com/office/drawing/2014/main" id="{E5F8F931-20A4-7828-7AEC-11E98821BAE0}"/>
              </a:ext>
            </a:extLst>
          </p:cNvPr>
          <p:cNvPicPr>
            <a:picLocks noGrp="1" noChangeAspect="1"/>
          </p:cNvPicPr>
          <p:nvPr>
            <p:ph type="pic" idx="15"/>
          </p:nvPr>
        </p:nvPicPr>
        <p:blipFill>
          <a:blip r:embed="rId3"/>
          <a:srcRect l="3688" r="3688"/>
          <a:stretch>
            <a:fillRect/>
          </a:stretch>
        </p:blipFill>
        <p:spPr>
          <a:xfrm>
            <a:off x="826405" y="5133228"/>
            <a:ext cx="1726447" cy="1413190"/>
          </a:xfrm>
        </p:spPr>
      </p:pic>
      <p:pic>
        <p:nvPicPr>
          <p:cNvPr id="26" name="Picture 25" descr="A graph showing the number of connected devices&#10;&#10;Description automatically generated">
            <a:extLst>
              <a:ext uri="{FF2B5EF4-FFF2-40B4-BE49-F238E27FC236}">
                <a16:creationId xmlns:a16="http://schemas.microsoft.com/office/drawing/2014/main" id="{54FCBE71-8D2D-B240-7F96-64C2764FDA95}"/>
              </a:ext>
            </a:extLst>
          </p:cNvPr>
          <p:cNvPicPr>
            <a:picLocks noChangeAspect="1"/>
          </p:cNvPicPr>
          <p:nvPr/>
        </p:nvPicPr>
        <p:blipFill>
          <a:blip r:embed="rId4"/>
          <a:stretch>
            <a:fillRect/>
          </a:stretch>
        </p:blipFill>
        <p:spPr>
          <a:xfrm>
            <a:off x="2812330" y="3435670"/>
            <a:ext cx="5151800" cy="3006227"/>
          </a:xfrm>
          <a:prstGeom prst="rect">
            <a:avLst/>
          </a:prstGeom>
        </p:spPr>
      </p:pic>
      <p:pic>
        <p:nvPicPr>
          <p:cNvPr id="31" name="Picture 30">
            <a:extLst>
              <a:ext uri="{FF2B5EF4-FFF2-40B4-BE49-F238E27FC236}">
                <a16:creationId xmlns:a16="http://schemas.microsoft.com/office/drawing/2014/main" id="{479E67EC-E556-24F0-1828-25F169F485F1}"/>
              </a:ext>
            </a:extLst>
          </p:cNvPr>
          <p:cNvPicPr>
            <a:picLocks noChangeAspect="1"/>
          </p:cNvPicPr>
          <p:nvPr/>
        </p:nvPicPr>
        <p:blipFill>
          <a:blip r:embed="rId5"/>
          <a:stretch>
            <a:fillRect/>
          </a:stretch>
        </p:blipFill>
        <p:spPr>
          <a:xfrm>
            <a:off x="8288678" y="3598607"/>
            <a:ext cx="2468365" cy="2504138"/>
          </a:xfrm>
          <a:prstGeom prst="rect">
            <a:avLst/>
          </a:prstGeom>
        </p:spPr>
      </p:pic>
    </p:spTree>
    <p:extLst>
      <p:ext uri="{BB962C8B-B14F-4D97-AF65-F5344CB8AC3E}">
        <p14:creationId xmlns:p14="http://schemas.microsoft.com/office/powerpoint/2010/main" val="292113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p:txBody>
          <a:bodyPr/>
          <a:lstStyle/>
          <a:p>
            <a:r>
              <a:rPr lang="en-US" dirty="0"/>
              <a:t>Context-based pairing systems</a:t>
            </a:r>
          </a:p>
        </p:txBody>
      </p:sp>
      <p:pic>
        <p:nvPicPr>
          <p:cNvPr id="10" name="Content Placeholder 9">
            <a:extLst>
              <a:ext uri="{FF2B5EF4-FFF2-40B4-BE49-F238E27FC236}">
                <a16:creationId xmlns:a16="http://schemas.microsoft.com/office/drawing/2014/main" id="{E6F14F10-DE0E-7C5E-68F1-FD5FD2A24B28}"/>
              </a:ext>
            </a:extLst>
          </p:cNvPr>
          <p:cNvPicPr>
            <a:picLocks noGrp="1" noChangeAspect="1"/>
          </p:cNvPicPr>
          <p:nvPr>
            <p:ph idx="1"/>
          </p:nvPr>
        </p:nvPicPr>
        <p:blipFill>
          <a:blip r:embed="rId2"/>
          <a:stretch>
            <a:fillRect/>
          </a:stretch>
        </p:blipFill>
        <p:spPr>
          <a:xfrm>
            <a:off x="4660019" y="2090547"/>
            <a:ext cx="6347459" cy="3967162"/>
          </a:xfrm>
          <a:prstGeom prst="rect">
            <a:avLst/>
          </a:prstGeom>
        </p:spPr>
      </p:pic>
      <p:pic>
        <p:nvPicPr>
          <p:cNvPr id="11" name="Picture 10">
            <a:extLst>
              <a:ext uri="{FF2B5EF4-FFF2-40B4-BE49-F238E27FC236}">
                <a16:creationId xmlns:a16="http://schemas.microsoft.com/office/drawing/2014/main" id="{9D5452F0-AD27-C352-5F34-FFFDE7132F5C}"/>
              </a:ext>
            </a:extLst>
          </p:cNvPr>
          <p:cNvPicPr>
            <a:picLocks noChangeAspect="1"/>
          </p:cNvPicPr>
          <p:nvPr/>
        </p:nvPicPr>
        <p:blipFill>
          <a:blip r:embed="rId3"/>
          <a:stretch>
            <a:fillRect/>
          </a:stretch>
        </p:blipFill>
        <p:spPr>
          <a:xfrm>
            <a:off x="8064035" y="3226373"/>
            <a:ext cx="405255" cy="405255"/>
          </a:xfrm>
          <a:prstGeom prst="rect">
            <a:avLst/>
          </a:prstGeom>
        </p:spPr>
      </p:pic>
      <p:pic>
        <p:nvPicPr>
          <p:cNvPr id="12" name="Picture 11">
            <a:extLst>
              <a:ext uri="{FF2B5EF4-FFF2-40B4-BE49-F238E27FC236}">
                <a16:creationId xmlns:a16="http://schemas.microsoft.com/office/drawing/2014/main" id="{35693F95-AE92-C216-6F9B-2F998E806798}"/>
              </a:ext>
            </a:extLst>
          </p:cNvPr>
          <p:cNvPicPr>
            <a:picLocks noChangeAspect="1"/>
          </p:cNvPicPr>
          <p:nvPr/>
        </p:nvPicPr>
        <p:blipFill>
          <a:blip r:embed="rId3"/>
          <a:stretch>
            <a:fillRect/>
          </a:stretch>
        </p:blipFill>
        <p:spPr>
          <a:xfrm>
            <a:off x="5841197" y="5058717"/>
            <a:ext cx="405255" cy="405255"/>
          </a:xfrm>
          <a:prstGeom prst="rect">
            <a:avLst/>
          </a:prstGeom>
        </p:spPr>
      </p:pic>
      <p:sp>
        <p:nvSpPr>
          <p:cNvPr id="13" name="Arrow: Left-Right 12">
            <a:extLst>
              <a:ext uri="{FF2B5EF4-FFF2-40B4-BE49-F238E27FC236}">
                <a16:creationId xmlns:a16="http://schemas.microsoft.com/office/drawing/2014/main" id="{93B4529C-327E-9666-6AB7-15DC74BC1A08}"/>
              </a:ext>
            </a:extLst>
          </p:cNvPr>
          <p:cNvSpPr/>
          <p:nvPr/>
        </p:nvSpPr>
        <p:spPr>
          <a:xfrm rot="19086244" flipV="1">
            <a:off x="5977451" y="4339054"/>
            <a:ext cx="2433387" cy="125896"/>
          </a:xfrm>
          <a:prstGeom prst="lef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Key with solid fill">
            <a:extLst>
              <a:ext uri="{FF2B5EF4-FFF2-40B4-BE49-F238E27FC236}">
                <a16:creationId xmlns:a16="http://schemas.microsoft.com/office/drawing/2014/main" id="{8387BAEC-E670-B0D6-5FB6-CAC855B1A7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60942" y="4192797"/>
            <a:ext cx="630698" cy="630698"/>
          </a:xfrm>
          <a:prstGeom prst="rect">
            <a:avLst/>
          </a:prstGeom>
        </p:spPr>
      </p:pic>
      <p:sp>
        <p:nvSpPr>
          <p:cNvPr id="16" name="Oval 15">
            <a:extLst>
              <a:ext uri="{FF2B5EF4-FFF2-40B4-BE49-F238E27FC236}">
                <a16:creationId xmlns:a16="http://schemas.microsoft.com/office/drawing/2014/main" id="{883ECF48-8DCB-C4F1-5DB3-BA7B6EC72204}"/>
              </a:ext>
            </a:extLst>
          </p:cNvPr>
          <p:cNvSpPr/>
          <p:nvPr/>
        </p:nvSpPr>
        <p:spPr>
          <a:xfrm>
            <a:off x="7111151" y="4340283"/>
            <a:ext cx="2716277" cy="966424"/>
          </a:xfrm>
          <a:prstGeom prst="ellipse">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t>Both Microphones recording same Sounds</a:t>
            </a:r>
          </a:p>
        </p:txBody>
      </p:sp>
      <p:sp>
        <p:nvSpPr>
          <p:cNvPr id="19" name="TextBox 18">
            <a:extLst>
              <a:ext uri="{FF2B5EF4-FFF2-40B4-BE49-F238E27FC236}">
                <a16:creationId xmlns:a16="http://schemas.microsoft.com/office/drawing/2014/main" id="{7C48B941-CED3-9ABC-CF22-84D4E4C8AEB6}"/>
              </a:ext>
            </a:extLst>
          </p:cNvPr>
          <p:cNvSpPr txBox="1"/>
          <p:nvPr/>
        </p:nvSpPr>
        <p:spPr>
          <a:xfrm>
            <a:off x="722393" y="2680420"/>
            <a:ext cx="3937626" cy="2554545"/>
          </a:xfrm>
          <a:prstGeom prst="rect">
            <a:avLst/>
          </a:prstGeom>
          <a:noFill/>
        </p:spPr>
        <p:txBody>
          <a:bodyPr wrap="square" rtlCol="0">
            <a:spAutoFit/>
          </a:bodyPr>
          <a:lstStyle/>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These systems leverage common physical context to sense common events for establishing a secure symmetric key </a:t>
            </a:r>
          </a:p>
          <a:p>
            <a:pPr marL="285750" indent="-285750">
              <a:buFont typeface="Arial" panose="020B0604020202020204" pitchFamily="34" charset="0"/>
              <a:buChar char="•"/>
            </a:pPr>
            <a:endPar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a:p>
            <a:r>
              <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p>
          <a:p>
            <a:r>
              <a:rPr lang="en-US" sz="20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Limitation: </a:t>
            </a: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Only works for Homogeneous  Devices</a:t>
            </a:r>
          </a:p>
        </p:txBody>
      </p:sp>
    </p:spTree>
    <p:extLst>
      <p:ext uri="{BB962C8B-B14F-4D97-AF65-F5344CB8AC3E}">
        <p14:creationId xmlns:p14="http://schemas.microsoft.com/office/powerpoint/2010/main" val="195761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E5CE4E23-0056-FFB4-1B8C-877BD339FBB8}"/>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D38DF70-3B8C-2464-6951-306C6A0416CA}"/>
              </a:ext>
            </a:extLst>
          </p:cNvPr>
          <p:cNvPicPr>
            <a:picLocks noChangeAspect="1"/>
          </p:cNvPicPr>
          <p:nvPr/>
        </p:nvPicPr>
        <p:blipFill>
          <a:blip r:embed="rId2"/>
          <a:stretch>
            <a:fillRect/>
          </a:stretch>
        </p:blipFill>
        <p:spPr>
          <a:xfrm>
            <a:off x="446569" y="2138819"/>
            <a:ext cx="8803757" cy="3968249"/>
          </a:xfrm>
          <a:prstGeom prst="rect">
            <a:avLst/>
          </a:prstGeom>
        </p:spPr>
      </p:pic>
      <p:sp>
        <p:nvSpPr>
          <p:cNvPr id="11" name="Title 10">
            <a:extLst>
              <a:ext uri="{FF2B5EF4-FFF2-40B4-BE49-F238E27FC236}">
                <a16:creationId xmlns:a16="http://schemas.microsoft.com/office/drawing/2014/main" id="{00C7E18F-8D44-970D-D256-2A30123BFDCC}"/>
              </a:ext>
            </a:extLst>
          </p:cNvPr>
          <p:cNvSpPr>
            <a:spLocks noGrp="1"/>
          </p:cNvSpPr>
          <p:nvPr>
            <p:ph type="title"/>
          </p:nvPr>
        </p:nvSpPr>
        <p:spPr>
          <a:xfrm>
            <a:off x="446569" y="1401201"/>
            <a:ext cx="10624554" cy="590931"/>
          </a:xfrm>
        </p:spPr>
        <p:txBody>
          <a:bodyPr/>
          <a:lstStyle/>
          <a:p>
            <a:r>
              <a:rPr lang="en-US" dirty="0">
                <a:latin typeface="Calibri" panose="020F0502020204030204" pitchFamily="34" charset="0"/>
                <a:ea typeface="Calibri" panose="020F0502020204030204" pitchFamily="34" charset="0"/>
                <a:cs typeface="Calibri" panose="020F0502020204030204" pitchFamily="34" charset="0"/>
              </a:rPr>
              <a:t>Context-based pairing for Heterogeneous IoT devices</a:t>
            </a:r>
          </a:p>
        </p:txBody>
      </p:sp>
      <p:sp>
        <p:nvSpPr>
          <p:cNvPr id="12" name="TextBox 11">
            <a:extLst>
              <a:ext uri="{FF2B5EF4-FFF2-40B4-BE49-F238E27FC236}">
                <a16:creationId xmlns:a16="http://schemas.microsoft.com/office/drawing/2014/main" id="{7941BF50-82C6-1C8A-F712-E4EA937F2AD4}"/>
              </a:ext>
            </a:extLst>
          </p:cNvPr>
          <p:cNvSpPr txBox="1"/>
          <p:nvPr/>
        </p:nvSpPr>
        <p:spPr>
          <a:xfrm>
            <a:off x="9462976" y="2509283"/>
            <a:ext cx="2381693" cy="1631216"/>
          </a:xfrm>
          <a:prstGeom prst="rect">
            <a:avLst/>
          </a:prstGeom>
          <a:noFill/>
        </p:spPr>
        <p:txBody>
          <a:bodyPr wrap="square" rtlCol="0">
            <a:spAutoFit/>
          </a:bodyPr>
          <a:lstStyle/>
          <a:p>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Recent work, Perceptio [ S&amp;P’19], leverages </a:t>
            </a:r>
            <a:r>
              <a:rPr lang="en-US" sz="2000" dirty="0">
                <a:solidFill>
                  <a:schemeClr val="accent3">
                    <a:lumMod val="75000"/>
                  </a:schemeClr>
                </a:solidFill>
                <a:latin typeface="Calibri" panose="020F0502020204030204" pitchFamily="34" charset="0"/>
                <a:ea typeface="Calibri" panose="020F0502020204030204" pitchFamily="34" charset="0"/>
                <a:cs typeface="Calibri" panose="020F0502020204030204" pitchFamily="34" charset="0"/>
              </a:rPr>
              <a:t>inter-event</a:t>
            </a: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timing as evidence of co-presence</a:t>
            </a:r>
          </a:p>
        </p:txBody>
      </p:sp>
    </p:spTree>
    <p:extLst>
      <p:ext uri="{BB962C8B-B14F-4D97-AF65-F5344CB8AC3E}">
        <p14:creationId xmlns:p14="http://schemas.microsoft.com/office/powerpoint/2010/main" val="671732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88DBE833-A922-5747-A36B-4314D3116822}"/>
              </a:ext>
            </a:extLst>
          </p:cNvPr>
          <p:cNvSpPr>
            <a:spLocks noGrp="1"/>
          </p:cNvSpPr>
          <p:nvPr>
            <p:ph type="title"/>
          </p:nvPr>
        </p:nvSpPr>
        <p:spPr>
          <a:xfrm>
            <a:off x="340242" y="1001018"/>
            <a:ext cx="11281144" cy="1089529"/>
          </a:xfrm>
        </p:spPr>
        <p:txBody>
          <a:bodyPr/>
          <a:lstStyle/>
          <a:p>
            <a:r>
              <a:rPr lang="en-US" dirty="0"/>
              <a:t>Context-based pairing for Heterogeneous IoT devices</a:t>
            </a:r>
          </a:p>
        </p:txBody>
      </p:sp>
      <p:sp>
        <p:nvSpPr>
          <p:cNvPr id="3" name="Slide Text">
            <a:extLst>
              <a:ext uri="{FF2B5EF4-FFF2-40B4-BE49-F238E27FC236}">
                <a16:creationId xmlns:a16="http://schemas.microsoft.com/office/drawing/2014/main" id="{38F3A7AD-BFCA-B14B-8363-A4C1A4B746A2}"/>
              </a:ext>
            </a:extLst>
          </p:cNvPr>
          <p:cNvSpPr>
            <a:spLocks noGrp="1"/>
          </p:cNvSpPr>
          <p:nvPr>
            <p:ph idx="1"/>
          </p:nvPr>
        </p:nvSpPr>
        <p:spPr>
          <a:xfrm>
            <a:off x="566927" y="2185416"/>
            <a:ext cx="9810449" cy="3968249"/>
          </a:xfrm>
        </p:spPr>
        <p:txBody>
          <a:bodyPr/>
          <a:lstStyle/>
          <a:p>
            <a:pPr marL="0" indent="0">
              <a:buNone/>
            </a:pPr>
            <a:r>
              <a:rPr lang="en-US" sz="2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Limitations:</a:t>
            </a:r>
          </a:p>
          <a:p>
            <a:pPr marL="0" indent="0">
              <a:buNone/>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While this approach supports heterogeneous sensing types without human intervention, it suffers from four fundamental limitations:</a:t>
            </a:r>
          </a:p>
          <a:p>
            <a:pPr>
              <a:lnSpc>
                <a:spcPct val="100000"/>
              </a:lnSpc>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Takes several hours or a few days for pairing</a:t>
            </a:r>
          </a:p>
          <a:p>
            <a:pPr>
              <a:lnSpc>
                <a:spcPct val="100000"/>
              </a:lnSpc>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Limited to sensors that only sense instant physical quantities </a:t>
            </a:r>
          </a:p>
          <a:p>
            <a:pPr>
              <a:lnSpc>
                <a:spcPct val="100000"/>
              </a:lnSpc>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Impaired by concurrent events</a:t>
            </a:r>
          </a:p>
          <a:p>
            <a:pPr>
              <a:lnSpc>
                <a:spcPct val="100000"/>
              </a:lnSpc>
            </a:pPr>
            <a:r>
              <a:rPr lang="en-US" sz="2000"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Can pair solely two sensors at a time</a:t>
            </a:r>
          </a:p>
        </p:txBody>
      </p:sp>
    </p:spTree>
    <p:extLst>
      <p:ext uri="{BB962C8B-B14F-4D97-AF65-F5344CB8AC3E}">
        <p14:creationId xmlns:p14="http://schemas.microsoft.com/office/powerpoint/2010/main" val="199145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1311</TotalTime>
  <Words>1934</Words>
  <Application>Microsoft Office PowerPoint</Application>
  <PresentationFormat>Widescreen</PresentationFormat>
  <Paragraphs>171</Paragraphs>
  <Slides>43</Slides>
  <Notes>1</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 CSE 707: Wireless network security   One Key to Rule Them All: Secure Group Pairing for Heterogeneous IoT Devices by habiba Farrukh* , Muslum Ozgur Ozmen* , Faik Kerem Ors, and Z. Berkay Celik</vt:lpstr>
      <vt:lpstr>oVERVIEW</vt:lpstr>
      <vt:lpstr>Introduction</vt:lpstr>
      <vt:lpstr>Internet of Things (IoT)</vt:lpstr>
      <vt:lpstr>Types of IoT Devices</vt:lpstr>
      <vt:lpstr>IoT Devices Communication</vt:lpstr>
      <vt:lpstr>Context-based pairing systems</vt:lpstr>
      <vt:lpstr>Context-based pairing for Heterogeneous IoT devices</vt:lpstr>
      <vt:lpstr>Context-based pairing for Heterogeneous IoT devices</vt:lpstr>
      <vt:lpstr>Context-based pairing for Heterogeneous IoT devices</vt:lpstr>
      <vt:lpstr>Design Requirements &amp; Challenges</vt:lpstr>
      <vt:lpstr>Design Requirements &amp; Challenges</vt:lpstr>
      <vt:lpstr>Types of Attacks</vt:lpstr>
      <vt:lpstr>Types of Attacks : Eavesdropping attack</vt:lpstr>
      <vt:lpstr>Types of Attacks : Man-in-the-middle attack</vt:lpstr>
      <vt:lpstr>Types of Attacks : Brute-force attack</vt:lpstr>
      <vt:lpstr>Types of Attacks : Denial of key exchange</vt:lpstr>
      <vt:lpstr>IoTCupid </vt:lpstr>
      <vt:lpstr>Event Detection</vt:lpstr>
      <vt:lpstr> Event Detection : Pre-processing</vt:lpstr>
      <vt:lpstr>Event Signal Detection</vt:lpstr>
      <vt:lpstr>Event Detection</vt:lpstr>
      <vt:lpstr> Context Extraction</vt:lpstr>
      <vt:lpstr>Event Clustering</vt:lpstr>
      <vt:lpstr>Fuzzy C-Means Event Clustering</vt:lpstr>
      <vt:lpstr>Comparison of Event clustering through K-Means and Fuzzy C-Means algorithms</vt:lpstr>
      <vt:lpstr>Establishing Group Keys from Evidences </vt:lpstr>
      <vt:lpstr>Fuzzy Commitment</vt:lpstr>
      <vt:lpstr>Group PAKE (GPAKE)</vt:lpstr>
      <vt:lpstr>Partitioned GPAKE</vt:lpstr>
      <vt:lpstr>Design Space Exploration</vt:lpstr>
      <vt:lpstr>PowerPoint Presentation</vt:lpstr>
      <vt:lpstr>Implementation</vt:lpstr>
      <vt:lpstr>Evaluation</vt:lpstr>
      <vt:lpstr>Evaluation: Results</vt:lpstr>
      <vt:lpstr>Evaluation: Results (Distance)</vt:lpstr>
      <vt:lpstr>Evaluation: Results (No. of events)</vt:lpstr>
      <vt:lpstr>Evaluation : Performance</vt:lpstr>
      <vt:lpstr>Evaluation : Comparision</vt:lpstr>
      <vt:lpstr>Limitations</vt:lpstr>
      <vt:lpstr>Conclusion</vt:lpstr>
      <vt:lpstr>References</vt:lpstr>
      <vt:lpstr>Thank you!!</vt:lpstr>
    </vt:vector>
  </TitlesOfParts>
  <Manager/>
  <Company>University at Buffalo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Presentation</dc:title>
  <dc:subject/>
  <dc:creator>Division of University Communications</dc:creator>
  <cp:keywords/>
  <dc:description/>
  <cp:lastModifiedBy>PAVITHRA NALLAMOTHU</cp:lastModifiedBy>
  <cp:revision>347</cp:revision>
  <dcterms:created xsi:type="dcterms:W3CDTF">2019-04-04T19:20:28Z</dcterms:created>
  <dcterms:modified xsi:type="dcterms:W3CDTF">2023-10-18T04:38:43Z</dcterms:modified>
  <cp:category/>
</cp:coreProperties>
</file>