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xml" ContentType="application/inkml+xml"/>
  <Override PartName="/ppt/ink/ink2.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1"/>
  </p:notesMasterIdLst>
  <p:sldIdLst>
    <p:sldId id="256" r:id="rId2"/>
    <p:sldId id="257" r:id="rId3"/>
    <p:sldId id="258" r:id="rId4"/>
    <p:sldId id="300" r:id="rId5"/>
    <p:sldId id="259" r:id="rId6"/>
    <p:sldId id="261" r:id="rId7"/>
    <p:sldId id="266" r:id="rId8"/>
    <p:sldId id="267" r:id="rId9"/>
    <p:sldId id="268" r:id="rId10"/>
    <p:sldId id="269" r:id="rId11"/>
    <p:sldId id="305" r:id="rId12"/>
    <p:sldId id="320" r:id="rId13"/>
    <p:sldId id="260" r:id="rId14"/>
    <p:sldId id="297" r:id="rId15"/>
    <p:sldId id="298" r:id="rId16"/>
    <p:sldId id="304" r:id="rId17"/>
    <p:sldId id="289" r:id="rId18"/>
    <p:sldId id="290" r:id="rId19"/>
    <p:sldId id="296" r:id="rId20"/>
    <p:sldId id="262" r:id="rId21"/>
    <p:sldId id="263" r:id="rId22"/>
    <p:sldId id="319" r:id="rId23"/>
    <p:sldId id="287" r:id="rId24"/>
    <p:sldId id="308" r:id="rId25"/>
    <p:sldId id="313" r:id="rId26"/>
    <p:sldId id="277" r:id="rId27"/>
    <p:sldId id="275" r:id="rId28"/>
    <p:sldId id="309" r:id="rId29"/>
    <p:sldId id="282" r:id="rId30"/>
    <p:sldId id="302" r:id="rId31"/>
    <p:sldId id="276" r:id="rId32"/>
    <p:sldId id="301" r:id="rId33"/>
    <p:sldId id="314" r:id="rId34"/>
    <p:sldId id="272" r:id="rId35"/>
    <p:sldId id="273" r:id="rId36"/>
    <p:sldId id="279" r:id="rId37"/>
    <p:sldId id="284" r:id="rId38"/>
    <p:sldId id="280" r:id="rId39"/>
    <p:sldId id="321" r:id="rId40"/>
    <p:sldId id="316" r:id="rId41"/>
    <p:sldId id="307" r:id="rId42"/>
    <p:sldId id="318" r:id="rId43"/>
    <p:sldId id="281" r:id="rId44"/>
    <p:sldId id="286" r:id="rId45"/>
    <p:sldId id="283" r:id="rId46"/>
    <p:sldId id="288" r:id="rId47"/>
    <p:sldId id="306" r:id="rId48"/>
    <p:sldId id="285" r:id="rId49"/>
    <p:sldId id="323" r:id="rId50"/>
    <p:sldId id="291" r:id="rId51"/>
    <p:sldId id="292" r:id="rId52"/>
    <p:sldId id="295" r:id="rId53"/>
    <p:sldId id="311" r:id="rId54"/>
    <p:sldId id="315" r:id="rId55"/>
    <p:sldId id="293" r:id="rId56"/>
    <p:sldId id="294" r:id="rId57"/>
    <p:sldId id="322" r:id="rId58"/>
    <p:sldId id="299" r:id="rId59"/>
    <p:sldId id="310"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B1DB"/>
    <a:srgbClr val="425F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7E3C5-7567-A332-707D-8CB63642F333}" v="89" dt="2023-10-10T15:58:28.277"/>
    <p1510:client id="{237B06C9-7AAF-C9FB-4CF6-0CA678A6A325}" v="102" dt="2023-10-11T06:02:32.149"/>
    <p1510:client id="{447BE644-7F13-D749-96EC-545C5D0267C3}" v="5162" dt="2023-10-11T14:55:13.901"/>
    <p1510:client id="{7FC51D76-D9E2-6AC6-1C79-FE56FAA56410}" v="72" dt="2023-10-11T14:54:31.452"/>
    <p1510:client id="{AEAB92BA-0604-4487-D272-EABEA346C4D7}" v="7" dt="2023-10-10T16:39:40.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3414F-273D-4D52-A8BC-67C65A20BA30}" type="doc">
      <dgm:prSet loTypeId="urn:microsoft.com/office/officeart/2017/3/layout/DropPinTimeline" loCatId="process" qsTypeId="urn:microsoft.com/office/officeart/2005/8/quickstyle/simple4" qsCatId="simple" csTypeId="urn:microsoft.com/office/officeart/2005/8/colors/colorful2" csCatId="colorful" phldr="1"/>
      <dgm:spPr/>
      <dgm:t>
        <a:bodyPr/>
        <a:lstStyle/>
        <a:p>
          <a:endParaRPr lang="en-US"/>
        </a:p>
      </dgm:t>
    </dgm:pt>
    <dgm:pt modelId="{90FBB654-8F06-4E1C-9E0F-EC1986780E96}">
      <dgm:prSet/>
      <dgm:spPr/>
      <dgm:t>
        <a:bodyPr/>
        <a:lstStyle/>
        <a:p>
          <a:pPr>
            <a:defRPr b="1"/>
          </a:pPr>
          <a:r>
            <a:rPr lang="en-US"/>
            <a:t>2021</a:t>
          </a:r>
        </a:p>
      </dgm:t>
    </dgm:pt>
    <dgm:pt modelId="{4CBB34C6-363D-4361-BFB7-E9C12424610A}" type="parTrans" cxnId="{D275C764-66B2-4F74-B615-52AA18AB6630}">
      <dgm:prSet/>
      <dgm:spPr/>
      <dgm:t>
        <a:bodyPr/>
        <a:lstStyle/>
        <a:p>
          <a:endParaRPr lang="en-US"/>
        </a:p>
      </dgm:t>
    </dgm:pt>
    <dgm:pt modelId="{7633E35C-4217-4E3B-B827-B38330D383A9}" type="sibTrans" cxnId="{D275C764-66B2-4F74-B615-52AA18AB6630}">
      <dgm:prSet/>
      <dgm:spPr/>
      <dgm:t>
        <a:bodyPr/>
        <a:lstStyle/>
        <a:p>
          <a:endParaRPr lang="en-US"/>
        </a:p>
      </dgm:t>
    </dgm:pt>
    <dgm:pt modelId="{4A549F3D-6335-4010-A6E1-92F45F90A79E}">
      <dgm:prSet custT="1"/>
      <dgm:spPr/>
      <dgm:t>
        <a:bodyPr/>
        <a:lstStyle/>
        <a:p>
          <a:r>
            <a:rPr lang="en-US" sz="1400">
              <a:solidFill>
                <a:srgbClr val="FFFF00"/>
              </a:solidFill>
            </a:rPr>
            <a:t>1 in 3 American </a:t>
          </a:r>
          <a:r>
            <a:rPr lang="en-US" sz="1400"/>
            <a:t>internet users had their accounts breached in 2021.</a:t>
          </a:r>
        </a:p>
      </dgm:t>
    </dgm:pt>
    <dgm:pt modelId="{266CC4B2-B6A4-401C-B9B3-C105202A389C}" type="parTrans" cxnId="{F888AB8A-A225-4C9E-B744-A297B5B6FBCA}">
      <dgm:prSet/>
      <dgm:spPr/>
      <dgm:t>
        <a:bodyPr/>
        <a:lstStyle/>
        <a:p>
          <a:endParaRPr lang="en-US"/>
        </a:p>
      </dgm:t>
    </dgm:pt>
    <dgm:pt modelId="{203D584D-B678-46DD-9339-73F463F44429}" type="sibTrans" cxnId="{F888AB8A-A225-4C9E-B744-A297B5B6FBCA}">
      <dgm:prSet/>
      <dgm:spPr/>
      <dgm:t>
        <a:bodyPr/>
        <a:lstStyle/>
        <a:p>
          <a:endParaRPr lang="en-US"/>
        </a:p>
      </dgm:t>
    </dgm:pt>
    <dgm:pt modelId="{8CD1D2B7-C902-48C6-A209-DEFC35617161}">
      <dgm:prSet/>
      <dgm:spPr/>
      <dgm:t>
        <a:bodyPr/>
        <a:lstStyle/>
        <a:p>
          <a:pPr>
            <a:defRPr b="1"/>
          </a:pPr>
          <a:r>
            <a:rPr lang="en-US"/>
            <a:t>2022</a:t>
          </a:r>
        </a:p>
      </dgm:t>
    </dgm:pt>
    <dgm:pt modelId="{00771204-D7C9-4F0A-962A-07B6880C253E}" type="parTrans" cxnId="{131EBABF-5135-4F5D-AD13-FF47EBCE498F}">
      <dgm:prSet/>
      <dgm:spPr/>
      <dgm:t>
        <a:bodyPr/>
        <a:lstStyle/>
        <a:p>
          <a:endParaRPr lang="en-US"/>
        </a:p>
      </dgm:t>
    </dgm:pt>
    <dgm:pt modelId="{31FE8626-E76A-42B6-A4A2-21B7DDA8FFA5}" type="sibTrans" cxnId="{131EBABF-5135-4F5D-AD13-FF47EBCE498F}">
      <dgm:prSet/>
      <dgm:spPr/>
      <dgm:t>
        <a:bodyPr/>
        <a:lstStyle/>
        <a:p>
          <a:endParaRPr lang="en-US"/>
        </a:p>
      </dgm:t>
    </dgm:pt>
    <dgm:pt modelId="{E012BF62-79DD-4EDB-935A-53E656860CD2}">
      <dgm:prSet custT="1"/>
      <dgm:spPr/>
      <dgm:t>
        <a:bodyPr/>
        <a:lstStyle/>
        <a:p>
          <a:r>
            <a:rPr lang="en-US" sz="1400"/>
            <a:t>Nearly </a:t>
          </a:r>
          <a:r>
            <a:rPr lang="en-US" sz="1400">
              <a:solidFill>
                <a:srgbClr val="FFFF00"/>
              </a:solidFill>
            </a:rPr>
            <a:t>1 billion emails were expos</a:t>
          </a:r>
          <a:r>
            <a:rPr lang="en-US" sz="1400"/>
            <a:t>ed in a single year, affecting </a:t>
          </a:r>
          <a:r>
            <a:rPr lang="en-US" sz="1400">
              <a:solidFill>
                <a:srgbClr val="FFFF00"/>
              </a:solidFill>
            </a:rPr>
            <a:t>1 in 5 </a:t>
          </a:r>
          <a:r>
            <a:rPr lang="en-US" sz="1400"/>
            <a:t>internet users in 2022.</a:t>
          </a:r>
        </a:p>
      </dgm:t>
    </dgm:pt>
    <dgm:pt modelId="{3E2CA45D-D75E-4A3B-8E44-142A761E5ECB}" type="parTrans" cxnId="{EE050B44-C4D0-4E40-9A98-69E9F10434EF}">
      <dgm:prSet/>
      <dgm:spPr/>
      <dgm:t>
        <a:bodyPr/>
        <a:lstStyle/>
        <a:p>
          <a:endParaRPr lang="en-US"/>
        </a:p>
      </dgm:t>
    </dgm:pt>
    <dgm:pt modelId="{0F7679AC-8835-4B25-919B-C064EB4037BA}" type="sibTrans" cxnId="{EE050B44-C4D0-4E40-9A98-69E9F10434EF}">
      <dgm:prSet/>
      <dgm:spPr/>
      <dgm:t>
        <a:bodyPr/>
        <a:lstStyle/>
        <a:p>
          <a:endParaRPr lang="en-US"/>
        </a:p>
      </dgm:t>
    </dgm:pt>
    <dgm:pt modelId="{4F838741-490F-40EF-A5AD-EF5911D24FF5}">
      <dgm:prSet/>
      <dgm:spPr/>
      <dgm:t>
        <a:bodyPr/>
        <a:lstStyle/>
        <a:p>
          <a:pPr>
            <a:defRPr b="1"/>
          </a:pPr>
          <a:r>
            <a:rPr lang="en-US"/>
            <a:t>2022</a:t>
          </a:r>
        </a:p>
      </dgm:t>
    </dgm:pt>
    <dgm:pt modelId="{1ADAAD4D-FE7B-4924-9566-1B735EB9A14E}" type="parTrans" cxnId="{3A84D3E1-4208-4337-B5D9-C0A62520757F}">
      <dgm:prSet/>
      <dgm:spPr/>
      <dgm:t>
        <a:bodyPr/>
        <a:lstStyle/>
        <a:p>
          <a:endParaRPr lang="en-US"/>
        </a:p>
      </dgm:t>
    </dgm:pt>
    <dgm:pt modelId="{86A7A5CC-3A9A-48E7-A92E-8325F3A13FA1}" type="sibTrans" cxnId="{3A84D3E1-4208-4337-B5D9-C0A62520757F}">
      <dgm:prSet/>
      <dgm:spPr/>
      <dgm:t>
        <a:bodyPr/>
        <a:lstStyle/>
        <a:p>
          <a:endParaRPr lang="en-US"/>
        </a:p>
      </dgm:t>
    </dgm:pt>
    <dgm:pt modelId="{AC1A7CA7-E15D-4ECA-A694-D6C73A25C53F}">
      <dgm:prSet custT="1"/>
      <dgm:spPr/>
      <dgm:t>
        <a:bodyPr/>
        <a:lstStyle/>
        <a:p>
          <a:r>
            <a:rPr lang="en-US" sz="1400"/>
            <a:t>Data breaches cost businesses an average of </a:t>
          </a:r>
          <a:r>
            <a:rPr lang="en-US" sz="1400">
              <a:solidFill>
                <a:srgbClr val="FFFF00"/>
              </a:solidFill>
            </a:rPr>
            <a:t>$4.35 million </a:t>
          </a:r>
          <a:r>
            <a:rPr lang="en-US" sz="1400"/>
            <a:t>in 2022.</a:t>
          </a:r>
        </a:p>
      </dgm:t>
    </dgm:pt>
    <dgm:pt modelId="{BD34EE5C-B897-47C6-9A4B-BDF891FECBD0}" type="parTrans" cxnId="{395C306F-BBCA-47E3-B085-0988810949B8}">
      <dgm:prSet/>
      <dgm:spPr/>
      <dgm:t>
        <a:bodyPr/>
        <a:lstStyle/>
        <a:p>
          <a:endParaRPr lang="en-US"/>
        </a:p>
      </dgm:t>
    </dgm:pt>
    <dgm:pt modelId="{C56DA145-A351-40CA-9BAC-0066CCD2827B}" type="sibTrans" cxnId="{395C306F-BBCA-47E3-B085-0988810949B8}">
      <dgm:prSet/>
      <dgm:spPr/>
      <dgm:t>
        <a:bodyPr/>
        <a:lstStyle/>
        <a:p>
          <a:endParaRPr lang="en-US"/>
        </a:p>
      </dgm:t>
    </dgm:pt>
    <dgm:pt modelId="{6B569E27-D1A3-4E4F-8451-02C643C0A8F9}">
      <dgm:prSet/>
      <dgm:spPr/>
      <dgm:t>
        <a:bodyPr/>
        <a:lstStyle/>
        <a:p>
          <a:pPr>
            <a:defRPr b="1"/>
          </a:pPr>
          <a:r>
            <a:rPr lang="en-US"/>
            <a:t>2022</a:t>
          </a:r>
        </a:p>
      </dgm:t>
    </dgm:pt>
    <dgm:pt modelId="{E0D62E0A-AEDB-46E6-8CAB-070B5F3EE90B}" type="parTrans" cxnId="{6550877D-EDC1-4A93-9A92-58847E8C7D5D}">
      <dgm:prSet/>
      <dgm:spPr/>
      <dgm:t>
        <a:bodyPr/>
        <a:lstStyle/>
        <a:p>
          <a:endParaRPr lang="en-US"/>
        </a:p>
      </dgm:t>
    </dgm:pt>
    <dgm:pt modelId="{61E7C9C1-2A4E-4BB7-B957-A747EFC6C228}" type="sibTrans" cxnId="{6550877D-EDC1-4A93-9A92-58847E8C7D5D}">
      <dgm:prSet/>
      <dgm:spPr/>
      <dgm:t>
        <a:bodyPr/>
        <a:lstStyle/>
        <a:p>
          <a:endParaRPr lang="en-US"/>
        </a:p>
      </dgm:t>
    </dgm:pt>
    <dgm:pt modelId="{1EB00254-7609-40DC-B9B7-5B7DB04DEA94}">
      <dgm:prSet custT="1"/>
      <dgm:spPr/>
      <dgm:t>
        <a:bodyPr/>
        <a:lstStyle/>
        <a:p>
          <a:r>
            <a:rPr lang="en-US" sz="1400"/>
            <a:t>Around </a:t>
          </a:r>
          <a:r>
            <a:rPr lang="en-US" sz="1400">
              <a:solidFill>
                <a:srgbClr val="FFFF00"/>
              </a:solidFill>
            </a:rPr>
            <a:t>236.1 million ransomware </a:t>
          </a:r>
          <a:r>
            <a:rPr lang="en-US" sz="1400"/>
            <a:t>attacks occurred globally in the first half of 2022.</a:t>
          </a:r>
        </a:p>
      </dgm:t>
    </dgm:pt>
    <dgm:pt modelId="{9CFAEE3D-36AF-4719-85BD-57ACF20D80CC}" type="parTrans" cxnId="{026418CA-5E40-4FA8-A868-1967139FF8E7}">
      <dgm:prSet/>
      <dgm:spPr/>
      <dgm:t>
        <a:bodyPr/>
        <a:lstStyle/>
        <a:p>
          <a:endParaRPr lang="en-US"/>
        </a:p>
      </dgm:t>
    </dgm:pt>
    <dgm:pt modelId="{E4E2B6EB-33B0-4C7A-9F3E-F9FED7FDABAE}" type="sibTrans" cxnId="{026418CA-5E40-4FA8-A868-1967139FF8E7}">
      <dgm:prSet/>
      <dgm:spPr/>
      <dgm:t>
        <a:bodyPr/>
        <a:lstStyle/>
        <a:p>
          <a:endParaRPr lang="en-US"/>
        </a:p>
      </dgm:t>
    </dgm:pt>
    <dgm:pt modelId="{26F6BB7E-BC1F-474E-9879-0612B685821E}">
      <dgm:prSet/>
      <dgm:spPr/>
      <dgm:t>
        <a:bodyPr/>
        <a:lstStyle/>
        <a:p>
          <a:pPr>
            <a:defRPr b="1"/>
          </a:pPr>
          <a:r>
            <a:rPr lang="en-US"/>
            <a:t>2022</a:t>
          </a:r>
        </a:p>
      </dgm:t>
    </dgm:pt>
    <dgm:pt modelId="{F48BA890-48F7-4870-8712-E828302E68AD}" type="parTrans" cxnId="{3F2A8E3B-5BEC-407B-B24E-63DEAD3ACFFB}">
      <dgm:prSet/>
      <dgm:spPr/>
      <dgm:t>
        <a:bodyPr/>
        <a:lstStyle/>
        <a:p>
          <a:endParaRPr lang="en-US"/>
        </a:p>
      </dgm:t>
    </dgm:pt>
    <dgm:pt modelId="{0C30F8CA-E282-4687-B62A-21D29856EE37}" type="sibTrans" cxnId="{3F2A8E3B-5BEC-407B-B24E-63DEAD3ACFFB}">
      <dgm:prSet/>
      <dgm:spPr/>
      <dgm:t>
        <a:bodyPr/>
        <a:lstStyle/>
        <a:p>
          <a:endParaRPr lang="en-US"/>
        </a:p>
      </dgm:t>
    </dgm:pt>
    <dgm:pt modelId="{B6C9EE15-7070-427E-BA0C-F7C5FDF99C01}">
      <dgm:prSet/>
      <dgm:spPr/>
      <dgm:t>
        <a:bodyPr/>
        <a:lstStyle/>
        <a:p>
          <a:r>
            <a:rPr lang="en-US"/>
            <a:t>It’s predicted that cyber crime cost the global economy around </a:t>
          </a:r>
          <a:r>
            <a:rPr lang="en-US">
              <a:solidFill>
                <a:srgbClr val="FFFF00"/>
              </a:solidFill>
            </a:rPr>
            <a:t>$7 trillion in 2022</a:t>
          </a:r>
          <a:r>
            <a:rPr lang="en-US"/>
            <a:t>, and this number is expected to rise to </a:t>
          </a:r>
          <a:r>
            <a:rPr lang="en-US">
              <a:solidFill>
                <a:srgbClr val="FFFF00"/>
              </a:solidFill>
            </a:rPr>
            <a:t>$10.5 trillion by 2025</a:t>
          </a:r>
          <a:r>
            <a:rPr lang="en-US"/>
            <a:t>.</a:t>
          </a:r>
        </a:p>
      </dgm:t>
    </dgm:pt>
    <dgm:pt modelId="{9C7CAB75-0A91-4828-8CA2-D933B9398E98}" type="parTrans" cxnId="{0B0710E4-A6D9-409E-99E3-442B48EE7AB4}">
      <dgm:prSet/>
      <dgm:spPr/>
      <dgm:t>
        <a:bodyPr/>
        <a:lstStyle/>
        <a:p>
          <a:endParaRPr lang="en-US"/>
        </a:p>
      </dgm:t>
    </dgm:pt>
    <dgm:pt modelId="{09591F81-1A9F-4B2D-A6D9-3B3FA947FA60}" type="sibTrans" cxnId="{0B0710E4-A6D9-409E-99E3-442B48EE7AB4}">
      <dgm:prSet/>
      <dgm:spPr/>
      <dgm:t>
        <a:bodyPr/>
        <a:lstStyle/>
        <a:p>
          <a:endParaRPr lang="en-US"/>
        </a:p>
      </dgm:t>
    </dgm:pt>
    <dgm:pt modelId="{6CBE4852-7043-B444-A7F9-02C1E20336F4}" type="pres">
      <dgm:prSet presAssocID="{E5D3414F-273D-4D52-A8BC-67C65A20BA30}" presName="root" presStyleCnt="0">
        <dgm:presLayoutVars>
          <dgm:chMax/>
          <dgm:chPref/>
          <dgm:animLvl val="lvl"/>
        </dgm:presLayoutVars>
      </dgm:prSet>
      <dgm:spPr/>
    </dgm:pt>
    <dgm:pt modelId="{1694A549-30AC-3441-93AD-F311E87BCE2B}" type="pres">
      <dgm:prSet presAssocID="{E5D3414F-273D-4D52-A8BC-67C65A20BA30}" presName="divider" presStyleLbl="fgAcc1" presStyleIdx="0" presStyleCnt="6"/>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gm:spPr>
    </dgm:pt>
    <dgm:pt modelId="{35D8AC1A-ADD6-9041-B0FD-ED191209FF97}" type="pres">
      <dgm:prSet presAssocID="{E5D3414F-273D-4D52-A8BC-67C65A20BA30}" presName="nodes" presStyleCnt="0">
        <dgm:presLayoutVars>
          <dgm:chMax/>
          <dgm:chPref/>
          <dgm:animLvl val="lvl"/>
        </dgm:presLayoutVars>
      </dgm:prSet>
      <dgm:spPr/>
    </dgm:pt>
    <dgm:pt modelId="{E7EF9E84-05AC-1042-A675-B2A7DE36F724}" type="pres">
      <dgm:prSet presAssocID="{90FBB654-8F06-4E1C-9E0F-EC1986780E96}" presName="composite" presStyleCnt="0"/>
      <dgm:spPr/>
    </dgm:pt>
    <dgm:pt modelId="{AAE485BD-CC99-1248-BF7D-B28A0DB3CF37}" type="pres">
      <dgm:prSet presAssocID="{90FBB654-8F06-4E1C-9E0F-EC1986780E96}" presName="ConnectorPoint" presStyleLbl="lnNode1" presStyleIdx="0" presStyleCnt="5"/>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lt1">
              <a:hueOff val="0"/>
              <a:satOff val="0"/>
              <a:lumOff val="0"/>
              <a:alphaOff val="0"/>
            </a:schemeClr>
          </a:solidFill>
          <a:prstDash val="solid"/>
        </a:ln>
        <a:effectLst/>
        <a:scene3d>
          <a:camera prst="orthographicFront">
            <a:rot lat="0" lon="0" rev="0"/>
          </a:camera>
          <a:lightRig rig="threePt" dir="t"/>
        </a:scene3d>
        <a:sp3d>
          <a:bevelT w="25400" h="12700"/>
        </a:sp3d>
      </dgm:spPr>
    </dgm:pt>
    <dgm:pt modelId="{3F4BF16F-E334-0143-8AD3-2FB2F7876519}" type="pres">
      <dgm:prSet presAssocID="{90FBB654-8F06-4E1C-9E0F-EC1986780E96}" presName="DropPinPlaceHolder" presStyleCnt="0"/>
      <dgm:spPr/>
    </dgm:pt>
    <dgm:pt modelId="{DD107041-89DC-7D4E-AB46-8191EDD69560}" type="pres">
      <dgm:prSet presAssocID="{90FBB654-8F06-4E1C-9E0F-EC1986780E96}" presName="DropPin" presStyleLbl="alignNode1" presStyleIdx="0" presStyleCnt="5"/>
      <dgm:spPr/>
    </dgm:pt>
    <dgm:pt modelId="{BA2F81C8-16A0-4640-BC10-AB485F90A915}" type="pres">
      <dgm:prSet presAssocID="{90FBB654-8F06-4E1C-9E0F-EC1986780E96}" presName="Ellipse" presStyleLbl="fgAcc1" presStyleIdx="1" presStyleCnt="6"/>
      <dgm:spPr>
        <a:solidFill>
          <a:schemeClr val="lt1">
            <a:alpha val="90000"/>
            <a:hueOff val="0"/>
            <a:satOff val="0"/>
            <a:lumOff val="0"/>
            <a:alphaOff val="0"/>
          </a:schemeClr>
        </a:solidFill>
        <a:ln w="9525" cap="flat" cmpd="sng" algn="ctr">
          <a:noFill/>
          <a:prstDash val="solid"/>
        </a:ln>
        <a:effectLst/>
      </dgm:spPr>
    </dgm:pt>
    <dgm:pt modelId="{33326E61-9C59-E14E-B695-9D2C9663E344}" type="pres">
      <dgm:prSet presAssocID="{90FBB654-8F06-4E1C-9E0F-EC1986780E96}" presName="L2TextContainer" presStyleLbl="revTx" presStyleIdx="0" presStyleCnt="10">
        <dgm:presLayoutVars>
          <dgm:bulletEnabled val="1"/>
        </dgm:presLayoutVars>
      </dgm:prSet>
      <dgm:spPr/>
    </dgm:pt>
    <dgm:pt modelId="{0F22F6EE-EF24-9B4A-B776-B378DEFCA949}" type="pres">
      <dgm:prSet presAssocID="{90FBB654-8F06-4E1C-9E0F-EC1986780E96}" presName="L1TextContainer" presStyleLbl="revTx" presStyleIdx="1" presStyleCnt="10">
        <dgm:presLayoutVars>
          <dgm:chMax val="1"/>
          <dgm:chPref val="1"/>
          <dgm:bulletEnabled val="1"/>
        </dgm:presLayoutVars>
      </dgm:prSet>
      <dgm:spPr/>
    </dgm:pt>
    <dgm:pt modelId="{C1097F4A-E255-474F-88BF-C24857E37057}" type="pres">
      <dgm:prSet presAssocID="{90FBB654-8F06-4E1C-9E0F-EC1986780E96}" presName="ConnectLine" presStyleLbl="sibTrans1D1" presStyleIdx="0" presStyleCnt="5"/>
      <dgm:spPr>
        <a:noFill/>
        <a:ln w="12700" cap="flat" cmpd="sng" algn="ctr">
          <a:solidFill>
            <a:schemeClr val="accent2">
              <a:hueOff val="0"/>
              <a:satOff val="0"/>
              <a:lumOff val="0"/>
              <a:alphaOff val="0"/>
            </a:schemeClr>
          </a:solidFill>
          <a:prstDash val="dash"/>
        </a:ln>
        <a:effectLst/>
      </dgm:spPr>
    </dgm:pt>
    <dgm:pt modelId="{D614468F-DAF4-5A40-94BD-CBDF1A720CA0}" type="pres">
      <dgm:prSet presAssocID="{90FBB654-8F06-4E1C-9E0F-EC1986780E96}" presName="EmptyPlaceHolder" presStyleCnt="0"/>
      <dgm:spPr/>
    </dgm:pt>
    <dgm:pt modelId="{FD4B5F3D-DD25-6D4E-A357-1B7EF931E9D5}" type="pres">
      <dgm:prSet presAssocID="{7633E35C-4217-4E3B-B827-B38330D383A9}" presName="spaceBetweenRectangles" presStyleCnt="0"/>
      <dgm:spPr/>
    </dgm:pt>
    <dgm:pt modelId="{4036A8C1-EF84-9B4C-8B5D-19F3AC419561}" type="pres">
      <dgm:prSet presAssocID="{8CD1D2B7-C902-48C6-A209-DEFC35617161}" presName="composite" presStyleCnt="0"/>
      <dgm:spPr/>
    </dgm:pt>
    <dgm:pt modelId="{2C6418DC-05AC-1A47-AB5F-C76F6A27EECC}" type="pres">
      <dgm:prSet presAssocID="{8CD1D2B7-C902-48C6-A209-DEFC35617161}" presName="ConnectorPoint" presStyleLbl="lnNode1" presStyleIdx="1" presStyleCnt="5"/>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lt1">
              <a:hueOff val="0"/>
              <a:satOff val="0"/>
              <a:lumOff val="0"/>
              <a:alphaOff val="0"/>
            </a:schemeClr>
          </a:solidFill>
          <a:prstDash val="solid"/>
        </a:ln>
        <a:effectLst/>
        <a:scene3d>
          <a:camera prst="orthographicFront">
            <a:rot lat="0" lon="0" rev="0"/>
          </a:camera>
          <a:lightRig rig="threePt" dir="t"/>
        </a:scene3d>
        <a:sp3d>
          <a:bevelT w="25400" h="12700"/>
        </a:sp3d>
      </dgm:spPr>
    </dgm:pt>
    <dgm:pt modelId="{1B4A1899-7671-4F40-819B-0C9DBD64F0F3}" type="pres">
      <dgm:prSet presAssocID="{8CD1D2B7-C902-48C6-A209-DEFC35617161}" presName="DropPinPlaceHolder" presStyleCnt="0"/>
      <dgm:spPr/>
    </dgm:pt>
    <dgm:pt modelId="{81077C33-286D-B54D-9A41-D6F7C8EBA790}" type="pres">
      <dgm:prSet presAssocID="{8CD1D2B7-C902-48C6-A209-DEFC35617161}" presName="DropPin" presStyleLbl="alignNode1" presStyleIdx="1" presStyleCnt="5"/>
      <dgm:spPr/>
    </dgm:pt>
    <dgm:pt modelId="{64F53AA6-2411-3F48-A792-3CCBD52E824B}" type="pres">
      <dgm:prSet presAssocID="{8CD1D2B7-C902-48C6-A209-DEFC35617161}" presName="Ellipse" presStyleLbl="fgAcc1" presStyleIdx="2" presStyleCnt="6"/>
      <dgm:spPr>
        <a:solidFill>
          <a:schemeClr val="lt1">
            <a:alpha val="90000"/>
            <a:hueOff val="0"/>
            <a:satOff val="0"/>
            <a:lumOff val="0"/>
            <a:alphaOff val="0"/>
          </a:schemeClr>
        </a:solidFill>
        <a:ln w="9525" cap="flat" cmpd="sng" algn="ctr">
          <a:noFill/>
          <a:prstDash val="solid"/>
        </a:ln>
        <a:effectLst/>
      </dgm:spPr>
    </dgm:pt>
    <dgm:pt modelId="{FDD4FEC4-98A9-BF45-AE2E-B2ABBA1C7D6D}" type="pres">
      <dgm:prSet presAssocID="{8CD1D2B7-C902-48C6-A209-DEFC35617161}" presName="L2TextContainer" presStyleLbl="revTx" presStyleIdx="2" presStyleCnt="10">
        <dgm:presLayoutVars>
          <dgm:bulletEnabled val="1"/>
        </dgm:presLayoutVars>
      </dgm:prSet>
      <dgm:spPr/>
    </dgm:pt>
    <dgm:pt modelId="{F23EE890-DFBF-3A42-8042-DE542CE64E3E}" type="pres">
      <dgm:prSet presAssocID="{8CD1D2B7-C902-48C6-A209-DEFC35617161}" presName="L1TextContainer" presStyleLbl="revTx" presStyleIdx="3" presStyleCnt="10">
        <dgm:presLayoutVars>
          <dgm:chMax val="1"/>
          <dgm:chPref val="1"/>
          <dgm:bulletEnabled val="1"/>
        </dgm:presLayoutVars>
      </dgm:prSet>
      <dgm:spPr/>
    </dgm:pt>
    <dgm:pt modelId="{5CCA4BAC-8208-1141-B7E6-F8BF942A58B4}" type="pres">
      <dgm:prSet presAssocID="{8CD1D2B7-C902-48C6-A209-DEFC35617161}" presName="ConnectLine" presStyleLbl="sibTrans1D1" presStyleIdx="1" presStyleCnt="5"/>
      <dgm:spPr>
        <a:noFill/>
        <a:ln w="12700" cap="flat" cmpd="sng" algn="ctr">
          <a:solidFill>
            <a:schemeClr val="accent2">
              <a:hueOff val="287373"/>
              <a:satOff val="-4693"/>
              <a:lumOff val="294"/>
              <a:alphaOff val="0"/>
            </a:schemeClr>
          </a:solidFill>
          <a:prstDash val="dash"/>
        </a:ln>
        <a:effectLst/>
      </dgm:spPr>
    </dgm:pt>
    <dgm:pt modelId="{FA8AA3E5-28EF-2643-8225-F7D18F4D1608}" type="pres">
      <dgm:prSet presAssocID="{8CD1D2B7-C902-48C6-A209-DEFC35617161}" presName="EmptyPlaceHolder" presStyleCnt="0"/>
      <dgm:spPr/>
    </dgm:pt>
    <dgm:pt modelId="{E6996688-EFE5-2A47-95BE-686C807E8EAC}" type="pres">
      <dgm:prSet presAssocID="{31FE8626-E76A-42B6-A4A2-21B7DDA8FFA5}" presName="spaceBetweenRectangles" presStyleCnt="0"/>
      <dgm:spPr/>
    </dgm:pt>
    <dgm:pt modelId="{83C56B0B-5C2D-D741-9CA9-FB6973CBA6C4}" type="pres">
      <dgm:prSet presAssocID="{4F838741-490F-40EF-A5AD-EF5911D24FF5}" presName="composite" presStyleCnt="0"/>
      <dgm:spPr/>
    </dgm:pt>
    <dgm:pt modelId="{5E4601D9-FC73-D942-8879-6D459FF516CB}" type="pres">
      <dgm:prSet presAssocID="{4F838741-490F-40EF-A5AD-EF5911D24FF5}" presName="ConnectorPoint" presStyleLbl="lnNode1" presStyleIdx="2" presStyleCnt="5"/>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lt1">
              <a:hueOff val="0"/>
              <a:satOff val="0"/>
              <a:lumOff val="0"/>
              <a:alphaOff val="0"/>
            </a:schemeClr>
          </a:solidFill>
          <a:prstDash val="solid"/>
        </a:ln>
        <a:effectLst/>
        <a:scene3d>
          <a:camera prst="orthographicFront">
            <a:rot lat="0" lon="0" rev="0"/>
          </a:camera>
          <a:lightRig rig="threePt" dir="t"/>
        </a:scene3d>
        <a:sp3d>
          <a:bevelT w="25400" h="12700"/>
        </a:sp3d>
      </dgm:spPr>
    </dgm:pt>
    <dgm:pt modelId="{2F96330D-45AF-0742-A287-E491DA51CF6B}" type="pres">
      <dgm:prSet presAssocID="{4F838741-490F-40EF-A5AD-EF5911D24FF5}" presName="DropPinPlaceHolder" presStyleCnt="0"/>
      <dgm:spPr/>
    </dgm:pt>
    <dgm:pt modelId="{5BB1294A-8BCD-CD48-8901-16B71563C766}" type="pres">
      <dgm:prSet presAssocID="{4F838741-490F-40EF-A5AD-EF5911D24FF5}" presName="DropPin" presStyleLbl="alignNode1" presStyleIdx="2" presStyleCnt="5"/>
      <dgm:spPr/>
    </dgm:pt>
    <dgm:pt modelId="{884C1826-7159-314A-9C2B-0230926FAF7A}" type="pres">
      <dgm:prSet presAssocID="{4F838741-490F-40EF-A5AD-EF5911D24FF5}" presName="Ellipse" presStyleLbl="fgAcc1" presStyleIdx="3" presStyleCnt="6"/>
      <dgm:spPr>
        <a:solidFill>
          <a:schemeClr val="lt1">
            <a:alpha val="90000"/>
            <a:hueOff val="0"/>
            <a:satOff val="0"/>
            <a:lumOff val="0"/>
            <a:alphaOff val="0"/>
          </a:schemeClr>
        </a:solidFill>
        <a:ln w="9525" cap="flat" cmpd="sng" algn="ctr">
          <a:noFill/>
          <a:prstDash val="solid"/>
        </a:ln>
        <a:effectLst/>
      </dgm:spPr>
    </dgm:pt>
    <dgm:pt modelId="{A89B9A6B-67E2-4B43-984E-2DCEDB7241C4}" type="pres">
      <dgm:prSet presAssocID="{4F838741-490F-40EF-A5AD-EF5911D24FF5}" presName="L2TextContainer" presStyleLbl="revTx" presStyleIdx="4" presStyleCnt="10">
        <dgm:presLayoutVars>
          <dgm:bulletEnabled val="1"/>
        </dgm:presLayoutVars>
      </dgm:prSet>
      <dgm:spPr/>
    </dgm:pt>
    <dgm:pt modelId="{04A431C5-9334-F346-B550-A9618084344D}" type="pres">
      <dgm:prSet presAssocID="{4F838741-490F-40EF-A5AD-EF5911D24FF5}" presName="L1TextContainer" presStyleLbl="revTx" presStyleIdx="5" presStyleCnt="10">
        <dgm:presLayoutVars>
          <dgm:chMax val="1"/>
          <dgm:chPref val="1"/>
          <dgm:bulletEnabled val="1"/>
        </dgm:presLayoutVars>
      </dgm:prSet>
      <dgm:spPr/>
    </dgm:pt>
    <dgm:pt modelId="{D4356F6A-F88E-6E4E-9D4D-D37FE1FCAFA5}" type="pres">
      <dgm:prSet presAssocID="{4F838741-490F-40EF-A5AD-EF5911D24FF5}" presName="ConnectLine" presStyleLbl="sibTrans1D1" presStyleIdx="2" presStyleCnt="5"/>
      <dgm:spPr>
        <a:noFill/>
        <a:ln w="12700" cap="flat" cmpd="sng" algn="ctr">
          <a:solidFill>
            <a:schemeClr val="accent2">
              <a:hueOff val="574745"/>
              <a:satOff val="-9386"/>
              <a:lumOff val="588"/>
              <a:alphaOff val="0"/>
            </a:schemeClr>
          </a:solidFill>
          <a:prstDash val="dash"/>
        </a:ln>
        <a:effectLst/>
      </dgm:spPr>
    </dgm:pt>
    <dgm:pt modelId="{533E168C-EB23-8A47-8ACF-53545914660B}" type="pres">
      <dgm:prSet presAssocID="{4F838741-490F-40EF-A5AD-EF5911D24FF5}" presName="EmptyPlaceHolder" presStyleCnt="0"/>
      <dgm:spPr/>
    </dgm:pt>
    <dgm:pt modelId="{DC479B30-908B-B946-A9A5-933FF0095FF2}" type="pres">
      <dgm:prSet presAssocID="{86A7A5CC-3A9A-48E7-A92E-8325F3A13FA1}" presName="spaceBetweenRectangles" presStyleCnt="0"/>
      <dgm:spPr/>
    </dgm:pt>
    <dgm:pt modelId="{5151F39A-DED9-EA48-BBB8-A26974C2366E}" type="pres">
      <dgm:prSet presAssocID="{6B569E27-D1A3-4E4F-8451-02C643C0A8F9}" presName="composite" presStyleCnt="0"/>
      <dgm:spPr/>
    </dgm:pt>
    <dgm:pt modelId="{EDE2309B-8A9A-4A42-985E-C385304D982C}" type="pres">
      <dgm:prSet presAssocID="{6B569E27-D1A3-4E4F-8451-02C643C0A8F9}" presName="ConnectorPoint" presStyleLbl="lnNode1" presStyleIdx="3" presStyleCnt="5"/>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lt1">
              <a:hueOff val="0"/>
              <a:satOff val="0"/>
              <a:lumOff val="0"/>
              <a:alphaOff val="0"/>
            </a:schemeClr>
          </a:solidFill>
          <a:prstDash val="solid"/>
        </a:ln>
        <a:effectLst/>
        <a:scene3d>
          <a:camera prst="orthographicFront">
            <a:rot lat="0" lon="0" rev="0"/>
          </a:camera>
          <a:lightRig rig="threePt" dir="t"/>
        </a:scene3d>
        <a:sp3d>
          <a:bevelT w="25400" h="12700"/>
        </a:sp3d>
      </dgm:spPr>
    </dgm:pt>
    <dgm:pt modelId="{83710F77-2E66-2B43-BD55-453FFA039110}" type="pres">
      <dgm:prSet presAssocID="{6B569E27-D1A3-4E4F-8451-02C643C0A8F9}" presName="DropPinPlaceHolder" presStyleCnt="0"/>
      <dgm:spPr/>
    </dgm:pt>
    <dgm:pt modelId="{DB47B24F-FC80-0042-829A-5FE42B978A81}" type="pres">
      <dgm:prSet presAssocID="{6B569E27-D1A3-4E4F-8451-02C643C0A8F9}" presName="DropPin" presStyleLbl="alignNode1" presStyleIdx="3" presStyleCnt="5"/>
      <dgm:spPr/>
    </dgm:pt>
    <dgm:pt modelId="{BD2C04E7-0FCC-6740-9E7D-B5401AD51C6B}" type="pres">
      <dgm:prSet presAssocID="{6B569E27-D1A3-4E4F-8451-02C643C0A8F9}" presName="Ellipse" presStyleLbl="fgAcc1" presStyleIdx="4" presStyleCnt="6"/>
      <dgm:spPr>
        <a:solidFill>
          <a:schemeClr val="lt1">
            <a:alpha val="90000"/>
            <a:hueOff val="0"/>
            <a:satOff val="0"/>
            <a:lumOff val="0"/>
            <a:alphaOff val="0"/>
          </a:schemeClr>
        </a:solidFill>
        <a:ln w="9525" cap="flat" cmpd="sng" algn="ctr">
          <a:noFill/>
          <a:prstDash val="solid"/>
        </a:ln>
        <a:effectLst/>
      </dgm:spPr>
    </dgm:pt>
    <dgm:pt modelId="{0CEC1F70-D065-5D44-AB81-AFE86247284F}" type="pres">
      <dgm:prSet presAssocID="{6B569E27-D1A3-4E4F-8451-02C643C0A8F9}" presName="L2TextContainer" presStyleLbl="revTx" presStyleIdx="6" presStyleCnt="10">
        <dgm:presLayoutVars>
          <dgm:bulletEnabled val="1"/>
        </dgm:presLayoutVars>
      </dgm:prSet>
      <dgm:spPr/>
    </dgm:pt>
    <dgm:pt modelId="{699D63B3-32A1-8F40-A1BE-A68900432A36}" type="pres">
      <dgm:prSet presAssocID="{6B569E27-D1A3-4E4F-8451-02C643C0A8F9}" presName="L1TextContainer" presStyleLbl="revTx" presStyleIdx="7" presStyleCnt="10">
        <dgm:presLayoutVars>
          <dgm:chMax val="1"/>
          <dgm:chPref val="1"/>
          <dgm:bulletEnabled val="1"/>
        </dgm:presLayoutVars>
      </dgm:prSet>
      <dgm:spPr/>
    </dgm:pt>
    <dgm:pt modelId="{C03BC99E-AE01-7F4B-BDD6-8B03A79CAAE4}" type="pres">
      <dgm:prSet presAssocID="{6B569E27-D1A3-4E4F-8451-02C643C0A8F9}" presName="ConnectLine" presStyleLbl="sibTrans1D1" presStyleIdx="3" presStyleCnt="5"/>
      <dgm:spPr>
        <a:noFill/>
        <a:ln w="12700" cap="flat" cmpd="sng" algn="ctr">
          <a:solidFill>
            <a:schemeClr val="accent2">
              <a:hueOff val="862118"/>
              <a:satOff val="-14079"/>
              <a:lumOff val="882"/>
              <a:alphaOff val="0"/>
            </a:schemeClr>
          </a:solidFill>
          <a:prstDash val="dash"/>
        </a:ln>
        <a:effectLst/>
      </dgm:spPr>
    </dgm:pt>
    <dgm:pt modelId="{65C75FA1-B7BE-B64F-8B18-E012338DC3C1}" type="pres">
      <dgm:prSet presAssocID="{6B569E27-D1A3-4E4F-8451-02C643C0A8F9}" presName="EmptyPlaceHolder" presStyleCnt="0"/>
      <dgm:spPr/>
    </dgm:pt>
    <dgm:pt modelId="{816E95AC-5B09-394D-BE41-19A69CACEE97}" type="pres">
      <dgm:prSet presAssocID="{61E7C9C1-2A4E-4BB7-B957-A747EFC6C228}" presName="spaceBetweenRectangles" presStyleCnt="0"/>
      <dgm:spPr/>
    </dgm:pt>
    <dgm:pt modelId="{96D51586-F63F-2E47-A575-DDA11E852F39}" type="pres">
      <dgm:prSet presAssocID="{26F6BB7E-BC1F-474E-9879-0612B685821E}" presName="composite" presStyleCnt="0"/>
      <dgm:spPr/>
    </dgm:pt>
    <dgm:pt modelId="{D07D6916-F3E9-A849-ADBA-FEBBC319718D}" type="pres">
      <dgm:prSet presAssocID="{26F6BB7E-BC1F-474E-9879-0612B685821E}" presName="ConnectorPoint" presStyleLbl="lnNode1" presStyleIdx="4" presStyleCnt="5"/>
      <dgm:spPr>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lt1">
              <a:hueOff val="0"/>
              <a:satOff val="0"/>
              <a:lumOff val="0"/>
              <a:alphaOff val="0"/>
            </a:schemeClr>
          </a:solidFill>
          <a:prstDash val="solid"/>
        </a:ln>
        <a:effectLst/>
        <a:scene3d>
          <a:camera prst="orthographicFront">
            <a:rot lat="0" lon="0" rev="0"/>
          </a:camera>
          <a:lightRig rig="threePt" dir="t"/>
        </a:scene3d>
        <a:sp3d>
          <a:bevelT w="25400" h="12700"/>
        </a:sp3d>
      </dgm:spPr>
    </dgm:pt>
    <dgm:pt modelId="{4A0A0A4D-65F0-994E-B733-C8B02DCCD308}" type="pres">
      <dgm:prSet presAssocID="{26F6BB7E-BC1F-474E-9879-0612B685821E}" presName="DropPinPlaceHolder" presStyleCnt="0"/>
      <dgm:spPr/>
    </dgm:pt>
    <dgm:pt modelId="{710139F3-1710-034F-8EE4-AA721729C4E0}" type="pres">
      <dgm:prSet presAssocID="{26F6BB7E-BC1F-474E-9879-0612B685821E}" presName="DropPin" presStyleLbl="alignNode1" presStyleIdx="4" presStyleCnt="5"/>
      <dgm:spPr/>
    </dgm:pt>
    <dgm:pt modelId="{81449585-B318-CD46-A130-73D20F73C8EC}" type="pres">
      <dgm:prSet presAssocID="{26F6BB7E-BC1F-474E-9879-0612B685821E}" presName="Ellipse" presStyleLbl="fgAcc1" presStyleIdx="5" presStyleCnt="6"/>
      <dgm:spPr>
        <a:solidFill>
          <a:schemeClr val="lt1">
            <a:alpha val="90000"/>
            <a:hueOff val="0"/>
            <a:satOff val="0"/>
            <a:lumOff val="0"/>
            <a:alphaOff val="0"/>
          </a:schemeClr>
        </a:solidFill>
        <a:ln w="9525" cap="flat" cmpd="sng" algn="ctr">
          <a:noFill/>
          <a:prstDash val="solid"/>
        </a:ln>
        <a:effectLst/>
      </dgm:spPr>
    </dgm:pt>
    <dgm:pt modelId="{C6C1F48A-B754-C442-A7D1-9229B4922389}" type="pres">
      <dgm:prSet presAssocID="{26F6BB7E-BC1F-474E-9879-0612B685821E}" presName="L2TextContainer" presStyleLbl="revTx" presStyleIdx="8" presStyleCnt="10">
        <dgm:presLayoutVars>
          <dgm:bulletEnabled val="1"/>
        </dgm:presLayoutVars>
      </dgm:prSet>
      <dgm:spPr/>
    </dgm:pt>
    <dgm:pt modelId="{C9A99276-EB64-A241-9CC9-299821D0265D}" type="pres">
      <dgm:prSet presAssocID="{26F6BB7E-BC1F-474E-9879-0612B685821E}" presName="L1TextContainer" presStyleLbl="revTx" presStyleIdx="9" presStyleCnt="10">
        <dgm:presLayoutVars>
          <dgm:chMax val="1"/>
          <dgm:chPref val="1"/>
          <dgm:bulletEnabled val="1"/>
        </dgm:presLayoutVars>
      </dgm:prSet>
      <dgm:spPr/>
    </dgm:pt>
    <dgm:pt modelId="{6E94158C-5407-4A48-9E1D-2919B04B0147}" type="pres">
      <dgm:prSet presAssocID="{26F6BB7E-BC1F-474E-9879-0612B685821E}" presName="ConnectLine" presStyleLbl="sibTrans1D1" presStyleIdx="4" presStyleCnt="5"/>
      <dgm:spPr>
        <a:noFill/>
        <a:ln w="12700" cap="flat" cmpd="sng" algn="ctr">
          <a:solidFill>
            <a:schemeClr val="accent2">
              <a:hueOff val="1149490"/>
              <a:satOff val="-18772"/>
              <a:lumOff val="1176"/>
              <a:alphaOff val="0"/>
            </a:schemeClr>
          </a:solidFill>
          <a:prstDash val="dash"/>
        </a:ln>
        <a:effectLst/>
      </dgm:spPr>
    </dgm:pt>
    <dgm:pt modelId="{55669975-69AD-9F42-B328-511511D4E46A}" type="pres">
      <dgm:prSet presAssocID="{26F6BB7E-BC1F-474E-9879-0612B685821E}" presName="EmptyPlaceHolder" presStyleCnt="0"/>
      <dgm:spPr/>
    </dgm:pt>
  </dgm:ptLst>
  <dgm:cxnLst>
    <dgm:cxn modelId="{D856450A-33DE-0344-A317-AFA89CD374D5}" type="presOf" srcId="{E5D3414F-273D-4D52-A8BC-67C65A20BA30}" destId="{6CBE4852-7043-B444-A7F9-02C1E20336F4}" srcOrd="0" destOrd="0" presId="urn:microsoft.com/office/officeart/2017/3/layout/DropPinTimeline"/>
    <dgm:cxn modelId="{09A4251F-C224-F14D-84F7-C187A468EE16}" type="presOf" srcId="{B6C9EE15-7070-427E-BA0C-F7C5FDF99C01}" destId="{C6C1F48A-B754-C442-A7D1-9229B4922389}" srcOrd="0" destOrd="0" presId="urn:microsoft.com/office/officeart/2017/3/layout/DropPinTimeline"/>
    <dgm:cxn modelId="{0EA9382C-5C51-154D-8412-EC7CB0C13BC5}" type="presOf" srcId="{4A549F3D-6335-4010-A6E1-92F45F90A79E}" destId="{33326E61-9C59-E14E-B695-9D2C9663E344}" srcOrd="0" destOrd="0" presId="urn:microsoft.com/office/officeart/2017/3/layout/DropPinTimeline"/>
    <dgm:cxn modelId="{3F2A8E3B-5BEC-407B-B24E-63DEAD3ACFFB}" srcId="{E5D3414F-273D-4D52-A8BC-67C65A20BA30}" destId="{26F6BB7E-BC1F-474E-9879-0612B685821E}" srcOrd="4" destOrd="0" parTransId="{F48BA890-48F7-4870-8712-E828302E68AD}" sibTransId="{0C30F8CA-E282-4687-B62A-21D29856EE37}"/>
    <dgm:cxn modelId="{EE050B44-C4D0-4E40-9A98-69E9F10434EF}" srcId="{8CD1D2B7-C902-48C6-A209-DEFC35617161}" destId="{E012BF62-79DD-4EDB-935A-53E656860CD2}" srcOrd="0" destOrd="0" parTransId="{3E2CA45D-D75E-4A3B-8E44-142A761E5ECB}" sibTransId="{0F7679AC-8835-4B25-919B-C064EB4037BA}"/>
    <dgm:cxn modelId="{D275C764-66B2-4F74-B615-52AA18AB6630}" srcId="{E5D3414F-273D-4D52-A8BC-67C65A20BA30}" destId="{90FBB654-8F06-4E1C-9E0F-EC1986780E96}" srcOrd="0" destOrd="0" parTransId="{4CBB34C6-363D-4361-BFB7-E9C12424610A}" sibTransId="{7633E35C-4217-4E3B-B827-B38330D383A9}"/>
    <dgm:cxn modelId="{F9FCB44A-07DA-DE4F-88FB-15B207A0AEE2}" type="presOf" srcId="{8CD1D2B7-C902-48C6-A209-DEFC35617161}" destId="{F23EE890-DFBF-3A42-8042-DE542CE64E3E}" srcOrd="0" destOrd="0" presId="urn:microsoft.com/office/officeart/2017/3/layout/DropPinTimeline"/>
    <dgm:cxn modelId="{395C306F-BBCA-47E3-B085-0988810949B8}" srcId="{4F838741-490F-40EF-A5AD-EF5911D24FF5}" destId="{AC1A7CA7-E15D-4ECA-A694-D6C73A25C53F}" srcOrd="0" destOrd="0" parTransId="{BD34EE5C-B897-47C6-9A4B-BDF891FECBD0}" sibTransId="{C56DA145-A351-40CA-9BAC-0066CCD2827B}"/>
    <dgm:cxn modelId="{93E4AA75-35AD-CF4B-BAF1-0A48D18D7625}" type="presOf" srcId="{E012BF62-79DD-4EDB-935A-53E656860CD2}" destId="{FDD4FEC4-98A9-BF45-AE2E-B2ABBA1C7D6D}" srcOrd="0" destOrd="0" presId="urn:microsoft.com/office/officeart/2017/3/layout/DropPinTimeline"/>
    <dgm:cxn modelId="{59FC5B58-762D-FE47-8EE4-C767B1E06B56}" type="presOf" srcId="{AC1A7CA7-E15D-4ECA-A694-D6C73A25C53F}" destId="{A89B9A6B-67E2-4B43-984E-2DCEDB7241C4}" srcOrd="0" destOrd="0" presId="urn:microsoft.com/office/officeart/2017/3/layout/DropPinTimeline"/>
    <dgm:cxn modelId="{6550877D-EDC1-4A93-9A92-58847E8C7D5D}" srcId="{E5D3414F-273D-4D52-A8BC-67C65A20BA30}" destId="{6B569E27-D1A3-4E4F-8451-02C643C0A8F9}" srcOrd="3" destOrd="0" parTransId="{E0D62E0A-AEDB-46E6-8CAB-070B5F3EE90B}" sibTransId="{61E7C9C1-2A4E-4BB7-B957-A747EFC6C228}"/>
    <dgm:cxn modelId="{F888AB8A-A225-4C9E-B744-A297B5B6FBCA}" srcId="{90FBB654-8F06-4E1C-9E0F-EC1986780E96}" destId="{4A549F3D-6335-4010-A6E1-92F45F90A79E}" srcOrd="0" destOrd="0" parTransId="{266CC4B2-B6A4-401C-B9B3-C105202A389C}" sibTransId="{203D584D-B678-46DD-9339-73F463F44429}"/>
    <dgm:cxn modelId="{9028FAB0-F461-F345-88BE-A169062F54D7}" type="presOf" srcId="{6B569E27-D1A3-4E4F-8451-02C643C0A8F9}" destId="{699D63B3-32A1-8F40-A1BE-A68900432A36}" srcOrd="0" destOrd="0" presId="urn:microsoft.com/office/officeart/2017/3/layout/DropPinTimeline"/>
    <dgm:cxn modelId="{131EBABF-5135-4F5D-AD13-FF47EBCE498F}" srcId="{E5D3414F-273D-4D52-A8BC-67C65A20BA30}" destId="{8CD1D2B7-C902-48C6-A209-DEFC35617161}" srcOrd="1" destOrd="0" parTransId="{00771204-D7C9-4F0A-962A-07B6880C253E}" sibTransId="{31FE8626-E76A-42B6-A4A2-21B7DDA8FFA5}"/>
    <dgm:cxn modelId="{0D0C51C5-7376-9344-943A-6E10BA2EDDD4}" type="presOf" srcId="{90FBB654-8F06-4E1C-9E0F-EC1986780E96}" destId="{0F22F6EE-EF24-9B4A-B776-B378DEFCA949}" srcOrd="0" destOrd="0" presId="urn:microsoft.com/office/officeart/2017/3/layout/DropPinTimeline"/>
    <dgm:cxn modelId="{83E443C6-9243-2745-BAB4-2788AC6304B5}" type="presOf" srcId="{26F6BB7E-BC1F-474E-9879-0612B685821E}" destId="{C9A99276-EB64-A241-9CC9-299821D0265D}" srcOrd="0" destOrd="0" presId="urn:microsoft.com/office/officeart/2017/3/layout/DropPinTimeline"/>
    <dgm:cxn modelId="{026418CA-5E40-4FA8-A868-1967139FF8E7}" srcId="{6B569E27-D1A3-4E4F-8451-02C643C0A8F9}" destId="{1EB00254-7609-40DC-B9B7-5B7DB04DEA94}" srcOrd="0" destOrd="0" parTransId="{9CFAEE3D-36AF-4719-85BD-57ACF20D80CC}" sibTransId="{E4E2B6EB-33B0-4C7A-9F3E-F9FED7FDABAE}"/>
    <dgm:cxn modelId="{3D0A54D2-087F-D44D-BCF2-48776BFE9794}" type="presOf" srcId="{4F838741-490F-40EF-A5AD-EF5911D24FF5}" destId="{04A431C5-9334-F346-B550-A9618084344D}" srcOrd="0" destOrd="0" presId="urn:microsoft.com/office/officeart/2017/3/layout/DropPinTimeline"/>
    <dgm:cxn modelId="{3A84D3E1-4208-4337-B5D9-C0A62520757F}" srcId="{E5D3414F-273D-4D52-A8BC-67C65A20BA30}" destId="{4F838741-490F-40EF-A5AD-EF5911D24FF5}" srcOrd="2" destOrd="0" parTransId="{1ADAAD4D-FE7B-4924-9566-1B735EB9A14E}" sibTransId="{86A7A5CC-3A9A-48E7-A92E-8325F3A13FA1}"/>
    <dgm:cxn modelId="{0B0710E4-A6D9-409E-99E3-442B48EE7AB4}" srcId="{26F6BB7E-BC1F-474E-9879-0612B685821E}" destId="{B6C9EE15-7070-427E-BA0C-F7C5FDF99C01}" srcOrd="0" destOrd="0" parTransId="{9C7CAB75-0A91-4828-8CA2-D933B9398E98}" sibTransId="{09591F81-1A9F-4B2D-A6D9-3B3FA947FA60}"/>
    <dgm:cxn modelId="{48506DE5-4B02-AE48-AA48-F0ADE81C4BBF}" type="presOf" srcId="{1EB00254-7609-40DC-B9B7-5B7DB04DEA94}" destId="{0CEC1F70-D065-5D44-AB81-AFE86247284F}" srcOrd="0" destOrd="0" presId="urn:microsoft.com/office/officeart/2017/3/layout/DropPinTimeline"/>
    <dgm:cxn modelId="{E2C5C8E8-3AF4-E84C-9114-811699A18461}" type="presParOf" srcId="{6CBE4852-7043-B444-A7F9-02C1E20336F4}" destId="{1694A549-30AC-3441-93AD-F311E87BCE2B}" srcOrd="0" destOrd="0" presId="urn:microsoft.com/office/officeart/2017/3/layout/DropPinTimeline"/>
    <dgm:cxn modelId="{B55E236C-055A-EF40-8FCC-350B595CCC8B}" type="presParOf" srcId="{6CBE4852-7043-B444-A7F9-02C1E20336F4}" destId="{35D8AC1A-ADD6-9041-B0FD-ED191209FF97}" srcOrd="1" destOrd="0" presId="urn:microsoft.com/office/officeart/2017/3/layout/DropPinTimeline"/>
    <dgm:cxn modelId="{AFF68C7F-8587-FC42-BACE-CB9872EB1341}" type="presParOf" srcId="{35D8AC1A-ADD6-9041-B0FD-ED191209FF97}" destId="{E7EF9E84-05AC-1042-A675-B2A7DE36F724}" srcOrd="0" destOrd="0" presId="urn:microsoft.com/office/officeart/2017/3/layout/DropPinTimeline"/>
    <dgm:cxn modelId="{F59A4520-4BE1-8540-8B85-D05B71F2EB47}" type="presParOf" srcId="{E7EF9E84-05AC-1042-A675-B2A7DE36F724}" destId="{AAE485BD-CC99-1248-BF7D-B28A0DB3CF37}" srcOrd="0" destOrd="0" presId="urn:microsoft.com/office/officeart/2017/3/layout/DropPinTimeline"/>
    <dgm:cxn modelId="{52DEF53D-FA16-2945-9D04-892C0D705A8E}" type="presParOf" srcId="{E7EF9E84-05AC-1042-A675-B2A7DE36F724}" destId="{3F4BF16F-E334-0143-8AD3-2FB2F7876519}" srcOrd="1" destOrd="0" presId="urn:microsoft.com/office/officeart/2017/3/layout/DropPinTimeline"/>
    <dgm:cxn modelId="{E0DEB09E-A386-8C48-94B2-6C3ACCC5B72A}" type="presParOf" srcId="{3F4BF16F-E334-0143-8AD3-2FB2F7876519}" destId="{DD107041-89DC-7D4E-AB46-8191EDD69560}" srcOrd="0" destOrd="0" presId="urn:microsoft.com/office/officeart/2017/3/layout/DropPinTimeline"/>
    <dgm:cxn modelId="{23B4ADDB-FC2F-5645-A6D6-E96DA049906B}" type="presParOf" srcId="{3F4BF16F-E334-0143-8AD3-2FB2F7876519}" destId="{BA2F81C8-16A0-4640-BC10-AB485F90A915}" srcOrd="1" destOrd="0" presId="urn:microsoft.com/office/officeart/2017/3/layout/DropPinTimeline"/>
    <dgm:cxn modelId="{C9478033-692E-224C-9589-1D59BE261CCD}" type="presParOf" srcId="{E7EF9E84-05AC-1042-A675-B2A7DE36F724}" destId="{33326E61-9C59-E14E-B695-9D2C9663E344}" srcOrd="2" destOrd="0" presId="urn:microsoft.com/office/officeart/2017/3/layout/DropPinTimeline"/>
    <dgm:cxn modelId="{9561A4FF-687B-504A-ACA4-4367143FC205}" type="presParOf" srcId="{E7EF9E84-05AC-1042-A675-B2A7DE36F724}" destId="{0F22F6EE-EF24-9B4A-B776-B378DEFCA949}" srcOrd="3" destOrd="0" presId="urn:microsoft.com/office/officeart/2017/3/layout/DropPinTimeline"/>
    <dgm:cxn modelId="{6C97B185-93C2-2141-98FF-EA1D6E09AFA9}" type="presParOf" srcId="{E7EF9E84-05AC-1042-A675-B2A7DE36F724}" destId="{C1097F4A-E255-474F-88BF-C24857E37057}" srcOrd="4" destOrd="0" presId="urn:microsoft.com/office/officeart/2017/3/layout/DropPinTimeline"/>
    <dgm:cxn modelId="{4C5EA939-C1C5-E74C-853F-78C0659A7DEB}" type="presParOf" srcId="{E7EF9E84-05AC-1042-A675-B2A7DE36F724}" destId="{D614468F-DAF4-5A40-94BD-CBDF1A720CA0}" srcOrd="5" destOrd="0" presId="urn:microsoft.com/office/officeart/2017/3/layout/DropPinTimeline"/>
    <dgm:cxn modelId="{EA6855C7-776A-5449-A6B0-3FFAB5084D48}" type="presParOf" srcId="{35D8AC1A-ADD6-9041-B0FD-ED191209FF97}" destId="{FD4B5F3D-DD25-6D4E-A357-1B7EF931E9D5}" srcOrd="1" destOrd="0" presId="urn:microsoft.com/office/officeart/2017/3/layout/DropPinTimeline"/>
    <dgm:cxn modelId="{13DEE82D-9120-E147-BCE7-94EF450C54D0}" type="presParOf" srcId="{35D8AC1A-ADD6-9041-B0FD-ED191209FF97}" destId="{4036A8C1-EF84-9B4C-8B5D-19F3AC419561}" srcOrd="2" destOrd="0" presId="urn:microsoft.com/office/officeart/2017/3/layout/DropPinTimeline"/>
    <dgm:cxn modelId="{624D15CE-ECB9-9043-A23B-523F0A25757D}" type="presParOf" srcId="{4036A8C1-EF84-9B4C-8B5D-19F3AC419561}" destId="{2C6418DC-05AC-1A47-AB5F-C76F6A27EECC}" srcOrd="0" destOrd="0" presId="urn:microsoft.com/office/officeart/2017/3/layout/DropPinTimeline"/>
    <dgm:cxn modelId="{F195D2AA-F4AB-8B4B-8B4A-96C43E8346AE}" type="presParOf" srcId="{4036A8C1-EF84-9B4C-8B5D-19F3AC419561}" destId="{1B4A1899-7671-4F40-819B-0C9DBD64F0F3}" srcOrd="1" destOrd="0" presId="urn:microsoft.com/office/officeart/2017/3/layout/DropPinTimeline"/>
    <dgm:cxn modelId="{A99A474C-1CF0-1648-894B-97AA5EDDACCE}" type="presParOf" srcId="{1B4A1899-7671-4F40-819B-0C9DBD64F0F3}" destId="{81077C33-286D-B54D-9A41-D6F7C8EBA790}" srcOrd="0" destOrd="0" presId="urn:microsoft.com/office/officeart/2017/3/layout/DropPinTimeline"/>
    <dgm:cxn modelId="{4124979A-64AE-E642-842E-33DC5A0840F2}" type="presParOf" srcId="{1B4A1899-7671-4F40-819B-0C9DBD64F0F3}" destId="{64F53AA6-2411-3F48-A792-3CCBD52E824B}" srcOrd="1" destOrd="0" presId="urn:microsoft.com/office/officeart/2017/3/layout/DropPinTimeline"/>
    <dgm:cxn modelId="{C387FB3E-6CD8-2C4B-8962-47636322567C}" type="presParOf" srcId="{4036A8C1-EF84-9B4C-8B5D-19F3AC419561}" destId="{FDD4FEC4-98A9-BF45-AE2E-B2ABBA1C7D6D}" srcOrd="2" destOrd="0" presId="urn:microsoft.com/office/officeart/2017/3/layout/DropPinTimeline"/>
    <dgm:cxn modelId="{37D4EF7A-C664-A74D-8DED-EE079986D316}" type="presParOf" srcId="{4036A8C1-EF84-9B4C-8B5D-19F3AC419561}" destId="{F23EE890-DFBF-3A42-8042-DE542CE64E3E}" srcOrd="3" destOrd="0" presId="urn:microsoft.com/office/officeart/2017/3/layout/DropPinTimeline"/>
    <dgm:cxn modelId="{4B1F6904-7FF2-F344-9DD5-46A4836C8956}" type="presParOf" srcId="{4036A8C1-EF84-9B4C-8B5D-19F3AC419561}" destId="{5CCA4BAC-8208-1141-B7E6-F8BF942A58B4}" srcOrd="4" destOrd="0" presId="urn:microsoft.com/office/officeart/2017/3/layout/DropPinTimeline"/>
    <dgm:cxn modelId="{DB316193-D0AF-5146-857B-FAF70D3BAE1E}" type="presParOf" srcId="{4036A8C1-EF84-9B4C-8B5D-19F3AC419561}" destId="{FA8AA3E5-28EF-2643-8225-F7D18F4D1608}" srcOrd="5" destOrd="0" presId="urn:microsoft.com/office/officeart/2017/3/layout/DropPinTimeline"/>
    <dgm:cxn modelId="{65633D9D-B0F1-3542-8DB7-9CEF1E2A3F5F}" type="presParOf" srcId="{35D8AC1A-ADD6-9041-B0FD-ED191209FF97}" destId="{E6996688-EFE5-2A47-95BE-686C807E8EAC}" srcOrd="3" destOrd="0" presId="urn:microsoft.com/office/officeart/2017/3/layout/DropPinTimeline"/>
    <dgm:cxn modelId="{1F1065BB-E6E5-3346-82FA-8000DF8EB860}" type="presParOf" srcId="{35D8AC1A-ADD6-9041-B0FD-ED191209FF97}" destId="{83C56B0B-5C2D-D741-9CA9-FB6973CBA6C4}" srcOrd="4" destOrd="0" presId="urn:microsoft.com/office/officeart/2017/3/layout/DropPinTimeline"/>
    <dgm:cxn modelId="{7A310A7A-EB33-6B4D-A392-E26A1518E566}" type="presParOf" srcId="{83C56B0B-5C2D-D741-9CA9-FB6973CBA6C4}" destId="{5E4601D9-FC73-D942-8879-6D459FF516CB}" srcOrd="0" destOrd="0" presId="urn:microsoft.com/office/officeart/2017/3/layout/DropPinTimeline"/>
    <dgm:cxn modelId="{36F654B1-15CF-FD4C-A8BB-304331859566}" type="presParOf" srcId="{83C56B0B-5C2D-D741-9CA9-FB6973CBA6C4}" destId="{2F96330D-45AF-0742-A287-E491DA51CF6B}" srcOrd="1" destOrd="0" presId="urn:microsoft.com/office/officeart/2017/3/layout/DropPinTimeline"/>
    <dgm:cxn modelId="{03206A33-90F8-E142-93A6-E253536B81BC}" type="presParOf" srcId="{2F96330D-45AF-0742-A287-E491DA51CF6B}" destId="{5BB1294A-8BCD-CD48-8901-16B71563C766}" srcOrd="0" destOrd="0" presId="urn:microsoft.com/office/officeart/2017/3/layout/DropPinTimeline"/>
    <dgm:cxn modelId="{A8E1EE42-389A-7740-A76F-C08410FF9FB2}" type="presParOf" srcId="{2F96330D-45AF-0742-A287-E491DA51CF6B}" destId="{884C1826-7159-314A-9C2B-0230926FAF7A}" srcOrd="1" destOrd="0" presId="urn:microsoft.com/office/officeart/2017/3/layout/DropPinTimeline"/>
    <dgm:cxn modelId="{4C171C92-AB40-6243-A9E2-56288BD7089B}" type="presParOf" srcId="{83C56B0B-5C2D-D741-9CA9-FB6973CBA6C4}" destId="{A89B9A6B-67E2-4B43-984E-2DCEDB7241C4}" srcOrd="2" destOrd="0" presId="urn:microsoft.com/office/officeart/2017/3/layout/DropPinTimeline"/>
    <dgm:cxn modelId="{3FF716A1-17D6-6D46-B321-A39EE5DB1EE9}" type="presParOf" srcId="{83C56B0B-5C2D-D741-9CA9-FB6973CBA6C4}" destId="{04A431C5-9334-F346-B550-A9618084344D}" srcOrd="3" destOrd="0" presId="urn:microsoft.com/office/officeart/2017/3/layout/DropPinTimeline"/>
    <dgm:cxn modelId="{41027AC7-CF74-3742-9FB4-45F5572AB77B}" type="presParOf" srcId="{83C56B0B-5C2D-D741-9CA9-FB6973CBA6C4}" destId="{D4356F6A-F88E-6E4E-9D4D-D37FE1FCAFA5}" srcOrd="4" destOrd="0" presId="urn:microsoft.com/office/officeart/2017/3/layout/DropPinTimeline"/>
    <dgm:cxn modelId="{58156A9F-41CC-B24D-B6CE-B93389C7BF85}" type="presParOf" srcId="{83C56B0B-5C2D-D741-9CA9-FB6973CBA6C4}" destId="{533E168C-EB23-8A47-8ACF-53545914660B}" srcOrd="5" destOrd="0" presId="urn:microsoft.com/office/officeart/2017/3/layout/DropPinTimeline"/>
    <dgm:cxn modelId="{F723154E-3FC0-2249-812B-D8FBD181AE6F}" type="presParOf" srcId="{35D8AC1A-ADD6-9041-B0FD-ED191209FF97}" destId="{DC479B30-908B-B946-A9A5-933FF0095FF2}" srcOrd="5" destOrd="0" presId="urn:microsoft.com/office/officeart/2017/3/layout/DropPinTimeline"/>
    <dgm:cxn modelId="{BADE9223-D33C-4449-B2F6-A052BB1B9BD5}" type="presParOf" srcId="{35D8AC1A-ADD6-9041-B0FD-ED191209FF97}" destId="{5151F39A-DED9-EA48-BBB8-A26974C2366E}" srcOrd="6" destOrd="0" presId="urn:microsoft.com/office/officeart/2017/3/layout/DropPinTimeline"/>
    <dgm:cxn modelId="{0156FB99-D843-6542-B0CB-7B355CD28A12}" type="presParOf" srcId="{5151F39A-DED9-EA48-BBB8-A26974C2366E}" destId="{EDE2309B-8A9A-4A42-985E-C385304D982C}" srcOrd="0" destOrd="0" presId="urn:microsoft.com/office/officeart/2017/3/layout/DropPinTimeline"/>
    <dgm:cxn modelId="{5DDC9C1A-1316-754B-8D59-1E85B4BD29B4}" type="presParOf" srcId="{5151F39A-DED9-EA48-BBB8-A26974C2366E}" destId="{83710F77-2E66-2B43-BD55-453FFA039110}" srcOrd="1" destOrd="0" presId="urn:microsoft.com/office/officeart/2017/3/layout/DropPinTimeline"/>
    <dgm:cxn modelId="{AA9D2EFC-6E13-0545-AAA7-906CD2678FF1}" type="presParOf" srcId="{83710F77-2E66-2B43-BD55-453FFA039110}" destId="{DB47B24F-FC80-0042-829A-5FE42B978A81}" srcOrd="0" destOrd="0" presId="urn:microsoft.com/office/officeart/2017/3/layout/DropPinTimeline"/>
    <dgm:cxn modelId="{C1109ED6-1CE1-AD43-93D6-515A9B951C00}" type="presParOf" srcId="{83710F77-2E66-2B43-BD55-453FFA039110}" destId="{BD2C04E7-0FCC-6740-9E7D-B5401AD51C6B}" srcOrd="1" destOrd="0" presId="urn:microsoft.com/office/officeart/2017/3/layout/DropPinTimeline"/>
    <dgm:cxn modelId="{5A462E50-3B65-1B4C-A8B7-C5C711F8F16D}" type="presParOf" srcId="{5151F39A-DED9-EA48-BBB8-A26974C2366E}" destId="{0CEC1F70-D065-5D44-AB81-AFE86247284F}" srcOrd="2" destOrd="0" presId="urn:microsoft.com/office/officeart/2017/3/layout/DropPinTimeline"/>
    <dgm:cxn modelId="{9C284C1B-C036-6849-A571-59857E8EDD15}" type="presParOf" srcId="{5151F39A-DED9-EA48-BBB8-A26974C2366E}" destId="{699D63B3-32A1-8F40-A1BE-A68900432A36}" srcOrd="3" destOrd="0" presId="urn:microsoft.com/office/officeart/2017/3/layout/DropPinTimeline"/>
    <dgm:cxn modelId="{176A5CFF-CD62-EA43-B1FD-6FFD612A409D}" type="presParOf" srcId="{5151F39A-DED9-EA48-BBB8-A26974C2366E}" destId="{C03BC99E-AE01-7F4B-BDD6-8B03A79CAAE4}" srcOrd="4" destOrd="0" presId="urn:microsoft.com/office/officeart/2017/3/layout/DropPinTimeline"/>
    <dgm:cxn modelId="{07343F8B-4A9E-FD46-87D2-7615A9B74A35}" type="presParOf" srcId="{5151F39A-DED9-EA48-BBB8-A26974C2366E}" destId="{65C75FA1-B7BE-B64F-8B18-E012338DC3C1}" srcOrd="5" destOrd="0" presId="urn:microsoft.com/office/officeart/2017/3/layout/DropPinTimeline"/>
    <dgm:cxn modelId="{0AF48353-F640-0C4D-936D-D482129C3E70}" type="presParOf" srcId="{35D8AC1A-ADD6-9041-B0FD-ED191209FF97}" destId="{816E95AC-5B09-394D-BE41-19A69CACEE97}" srcOrd="7" destOrd="0" presId="urn:microsoft.com/office/officeart/2017/3/layout/DropPinTimeline"/>
    <dgm:cxn modelId="{06E95E62-5ECE-9142-9EC6-48AA45184461}" type="presParOf" srcId="{35D8AC1A-ADD6-9041-B0FD-ED191209FF97}" destId="{96D51586-F63F-2E47-A575-DDA11E852F39}" srcOrd="8" destOrd="0" presId="urn:microsoft.com/office/officeart/2017/3/layout/DropPinTimeline"/>
    <dgm:cxn modelId="{2E8B3EAC-C823-1148-83D8-5DC125DF6F10}" type="presParOf" srcId="{96D51586-F63F-2E47-A575-DDA11E852F39}" destId="{D07D6916-F3E9-A849-ADBA-FEBBC319718D}" srcOrd="0" destOrd="0" presId="urn:microsoft.com/office/officeart/2017/3/layout/DropPinTimeline"/>
    <dgm:cxn modelId="{FFB1B1E3-7591-5A4A-BEB8-45ADB3B94A1C}" type="presParOf" srcId="{96D51586-F63F-2E47-A575-DDA11E852F39}" destId="{4A0A0A4D-65F0-994E-B733-C8B02DCCD308}" srcOrd="1" destOrd="0" presId="urn:microsoft.com/office/officeart/2017/3/layout/DropPinTimeline"/>
    <dgm:cxn modelId="{A9F66BC3-2B05-214F-AA18-756497D4A0E6}" type="presParOf" srcId="{4A0A0A4D-65F0-994E-B733-C8B02DCCD308}" destId="{710139F3-1710-034F-8EE4-AA721729C4E0}" srcOrd="0" destOrd="0" presId="urn:microsoft.com/office/officeart/2017/3/layout/DropPinTimeline"/>
    <dgm:cxn modelId="{2AD4F753-865C-4745-A199-5B85C1532C53}" type="presParOf" srcId="{4A0A0A4D-65F0-994E-B733-C8B02DCCD308}" destId="{81449585-B318-CD46-A130-73D20F73C8EC}" srcOrd="1" destOrd="0" presId="urn:microsoft.com/office/officeart/2017/3/layout/DropPinTimeline"/>
    <dgm:cxn modelId="{372DFB69-5BE2-7B41-BE0E-E0C1154E456A}" type="presParOf" srcId="{96D51586-F63F-2E47-A575-DDA11E852F39}" destId="{C6C1F48A-B754-C442-A7D1-9229B4922389}" srcOrd="2" destOrd="0" presId="urn:microsoft.com/office/officeart/2017/3/layout/DropPinTimeline"/>
    <dgm:cxn modelId="{D1B88E27-6DB7-CC4A-ABA1-D5F315C89FEC}" type="presParOf" srcId="{96D51586-F63F-2E47-A575-DDA11E852F39}" destId="{C9A99276-EB64-A241-9CC9-299821D0265D}" srcOrd="3" destOrd="0" presId="urn:microsoft.com/office/officeart/2017/3/layout/DropPinTimeline"/>
    <dgm:cxn modelId="{2BF2E79D-60F7-6D43-9B78-5DFC582BB0CF}" type="presParOf" srcId="{96D51586-F63F-2E47-A575-DDA11E852F39}" destId="{6E94158C-5407-4A48-9E1D-2919B04B0147}" srcOrd="4" destOrd="0" presId="urn:microsoft.com/office/officeart/2017/3/layout/DropPinTimeline"/>
    <dgm:cxn modelId="{4EDA171C-31C6-EF43-ABBA-082A0C7F0C50}" type="presParOf" srcId="{96D51586-F63F-2E47-A575-DDA11E852F39}" destId="{55669975-69AD-9F42-B328-511511D4E46A}"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91CE2A-72AF-4112-B381-4130A7376CE4}" type="doc">
      <dgm:prSet loTypeId="urn:microsoft.com/office/officeart/2016/7/layout/RepeatingBendingProcessNew" loCatId="process" qsTypeId="urn:microsoft.com/office/officeart/2005/8/quickstyle/simple4" qsCatId="simple" csTypeId="urn:microsoft.com/office/officeart/2005/8/colors/colorful5" csCatId="colorful" phldr="1"/>
      <dgm:spPr/>
      <dgm:t>
        <a:bodyPr/>
        <a:lstStyle/>
        <a:p>
          <a:endParaRPr lang="en-US"/>
        </a:p>
      </dgm:t>
    </dgm:pt>
    <dgm:pt modelId="{2B4369BA-86AD-4426-961C-1C112A6FB7E6}">
      <dgm:prSet/>
      <dgm:spPr/>
      <dgm:t>
        <a:bodyPr/>
        <a:lstStyle/>
        <a:p>
          <a:r>
            <a:rPr lang="en-US"/>
            <a:t>Passwords are the </a:t>
          </a:r>
          <a:r>
            <a:rPr lang="en-US">
              <a:solidFill>
                <a:srgbClr val="FFFF00"/>
              </a:solidFill>
            </a:rPr>
            <a:t>keys</a:t>
          </a:r>
          <a:r>
            <a:rPr lang="en-US"/>
            <a:t> to accessing your computer, bank account and almost everything you do online .</a:t>
          </a:r>
        </a:p>
      </dgm:t>
    </dgm:pt>
    <dgm:pt modelId="{FC5F7765-3B33-4610-A2A6-88CCEF2E170E}" type="parTrans" cxnId="{F4A4A3D2-E76A-4918-A908-003439FF9B7D}">
      <dgm:prSet/>
      <dgm:spPr/>
      <dgm:t>
        <a:bodyPr/>
        <a:lstStyle/>
        <a:p>
          <a:endParaRPr lang="en-US"/>
        </a:p>
      </dgm:t>
    </dgm:pt>
    <dgm:pt modelId="{F290FE44-DC95-44C5-914C-F3797C6A2C7C}" type="sibTrans" cxnId="{F4A4A3D2-E76A-4918-A908-003439FF9B7D}">
      <dgm:prSet/>
      <dgm:spPr/>
      <dgm:t>
        <a:bodyPr/>
        <a:lstStyle/>
        <a:p>
          <a:endParaRPr lang="en-US"/>
        </a:p>
      </dgm:t>
    </dgm:pt>
    <dgm:pt modelId="{0A95B2BF-1F6F-421D-93F5-28C0A9F960A0}">
      <dgm:prSet/>
      <dgm:spPr/>
      <dgm:t>
        <a:bodyPr/>
        <a:lstStyle/>
        <a:p>
          <a:r>
            <a:rPr lang="en-US"/>
            <a:t>In other words passwords are the primary means of </a:t>
          </a:r>
          <a:r>
            <a:rPr lang="en-US" b="1">
              <a:solidFill>
                <a:srgbClr val="FFFF00"/>
              </a:solidFill>
            </a:rPr>
            <a:t>authenticating</a:t>
          </a:r>
          <a:r>
            <a:rPr lang="en-US"/>
            <a:t> a user </a:t>
          </a:r>
        </a:p>
      </dgm:t>
    </dgm:pt>
    <dgm:pt modelId="{A493094B-C7D9-4F59-AE0F-4407730B63DE}" type="parTrans" cxnId="{4C1A0485-2CC6-4BB4-878C-E92C827F3B1F}">
      <dgm:prSet/>
      <dgm:spPr/>
      <dgm:t>
        <a:bodyPr/>
        <a:lstStyle/>
        <a:p>
          <a:endParaRPr lang="en-US"/>
        </a:p>
      </dgm:t>
    </dgm:pt>
    <dgm:pt modelId="{B526E48A-1277-4F42-9226-C226F76A97FD}" type="sibTrans" cxnId="{4C1A0485-2CC6-4BB4-878C-E92C827F3B1F}">
      <dgm:prSet/>
      <dgm:spPr/>
      <dgm:t>
        <a:bodyPr/>
        <a:lstStyle/>
        <a:p>
          <a:endParaRPr lang="en-US"/>
        </a:p>
      </dgm:t>
    </dgm:pt>
    <dgm:pt modelId="{20C7FE6A-617C-294F-B785-80D413D10716}" type="pres">
      <dgm:prSet presAssocID="{4291CE2A-72AF-4112-B381-4130A7376CE4}" presName="Name0" presStyleCnt="0">
        <dgm:presLayoutVars>
          <dgm:dir/>
          <dgm:resizeHandles val="exact"/>
        </dgm:presLayoutVars>
      </dgm:prSet>
      <dgm:spPr/>
    </dgm:pt>
    <dgm:pt modelId="{1BDE9CD1-571F-2744-8DA5-0FE5E3169198}" type="pres">
      <dgm:prSet presAssocID="{2B4369BA-86AD-4426-961C-1C112A6FB7E6}" presName="node" presStyleLbl="node1" presStyleIdx="0" presStyleCnt="2">
        <dgm:presLayoutVars>
          <dgm:bulletEnabled val="1"/>
        </dgm:presLayoutVars>
      </dgm:prSet>
      <dgm:spPr/>
    </dgm:pt>
    <dgm:pt modelId="{5E3CA0EF-E96D-A444-86AE-A4251E39123C}" type="pres">
      <dgm:prSet presAssocID="{F290FE44-DC95-44C5-914C-F3797C6A2C7C}" presName="sibTrans" presStyleLbl="sibTrans1D1" presStyleIdx="0" presStyleCnt="1"/>
      <dgm:spPr/>
    </dgm:pt>
    <dgm:pt modelId="{C46EB4DC-F131-2C45-84C2-2E3B76E287BA}" type="pres">
      <dgm:prSet presAssocID="{F290FE44-DC95-44C5-914C-F3797C6A2C7C}" presName="connectorText" presStyleLbl="sibTrans1D1" presStyleIdx="0" presStyleCnt="1"/>
      <dgm:spPr/>
    </dgm:pt>
    <dgm:pt modelId="{AD717A4B-1AC1-4744-BBD1-71B33D4F721E}" type="pres">
      <dgm:prSet presAssocID="{0A95B2BF-1F6F-421D-93F5-28C0A9F960A0}" presName="node" presStyleLbl="node1" presStyleIdx="1" presStyleCnt="2">
        <dgm:presLayoutVars>
          <dgm:bulletEnabled val="1"/>
        </dgm:presLayoutVars>
      </dgm:prSet>
      <dgm:spPr/>
    </dgm:pt>
  </dgm:ptLst>
  <dgm:cxnLst>
    <dgm:cxn modelId="{1F23B00E-8077-AC40-AAA3-1F88C4E71837}" type="presOf" srcId="{4291CE2A-72AF-4112-B381-4130A7376CE4}" destId="{20C7FE6A-617C-294F-B785-80D413D10716}" srcOrd="0" destOrd="0" presId="urn:microsoft.com/office/officeart/2016/7/layout/RepeatingBendingProcessNew"/>
    <dgm:cxn modelId="{4C1A0485-2CC6-4BB4-878C-E92C827F3B1F}" srcId="{4291CE2A-72AF-4112-B381-4130A7376CE4}" destId="{0A95B2BF-1F6F-421D-93F5-28C0A9F960A0}" srcOrd="1" destOrd="0" parTransId="{A493094B-C7D9-4F59-AE0F-4407730B63DE}" sibTransId="{B526E48A-1277-4F42-9226-C226F76A97FD}"/>
    <dgm:cxn modelId="{2EC49CB1-DF05-424B-AF12-5BDE3D216B6A}" type="presOf" srcId="{0A95B2BF-1F6F-421D-93F5-28C0A9F960A0}" destId="{AD717A4B-1AC1-4744-BBD1-71B33D4F721E}" srcOrd="0" destOrd="0" presId="urn:microsoft.com/office/officeart/2016/7/layout/RepeatingBendingProcessNew"/>
    <dgm:cxn modelId="{18DA16BD-7E26-0543-B6FA-147583C500D6}" type="presOf" srcId="{2B4369BA-86AD-4426-961C-1C112A6FB7E6}" destId="{1BDE9CD1-571F-2744-8DA5-0FE5E3169198}" srcOrd="0" destOrd="0" presId="urn:microsoft.com/office/officeart/2016/7/layout/RepeatingBendingProcessNew"/>
    <dgm:cxn modelId="{3F45C0C1-6511-8346-8D9D-78BA89E30B5A}" type="presOf" srcId="{F290FE44-DC95-44C5-914C-F3797C6A2C7C}" destId="{5E3CA0EF-E96D-A444-86AE-A4251E39123C}" srcOrd="0" destOrd="0" presId="urn:microsoft.com/office/officeart/2016/7/layout/RepeatingBendingProcessNew"/>
    <dgm:cxn modelId="{F4A4A3D2-E76A-4918-A908-003439FF9B7D}" srcId="{4291CE2A-72AF-4112-B381-4130A7376CE4}" destId="{2B4369BA-86AD-4426-961C-1C112A6FB7E6}" srcOrd="0" destOrd="0" parTransId="{FC5F7765-3B33-4610-A2A6-88CCEF2E170E}" sibTransId="{F290FE44-DC95-44C5-914C-F3797C6A2C7C}"/>
    <dgm:cxn modelId="{3026B3DF-AED5-4841-991C-625523D89228}" type="presOf" srcId="{F290FE44-DC95-44C5-914C-F3797C6A2C7C}" destId="{C46EB4DC-F131-2C45-84C2-2E3B76E287BA}" srcOrd="1" destOrd="0" presId="urn:microsoft.com/office/officeart/2016/7/layout/RepeatingBendingProcessNew"/>
    <dgm:cxn modelId="{CF4E450A-D1D2-4D4E-BE3D-073B56DF91AA}" type="presParOf" srcId="{20C7FE6A-617C-294F-B785-80D413D10716}" destId="{1BDE9CD1-571F-2744-8DA5-0FE5E3169198}" srcOrd="0" destOrd="0" presId="urn:microsoft.com/office/officeart/2016/7/layout/RepeatingBendingProcessNew"/>
    <dgm:cxn modelId="{B3D9E700-5F18-7E48-85CB-BCFAA4DA2C6A}" type="presParOf" srcId="{20C7FE6A-617C-294F-B785-80D413D10716}" destId="{5E3CA0EF-E96D-A444-86AE-A4251E39123C}" srcOrd="1" destOrd="0" presId="urn:microsoft.com/office/officeart/2016/7/layout/RepeatingBendingProcessNew"/>
    <dgm:cxn modelId="{F365A2A4-4BFF-F745-9CE0-A3FA0512E596}" type="presParOf" srcId="{5E3CA0EF-E96D-A444-86AE-A4251E39123C}" destId="{C46EB4DC-F131-2C45-84C2-2E3B76E287BA}" srcOrd="0" destOrd="0" presId="urn:microsoft.com/office/officeart/2016/7/layout/RepeatingBendingProcessNew"/>
    <dgm:cxn modelId="{88028E3D-7205-2945-BF43-9D376F77797A}" type="presParOf" srcId="{20C7FE6A-617C-294F-B785-80D413D10716}" destId="{AD717A4B-1AC1-4744-BBD1-71B33D4F721E}" srcOrd="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504654-A4DA-3648-94C4-82D7A46F4C0A}"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D4BF824C-BE2C-8A40-ABD1-DBFEF4EBF252}">
      <dgm:prSet/>
      <dgm:spPr/>
      <dgm:t>
        <a:bodyPr/>
        <a:lstStyle/>
        <a:p>
          <a:r>
            <a:rPr lang="en-US" baseline="0"/>
            <a:t>Bruteforce </a:t>
          </a:r>
          <a:br>
            <a:rPr lang="en-US" baseline="0"/>
          </a:br>
          <a:r>
            <a:rPr lang="en-US" baseline="0"/>
            <a:t>attack</a:t>
          </a:r>
          <a:endParaRPr lang="en-US"/>
        </a:p>
      </dgm:t>
    </dgm:pt>
    <dgm:pt modelId="{B6426E44-F556-FE49-8BCE-8529AE503123}" type="parTrans" cxnId="{7071C87A-99A4-E643-8DB8-8AB1C8EBC945}">
      <dgm:prSet/>
      <dgm:spPr/>
      <dgm:t>
        <a:bodyPr/>
        <a:lstStyle/>
        <a:p>
          <a:endParaRPr lang="en-US"/>
        </a:p>
      </dgm:t>
    </dgm:pt>
    <dgm:pt modelId="{EC5F8F86-FBD8-F146-A636-6814BA0CC124}" type="sibTrans" cxnId="{7071C87A-99A4-E643-8DB8-8AB1C8EBC945}">
      <dgm:prSet/>
      <dgm:spPr/>
      <dgm:t>
        <a:bodyPr/>
        <a:lstStyle/>
        <a:p>
          <a:endParaRPr lang="en-US"/>
        </a:p>
      </dgm:t>
    </dgm:pt>
    <dgm:pt modelId="{CFF12555-9CF3-C34A-87D5-DF4D949820CD}" type="pres">
      <dgm:prSet presAssocID="{7B504654-A4DA-3648-94C4-82D7A46F4C0A}" presName="Name0" presStyleCnt="0">
        <dgm:presLayoutVars>
          <dgm:chPref val="3"/>
          <dgm:dir/>
          <dgm:animLvl val="lvl"/>
          <dgm:resizeHandles/>
        </dgm:presLayoutVars>
      </dgm:prSet>
      <dgm:spPr/>
    </dgm:pt>
    <dgm:pt modelId="{E36A0640-DF85-9A42-95A4-5F8F97A10D6C}" type="pres">
      <dgm:prSet presAssocID="{D4BF824C-BE2C-8A40-ABD1-DBFEF4EBF252}" presName="horFlow" presStyleCnt="0"/>
      <dgm:spPr/>
    </dgm:pt>
    <dgm:pt modelId="{1D1CA3EE-9AD0-B04F-928C-F1C960F81241}" type="pres">
      <dgm:prSet presAssocID="{D4BF824C-BE2C-8A40-ABD1-DBFEF4EBF252}" presName="bigChev" presStyleLbl="node1" presStyleIdx="0" presStyleCnt="1"/>
      <dgm:spPr/>
    </dgm:pt>
  </dgm:ptLst>
  <dgm:cxnLst>
    <dgm:cxn modelId="{7071C87A-99A4-E643-8DB8-8AB1C8EBC945}" srcId="{7B504654-A4DA-3648-94C4-82D7A46F4C0A}" destId="{D4BF824C-BE2C-8A40-ABD1-DBFEF4EBF252}" srcOrd="0" destOrd="0" parTransId="{B6426E44-F556-FE49-8BCE-8529AE503123}" sibTransId="{EC5F8F86-FBD8-F146-A636-6814BA0CC124}"/>
    <dgm:cxn modelId="{A5F88B96-7A55-494A-A978-71ABF7A12203}" type="presOf" srcId="{D4BF824C-BE2C-8A40-ABD1-DBFEF4EBF252}" destId="{1D1CA3EE-9AD0-B04F-928C-F1C960F81241}" srcOrd="0" destOrd="0" presId="urn:microsoft.com/office/officeart/2005/8/layout/lProcess3"/>
    <dgm:cxn modelId="{990E27E4-D291-D046-BBDF-A10E214F21F1}" type="presOf" srcId="{7B504654-A4DA-3648-94C4-82D7A46F4C0A}" destId="{CFF12555-9CF3-C34A-87D5-DF4D949820CD}" srcOrd="0" destOrd="0" presId="urn:microsoft.com/office/officeart/2005/8/layout/lProcess3"/>
    <dgm:cxn modelId="{C5A15FDF-436B-F646-B30D-AA81A07534A0}" type="presParOf" srcId="{CFF12555-9CF3-C34A-87D5-DF4D949820CD}" destId="{E36A0640-DF85-9A42-95A4-5F8F97A10D6C}" srcOrd="0" destOrd="0" presId="urn:microsoft.com/office/officeart/2005/8/layout/lProcess3"/>
    <dgm:cxn modelId="{504D0155-973A-8041-90F5-B79D7067AF89}" type="presParOf" srcId="{E36A0640-DF85-9A42-95A4-5F8F97A10D6C}" destId="{1D1CA3EE-9AD0-B04F-928C-F1C960F8124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7A5928-7C4D-BE4A-B6A5-2D4ACF5206E0}"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1AC9B024-FBC1-034C-8959-7F87F179B2FE}">
      <dgm:prSet/>
      <dgm:spPr/>
      <dgm:t>
        <a:bodyPr/>
        <a:lstStyle/>
        <a:p>
          <a:r>
            <a:rPr lang="en-US" baseline="0"/>
            <a:t>Man in the middle attack</a:t>
          </a:r>
          <a:endParaRPr lang="en-US"/>
        </a:p>
      </dgm:t>
    </dgm:pt>
    <dgm:pt modelId="{6149C0B1-0105-0748-B643-78ADBC8DE45D}" type="parTrans" cxnId="{59BBE3A5-EDDB-EA44-A0F2-375220B45A3D}">
      <dgm:prSet/>
      <dgm:spPr/>
      <dgm:t>
        <a:bodyPr/>
        <a:lstStyle/>
        <a:p>
          <a:endParaRPr lang="en-US"/>
        </a:p>
      </dgm:t>
    </dgm:pt>
    <dgm:pt modelId="{473BFEF6-F406-8645-87A7-E76D102A3DC1}" type="sibTrans" cxnId="{59BBE3A5-EDDB-EA44-A0F2-375220B45A3D}">
      <dgm:prSet/>
      <dgm:spPr/>
      <dgm:t>
        <a:bodyPr/>
        <a:lstStyle/>
        <a:p>
          <a:endParaRPr lang="en-US"/>
        </a:p>
      </dgm:t>
    </dgm:pt>
    <dgm:pt modelId="{FAD13C82-736C-5046-848B-0D0F9B94B38C}" type="pres">
      <dgm:prSet presAssocID="{C47A5928-7C4D-BE4A-B6A5-2D4ACF5206E0}" presName="Name0" presStyleCnt="0">
        <dgm:presLayoutVars>
          <dgm:chPref val="3"/>
          <dgm:dir/>
          <dgm:animLvl val="lvl"/>
          <dgm:resizeHandles/>
        </dgm:presLayoutVars>
      </dgm:prSet>
      <dgm:spPr/>
    </dgm:pt>
    <dgm:pt modelId="{B3585420-5A35-E445-A2CD-14D1FE4F469B}" type="pres">
      <dgm:prSet presAssocID="{1AC9B024-FBC1-034C-8959-7F87F179B2FE}" presName="horFlow" presStyleCnt="0"/>
      <dgm:spPr/>
    </dgm:pt>
    <dgm:pt modelId="{4029465C-298E-7A42-9FAC-53AFD6747306}" type="pres">
      <dgm:prSet presAssocID="{1AC9B024-FBC1-034C-8959-7F87F179B2FE}" presName="bigChev" presStyleLbl="node1" presStyleIdx="0" presStyleCnt="1" custLinFactNeighborX="2516" custLinFactNeighborY="-87487"/>
      <dgm:spPr/>
    </dgm:pt>
  </dgm:ptLst>
  <dgm:cxnLst>
    <dgm:cxn modelId="{C0F8B935-0785-4B41-81CA-28D839BBB97F}" type="presOf" srcId="{C47A5928-7C4D-BE4A-B6A5-2D4ACF5206E0}" destId="{FAD13C82-736C-5046-848B-0D0F9B94B38C}" srcOrd="0" destOrd="0" presId="urn:microsoft.com/office/officeart/2005/8/layout/lProcess3"/>
    <dgm:cxn modelId="{54828446-BCFA-5D4C-868F-54D45F14C9F0}" type="presOf" srcId="{1AC9B024-FBC1-034C-8959-7F87F179B2FE}" destId="{4029465C-298E-7A42-9FAC-53AFD6747306}" srcOrd="0" destOrd="0" presId="urn:microsoft.com/office/officeart/2005/8/layout/lProcess3"/>
    <dgm:cxn modelId="{59BBE3A5-EDDB-EA44-A0F2-375220B45A3D}" srcId="{C47A5928-7C4D-BE4A-B6A5-2D4ACF5206E0}" destId="{1AC9B024-FBC1-034C-8959-7F87F179B2FE}" srcOrd="0" destOrd="0" parTransId="{6149C0B1-0105-0748-B643-78ADBC8DE45D}" sibTransId="{473BFEF6-F406-8645-87A7-E76D102A3DC1}"/>
    <dgm:cxn modelId="{9824F786-8739-074A-B736-CF318B504708}" type="presParOf" srcId="{FAD13C82-736C-5046-848B-0D0F9B94B38C}" destId="{B3585420-5A35-E445-A2CD-14D1FE4F469B}" srcOrd="0" destOrd="0" presId="urn:microsoft.com/office/officeart/2005/8/layout/lProcess3"/>
    <dgm:cxn modelId="{27B9ED07-5632-5448-B0FA-4E72362F653C}" type="presParOf" srcId="{B3585420-5A35-E445-A2CD-14D1FE4F469B}" destId="{4029465C-298E-7A42-9FAC-53AFD6747306}"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504654-A4DA-3648-94C4-82D7A46F4C0A}"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D4BF824C-BE2C-8A40-ABD1-DBFEF4EBF252}">
      <dgm:prSet/>
      <dgm:spPr/>
      <dgm:t>
        <a:bodyPr/>
        <a:lstStyle/>
        <a:p>
          <a:r>
            <a:rPr lang="en-US">
              <a:effectLst/>
              <a:latin typeface="Helvetica" pitchFamily="2" charset="0"/>
            </a:rPr>
            <a:t>DDOS ATTACKS</a:t>
          </a:r>
          <a:endParaRPr lang="en-US"/>
        </a:p>
      </dgm:t>
    </dgm:pt>
    <dgm:pt modelId="{B6426E44-F556-FE49-8BCE-8529AE503123}" type="parTrans" cxnId="{7071C87A-99A4-E643-8DB8-8AB1C8EBC945}">
      <dgm:prSet/>
      <dgm:spPr/>
      <dgm:t>
        <a:bodyPr/>
        <a:lstStyle/>
        <a:p>
          <a:endParaRPr lang="en-US"/>
        </a:p>
      </dgm:t>
    </dgm:pt>
    <dgm:pt modelId="{EC5F8F86-FBD8-F146-A636-6814BA0CC124}" type="sibTrans" cxnId="{7071C87A-99A4-E643-8DB8-8AB1C8EBC945}">
      <dgm:prSet/>
      <dgm:spPr/>
      <dgm:t>
        <a:bodyPr/>
        <a:lstStyle/>
        <a:p>
          <a:endParaRPr lang="en-US"/>
        </a:p>
      </dgm:t>
    </dgm:pt>
    <dgm:pt modelId="{CFF12555-9CF3-C34A-87D5-DF4D949820CD}" type="pres">
      <dgm:prSet presAssocID="{7B504654-A4DA-3648-94C4-82D7A46F4C0A}" presName="Name0" presStyleCnt="0">
        <dgm:presLayoutVars>
          <dgm:chPref val="3"/>
          <dgm:dir/>
          <dgm:animLvl val="lvl"/>
          <dgm:resizeHandles/>
        </dgm:presLayoutVars>
      </dgm:prSet>
      <dgm:spPr/>
    </dgm:pt>
    <dgm:pt modelId="{E36A0640-DF85-9A42-95A4-5F8F97A10D6C}" type="pres">
      <dgm:prSet presAssocID="{D4BF824C-BE2C-8A40-ABD1-DBFEF4EBF252}" presName="horFlow" presStyleCnt="0"/>
      <dgm:spPr/>
    </dgm:pt>
    <dgm:pt modelId="{1D1CA3EE-9AD0-B04F-928C-F1C960F81241}" type="pres">
      <dgm:prSet presAssocID="{D4BF824C-BE2C-8A40-ABD1-DBFEF4EBF252}" presName="bigChev" presStyleLbl="node1" presStyleIdx="0" presStyleCnt="1"/>
      <dgm:spPr/>
    </dgm:pt>
  </dgm:ptLst>
  <dgm:cxnLst>
    <dgm:cxn modelId="{7071C87A-99A4-E643-8DB8-8AB1C8EBC945}" srcId="{7B504654-A4DA-3648-94C4-82D7A46F4C0A}" destId="{D4BF824C-BE2C-8A40-ABD1-DBFEF4EBF252}" srcOrd="0" destOrd="0" parTransId="{B6426E44-F556-FE49-8BCE-8529AE503123}" sibTransId="{EC5F8F86-FBD8-F146-A636-6814BA0CC124}"/>
    <dgm:cxn modelId="{A5F88B96-7A55-494A-A978-71ABF7A12203}" type="presOf" srcId="{D4BF824C-BE2C-8A40-ABD1-DBFEF4EBF252}" destId="{1D1CA3EE-9AD0-B04F-928C-F1C960F81241}" srcOrd="0" destOrd="0" presId="urn:microsoft.com/office/officeart/2005/8/layout/lProcess3"/>
    <dgm:cxn modelId="{990E27E4-D291-D046-BBDF-A10E214F21F1}" type="presOf" srcId="{7B504654-A4DA-3648-94C4-82D7A46F4C0A}" destId="{CFF12555-9CF3-C34A-87D5-DF4D949820CD}" srcOrd="0" destOrd="0" presId="urn:microsoft.com/office/officeart/2005/8/layout/lProcess3"/>
    <dgm:cxn modelId="{C5A15FDF-436B-F646-B30D-AA81A07534A0}" type="presParOf" srcId="{CFF12555-9CF3-C34A-87D5-DF4D949820CD}" destId="{E36A0640-DF85-9A42-95A4-5F8F97A10D6C}" srcOrd="0" destOrd="0" presId="urn:microsoft.com/office/officeart/2005/8/layout/lProcess3"/>
    <dgm:cxn modelId="{504D0155-973A-8041-90F5-B79D7067AF89}" type="presParOf" srcId="{E36A0640-DF85-9A42-95A4-5F8F97A10D6C}" destId="{1D1CA3EE-9AD0-B04F-928C-F1C960F8124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1DC489-75B9-48E6-8697-F14C472BFE3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DB06DAA-EC03-4F0C-8E71-557B341EB923}">
      <dgm:prSet/>
      <dgm:spPr/>
      <dgm:t>
        <a:bodyPr/>
        <a:lstStyle/>
        <a:p>
          <a:r>
            <a:rPr lang="en-US"/>
            <a:t>Sample Bias – </a:t>
          </a:r>
        </a:p>
      </dgm:t>
    </dgm:pt>
    <dgm:pt modelId="{149B7405-9A9C-4AF0-962A-76925847E01C}" type="parTrans" cxnId="{117AF0B9-2F3F-4B52-A243-2946A0BFBEF4}">
      <dgm:prSet/>
      <dgm:spPr/>
      <dgm:t>
        <a:bodyPr/>
        <a:lstStyle/>
        <a:p>
          <a:endParaRPr lang="en-US"/>
        </a:p>
      </dgm:t>
    </dgm:pt>
    <dgm:pt modelId="{B4DCA005-59A0-471D-8C99-52E6B17411C9}" type="sibTrans" cxnId="{117AF0B9-2F3F-4B52-A243-2946A0BFBEF4}">
      <dgm:prSet/>
      <dgm:spPr/>
      <dgm:t>
        <a:bodyPr/>
        <a:lstStyle/>
        <a:p>
          <a:endParaRPr lang="en-US"/>
        </a:p>
      </dgm:t>
    </dgm:pt>
    <dgm:pt modelId="{0F478BC8-2B9F-4E5D-AFC2-DCEF312C006B}">
      <dgm:prSet/>
      <dgm:spPr/>
      <dgm:t>
        <a:bodyPr/>
        <a:lstStyle/>
        <a:p>
          <a:r>
            <a:rPr lang="en-US"/>
            <a:t>Informed Consent</a:t>
          </a:r>
        </a:p>
      </dgm:t>
    </dgm:pt>
    <dgm:pt modelId="{ED9703E3-3076-40F1-A9F1-3E23F5159AA8}" type="parTrans" cxnId="{AC96AD3D-82AD-44B3-83A3-66D4C96E2DBD}">
      <dgm:prSet/>
      <dgm:spPr/>
      <dgm:t>
        <a:bodyPr/>
        <a:lstStyle/>
        <a:p>
          <a:endParaRPr lang="en-US"/>
        </a:p>
      </dgm:t>
    </dgm:pt>
    <dgm:pt modelId="{F4E359AF-B27C-4763-B1EE-D8684A5D2E6D}" type="sibTrans" cxnId="{AC96AD3D-82AD-44B3-83A3-66D4C96E2DBD}">
      <dgm:prSet/>
      <dgm:spPr/>
      <dgm:t>
        <a:bodyPr/>
        <a:lstStyle/>
        <a:p>
          <a:endParaRPr lang="en-US"/>
        </a:p>
      </dgm:t>
    </dgm:pt>
    <dgm:pt modelId="{5DB3CACC-EB29-4BAF-9A52-E489950494AF}">
      <dgm:prSet/>
      <dgm:spPr/>
      <dgm:t>
        <a:bodyPr/>
        <a:lstStyle/>
        <a:p>
          <a:pPr rtl="0"/>
          <a:r>
            <a:rPr lang="en-US"/>
            <a:t>Participant Interest</a:t>
          </a:r>
          <a:r>
            <a:rPr lang="en-US">
              <a:latin typeface="Georgia" panose="02040502050405020303"/>
            </a:rPr>
            <a:t> </a:t>
          </a:r>
          <a:endParaRPr lang="en-US"/>
        </a:p>
      </dgm:t>
    </dgm:pt>
    <dgm:pt modelId="{7C851C4A-2362-4403-9166-9DB6DF0D544F}" type="parTrans" cxnId="{F4142F6C-09B0-433C-B376-C67C99CF72D6}">
      <dgm:prSet/>
      <dgm:spPr/>
      <dgm:t>
        <a:bodyPr/>
        <a:lstStyle/>
        <a:p>
          <a:endParaRPr lang="en-US"/>
        </a:p>
      </dgm:t>
    </dgm:pt>
    <dgm:pt modelId="{13B9BF42-91E8-4748-8B28-08A5607DE2A2}" type="sibTrans" cxnId="{F4142F6C-09B0-433C-B376-C67C99CF72D6}">
      <dgm:prSet/>
      <dgm:spPr/>
      <dgm:t>
        <a:bodyPr/>
        <a:lstStyle/>
        <a:p>
          <a:endParaRPr lang="en-US"/>
        </a:p>
      </dgm:t>
    </dgm:pt>
    <dgm:pt modelId="{F36F3E16-418C-49A8-9CDF-01D6F3E88879}">
      <dgm:prSet/>
      <dgm:spPr/>
      <dgm:t>
        <a:bodyPr/>
        <a:lstStyle/>
        <a:p>
          <a:r>
            <a:rPr lang="en-US"/>
            <a:t>Artificial Testing Environment</a:t>
          </a:r>
        </a:p>
      </dgm:t>
    </dgm:pt>
    <dgm:pt modelId="{F233368A-2025-4F53-845B-AF795AAF6874}" type="parTrans" cxnId="{8CA42E00-164C-464D-A033-EC6707421655}">
      <dgm:prSet/>
      <dgm:spPr/>
      <dgm:t>
        <a:bodyPr/>
        <a:lstStyle/>
        <a:p>
          <a:endParaRPr lang="en-US"/>
        </a:p>
      </dgm:t>
    </dgm:pt>
    <dgm:pt modelId="{2EBE791D-7645-4493-8C95-7948BBA18836}" type="sibTrans" cxnId="{8CA42E00-164C-464D-A033-EC6707421655}">
      <dgm:prSet/>
      <dgm:spPr/>
      <dgm:t>
        <a:bodyPr/>
        <a:lstStyle/>
        <a:p>
          <a:endParaRPr lang="en-US"/>
        </a:p>
      </dgm:t>
    </dgm:pt>
    <dgm:pt modelId="{B801AA7D-A1D2-4546-8A27-20A7B2606872}">
      <dgm:prSet/>
      <dgm:spPr/>
      <dgm:t>
        <a:bodyPr/>
        <a:lstStyle/>
        <a:p>
          <a:r>
            <a:rPr lang="en-US"/>
            <a:t>Limited Selection of PMs -- 4</a:t>
          </a:r>
        </a:p>
      </dgm:t>
    </dgm:pt>
    <dgm:pt modelId="{12ABC3D2-939D-43CA-8797-C1476EA734B6}" type="parTrans" cxnId="{2DDC654C-6EC7-401F-AE42-4A5341D602D8}">
      <dgm:prSet/>
      <dgm:spPr/>
      <dgm:t>
        <a:bodyPr/>
        <a:lstStyle/>
        <a:p>
          <a:endParaRPr lang="en-US"/>
        </a:p>
      </dgm:t>
    </dgm:pt>
    <dgm:pt modelId="{20025916-6CF9-424F-8598-81305B33D430}" type="sibTrans" cxnId="{2DDC654C-6EC7-401F-AE42-4A5341D602D8}">
      <dgm:prSet/>
      <dgm:spPr/>
      <dgm:t>
        <a:bodyPr/>
        <a:lstStyle/>
        <a:p>
          <a:endParaRPr lang="en-US"/>
        </a:p>
      </dgm:t>
    </dgm:pt>
    <dgm:pt modelId="{997796A8-51AD-451A-9144-134AEFF6ABDC}">
      <dgm:prSet/>
      <dgm:spPr/>
      <dgm:t>
        <a:bodyPr/>
        <a:lstStyle/>
        <a:p>
          <a:r>
            <a:rPr lang="en-US"/>
            <a:t>Long-term Usage Insights</a:t>
          </a:r>
        </a:p>
      </dgm:t>
    </dgm:pt>
    <dgm:pt modelId="{0BFE3BDB-3748-4A9C-933C-DB49C0608084}" type="parTrans" cxnId="{E88052E2-DC84-4918-A4D9-9CCA3CC93FAB}">
      <dgm:prSet/>
      <dgm:spPr/>
      <dgm:t>
        <a:bodyPr/>
        <a:lstStyle/>
        <a:p>
          <a:endParaRPr lang="en-US"/>
        </a:p>
      </dgm:t>
    </dgm:pt>
    <dgm:pt modelId="{5B3CCE9D-7827-4641-81CC-BF3A9CD4D544}" type="sibTrans" cxnId="{E88052E2-DC84-4918-A4D9-9CCA3CC93FAB}">
      <dgm:prSet/>
      <dgm:spPr/>
      <dgm:t>
        <a:bodyPr/>
        <a:lstStyle/>
        <a:p>
          <a:endParaRPr lang="en-US"/>
        </a:p>
      </dgm:t>
    </dgm:pt>
    <dgm:pt modelId="{1E5490A8-0AD9-3544-8D52-4AC4C151AFDE}" type="pres">
      <dgm:prSet presAssocID="{111DC489-75B9-48E6-8697-F14C472BFE3E}" presName="diagram" presStyleCnt="0">
        <dgm:presLayoutVars>
          <dgm:dir/>
          <dgm:resizeHandles val="exact"/>
        </dgm:presLayoutVars>
      </dgm:prSet>
      <dgm:spPr/>
    </dgm:pt>
    <dgm:pt modelId="{8ADE8BEC-3FED-704B-9F1C-2B6137E2766E}" type="pres">
      <dgm:prSet presAssocID="{8DB06DAA-EC03-4F0C-8E71-557B341EB923}" presName="node" presStyleLbl="node1" presStyleIdx="0" presStyleCnt="6">
        <dgm:presLayoutVars>
          <dgm:bulletEnabled val="1"/>
        </dgm:presLayoutVars>
      </dgm:prSet>
      <dgm:spPr/>
    </dgm:pt>
    <dgm:pt modelId="{4961CB1A-8327-F840-9F73-3C3F2CF1ACF4}" type="pres">
      <dgm:prSet presAssocID="{B4DCA005-59A0-471D-8C99-52E6B17411C9}" presName="sibTrans" presStyleCnt="0"/>
      <dgm:spPr/>
    </dgm:pt>
    <dgm:pt modelId="{AAC4B26E-5254-2143-8B81-FC1716F67675}" type="pres">
      <dgm:prSet presAssocID="{0F478BC8-2B9F-4E5D-AFC2-DCEF312C006B}" presName="node" presStyleLbl="node1" presStyleIdx="1" presStyleCnt="6">
        <dgm:presLayoutVars>
          <dgm:bulletEnabled val="1"/>
        </dgm:presLayoutVars>
      </dgm:prSet>
      <dgm:spPr/>
    </dgm:pt>
    <dgm:pt modelId="{56EC616E-4590-4A4D-9E04-4541EF4A061C}" type="pres">
      <dgm:prSet presAssocID="{F4E359AF-B27C-4763-B1EE-D8684A5D2E6D}" presName="sibTrans" presStyleCnt="0"/>
      <dgm:spPr/>
    </dgm:pt>
    <dgm:pt modelId="{0C3EFE2C-6BA0-0F48-9402-4D23C8525C1E}" type="pres">
      <dgm:prSet presAssocID="{5DB3CACC-EB29-4BAF-9A52-E489950494AF}" presName="node" presStyleLbl="node1" presStyleIdx="2" presStyleCnt="6">
        <dgm:presLayoutVars>
          <dgm:bulletEnabled val="1"/>
        </dgm:presLayoutVars>
      </dgm:prSet>
      <dgm:spPr/>
    </dgm:pt>
    <dgm:pt modelId="{9044D818-A4AE-7346-9DA8-F4F10FC04852}" type="pres">
      <dgm:prSet presAssocID="{13B9BF42-91E8-4748-8B28-08A5607DE2A2}" presName="sibTrans" presStyleCnt="0"/>
      <dgm:spPr/>
    </dgm:pt>
    <dgm:pt modelId="{17F83478-110F-8640-82D5-109A5760250E}" type="pres">
      <dgm:prSet presAssocID="{F36F3E16-418C-49A8-9CDF-01D6F3E88879}" presName="node" presStyleLbl="node1" presStyleIdx="3" presStyleCnt="6">
        <dgm:presLayoutVars>
          <dgm:bulletEnabled val="1"/>
        </dgm:presLayoutVars>
      </dgm:prSet>
      <dgm:spPr/>
    </dgm:pt>
    <dgm:pt modelId="{2958D8DB-7C53-1A42-A8DB-29CFEC3A9F38}" type="pres">
      <dgm:prSet presAssocID="{2EBE791D-7645-4493-8C95-7948BBA18836}" presName="sibTrans" presStyleCnt="0"/>
      <dgm:spPr/>
    </dgm:pt>
    <dgm:pt modelId="{92691020-1905-AC4A-A445-5442581F1819}" type="pres">
      <dgm:prSet presAssocID="{B801AA7D-A1D2-4546-8A27-20A7B2606872}" presName="node" presStyleLbl="node1" presStyleIdx="4" presStyleCnt="6">
        <dgm:presLayoutVars>
          <dgm:bulletEnabled val="1"/>
        </dgm:presLayoutVars>
      </dgm:prSet>
      <dgm:spPr/>
    </dgm:pt>
    <dgm:pt modelId="{7368CAFD-AA1D-784F-B7C5-111A1DB48C04}" type="pres">
      <dgm:prSet presAssocID="{20025916-6CF9-424F-8598-81305B33D430}" presName="sibTrans" presStyleCnt="0"/>
      <dgm:spPr/>
    </dgm:pt>
    <dgm:pt modelId="{D58AD5F2-7676-624C-B21C-4585171DAB22}" type="pres">
      <dgm:prSet presAssocID="{997796A8-51AD-451A-9144-134AEFF6ABDC}" presName="node" presStyleLbl="node1" presStyleIdx="5" presStyleCnt="6">
        <dgm:presLayoutVars>
          <dgm:bulletEnabled val="1"/>
        </dgm:presLayoutVars>
      </dgm:prSet>
      <dgm:spPr/>
    </dgm:pt>
  </dgm:ptLst>
  <dgm:cxnLst>
    <dgm:cxn modelId="{8CA42E00-164C-464D-A033-EC6707421655}" srcId="{111DC489-75B9-48E6-8697-F14C472BFE3E}" destId="{F36F3E16-418C-49A8-9CDF-01D6F3E88879}" srcOrd="3" destOrd="0" parTransId="{F233368A-2025-4F53-845B-AF795AAF6874}" sibTransId="{2EBE791D-7645-4493-8C95-7948BBA18836}"/>
    <dgm:cxn modelId="{5E825011-E390-421B-9939-F7517F3D99D3}" type="presOf" srcId="{8DB06DAA-EC03-4F0C-8E71-557B341EB923}" destId="{8ADE8BEC-3FED-704B-9F1C-2B6137E2766E}" srcOrd="0" destOrd="0" presId="urn:microsoft.com/office/officeart/2005/8/layout/default"/>
    <dgm:cxn modelId="{BC256C15-F02E-483A-AB42-0456789740E5}" type="presOf" srcId="{997796A8-51AD-451A-9144-134AEFF6ABDC}" destId="{D58AD5F2-7676-624C-B21C-4585171DAB22}" srcOrd="0" destOrd="0" presId="urn:microsoft.com/office/officeart/2005/8/layout/default"/>
    <dgm:cxn modelId="{04C2B722-C801-4BE5-94C1-2F7FC0E87243}" type="presOf" srcId="{5DB3CACC-EB29-4BAF-9A52-E489950494AF}" destId="{0C3EFE2C-6BA0-0F48-9402-4D23C8525C1E}" srcOrd="0" destOrd="0" presId="urn:microsoft.com/office/officeart/2005/8/layout/default"/>
    <dgm:cxn modelId="{2FCEB932-6353-1F48-90F1-77F761B783F8}" type="presOf" srcId="{111DC489-75B9-48E6-8697-F14C472BFE3E}" destId="{1E5490A8-0AD9-3544-8D52-4AC4C151AFDE}" srcOrd="0" destOrd="0" presId="urn:microsoft.com/office/officeart/2005/8/layout/default"/>
    <dgm:cxn modelId="{5E4AB236-F556-484C-BBC6-0849D0BEE2B8}" type="presOf" srcId="{F36F3E16-418C-49A8-9CDF-01D6F3E88879}" destId="{17F83478-110F-8640-82D5-109A5760250E}" srcOrd="0" destOrd="0" presId="urn:microsoft.com/office/officeart/2005/8/layout/default"/>
    <dgm:cxn modelId="{AC96AD3D-82AD-44B3-83A3-66D4C96E2DBD}" srcId="{111DC489-75B9-48E6-8697-F14C472BFE3E}" destId="{0F478BC8-2B9F-4E5D-AFC2-DCEF312C006B}" srcOrd="1" destOrd="0" parTransId="{ED9703E3-3076-40F1-A9F1-3E23F5159AA8}" sibTransId="{F4E359AF-B27C-4763-B1EE-D8684A5D2E6D}"/>
    <dgm:cxn modelId="{8FBF7264-5877-4AC9-A87F-C0683D6CE0AA}" type="presOf" srcId="{0F478BC8-2B9F-4E5D-AFC2-DCEF312C006B}" destId="{AAC4B26E-5254-2143-8B81-FC1716F67675}" srcOrd="0" destOrd="0" presId="urn:microsoft.com/office/officeart/2005/8/layout/default"/>
    <dgm:cxn modelId="{F4142F6C-09B0-433C-B376-C67C99CF72D6}" srcId="{111DC489-75B9-48E6-8697-F14C472BFE3E}" destId="{5DB3CACC-EB29-4BAF-9A52-E489950494AF}" srcOrd="2" destOrd="0" parTransId="{7C851C4A-2362-4403-9166-9DB6DF0D544F}" sibTransId="{13B9BF42-91E8-4748-8B28-08A5607DE2A2}"/>
    <dgm:cxn modelId="{2DDC654C-6EC7-401F-AE42-4A5341D602D8}" srcId="{111DC489-75B9-48E6-8697-F14C472BFE3E}" destId="{B801AA7D-A1D2-4546-8A27-20A7B2606872}" srcOrd="4" destOrd="0" parTransId="{12ABC3D2-939D-43CA-8797-C1476EA734B6}" sibTransId="{20025916-6CF9-424F-8598-81305B33D430}"/>
    <dgm:cxn modelId="{117AF0B9-2F3F-4B52-A243-2946A0BFBEF4}" srcId="{111DC489-75B9-48E6-8697-F14C472BFE3E}" destId="{8DB06DAA-EC03-4F0C-8E71-557B341EB923}" srcOrd="0" destOrd="0" parTransId="{149B7405-9A9C-4AF0-962A-76925847E01C}" sibTransId="{B4DCA005-59A0-471D-8C99-52E6B17411C9}"/>
    <dgm:cxn modelId="{901DC9D7-9F65-4DD6-B725-298F3E92E198}" type="presOf" srcId="{B801AA7D-A1D2-4546-8A27-20A7B2606872}" destId="{92691020-1905-AC4A-A445-5442581F1819}" srcOrd="0" destOrd="0" presId="urn:microsoft.com/office/officeart/2005/8/layout/default"/>
    <dgm:cxn modelId="{E88052E2-DC84-4918-A4D9-9CCA3CC93FAB}" srcId="{111DC489-75B9-48E6-8697-F14C472BFE3E}" destId="{997796A8-51AD-451A-9144-134AEFF6ABDC}" srcOrd="5" destOrd="0" parTransId="{0BFE3BDB-3748-4A9C-933C-DB49C0608084}" sibTransId="{5B3CCE9D-7827-4641-81CC-BF3A9CD4D544}"/>
    <dgm:cxn modelId="{4435F300-8E53-439F-BEFC-D1BF59F18DC6}" type="presParOf" srcId="{1E5490A8-0AD9-3544-8D52-4AC4C151AFDE}" destId="{8ADE8BEC-3FED-704B-9F1C-2B6137E2766E}" srcOrd="0" destOrd="0" presId="urn:microsoft.com/office/officeart/2005/8/layout/default"/>
    <dgm:cxn modelId="{19C6ABD0-2D4F-4765-BA5B-22D5FF47F888}" type="presParOf" srcId="{1E5490A8-0AD9-3544-8D52-4AC4C151AFDE}" destId="{4961CB1A-8327-F840-9F73-3C3F2CF1ACF4}" srcOrd="1" destOrd="0" presId="urn:microsoft.com/office/officeart/2005/8/layout/default"/>
    <dgm:cxn modelId="{2BED6959-9C09-4897-B88D-4E2CC6D68A44}" type="presParOf" srcId="{1E5490A8-0AD9-3544-8D52-4AC4C151AFDE}" destId="{AAC4B26E-5254-2143-8B81-FC1716F67675}" srcOrd="2" destOrd="0" presId="urn:microsoft.com/office/officeart/2005/8/layout/default"/>
    <dgm:cxn modelId="{5427D29D-7598-4E9E-8F9B-A9031B6B65D3}" type="presParOf" srcId="{1E5490A8-0AD9-3544-8D52-4AC4C151AFDE}" destId="{56EC616E-4590-4A4D-9E04-4541EF4A061C}" srcOrd="3" destOrd="0" presId="urn:microsoft.com/office/officeart/2005/8/layout/default"/>
    <dgm:cxn modelId="{60AD8440-5CA2-467C-B203-802E16348D9F}" type="presParOf" srcId="{1E5490A8-0AD9-3544-8D52-4AC4C151AFDE}" destId="{0C3EFE2C-6BA0-0F48-9402-4D23C8525C1E}" srcOrd="4" destOrd="0" presId="urn:microsoft.com/office/officeart/2005/8/layout/default"/>
    <dgm:cxn modelId="{90DFA62D-8861-405F-A740-2DA559E0977F}" type="presParOf" srcId="{1E5490A8-0AD9-3544-8D52-4AC4C151AFDE}" destId="{9044D818-A4AE-7346-9DA8-F4F10FC04852}" srcOrd="5" destOrd="0" presId="urn:microsoft.com/office/officeart/2005/8/layout/default"/>
    <dgm:cxn modelId="{0A1C889D-A1CC-48DF-978E-2DC0428DDA84}" type="presParOf" srcId="{1E5490A8-0AD9-3544-8D52-4AC4C151AFDE}" destId="{17F83478-110F-8640-82D5-109A5760250E}" srcOrd="6" destOrd="0" presId="urn:microsoft.com/office/officeart/2005/8/layout/default"/>
    <dgm:cxn modelId="{0FCCD328-0B64-4CE7-AE91-9755EA121797}" type="presParOf" srcId="{1E5490A8-0AD9-3544-8D52-4AC4C151AFDE}" destId="{2958D8DB-7C53-1A42-A8DB-29CFEC3A9F38}" srcOrd="7" destOrd="0" presId="urn:microsoft.com/office/officeart/2005/8/layout/default"/>
    <dgm:cxn modelId="{E201AFAB-8B35-404C-9BCE-E8D265827F6F}" type="presParOf" srcId="{1E5490A8-0AD9-3544-8D52-4AC4C151AFDE}" destId="{92691020-1905-AC4A-A445-5442581F1819}" srcOrd="8" destOrd="0" presId="urn:microsoft.com/office/officeart/2005/8/layout/default"/>
    <dgm:cxn modelId="{DB763C21-4494-48DC-86FF-9B73A9E4A832}" type="presParOf" srcId="{1E5490A8-0AD9-3544-8D52-4AC4C151AFDE}" destId="{7368CAFD-AA1D-784F-B7C5-111A1DB48C04}" srcOrd="9" destOrd="0" presId="urn:microsoft.com/office/officeart/2005/8/layout/default"/>
    <dgm:cxn modelId="{08E984ED-0E4C-49C3-81D1-68C85C23D843}" type="presParOf" srcId="{1E5490A8-0AD9-3544-8D52-4AC4C151AFDE}" destId="{D58AD5F2-7676-624C-B21C-4585171DAB22}"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F7C811-8FE0-4423-8E3D-9E95974495D3}"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54F87C57-2FCA-4CA4-8513-E26C43861A33}">
      <dgm:prSet/>
      <dgm:spPr/>
      <dgm:t>
        <a:bodyPr/>
        <a:lstStyle/>
        <a:p>
          <a:pPr>
            <a:lnSpc>
              <a:spcPct val="100000"/>
            </a:lnSpc>
          </a:pPr>
          <a:r>
            <a:rPr lang="en-US"/>
            <a:t>In April 2021, hackers used phishing to target Passwordstate users, stealing login credentials. They then posed as Click Studios customer support, obtaining more personal data.</a:t>
          </a:r>
        </a:p>
      </dgm:t>
    </dgm:pt>
    <dgm:pt modelId="{4DE68A7A-3C0A-4F64-A63A-7064DF59D825}" type="parTrans" cxnId="{26DB27EF-D045-4963-AA41-851D7A72FE25}">
      <dgm:prSet/>
      <dgm:spPr/>
      <dgm:t>
        <a:bodyPr/>
        <a:lstStyle/>
        <a:p>
          <a:endParaRPr lang="en-US"/>
        </a:p>
      </dgm:t>
    </dgm:pt>
    <dgm:pt modelId="{7326148C-7500-47AB-8384-219F50730900}" type="sibTrans" cxnId="{26DB27EF-D045-4963-AA41-851D7A72FE25}">
      <dgm:prSet/>
      <dgm:spPr/>
      <dgm:t>
        <a:bodyPr/>
        <a:lstStyle/>
        <a:p>
          <a:endParaRPr lang="en-US"/>
        </a:p>
      </dgm:t>
    </dgm:pt>
    <dgm:pt modelId="{F5E39166-B3A6-4FDF-8679-1B779B71562B}">
      <dgm:prSet/>
      <dgm:spPr/>
      <dgm:t>
        <a:bodyPr/>
        <a:lstStyle/>
        <a:p>
          <a:pPr>
            <a:lnSpc>
              <a:spcPct val="100000"/>
            </a:lnSpc>
          </a:pPr>
          <a:r>
            <a:rPr lang="en-US"/>
            <a:t>Passwords are a cybersecurity weak point; 80% of global breaches in Verizon's 2022 report were linked to password issues. Alarmingly, 66% of Americans reuse passwords for email, banking, and social media.</a:t>
          </a:r>
        </a:p>
      </dgm:t>
    </dgm:pt>
    <dgm:pt modelId="{3D969DA0-D45A-4908-8A18-7218A3A67D28}" type="parTrans" cxnId="{BC2CDE7F-DEB6-45E9-A765-B2413E2D245E}">
      <dgm:prSet/>
      <dgm:spPr/>
      <dgm:t>
        <a:bodyPr/>
        <a:lstStyle/>
        <a:p>
          <a:endParaRPr lang="en-US"/>
        </a:p>
      </dgm:t>
    </dgm:pt>
    <dgm:pt modelId="{61FDD950-17FD-4B7A-AA83-DD263BD36689}" type="sibTrans" cxnId="{BC2CDE7F-DEB6-45E9-A765-B2413E2D245E}">
      <dgm:prSet/>
      <dgm:spPr/>
      <dgm:t>
        <a:bodyPr/>
        <a:lstStyle/>
        <a:p>
          <a:endParaRPr lang="en-US"/>
        </a:p>
      </dgm:t>
    </dgm:pt>
    <dgm:pt modelId="{D05650A2-D4D1-41A0-9F84-ED3F4C0CB304}">
      <dgm:prSet/>
      <dgm:spPr/>
      <dgm:t>
        <a:bodyPr/>
        <a:lstStyle/>
        <a:p>
          <a:pPr>
            <a:lnSpc>
              <a:spcPct val="100000"/>
            </a:lnSpc>
          </a:pPr>
          <a:r>
            <a:rPr lang="en-US"/>
            <a:t>Most password managers use strong encryption to protect your data, even if the company itself is hacked. This means that even if a hacker is able to gain access to your password manager account, </a:t>
          </a:r>
          <a:r>
            <a:rPr lang="en-US">
              <a:solidFill>
                <a:srgbClr val="FFFF00"/>
              </a:solidFill>
            </a:rPr>
            <a:t>they will not be able to read your passwords directly.</a:t>
          </a:r>
        </a:p>
        <a:p>
          <a:pPr>
            <a:lnSpc>
              <a:spcPct val="100000"/>
            </a:lnSpc>
          </a:pPr>
          <a:endParaRPr lang="en-US"/>
        </a:p>
      </dgm:t>
    </dgm:pt>
    <dgm:pt modelId="{547616F9-79DE-4083-8E7D-9AAF88B75319}" type="parTrans" cxnId="{B497398A-6977-4E9D-9C02-46E5289BCEEB}">
      <dgm:prSet/>
      <dgm:spPr/>
      <dgm:t>
        <a:bodyPr/>
        <a:lstStyle/>
        <a:p>
          <a:endParaRPr lang="en-US"/>
        </a:p>
      </dgm:t>
    </dgm:pt>
    <dgm:pt modelId="{F282405E-98F3-4602-B78A-72DDB0F4DBA4}" type="sibTrans" cxnId="{B497398A-6977-4E9D-9C02-46E5289BCEEB}">
      <dgm:prSet/>
      <dgm:spPr/>
      <dgm:t>
        <a:bodyPr/>
        <a:lstStyle/>
        <a:p>
          <a:endParaRPr lang="en-US"/>
        </a:p>
      </dgm:t>
    </dgm:pt>
    <dgm:pt modelId="{497FC3EC-EC05-401D-9772-97BE883CD02F}" type="pres">
      <dgm:prSet presAssocID="{60F7C811-8FE0-4423-8E3D-9E95974495D3}" presName="root" presStyleCnt="0">
        <dgm:presLayoutVars>
          <dgm:dir/>
          <dgm:resizeHandles val="exact"/>
        </dgm:presLayoutVars>
      </dgm:prSet>
      <dgm:spPr/>
    </dgm:pt>
    <dgm:pt modelId="{817E8974-3412-471A-81F1-9E6D49A218D7}" type="pres">
      <dgm:prSet presAssocID="{54F87C57-2FCA-4CA4-8513-E26C43861A33}" presName="compNode" presStyleCnt="0"/>
      <dgm:spPr/>
    </dgm:pt>
    <dgm:pt modelId="{011DA739-CACE-41B9-A3C8-C7304CD8775C}" type="pres">
      <dgm:prSet presAssocID="{54F87C57-2FCA-4CA4-8513-E26C43861A33}" presName="bgRect" presStyleLbl="bgShp" presStyleIdx="0" presStyleCnt="3"/>
      <dgm:spPr/>
    </dgm:pt>
    <dgm:pt modelId="{B3778C8A-E616-421D-A416-B59487590212}" type="pres">
      <dgm:prSet presAssocID="{54F87C57-2FCA-4CA4-8513-E26C43861A3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cessor"/>
        </a:ext>
      </dgm:extLst>
    </dgm:pt>
    <dgm:pt modelId="{3B6AC55F-B00F-4724-8F3F-4585FDC77E6E}" type="pres">
      <dgm:prSet presAssocID="{54F87C57-2FCA-4CA4-8513-E26C43861A33}" presName="spaceRect" presStyleCnt="0"/>
      <dgm:spPr/>
    </dgm:pt>
    <dgm:pt modelId="{77016D1E-A50C-47A4-9401-3677BCB38262}" type="pres">
      <dgm:prSet presAssocID="{54F87C57-2FCA-4CA4-8513-E26C43861A33}" presName="parTx" presStyleLbl="revTx" presStyleIdx="0" presStyleCnt="3">
        <dgm:presLayoutVars>
          <dgm:chMax val="0"/>
          <dgm:chPref val="0"/>
        </dgm:presLayoutVars>
      </dgm:prSet>
      <dgm:spPr/>
    </dgm:pt>
    <dgm:pt modelId="{590CF86B-4F36-452E-8C3B-7C599E3EFD2F}" type="pres">
      <dgm:prSet presAssocID="{7326148C-7500-47AB-8384-219F50730900}" presName="sibTrans" presStyleCnt="0"/>
      <dgm:spPr/>
    </dgm:pt>
    <dgm:pt modelId="{5E4846B4-E638-4F4A-A0F5-D0BC8A4EE70A}" type="pres">
      <dgm:prSet presAssocID="{F5E39166-B3A6-4FDF-8679-1B779B71562B}" presName="compNode" presStyleCnt="0"/>
      <dgm:spPr/>
    </dgm:pt>
    <dgm:pt modelId="{BE99FB1D-B700-48EF-BFA6-5F9C5E8BE863}" type="pres">
      <dgm:prSet presAssocID="{F5E39166-B3A6-4FDF-8679-1B779B71562B}" presName="bgRect" presStyleLbl="bgShp" presStyleIdx="1" presStyleCnt="3"/>
      <dgm:spPr/>
    </dgm:pt>
    <dgm:pt modelId="{EED49D49-D761-4AB1-AA57-3B2109CE7ED7}" type="pres">
      <dgm:prSet presAssocID="{F5E39166-B3A6-4FDF-8679-1B779B71562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nlock"/>
        </a:ext>
      </dgm:extLst>
    </dgm:pt>
    <dgm:pt modelId="{6308E8D6-7E4D-490C-8435-42A56A071898}" type="pres">
      <dgm:prSet presAssocID="{F5E39166-B3A6-4FDF-8679-1B779B71562B}" presName="spaceRect" presStyleCnt="0"/>
      <dgm:spPr/>
    </dgm:pt>
    <dgm:pt modelId="{F748B5CC-046A-4E38-BCF8-26411AF230D0}" type="pres">
      <dgm:prSet presAssocID="{F5E39166-B3A6-4FDF-8679-1B779B71562B}" presName="parTx" presStyleLbl="revTx" presStyleIdx="1" presStyleCnt="3">
        <dgm:presLayoutVars>
          <dgm:chMax val="0"/>
          <dgm:chPref val="0"/>
        </dgm:presLayoutVars>
      </dgm:prSet>
      <dgm:spPr/>
    </dgm:pt>
    <dgm:pt modelId="{3DBF235A-FA0D-4AD0-8872-63E2E61F7743}" type="pres">
      <dgm:prSet presAssocID="{61FDD950-17FD-4B7A-AA83-DD263BD36689}" presName="sibTrans" presStyleCnt="0"/>
      <dgm:spPr/>
    </dgm:pt>
    <dgm:pt modelId="{8677BDFB-1181-4ED5-811F-11454694F29E}" type="pres">
      <dgm:prSet presAssocID="{D05650A2-D4D1-41A0-9F84-ED3F4C0CB304}" presName="compNode" presStyleCnt="0"/>
      <dgm:spPr/>
    </dgm:pt>
    <dgm:pt modelId="{5135545F-321D-479C-A91B-1EFDCC9258D0}" type="pres">
      <dgm:prSet presAssocID="{D05650A2-D4D1-41A0-9F84-ED3F4C0CB304}" presName="bgRect" presStyleLbl="bgShp" presStyleIdx="2" presStyleCnt="3"/>
      <dgm:spPr/>
    </dgm:pt>
    <dgm:pt modelId="{57981295-5DB1-4B97-B7B6-3F5F6F1A9A15}" type="pres">
      <dgm:prSet presAssocID="{D05650A2-D4D1-41A0-9F84-ED3F4C0CB30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s"/>
        </a:ext>
      </dgm:extLst>
    </dgm:pt>
    <dgm:pt modelId="{BBD79F21-ECBB-4F62-AAD4-97B4B3555DBD}" type="pres">
      <dgm:prSet presAssocID="{D05650A2-D4D1-41A0-9F84-ED3F4C0CB304}" presName="spaceRect" presStyleCnt="0"/>
      <dgm:spPr/>
    </dgm:pt>
    <dgm:pt modelId="{C149B5DD-B26F-403B-B192-1F3E97D581E4}" type="pres">
      <dgm:prSet presAssocID="{D05650A2-D4D1-41A0-9F84-ED3F4C0CB304}" presName="parTx" presStyleLbl="revTx" presStyleIdx="2" presStyleCnt="3">
        <dgm:presLayoutVars>
          <dgm:chMax val="0"/>
          <dgm:chPref val="0"/>
        </dgm:presLayoutVars>
      </dgm:prSet>
      <dgm:spPr/>
    </dgm:pt>
  </dgm:ptLst>
  <dgm:cxnLst>
    <dgm:cxn modelId="{37E6E50D-2AFF-4A4E-B055-98EFCA097387}" type="presOf" srcId="{60F7C811-8FE0-4423-8E3D-9E95974495D3}" destId="{497FC3EC-EC05-401D-9772-97BE883CD02F}" srcOrd="0" destOrd="0" presId="urn:microsoft.com/office/officeart/2018/2/layout/IconVerticalSolidList"/>
    <dgm:cxn modelId="{1BD84952-6CED-C940-B950-94F9FE87166E}" type="presOf" srcId="{F5E39166-B3A6-4FDF-8679-1B779B71562B}" destId="{F748B5CC-046A-4E38-BCF8-26411AF230D0}" srcOrd="0" destOrd="0" presId="urn:microsoft.com/office/officeart/2018/2/layout/IconVerticalSolidList"/>
    <dgm:cxn modelId="{BC2CDE7F-DEB6-45E9-A765-B2413E2D245E}" srcId="{60F7C811-8FE0-4423-8E3D-9E95974495D3}" destId="{F5E39166-B3A6-4FDF-8679-1B779B71562B}" srcOrd="1" destOrd="0" parTransId="{3D969DA0-D45A-4908-8A18-7218A3A67D28}" sibTransId="{61FDD950-17FD-4B7A-AA83-DD263BD36689}"/>
    <dgm:cxn modelId="{B497398A-6977-4E9D-9C02-46E5289BCEEB}" srcId="{60F7C811-8FE0-4423-8E3D-9E95974495D3}" destId="{D05650A2-D4D1-41A0-9F84-ED3F4C0CB304}" srcOrd="2" destOrd="0" parTransId="{547616F9-79DE-4083-8E7D-9AAF88B75319}" sibTransId="{F282405E-98F3-4602-B78A-72DDB0F4DBA4}"/>
    <dgm:cxn modelId="{1DA8F2CD-7D5A-C44E-ACE4-32B500041837}" type="presOf" srcId="{D05650A2-D4D1-41A0-9F84-ED3F4C0CB304}" destId="{C149B5DD-B26F-403B-B192-1F3E97D581E4}" srcOrd="0" destOrd="0" presId="urn:microsoft.com/office/officeart/2018/2/layout/IconVerticalSolidList"/>
    <dgm:cxn modelId="{375B06EC-F2A5-7F48-B379-E269B80CB87A}" type="presOf" srcId="{54F87C57-2FCA-4CA4-8513-E26C43861A33}" destId="{77016D1E-A50C-47A4-9401-3677BCB38262}" srcOrd="0" destOrd="0" presId="urn:microsoft.com/office/officeart/2018/2/layout/IconVerticalSolidList"/>
    <dgm:cxn modelId="{26DB27EF-D045-4963-AA41-851D7A72FE25}" srcId="{60F7C811-8FE0-4423-8E3D-9E95974495D3}" destId="{54F87C57-2FCA-4CA4-8513-E26C43861A33}" srcOrd="0" destOrd="0" parTransId="{4DE68A7A-3C0A-4F64-A63A-7064DF59D825}" sibTransId="{7326148C-7500-47AB-8384-219F50730900}"/>
    <dgm:cxn modelId="{C39B724F-B903-1A4A-BD79-E733521DF557}" type="presParOf" srcId="{497FC3EC-EC05-401D-9772-97BE883CD02F}" destId="{817E8974-3412-471A-81F1-9E6D49A218D7}" srcOrd="0" destOrd="0" presId="urn:microsoft.com/office/officeart/2018/2/layout/IconVerticalSolidList"/>
    <dgm:cxn modelId="{A92A7F98-AD47-4C4B-A0E8-B56ACDDBCF6D}" type="presParOf" srcId="{817E8974-3412-471A-81F1-9E6D49A218D7}" destId="{011DA739-CACE-41B9-A3C8-C7304CD8775C}" srcOrd="0" destOrd="0" presId="urn:microsoft.com/office/officeart/2018/2/layout/IconVerticalSolidList"/>
    <dgm:cxn modelId="{7D2C5087-C917-5741-BD55-2D33A7BD12B5}" type="presParOf" srcId="{817E8974-3412-471A-81F1-9E6D49A218D7}" destId="{B3778C8A-E616-421D-A416-B59487590212}" srcOrd="1" destOrd="0" presId="urn:microsoft.com/office/officeart/2018/2/layout/IconVerticalSolidList"/>
    <dgm:cxn modelId="{B57170D9-5CCD-8B4F-9328-BB77F332BA85}" type="presParOf" srcId="{817E8974-3412-471A-81F1-9E6D49A218D7}" destId="{3B6AC55F-B00F-4724-8F3F-4585FDC77E6E}" srcOrd="2" destOrd="0" presId="urn:microsoft.com/office/officeart/2018/2/layout/IconVerticalSolidList"/>
    <dgm:cxn modelId="{BAF0C822-F888-BA44-BEB8-F4DC1D0EA760}" type="presParOf" srcId="{817E8974-3412-471A-81F1-9E6D49A218D7}" destId="{77016D1E-A50C-47A4-9401-3677BCB38262}" srcOrd="3" destOrd="0" presId="urn:microsoft.com/office/officeart/2018/2/layout/IconVerticalSolidList"/>
    <dgm:cxn modelId="{E871838A-7493-C540-BCA9-09FDF80ADA6A}" type="presParOf" srcId="{497FC3EC-EC05-401D-9772-97BE883CD02F}" destId="{590CF86B-4F36-452E-8C3B-7C599E3EFD2F}" srcOrd="1" destOrd="0" presId="urn:microsoft.com/office/officeart/2018/2/layout/IconVerticalSolidList"/>
    <dgm:cxn modelId="{65913A10-BC78-654C-B3B3-D4051DE24A33}" type="presParOf" srcId="{497FC3EC-EC05-401D-9772-97BE883CD02F}" destId="{5E4846B4-E638-4F4A-A0F5-D0BC8A4EE70A}" srcOrd="2" destOrd="0" presId="urn:microsoft.com/office/officeart/2018/2/layout/IconVerticalSolidList"/>
    <dgm:cxn modelId="{D63A0A78-E150-6545-ABB3-9785B5B839A0}" type="presParOf" srcId="{5E4846B4-E638-4F4A-A0F5-D0BC8A4EE70A}" destId="{BE99FB1D-B700-48EF-BFA6-5F9C5E8BE863}" srcOrd="0" destOrd="0" presId="urn:microsoft.com/office/officeart/2018/2/layout/IconVerticalSolidList"/>
    <dgm:cxn modelId="{343CA064-D9E1-FB48-90CC-54F9EAD5A957}" type="presParOf" srcId="{5E4846B4-E638-4F4A-A0F5-D0BC8A4EE70A}" destId="{EED49D49-D761-4AB1-AA57-3B2109CE7ED7}" srcOrd="1" destOrd="0" presId="urn:microsoft.com/office/officeart/2018/2/layout/IconVerticalSolidList"/>
    <dgm:cxn modelId="{D8265A40-D369-C643-8D39-D0118A9F5982}" type="presParOf" srcId="{5E4846B4-E638-4F4A-A0F5-D0BC8A4EE70A}" destId="{6308E8D6-7E4D-490C-8435-42A56A071898}" srcOrd="2" destOrd="0" presId="urn:microsoft.com/office/officeart/2018/2/layout/IconVerticalSolidList"/>
    <dgm:cxn modelId="{64B2BF75-16D6-5E4A-8778-15CEAB63AC8F}" type="presParOf" srcId="{5E4846B4-E638-4F4A-A0F5-D0BC8A4EE70A}" destId="{F748B5CC-046A-4E38-BCF8-26411AF230D0}" srcOrd="3" destOrd="0" presId="urn:microsoft.com/office/officeart/2018/2/layout/IconVerticalSolidList"/>
    <dgm:cxn modelId="{1A3C9D47-72A1-2A4A-8B16-079DD7688970}" type="presParOf" srcId="{497FC3EC-EC05-401D-9772-97BE883CD02F}" destId="{3DBF235A-FA0D-4AD0-8872-63E2E61F7743}" srcOrd="3" destOrd="0" presId="urn:microsoft.com/office/officeart/2018/2/layout/IconVerticalSolidList"/>
    <dgm:cxn modelId="{5CEF1DD2-D228-5A47-AFE7-CB7B88F5D677}" type="presParOf" srcId="{497FC3EC-EC05-401D-9772-97BE883CD02F}" destId="{8677BDFB-1181-4ED5-811F-11454694F29E}" srcOrd="4" destOrd="0" presId="urn:microsoft.com/office/officeart/2018/2/layout/IconVerticalSolidList"/>
    <dgm:cxn modelId="{366FD97E-C1A3-B942-A699-E440A8C73D00}" type="presParOf" srcId="{8677BDFB-1181-4ED5-811F-11454694F29E}" destId="{5135545F-321D-479C-A91B-1EFDCC9258D0}" srcOrd="0" destOrd="0" presId="urn:microsoft.com/office/officeart/2018/2/layout/IconVerticalSolidList"/>
    <dgm:cxn modelId="{B11F42B5-1E91-9C49-8DF2-1CC56DCE7451}" type="presParOf" srcId="{8677BDFB-1181-4ED5-811F-11454694F29E}" destId="{57981295-5DB1-4B97-B7B6-3F5F6F1A9A15}" srcOrd="1" destOrd="0" presId="urn:microsoft.com/office/officeart/2018/2/layout/IconVerticalSolidList"/>
    <dgm:cxn modelId="{4C458540-3ABF-C64F-8265-682E08901DA3}" type="presParOf" srcId="{8677BDFB-1181-4ED5-811F-11454694F29E}" destId="{BBD79F21-ECBB-4F62-AAD4-97B4B3555DBD}" srcOrd="2" destOrd="0" presId="urn:microsoft.com/office/officeart/2018/2/layout/IconVerticalSolidList"/>
    <dgm:cxn modelId="{97889355-20A6-164B-9C44-70FBE520A264}" type="presParOf" srcId="{8677BDFB-1181-4ED5-811F-11454694F29E}" destId="{C149B5DD-B26F-403B-B192-1F3E97D581E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2F1748-70BF-4AB7-8CD4-FEAA509D138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B25CFE2-6FE0-402F-9B75-61BBC333016F}">
      <dgm:prSet/>
      <dgm:spPr/>
      <dgm:t>
        <a:bodyPr/>
        <a:lstStyle/>
        <a:p>
          <a:r>
            <a:rPr lang="en-US"/>
            <a:t>Possession </a:t>
          </a:r>
          <a:r>
            <a:rPr lang="en-US">
              <a:solidFill>
                <a:srgbClr val="FFFF00"/>
              </a:solidFill>
            </a:rPr>
            <a:t>factors like one-time passwords, authentication app codes, or hardware tokens.</a:t>
          </a:r>
        </a:p>
      </dgm:t>
    </dgm:pt>
    <dgm:pt modelId="{AC1BA3E1-746A-4DA7-952F-9F061639B1B4}" type="parTrans" cxnId="{BCE71272-B511-4E3A-A910-B8ECB60DCC8D}">
      <dgm:prSet/>
      <dgm:spPr/>
      <dgm:t>
        <a:bodyPr/>
        <a:lstStyle/>
        <a:p>
          <a:endParaRPr lang="en-US"/>
        </a:p>
      </dgm:t>
    </dgm:pt>
    <dgm:pt modelId="{CA22DEA9-CDEA-45AB-89DF-C666A7952D26}" type="sibTrans" cxnId="{BCE71272-B511-4E3A-A910-B8ECB60DCC8D}">
      <dgm:prSet/>
      <dgm:spPr/>
      <dgm:t>
        <a:bodyPr/>
        <a:lstStyle/>
        <a:p>
          <a:endParaRPr lang="en-US"/>
        </a:p>
      </dgm:t>
    </dgm:pt>
    <dgm:pt modelId="{8205C049-35B9-4DF9-A813-289FFF1A7FF9}">
      <dgm:prSet/>
      <dgm:spPr/>
      <dgm:t>
        <a:bodyPr/>
        <a:lstStyle/>
        <a:p>
          <a:r>
            <a:rPr lang="en-US"/>
            <a:t>Biometrics, such as fingerprints, face recognition, retina scans, or heartbeats.</a:t>
          </a:r>
        </a:p>
      </dgm:t>
    </dgm:pt>
    <dgm:pt modelId="{CE9BB400-DC9A-4A90-9A12-BD490C0A8528}" type="parTrans" cxnId="{954C76FA-3161-4074-A2B2-80273753FA04}">
      <dgm:prSet/>
      <dgm:spPr/>
      <dgm:t>
        <a:bodyPr/>
        <a:lstStyle/>
        <a:p>
          <a:endParaRPr lang="en-US"/>
        </a:p>
      </dgm:t>
    </dgm:pt>
    <dgm:pt modelId="{8FDBE034-BF80-4073-AE96-68ED23086D20}" type="sibTrans" cxnId="{954C76FA-3161-4074-A2B2-80273753FA04}">
      <dgm:prSet/>
      <dgm:spPr/>
      <dgm:t>
        <a:bodyPr/>
        <a:lstStyle/>
        <a:p>
          <a:endParaRPr lang="en-US"/>
        </a:p>
      </dgm:t>
    </dgm:pt>
    <dgm:pt modelId="{A2BAE1FB-260C-49BF-A4E3-C8F49F01042A}">
      <dgm:prSet/>
      <dgm:spPr/>
      <dgm:t>
        <a:bodyPr/>
        <a:lstStyle/>
        <a:p>
          <a:r>
            <a:rPr lang="en-US"/>
            <a:t>A </a:t>
          </a:r>
          <a:r>
            <a:rPr lang="en-US">
              <a:solidFill>
                <a:srgbClr val="FFFF00"/>
              </a:solidFill>
            </a:rPr>
            <a:t>special link sent via email </a:t>
          </a:r>
          <a:r>
            <a:rPr lang="en-US"/>
            <a:t>that provides access to the user.</a:t>
          </a:r>
        </a:p>
      </dgm:t>
    </dgm:pt>
    <dgm:pt modelId="{861B107D-5FED-45D5-BB68-67761DB4250B}" type="parTrans" cxnId="{BC635993-9342-40F8-ACFB-E47C9E1A63B9}">
      <dgm:prSet/>
      <dgm:spPr/>
      <dgm:t>
        <a:bodyPr/>
        <a:lstStyle/>
        <a:p>
          <a:endParaRPr lang="en-US"/>
        </a:p>
      </dgm:t>
    </dgm:pt>
    <dgm:pt modelId="{1D7EB6B5-9177-45DC-AE01-125FE79864DA}" type="sibTrans" cxnId="{BC635993-9342-40F8-ACFB-E47C9E1A63B9}">
      <dgm:prSet/>
      <dgm:spPr/>
      <dgm:t>
        <a:bodyPr/>
        <a:lstStyle/>
        <a:p>
          <a:endParaRPr lang="en-US"/>
        </a:p>
      </dgm:t>
    </dgm:pt>
    <dgm:pt modelId="{457B71D7-6BD9-4126-BBD8-10DE14AD9805}" type="pres">
      <dgm:prSet presAssocID="{252F1748-70BF-4AB7-8CD4-FEAA509D138E}" presName="root" presStyleCnt="0">
        <dgm:presLayoutVars>
          <dgm:dir/>
          <dgm:resizeHandles val="exact"/>
        </dgm:presLayoutVars>
      </dgm:prSet>
      <dgm:spPr/>
    </dgm:pt>
    <dgm:pt modelId="{B8F3F9D3-E124-4194-88F9-9A09F50A694A}" type="pres">
      <dgm:prSet presAssocID="{FB25CFE2-6FE0-402F-9B75-61BBC333016F}" presName="compNode" presStyleCnt="0"/>
      <dgm:spPr/>
    </dgm:pt>
    <dgm:pt modelId="{7B9058AD-8052-463F-93D6-5D7685130710}" type="pres">
      <dgm:prSet presAssocID="{FB25CFE2-6FE0-402F-9B75-61BBC33301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nlock"/>
        </a:ext>
      </dgm:extLst>
    </dgm:pt>
    <dgm:pt modelId="{6D50A9FD-3E6A-46BA-9CC5-B10ADD143CDF}" type="pres">
      <dgm:prSet presAssocID="{FB25CFE2-6FE0-402F-9B75-61BBC333016F}" presName="spaceRect" presStyleCnt="0"/>
      <dgm:spPr/>
    </dgm:pt>
    <dgm:pt modelId="{C4EED691-3879-42B2-907F-E3D1E964AEFB}" type="pres">
      <dgm:prSet presAssocID="{FB25CFE2-6FE0-402F-9B75-61BBC333016F}" presName="textRect" presStyleLbl="revTx" presStyleIdx="0" presStyleCnt="3">
        <dgm:presLayoutVars>
          <dgm:chMax val="1"/>
          <dgm:chPref val="1"/>
        </dgm:presLayoutVars>
      </dgm:prSet>
      <dgm:spPr/>
    </dgm:pt>
    <dgm:pt modelId="{6D247498-0C8B-4B7F-9747-FCC86A746A34}" type="pres">
      <dgm:prSet presAssocID="{CA22DEA9-CDEA-45AB-89DF-C666A7952D26}" presName="sibTrans" presStyleCnt="0"/>
      <dgm:spPr/>
    </dgm:pt>
    <dgm:pt modelId="{55A6CD48-D5EE-4157-9C88-73CB71CF3602}" type="pres">
      <dgm:prSet presAssocID="{8205C049-35B9-4DF9-A813-289FFF1A7FF9}" presName="compNode" presStyleCnt="0"/>
      <dgm:spPr/>
    </dgm:pt>
    <dgm:pt modelId="{045162FA-75AB-42C6-BE07-9EDA8B827EF4}" type="pres">
      <dgm:prSet presAssocID="{8205C049-35B9-4DF9-A813-289FFF1A7FF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 Print"/>
        </a:ext>
      </dgm:extLst>
    </dgm:pt>
    <dgm:pt modelId="{073B3E84-AD3A-41AE-BC42-E7A561E1D446}" type="pres">
      <dgm:prSet presAssocID="{8205C049-35B9-4DF9-A813-289FFF1A7FF9}" presName="spaceRect" presStyleCnt="0"/>
      <dgm:spPr/>
    </dgm:pt>
    <dgm:pt modelId="{E6FAE657-A8EC-402A-B8B1-95AB8D8DFA43}" type="pres">
      <dgm:prSet presAssocID="{8205C049-35B9-4DF9-A813-289FFF1A7FF9}" presName="textRect" presStyleLbl="revTx" presStyleIdx="1" presStyleCnt="3">
        <dgm:presLayoutVars>
          <dgm:chMax val="1"/>
          <dgm:chPref val="1"/>
        </dgm:presLayoutVars>
      </dgm:prSet>
      <dgm:spPr/>
    </dgm:pt>
    <dgm:pt modelId="{FFF55C11-3DE1-4471-8CFD-169EF9E990EE}" type="pres">
      <dgm:prSet presAssocID="{8FDBE034-BF80-4073-AE96-68ED23086D20}" presName="sibTrans" presStyleCnt="0"/>
      <dgm:spPr/>
    </dgm:pt>
    <dgm:pt modelId="{D6C16336-928C-4375-BAFD-5D23725F4DFC}" type="pres">
      <dgm:prSet presAssocID="{A2BAE1FB-260C-49BF-A4E3-C8F49F01042A}" presName="compNode" presStyleCnt="0"/>
      <dgm:spPr/>
    </dgm:pt>
    <dgm:pt modelId="{E033FB0B-E49F-4373-A48E-C6E8B2CB3C01}" type="pres">
      <dgm:prSet presAssocID="{A2BAE1FB-260C-49BF-A4E3-C8F49F01042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nk"/>
        </a:ext>
      </dgm:extLst>
    </dgm:pt>
    <dgm:pt modelId="{F9303A6A-1286-4CDB-901A-D88323F86EAF}" type="pres">
      <dgm:prSet presAssocID="{A2BAE1FB-260C-49BF-A4E3-C8F49F01042A}" presName="spaceRect" presStyleCnt="0"/>
      <dgm:spPr/>
    </dgm:pt>
    <dgm:pt modelId="{E0F08812-19E7-4336-922B-8C1060398D74}" type="pres">
      <dgm:prSet presAssocID="{A2BAE1FB-260C-49BF-A4E3-C8F49F01042A}" presName="textRect" presStyleLbl="revTx" presStyleIdx="2" presStyleCnt="3">
        <dgm:presLayoutVars>
          <dgm:chMax val="1"/>
          <dgm:chPref val="1"/>
        </dgm:presLayoutVars>
      </dgm:prSet>
      <dgm:spPr/>
    </dgm:pt>
  </dgm:ptLst>
  <dgm:cxnLst>
    <dgm:cxn modelId="{92DEF634-A409-4B5E-981B-508ED346B4D5}" type="presOf" srcId="{FB25CFE2-6FE0-402F-9B75-61BBC333016F}" destId="{C4EED691-3879-42B2-907F-E3D1E964AEFB}" srcOrd="0" destOrd="0" presId="urn:microsoft.com/office/officeart/2018/2/layout/IconLabelList"/>
    <dgm:cxn modelId="{C5E7F544-57C5-4340-AC13-CB2CBE437CEF}" type="presOf" srcId="{A2BAE1FB-260C-49BF-A4E3-C8F49F01042A}" destId="{E0F08812-19E7-4336-922B-8C1060398D74}" srcOrd="0" destOrd="0" presId="urn:microsoft.com/office/officeart/2018/2/layout/IconLabelList"/>
    <dgm:cxn modelId="{BCE71272-B511-4E3A-A910-B8ECB60DCC8D}" srcId="{252F1748-70BF-4AB7-8CD4-FEAA509D138E}" destId="{FB25CFE2-6FE0-402F-9B75-61BBC333016F}" srcOrd="0" destOrd="0" parTransId="{AC1BA3E1-746A-4DA7-952F-9F061639B1B4}" sibTransId="{CA22DEA9-CDEA-45AB-89DF-C666A7952D26}"/>
    <dgm:cxn modelId="{F40FAC72-7988-4855-BAB3-F9401744C340}" type="presOf" srcId="{8205C049-35B9-4DF9-A813-289FFF1A7FF9}" destId="{E6FAE657-A8EC-402A-B8B1-95AB8D8DFA43}" srcOrd="0" destOrd="0" presId="urn:microsoft.com/office/officeart/2018/2/layout/IconLabelList"/>
    <dgm:cxn modelId="{BC635993-9342-40F8-ACFB-E47C9E1A63B9}" srcId="{252F1748-70BF-4AB7-8CD4-FEAA509D138E}" destId="{A2BAE1FB-260C-49BF-A4E3-C8F49F01042A}" srcOrd="2" destOrd="0" parTransId="{861B107D-5FED-45D5-BB68-67761DB4250B}" sibTransId="{1D7EB6B5-9177-45DC-AE01-125FE79864DA}"/>
    <dgm:cxn modelId="{6FEFEFA4-CEBB-4A08-8855-C616D2A1BAD1}" type="presOf" srcId="{252F1748-70BF-4AB7-8CD4-FEAA509D138E}" destId="{457B71D7-6BD9-4126-BBD8-10DE14AD9805}" srcOrd="0" destOrd="0" presId="urn:microsoft.com/office/officeart/2018/2/layout/IconLabelList"/>
    <dgm:cxn modelId="{954C76FA-3161-4074-A2B2-80273753FA04}" srcId="{252F1748-70BF-4AB7-8CD4-FEAA509D138E}" destId="{8205C049-35B9-4DF9-A813-289FFF1A7FF9}" srcOrd="1" destOrd="0" parTransId="{CE9BB400-DC9A-4A90-9A12-BD490C0A8528}" sibTransId="{8FDBE034-BF80-4073-AE96-68ED23086D20}"/>
    <dgm:cxn modelId="{ACF661BB-6C68-4F05-92BA-0F66E2564DC4}" type="presParOf" srcId="{457B71D7-6BD9-4126-BBD8-10DE14AD9805}" destId="{B8F3F9D3-E124-4194-88F9-9A09F50A694A}" srcOrd="0" destOrd="0" presId="urn:microsoft.com/office/officeart/2018/2/layout/IconLabelList"/>
    <dgm:cxn modelId="{127F7880-1129-4A43-B2A0-C4C81141C2BB}" type="presParOf" srcId="{B8F3F9D3-E124-4194-88F9-9A09F50A694A}" destId="{7B9058AD-8052-463F-93D6-5D7685130710}" srcOrd="0" destOrd="0" presId="urn:microsoft.com/office/officeart/2018/2/layout/IconLabelList"/>
    <dgm:cxn modelId="{4FEA7637-220A-4E35-9285-D3D4C562DC60}" type="presParOf" srcId="{B8F3F9D3-E124-4194-88F9-9A09F50A694A}" destId="{6D50A9FD-3E6A-46BA-9CC5-B10ADD143CDF}" srcOrd="1" destOrd="0" presId="urn:microsoft.com/office/officeart/2018/2/layout/IconLabelList"/>
    <dgm:cxn modelId="{C70771A4-B836-4629-B014-B8CFA3358340}" type="presParOf" srcId="{B8F3F9D3-E124-4194-88F9-9A09F50A694A}" destId="{C4EED691-3879-42B2-907F-E3D1E964AEFB}" srcOrd="2" destOrd="0" presId="urn:microsoft.com/office/officeart/2018/2/layout/IconLabelList"/>
    <dgm:cxn modelId="{CD01A2AA-87F4-4AD4-9914-D53222D0DD3C}" type="presParOf" srcId="{457B71D7-6BD9-4126-BBD8-10DE14AD9805}" destId="{6D247498-0C8B-4B7F-9747-FCC86A746A34}" srcOrd="1" destOrd="0" presId="urn:microsoft.com/office/officeart/2018/2/layout/IconLabelList"/>
    <dgm:cxn modelId="{D1590257-B420-4DE7-99FA-6858DFE3837B}" type="presParOf" srcId="{457B71D7-6BD9-4126-BBD8-10DE14AD9805}" destId="{55A6CD48-D5EE-4157-9C88-73CB71CF3602}" srcOrd="2" destOrd="0" presId="urn:microsoft.com/office/officeart/2018/2/layout/IconLabelList"/>
    <dgm:cxn modelId="{05CF14DE-E734-40BA-B8F0-9225E1B6B720}" type="presParOf" srcId="{55A6CD48-D5EE-4157-9C88-73CB71CF3602}" destId="{045162FA-75AB-42C6-BE07-9EDA8B827EF4}" srcOrd="0" destOrd="0" presId="urn:microsoft.com/office/officeart/2018/2/layout/IconLabelList"/>
    <dgm:cxn modelId="{D88D44E5-D53D-4812-8C13-351B08C7D6A6}" type="presParOf" srcId="{55A6CD48-D5EE-4157-9C88-73CB71CF3602}" destId="{073B3E84-AD3A-41AE-BC42-E7A561E1D446}" srcOrd="1" destOrd="0" presId="urn:microsoft.com/office/officeart/2018/2/layout/IconLabelList"/>
    <dgm:cxn modelId="{464BE25D-FE9C-4CBE-A329-82A5643524B8}" type="presParOf" srcId="{55A6CD48-D5EE-4157-9C88-73CB71CF3602}" destId="{E6FAE657-A8EC-402A-B8B1-95AB8D8DFA43}" srcOrd="2" destOrd="0" presId="urn:microsoft.com/office/officeart/2018/2/layout/IconLabelList"/>
    <dgm:cxn modelId="{79C58A73-174E-40B9-AB72-551D74046DC8}" type="presParOf" srcId="{457B71D7-6BD9-4126-BBD8-10DE14AD9805}" destId="{FFF55C11-3DE1-4471-8CFD-169EF9E990EE}" srcOrd="3" destOrd="0" presId="urn:microsoft.com/office/officeart/2018/2/layout/IconLabelList"/>
    <dgm:cxn modelId="{0135493F-5905-46BF-9996-EC15602CDA3D}" type="presParOf" srcId="{457B71D7-6BD9-4126-BBD8-10DE14AD9805}" destId="{D6C16336-928C-4375-BAFD-5D23725F4DFC}" srcOrd="4" destOrd="0" presId="urn:microsoft.com/office/officeart/2018/2/layout/IconLabelList"/>
    <dgm:cxn modelId="{949210EF-DAA0-455D-AFD7-3AA18EBB1FAA}" type="presParOf" srcId="{D6C16336-928C-4375-BAFD-5D23725F4DFC}" destId="{E033FB0B-E49F-4373-A48E-C6E8B2CB3C01}" srcOrd="0" destOrd="0" presId="urn:microsoft.com/office/officeart/2018/2/layout/IconLabelList"/>
    <dgm:cxn modelId="{8205E414-518F-43C1-9B20-B9EF31DA07B7}" type="presParOf" srcId="{D6C16336-928C-4375-BAFD-5D23725F4DFC}" destId="{F9303A6A-1286-4CDB-901A-D88323F86EAF}" srcOrd="1" destOrd="0" presId="urn:microsoft.com/office/officeart/2018/2/layout/IconLabelList"/>
    <dgm:cxn modelId="{D459BFFC-311E-435D-915D-FFD101C99E74}" type="presParOf" srcId="{D6C16336-928C-4375-BAFD-5D23725F4DFC}" destId="{E0F08812-19E7-4336-922B-8C1060398D7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4A549-30AC-3441-93AD-F311E87BCE2B}">
      <dsp:nvSpPr>
        <dsp:cNvPr id="0" name=""/>
        <dsp:cNvSpPr/>
      </dsp:nvSpPr>
      <dsp:spPr>
        <a:xfrm>
          <a:off x="0" y="1765031"/>
          <a:ext cx="1082040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sp:spPr>
      <dsp:style>
        <a:lnRef idx="1">
          <a:scrgbClr r="0" g="0" b="0"/>
        </a:lnRef>
        <a:fillRef idx="1">
          <a:scrgbClr r="0" g="0" b="0"/>
        </a:fillRef>
        <a:effectRef idx="0">
          <a:scrgbClr r="0" g="0" b="0"/>
        </a:effectRef>
        <a:fontRef idx="minor"/>
      </dsp:style>
    </dsp:sp>
    <dsp:sp modelId="{DD107041-89DC-7D4E-AB46-8191EDD69560}">
      <dsp:nvSpPr>
        <dsp:cNvPr id="0" name=""/>
        <dsp:cNvSpPr/>
      </dsp:nvSpPr>
      <dsp:spPr>
        <a:xfrm rot="8100000">
          <a:off x="54932" y="406770"/>
          <a:ext cx="259597" cy="259597"/>
        </a:xfrm>
        <a:prstGeom prst="teardrop">
          <a:avLst>
            <a:gd name="adj" fmla="val 115000"/>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w="9525" cap="flat" cmpd="sng" algn="ctr">
          <a:solidFill>
            <a:schemeClr val="accent2">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BA2F81C8-16A0-4640-BC10-AB485F90A915}">
      <dsp:nvSpPr>
        <dsp:cNvPr id="0" name=""/>
        <dsp:cNvSpPr/>
      </dsp:nvSpPr>
      <dsp:spPr>
        <a:xfrm>
          <a:off x="83771" y="435609"/>
          <a:ext cx="201919" cy="201919"/>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33326E61-9C59-E14E-B695-9D2C9663E344}">
      <dsp:nvSpPr>
        <dsp:cNvPr id="0" name=""/>
        <dsp:cNvSpPr/>
      </dsp:nvSpPr>
      <dsp:spPr>
        <a:xfrm>
          <a:off x="368294" y="720132"/>
          <a:ext cx="2999103" cy="1044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solidFill>
                <a:srgbClr val="FFFF00"/>
              </a:solidFill>
            </a:rPr>
            <a:t>1 in 3 American </a:t>
          </a:r>
          <a:r>
            <a:rPr lang="en-US" sz="1400" kern="1200"/>
            <a:t>internet users had their accounts breached in 2021.</a:t>
          </a:r>
        </a:p>
      </dsp:txBody>
      <dsp:txXfrm>
        <a:off x="368294" y="720132"/>
        <a:ext cx="2999103" cy="1044898"/>
      </dsp:txXfrm>
    </dsp:sp>
    <dsp:sp modelId="{0F22F6EE-EF24-9B4A-B776-B378DEFCA949}">
      <dsp:nvSpPr>
        <dsp:cNvPr id="0" name=""/>
        <dsp:cNvSpPr/>
      </dsp:nvSpPr>
      <dsp:spPr>
        <a:xfrm>
          <a:off x="368294" y="353006"/>
          <a:ext cx="2999103" cy="367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t>2021</a:t>
          </a:r>
        </a:p>
      </dsp:txBody>
      <dsp:txXfrm>
        <a:off x="368294" y="353006"/>
        <a:ext cx="2999103" cy="367126"/>
      </dsp:txXfrm>
    </dsp:sp>
    <dsp:sp modelId="{C1097F4A-E255-474F-88BF-C24857E37057}">
      <dsp:nvSpPr>
        <dsp:cNvPr id="0" name=""/>
        <dsp:cNvSpPr/>
      </dsp:nvSpPr>
      <dsp:spPr>
        <a:xfrm>
          <a:off x="184730" y="720132"/>
          <a:ext cx="0" cy="1044898"/>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AE485BD-CC99-1248-BF7D-B28A0DB3CF37}">
      <dsp:nvSpPr>
        <dsp:cNvPr id="0" name=""/>
        <dsp:cNvSpPr/>
      </dsp:nvSpPr>
      <dsp:spPr>
        <a:xfrm>
          <a:off x="151689" y="1731989"/>
          <a:ext cx="66082" cy="66082"/>
        </a:xfrm>
        <a:prstGeom prst="ellipse">
          <a:avLst/>
        </a:prstGeom>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lt1">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81077C33-286D-B54D-9A41-D6F7C8EBA790}">
      <dsp:nvSpPr>
        <dsp:cNvPr id="0" name=""/>
        <dsp:cNvSpPr/>
      </dsp:nvSpPr>
      <dsp:spPr>
        <a:xfrm rot="18900000">
          <a:off x="1856103" y="2863693"/>
          <a:ext cx="259597" cy="259597"/>
        </a:xfrm>
        <a:prstGeom prst="teardrop">
          <a:avLst>
            <a:gd name="adj" fmla="val 115000"/>
          </a:avLst>
        </a:prstGeom>
        <a:gradFill rotWithShape="0">
          <a:gsLst>
            <a:gs pos="0">
              <a:schemeClr val="accent2">
                <a:hueOff val="287373"/>
                <a:satOff val="-4693"/>
                <a:lumOff val="294"/>
                <a:alphaOff val="0"/>
                <a:tint val="96000"/>
                <a:satMod val="100000"/>
                <a:lumMod val="104000"/>
              </a:schemeClr>
            </a:gs>
            <a:gs pos="78000">
              <a:schemeClr val="accent2">
                <a:hueOff val="287373"/>
                <a:satOff val="-4693"/>
                <a:lumOff val="294"/>
                <a:alphaOff val="0"/>
                <a:shade val="100000"/>
                <a:satMod val="110000"/>
                <a:lumMod val="100000"/>
              </a:schemeClr>
            </a:gs>
          </a:gsLst>
          <a:lin ang="5400000" scaled="0"/>
        </a:gradFill>
        <a:ln w="9525" cap="flat" cmpd="sng" algn="ctr">
          <a:solidFill>
            <a:schemeClr val="accent2">
              <a:hueOff val="287373"/>
              <a:satOff val="-4693"/>
              <a:lumOff val="294"/>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64F53AA6-2411-3F48-A792-3CCBD52E824B}">
      <dsp:nvSpPr>
        <dsp:cNvPr id="0" name=""/>
        <dsp:cNvSpPr/>
      </dsp:nvSpPr>
      <dsp:spPr>
        <a:xfrm>
          <a:off x="1884942" y="2892532"/>
          <a:ext cx="201919" cy="201919"/>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FDD4FEC4-98A9-BF45-AE2E-B2ABBA1C7D6D}">
      <dsp:nvSpPr>
        <dsp:cNvPr id="0" name=""/>
        <dsp:cNvSpPr/>
      </dsp:nvSpPr>
      <dsp:spPr>
        <a:xfrm>
          <a:off x="2169465" y="1765031"/>
          <a:ext cx="2999103" cy="1044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a:t>Nearly </a:t>
          </a:r>
          <a:r>
            <a:rPr lang="en-US" sz="1400" kern="1200">
              <a:solidFill>
                <a:srgbClr val="FFFF00"/>
              </a:solidFill>
            </a:rPr>
            <a:t>1 billion emails were expos</a:t>
          </a:r>
          <a:r>
            <a:rPr lang="en-US" sz="1400" kern="1200"/>
            <a:t>ed in a single year, affecting </a:t>
          </a:r>
          <a:r>
            <a:rPr lang="en-US" sz="1400" kern="1200">
              <a:solidFill>
                <a:srgbClr val="FFFF00"/>
              </a:solidFill>
            </a:rPr>
            <a:t>1 in 5 </a:t>
          </a:r>
          <a:r>
            <a:rPr lang="en-US" sz="1400" kern="1200"/>
            <a:t>internet users in 2022.</a:t>
          </a:r>
        </a:p>
      </dsp:txBody>
      <dsp:txXfrm>
        <a:off x="2169465" y="1765031"/>
        <a:ext cx="2999103" cy="1044898"/>
      </dsp:txXfrm>
    </dsp:sp>
    <dsp:sp modelId="{F23EE890-DFBF-3A42-8042-DE542CE64E3E}">
      <dsp:nvSpPr>
        <dsp:cNvPr id="0" name=""/>
        <dsp:cNvSpPr/>
      </dsp:nvSpPr>
      <dsp:spPr>
        <a:xfrm>
          <a:off x="2169465" y="2809929"/>
          <a:ext cx="2999103" cy="367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t>2022</a:t>
          </a:r>
        </a:p>
      </dsp:txBody>
      <dsp:txXfrm>
        <a:off x="2169465" y="2809929"/>
        <a:ext cx="2999103" cy="367126"/>
      </dsp:txXfrm>
    </dsp:sp>
    <dsp:sp modelId="{5CCA4BAC-8208-1141-B7E6-F8BF942A58B4}">
      <dsp:nvSpPr>
        <dsp:cNvPr id="0" name=""/>
        <dsp:cNvSpPr/>
      </dsp:nvSpPr>
      <dsp:spPr>
        <a:xfrm>
          <a:off x="1985902" y="1765031"/>
          <a:ext cx="0" cy="1044898"/>
        </a:xfrm>
        <a:prstGeom prst="line">
          <a:avLst/>
        </a:prstGeom>
        <a:noFill/>
        <a:ln w="12700" cap="flat" cmpd="sng" algn="ctr">
          <a:solidFill>
            <a:schemeClr val="accent2">
              <a:hueOff val="287373"/>
              <a:satOff val="-4693"/>
              <a:lumOff val="294"/>
              <a:alphaOff val="0"/>
            </a:schemeClr>
          </a:solidFill>
          <a:prstDash val="dash"/>
        </a:ln>
        <a:effectLst/>
      </dsp:spPr>
      <dsp:style>
        <a:lnRef idx="1">
          <a:scrgbClr r="0" g="0" b="0"/>
        </a:lnRef>
        <a:fillRef idx="0">
          <a:scrgbClr r="0" g="0" b="0"/>
        </a:fillRef>
        <a:effectRef idx="0">
          <a:scrgbClr r="0" g="0" b="0"/>
        </a:effectRef>
        <a:fontRef idx="minor"/>
      </dsp:style>
    </dsp:sp>
    <dsp:sp modelId="{2C6418DC-05AC-1A47-AB5F-C76F6A27EECC}">
      <dsp:nvSpPr>
        <dsp:cNvPr id="0" name=""/>
        <dsp:cNvSpPr/>
      </dsp:nvSpPr>
      <dsp:spPr>
        <a:xfrm>
          <a:off x="1952861" y="1731989"/>
          <a:ext cx="66082" cy="66082"/>
        </a:xfrm>
        <a:prstGeom prst="ellipse">
          <a:avLst/>
        </a:prstGeom>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lt1">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5BB1294A-8BCD-CD48-8901-16B71563C766}">
      <dsp:nvSpPr>
        <dsp:cNvPr id="0" name=""/>
        <dsp:cNvSpPr/>
      </dsp:nvSpPr>
      <dsp:spPr>
        <a:xfrm rot="8100000">
          <a:off x="3657275" y="406770"/>
          <a:ext cx="259597" cy="259597"/>
        </a:xfrm>
        <a:prstGeom prst="teardrop">
          <a:avLst>
            <a:gd name="adj" fmla="val 115000"/>
          </a:avLst>
        </a:prstGeom>
        <a:gradFill rotWithShape="0">
          <a:gsLst>
            <a:gs pos="0">
              <a:schemeClr val="accent2">
                <a:hueOff val="574745"/>
                <a:satOff val="-9386"/>
                <a:lumOff val="588"/>
                <a:alphaOff val="0"/>
                <a:tint val="96000"/>
                <a:satMod val="100000"/>
                <a:lumMod val="104000"/>
              </a:schemeClr>
            </a:gs>
            <a:gs pos="78000">
              <a:schemeClr val="accent2">
                <a:hueOff val="574745"/>
                <a:satOff val="-9386"/>
                <a:lumOff val="588"/>
                <a:alphaOff val="0"/>
                <a:shade val="100000"/>
                <a:satMod val="110000"/>
                <a:lumMod val="100000"/>
              </a:schemeClr>
            </a:gs>
          </a:gsLst>
          <a:lin ang="5400000" scaled="0"/>
        </a:gradFill>
        <a:ln w="9525" cap="flat" cmpd="sng" algn="ctr">
          <a:solidFill>
            <a:schemeClr val="accent2">
              <a:hueOff val="574745"/>
              <a:satOff val="-9386"/>
              <a:lumOff val="588"/>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884C1826-7159-314A-9C2B-0230926FAF7A}">
      <dsp:nvSpPr>
        <dsp:cNvPr id="0" name=""/>
        <dsp:cNvSpPr/>
      </dsp:nvSpPr>
      <dsp:spPr>
        <a:xfrm>
          <a:off x="3686114" y="435609"/>
          <a:ext cx="201919" cy="201919"/>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A89B9A6B-67E2-4B43-984E-2DCEDB7241C4}">
      <dsp:nvSpPr>
        <dsp:cNvPr id="0" name=""/>
        <dsp:cNvSpPr/>
      </dsp:nvSpPr>
      <dsp:spPr>
        <a:xfrm>
          <a:off x="3970637" y="720132"/>
          <a:ext cx="2999103" cy="1044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t>Data breaches cost businesses an average of </a:t>
          </a:r>
          <a:r>
            <a:rPr lang="en-US" sz="1400" kern="1200">
              <a:solidFill>
                <a:srgbClr val="FFFF00"/>
              </a:solidFill>
            </a:rPr>
            <a:t>$4.35 million </a:t>
          </a:r>
          <a:r>
            <a:rPr lang="en-US" sz="1400" kern="1200"/>
            <a:t>in 2022.</a:t>
          </a:r>
        </a:p>
      </dsp:txBody>
      <dsp:txXfrm>
        <a:off x="3970637" y="720132"/>
        <a:ext cx="2999103" cy="1044898"/>
      </dsp:txXfrm>
    </dsp:sp>
    <dsp:sp modelId="{04A431C5-9334-F346-B550-A9618084344D}">
      <dsp:nvSpPr>
        <dsp:cNvPr id="0" name=""/>
        <dsp:cNvSpPr/>
      </dsp:nvSpPr>
      <dsp:spPr>
        <a:xfrm>
          <a:off x="3970637" y="353006"/>
          <a:ext cx="2999103" cy="367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t>2022</a:t>
          </a:r>
        </a:p>
      </dsp:txBody>
      <dsp:txXfrm>
        <a:off x="3970637" y="353006"/>
        <a:ext cx="2999103" cy="367126"/>
      </dsp:txXfrm>
    </dsp:sp>
    <dsp:sp modelId="{D4356F6A-F88E-6E4E-9D4D-D37FE1FCAFA5}">
      <dsp:nvSpPr>
        <dsp:cNvPr id="0" name=""/>
        <dsp:cNvSpPr/>
      </dsp:nvSpPr>
      <dsp:spPr>
        <a:xfrm>
          <a:off x="3787074" y="720132"/>
          <a:ext cx="0" cy="1044898"/>
        </a:xfrm>
        <a:prstGeom prst="line">
          <a:avLst/>
        </a:prstGeom>
        <a:noFill/>
        <a:ln w="12700" cap="flat" cmpd="sng" algn="ctr">
          <a:solidFill>
            <a:schemeClr val="accent2">
              <a:hueOff val="574745"/>
              <a:satOff val="-9386"/>
              <a:lumOff val="588"/>
              <a:alphaOff val="0"/>
            </a:schemeClr>
          </a:solidFill>
          <a:prstDash val="dash"/>
        </a:ln>
        <a:effectLst/>
      </dsp:spPr>
      <dsp:style>
        <a:lnRef idx="1">
          <a:scrgbClr r="0" g="0" b="0"/>
        </a:lnRef>
        <a:fillRef idx="0">
          <a:scrgbClr r="0" g="0" b="0"/>
        </a:fillRef>
        <a:effectRef idx="0">
          <a:scrgbClr r="0" g="0" b="0"/>
        </a:effectRef>
        <a:fontRef idx="minor"/>
      </dsp:style>
    </dsp:sp>
    <dsp:sp modelId="{5E4601D9-FC73-D942-8879-6D459FF516CB}">
      <dsp:nvSpPr>
        <dsp:cNvPr id="0" name=""/>
        <dsp:cNvSpPr/>
      </dsp:nvSpPr>
      <dsp:spPr>
        <a:xfrm>
          <a:off x="3754033" y="1731989"/>
          <a:ext cx="66082" cy="66082"/>
        </a:xfrm>
        <a:prstGeom prst="ellipse">
          <a:avLst/>
        </a:prstGeom>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lt1">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DB47B24F-FC80-0042-829A-5FE42B978A81}">
      <dsp:nvSpPr>
        <dsp:cNvPr id="0" name=""/>
        <dsp:cNvSpPr/>
      </dsp:nvSpPr>
      <dsp:spPr>
        <a:xfrm rot="18900000">
          <a:off x="5458447" y="2863693"/>
          <a:ext cx="259597" cy="259597"/>
        </a:xfrm>
        <a:prstGeom prst="teardrop">
          <a:avLst>
            <a:gd name="adj" fmla="val 115000"/>
          </a:avLst>
        </a:prstGeom>
        <a:gradFill rotWithShape="0">
          <a:gsLst>
            <a:gs pos="0">
              <a:schemeClr val="accent2">
                <a:hueOff val="862118"/>
                <a:satOff val="-14079"/>
                <a:lumOff val="882"/>
                <a:alphaOff val="0"/>
                <a:tint val="96000"/>
                <a:satMod val="100000"/>
                <a:lumMod val="104000"/>
              </a:schemeClr>
            </a:gs>
            <a:gs pos="78000">
              <a:schemeClr val="accent2">
                <a:hueOff val="862118"/>
                <a:satOff val="-14079"/>
                <a:lumOff val="882"/>
                <a:alphaOff val="0"/>
                <a:shade val="100000"/>
                <a:satMod val="110000"/>
                <a:lumMod val="100000"/>
              </a:schemeClr>
            </a:gs>
          </a:gsLst>
          <a:lin ang="5400000" scaled="0"/>
        </a:gradFill>
        <a:ln w="9525" cap="flat" cmpd="sng" algn="ctr">
          <a:solidFill>
            <a:schemeClr val="accent2">
              <a:hueOff val="862118"/>
              <a:satOff val="-14079"/>
              <a:lumOff val="882"/>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BD2C04E7-0FCC-6740-9E7D-B5401AD51C6B}">
      <dsp:nvSpPr>
        <dsp:cNvPr id="0" name=""/>
        <dsp:cNvSpPr/>
      </dsp:nvSpPr>
      <dsp:spPr>
        <a:xfrm>
          <a:off x="5487286" y="2892532"/>
          <a:ext cx="201919" cy="201919"/>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0CEC1F70-D065-5D44-AB81-AFE86247284F}">
      <dsp:nvSpPr>
        <dsp:cNvPr id="0" name=""/>
        <dsp:cNvSpPr/>
      </dsp:nvSpPr>
      <dsp:spPr>
        <a:xfrm>
          <a:off x="5771809" y="1765031"/>
          <a:ext cx="2999103" cy="1044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a:t>Around </a:t>
          </a:r>
          <a:r>
            <a:rPr lang="en-US" sz="1400" kern="1200">
              <a:solidFill>
                <a:srgbClr val="FFFF00"/>
              </a:solidFill>
            </a:rPr>
            <a:t>236.1 million ransomware </a:t>
          </a:r>
          <a:r>
            <a:rPr lang="en-US" sz="1400" kern="1200"/>
            <a:t>attacks occurred globally in the first half of 2022.</a:t>
          </a:r>
        </a:p>
      </dsp:txBody>
      <dsp:txXfrm>
        <a:off x="5771809" y="1765031"/>
        <a:ext cx="2999103" cy="1044898"/>
      </dsp:txXfrm>
    </dsp:sp>
    <dsp:sp modelId="{699D63B3-32A1-8F40-A1BE-A68900432A36}">
      <dsp:nvSpPr>
        <dsp:cNvPr id="0" name=""/>
        <dsp:cNvSpPr/>
      </dsp:nvSpPr>
      <dsp:spPr>
        <a:xfrm>
          <a:off x="5771809" y="2809929"/>
          <a:ext cx="2999103" cy="367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t>2022</a:t>
          </a:r>
        </a:p>
      </dsp:txBody>
      <dsp:txXfrm>
        <a:off x="5771809" y="2809929"/>
        <a:ext cx="2999103" cy="367126"/>
      </dsp:txXfrm>
    </dsp:sp>
    <dsp:sp modelId="{C03BC99E-AE01-7F4B-BDD6-8B03A79CAAE4}">
      <dsp:nvSpPr>
        <dsp:cNvPr id="0" name=""/>
        <dsp:cNvSpPr/>
      </dsp:nvSpPr>
      <dsp:spPr>
        <a:xfrm>
          <a:off x="5588246" y="1765031"/>
          <a:ext cx="0" cy="1044898"/>
        </a:xfrm>
        <a:prstGeom prst="line">
          <a:avLst/>
        </a:prstGeom>
        <a:noFill/>
        <a:ln w="12700" cap="flat" cmpd="sng" algn="ctr">
          <a:solidFill>
            <a:schemeClr val="accent2">
              <a:hueOff val="862118"/>
              <a:satOff val="-14079"/>
              <a:lumOff val="882"/>
              <a:alphaOff val="0"/>
            </a:schemeClr>
          </a:solidFill>
          <a:prstDash val="dash"/>
        </a:ln>
        <a:effectLst/>
      </dsp:spPr>
      <dsp:style>
        <a:lnRef idx="1">
          <a:scrgbClr r="0" g="0" b="0"/>
        </a:lnRef>
        <a:fillRef idx="0">
          <a:scrgbClr r="0" g="0" b="0"/>
        </a:fillRef>
        <a:effectRef idx="0">
          <a:scrgbClr r="0" g="0" b="0"/>
        </a:effectRef>
        <a:fontRef idx="minor"/>
      </dsp:style>
    </dsp:sp>
    <dsp:sp modelId="{EDE2309B-8A9A-4A42-985E-C385304D982C}">
      <dsp:nvSpPr>
        <dsp:cNvPr id="0" name=""/>
        <dsp:cNvSpPr/>
      </dsp:nvSpPr>
      <dsp:spPr>
        <a:xfrm>
          <a:off x="5555204" y="1731989"/>
          <a:ext cx="66082" cy="66082"/>
        </a:xfrm>
        <a:prstGeom prst="ellipse">
          <a:avLst/>
        </a:prstGeom>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lt1">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710139F3-1710-034F-8EE4-AA721729C4E0}">
      <dsp:nvSpPr>
        <dsp:cNvPr id="0" name=""/>
        <dsp:cNvSpPr/>
      </dsp:nvSpPr>
      <dsp:spPr>
        <a:xfrm rot="8100000">
          <a:off x="7259619" y="406770"/>
          <a:ext cx="259597" cy="259597"/>
        </a:xfrm>
        <a:prstGeom prst="teardrop">
          <a:avLst>
            <a:gd name="adj" fmla="val 115000"/>
          </a:avLst>
        </a:prstGeom>
        <a:gradFill rotWithShape="0">
          <a:gsLst>
            <a:gs pos="0">
              <a:schemeClr val="accent2">
                <a:hueOff val="1149490"/>
                <a:satOff val="-18772"/>
                <a:lumOff val="1176"/>
                <a:alphaOff val="0"/>
                <a:tint val="96000"/>
                <a:satMod val="100000"/>
                <a:lumMod val="104000"/>
              </a:schemeClr>
            </a:gs>
            <a:gs pos="78000">
              <a:schemeClr val="accent2">
                <a:hueOff val="1149490"/>
                <a:satOff val="-18772"/>
                <a:lumOff val="1176"/>
                <a:alphaOff val="0"/>
                <a:shade val="100000"/>
                <a:satMod val="110000"/>
                <a:lumMod val="100000"/>
              </a:schemeClr>
            </a:gs>
          </a:gsLst>
          <a:lin ang="5400000" scaled="0"/>
        </a:gradFill>
        <a:ln w="9525" cap="flat" cmpd="sng" algn="ctr">
          <a:solidFill>
            <a:schemeClr val="accent2">
              <a:hueOff val="1149490"/>
              <a:satOff val="-18772"/>
              <a:lumOff val="1176"/>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81449585-B318-CD46-A130-73D20F73C8EC}">
      <dsp:nvSpPr>
        <dsp:cNvPr id="0" name=""/>
        <dsp:cNvSpPr/>
      </dsp:nvSpPr>
      <dsp:spPr>
        <a:xfrm>
          <a:off x="7288458" y="435609"/>
          <a:ext cx="201919" cy="201919"/>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C6C1F48A-B754-C442-A7D1-9229B4922389}">
      <dsp:nvSpPr>
        <dsp:cNvPr id="0" name=""/>
        <dsp:cNvSpPr/>
      </dsp:nvSpPr>
      <dsp:spPr>
        <a:xfrm>
          <a:off x="7572981" y="720132"/>
          <a:ext cx="2999103" cy="1044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en-US" sz="1300" kern="1200"/>
            <a:t>It’s predicted that cyber crime cost the global economy around </a:t>
          </a:r>
          <a:r>
            <a:rPr lang="en-US" sz="1300" kern="1200">
              <a:solidFill>
                <a:srgbClr val="FFFF00"/>
              </a:solidFill>
            </a:rPr>
            <a:t>$7 trillion in 2022</a:t>
          </a:r>
          <a:r>
            <a:rPr lang="en-US" sz="1300" kern="1200"/>
            <a:t>, and this number is expected to rise to </a:t>
          </a:r>
          <a:r>
            <a:rPr lang="en-US" sz="1300" kern="1200">
              <a:solidFill>
                <a:srgbClr val="FFFF00"/>
              </a:solidFill>
            </a:rPr>
            <a:t>$10.5 trillion by 2025</a:t>
          </a:r>
          <a:r>
            <a:rPr lang="en-US" sz="1300" kern="1200"/>
            <a:t>.</a:t>
          </a:r>
        </a:p>
      </dsp:txBody>
      <dsp:txXfrm>
        <a:off x="7572981" y="720132"/>
        <a:ext cx="2999103" cy="1044898"/>
      </dsp:txXfrm>
    </dsp:sp>
    <dsp:sp modelId="{C9A99276-EB64-A241-9CC9-299821D0265D}">
      <dsp:nvSpPr>
        <dsp:cNvPr id="0" name=""/>
        <dsp:cNvSpPr/>
      </dsp:nvSpPr>
      <dsp:spPr>
        <a:xfrm>
          <a:off x="7572981" y="353006"/>
          <a:ext cx="2999103" cy="367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t>2022</a:t>
          </a:r>
        </a:p>
      </dsp:txBody>
      <dsp:txXfrm>
        <a:off x="7572981" y="353006"/>
        <a:ext cx="2999103" cy="367126"/>
      </dsp:txXfrm>
    </dsp:sp>
    <dsp:sp modelId="{6E94158C-5407-4A48-9E1D-2919B04B0147}">
      <dsp:nvSpPr>
        <dsp:cNvPr id="0" name=""/>
        <dsp:cNvSpPr/>
      </dsp:nvSpPr>
      <dsp:spPr>
        <a:xfrm>
          <a:off x="7389418" y="720132"/>
          <a:ext cx="0" cy="1044898"/>
        </a:xfrm>
        <a:prstGeom prst="line">
          <a:avLst/>
        </a:prstGeom>
        <a:noFill/>
        <a:ln w="12700" cap="flat" cmpd="sng" algn="ctr">
          <a:solidFill>
            <a:schemeClr val="accent2">
              <a:hueOff val="1149490"/>
              <a:satOff val="-18772"/>
              <a:lumOff val="1176"/>
              <a:alphaOff val="0"/>
            </a:schemeClr>
          </a:solidFill>
          <a:prstDash val="dash"/>
        </a:ln>
        <a:effectLst/>
      </dsp:spPr>
      <dsp:style>
        <a:lnRef idx="1">
          <a:scrgbClr r="0" g="0" b="0"/>
        </a:lnRef>
        <a:fillRef idx="0">
          <a:scrgbClr r="0" g="0" b="0"/>
        </a:fillRef>
        <a:effectRef idx="0">
          <a:scrgbClr r="0" g="0" b="0"/>
        </a:effectRef>
        <a:fontRef idx="minor"/>
      </dsp:style>
    </dsp:sp>
    <dsp:sp modelId="{D07D6916-F3E9-A849-ADBA-FEBBC319718D}">
      <dsp:nvSpPr>
        <dsp:cNvPr id="0" name=""/>
        <dsp:cNvSpPr/>
      </dsp:nvSpPr>
      <dsp:spPr>
        <a:xfrm>
          <a:off x="7355817" y="1731989"/>
          <a:ext cx="66082" cy="66082"/>
        </a:xfrm>
        <a:prstGeom prst="ellipse">
          <a:avLst/>
        </a:prstGeom>
        <a:gradFill rotWithShape="0">
          <a:gsLst>
            <a:gs pos="0">
              <a:schemeClr val="accent2">
                <a:tint val="96000"/>
                <a:satMod val="100000"/>
                <a:lumMod val="104000"/>
              </a:schemeClr>
            </a:gs>
            <a:gs pos="78000">
              <a:schemeClr val="accent2">
                <a:shade val="100000"/>
                <a:satMod val="110000"/>
                <a:lumMod val="100000"/>
              </a:schemeClr>
            </a:gs>
          </a:gsLst>
          <a:lin ang="5400000" scaled="0"/>
        </a:gradFill>
        <a:ln w="6350" cap="flat" cmpd="sng" algn="ctr">
          <a:solidFill>
            <a:schemeClr val="lt1">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CA0EF-E96D-A444-86AE-A4251E39123C}">
      <dsp:nvSpPr>
        <dsp:cNvPr id="0" name=""/>
        <dsp:cNvSpPr/>
      </dsp:nvSpPr>
      <dsp:spPr>
        <a:xfrm>
          <a:off x="4850631" y="1719311"/>
          <a:ext cx="1084936" cy="91440"/>
        </a:xfrm>
        <a:custGeom>
          <a:avLst/>
          <a:gdLst/>
          <a:ahLst/>
          <a:cxnLst/>
          <a:rect l="0" t="0" r="0" b="0"/>
          <a:pathLst>
            <a:path>
              <a:moveTo>
                <a:pt x="0" y="45720"/>
              </a:moveTo>
              <a:lnTo>
                <a:pt x="1084936"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65211" y="1759453"/>
        <a:ext cx="55776" cy="11155"/>
      </dsp:txXfrm>
    </dsp:sp>
    <dsp:sp modelId="{1BDE9CD1-571F-2744-8DA5-0FE5E3169198}">
      <dsp:nvSpPr>
        <dsp:cNvPr id="0" name=""/>
        <dsp:cNvSpPr/>
      </dsp:nvSpPr>
      <dsp:spPr>
        <a:xfrm>
          <a:off x="2271" y="309983"/>
          <a:ext cx="4850159" cy="2910095"/>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237662" tIns="249468" rIns="237662" bIns="249468" numCol="1" spcCol="1270" anchor="ctr" anchorCtr="0">
          <a:noAutofit/>
        </a:bodyPr>
        <a:lstStyle/>
        <a:p>
          <a:pPr marL="0" lvl="0" indent="0" algn="ctr" defTabSz="1422400">
            <a:lnSpc>
              <a:spcPct val="90000"/>
            </a:lnSpc>
            <a:spcBef>
              <a:spcPct val="0"/>
            </a:spcBef>
            <a:spcAft>
              <a:spcPct val="35000"/>
            </a:spcAft>
            <a:buNone/>
          </a:pPr>
          <a:r>
            <a:rPr lang="en-US" sz="3200" kern="1200"/>
            <a:t>Passwords are the </a:t>
          </a:r>
          <a:r>
            <a:rPr lang="en-US" sz="3200" kern="1200">
              <a:solidFill>
                <a:srgbClr val="FFFF00"/>
              </a:solidFill>
            </a:rPr>
            <a:t>keys</a:t>
          </a:r>
          <a:r>
            <a:rPr lang="en-US" sz="3200" kern="1200"/>
            <a:t> to accessing your computer, bank account and almost everything you do online .</a:t>
          </a:r>
        </a:p>
      </dsp:txBody>
      <dsp:txXfrm>
        <a:off x="2271" y="309983"/>
        <a:ext cx="4850159" cy="2910095"/>
      </dsp:txXfrm>
    </dsp:sp>
    <dsp:sp modelId="{AD717A4B-1AC1-4744-BBD1-71B33D4F721E}">
      <dsp:nvSpPr>
        <dsp:cNvPr id="0" name=""/>
        <dsp:cNvSpPr/>
      </dsp:nvSpPr>
      <dsp:spPr>
        <a:xfrm>
          <a:off x="5967968" y="309983"/>
          <a:ext cx="4850159" cy="2910095"/>
        </a:xfrm>
        <a:prstGeom prst="rect">
          <a:avLst/>
        </a:prstGeom>
        <a:gradFill rotWithShape="0">
          <a:gsLst>
            <a:gs pos="0">
              <a:schemeClr val="accent5">
                <a:hueOff val="2327545"/>
                <a:satOff val="7755"/>
                <a:lumOff val="8823"/>
                <a:alphaOff val="0"/>
                <a:tint val="96000"/>
                <a:satMod val="100000"/>
                <a:lumMod val="104000"/>
              </a:schemeClr>
            </a:gs>
            <a:gs pos="78000">
              <a:schemeClr val="accent5">
                <a:hueOff val="2327545"/>
                <a:satOff val="7755"/>
                <a:lumOff val="8823"/>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237662" tIns="249468" rIns="237662" bIns="249468" numCol="1" spcCol="1270" anchor="ctr" anchorCtr="0">
          <a:noAutofit/>
        </a:bodyPr>
        <a:lstStyle/>
        <a:p>
          <a:pPr marL="0" lvl="0" indent="0" algn="ctr" defTabSz="1422400">
            <a:lnSpc>
              <a:spcPct val="90000"/>
            </a:lnSpc>
            <a:spcBef>
              <a:spcPct val="0"/>
            </a:spcBef>
            <a:spcAft>
              <a:spcPct val="35000"/>
            </a:spcAft>
            <a:buNone/>
          </a:pPr>
          <a:r>
            <a:rPr lang="en-US" sz="3200" kern="1200"/>
            <a:t>In other words passwords are the primary means of </a:t>
          </a:r>
          <a:r>
            <a:rPr lang="en-US" sz="3200" b="1" kern="1200">
              <a:solidFill>
                <a:srgbClr val="FFFF00"/>
              </a:solidFill>
            </a:rPr>
            <a:t>authenticating</a:t>
          </a:r>
          <a:r>
            <a:rPr lang="en-US" sz="3200" kern="1200"/>
            <a:t> a user </a:t>
          </a:r>
        </a:p>
      </dsp:txBody>
      <dsp:txXfrm>
        <a:off x="5967968" y="309983"/>
        <a:ext cx="4850159" cy="29100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CA3EE-9AD0-B04F-928C-F1C960F81241}">
      <dsp:nvSpPr>
        <dsp:cNvPr id="0" name=""/>
        <dsp:cNvSpPr/>
      </dsp:nvSpPr>
      <dsp:spPr>
        <a:xfrm>
          <a:off x="0" y="1411581"/>
          <a:ext cx="4102873" cy="16411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None/>
          </a:pPr>
          <a:r>
            <a:rPr lang="en-US" sz="4000" kern="1200" baseline="0"/>
            <a:t>Bruteforce </a:t>
          </a:r>
          <a:br>
            <a:rPr lang="en-US" sz="4000" kern="1200" baseline="0"/>
          </a:br>
          <a:r>
            <a:rPr lang="en-US" sz="4000" kern="1200" baseline="0"/>
            <a:t>attack</a:t>
          </a:r>
          <a:endParaRPr lang="en-US" sz="4000" kern="1200"/>
        </a:p>
      </dsp:txBody>
      <dsp:txXfrm>
        <a:off x="820575" y="1411581"/>
        <a:ext cx="2461724" cy="16411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9465C-298E-7A42-9FAC-53AFD6747306}">
      <dsp:nvSpPr>
        <dsp:cNvPr id="0" name=""/>
        <dsp:cNvSpPr/>
      </dsp:nvSpPr>
      <dsp:spPr>
        <a:xfrm>
          <a:off x="0" y="540047"/>
          <a:ext cx="3521830" cy="14087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n-US" sz="3400" kern="1200" baseline="0"/>
            <a:t>Man in the middle attack</a:t>
          </a:r>
          <a:endParaRPr lang="en-US" sz="3400" kern="1200"/>
        </a:p>
      </dsp:txBody>
      <dsp:txXfrm>
        <a:off x="704366" y="540047"/>
        <a:ext cx="2113098" cy="14087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CA3EE-9AD0-B04F-928C-F1C960F81241}">
      <dsp:nvSpPr>
        <dsp:cNvPr id="0" name=""/>
        <dsp:cNvSpPr/>
      </dsp:nvSpPr>
      <dsp:spPr>
        <a:xfrm>
          <a:off x="0" y="1411581"/>
          <a:ext cx="4102873" cy="16411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0" bIns="26670" numCol="1" spcCol="1270" anchor="ctr" anchorCtr="0">
          <a:noAutofit/>
        </a:bodyPr>
        <a:lstStyle/>
        <a:p>
          <a:pPr marL="0" lvl="0" indent="0" algn="ctr" defTabSz="1866900">
            <a:lnSpc>
              <a:spcPct val="90000"/>
            </a:lnSpc>
            <a:spcBef>
              <a:spcPct val="0"/>
            </a:spcBef>
            <a:spcAft>
              <a:spcPct val="35000"/>
            </a:spcAft>
            <a:buNone/>
          </a:pPr>
          <a:r>
            <a:rPr lang="en-US" sz="4200" kern="1200">
              <a:effectLst/>
              <a:latin typeface="Helvetica" pitchFamily="2" charset="0"/>
            </a:rPr>
            <a:t>DDOS ATTACKS</a:t>
          </a:r>
          <a:endParaRPr lang="en-US" sz="4200" kern="1200"/>
        </a:p>
      </dsp:txBody>
      <dsp:txXfrm>
        <a:off x="820575" y="1411581"/>
        <a:ext cx="2461724" cy="16411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8BEC-3FED-704B-9F1C-2B6137E2766E}">
      <dsp:nvSpPr>
        <dsp:cNvPr id="0" name=""/>
        <dsp:cNvSpPr/>
      </dsp:nvSpPr>
      <dsp:spPr>
        <a:xfrm>
          <a:off x="464939" y="3050"/>
          <a:ext cx="3090788" cy="1854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Sample Bias – </a:t>
          </a:r>
        </a:p>
      </dsp:txBody>
      <dsp:txXfrm>
        <a:off x="464939" y="3050"/>
        <a:ext cx="3090788" cy="1854472"/>
      </dsp:txXfrm>
    </dsp:sp>
    <dsp:sp modelId="{AAC4B26E-5254-2143-8B81-FC1716F67675}">
      <dsp:nvSpPr>
        <dsp:cNvPr id="0" name=""/>
        <dsp:cNvSpPr/>
      </dsp:nvSpPr>
      <dsp:spPr>
        <a:xfrm>
          <a:off x="3864805" y="3050"/>
          <a:ext cx="3090788" cy="1854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Informed Consent</a:t>
          </a:r>
        </a:p>
      </dsp:txBody>
      <dsp:txXfrm>
        <a:off x="3864805" y="3050"/>
        <a:ext cx="3090788" cy="1854472"/>
      </dsp:txXfrm>
    </dsp:sp>
    <dsp:sp modelId="{0C3EFE2C-6BA0-0F48-9402-4D23C8525C1E}">
      <dsp:nvSpPr>
        <dsp:cNvPr id="0" name=""/>
        <dsp:cNvSpPr/>
      </dsp:nvSpPr>
      <dsp:spPr>
        <a:xfrm>
          <a:off x="7264672" y="3050"/>
          <a:ext cx="3090788" cy="1854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a:t>Participant Interest</a:t>
          </a:r>
          <a:r>
            <a:rPr lang="en-US" sz="3700" kern="1200">
              <a:latin typeface="Georgia" panose="02040502050405020303"/>
            </a:rPr>
            <a:t> </a:t>
          </a:r>
          <a:endParaRPr lang="en-US" sz="3700" kern="1200"/>
        </a:p>
      </dsp:txBody>
      <dsp:txXfrm>
        <a:off x="7264672" y="3050"/>
        <a:ext cx="3090788" cy="1854472"/>
      </dsp:txXfrm>
    </dsp:sp>
    <dsp:sp modelId="{17F83478-110F-8640-82D5-109A5760250E}">
      <dsp:nvSpPr>
        <dsp:cNvPr id="0" name=""/>
        <dsp:cNvSpPr/>
      </dsp:nvSpPr>
      <dsp:spPr>
        <a:xfrm>
          <a:off x="464939" y="2166601"/>
          <a:ext cx="3090788" cy="1854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Artificial Testing Environment</a:t>
          </a:r>
        </a:p>
      </dsp:txBody>
      <dsp:txXfrm>
        <a:off x="464939" y="2166601"/>
        <a:ext cx="3090788" cy="1854472"/>
      </dsp:txXfrm>
    </dsp:sp>
    <dsp:sp modelId="{92691020-1905-AC4A-A445-5442581F1819}">
      <dsp:nvSpPr>
        <dsp:cNvPr id="0" name=""/>
        <dsp:cNvSpPr/>
      </dsp:nvSpPr>
      <dsp:spPr>
        <a:xfrm>
          <a:off x="3864805" y="2166601"/>
          <a:ext cx="3090788" cy="1854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Limited Selection of PMs -- 4</a:t>
          </a:r>
        </a:p>
      </dsp:txBody>
      <dsp:txXfrm>
        <a:off x="3864805" y="2166601"/>
        <a:ext cx="3090788" cy="1854472"/>
      </dsp:txXfrm>
    </dsp:sp>
    <dsp:sp modelId="{D58AD5F2-7676-624C-B21C-4585171DAB22}">
      <dsp:nvSpPr>
        <dsp:cNvPr id="0" name=""/>
        <dsp:cNvSpPr/>
      </dsp:nvSpPr>
      <dsp:spPr>
        <a:xfrm>
          <a:off x="7264672" y="2166601"/>
          <a:ext cx="3090788" cy="1854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Long-term Usage Insights</a:t>
          </a:r>
        </a:p>
      </dsp:txBody>
      <dsp:txXfrm>
        <a:off x="7264672" y="2166601"/>
        <a:ext cx="3090788" cy="18544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1DA739-CACE-41B9-A3C8-C7304CD8775C}">
      <dsp:nvSpPr>
        <dsp:cNvPr id="0" name=""/>
        <dsp:cNvSpPr/>
      </dsp:nvSpPr>
      <dsp:spPr>
        <a:xfrm>
          <a:off x="0" y="522"/>
          <a:ext cx="10820400" cy="12215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778C8A-E616-421D-A416-B59487590212}">
      <dsp:nvSpPr>
        <dsp:cNvPr id="0" name=""/>
        <dsp:cNvSpPr/>
      </dsp:nvSpPr>
      <dsp:spPr>
        <a:xfrm>
          <a:off x="369524" y="275375"/>
          <a:ext cx="671863" cy="6718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016D1E-A50C-47A4-9401-3677BCB38262}">
      <dsp:nvSpPr>
        <dsp:cNvPr id="0" name=""/>
        <dsp:cNvSpPr/>
      </dsp:nvSpPr>
      <dsp:spPr>
        <a:xfrm>
          <a:off x="1410912" y="522"/>
          <a:ext cx="9409487" cy="1221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83" tIns="129283" rIns="129283" bIns="129283" numCol="1" spcCol="1270" anchor="ctr" anchorCtr="0">
          <a:noAutofit/>
        </a:bodyPr>
        <a:lstStyle/>
        <a:p>
          <a:pPr marL="0" lvl="0" indent="0" algn="l" defTabSz="666750">
            <a:lnSpc>
              <a:spcPct val="100000"/>
            </a:lnSpc>
            <a:spcBef>
              <a:spcPct val="0"/>
            </a:spcBef>
            <a:spcAft>
              <a:spcPct val="35000"/>
            </a:spcAft>
            <a:buNone/>
          </a:pPr>
          <a:r>
            <a:rPr lang="en-US" sz="1500" kern="1200"/>
            <a:t>In April 2021, hackers used phishing to target Passwordstate users, stealing login credentials. They then posed as Click Studios customer support, obtaining more personal data.</a:t>
          </a:r>
        </a:p>
      </dsp:txBody>
      <dsp:txXfrm>
        <a:off x="1410912" y="522"/>
        <a:ext cx="9409487" cy="1221569"/>
      </dsp:txXfrm>
    </dsp:sp>
    <dsp:sp modelId="{BE99FB1D-B700-48EF-BFA6-5F9C5E8BE863}">
      <dsp:nvSpPr>
        <dsp:cNvPr id="0" name=""/>
        <dsp:cNvSpPr/>
      </dsp:nvSpPr>
      <dsp:spPr>
        <a:xfrm>
          <a:off x="0" y="1527483"/>
          <a:ext cx="10820400" cy="12215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D49D49-D761-4AB1-AA57-3B2109CE7ED7}">
      <dsp:nvSpPr>
        <dsp:cNvPr id="0" name=""/>
        <dsp:cNvSpPr/>
      </dsp:nvSpPr>
      <dsp:spPr>
        <a:xfrm>
          <a:off x="369524" y="1802336"/>
          <a:ext cx="671863" cy="6718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48B5CC-046A-4E38-BCF8-26411AF230D0}">
      <dsp:nvSpPr>
        <dsp:cNvPr id="0" name=""/>
        <dsp:cNvSpPr/>
      </dsp:nvSpPr>
      <dsp:spPr>
        <a:xfrm>
          <a:off x="1410912" y="1527483"/>
          <a:ext cx="9409487" cy="1221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83" tIns="129283" rIns="129283" bIns="129283" numCol="1" spcCol="1270" anchor="ctr" anchorCtr="0">
          <a:noAutofit/>
        </a:bodyPr>
        <a:lstStyle/>
        <a:p>
          <a:pPr marL="0" lvl="0" indent="0" algn="l" defTabSz="666750">
            <a:lnSpc>
              <a:spcPct val="100000"/>
            </a:lnSpc>
            <a:spcBef>
              <a:spcPct val="0"/>
            </a:spcBef>
            <a:spcAft>
              <a:spcPct val="35000"/>
            </a:spcAft>
            <a:buNone/>
          </a:pPr>
          <a:r>
            <a:rPr lang="en-US" sz="1500" kern="1200"/>
            <a:t>Passwords are a cybersecurity weak point; 80% of global breaches in Verizon's 2022 report were linked to password issues. Alarmingly, 66% of Americans reuse passwords for email, banking, and social media.</a:t>
          </a:r>
        </a:p>
      </dsp:txBody>
      <dsp:txXfrm>
        <a:off x="1410912" y="1527483"/>
        <a:ext cx="9409487" cy="1221569"/>
      </dsp:txXfrm>
    </dsp:sp>
    <dsp:sp modelId="{5135545F-321D-479C-A91B-1EFDCC9258D0}">
      <dsp:nvSpPr>
        <dsp:cNvPr id="0" name=""/>
        <dsp:cNvSpPr/>
      </dsp:nvSpPr>
      <dsp:spPr>
        <a:xfrm>
          <a:off x="0" y="3054445"/>
          <a:ext cx="10820400" cy="12215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981295-5DB1-4B97-B7B6-3F5F6F1A9A15}">
      <dsp:nvSpPr>
        <dsp:cNvPr id="0" name=""/>
        <dsp:cNvSpPr/>
      </dsp:nvSpPr>
      <dsp:spPr>
        <a:xfrm>
          <a:off x="369524" y="3329298"/>
          <a:ext cx="671863" cy="6718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49B5DD-B26F-403B-B192-1F3E97D581E4}">
      <dsp:nvSpPr>
        <dsp:cNvPr id="0" name=""/>
        <dsp:cNvSpPr/>
      </dsp:nvSpPr>
      <dsp:spPr>
        <a:xfrm>
          <a:off x="1410912" y="3054445"/>
          <a:ext cx="9409487" cy="1221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83" tIns="129283" rIns="129283" bIns="129283" numCol="1" spcCol="1270" anchor="ctr" anchorCtr="0">
          <a:noAutofit/>
        </a:bodyPr>
        <a:lstStyle/>
        <a:p>
          <a:pPr marL="0" lvl="0" indent="0" algn="l" defTabSz="666750">
            <a:lnSpc>
              <a:spcPct val="100000"/>
            </a:lnSpc>
            <a:spcBef>
              <a:spcPct val="0"/>
            </a:spcBef>
            <a:spcAft>
              <a:spcPct val="35000"/>
            </a:spcAft>
            <a:buNone/>
          </a:pPr>
          <a:r>
            <a:rPr lang="en-US" sz="1500" kern="1200"/>
            <a:t>Most password managers use strong encryption to protect your data, even if the company itself is hacked. This means that even if a hacker is able to gain access to your password manager account, </a:t>
          </a:r>
          <a:r>
            <a:rPr lang="en-US" sz="1500" kern="1200">
              <a:solidFill>
                <a:srgbClr val="FFFF00"/>
              </a:solidFill>
            </a:rPr>
            <a:t>they will not be able to read your passwords directly.</a:t>
          </a:r>
        </a:p>
        <a:p>
          <a:pPr marL="0" lvl="0" indent="0" algn="l" defTabSz="666750">
            <a:lnSpc>
              <a:spcPct val="100000"/>
            </a:lnSpc>
            <a:spcBef>
              <a:spcPct val="0"/>
            </a:spcBef>
            <a:spcAft>
              <a:spcPct val="35000"/>
            </a:spcAft>
            <a:buNone/>
          </a:pPr>
          <a:endParaRPr lang="en-US" sz="1500" kern="1200"/>
        </a:p>
      </dsp:txBody>
      <dsp:txXfrm>
        <a:off x="1410912" y="3054445"/>
        <a:ext cx="9409487" cy="12215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058AD-8052-463F-93D6-5D7685130710}">
      <dsp:nvSpPr>
        <dsp:cNvPr id="0" name=""/>
        <dsp:cNvSpPr/>
      </dsp:nvSpPr>
      <dsp:spPr>
        <a:xfrm>
          <a:off x="916987" y="491891"/>
          <a:ext cx="1444246" cy="14442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EED691-3879-42B2-907F-E3D1E964AEFB}">
      <dsp:nvSpPr>
        <dsp:cNvPr id="0" name=""/>
        <dsp:cNvSpPr/>
      </dsp:nvSpPr>
      <dsp:spPr>
        <a:xfrm>
          <a:off x="34392" y="2318170"/>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Possession </a:t>
          </a:r>
          <a:r>
            <a:rPr lang="en-US" sz="1800" kern="1200">
              <a:solidFill>
                <a:srgbClr val="FFFF00"/>
              </a:solidFill>
            </a:rPr>
            <a:t>factors like one-time passwords, authentication app codes, or hardware tokens.</a:t>
          </a:r>
        </a:p>
      </dsp:txBody>
      <dsp:txXfrm>
        <a:off x="34392" y="2318170"/>
        <a:ext cx="3209437" cy="720000"/>
      </dsp:txXfrm>
    </dsp:sp>
    <dsp:sp modelId="{045162FA-75AB-42C6-BE07-9EDA8B827EF4}">
      <dsp:nvSpPr>
        <dsp:cNvPr id="0" name=""/>
        <dsp:cNvSpPr/>
      </dsp:nvSpPr>
      <dsp:spPr>
        <a:xfrm>
          <a:off x="4688076" y="491891"/>
          <a:ext cx="1444246" cy="14442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FAE657-A8EC-402A-B8B1-95AB8D8DFA43}">
      <dsp:nvSpPr>
        <dsp:cNvPr id="0" name=""/>
        <dsp:cNvSpPr/>
      </dsp:nvSpPr>
      <dsp:spPr>
        <a:xfrm>
          <a:off x="3805481" y="2318170"/>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Biometrics, such as fingerprints, face recognition, retina scans, or heartbeats.</a:t>
          </a:r>
        </a:p>
      </dsp:txBody>
      <dsp:txXfrm>
        <a:off x="3805481" y="2318170"/>
        <a:ext cx="3209437" cy="720000"/>
      </dsp:txXfrm>
    </dsp:sp>
    <dsp:sp modelId="{E033FB0B-E49F-4373-A48E-C6E8B2CB3C01}">
      <dsp:nvSpPr>
        <dsp:cNvPr id="0" name=""/>
        <dsp:cNvSpPr/>
      </dsp:nvSpPr>
      <dsp:spPr>
        <a:xfrm>
          <a:off x="8459165" y="491891"/>
          <a:ext cx="1444246" cy="14442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F08812-19E7-4336-922B-8C1060398D74}">
      <dsp:nvSpPr>
        <dsp:cNvPr id="0" name=""/>
        <dsp:cNvSpPr/>
      </dsp:nvSpPr>
      <dsp:spPr>
        <a:xfrm>
          <a:off x="7576570" y="2318170"/>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A </a:t>
          </a:r>
          <a:r>
            <a:rPr lang="en-US" sz="1800" kern="1200">
              <a:solidFill>
                <a:srgbClr val="FFFF00"/>
              </a:solidFill>
            </a:rPr>
            <a:t>special link sent via email </a:t>
          </a:r>
          <a:r>
            <a:rPr lang="en-US" sz="1800" kern="1200"/>
            <a:t>that provides access to the user.</a:t>
          </a:r>
        </a:p>
      </dsp:txBody>
      <dsp:txXfrm>
        <a:off x="7576570" y="2318170"/>
        <a:ext cx="3209437" cy="720000"/>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0T14:21:10.829"/>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0T14:21:11.894"/>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F2030-88A5-C24E-9D9C-1EEF9037D09D}"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83E55-D1A7-5B4E-8581-CD70048D36F6}" type="slidenum">
              <a:rPr lang="en-US" smtClean="0"/>
              <a:t>‹#›</a:t>
            </a:fld>
            <a:endParaRPr lang="en-US"/>
          </a:p>
        </p:txBody>
      </p:sp>
    </p:spTree>
    <p:extLst>
      <p:ext uri="{BB962C8B-B14F-4D97-AF65-F5344CB8AC3E}">
        <p14:creationId xmlns:p14="http://schemas.microsoft.com/office/powerpoint/2010/main" val="2935342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D1D5DB"/>
                </a:solidFill>
                <a:effectLst/>
                <a:latin typeface="Söhne"/>
              </a:rPr>
              <a:t>Today, where we </a:t>
            </a:r>
            <a:r>
              <a:rPr lang="en-US" b="1" i="0">
                <a:solidFill>
                  <a:srgbClr val="D1D5DB"/>
                </a:solidFill>
                <a:effectLst/>
                <a:latin typeface="Söhne"/>
              </a:rPr>
              <a:t>untangle the messy</a:t>
            </a:r>
            <a:r>
              <a:rPr lang="en-US" b="0" i="0">
                <a:solidFill>
                  <a:srgbClr val="D1D5DB"/>
                </a:solidFill>
                <a:effectLst/>
                <a:latin typeface="Söhne"/>
              </a:rPr>
              <a:t>, and often frustrating, web of passwords in our daily lives. </a:t>
            </a:r>
          </a:p>
          <a:p>
            <a:pPr algn="l"/>
            <a:endParaRPr lang="en-US" b="0" i="0">
              <a:solidFill>
                <a:srgbClr val="D1D5DB"/>
              </a:solidFill>
              <a:effectLst/>
              <a:latin typeface="Söhne"/>
            </a:endParaRPr>
          </a:p>
          <a:p>
            <a:pPr algn="l"/>
            <a:r>
              <a:rPr lang="en-US" b="0" i="0">
                <a:solidFill>
                  <a:srgbClr val="D1D5DB"/>
                </a:solidFill>
                <a:effectLst/>
                <a:latin typeface="Söhne"/>
              </a:rPr>
              <a:t>many of us here use </a:t>
            </a:r>
            <a:r>
              <a:rPr lang="en-US" b="1" i="0">
                <a:solidFill>
                  <a:srgbClr val="D1D5DB"/>
                </a:solidFill>
                <a:effectLst/>
                <a:latin typeface="Söhne"/>
              </a:rPr>
              <a:t>forgot passwor</a:t>
            </a:r>
            <a:r>
              <a:rPr lang="en-US" b="0" i="0">
                <a:solidFill>
                  <a:srgbClr val="D1D5DB"/>
                </a:solidFill>
                <a:effectLst/>
                <a:latin typeface="Söhne"/>
              </a:rPr>
              <a:t>d feature, its regular for me.</a:t>
            </a:r>
          </a:p>
          <a:p>
            <a:pPr algn="l"/>
            <a:br>
              <a:rPr lang="en-US" b="0" i="0">
                <a:solidFill>
                  <a:srgbClr val="D1D5DB"/>
                </a:solidFill>
                <a:effectLst/>
                <a:latin typeface="Söhne"/>
              </a:rPr>
            </a:br>
            <a:r>
              <a:rPr lang="en-US" b="0" i="0">
                <a:solidFill>
                  <a:srgbClr val="D1D5DB"/>
                </a:solidFill>
                <a:effectLst/>
                <a:latin typeface="Söhne"/>
              </a:rPr>
              <a:t>We're not here to dive deep into </a:t>
            </a:r>
            <a:r>
              <a:rPr lang="en-US" b="1" i="0">
                <a:solidFill>
                  <a:srgbClr val="D1D5DB"/>
                </a:solidFill>
                <a:effectLst/>
                <a:latin typeface="Söhne"/>
              </a:rPr>
              <a:t>sophisticated algorithms, encryption techniques, or cyber-attack statistics. </a:t>
            </a:r>
          </a:p>
          <a:p>
            <a:pPr algn="l"/>
            <a:endParaRPr lang="en-US" b="1" i="0">
              <a:solidFill>
                <a:srgbClr val="D1D5DB"/>
              </a:solidFill>
              <a:effectLst/>
              <a:latin typeface="Söhne"/>
            </a:endParaRPr>
          </a:p>
          <a:p>
            <a:pPr algn="l"/>
            <a:r>
              <a:rPr lang="en-US" b="1" i="0">
                <a:solidFill>
                  <a:srgbClr val="D1D5DB"/>
                </a:solidFill>
                <a:effectLst/>
                <a:latin typeface="Söhne"/>
              </a:rPr>
              <a:t>Our paper is basically on survey conducted on popular smartphone managers.</a:t>
            </a:r>
          </a:p>
          <a:p>
            <a:pPr algn="l"/>
            <a:r>
              <a:rPr lang="en-US" b="1" i="0">
                <a:solidFill>
                  <a:srgbClr val="D1D5DB"/>
                </a:solidFill>
                <a:effectLst/>
                <a:latin typeface="Söhne"/>
              </a:rPr>
              <a:t> we will go from basics</a:t>
            </a:r>
          </a:p>
          <a:p>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1</a:t>
            </a:fld>
            <a:endParaRPr lang="en-US"/>
          </a:p>
        </p:txBody>
      </p:sp>
    </p:spTree>
    <p:extLst>
      <p:ext uri="{BB962C8B-B14F-4D97-AF65-F5344CB8AC3E}">
        <p14:creationId xmlns:p14="http://schemas.microsoft.com/office/powerpoint/2010/main" val="1476419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this seemingly innocent act can be a high-stakes gamble in the corporate arena, which can get you down from the company, writing frustrated emails to you boss these might happen</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10</a:t>
            </a:fld>
            <a:endParaRPr lang="en-US"/>
          </a:p>
        </p:txBody>
      </p:sp>
    </p:spTree>
    <p:extLst>
      <p:ext uri="{BB962C8B-B14F-4D97-AF65-F5344CB8AC3E}">
        <p14:creationId xmlns:p14="http://schemas.microsoft.com/office/powerpoint/2010/main" val="4166936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to avoid these </a:t>
            </a:r>
            <a:r>
              <a:rPr lang="en-US" b="0" i="0">
                <a:solidFill>
                  <a:srgbClr val="D1D5DB"/>
                </a:solidFill>
                <a:effectLst/>
                <a:latin typeface="Söhne"/>
              </a:rPr>
              <a:t>password blunders together, </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11</a:t>
            </a:fld>
            <a:endParaRPr lang="en-US"/>
          </a:p>
        </p:txBody>
      </p:sp>
    </p:spTree>
    <p:extLst>
      <p:ext uri="{BB962C8B-B14F-4D97-AF65-F5344CB8AC3E}">
        <p14:creationId xmlns:p14="http://schemas.microsoft.com/office/powerpoint/2010/main" val="366502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professor said during initial classes </a:t>
            </a:r>
            <a:br>
              <a:rPr lang="en-US"/>
            </a:br>
            <a:br>
              <a:rPr lang="en-US"/>
            </a:br>
            <a:r>
              <a:rPr lang="en-US"/>
              <a:t>Using </a:t>
            </a:r>
            <a:r>
              <a:rPr lang="en-US" err="1"/>
              <a:t>sankskrit</a:t>
            </a:r>
            <a:r>
              <a:rPr lang="en-US"/>
              <a:t> shlokas, everyone here is a Indian, we came across many shlokas in our childhood, so we can use those to keep us safe as well</a:t>
            </a:r>
          </a:p>
        </p:txBody>
      </p:sp>
      <p:sp>
        <p:nvSpPr>
          <p:cNvPr id="4" name="Slide Number Placeholder 3"/>
          <p:cNvSpPr>
            <a:spLocks noGrp="1"/>
          </p:cNvSpPr>
          <p:nvPr>
            <p:ph type="sldNum" sz="quarter" idx="5"/>
          </p:nvPr>
        </p:nvSpPr>
        <p:spPr/>
        <p:txBody>
          <a:bodyPr/>
          <a:lstStyle/>
          <a:p>
            <a:fld id="{84583E55-D1A7-5B4E-8581-CD70048D36F6}" type="slidenum">
              <a:rPr lang="en-US" smtClean="0"/>
              <a:t>12</a:t>
            </a:fld>
            <a:endParaRPr lang="en-US"/>
          </a:p>
        </p:txBody>
      </p:sp>
    </p:spTree>
    <p:extLst>
      <p:ext uri="{BB962C8B-B14F-4D97-AF65-F5344CB8AC3E}">
        <p14:creationId xmlns:p14="http://schemas.microsoft.com/office/powerpoint/2010/main" val="1193734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let’s embark on a </a:t>
            </a:r>
            <a:r>
              <a:rPr lang="en-US" b="1" i="0">
                <a:solidFill>
                  <a:srgbClr val="FFFF00"/>
                </a:solidFill>
                <a:effectLst/>
                <a:latin typeface="Söhne"/>
              </a:rPr>
              <a:t>slightly darker face of cyber world. </a:t>
            </a:r>
            <a:br>
              <a:rPr lang="en-US" b="0" i="0">
                <a:solidFill>
                  <a:srgbClr val="D1D5DB"/>
                </a:solidFill>
                <a:effectLst/>
                <a:latin typeface="Söhne"/>
              </a:rPr>
            </a:br>
            <a:r>
              <a:rPr lang="en-US" b="0" i="0">
                <a:solidFill>
                  <a:srgbClr val="D1D5DB"/>
                </a:solidFill>
                <a:effectLst/>
                <a:latin typeface="Söhne"/>
              </a:rPr>
              <a:t>Attacks! They come in </a:t>
            </a:r>
            <a:r>
              <a:rPr lang="en-US" b="1" i="0">
                <a:solidFill>
                  <a:srgbClr val="D1D5DB"/>
                </a:solidFill>
                <a:effectLst/>
                <a:latin typeface="Söhne"/>
              </a:rPr>
              <a:t>all shapes and sizes</a:t>
            </a:r>
            <a:r>
              <a:rPr lang="en-US" b="0" i="0">
                <a:solidFill>
                  <a:srgbClr val="D1D5DB"/>
                </a:solidFill>
                <a:effectLst/>
                <a:latin typeface="Söhne"/>
              </a:rPr>
              <a:t>, from sneaky phishing emails to brute force attacks trying to bash through our digital walls. </a:t>
            </a:r>
          </a:p>
          <a:p>
            <a:r>
              <a:rPr lang="en-US" b="0" i="0">
                <a:solidFill>
                  <a:srgbClr val="D1D5DB"/>
                </a:solidFill>
                <a:effectLst/>
                <a:latin typeface="Söhne"/>
              </a:rPr>
              <a:t>It's like a </a:t>
            </a:r>
            <a:r>
              <a:rPr lang="en-US" b="1" i="0">
                <a:solidFill>
                  <a:srgbClr val="D1D5DB"/>
                </a:solidFill>
                <a:effectLst/>
                <a:latin typeface="Söhne"/>
              </a:rPr>
              <a:t>virtual heist, </a:t>
            </a:r>
            <a:r>
              <a:rPr lang="en-US" b="0" i="0">
                <a:solidFill>
                  <a:srgbClr val="D1D5DB"/>
                </a:solidFill>
                <a:effectLst/>
                <a:latin typeface="Söhne"/>
              </a:rPr>
              <a:t>where our precious data is the </a:t>
            </a:r>
            <a:r>
              <a:rPr lang="en-US" b="0" i="0" err="1">
                <a:solidFill>
                  <a:srgbClr val="D1D5DB"/>
                </a:solidFill>
                <a:effectLst/>
                <a:latin typeface="Söhne"/>
              </a:rPr>
              <a:t>treassure</a:t>
            </a:r>
            <a:r>
              <a:rPr lang="en-US" b="0" i="0">
                <a:solidFill>
                  <a:srgbClr val="D1D5DB"/>
                </a:solidFill>
                <a:effectLst/>
                <a:latin typeface="Söhne"/>
              </a:rPr>
              <a:t> they’re after.</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13</a:t>
            </a:fld>
            <a:endParaRPr lang="en-US"/>
          </a:p>
        </p:txBody>
      </p:sp>
    </p:spTree>
    <p:extLst>
      <p:ext uri="{BB962C8B-B14F-4D97-AF65-F5344CB8AC3E}">
        <p14:creationId xmlns:p14="http://schemas.microsoft.com/office/powerpoint/2010/main" val="1150506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Coming to brute force its like --</a:t>
            </a:r>
            <a:br>
              <a:rPr lang="en-US" b="0" i="0">
                <a:solidFill>
                  <a:srgbClr val="D1D5DB"/>
                </a:solidFill>
                <a:effectLst/>
                <a:latin typeface="Söhne"/>
              </a:rPr>
            </a:br>
            <a:r>
              <a:rPr lang="en-US" b="0" i="0">
                <a:solidFill>
                  <a:srgbClr val="D1D5DB"/>
                </a:solidFill>
                <a:effectLst/>
                <a:latin typeface="Söhne"/>
              </a:rPr>
              <a:t>Imagine a burglar trying every single key on his keyring to break into a house –</a:t>
            </a:r>
            <a:br>
              <a:rPr lang="en-US" b="0" i="0">
                <a:solidFill>
                  <a:srgbClr val="D1D5DB"/>
                </a:solidFill>
                <a:effectLst/>
                <a:latin typeface="Söhne"/>
              </a:rPr>
            </a:br>
            <a:r>
              <a:rPr lang="en-US" b="0" i="0">
                <a:solidFill>
                  <a:srgbClr val="D1D5DB"/>
                </a:solidFill>
                <a:effectLst/>
                <a:latin typeface="Söhne"/>
              </a:rPr>
              <a:t> that's essentially what this attack is in the digital realm.</a:t>
            </a:r>
            <a:br>
              <a:rPr lang="en-US" b="0" i="0">
                <a:solidFill>
                  <a:srgbClr val="D1D5DB"/>
                </a:solidFill>
                <a:effectLst/>
                <a:latin typeface="Söhne"/>
              </a:rPr>
            </a:br>
            <a:r>
              <a:rPr lang="en-US" b="0" i="0">
                <a:solidFill>
                  <a:srgbClr val="D1D5DB"/>
                </a:solidFill>
                <a:effectLst/>
                <a:latin typeface="Söhne"/>
              </a:rPr>
              <a:t> </a:t>
            </a:r>
            <a:r>
              <a:rPr lang="en-US" b="1" i="0">
                <a:solidFill>
                  <a:srgbClr val="D1D5DB"/>
                </a:solidFill>
                <a:effectLst/>
                <a:latin typeface="Söhne"/>
              </a:rPr>
              <a:t>It's about making countless attempts,</a:t>
            </a:r>
            <a:endParaRPr lang="en-US" b="1"/>
          </a:p>
        </p:txBody>
      </p:sp>
      <p:sp>
        <p:nvSpPr>
          <p:cNvPr id="4" name="Slide Number Placeholder 3"/>
          <p:cNvSpPr>
            <a:spLocks noGrp="1"/>
          </p:cNvSpPr>
          <p:nvPr>
            <p:ph type="sldNum" sz="quarter" idx="5"/>
          </p:nvPr>
        </p:nvSpPr>
        <p:spPr/>
        <p:txBody>
          <a:bodyPr/>
          <a:lstStyle/>
          <a:p>
            <a:fld id="{84583E55-D1A7-5B4E-8581-CD70048D36F6}" type="slidenum">
              <a:rPr lang="en-US" smtClean="0"/>
              <a:t>14</a:t>
            </a:fld>
            <a:endParaRPr lang="en-US"/>
          </a:p>
        </p:txBody>
      </p:sp>
    </p:spTree>
    <p:extLst>
      <p:ext uri="{BB962C8B-B14F-4D97-AF65-F5344CB8AC3E}">
        <p14:creationId xmlns:p14="http://schemas.microsoft.com/office/powerpoint/2010/main" val="3325241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 </a:t>
            </a:r>
            <a:r>
              <a:rPr lang="en-US" b="0" i="0">
                <a:solidFill>
                  <a:srgbClr val="D1D5DB"/>
                </a:solidFill>
                <a:effectLst/>
                <a:latin typeface="Söhne"/>
              </a:rPr>
              <a:t>Picture this: you’re in a classroom, secretly passing a love letter to your crush. </a:t>
            </a:r>
            <a:br>
              <a:rPr lang="en-US" b="0" i="0">
                <a:solidFill>
                  <a:srgbClr val="D1D5DB"/>
                </a:solidFill>
                <a:effectLst/>
                <a:latin typeface="Söhne"/>
              </a:rPr>
            </a:br>
            <a:r>
              <a:rPr lang="en-US" b="0" i="0">
                <a:solidFill>
                  <a:srgbClr val="D1D5DB"/>
                </a:solidFill>
                <a:effectLst/>
                <a:latin typeface="Söhne"/>
              </a:rPr>
              <a:t>Suddenly, the class prankster intercepts it, reads it, maybe even changes a few words, and then passes it along as if nothing happened! In the digital world, hackers do the same,</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15</a:t>
            </a:fld>
            <a:endParaRPr lang="en-US"/>
          </a:p>
        </p:txBody>
      </p:sp>
    </p:spTree>
    <p:extLst>
      <p:ext uri="{BB962C8B-B14F-4D97-AF65-F5344CB8AC3E}">
        <p14:creationId xmlns:p14="http://schemas.microsoft.com/office/powerpoint/2010/main" val="1837254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Picture a busy highway, cars zooming smoothly, when suddenly, </a:t>
            </a:r>
            <a:r>
              <a:rPr lang="en-US" b="1" i="0">
                <a:solidFill>
                  <a:srgbClr val="D1D5DB"/>
                </a:solidFill>
                <a:effectLst/>
                <a:latin typeface="Söhne"/>
              </a:rPr>
              <a:t>a flood of vehicles appears from nowhere, </a:t>
            </a:r>
            <a:r>
              <a:rPr lang="en-US" b="0" i="0">
                <a:solidFill>
                  <a:srgbClr val="D1D5DB"/>
                </a:solidFill>
                <a:effectLst/>
                <a:latin typeface="Söhne"/>
              </a:rPr>
              <a:t>causing a massive, chaotic traffic jam!, preventing legitimate users from getting where they need to go. It's a mess, </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16</a:t>
            </a:fld>
            <a:endParaRPr lang="en-US"/>
          </a:p>
        </p:txBody>
      </p:sp>
    </p:spTree>
    <p:extLst>
      <p:ext uri="{BB962C8B-B14F-4D97-AF65-F5344CB8AC3E}">
        <p14:creationId xmlns:p14="http://schemas.microsoft.com/office/powerpoint/2010/main" val="611989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A Brute Force Calculator does just that – it gives us a peek into how long it might take for a brute force attack to crack a password. It's like estimating the time before the digital lock is picked</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17</a:t>
            </a:fld>
            <a:endParaRPr lang="en-US"/>
          </a:p>
        </p:txBody>
      </p:sp>
    </p:spTree>
    <p:extLst>
      <p:ext uri="{BB962C8B-B14F-4D97-AF65-F5344CB8AC3E}">
        <p14:creationId xmlns:p14="http://schemas.microsoft.com/office/powerpoint/2010/main" val="364685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18</a:t>
            </a:fld>
            <a:endParaRPr lang="en-US"/>
          </a:p>
        </p:txBody>
      </p:sp>
    </p:spTree>
    <p:extLst>
      <p:ext uri="{BB962C8B-B14F-4D97-AF65-F5344CB8AC3E}">
        <p14:creationId xmlns:p14="http://schemas.microsoft.com/office/powerpoint/2010/main" val="700096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19</a:t>
            </a:fld>
            <a:endParaRPr lang="en-US"/>
          </a:p>
        </p:txBody>
      </p:sp>
    </p:spTree>
    <p:extLst>
      <p:ext uri="{BB962C8B-B14F-4D97-AF65-F5344CB8AC3E}">
        <p14:creationId xmlns:p14="http://schemas.microsoft.com/office/powerpoint/2010/main" val="46571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a:solidFill>
                  <a:srgbClr val="D1D5DB"/>
                </a:solidFill>
                <a:effectLst/>
                <a:latin typeface="Söhne"/>
              </a:rPr>
            </a:br>
            <a:r>
              <a:rPr lang="en-US" b="0" i="0">
                <a:solidFill>
                  <a:srgbClr val="D1D5DB"/>
                </a:solidFill>
                <a:effectLst/>
                <a:latin typeface="Söhne"/>
              </a:rPr>
              <a:t>No, </a:t>
            </a:r>
            <a:r>
              <a:rPr lang="en-US" b="1" i="0">
                <a:solidFill>
                  <a:srgbClr val="D1D5DB"/>
                </a:solidFill>
                <a:effectLst/>
                <a:latin typeface="Söhne"/>
              </a:rPr>
              <a:t>we’re here to talk about us, the everyday users</a:t>
            </a:r>
            <a:r>
              <a:rPr lang="en-US" b="0" i="0">
                <a:solidFill>
                  <a:srgbClr val="D1D5DB"/>
                </a:solidFill>
                <a:effectLst/>
                <a:latin typeface="Söhne"/>
              </a:rPr>
              <a:t>, and the </a:t>
            </a:r>
            <a:r>
              <a:rPr lang="en-US" b="1" i="0">
                <a:solidFill>
                  <a:srgbClr val="D1D5DB"/>
                </a:solidFill>
                <a:effectLst/>
                <a:latin typeface="Söhne"/>
              </a:rPr>
              <a:t>tiny secret codes, </a:t>
            </a:r>
            <a:r>
              <a:rPr lang="en-US" b="0" i="0">
                <a:solidFill>
                  <a:srgbClr val="D1D5DB"/>
                </a:solidFill>
                <a:effectLst/>
                <a:latin typeface="Söhne"/>
              </a:rPr>
              <a:t>our passwords, that are sprinkled throughout our digital lives.</a:t>
            </a:r>
          </a:p>
          <a:p>
            <a:pPr algn="l"/>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2</a:t>
            </a:fld>
            <a:endParaRPr lang="en-US"/>
          </a:p>
        </p:txBody>
      </p:sp>
    </p:spTree>
    <p:extLst>
      <p:ext uri="{BB962C8B-B14F-4D97-AF65-F5344CB8AC3E}">
        <p14:creationId xmlns:p14="http://schemas.microsoft.com/office/powerpoint/2010/main" val="4223162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Is there any solution to these digital potholes, ensuring our journey through the online world is smooth and secure. </a:t>
            </a:r>
            <a:br>
              <a:rPr lang="en-US" b="0" i="0">
                <a:solidFill>
                  <a:srgbClr val="D1D5DB"/>
                </a:solidFill>
                <a:effectLst/>
                <a:latin typeface="Söhne"/>
              </a:rPr>
            </a:br>
            <a:r>
              <a:rPr lang="en-US" b="0" i="0">
                <a:solidFill>
                  <a:srgbClr val="D1D5DB"/>
                </a:solidFill>
                <a:effectLst/>
                <a:latin typeface="Söhne"/>
              </a:rPr>
              <a:t>safeguarding us from these cyber troubles.</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21</a:t>
            </a:fld>
            <a:endParaRPr lang="en-US"/>
          </a:p>
        </p:txBody>
      </p:sp>
    </p:spTree>
    <p:extLst>
      <p:ext uri="{BB962C8B-B14F-4D97-AF65-F5344CB8AC3E}">
        <p14:creationId xmlns:p14="http://schemas.microsoft.com/office/powerpoint/2010/main" val="3015242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imagine having a digital safe where all your passwords are stored securely and recalled in a snap – </a:t>
            </a:r>
            <a:br>
              <a:rPr lang="en-US" b="0" i="0">
                <a:solidFill>
                  <a:srgbClr val="D1D5DB"/>
                </a:solidFill>
                <a:effectLst/>
                <a:latin typeface="Söhne"/>
              </a:rPr>
            </a:br>
            <a:r>
              <a:rPr lang="en-US" b="0" i="0">
                <a:solidFill>
                  <a:srgbClr val="D1D5DB"/>
                </a:solidFill>
                <a:effectLst/>
                <a:latin typeface="Söhne"/>
              </a:rPr>
              <a:t>welcome to the world of Password Managers! Let's dive into this digital vault and see how it might be a game-changer in our online journeys.</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22</a:t>
            </a:fld>
            <a:endParaRPr lang="en-US"/>
          </a:p>
        </p:txBody>
      </p:sp>
    </p:spTree>
    <p:extLst>
      <p:ext uri="{BB962C8B-B14F-4D97-AF65-F5344CB8AC3E}">
        <p14:creationId xmlns:p14="http://schemas.microsoft.com/office/powerpoint/2010/main" val="16461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Password managers, or vaults, are like digital safes for your login information. </a:t>
            </a:r>
            <a:br>
              <a:rPr lang="en-US"/>
            </a:br>
            <a:r>
              <a:rPr lang="en-US"/>
              <a:t>They make it easy to keep track of your usernames and passwords for different websites and apps on your computer and phone.</a:t>
            </a:r>
          </a:p>
          <a:p>
            <a:r>
              <a:rPr lang="en-US"/>
              <a:t>Surprisingly, not many people use these handy tools, even though they are often free and work smoothly with the devices you already use. </a:t>
            </a:r>
            <a:br>
              <a:rPr lang="en-US"/>
            </a:br>
            <a:r>
              <a:rPr lang="en-US"/>
              <a:t>Instead, many folks still rely on old-fashioned methods like trying to remember everything, saving passwords in files, or even writing them down on paper.</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23</a:t>
            </a:fld>
            <a:endParaRPr lang="en-US"/>
          </a:p>
        </p:txBody>
      </p:sp>
    </p:spTree>
    <p:extLst>
      <p:ext uri="{BB962C8B-B14F-4D97-AF65-F5344CB8AC3E}">
        <p14:creationId xmlns:p14="http://schemas.microsoft.com/office/powerpoint/2010/main" val="436409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Definition: It's like a safe for your online passwords, keeping them safe and organized.</a:t>
            </a:r>
          </a:p>
          <a:p>
            <a:r>
              <a:rPr lang="en-US"/>
              <a:t>Pain Point Addressed: Helps you deal with the difficulty of remembering lots of passwords and the danger of using the same one everywhere.</a:t>
            </a:r>
            <a:endParaRPr lang="en-US">
              <a:ea typeface="Calibri"/>
              <a:cs typeface="Calibri"/>
            </a:endParaRPr>
          </a:p>
          <a:p>
            <a:r>
              <a:rPr lang="en-US"/>
              <a:t>Enhanced Security and Convenience: It creates strong, different passwords for you and lets you access them with just one secure password, making things safer and easier. It also offers extra protection with two-factor authentication and updates your passwords automatically for better online security.</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24</a:t>
            </a:fld>
            <a:endParaRPr lang="en-US"/>
          </a:p>
        </p:txBody>
      </p:sp>
    </p:spTree>
    <p:extLst>
      <p:ext uri="{BB962C8B-B14F-4D97-AF65-F5344CB8AC3E}">
        <p14:creationId xmlns:p14="http://schemas.microsoft.com/office/powerpoint/2010/main" val="544809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Despite the increasing importance of these tools in managing digital security, </a:t>
            </a:r>
          </a:p>
          <a:p>
            <a:r>
              <a:rPr lang="en-US"/>
              <a:t>no prior work has concentrated on understanding their usability. </a:t>
            </a:r>
            <a:endParaRPr lang="en-US">
              <a:cs typeface="Calibri"/>
            </a:endParaRPr>
          </a:p>
          <a:p>
            <a:pPr marL="228600" indent="-228600">
              <a:buAutoNum type="arabicPeriod"/>
            </a:pPr>
            <a:endParaRPr lang="en-US"/>
          </a:p>
          <a:p>
            <a:pPr marL="228600" indent="-228600">
              <a:buAutoNum type="arabicPeriod"/>
            </a:pPr>
            <a:r>
              <a:rPr lang="en-US"/>
              <a:t>To bridge this gap, we undertook a user study dedicated to evaluating this specific subset of managers.</a:t>
            </a:r>
            <a:endParaRPr lang="en-US">
              <a:ea typeface="Calibri"/>
              <a:cs typeface="Calibri"/>
            </a:endParaRPr>
          </a:p>
          <a:p>
            <a:pPr marL="228600" indent="-228600">
              <a:buAutoNum type="arabicPeriod"/>
            </a:pPr>
            <a:r>
              <a:rPr lang="en-US"/>
              <a:t>To address this gap, we carefully selected a sample of four popular password managers known for their wide user adoption and support on the two leading mobile operating systems, Android and iOS.</a:t>
            </a:r>
            <a:endParaRPr lang="en-US">
              <a:ea typeface="Calibri"/>
              <a:cs typeface="Calibri"/>
            </a:endParaRPr>
          </a:p>
          <a:p>
            <a:pPr marL="228600" indent="-228600">
              <a:buAutoNum type="arabicPeriod"/>
            </a:pPr>
            <a:r>
              <a:rPr lang="en-US"/>
              <a:t>Our selection criteria were based on factors such as user recommendations and the number of downloads from the Android Market and Apple Store. </a:t>
            </a:r>
            <a:endParaRPr lang="en-US">
              <a:ea typeface="Calibri" panose="020F0502020204030204"/>
              <a:cs typeface="Calibri" panose="020F0502020204030204"/>
            </a:endParaRPr>
          </a:p>
          <a:p>
            <a:r>
              <a:rPr lang="en-US"/>
              <a:t>4.chosen password managers for this study are 1Password [1], </a:t>
            </a:r>
            <a:r>
              <a:rPr lang="en-US" err="1"/>
              <a:t>Dashlane</a:t>
            </a:r>
            <a:r>
              <a:rPr lang="en-US"/>
              <a:t> [17], Keeper [32], and LastPass [36].</a:t>
            </a:r>
            <a:endParaRPr lang="en-US">
              <a:ea typeface="Calibri"/>
              <a:cs typeface="Calibri"/>
            </a:endParaRPr>
          </a:p>
          <a:p>
            <a:r>
              <a:rPr lang="en-US">
                <a:ea typeface="Calibri"/>
                <a:cs typeface="Calibri"/>
              </a:rPr>
              <a:t>5. </a:t>
            </a:r>
            <a:r>
              <a:rPr lang="en-US"/>
              <a:t>In the study, which was conducted on October 22, 2018, on </a:t>
            </a:r>
            <a:r>
              <a:rPr lang="en-US" err="1"/>
              <a:t>MTurk</a:t>
            </a:r>
            <a:r>
              <a:rPr lang="en-US"/>
              <a:t>, participants were offered a $7.9 compensation. There were minimal participation restrictions; participants needed to be at least 18 years old and possess an Android or iOS smartphone. Each individual could only participate once. Within three days, 110 responses were collected. After filtering out 30 surveys that were either hasty or not completed within the expected time, 80 responses were retained for analysis.  </a:t>
            </a:r>
            <a:endParaRPr lang="en-US">
              <a:cs typeface="Calibri"/>
            </a:endParaRPr>
          </a:p>
          <a:p>
            <a:r>
              <a:rPr lang="en-US"/>
              <a:t>On average, participants took about 58 minutes to complete the survey, with a median session duration of 44 minutes.</a:t>
            </a:r>
            <a:endParaRPr lang="en-US">
              <a:cs typeface="Calibri"/>
            </a:endParaRPr>
          </a:p>
          <a:p>
            <a:pPr marL="171450" indent="-171450">
              <a:buFont typeface="Arial"/>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25</a:t>
            </a:fld>
            <a:endParaRPr lang="en-US"/>
          </a:p>
        </p:txBody>
      </p:sp>
    </p:spTree>
    <p:extLst>
      <p:ext uri="{BB962C8B-B14F-4D97-AF65-F5344CB8AC3E}">
        <p14:creationId xmlns:p14="http://schemas.microsoft.com/office/powerpoint/2010/main" val="3505815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Point 1 </a:t>
            </a:r>
            <a:r>
              <a:rPr lang="en-US">
                <a:cs typeface="Calibri"/>
              </a:rPr>
              <a:t>What is Empirical study?</a:t>
            </a:r>
            <a:br>
              <a:rPr lang="en-US">
                <a:cs typeface="+mn-lt"/>
              </a:rPr>
            </a:br>
            <a:r>
              <a:rPr lang="en-US"/>
              <a:t>An empirical study is a research method that involves the collection of data or evidence through observation or experimentation. The goal of an empirical study is to gather factual and objective information to answer specific research questions.</a:t>
            </a:r>
          </a:p>
          <a:p>
            <a:r>
              <a:rPr lang="en-US" b="1">
                <a:cs typeface="Calibri"/>
              </a:rPr>
              <a:t>Point 2</a:t>
            </a:r>
          </a:p>
          <a:p>
            <a:r>
              <a:rPr lang="en-US"/>
              <a:t>We used a model called PACMAD [23] to create a survey, focusing on mobile app usability. This survey included questions that asked for people's opinions (qualitative) and also used a standard rating scale called System Usability Scale (SUS) [15] to get numerical scores (quantitative). </a:t>
            </a:r>
            <a:endParaRPr lang="en-US">
              <a:cs typeface="Calibri"/>
            </a:endParaRPr>
          </a:p>
          <a:p>
            <a:r>
              <a:rPr lang="en-US" b="1">
                <a:cs typeface="Calibri"/>
              </a:rPr>
              <a:t>Point 3</a:t>
            </a:r>
          </a:p>
          <a:p>
            <a:r>
              <a:rPr lang="en-US"/>
              <a:t> the research also uses the System Usability Scale (SUS), a standard tool for quantitatively measuring usability. By using SUS, the research can provide objective scores</a:t>
            </a:r>
            <a:endParaRPr lang="en-US">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26</a:t>
            </a:fld>
            <a:endParaRPr lang="en-US"/>
          </a:p>
        </p:txBody>
      </p:sp>
    </p:spTree>
    <p:extLst>
      <p:ext uri="{BB962C8B-B14F-4D97-AF65-F5344CB8AC3E}">
        <p14:creationId xmlns:p14="http://schemas.microsoft.com/office/powerpoint/2010/main" val="4175887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Compatibility</a:t>
            </a:r>
          </a:p>
          <a:p>
            <a:r>
              <a:rPr lang="en-US" b="1"/>
              <a:t>Cross-Platform Support:</a:t>
            </a:r>
            <a:r>
              <a:rPr lang="en-US"/>
              <a:t> Ensure the password manager works on your various devices and operating systems, including Windows, macOS, Android, and iOS.</a:t>
            </a:r>
            <a:endParaRPr lang="en-US">
              <a:cs typeface="Calibri"/>
            </a:endParaRPr>
          </a:p>
          <a:p>
            <a:r>
              <a:rPr lang="en-US" b="1"/>
              <a:t>Browser Integration:</a:t>
            </a:r>
            <a:r>
              <a:rPr lang="en-US"/>
              <a:t> Look for a manager that seamlessly integrates with your preferred web browsers like Chrome, Firefox, or Safari.</a:t>
            </a:r>
            <a:endParaRPr lang="en-US">
              <a:cs typeface="Calibri"/>
            </a:endParaRPr>
          </a:p>
          <a:p>
            <a:r>
              <a:rPr lang="en-US" b="1"/>
              <a:t>Cloud Sync:</a:t>
            </a:r>
            <a:r>
              <a:rPr lang="en-US"/>
              <a:t> Choose a password manager that syncs your passwords securely across all your devices through cloud services</a:t>
            </a:r>
            <a:endParaRPr lang="en-US">
              <a:cs typeface="Calibri"/>
            </a:endParaRPr>
          </a:p>
          <a:p>
            <a:endParaRPr lang="en-US" b="1">
              <a:cs typeface="Calibri"/>
            </a:endParaRPr>
          </a:p>
          <a:p>
            <a:r>
              <a:rPr lang="en-US" b="1"/>
              <a:t>User-Friendly Interface:</a:t>
            </a:r>
          </a:p>
          <a:p>
            <a:r>
              <a:rPr lang="en-US" b="1"/>
              <a:t>Cross-Platform Support:</a:t>
            </a:r>
            <a:r>
              <a:rPr lang="en-US"/>
              <a:t> Ensure the password manager works on your various devices and operating systems, including Windows, macOS, Android, and iOS.</a:t>
            </a:r>
            <a:endParaRPr lang="en-US">
              <a:cs typeface="Calibri"/>
            </a:endParaRPr>
          </a:p>
          <a:p>
            <a:r>
              <a:rPr lang="en-US" b="1"/>
              <a:t>Browser Integration:</a:t>
            </a:r>
            <a:r>
              <a:rPr lang="en-US"/>
              <a:t> Look for a manager that seamlessly integrates with your preferred web browsers like Chrome, Firefox, or Safari.</a:t>
            </a:r>
            <a:endParaRPr lang="en-US">
              <a:cs typeface="Calibri"/>
            </a:endParaRPr>
          </a:p>
          <a:p>
            <a:r>
              <a:rPr lang="en-US" b="1"/>
              <a:t>Cloud Sync:</a:t>
            </a:r>
            <a:r>
              <a:rPr lang="en-US"/>
              <a:t> Choose a password manager that syncs your passwords securely across all your devices through cloud services</a:t>
            </a:r>
            <a:endParaRPr lang="en-US">
              <a:cs typeface="Calibri"/>
            </a:endParaRPr>
          </a:p>
          <a:p>
            <a:endParaRPr lang="en-US" b="1">
              <a:cs typeface="Calibri"/>
            </a:endParaRPr>
          </a:p>
          <a:p>
            <a:endParaRPr lang="en-US" b="1"/>
          </a:p>
          <a:p>
            <a:r>
              <a:rPr lang="en-US" b="1"/>
              <a:t>Security Features:</a:t>
            </a:r>
          </a:p>
          <a:p>
            <a:r>
              <a:rPr lang="en-US" b="1"/>
              <a:t>End-to-End Encryption:</a:t>
            </a:r>
            <a:r>
              <a:rPr lang="en-US"/>
              <a:t> Ensure your passwords are encrypted with strong, end-to-end encryption methods to protect your data.</a:t>
            </a:r>
            <a:endParaRPr lang="en-US">
              <a:cs typeface="Calibri"/>
            </a:endParaRPr>
          </a:p>
          <a:p>
            <a:r>
              <a:rPr lang="en-US" b="1"/>
              <a:t>Two-Factor Authentication (2FA):</a:t>
            </a:r>
            <a:r>
              <a:rPr lang="en-US"/>
              <a:t> Choose a manager that supports 2FA for an additional layer of security.</a:t>
            </a:r>
            <a:endParaRPr lang="en-US">
              <a:cs typeface="Calibri"/>
            </a:endParaRPr>
          </a:p>
          <a:p>
            <a:r>
              <a:rPr lang="en-US" b="1"/>
              <a:t>Secure Notes and Data Storage:</a:t>
            </a:r>
            <a:r>
              <a:rPr lang="en-US"/>
              <a:t> Look for the ability to store secure notes and sensitive information beyond passwords.</a:t>
            </a:r>
            <a:endParaRPr lang="en-US">
              <a:cs typeface="Calibri"/>
            </a:endParaRPr>
          </a:p>
          <a:p>
            <a:r>
              <a:rPr lang="en-US" b="1"/>
              <a:t>Biometric Authentication:</a:t>
            </a:r>
            <a:r>
              <a:rPr lang="en-US"/>
              <a:t> Some password managers offer biometric login options (e.g., fingerprint or facial recognition) for added security.</a:t>
            </a:r>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27</a:t>
            </a:fld>
            <a:endParaRPr lang="en-US"/>
          </a:p>
        </p:txBody>
      </p:sp>
    </p:spTree>
    <p:extLst>
      <p:ext uri="{BB962C8B-B14F-4D97-AF65-F5344CB8AC3E}">
        <p14:creationId xmlns:p14="http://schemas.microsoft.com/office/powerpoint/2010/main" val="2635655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four popular managers for the two most widely used mobile operating systems, Android and iOS. We made our choices based on their recommendations and the number of downloads they have on the Android market and Apple store.</a:t>
            </a:r>
          </a:p>
        </p:txBody>
      </p:sp>
      <p:sp>
        <p:nvSpPr>
          <p:cNvPr id="4" name="Slide Number Placeholder 3"/>
          <p:cNvSpPr>
            <a:spLocks noGrp="1"/>
          </p:cNvSpPr>
          <p:nvPr>
            <p:ph type="sldNum" sz="quarter" idx="5"/>
          </p:nvPr>
        </p:nvSpPr>
        <p:spPr/>
        <p:txBody>
          <a:bodyPr/>
          <a:lstStyle/>
          <a:p>
            <a:fld id="{84583E55-D1A7-5B4E-8581-CD70048D36F6}" type="slidenum">
              <a:rPr lang="en-US" smtClean="0"/>
              <a:t>28</a:t>
            </a:fld>
            <a:endParaRPr lang="en-US"/>
          </a:p>
        </p:txBody>
      </p:sp>
    </p:spTree>
    <p:extLst>
      <p:ext uri="{BB962C8B-B14F-4D97-AF65-F5344CB8AC3E}">
        <p14:creationId xmlns:p14="http://schemas.microsoft.com/office/powerpoint/2010/main" val="2879049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1password – user friendly</a:t>
            </a:r>
          </a:p>
          <a:p>
            <a:r>
              <a:rPr lang="en-US" b="1" err="1">
                <a:cs typeface="Calibri"/>
              </a:rPr>
              <a:t>Bitwarden</a:t>
            </a:r>
            <a:r>
              <a:rPr lang="en-US" b="1">
                <a:cs typeface="Calibri"/>
              </a:rPr>
              <a:t> – open source</a:t>
            </a:r>
          </a:p>
          <a:p>
            <a:r>
              <a:rPr lang="en-US" b="1" err="1">
                <a:cs typeface="Calibri"/>
              </a:rPr>
              <a:t>Dashlane</a:t>
            </a:r>
            <a:r>
              <a:rPr lang="en-US" b="1">
                <a:cs typeface="Calibri"/>
              </a:rPr>
              <a:t> – better UI </a:t>
            </a:r>
          </a:p>
        </p:txBody>
      </p:sp>
      <p:sp>
        <p:nvSpPr>
          <p:cNvPr id="4" name="Slide Number Placeholder 3"/>
          <p:cNvSpPr>
            <a:spLocks noGrp="1"/>
          </p:cNvSpPr>
          <p:nvPr>
            <p:ph type="sldNum" sz="quarter" idx="5"/>
          </p:nvPr>
        </p:nvSpPr>
        <p:spPr/>
        <p:txBody>
          <a:bodyPr/>
          <a:lstStyle/>
          <a:p>
            <a:fld id="{84583E55-D1A7-5B4E-8581-CD70048D36F6}" type="slidenum">
              <a:rPr lang="en-US" smtClean="0"/>
              <a:t>30</a:t>
            </a:fld>
            <a:endParaRPr lang="en-US"/>
          </a:p>
        </p:txBody>
      </p:sp>
    </p:spTree>
    <p:extLst>
      <p:ext uri="{BB962C8B-B14F-4D97-AF65-F5344CB8AC3E}">
        <p14:creationId xmlns:p14="http://schemas.microsoft.com/office/powerpoint/2010/main" val="711642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r>
              <a:rPr lang="en-US"/>
              <a:t>Here's a list of password managers based on user counts and their creation years:</a:t>
            </a:r>
          </a:p>
          <a:p>
            <a:r>
              <a:rPr lang="en-US" err="1"/>
              <a:t>Bitwarden</a:t>
            </a:r>
            <a:r>
              <a:rPr lang="en-US"/>
              <a:t>: Created in 2016, with over 40 million users.</a:t>
            </a:r>
            <a:endParaRPr lang="en-US">
              <a:cs typeface="Calibri"/>
            </a:endParaRPr>
          </a:p>
          <a:p>
            <a:r>
              <a:rPr lang="en-US"/>
              <a:t>1Password: Established in 2006, boasting 20+ million users.</a:t>
            </a:r>
          </a:p>
          <a:p>
            <a:r>
              <a:rPr lang="en-US" err="1"/>
              <a:t>Dashlane</a:t>
            </a:r>
            <a:r>
              <a:rPr lang="en-US"/>
              <a:t>: Founded in 2008, with more than 15 million users.</a:t>
            </a:r>
          </a:p>
          <a:p>
            <a:r>
              <a:rPr lang="en-US" err="1"/>
              <a:t>NordPass</a:t>
            </a:r>
            <a:r>
              <a:rPr lang="en-US"/>
              <a:t>: Originated in 2014, and has 10+ million users.</a:t>
            </a:r>
          </a:p>
          <a:p>
            <a:r>
              <a:rPr lang="en-US"/>
              <a:t>Keeper: Created in 2011, with over 5 million users.</a:t>
            </a:r>
          </a:p>
          <a:p>
            <a:endParaRPr lang="en-US">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31</a:t>
            </a:fld>
            <a:endParaRPr lang="en-US"/>
          </a:p>
        </p:txBody>
      </p:sp>
    </p:spTree>
    <p:extLst>
      <p:ext uri="{BB962C8B-B14F-4D97-AF65-F5344CB8AC3E}">
        <p14:creationId xmlns:p14="http://schemas.microsoft.com/office/powerpoint/2010/main" val="2058198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2022 has been quite a ride in the online world, hasn’t it? </a:t>
            </a:r>
            <a:br>
              <a:rPr lang="en-US" b="0" i="0">
                <a:solidFill>
                  <a:srgbClr val="D1D5DB"/>
                </a:solidFill>
                <a:effectLst/>
                <a:latin typeface="Söhne"/>
              </a:rPr>
            </a:br>
            <a:r>
              <a:rPr lang="en-US" b="0" i="0">
                <a:solidFill>
                  <a:srgbClr val="D1D5DB"/>
                </a:solidFill>
                <a:effectLst/>
                <a:latin typeface="Söhne"/>
              </a:rPr>
              <a:t>We’ve </a:t>
            </a:r>
            <a:r>
              <a:rPr lang="en-US" b="1" i="0">
                <a:solidFill>
                  <a:srgbClr val="D1D5DB"/>
                </a:solidFill>
                <a:effectLst/>
                <a:latin typeface="Söhne"/>
              </a:rPr>
              <a:t>seen some cheeky cyber activities, </a:t>
            </a:r>
            <a:r>
              <a:rPr lang="en-US" b="0" i="0">
                <a:solidFill>
                  <a:srgbClr val="D1D5DB"/>
                </a:solidFill>
                <a:effectLst/>
                <a:latin typeface="Söhne"/>
              </a:rPr>
              <a:t>with passwords often playing a surprising role in the drama! And guess what? </a:t>
            </a:r>
            <a:br>
              <a:rPr lang="en-US" b="0" i="0">
                <a:solidFill>
                  <a:srgbClr val="D1D5DB"/>
                </a:solidFill>
                <a:effectLst/>
                <a:latin typeface="Söhne"/>
              </a:rPr>
            </a:br>
            <a:r>
              <a:rPr lang="en-US" b="0" i="0">
                <a:solidFill>
                  <a:srgbClr val="D1D5DB"/>
                </a:solidFill>
                <a:effectLst/>
                <a:latin typeface="Söhne"/>
              </a:rPr>
              <a:t>Let’s peek into the stats and see what tales they have to tell, shall we?</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3</a:t>
            </a:fld>
            <a:endParaRPr lang="en-US"/>
          </a:p>
        </p:txBody>
      </p:sp>
    </p:spTree>
    <p:extLst>
      <p:ext uri="{BB962C8B-B14F-4D97-AF65-F5344CB8AC3E}">
        <p14:creationId xmlns:p14="http://schemas.microsoft.com/office/powerpoint/2010/main" val="1623247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AES</a:t>
            </a:r>
            <a:r>
              <a:rPr lang="en-US"/>
              <a:t>: AES stands for Advanced Encryption Standard. It is a symmetric encryption algorithm, which means the same key is used for both encryption and decryption.</a:t>
            </a:r>
          </a:p>
          <a:p>
            <a:r>
              <a:rPr lang="en-US" b="1"/>
              <a:t>256-bit</a:t>
            </a:r>
            <a:r>
              <a:rPr lang="en-US"/>
              <a:t>: This refers to the key length used in the encryption process. AES 256-bit encryption</a:t>
            </a:r>
            <a:endParaRPr lang="en-US">
              <a:cs typeface="Calibri"/>
            </a:endParaRPr>
          </a:p>
          <a:p>
            <a:r>
              <a:rPr lang="en-US"/>
              <a:t>-more difficult for unauthorized parties to crack.</a:t>
            </a:r>
            <a:endParaRPr lang="en-US">
              <a:cs typeface="Calibri"/>
            </a:endParaRPr>
          </a:p>
          <a:p>
            <a:endParaRPr lang="en-US">
              <a:cs typeface="Calibri"/>
            </a:endParaRPr>
          </a:p>
          <a:p>
            <a:endParaRPr lang="en-US">
              <a:cs typeface="Calibri"/>
            </a:endParaRPr>
          </a:p>
          <a:p>
            <a:r>
              <a:rPr lang="en-US"/>
              <a:t>All three password managers use strong encryption standards, </a:t>
            </a:r>
            <a:r>
              <a:rPr lang="en-US" err="1"/>
              <a:t>Bitwarden</a:t>
            </a:r>
            <a:r>
              <a:rPr lang="en-US"/>
              <a:t> is known for its open-source nature, which allows security experts to review its code for vulnerabilities. This transparency is a point in </a:t>
            </a:r>
            <a:r>
              <a:rPr lang="en-US" err="1"/>
              <a:t>Bitwarden's</a:t>
            </a:r>
            <a:r>
              <a:rPr lang="en-US"/>
              <a:t> favor for security-conscious users.</a:t>
            </a:r>
            <a:endParaRPr lang="en-US">
              <a:cs typeface="Calibri"/>
            </a:endParaRPr>
          </a:p>
          <a:p>
            <a:endParaRPr lang="en-US">
              <a:cs typeface="Calibri"/>
            </a:endParaRPr>
          </a:p>
          <a:p>
            <a:r>
              <a:rPr lang="en-US" err="1"/>
              <a:t>Bitwarden</a:t>
            </a:r>
            <a:r>
              <a:rPr lang="en-US"/>
              <a:t> offers a free, open-source version with paid premium features, making it a cost-effective option.1Password and </a:t>
            </a:r>
            <a:r>
              <a:rPr lang="en-US" err="1"/>
              <a:t>Dashlane</a:t>
            </a:r>
            <a:r>
              <a:rPr lang="en-US"/>
              <a:t> are subscription-based services. </a:t>
            </a:r>
            <a:r>
              <a:rPr lang="en-US" err="1"/>
              <a:t>Dashlane</a:t>
            </a:r>
            <a:r>
              <a:rPr lang="en-US"/>
              <a:t> offers a limited free version, but most features are available in the premium subscription. 1Password primarily operates on a subscription model.</a:t>
            </a:r>
          </a:p>
          <a:p>
            <a:endParaRPr lang="en-US">
              <a:cs typeface="Calibri"/>
            </a:endParaRPr>
          </a:p>
          <a:p>
            <a:r>
              <a:rPr lang="en-US" err="1">
                <a:cs typeface="Calibri"/>
              </a:rPr>
              <a:t>Bitwarden</a:t>
            </a:r>
            <a:r>
              <a:rPr lang="en-US">
                <a:cs typeface="Calibri"/>
              </a:rPr>
              <a:t> is clean but tech oriented </a:t>
            </a:r>
            <a:r>
              <a:rPr lang="en-US" err="1">
                <a:cs typeface="Calibri"/>
              </a:rPr>
              <a:t>bcez</a:t>
            </a:r>
            <a:r>
              <a:rPr lang="en-US">
                <a:cs typeface="Calibri"/>
              </a:rPr>
              <a:t> of customizations </a:t>
            </a:r>
          </a:p>
        </p:txBody>
      </p:sp>
      <p:sp>
        <p:nvSpPr>
          <p:cNvPr id="4" name="Slide Number Placeholder 3"/>
          <p:cNvSpPr>
            <a:spLocks noGrp="1"/>
          </p:cNvSpPr>
          <p:nvPr>
            <p:ph type="sldNum" sz="quarter" idx="5"/>
          </p:nvPr>
        </p:nvSpPr>
        <p:spPr/>
        <p:txBody>
          <a:bodyPr/>
          <a:lstStyle/>
          <a:p>
            <a:fld id="{84583E55-D1A7-5B4E-8581-CD70048D36F6}" type="slidenum">
              <a:rPr lang="en-US" smtClean="0"/>
              <a:t>32</a:t>
            </a:fld>
            <a:endParaRPr lang="en-US"/>
          </a:p>
        </p:txBody>
      </p:sp>
    </p:spTree>
    <p:extLst>
      <p:ext uri="{BB962C8B-B14F-4D97-AF65-F5344CB8AC3E}">
        <p14:creationId xmlns:p14="http://schemas.microsoft.com/office/powerpoint/2010/main" val="3864764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 screenshot of LastPass, showcasing the credentials of website and their password strength and risk levels.</a:t>
            </a:r>
          </a:p>
        </p:txBody>
      </p:sp>
      <p:sp>
        <p:nvSpPr>
          <p:cNvPr id="4" name="Slide Number Placeholder 3"/>
          <p:cNvSpPr>
            <a:spLocks noGrp="1"/>
          </p:cNvSpPr>
          <p:nvPr>
            <p:ph type="sldNum" sz="quarter" idx="5"/>
          </p:nvPr>
        </p:nvSpPr>
        <p:spPr/>
        <p:txBody>
          <a:bodyPr/>
          <a:lstStyle/>
          <a:p>
            <a:fld id="{84583E55-D1A7-5B4E-8581-CD70048D36F6}" type="slidenum">
              <a:rPr lang="en-US" smtClean="0"/>
              <a:t>33</a:t>
            </a:fld>
            <a:endParaRPr lang="en-US"/>
          </a:p>
        </p:txBody>
      </p:sp>
    </p:spTree>
    <p:extLst>
      <p:ext uri="{BB962C8B-B14F-4D97-AF65-F5344CB8AC3E}">
        <p14:creationId xmlns:p14="http://schemas.microsoft.com/office/powerpoint/2010/main" val="233608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35</a:t>
            </a:fld>
            <a:endParaRPr lang="en-US"/>
          </a:p>
        </p:txBody>
      </p:sp>
    </p:spTree>
    <p:extLst>
      <p:ext uri="{BB962C8B-B14F-4D97-AF65-F5344CB8AC3E}">
        <p14:creationId xmlns:p14="http://schemas.microsoft.com/office/powerpoint/2010/main" val="1880355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lnSpc>
                <a:spcPct val="90000"/>
              </a:lnSpc>
              <a:spcBef>
                <a:spcPts val="1000"/>
              </a:spcBef>
            </a:pPr>
            <a:r>
              <a:rPr lang="en-US" b="1"/>
              <a:t>Structure </a:t>
            </a:r>
            <a:endParaRPr lang="en-US" b="1">
              <a:cs typeface="Calibri" panose="020F0502020204030204"/>
            </a:endParaRPr>
          </a:p>
          <a:p>
            <a:endParaRPr lang="en-US">
              <a:cs typeface="Calibri" panose="020F0502020204030204"/>
            </a:endParaRPr>
          </a:p>
          <a:p>
            <a:r>
              <a:rPr lang="en-US"/>
              <a:t>The study is divided into three parts:</a:t>
            </a:r>
            <a:endParaRPr lang="en-US">
              <a:cs typeface="Calibri"/>
            </a:endParaRPr>
          </a:p>
          <a:p>
            <a:r>
              <a:rPr lang="en-US" b="1"/>
              <a:t>Pre-study Questionnaire: </a:t>
            </a:r>
            <a:r>
              <a:rPr lang="en-US"/>
              <a:t>Collects demographic data and information about participants' previous knowledge of PMs.</a:t>
            </a:r>
            <a:endParaRPr lang="en-US" b="1">
              <a:cs typeface="Calibri"/>
            </a:endParaRPr>
          </a:p>
          <a:p>
            <a:r>
              <a:rPr lang="en-US" b="1"/>
              <a:t>After-task Questionnaire  </a:t>
            </a:r>
            <a:r>
              <a:rPr lang="en-US"/>
              <a:t>Measures usability attributes and usage of PMs after each task.</a:t>
            </a:r>
            <a:endParaRPr lang="en-US" b="1">
              <a:cs typeface="Calibri" panose="020F0502020204030204"/>
            </a:endParaRPr>
          </a:p>
          <a:p>
            <a:r>
              <a:rPr lang="en-US" b="1"/>
              <a:t>Post-Study Questionnaire:  </a:t>
            </a:r>
            <a:r>
              <a:rPr lang="en-US"/>
              <a:t>Obtains a quantitative SUS score assigned by participants</a:t>
            </a:r>
            <a:endParaRPr lang="en-US" b="1">
              <a:cs typeface="Calibri" panose="020F0502020204030204"/>
            </a:endParaRPr>
          </a:p>
          <a:p>
            <a:r>
              <a:rPr lang="en-US" b="1">
                <a:cs typeface="Calibri" panose="020F0502020204030204"/>
              </a:rPr>
              <a:t>**************************</a:t>
            </a:r>
          </a:p>
          <a:p>
            <a:r>
              <a:rPr lang="en-US" b="1"/>
              <a:t>Participant Recruitment</a:t>
            </a:r>
            <a:endParaRPr lang="en-US" b="1">
              <a:cs typeface="Calibri" panose="020F0502020204030204"/>
            </a:endParaRPr>
          </a:p>
          <a:p>
            <a:r>
              <a:rPr lang="en-US"/>
              <a:t>Participants were recruited through Amazon Mechanical Turk (</a:t>
            </a:r>
            <a:r>
              <a:rPr lang="en-US" err="1"/>
              <a:t>MTurk</a:t>
            </a:r>
            <a:r>
              <a:rPr lang="en-US"/>
              <a:t>), with the requirement that they should not select a PM they were already using.</a:t>
            </a:r>
            <a:endParaRPr lang="en-US">
              <a:cs typeface="Calibri"/>
            </a:endParaRPr>
          </a:p>
          <a:p>
            <a:r>
              <a:rPr lang="en-US">
                <a:cs typeface="Calibri"/>
              </a:rPr>
              <a:t>****************************</a:t>
            </a:r>
          </a:p>
          <a:p>
            <a:r>
              <a:rPr lang="en-US" b="1"/>
              <a:t>Evaluation Framework</a:t>
            </a:r>
            <a:endParaRPr lang="en-US" b="1">
              <a:cs typeface="Calibri"/>
            </a:endParaRPr>
          </a:p>
          <a:p>
            <a:r>
              <a:rPr lang="en-US"/>
              <a:t>The study evaluates PMs both qualitatively and quantitatively.</a:t>
            </a:r>
            <a:endParaRPr lang="en-US">
              <a:cs typeface="Calibri"/>
            </a:endParaRPr>
          </a:p>
          <a:p>
            <a:r>
              <a:rPr lang="en-US"/>
              <a:t>   - Quantitative analysis relies on the System Usability Scale (SUS), a widely used and validated tool to measure usability.</a:t>
            </a:r>
            <a:endParaRPr lang="en-US">
              <a:cs typeface="Calibri"/>
            </a:endParaRPr>
          </a:p>
          <a:p>
            <a:r>
              <a:rPr lang="en-US"/>
              <a:t>The PACMAD (People At the Center of Mobile Application Development) usability model is also used, assessing PMs against seven attributes: Effectiveness, Efficiency, Satisfaction, Learnability, Memorability, Errors, and Cognitive Load.</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36</a:t>
            </a:fld>
            <a:endParaRPr lang="en-US"/>
          </a:p>
        </p:txBody>
      </p:sp>
    </p:spTree>
    <p:extLst>
      <p:ext uri="{BB962C8B-B14F-4D97-AF65-F5344CB8AC3E}">
        <p14:creationId xmlns:p14="http://schemas.microsoft.com/office/powerpoint/2010/main" val="2272937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b="1"/>
              <a:t>Gender Distribution</a:t>
            </a:r>
            <a:r>
              <a:rPr lang="en-US"/>
              <a:t>: The participant group is not balanced in terms of gender, with 72.5% males, 26.25% females, and 1.25% preferring not to answer.</a:t>
            </a:r>
            <a:endParaRPr lang="en-US" b="1">
              <a:ea typeface="Calibri"/>
              <a:cs typeface="Calibri"/>
            </a:endParaRPr>
          </a:p>
          <a:p>
            <a:pPr>
              <a:buFont typeface="Arial"/>
              <a:buChar char="•"/>
            </a:pPr>
            <a:r>
              <a:rPr lang="en-US" b="1"/>
              <a:t>Age Distribution</a:t>
            </a:r>
            <a:r>
              <a:rPr lang="en-US"/>
              <a:t>: The participants' ages range from 18 to over 45 years old, with a skew towards younger users (75% are younger than 35). This age distribution is typical in usable security research.</a:t>
            </a:r>
            <a:endParaRPr lang="en-US">
              <a:ea typeface="Calibri"/>
              <a:cs typeface="Calibri"/>
            </a:endParaRPr>
          </a:p>
          <a:p>
            <a:pPr>
              <a:buFont typeface="Arial"/>
              <a:buChar char="•"/>
            </a:pPr>
            <a:r>
              <a:rPr lang="en-US" b="1"/>
              <a:t>Education Levels</a:t>
            </a:r>
            <a:r>
              <a:rPr lang="en-US"/>
              <a:t>: The participants have diverse educational backgrounds, with 8.75% having a high school degree or equivalent, 5% receiving technical or vocational training, 21.25% having some college education, 56.25% holding a college degree, and 8.75% having a graduate degree.</a:t>
            </a:r>
            <a:endParaRPr lang="en-US">
              <a:ea typeface="Calibri"/>
              <a:cs typeface="Calibri"/>
            </a:endParaRPr>
          </a:p>
          <a:p>
            <a:pPr>
              <a:buFont typeface="Arial"/>
              <a:buChar char="•"/>
            </a:pPr>
            <a:r>
              <a:rPr lang="en-US" b="1"/>
              <a:t>Geographic Distribution</a:t>
            </a:r>
            <a:r>
              <a:rPr lang="en-US"/>
              <a:t>: Most participants (95%) are from the USA or India, with the remaining 5% from other countries like Italy, Mexico, Sweden, and Germany.</a:t>
            </a:r>
            <a:endParaRPr lang="en-US">
              <a:ea typeface="Calibri"/>
              <a:cs typeface="Calibri"/>
            </a:endParaRPr>
          </a:p>
          <a:p>
            <a:pPr>
              <a:buFont typeface="Arial"/>
              <a:buChar char="•"/>
            </a:pPr>
            <a:r>
              <a:rPr lang="en-US" b="1"/>
              <a:t>Operating System Preferences</a:t>
            </a:r>
            <a:r>
              <a:rPr lang="en-US"/>
              <a:t>: 71.25% of the participants primarily use Android, while the remaining percentage prefers iOS.</a:t>
            </a:r>
            <a:endParaRPr lang="en-US">
              <a:ea typeface="Calibri"/>
              <a:cs typeface="Calibri"/>
            </a:endParaRPr>
          </a:p>
          <a:p>
            <a:pPr>
              <a:buFont typeface="Arial"/>
              <a:buChar char="•"/>
            </a:pPr>
            <a:r>
              <a:rPr lang="en-US" b="1"/>
              <a:t>Awareness and Adoption of Password Managers</a:t>
            </a:r>
            <a:r>
              <a:rPr lang="en-US"/>
              <a:t>: While 83.75% of respondents claimed to know what a password manager is, only 17.5% reported actually using one. Participants mentioned using both browser-based password managers (28.6%) and third-party applications (71.4%), including options not analyzed in the study (e.g., </a:t>
            </a:r>
            <a:r>
              <a:rPr lang="en-US" err="1"/>
              <a:t>Roboform</a:t>
            </a:r>
            <a:r>
              <a:rPr lang="en-US"/>
              <a:t>, KeePass, Sticky Password, Kaspersky). Notably, some participants (6.25%) indicated they wouldn't continue using the tested password manager because their passwords were already stored by their browser or iPhone, indicating varying understandings of what constitutes a password manager.</a:t>
            </a:r>
            <a:endParaRPr lang="en-US">
              <a:ea typeface="Calibri"/>
              <a:cs typeface="Calibri"/>
            </a:endParaRPr>
          </a:p>
          <a:p>
            <a:pPr marL="171450" indent="-171450">
              <a:lnSpc>
                <a:spcPct val="90000"/>
              </a:lnSpc>
              <a:spcBef>
                <a:spcPts val="1000"/>
              </a:spcBef>
              <a:buFont typeface="Arial"/>
              <a:buChar char="•"/>
            </a:pPr>
            <a:endParaRPr lang="en-US" b="1">
              <a:ea typeface="Calibri"/>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37</a:t>
            </a:fld>
            <a:endParaRPr lang="en-US"/>
          </a:p>
        </p:txBody>
      </p:sp>
    </p:spTree>
    <p:extLst>
      <p:ext uri="{BB962C8B-B14F-4D97-AF65-F5344CB8AC3E}">
        <p14:creationId xmlns:p14="http://schemas.microsoft.com/office/powerpoint/2010/main" val="375860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Initialization</a:t>
            </a:r>
            <a:r>
              <a:rPr lang="en-US"/>
              <a:t>: Install and set up the password manager app on your device.</a:t>
            </a:r>
          </a:p>
          <a:p>
            <a:r>
              <a:rPr lang="en-US" b="1"/>
              <a:t>Account Migration</a:t>
            </a:r>
            <a:r>
              <a:rPr lang="en-US"/>
              <a:t>: Save an existing web account and its password in the password manager.</a:t>
            </a:r>
            <a:endParaRPr lang="en-US">
              <a:ea typeface="Calibri"/>
              <a:cs typeface="Calibri"/>
            </a:endParaRPr>
          </a:p>
          <a:p>
            <a:r>
              <a:rPr lang="en-US" b="1"/>
              <a:t>Login</a:t>
            </a:r>
            <a:r>
              <a:rPr lang="en-US"/>
              <a:t>: Log in to a website using the password manager's stored password.</a:t>
            </a:r>
            <a:endParaRPr lang="en-US">
              <a:ea typeface="Calibri"/>
              <a:cs typeface="Calibri"/>
            </a:endParaRPr>
          </a:p>
          <a:p>
            <a:r>
              <a:rPr lang="en-US" b="1"/>
              <a:t>Account Creation and Usage</a:t>
            </a:r>
            <a:r>
              <a:rPr lang="en-US"/>
              <a:t>: Create a new web account on your smartphone, save the account and password in the password manager, and log in to the website.</a:t>
            </a:r>
            <a:endParaRPr lang="en-US">
              <a:ea typeface="Calibri"/>
              <a:cs typeface="Calibri"/>
            </a:endParaRPr>
          </a:p>
          <a:p>
            <a:r>
              <a:rPr lang="en-US" b="1"/>
              <a:t>Interaction with Native Apps</a:t>
            </a:r>
            <a:r>
              <a:rPr lang="en-US"/>
              <a:t>: Download the mobile app of a website and log in using the password manager.</a:t>
            </a:r>
            <a:endParaRPr lang="en-US">
              <a:ea typeface="Calibri"/>
              <a:cs typeface="Calibri"/>
            </a:endParaRPr>
          </a:p>
          <a:p>
            <a:r>
              <a:rPr lang="en-US" b="1"/>
              <a:t>Password Change</a:t>
            </a:r>
            <a:r>
              <a:rPr lang="en-US"/>
              <a:t>: Change the password of an account using the password manager's password generator and then log in with the new password.</a:t>
            </a:r>
            <a:endParaRPr lang="en-US">
              <a:ea typeface="Calibri"/>
              <a:cs typeface="Calibri"/>
            </a:endParaRPr>
          </a:p>
          <a:p>
            <a:r>
              <a:rPr lang="en-US" b="1"/>
              <a:t>Security Settings</a:t>
            </a:r>
            <a:r>
              <a:rPr lang="en-US"/>
              <a:t>: Adjust the security settings of the password manager according to your preferences.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38</a:t>
            </a:fld>
            <a:endParaRPr lang="en-US"/>
          </a:p>
        </p:txBody>
      </p:sp>
    </p:spTree>
    <p:extLst>
      <p:ext uri="{BB962C8B-B14F-4D97-AF65-F5344CB8AC3E}">
        <p14:creationId xmlns:p14="http://schemas.microsoft.com/office/powerpoint/2010/main" val="1087002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 is a simple measure that tells us how user-friendly and easy to use a product or system is, typically on a scale from 0 to 100, with higher scores indicating better usability.</a:t>
            </a:r>
          </a:p>
        </p:txBody>
      </p:sp>
      <p:sp>
        <p:nvSpPr>
          <p:cNvPr id="4" name="Slide Number Placeholder 3"/>
          <p:cNvSpPr>
            <a:spLocks noGrp="1"/>
          </p:cNvSpPr>
          <p:nvPr>
            <p:ph type="sldNum" sz="quarter" idx="5"/>
          </p:nvPr>
        </p:nvSpPr>
        <p:spPr/>
        <p:txBody>
          <a:bodyPr/>
          <a:lstStyle/>
          <a:p>
            <a:fld id="{84583E55-D1A7-5B4E-8581-CD70048D36F6}" type="slidenum">
              <a:rPr lang="en-US" smtClean="0"/>
              <a:t>40</a:t>
            </a:fld>
            <a:endParaRPr lang="en-US"/>
          </a:p>
        </p:txBody>
      </p:sp>
    </p:spTree>
    <p:extLst>
      <p:ext uri="{BB962C8B-B14F-4D97-AF65-F5344CB8AC3E}">
        <p14:creationId xmlns:p14="http://schemas.microsoft.com/office/powerpoint/2010/main" val="2287717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r>
              <a:rPr lang="en-US"/>
              <a:t>The PACMAD model is like a tool that helps check how easy it is to use mobile apps. We ask people questions and also use a scale called SUS to compare how good it is compared to other security methods.</a:t>
            </a:r>
          </a:p>
        </p:txBody>
      </p:sp>
      <p:sp>
        <p:nvSpPr>
          <p:cNvPr id="4" name="Slide Number Placeholder 3"/>
          <p:cNvSpPr>
            <a:spLocks noGrp="1"/>
          </p:cNvSpPr>
          <p:nvPr>
            <p:ph type="sldNum" sz="quarter" idx="5"/>
          </p:nvPr>
        </p:nvSpPr>
        <p:spPr/>
        <p:txBody>
          <a:bodyPr/>
          <a:lstStyle/>
          <a:p>
            <a:fld id="{84583E55-D1A7-5B4E-8581-CD70048D36F6}" type="slidenum">
              <a:rPr lang="en-US" smtClean="0"/>
              <a:t>41</a:t>
            </a:fld>
            <a:endParaRPr lang="en-US"/>
          </a:p>
        </p:txBody>
      </p:sp>
    </p:spTree>
    <p:extLst>
      <p:ext uri="{BB962C8B-B14F-4D97-AF65-F5344CB8AC3E}">
        <p14:creationId xmlns:p14="http://schemas.microsoft.com/office/powerpoint/2010/main" val="142134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Reason behind dip in task 5, This was likely because participants expected the PM's auto-fill feature to work seamlessly with native applications, but it required granting system-level permissions or realizing that auto-fill might not work for every app.</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42</a:t>
            </a:fld>
            <a:endParaRPr lang="en-US"/>
          </a:p>
        </p:txBody>
      </p:sp>
    </p:spTree>
    <p:extLst>
      <p:ext uri="{BB962C8B-B14F-4D97-AF65-F5344CB8AC3E}">
        <p14:creationId xmlns:p14="http://schemas.microsoft.com/office/powerpoint/2010/main" val="3761617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**Sample Bias**: The study acknowledges that the participant sample recruited from </a:t>
            </a:r>
            <a:r>
              <a:rPr lang="en-US" err="1"/>
              <a:t>MTurk</a:t>
            </a:r>
            <a:r>
              <a:rPr lang="en-US"/>
              <a:t> may not be entirely representative of the general population. </a:t>
            </a:r>
            <a:r>
              <a:rPr lang="en-US" err="1"/>
              <a:t>MTurk</a:t>
            </a:r>
            <a:r>
              <a:rPr lang="en-US"/>
              <a:t> users are often "WEIRD" (coming from Western, Educated, Industrialized, Rich, and Democratic countries), and the demographics of the study still skewed towards the United States and India. This limits the diversity of backgrounds and experiences in the sample.</a:t>
            </a:r>
          </a:p>
          <a:p>
            <a:r>
              <a:rPr lang="en-US"/>
              <a:t> </a:t>
            </a:r>
            <a:endParaRPr lang="en-US">
              <a:cs typeface="Calibri"/>
            </a:endParaRPr>
          </a:p>
          <a:p>
            <a:r>
              <a:rPr lang="en-US"/>
              <a:t>2. **Informed Consent**: The study openly disclosed its purpose to participants to obtain fully informed consent. However, this transparency can introduce bias, as participants might alter their behavior and responses to align with what they think the experimenters expect.</a:t>
            </a:r>
            <a:endParaRPr lang="en-US">
              <a:cs typeface="Calibri"/>
            </a:endParaRPr>
          </a:p>
          <a:p>
            <a:r>
              <a:rPr lang="en-US"/>
              <a:t> </a:t>
            </a:r>
            <a:endParaRPr lang="en-US">
              <a:cs typeface="Calibri"/>
            </a:endParaRPr>
          </a:p>
          <a:p>
            <a:r>
              <a:rPr lang="en-US"/>
              <a:t>3. **Participant Interest**: Participants who chose to take part in the study might have a higher level of interest or familiarity with password managers (PMs). This could exclude the perspectives of users who are not interested in PMs but may still have valuable insights.</a:t>
            </a:r>
            <a:endParaRPr lang="en-US">
              <a:cs typeface="Calibri"/>
            </a:endParaRPr>
          </a:p>
          <a:p>
            <a:r>
              <a:rPr lang="en-US"/>
              <a:t> </a:t>
            </a:r>
            <a:endParaRPr lang="en-US">
              <a:cs typeface="Calibri"/>
            </a:endParaRPr>
          </a:p>
          <a:p>
            <a:r>
              <a:rPr lang="en-US"/>
              <a:t>4. **Artificial Testing Environment**: Participants tested the mobile PMs based on instructions in an artificial setting, which may not fully reflect real-life PM usage. There could be differences between test results and actual user experiences.</a:t>
            </a:r>
            <a:endParaRPr lang="en-US">
              <a:cs typeface="Calibri"/>
            </a:endParaRPr>
          </a:p>
          <a:p>
            <a:r>
              <a:rPr lang="en-US"/>
              <a:t> </a:t>
            </a:r>
            <a:endParaRPr lang="en-US">
              <a:cs typeface="Calibri"/>
            </a:endParaRPr>
          </a:p>
          <a:p>
            <a:endParaRPr lang="en-US">
              <a:cs typeface="Calibri"/>
            </a:endParaRPr>
          </a:p>
          <a:p>
            <a:r>
              <a:rPr lang="en-US"/>
              <a:t> </a:t>
            </a:r>
            <a:endParaRPr lang="en-US">
              <a:cs typeface="Calibri"/>
            </a:endParaRPr>
          </a:p>
          <a:p>
            <a:r>
              <a:rPr lang="en-US"/>
              <a:t>6. **Limited Selection of PMs**: The study analyzed a reduced set of mobile PMs chosen based on popularity. This may not provide a comprehensive view of the entire mobile PM market, as different versions and implementations can affect usability perceptions.</a:t>
            </a:r>
            <a:endParaRPr lang="en-US">
              <a:cs typeface="Calibri"/>
            </a:endParaRPr>
          </a:p>
          <a:p>
            <a:r>
              <a:rPr lang="en-US"/>
              <a:t> </a:t>
            </a:r>
            <a:endParaRPr lang="en-US">
              <a:cs typeface="Calibri"/>
            </a:endParaRPr>
          </a:p>
          <a:p>
            <a:r>
              <a:rPr lang="en-US"/>
              <a:t>7. **Long-term Usage Insights**: The study did not explore long-term usage of PMs. Field studies tracking participants over an extended period in their everyday use could reveal usability issues that only arise with continued use.</a:t>
            </a:r>
            <a:endParaRPr lang="en-US">
              <a:cs typeface="Calibri"/>
            </a:endParaRPr>
          </a:p>
          <a:p>
            <a:r>
              <a:rPr lang="en-US"/>
              <a:t> </a:t>
            </a:r>
            <a:endParaRPr lang="en-US">
              <a:cs typeface="Calibri"/>
            </a:endParaRPr>
          </a:p>
          <a:p>
            <a:r>
              <a:rPr lang="en-US"/>
              <a:t>Despite these limitations, the study aims to contribute to the understanding of smartphone PM usability. It recognizes the need for more diverse participant samples, longer-term studies, and broader coverage of PM applications and versions to gain a more comprehensive view of PM usability.</a:t>
            </a:r>
            <a:endParaRPr lang="en-US">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43</a:t>
            </a:fld>
            <a:endParaRPr lang="en-US"/>
          </a:p>
        </p:txBody>
      </p:sp>
    </p:spTree>
    <p:extLst>
      <p:ext uri="{BB962C8B-B14F-4D97-AF65-F5344CB8AC3E}">
        <p14:creationId xmlns:p14="http://schemas.microsoft.com/office/powerpoint/2010/main" val="848083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D1D5DB"/>
                </a:solidFill>
                <a:effectLst/>
                <a:latin typeface="Söhne"/>
              </a:rPr>
              <a:t>guys! In a w</a:t>
            </a:r>
            <a:r>
              <a:rPr lang="en-US" b="1" i="0">
                <a:solidFill>
                  <a:srgbClr val="D1D5DB"/>
                </a:solidFill>
                <a:effectLst/>
                <a:latin typeface="Söhne"/>
              </a:rPr>
              <a:t>orld that's increasingly digitized, our day starts and ends with passwords. </a:t>
            </a:r>
            <a:br>
              <a:rPr lang="en-US" b="0" i="0">
                <a:solidFill>
                  <a:srgbClr val="D1D5DB"/>
                </a:solidFill>
                <a:effectLst/>
                <a:latin typeface="Söhne"/>
              </a:rPr>
            </a:br>
            <a:r>
              <a:rPr lang="en-US" b="0" i="0">
                <a:solidFill>
                  <a:srgbClr val="D1D5DB"/>
                </a:solidFill>
                <a:effectLst/>
                <a:latin typeface="Söhne"/>
              </a:rPr>
              <a:t>From </a:t>
            </a:r>
            <a:r>
              <a:rPr lang="en-US" b="1" i="0">
                <a:solidFill>
                  <a:srgbClr val="D1D5DB"/>
                </a:solidFill>
                <a:effectLst/>
                <a:latin typeface="Söhne"/>
              </a:rPr>
              <a:t>unlocking our phones </a:t>
            </a:r>
            <a:r>
              <a:rPr lang="en-US" b="0" i="0">
                <a:solidFill>
                  <a:srgbClr val="D1D5DB"/>
                </a:solidFill>
                <a:effectLst/>
                <a:latin typeface="Söhne"/>
              </a:rPr>
              <a:t>in the morning to </a:t>
            </a:r>
            <a:r>
              <a:rPr lang="en-US" b="1" i="0">
                <a:solidFill>
                  <a:srgbClr val="D1D5DB"/>
                </a:solidFill>
                <a:effectLst/>
                <a:latin typeface="Söhne"/>
              </a:rPr>
              <a:t>checking our emails, accessing our bank accounts</a:t>
            </a:r>
            <a:r>
              <a:rPr lang="en-US" b="0" i="0">
                <a:solidFill>
                  <a:srgbClr val="D1D5DB"/>
                </a:solidFill>
                <a:effectLst/>
                <a:latin typeface="Söhne"/>
              </a:rPr>
              <a:t>, or simply scrolling through social media - passwords are our </a:t>
            </a:r>
            <a:r>
              <a:rPr lang="en-US" b="1" i="0">
                <a:solidFill>
                  <a:srgbClr val="D1D5DB"/>
                </a:solidFill>
                <a:effectLst/>
                <a:latin typeface="Söhne"/>
              </a:rPr>
              <a:t>constant companions</a:t>
            </a:r>
            <a:r>
              <a:rPr lang="en-US" b="0" i="0">
                <a:solidFill>
                  <a:srgbClr val="D1D5DB"/>
                </a:solidFill>
                <a:effectLst/>
                <a:latin typeface="Söhne"/>
              </a:rPr>
              <a:t>, whether </a:t>
            </a:r>
            <a:r>
              <a:rPr lang="en-US" b="1" i="0">
                <a:solidFill>
                  <a:srgbClr val="D1D5DB"/>
                </a:solidFill>
                <a:effectLst/>
                <a:latin typeface="Söhne"/>
              </a:rPr>
              <a:t>we like them or not</a:t>
            </a:r>
            <a:r>
              <a:rPr lang="en-US" b="0" i="0">
                <a:solidFill>
                  <a:srgbClr val="D1D5DB"/>
                </a:solidFill>
                <a:effectLst/>
                <a:latin typeface="Söhne"/>
              </a:rPr>
              <a:t>. They're like the </a:t>
            </a:r>
            <a:r>
              <a:rPr lang="en-US" b="1" i="0">
                <a:solidFill>
                  <a:srgbClr val="D1D5DB"/>
                </a:solidFill>
                <a:effectLst/>
                <a:latin typeface="Söhne"/>
              </a:rPr>
              <a:t>keys to our digital homes</a:t>
            </a:r>
            <a:r>
              <a:rPr lang="en-US" b="0" i="0">
                <a:solidFill>
                  <a:srgbClr val="D1D5DB"/>
                </a:solidFill>
                <a:effectLst/>
                <a:latin typeface="Söhne"/>
              </a:rPr>
              <a:t>, aren’t they?</a:t>
            </a:r>
          </a:p>
          <a:p>
            <a:r>
              <a:rPr lang="en-US" b="0" i="0">
                <a:solidFill>
                  <a:srgbClr val="D1D5DB"/>
                </a:solidFill>
                <a:effectLst/>
                <a:latin typeface="Söhne"/>
              </a:rPr>
              <a:t> You know those secret codes we punch in to check our emails, or log into apps? That's right – Passwords! Think of them as digital handshakes, letting the online world know it's really you. Cool, right? Let's chat more about them!</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4</a:t>
            </a:fld>
            <a:endParaRPr lang="en-US"/>
          </a:p>
        </p:txBody>
      </p:sp>
    </p:spTree>
    <p:extLst>
      <p:ext uri="{BB962C8B-B14F-4D97-AF65-F5344CB8AC3E}">
        <p14:creationId xmlns:p14="http://schemas.microsoft.com/office/powerpoint/2010/main" val="1788753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Increasing Cybersecurity Threats:</a:t>
            </a:r>
            <a:r>
              <a:rPr lang="en-US"/>
              <a:t> With more cyber-attacks and data breaches happening, there's a bigger need for tools that help keep our passwords and online information safe.</a:t>
            </a:r>
          </a:p>
          <a:p>
            <a:r>
              <a:rPr lang="en-US" b="1"/>
              <a:t>Digital Transformation:</a:t>
            </a:r>
            <a:r>
              <a:rPr lang="en-US"/>
              <a:t> As the world becomes more digital, like with online banking and healthcare, we need strong ways to manage our passwords and protect our online accounts.</a:t>
            </a:r>
          </a:p>
          <a:p>
            <a:r>
              <a:rPr lang="en-US" b="1"/>
              <a:t>Consumer Awareness:</a:t>
            </a:r>
            <a:r>
              <a:rPr lang="en-US"/>
              <a:t> People are realizing how important it is to be safe online. They're using password managers to help keep their information secure.</a:t>
            </a:r>
          </a:p>
          <a:p>
            <a:r>
              <a:rPr lang="en-US" b="1"/>
              <a:t>Regulatory Compliance:</a:t>
            </a:r>
            <a:r>
              <a:rPr lang="en-US"/>
              <a:t> There are now stricter rules about protecting data. To follow these rules, businesses are using password managers to make sure they're keeping data and user information safe.</a:t>
            </a:r>
          </a:p>
          <a:p>
            <a:endParaRPr lang="en-US">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44</a:t>
            </a:fld>
            <a:endParaRPr lang="en-US"/>
          </a:p>
        </p:txBody>
      </p:sp>
    </p:spTree>
    <p:extLst>
      <p:ext uri="{BB962C8B-B14F-4D97-AF65-F5344CB8AC3E}">
        <p14:creationId xmlns:p14="http://schemas.microsoft.com/office/powerpoint/2010/main" val="24696282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So, we've lauded the Password Manager as our digital </a:t>
            </a:r>
            <a:br>
              <a:rPr lang="en-US" b="0" i="0">
                <a:solidFill>
                  <a:srgbClr val="D1D5DB"/>
                </a:solidFill>
                <a:effectLst/>
                <a:latin typeface="Söhne"/>
              </a:rPr>
            </a:br>
            <a:r>
              <a:rPr lang="en-US" b="0" i="0">
                <a:solidFill>
                  <a:srgbClr val="D1D5DB"/>
                </a:solidFill>
                <a:effectLst/>
                <a:latin typeface="Söhne"/>
              </a:rPr>
              <a:t>superhero, but what happens when even the mightiest guardians </a:t>
            </a:r>
            <a:r>
              <a:rPr lang="en-US" b="1" i="0">
                <a:solidFill>
                  <a:srgbClr val="D1D5DB"/>
                </a:solidFill>
                <a:effectLst/>
                <a:latin typeface="Söhne"/>
              </a:rPr>
              <a:t>face threats</a:t>
            </a:r>
            <a:r>
              <a:rPr lang="en-US" b="0" i="0">
                <a:solidFill>
                  <a:srgbClr val="D1D5DB"/>
                </a:solidFill>
                <a:effectLst/>
                <a:latin typeface="Söhne"/>
              </a:rPr>
              <a:t>? Yep, we're talking about breaches into these virtual vaults.</a:t>
            </a:r>
          </a:p>
          <a:p>
            <a:r>
              <a:rPr lang="en-US" b="0" i="0">
                <a:solidFill>
                  <a:srgbClr val="D1D5DB"/>
                </a:solidFill>
                <a:effectLst/>
                <a:latin typeface="Söhne"/>
              </a:rPr>
              <a:t>Let’s navigate through the incidents, understand the cracks</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45</a:t>
            </a:fld>
            <a:endParaRPr lang="en-US"/>
          </a:p>
        </p:txBody>
      </p:sp>
    </p:spTree>
    <p:extLst>
      <p:ext uri="{BB962C8B-B14F-4D97-AF65-F5344CB8AC3E}">
        <p14:creationId xmlns:p14="http://schemas.microsoft.com/office/powerpoint/2010/main" val="2775716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The incident, much like the Titanic’s descent into the abyss, left the digital community in stunned silence, questioning the infallibility of even the most robust security systems.</a:t>
            </a:r>
          </a:p>
          <a:p>
            <a:br>
              <a:rPr lang="en-US" b="0" i="0">
                <a:solidFill>
                  <a:srgbClr val="D1D5DB"/>
                </a:solidFill>
                <a:effectLst/>
                <a:latin typeface="Söhne"/>
              </a:rPr>
            </a:br>
            <a:r>
              <a:rPr lang="en-US" b="0" i="0">
                <a:solidFill>
                  <a:srgbClr val="D1D5DB"/>
                </a:solidFill>
                <a:effectLst/>
                <a:latin typeface="Söhne"/>
              </a:rPr>
              <a:t>Today, let’s rewind to August 25, 2022, a day that sent a shiver down the digital world’s spine: LastPass detected unauthorized access.</a:t>
            </a:r>
            <a:br>
              <a:rPr lang="en-US" b="0" i="0">
                <a:solidFill>
                  <a:srgbClr val="D1D5DB"/>
                </a:solidFill>
                <a:effectLst/>
                <a:latin typeface="Söhne"/>
              </a:rPr>
            </a:br>
            <a:r>
              <a:rPr lang="en-US" b="0" i="0">
                <a:solidFill>
                  <a:srgbClr val="D1D5DB"/>
                </a:solidFill>
                <a:effectLst/>
                <a:latin typeface="Söhne"/>
              </a:rPr>
              <a:t>where despite a breach, the data  within remained untouched and secure. Fast forward to September 15, 2022, and LastPass assured us: no customer data or passwords were compromised! How so? Our digital treasures - email addresses, passwords, and more - were encrypted using a method akin to a secret language, known only to the user and indecipherable to intruders. </a:t>
            </a:r>
            <a:br>
              <a:rPr lang="en-US" b="0" i="0">
                <a:solidFill>
                  <a:srgbClr val="D1D5DB"/>
                </a:solidFill>
                <a:effectLst/>
                <a:latin typeface="Söhne"/>
              </a:rPr>
            </a:br>
            <a:r>
              <a:rPr lang="en-US" b="0" i="0">
                <a:solidFill>
                  <a:srgbClr val="D1D5DB"/>
                </a:solidFill>
                <a:effectLst/>
                <a:latin typeface="Söhne"/>
              </a:rPr>
              <a:t>This Zero-knowledge encryption meant that even though hackers infiltrated the vault, the treasures within, encrypted with a key born from each user’s master password, remained elusive and intact.</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46</a:t>
            </a:fld>
            <a:endParaRPr lang="en-US"/>
          </a:p>
        </p:txBody>
      </p:sp>
    </p:spTree>
    <p:extLst>
      <p:ext uri="{BB962C8B-B14F-4D97-AF65-F5344CB8AC3E}">
        <p14:creationId xmlns:p14="http://schemas.microsoft.com/office/powerpoint/2010/main" val="9273668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Let's chat about a fascinating concept today: the Zero-Knowledge Method. Imagine having a secret, something so precious that even the box where you keep it doesn’t know what’s inside. </a:t>
            </a:r>
            <a:br>
              <a:rPr lang="en-US" b="0" i="0">
                <a:solidFill>
                  <a:srgbClr val="D1D5DB"/>
                </a:solidFill>
                <a:effectLst/>
                <a:latin typeface="Söhne"/>
              </a:rPr>
            </a:br>
            <a:r>
              <a:rPr lang="en-US" b="0" i="0">
                <a:solidFill>
                  <a:srgbClr val="D1D5DB"/>
                </a:solidFill>
                <a:effectLst/>
                <a:latin typeface="Söhne"/>
              </a:rPr>
              <a:t>This is the marvel of Zero-Knowledge encryption! It ensures our digital secrets, like passwords, are locked away in a box, encrypted with a special key that only we possess. </a:t>
            </a:r>
            <a:br>
              <a:rPr lang="en-US" b="0" i="0">
                <a:solidFill>
                  <a:srgbClr val="D1D5DB"/>
                </a:solidFill>
                <a:effectLst/>
                <a:latin typeface="Söhne"/>
              </a:rPr>
            </a:br>
            <a:r>
              <a:rPr lang="en-US" b="1" i="0">
                <a:solidFill>
                  <a:srgbClr val="D1D5DB"/>
                </a:solidFill>
                <a:effectLst/>
                <a:latin typeface="Söhne"/>
              </a:rPr>
              <a:t>Even the box (in our case, LastPass) is clueless about the contents</a:t>
            </a:r>
            <a:r>
              <a:rPr lang="en-US" b="0" i="0">
                <a:solidFill>
                  <a:srgbClr val="D1D5DB"/>
                </a:solidFill>
                <a:effectLst/>
                <a:latin typeface="Söhne"/>
              </a:rPr>
              <a:t>!</a:t>
            </a:r>
          </a:p>
          <a:p>
            <a:r>
              <a:rPr lang="en-US" b="0" i="0">
                <a:solidFill>
                  <a:srgbClr val="D1D5DB"/>
                </a:solidFill>
                <a:effectLst/>
                <a:latin typeface="Söhne"/>
              </a:rPr>
              <a:t>Imagine you </a:t>
            </a:r>
            <a:r>
              <a:rPr lang="en-US" b="1" i="0">
                <a:solidFill>
                  <a:srgbClr val="D1D5DB"/>
                </a:solidFill>
                <a:effectLst/>
                <a:latin typeface="Söhne"/>
              </a:rPr>
              <a:t>have a </a:t>
            </a:r>
            <a:r>
              <a:rPr lang="en-US" b="1" i="0">
                <a:solidFill>
                  <a:srgbClr val="FFFF00"/>
                </a:solidFill>
                <a:effectLst/>
                <a:latin typeface="Söhne"/>
              </a:rPr>
              <a:t>diary filled with your deepest secrets, and it's locked with a key that only you possess</a:t>
            </a:r>
            <a:r>
              <a:rPr lang="en-US" b="0" i="0">
                <a:solidFill>
                  <a:srgbClr val="FFFF00"/>
                </a:solidFill>
                <a:effectLst/>
                <a:latin typeface="Söhne"/>
              </a:rPr>
              <a:t>.</a:t>
            </a:r>
            <a:r>
              <a:rPr lang="en-US" b="0" i="0">
                <a:solidFill>
                  <a:srgbClr val="D1D5DB"/>
                </a:solidFill>
                <a:effectLst/>
                <a:latin typeface="Söhne"/>
              </a:rPr>
              <a:t> Now, think of a trusted friend as your service provider. Here’s the catch: your friend is the guardian of your diary, but they don’t have the key to open it. They can hold the diary, move it around, and keep it safe for you, but the contents inside remain an enigma to them. Even in your absence, your secrets are secure because your friend operates on the Zero Knowledge Principle - they're completely clueless about the diary's contents.</a:t>
            </a:r>
            <a:br>
              <a:rPr lang="en-US" b="0" i="0">
                <a:solidFill>
                  <a:srgbClr val="D1D5DB"/>
                </a:solidFill>
                <a:effectLst/>
                <a:latin typeface="Söhne"/>
              </a:rPr>
            </a:b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47</a:t>
            </a:fld>
            <a:endParaRPr lang="en-US"/>
          </a:p>
        </p:txBody>
      </p:sp>
    </p:spTree>
    <p:extLst>
      <p:ext uri="{BB962C8B-B14F-4D97-AF65-F5344CB8AC3E}">
        <p14:creationId xmlns:p14="http://schemas.microsoft.com/office/powerpoint/2010/main" val="2617174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Today, we’ll dive into the potential consequences and ripple effects of a password manager breach, uncovering the digital chaos that may ensue. </a:t>
            </a:r>
          </a:p>
          <a:p>
            <a:pPr algn="l"/>
            <a:br>
              <a:rPr lang="en-US" b="0" i="0">
                <a:solidFill>
                  <a:srgbClr val="D1D5DB"/>
                </a:solidFill>
                <a:effectLst/>
                <a:latin typeface="Söhne"/>
              </a:rPr>
            </a:br>
            <a:r>
              <a:rPr lang="en-US" b="0" i="0">
                <a:solidFill>
                  <a:srgbClr val="D1D5DB"/>
                </a:solidFill>
                <a:effectLst/>
                <a:latin typeface="Söhne"/>
              </a:rPr>
              <a:t>So, if a hacker does manage to break in,</a:t>
            </a:r>
            <a:br>
              <a:rPr lang="en-US" b="0" i="0">
                <a:solidFill>
                  <a:srgbClr val="D1D5DB"/>
                </a:solidFill>
                <a:effectLst/>
                <a:latin typeface="Söhne"/>
              </a:rPr>
            </a:br>
            <a:r>
              <a:rPr lang="en-US" b="0" i="0">
                <a:solidFill>
                  <a:srgbClr val="D1D5DB"/>
                </a:solidFill>
                <a:effectLst/>
                <a:latin typeface="Söhne"/>
              </a:rPr>
              <a:t> </a:t>
            </a:r>
            <a:r>
              <a:rPr lang="en-US" b="1" i="0">
                <a:solidFill>
                  <a:srgbClr val="FFFF00"/>
                </a:solidFill>
                <a:effectLst/>
                <a:latin typeface="Söhne"/>
              </a:rPr>
              <a:t>all they find is a puzzle without a solution</a:t>
            </a:r>
            <a:r>
              <a:rPr lang="en-US" b="0" i="0">
                <a:solidFill>
                  <a:srgbClr val="D1D5DB"/>
                </a:solidFill>
                <a:effectLst/>
                <a:latin typeface="Söhne"/>
              </a:rPr>
              <a:t>. It's like having a </a:t>
            </a:r>
            <a:r>
              <a:rPr lang="en-US" b="1" i="0">
                <a:solidFill>
                  <a:srgbClr val="D1D5DB"/>
                </a:solidFill>
                <a:effectLst/>
                <a:latin typeface="Söhne"/>
              </a:rPr>
              <a:t>safe inside a safe</a:t>
            </a:r>
            <a:r>
              <a:rPr lang="en-US" b="0" i="0">
                <a:solidFill>
                  <a:srgbClr val="D1D5DB"/>
                </a:solidFill>
                <a:effectLst/>
                <a:latin typeface="Söhne"/>
              </a:rPr>
              <a:t>, and even if someone cracks the outer shell, the inner one remains impenetrable.</a:t>
            </a:r>
          </a:p>
          <a:p>
            <a:pPr algn="l"/>
            <a:r>
              <a:rPr lang="en-US" b="0" i="0">
                <a:solidFill>
                  <a:srgbClr val="D1D5DB"/>
                </a:solidFill>
                <a:effectLst/>
                <a:latin typeface="Söhne"/>
              </a:rPr>
              <a:t>In simple terms, the hacker can't decipher your data.</a:t>
            </a:r>
            <a:br>
              <a:rPr lang="en-US" b="0" i="0">
                <a:solidFill>
                  <a:srgbClr val="D1D5DB"/>
                </a:solidFill>
                <a:effectLst/>
                <a:latin typeface="Söhne"/>
              </a:rPr>
            </a:br>
            <a:r>
              <a:rPr lang="en-US" b="0" i="0">
                <a:solidFill>
                  <a:srgbClr val="D1D5DB"/>
                </a:solidFill>
                <a:effectLst/>
                <a:latin typeface="Söhne"/>
              </a:rPr>
              <a:t> It’s a bit like finding a jigsaw puzzle with no picture on the box. The pieces are there, but they won't reveal the full picture without the right key.</a:t>
            </a:r>
          </a:p>
          <a:p>
            <a:br>
              <a:rPr lang="en-US"/>
            </a:b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48</a:t>
            </a:fld>
            <a:endParaRPr lang="en-US"/>
          </a:p>
        </p:txBody>
      </p:sp>
    </p:spTree>
    <p:extLst>
      <p:ext uri="{BB962C8B-B14F-4D97-AF65-F5344CB8AC3E}">
        <p14:creationId xmlns:p14="http://schemas.microsoft.com/office/powerpoint/2010/main" val="2335768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1F1F1F"/>
                </a:solidFill>
                <a:effectLst/>
                <a:latin typeface="Google Sans"/>
              </a:rPr>
              <a:t>256-bit AES encryption is a </a:t>
            </a:r>
            <a:r>
              <a:rPr lang="en-US" b="1" i="0">
                <a:solidFill>
                  <a:srgbClr val="1F1F1F"/>
                </a:solidFill>
                <a:effectLst/>
                <a:latin typeface="Google Sans"/>
              </a:rPr>
              <a:t>symmetric encryption algorithm that uses a 256-bit key to encrypt and decrypt data</a:t>
            </a:r>
            <a:r>
              <a:rPr lang="en-US" b="0" i="0">
                <a:solidFill>
                  <a:srgbClr val="1F1F1F"/>
                </a:solidFill>
                <a:effectLst/>
                <a:latin typeface="Google Sans"/>
              </a:rPr>
              <a:t>. It is considered to be one of the </a:t>
            </a:r>
            <a:r>
              <a:rPr lang="en-US" b="1" i="0">
                <a:solidFill>
                  <a:srgbClr val="1F1F1F"/>
                </a:solidFill>
                <a:effectLst/>
                <a:latin typeface="Google Sans"/>
              </a:rPr>
              <a:t>most secure encryption algorithms </a:t>
            </a:r>
            <a:r>
              <a:rPr lang="en-US" b="0" i="0">
                <a:solidFill>
                  <a:srgbClr val="1F1F1F"/>
                </a:solidFill>
                <a:effectLst/>
                <a:latin typeface="Google Sans"/>
              </a:rPr>
              <a:t>available today and is used extensively in government and military applications, as well as by businesses and individuals to protect sensitive data.</a:t>
            </a:r>
            <a:br>
              <a:rPr lang="en-US" b="0" i="0">
                <a:effectLst/>
                <a:latin typeface="Google Sans"/>
              </a:rPr>
            </a:br>
            <a:endParaRPr lang="en-US" b="0" i="0">
              <a:solidFill>
                <a:srgbClr val="1F1F1F"/>
              </a:solidFill>
              <a:effectLst/>
              <a:latin typeface="Google Sans"/>
            </a:endParaRPr>
          </a:p>
          <a:p>
            <a:pPr algn="l"/>
            <a:r>
              <a:rPr lang="en-US" b="0" i="0">
                <a:solidFill>
                  <a:srgbClr val="1F1F1F"/>
                </a:solidFill>
                <a:effectLst/>
                <a:latin typeface="Google Sans"/>
              </a:rPr>
              <a:t>AES encryption works by </a:t>
            </a:r>
            <a:r>
              <a:rPr lang="en-US" b="1" i="0">
                <a:solidFill>
                  <a:srgbClr val="1F1F1F"/>
                </a:solidFill>
                <a:effectLst/>
                <a:latin typeface="Google Sans"/>
              </a:rPr>
              <a:t>dividing the data to be encrypted into blocks of 128 bits. </a:t>
            </a:r>
            <a:r>
              <a:rPr lang="en-US" b="0" i="0">
                <a:solidFill>
                  <a:srgbClr val="1F1F1F"/>
                </a:solidFill>
                <a:effectLst/>
                <a:latin typeface="Google Sans"/>
              </a:rPr>
              <a:t>Each block is then encrypted using a series of complex mathematical operations. </a:t>
            </a:r>
            <a:br>
              <a:rPr lang="en-US" b="0" i="0">
                <a:effectLst/>
                <a:latin typeface="Google Sans"/>
              </a:rPr>
            </a:br>
            <a:br>
              <a:rPr lang="en-US" b="0" i="0">
                <a:effectLst/>
                <a:latin typeface="Google Sans"/>
              </a:rPr>
            </a:br>
            <a:r>
              <a:rPr lang="en-US" b="0" i="0">
                <a:solidFill>
                  <a:srgbClr val="1F1F1F"/>
                </a:solidFill>
                <a:effectLst/>
                <a:latin typeface="Google Sans"/>
              </a:rPr>
              <a:t>To decrypt the data, the same key must be used in reverse order. This means that only someone who has the key can decrypt the data.</a:t>
            </a:r>
            <a:br>
              <a:rPr lang="en-US" b="0" i="0">
                <a:effectLst/>
                <a:latin typeface="Google Sans"/>
              </a:rPr>
            </a:br>
            <a:endParaRPr lang="en-US" b="1" i="0">
              <a:solidFill>
                <a:srgbClr val="1F1F1F"/>
              </a:solidFill>
              <a:effectLst/>
              <a:latin typeface="Google Sans"/>
            </a:endParaRPr>
          </a:p>
          <a:p>
            <a:pPr algn="l">
              <a:buFont typeface="+mj-lt"/>
              <a:buAutoNum type="arabicPeriod"/>
            </a:pPr>
            <a:r>
              <a:rPr lang="en-US" b="1" i="0">
                <a:solidFill>
                  <a:srgbClr val="D1D5DB"/>
                </a:solidFill>
                <a:effectLst/>
                <a:latin typeface="Söhne"/>
              </a:rPr>
              <a:t>Zero-Knowledge Encryption: This means that the password manager company is blindfolded. They don’t have access to your master password or your encrypted data. It's like entrusting your secrets to a vault keeper who can't peek inside.</a:t>
            </a:r>
            <a:br>
              <a:rPr lang="en-US" b="1" i="0">
                <a:effectLst/>
                <a:latin typeface="Söhne"/>
              </a:rPr>
            </a:br>
            <a:endParaRPr lang="en-US" b="1" i="0">
              <a:solidFill>
                <a:srgbClr val="D1D5DB"/>
              </a:solidFill>
              <a:effectLst/>
              <a:latin typeface="Söhne"/>
            </a:endParaRPr>
          </a:p>
          <a:p>
            <a:pPr algn="l">
              <a:buFont typeface="+mj-lt"/>
              <a:buAutoNum type="arabicPeriod"/>
            </a:pPr>
            <a:r>
              <a:rPr lang="en-US" b="1" i="0">
                <a:solidFill>
                  <a:srgbClr val="D1D5DB"/>
                </a:solidFill>
                <a:effectLst/>
                <a:latin typeface="Söhne"/>
              </a:rPr>
              <a:t>Salting: Think of this as adding a secret spice to your password before locking it away. Making it difficult</a:t>
            </a:r>
            <a:br>
              <a:rPr lang="en-US" b="1" i="0">
                <a:effectLst/>
                <a:latin typeface="Söhne"/>
              </a:rPr>
            </a:br>
            <a:br>
              <a:rPr lang="en-US" b="1" i="0">
                <a:effectLst/>
                <a:latin typeface="Söhne"/>
              </a:rPr>
            </a:br>
            <a:r>
              <a:rPr lang="en-US" b="1" i="0">
                <a:solidFill>
                  <a:srgbClr val="D1D5DB"/>
                </a:solidFill>
                <a:effectLst/>
                <a:latin typeface="Söhne"/>
              </a:rPr>
              <a:t>3. </a:t>
            </a:r>
            <a:r>
              <a:rPr lang="en-US" b="1" i="0">
                <a:effectLst/>
                <a:latin typeface="Söhne"/>
              </a:rPr>
              <a:t>Stretching:</a:t>
            </a:r>
            <a:r>
              <a:rPr lang="en-US" b="1" i="0">
                <a:solidFill>
                  <a:srgbClr val="D1D5DB"/>
                </a:solidFill>
                <a:effectLst/>
                <a:latin typeface="Söhne"/>
              </a:rPr>
              <a:t> This is like doing a marathon. It repeats the encryption process multiple times, making it incredibly time-consuming</a:t>
            </a:r>
          </a:p>
          <a:p>
            <a:pPr algn="l">
              <a:buFont typeface="+mj-lt"/>
              <a:buAutoNum type="arabicPeriod"/>
            </a:pPr>
            <a:endParaRPr lang="en-US" b="0" i="0">
              <a:solidFill>
                <a:srgbClr val="D1D5DB"/>
              </a:solidFill>
              <a:effectLst/>
              <a:latin typeface="Söhne"/>
            </a:endParaRPr>
          </a:p>
          <a:p>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49</a:t>
            </a:fld>
            <a:endParaRPr lang="en-US"/>
          </a:p>
        </p:txBody>
      </p:sp>
    </p:spTree>
    <p:extLst>
      <p:ext uri="{BB962C8B-B14F-4D97-AF65-F5344CB8AC3E}">
        <p14:creationId xmlns:p14="http://schemas.microsoft.com/office/powerpoint/2010/main" val="5262505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D1D5DB"/>
                </a:solidFill>
                <a:effectLst/>
                <a:latin typeface="Söhne"/>
              </a:rPr>
              <a:t>lastpa</a:t>
            </a:r>
            <a:r>
              <a:rPr lang="en-US" b="1" i="0" err="1">
                <a:solidFill>
                  <a:srgbClr val="D1D5DB"/>
                </a:solidFill>
                <a:effectLst/>
                <a:latin typeface="Söhne"/>
              </a:rPr>
              <a:t>ss</a:t>
            </a:r>
            <a:r>
              <a:rPr lang="en-US" b="1" i="0">
                <a:solidFill>
                  <a:srgbClr val="D1D5DB"/>
                </a:solidFill>
                <a:effectLst/>
                <a:latin typeface="Söhne"/>
              </a:rPr>
              <a:t> wasn’t the only player in this game. </a:t>
            </a:r>
            <a:r>
              <a:rPr lang="en-US" b="0" i="0">
                <a:solidFill>
                  <a:srgbClr val="D1D5DB"/>
                </a:solidFill>
                <a:effectLst/>
                <a:latin typeface="Söhne"/>
              </a:rPr>
              <a:t>Cyber baddies have their eyes on multiple password security providers, not just </a:t>
            </a:r>
            <a:r>
              <a:rPr lang="en-US" b="0" i="0" err="1">
                <a:solidFill>
                  <a:srgbClr val="D1D5DB"/>
                </a:solidFill>
                <a:effectLst/>
                <a:latin typeface="Söhne"/>
              </a:rPr>
              <a:t>lastpass</a:t>
            </a:r>
            <a:r>
              <a:rPr lang="en-US" b="0" i="0">
                <a:solidFill>
                  <a:srgbClr val="D1D5DB"/>
                </a:solidFill>
                <a:effectLst/>
                <a:latin typeface="Söhne"/>
              </a:rPr>
              <a:t>.</a:t>
            </a:r>
            <a:br>
              <a:rPr lang="en-US" b="0" i="0">
                <a:solidFill>
                  <a:srgbClr val="D1D5DB"/>
                </a:solidFill>
                <a:effectLst/>
                <a:latin typeface="Söhne"/>
              </a:rPr>
            </a:br>
            <a:r>
              <a:rPr lang="en-US" b="0" i="0">
                <a:solidFill>
                  <a:srgbClr val="D1D5DB"/>
                </a:solidFill>
                <a:effectLst/>
                <a:latin typeface="Söhne"/>
              </a:rPr>
              <a:t>Fast forward to 2019 and 2020, where some clever folks decided to peek under the hood of various password managers. What did they find? Well, it turns out that even the most popular password management tools, like </a:t>
            </a:r>
            <a:r>
              <a:rPr lang="en-US" b="0" i="0" err="1">
                <a:solidFill>
                  <a:srgbClr val="D1D5DB"/>
                </a:solidFill>
                <a:effectLst/>
                <a:latin typeface="Söhne"/>
              </a:rPr>
              <a:t>Dashlane</a:t>
            </a:r>
            <a:r>
              <a:rPr lang="en-US" b="0" i="0">
                <a:solidFill>
                  <a:srgbClr val="D1D5DB"/>
                </a:solidFill>
                <a:effectLst/>
                <a:latin typeface="Söhne"/>
              </a:rPr>
              <a:t>, 1Password, Keeper, and RoboForm, had a few chinks in their digital armor.</a:t>
            </a:r>
            <a:br>
              <a:rPr lang="en-US" b="0" i="0">
                <a:solidFill>
                  <a:srgbClr val="D1D5DB"/>
                </a:solidFill>
                <a:effectLst/>
                <a:latin typeface="Söhne"/>
              </a:rPr>
            </a:br>
            <a:r>
              <a:rPr lang="en-US" b="0" i="0">
                <a:solidFill>
                  <a:srgbClr val="D1D5DB"/>
                </a:solidFill>
                <a:effectLst/>
                <a:latin typeface="Söhne"/>
              </a:rPr>
              <a:t>this isn't to scare you off but to remind you that in the world of digital security, everyone's learning and improving. So, while these incidents happened, they also increased better defenses and lessons learned from this</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50</a:t>
            </a:fld>
            <a:endParaRPr lang="en-US"/>
          </a:p>
        </p:txBody>
      </p:sp>
    </p:spTree>
    <p:extLst>
      <p:ext uri="{BB962C8B-B14F-4D97-AF65-F5344CB8AC3E}">
        <p14:creationId xmlns:p14="http://schemas.microsoft.com/office/powerpoint/2010/main" val="15799932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phishing they steal the usernames and passwords</a:t>
            </a:r>
          </a:p>
          <a:p>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51</a:t>
            </a:fld>
            <a:endParaRPr lang="en-US"/>
          </a:p>
        </p:txBody>
      </p:sp>
    </p:spTree>
    <p:extLst>
      <p:ext uri="{BB962C8B-B14F-4D97-AF65-F5344CB8AC3E}">
        <p14:creationId xmlns:p14="http://schemas.microsoft.com/office/powerpoint/2010/main" val="4282927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D1D5DB"/>
                </a:solidFill>
                <a:effectLst/>
                <a:latin typeface="Söhne"/>
              </a:rPr>
              <a:t>let’s peek into the future</a:t>
            </a:r>
            <a:r>
              <a:rPr lang="en-US" b="0" i="0">
                <a:solidFill>
                  <a:srgbClr val="D1D5DB"/>
                </a:solidFill>
                <a:effectLst/>
                <a:latin typeface="Söhne"/>
              </a:rPr>
              <a:t> and ask a question that's been on many minds: Will </a:t>
            </a:r>
            <a:r>
              <a:rPr lang="en-US" b="1" i="0">
                <a:solidFill>
                  <a:srgbClr val="D1D5DB"/>
                </a:solidFill>
                <a:effectLst/>
                <a:latin typeface="Söhne"/>
              </a:rPr>
              <a:t>we ever say goodbye to password managers</a:t>
            </a:r>
            <a:r>
              <a:rPr lang="en-US" b="0" i="0">
                <a:solidFill>
                  <a:srgbClr val="D1D5DB"/>
                </a:solidFill>
                <a:effectLst/>
                <a:latin typeface="Söhne"/>
              </a:rPr>
              <a:t>? It's like wondering if we’ll ever replace our trusty old keys with something more advanced.</a:t>
            </a:r>
          </a:p>
          <a:p>
            <a:br>
              <a:rPr lang="en-US" b="0" i="0">
                <a:solidFill>
                  <a:srgbClr val="D1D5DB"/>
                </a:solidFill>
                <a:effectLst/>
                <a:latin typeface="Söhne"/>
              </a:rPr>
            </a:br>
            <a:r>
              <a:rPr lang="en-US" b="0" i="0">
                <a:solidFill>
                  <a:srgbClr val="D1D5DB"/>
                </a:solidFill>
                <a:effectLst/>
                <a:latin typeface="Söhne"/>
              </a:rPr>
              <a:t>Will password managers evolve to meet the challenges, or will they gracefully step aside for more advanced guardians of our digital lives? The answer is yes</a:t>
            </a:r>
          </a:p>
          <a:p>
            <a:endParaRPr lang="en-US" b="0" i="0">
              <a:solidFill>
                <a:srgbClr val="D1D5DB"/>
              </a:solidFill>
              <a:effectLst/>
              <a:latin typeface="Söhne"/>
            </a:endParaRPr>
          </a:p>
          <a:p>
            <a:r>
              <a:rPr lang="en-US" b="0" i="0">
                <a:solidFill>
                  <a:srgbClr val="D1D5DB"/>
                </a:solidFill>
                <a:effectLst/>
                <a:latin typeface="Söhne"/>
              </a:rPr>
              <a:t>As technology is advancing at exponential rate</a:t>
            </a:r>
            <a:br>
              <a:rPr lang="en-US" b="0" i="0">
                <a:solidFill>
                  <a:srgbClr val="D1D5DB"/>
                </a:solidFill>
                <a:effectLst/>
                <a:latin typeface="Söhne"/>
              </a:rPr>
            </a:br>
            <a:br>
              <a:rPr lang="en-US" b="0" i="0">
                <a:solidFill>
                  <a:srgbClr val="D1D5DB"/>
                </a:solidFill>
                <a:effectLst/>
                <a:latin typeface="Söhne"/>
              </a:rPr>
            </a:b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52</a:t>
            </a:fld>
            <a:endParaRPr lang="en-US"/>
          </a:p>
        </p:txBody>
      </p:sp>
    </p:spTree>
    <p:extLst>
      <p:ext uri="{BB962C8B-B14F-4D97-AF65-F5344CB8AC3E}">
        <p14:creationId xmlns:p14="http://schemas.microsoft.com/office/powerpoint/2010/main" val="3822420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Password-free technology is all about </a:t>
            </a:r>
            <a:r>
              <a:rPr lang="en-US" b="1" i="0">
                <a:solidFill>
                  <a:srgbClr val="D1D5DB"/>
                </a:solidFill>
                <a:effectLst/>
                <a:latin typeface="Söhne"/>
              </a:rPr>
              <a:t>finding smarter, more convenient ways to secure our digital lives.</a:t>
            </a:r>
            <a:r>
              <a:rPr lang="en-US" b="0" i="0">
                <a:solidFill>
                  <a:srgbClr val="D1D5DB"/>
                </a:solidFill>
                <a:effectLst/>
                <a:latin typeface="Söhne"/>
              </a:rPr>
              <a:t> It's like moving from a cumbersome old lock to a futuristic, seamless access system.</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55</a:t>
            </a:fld>
            <a:endParaRPr lang="en-US"/>
          </a:p>
        </p:txBody>
      </p:sp>
    </p:spTree>
    <p:extLst>
      <p:ext uri="{BB962C8B-B14F-4D97-AF65-F5344CB8AC3E}">
        <p14:creationId xmlns:p14="http://schemas.microsoft.com/office/powerpoint/2010/main" val="2349801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authentication being the process of verifying who somebody is</a:t>
            </a:r>
          </a:p>
          <a:p>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5</a:t>
            </a:fld>
            <a:endParaRPr lang="en-US"/>
          </a:p>
        </p:txBody>
      </p:sp>
    </p:spTree>
    <p:extLst>
      <p:ext uri="{BB962C8B-B14F-4D97-AF65-F5344CB8AC3E}">
        <p14:creationId xmlns:p14="http://schemas.microsoft.com/office/powerpoint/2010/main" val="2950442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D1D5DB"/>
                </a:solidFill>
                <a:effectLst/>
                <a:latin typeface="Söhne"/>
              </a:rPr>
              <a:t>Passkeys, a revolutionary concept in the realm of authentication</a:t>
            </a:r>
            <a:r>
              <a:rPr lang="en-US" b="0" i="0">
                <a:solidFill>
                  <a:srgbClr val="D1D5DB"/>
                </a:solidFill>
                <a:effectLst/>
                <a:latin typeface="Söhne"/>
              </a:rPr>
              <a:t>. </a:t>
            </a:r>
            <a:br>
              <a:rPr lang="en-US" b="0" i="0">
                <a:solidFill>
                  <a:srgbClr val="D1D5DB"/>
                </a:solidFill>
                <a:effectLst/>
                <a:latin typeface="Söhne"/>
              </a:rPr>
            </a:br>
            <a:r>
              <a:rPr lang="en-US" b="0" i="0">
                <a:solidFill>
                  <a:srgbClr val="D1D5DB"/>
                </a:solidFill>
                <a:effectLst/>
                <a:latin typeface="Söhne"/>
              </a:rPr>
              <a:t>It’s like having a magical key that opens all your digital doors, without the fuss and complexity of traditional passwords.</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56</a:t>
            </a:fld>
            <a:endParaRPr lang="en-US"/>
          </a:p>
        </p:txBody>
      </p:sp>
    </p:spTree>
    <p:extLst>
      <p:ext uri="{BB962C8B-B14F-4D97-AF65-F5344CB8AC3E}">
        <p14:creationId xmlns:p14="http://schemas.microsoft.com/office/powerpoint/2010/main" val="1817841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how do Passkeys work? Different passkeys are approaching</a:t>
            </a:r>
          </a:p>
          <a:p>
            <a:endParaRPr lang="en-US" b="0" i="0">
              <a:solidFill>
                <a:srgbClr val="D1D5DB"/>
              </a:solidFill>
              <a:effectLst/>
              <a:latin typeface="Söhne"/>
            </a:endParaRPr>
          </a:p>
          <a:p>
            <a:r>
              <a:rPr lang="en-US" b="0" i="0">
                <a:solidFill>
                  <a:srgbClr val="D1D5DB"/>
                </a:solidFill>
                <a:effectLst/>
                <a:latin typeface="Söhne"/>
              </a:rPr>
              <a:t>They're like your personal bodyguard, created using your device's biometric features—your fingerprint or face scan. </a:t>
            </a:r>
          </a:p>
          <a:p>
            <a:r>
              <a:rPr lang="en-US" b="0" i="0">
                <a:solidFill>
                  <a:srgbClr val="D1D5DB"/>
                </a:solidFill>
                <a:effectLst/>
                <a:latin typeface="Söhne"/>
              </a:rPr>
              <a:t>No more wrangling with those tricky passwords!</a:t>
            </a:r>
          </a:p>
          <a:p>
            <a:br>
              <a:rPr lang="en-US" b="0" i="0">
                <a:solidFill>
                  <a:srgbClr val="D1D5DB"/>
                </a:solidFill>
                <a:effectLst/>
                <a:latin typeface="Söhne"/>
              </a:rPr>
            </a:br>
            <a:r>
              <a:rPr lang="en-US" b="0" i="0">
                <a:solidFill>
                  <a:srgbClr val="D1D5DB"/>
                </a:solidFill>
                <a:effectLst/>
                <a:latin typeface="Söhne"/>
              </a:rPr>
              <a:t>here's the scoop: Google Passkeys are still in the oven, but they're already earning support from various popular websites and apps. It's like the future of secure, hassle-free access is just around the corner.</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57</a:t>
            </a:fld>
            <a:endParaRPr lang="en-US"/>
          </a:p>
        </p:txBody>
      </p:sp>
    </p:spTree>
    <p:extLst>
      <p:ext uri="{BB962C8B-B14F-4D97-AF65-F5344CB8AC3E}">
        <p14:creationId xmlns:p14="http://schemas.microsoft.com/office/powerpoint/2010/main" val="3030973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Ever used "password123" or your birthday as your password? Or maybe you've got that one password for EVERYTHING? Oops! We all slip up sometimes.</a:t>
            </a:r>
            <a:br>
              <a:rPr lang="en-US" b="0" i="0">
                <a:solidFill>
                  <a:srgbClr val="D1D5DB"/>
                </a:solidFill>
                <a:effectLst/>
                <a:latin typeface="Söhne"/>
              </a:rPr>
            </a:br>
            <a:r>
              <a:rPr lang="en-US" b="0" i="0">
                <a:solidFill>
                  <a:srgbClr val="D1D5DB"/>
                </a:solidFill>
                <a:effectLst/>
                <a:latin typeface="Söhne"/>
              </a:rPr>
              <a:t> Let's chat about those little password oopsies we make daily</a:t>
            </a:r>
            <a:endParaRPr lang="en-US">
              <a:cs typeface="Calibri"/>
            </a:endParaRPr>
          </a:p>
        </p:txBody>
      </p:sp>
      <p:sp>
        <p:nvSpPr>
          <p:cNvPr id="4" name="Slide Number Placeholder 3"/>
          <p:cNvSpPr>
            <a:spLocks noGrp="1"/>
          </p:cNvSpPr>
          <p:nvPr>
            <p:ph type="sldNum" sz="quarter" idx="5"/>
          </p:nvPr>
        </p:nvSpPr>
        <p:spPr/>
        <p:txBody>
          <a:bodyPr/>
          <a:lstStyle/>
          <a:p>
            <a:fld id="{84583E55-D1A7-5B4E-8581-CD70048D36F6}" type="slidenum">
              <a:rPr lang="en-US" smtClean="0"/>
              <a:t>6</a:t>
            </a:fld>
            <a:endParaRPr lang="en-US"/>
          </a:p>
        </p:txBody>
      </p:sp>
    </p:spTree>
    <p:extLst>
      <p:ext uri="{BB962C8B-B14F-4D97-AF65-F5344CB8AC3E}">
        <p14:creationId xmlns:p14="http://schemas.microsoft.com/office/powerpoint/2010/main" val="1007146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7</a:t>
            </a:fld>
            <a:endParaRPr lang="en-US"/>
          </a:p>
        </p:txBody>
      </p:sp>
    </p:spTree>
    <p:extLst>
      <p:ext uri="{BB962C8B-B14F-4D97-AF65-F5344CB8AC3E}">
        <p14:creationId xmlns:p14="http://schemas.microsoft.com/office/powerpoint/2010/main" val="230069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Short passwords can be like rolling out the red carpet for hackers.</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8</a:t>
            </a:fld>
            <a:endParaRPr lang="en-US"/>
          </a:p>
        </p:txBody>
      </p:sp>
    </p:spTree>
    <p:extLst>
      <p:ext uri="{BB962C8B-B14F-4D97-AF65-F5344CB8AC3E}">
        <p14:creationId xmlns:p14="http://schemas.microsoft.com/office/powerpoint/2010/main" val="1480693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A short password might be easy to remember, but for criminals the it’s a open door, it's also a golden ticket for them.</a:t>
            </a:r>
            <a:endParaRPr lang="en-US"/>
          </a:p>
        </p:txBody>
      </p:sp>
      <p:sp>
        <p:nvSpPr>
          <p:cNvPr id="4" name="Slide Number Placeholder 3"/>
          <p:cNvSpPr>
            <a:spLocks noGrp="1"/>
          </p:cNvSpPr>
          <p:nvPr>
            <p:ph type="sldNum" sz="quarter" idx="5"/>
          </p:nvPr>
        </p:nvSpPr>
        <p:spPr/>
        <p:txBody>
          <a:bodyPr/>
          <a:lstStyle/>
          <a:p>
            <a:fld id="{84583E55-D1A7-5B4E-8581-CD70048D36F6}" type="slidenum">
              <a:rPr lang="en-US" smtClean="0"/>
              <a:t>9</a:t>
            </a:fld>
            <a:endParaRPr lang="en-US"/>
          </a:p>
        </p:txBody>
      </p:sp>
    </p:spTree>
    <p:extLst>
      <p:ext uri="{BB962C8B-B14F-4D97-AF65-F5344CB8AC3E}">
        <p14:creationId xmlns:p14="http://schemas.microsoft.com/office/powerpoint/2010/main" val="3542198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909561" y="4314328"/>
            <a:ext cx="2910840" cy="374642"/>
          </a:xfrm>
        </p:spPr>
        <p:txBody>
          <a:bodyPr/>
          <a:lstStyle/>
          <a:p>
            <a:fld id="{42A9AF67-2BBE-8F4E-824D-49AFD30FD1DC}" type="datetime1">
              <a:rPr lang="en-US" smtClean="0"/>
              <a:t>10/18/2023</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AB1786-4818-674C-A47D-FA21225CB078}" type="datetime1">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F4134C6-B51B-C340-B35E-47EC13D02F23}" type="datetime1">
              <a:rPr lang="en-US" smtClean="0"/>
              <a:t>10/18/2023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17BF435-0736-2842-988B-BA0AAF9BACEA}" type="datetime1">
              <a:rPr lang="en-US" smtClean="0"/>
              <a:t>10/18/2023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5E6BDEC-282B-424B-B2EF-4C7D58262F3C}" type="datetime1">
              <a:rPr lang="en-US" smtClean="0"/>
              <a:t>10/18/2023</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816A082-84DD-334F-94D1-D3CCB9241906}" type="datetime1">
              <a:rPr lang="en-US" smtClean="0"/>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0D13604-906A-EF4B-A984-673764202450}" type="datetime1">
              <a:rPr lang="en-US" smtClean="0"/>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573DA-E961-CC43-AFA4-A886F2514BCD}" type="datetime1">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F4FB3D0-CBC5-9746-B154-76A3B984E867}" type="datetime1">
              <a:rPr lang="en-US" smtClean="0"/>
              <a:t>10/18/2023</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glowing lock in the shape of a brain&#10;&#10;Description automatically generated">
            <a:extLst>
              <a:ext uri="{FF2B5EF4-FFF2-40B4-BE49-F238E27FC236}">
                <a16:creationId xmlns:a16="http://schemas.microsoft.com/office/drawing/2014/main" id="{224CD391-8971-4187-06DA-97299F52A531}"/>
              </a:ext>
            </a:extLst>
          </p:cNvPr>
          <p:cNvPicPr>
            <a:picLocks noChangeAspect="1"/>
          </p:cNvPicPr>
          <p:nvPr userDrawn="1"/>
        </p:nvPicPr>
        <p:blipFill>
          <a:blip r:embed="rId2">
            <a:alphaModFix amt="35000"/>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4DAD44-8CF3-AA41-B698-8934BCA0A8C2}" type="datetime1">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4922 -0.24861" pathEditMode="relative" ptsTypes="AA">
                                      <p:cBhvr>
                                        <p:cTn id="6" dur="30000" fill="hold"/>
                                        <p:tgtEl>
                                          <p:spTgt spid="8"/>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8"/>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4922 -0.24861 L 0 0" pathEditMode="relative" ptsTypes="AA">
                                      <p:cBhvr>
                                        <p:cTn id="11" dur="30000" fill="hold"/>
                                        <p:tgtEl>
                                          <p:spTgt spid="8"/>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8"/>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8"/>
                                        </p:tgtEl>
                                        <p:attrNameLst>
                                          <p:attrName>ppt_x</p:attrName>
                                          <p:attrName>ppt_y</p:attrName>
                                        </p:attrNameLst>
                                      </p:cBhvr>
                                    </p:animMotion>
                                  </p:childTnLst>
                                </p:cTn>
                              </p:par>
                            </p:childTnLst>
                          </p:cTn>
                        </p:par>
                      </p:childTnLst>
                    </p:cTn>
                  </p:par>
                </p:childTnLst>
              </p:cTn>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015B2B02-D417-0F4A-87FA-AA2693E18965}" type="datetime1">
              <a:rPr lang="en-US" smtClean="0"/>
              <a:t>10/18/2023</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447038-21C5-8F44-9D49-84B14046E493}" type="datetime1">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076FE-EAA0-1141-8B4E-5C4D7220BFC3}" type="datetime1">
              <a:rPr lang="en-US" smtClean="0"/>
              <a:t>10/18/2023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C14AB9-D29F-E645-AEC4-0FB95636E545}" type="datetime1">
              <a:rPr lang="en-US" smtClean="0"/>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57E88B-0ED6-F24A-B239-72B55C0426D5}" type="datetime1">
              <a:rPr lang="en-US" smtClean="0"/>
              <a:t>10/18/2023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AA1BD3-ECD8-9140-9F26-F744C8DA91A0}" type="datetime1">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389AD-6571-1E4C-B49E-061ABABE67FE}" type="datetime1">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2F17FD4-83AC-B74A-9D1A-779A7C4F4EBE}" type="datetime1">
              <a:rPr lang="en-US" smtClean="0"/>
              <a:t>10/18/2023</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26.png"/><Relationship Id="rId4" Type="http://schemas.openxmlformats.org/officeDocument/2006/relationships/customXml" Target="../ink/ink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5.png"/><Relationship Id="rId7" Type="http://schemas.openxmlformats.org/officeDocument/2006/relationships/diagramQuickStyle" Target="../diagrams/quickStyle6.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png"/><Relationship Id="rId9" Type="http://schemas.microsoft.com/office/2007/relationships/diagramDrawing" Target="../diagrams/drawing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www.wired.com/story/how-to-use-google-authenticator-app/" TargetMode="External"/><Relationship Id="rId3" Type="http://schemas.openxmlformats.org/officeDocument/2006/relationships/hyperlink" Target="https://aag-it.com/the-latest-cyber-crime-statistics/#:~:text=Headline%20Cyber%20Crime%20Statistics&amp;text=1%20in%202%20American%20internet,the%20first%20half%20of%202022" TargetMode="External"/><Relationship Id="rId7" Type="http://schemas.openxmlformats.org/officeDocument/2006/relationships/hyperlink" Target="https://cybersecurityventures.com/cybersecurity-almanac-2023/"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powershow.com/view4/4f104a-OGIzM/Password_Managers_powerpoint_ppt_presentation" TargetMode="External"/><Relationship Id="rId5" Type="http://schemas.openxmlformats.org/officeDocument/2006/relationships/hyperlink" Target="https://www.google.com/search?sca_esv=572214004&amp;sxsrf=AM9HkKnyzbfxCLK8ZxP5_Q4VfxtUhi2StQ:1696954578005&amp;q=sanskrit+shlokas" TargetMode="External"/><Relationship Id="rId10" Type="http://schemas.openxmlformats.org/officeDocument/2006/relationships/image" Target="../media/image57.jpeg"/><Relationship Id="rId4" Type="http://schemas.openxmlformats.org/officeDocument/2006/relationships/hyperlink" Target="https://securityintelligence.com/articles/future-of-password-managers/" TargetMode="External"/><Relationship Id="rId9" Type="http://schemas.openxmlformats.org/officeDocument/2006/relationships/hyperlink" Target="https://www.theverge.com/2023/9/20/23880714/1password-mobile-passkey-support-web-browser-extension-release-dat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70CA6A-B3B0-4826-A91F-B2B1F8922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C51B9DA-B0CC-480A-8EA5-4D5C3E0515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a:extLst>
              <a:ext uri="{FF2B5EF4-FFF2-40B4-BE49-F238E27FC236}">
                <a16:creationId xmlns:a16="http://schemas.microsoft.com/office/drawing/2014/main" id="{AB8F64D4-0CB2-265F-E4E2-2D9C6E55DD2D}"/>
              </a:ext>
            </a:extLst>
          </p:cNvPr>
          <p:cNvSpPr>
            <a:spLocks noGrp="1"/>
          </p:cNvSpPr>
          <p:nvPr>
            <p:ph type="ctrTitle"/>
          </p:nvPr>
        </p:nvSpPr>
        <p:spPr>
          <a:xfrm>
            <a:off x="4976028" y="965200"/>
            <a:ext cx="6170943" cy="4329641"/>
          </a:xfrm>
        </p:spPr>
        <p:txBody>
          <a:bodyPr anchor="ctr">
            <a:normAutofit/>
          </a:bodyPr>
          <a:lstStyle/>
          <a:p>
            <a:r>
              <a:rPr lang="en-US" sz="2000"/>
              <a:t>University at buffalo</a:t>
            </a:r>
            <a:br>
              <a:rPr lang="en-US" sz="2000"/>
            </a:br>
            <a:r>
              <a:rPr lang="en-US" sz="1800">
                <a:solidFill>
                  <a:srgbClr val="FFFF00"/>
                </a:solidFill>
              </a:rPr>
              <a:t>CSE 707 seminar</a:t>
            </a:r>
            <a:br>
              <a:rPr lang="en-US" sz="2000">
                <a:solidFill>
                  <a:srgbClr val="FFFF00"/>
                </a:solidFill>
              </a:rPr>
            </a:br>
            <a:br>
              <a:rPr lang="en-US" sz="2000"/>
            </a:br>
            <a:br>
              <a:rPr lang="en-US" sz="3800"/>
            </a:br>
            <a:r>
              <a:rPr lang="en-US" sz="3800"/>
              <a:t>“</a:t>
            </a:r>
            <a:r>
              <a:rPr lang="en-US" sz="3800">
                <a:ea typeface="+mj-lt"/>
                <a:cs typeface="+mj-lt"/>
              </a:rPr>
              <a:t>Analyzing the Usability of Popular Smartphone Password Managers”</a:t>
            </a:r>
            <a:endParaRPr lang="en-US" sz="3800"/>
          </a:p>
        </p:txBody>
      </p:sp>
      <p:sp>
        <p:nvSpPr>
          <p:cNvPr id="3" name="Subtitle 2">
            <a:extLst>
              <a:ext uri="{FF2B5EF4-FFF2-40B4-BE49-F238E27FC236}">
                <a16:creationId xmlns:a16="http://schemas.microsoft.com/office/drawing/2014/main" id="{471DF4B5-7A41-4D0E-6520-AF0F0F743207}"/>
              </a:ext>
            </a:extLst>
          </p:cNvPr>
          <p:cNvSpPr>
            <a:spLocks noGrp="1"/>
          </p:cNvSpPr>
          <p:nvPr>
            <p:ph type="subTitle" idx="1"/>
          </p:nvPr>
        </p:nvSpPr>
        <p:spPr>
          <a:xfrm>
            <a:off x="965200" y="965200"/>
            <a:ext cx="3367361" cy="4958522"/>
          </a:xfrm>
        </p:spPr>
        <p:txBody>
          <a:bodyPr vert="horz" lIns="91440" tIns="45720" rIns="91440" bIns="45720" rtlCol="0" anchor="ctr">
            <a:normAutofit/>
          </a:bodyPr>
          <a:lstStyle/>
          <a:p>
            <a:pPr algn="r"/>
            <a:r>
              <a:rPr lang="en-US"/>
              <a:t>Paper by -</a:t>
            </a:r>
          </a:p>
          <a:p>
            <a:pPr algn="r"/>
            <a:r>
              <a:rPr lang="en-US" err="1">
                <a:ea typeface="+mn-lt"/>
                <a:cs typeface="+mn-lt"/>
              </a:rPr>
              <a:t>Sunyoung</a:t>
            </a:r>
            <a:r>
              <a:rPr lang="en-US">
                <a:ea typeface="+mn-lt"/>
                <a:cs typeface="+mn-lt"/>
              </a:rPr>
              <a:t> Seiler-Hwang, Patricia Arias-</a:t>
            </a:r>
            <a:r>
              <a:rPr lang="en-US" err="1">
                <a:ea typeface="+mn-lt"/>
                <a:cs typeface="+mn-lt"/>
              </a:rPr>
              <a:t>Cabarcos</a:t>
            </a:r>
            <a:r>
              <a:rPr lang="en-US">
                <a:ea typeface="+mn-lt"/>
                <a:cs typeface="+mn-lt"/>
              </a:rPr>
              <a:t>, Andrés Marín, Florina </a:t>
            </a:r>
            <a:r>
              <a:rPr lang="en-US" err="1">
                <a:ea typeface="+mn-lt"/>
                <a:cs typeface="+mn-lt"/>
              </a:rPr>
              <a:t>Almenares</a:t>
            </a:r>
            <a:r>
              <a:rPr lang="en-US">
                <a:ea typeface="+mn-lt"/>
                <a:cs typeface="+mn-lt"/>
              </a:rPr>
              <a:t>, Daniel Díaz-Sánchez, Christian Becker</a:t>
            </a:r>
            <a:endParaRPr lang="en-US"/>
          </a:p>
          <a:p>
            <a:pPr algn="r"/>
            <a:endParaRPr lang="en-US"/>
          </a:p>
          <a:p>
            <a:pPr algn="r"/>
            <a:r>
              <a:rPr lang="en-US"/>
              <a:t>Presented by – </a:t>
            </a:r>
          </a:p>
          <a:p>
            <a:pPr algn="r"/>
            <a:r>
              <a:rPr lang="en-US"/>
              <a:t>Anurag </a:t>
            </a:r>
            <a:r>
              <a:rPr lang="en-US" err="1"/>
              <a:t>Lingabathina</a:t>
            </a:r>
            <a:r>
              <a:rPr lang="en-US"/>
              <a:t> and Rahul Nimbalkar </a:t>
            </a:r>
            <a:r>
              <a:rPr lang="en-US">
                <a:ea typeface="+mn-lt"/>
                <a:cs typeface="+mn-lt"/>
              </a:rPr>
              <a:t>under the supervision of </a:t>
            </a:r>
          </a:p>
          <a:p>
            <a:pPr algn="r"/>
            <a:r>
              <a:rPr lang="en-US">
                <a:ea typeface="+mn-lt"/>
                <a:cs typeface="+mn-lt"/>
              </a:rPr>
              <a:t>Prof. Shambhu Upadhyaya</a:t>
            </a:r>
            <a:endParaRPr lang="en-US"/>
          </a:p>
        </p:txBody>
      </p:sp>
      <p:cxnSp>
        <p:nvCxnSpPr>
          <p:cNvPr id="12" name="Straight Connector 11">
            <a:extLst>
              <a:ext uri="{FF2B5EF4-FFF2-40B4-BE49-F238E27FC236}">
                <a16:creationId xmlns:a16="http://schemas.microsoft.com/office/drawing/2014/main" id="{6FE641DB-A503-41DE-ACA6-36B41C6C2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62126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ABDDAC1-51CC-9057-4CEA-A7A90172972A}"/>
              </a:ext>
            </a:extLst>
          </p:cNvPr>
          <p:cNvSpPr>
            <a:spLocks noGrp="1"/>
          </p:cNvSpPr>
          <p:nvPr>
            <p:ph type="sldNum" sz="quarter" idx="12"/>
          </p:nvPr>
        </p:nvSpPr>
        <p:spPr>
          <a:xfrm>
            <a:off x="9092268" y="6422316"/>
            <a:ext cx="2743200" cy="365125"/>
          </a:xfrm>
        </p:spPr>
        <p:txBody>
          <a:bodyPr/>
          <a:lstStyle/>
          <a:p>
            <a:fld id="{6D22F896-40B5-4ADD-8801-0D06FADFA095}" type="slidenum">
              <a:rPr lang="en-US" smtClean="0"/>
              <a:t>1</a:t>
            </a:fld>
            <a:endParaRPr lang="en-US"/>
          </a:p>
        </p:txBody>
      </p:sp>
    </p:spTree>
    <p:extLst>
      <p:ext uri="{BB962C8B-B14F-4D97-AF65-F5344CB8AC3E}">
        <p14:creationId xmlns:p14="http://schemas.microsoft.com/office/powerpoint/2010/main" val="25735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3BFB-DD83-32B7-A8DC-1A5310B9A626}"/>
              </a:ext>
            </a:extLst>
          </p:cNvPr>
          <p:cNvSpPr>
            <a:spLocks noGrp="1"/>
          </p:cNvSpPr>
          <p:nvPr>
            <p:ph type="title"/>
          </p:nvPr>
        </p:nvSpPr>
        <p:spPr/>
        <p:txBody>
          <a:bodyPr/>
          <a:lstStyle/>
          <a:p>
            <a:r>
              <a:rPr lang="en-US"/>
              <a:t>COMMON MISTAKES</a:t>
            </a:r>
          </a:p>
        </p:txBody>
      </p:sp>
      <p:graphicFrame>
        <p:nvGraphicFramePr>
          <p:cNvPr id="6" name="Content Placeholder 3">
            <a:extLst>
              <a:ext uri="{FF2B5EF4-FFF2-40B4-BE49-F238E27FC236}">
                <a16:creationId xmlns:a16="http://schemas.microsoft.com/office/drawing/2014/main" id="{EDEAFD05-2D17-A4C0-E222-4962B6A5255F}"/>
              </a:ext>
            </a:extLst>
          </p:cNvPr>
          <p:cNvGraphicFramePr>
            <a:graphicFrameLocks noGrp="1"/>
          </p:cNvGraphicFramePr>
          <p:nvPr>
            <p:ph idx="1"/>
            <p:extLst>
              <p:ext uri="{D42A27DB-BD31-4B8C-83A1-F6EECF244321}">
                <p14:modId xmlns:p14="http://schemas.microsoft.com/office/powerpoint/2010/main" val="3999622798"/>
              </p:ext>
            </p:extLst>
          </p:nvPr>
        </p:nvGraphicFramePr>
        <p:xfrm>
          <a:off x="814192" y="2057401"/>
          <a:ext cx="9250380" cy="4330146"/>
        </p:xfrm>
        <a:graphic>
          <a:graphicData uri="http://schemas.openxmlformats.org/drawingml/2006/table">
            <a:tbl>
              <a:tblPr firstRow="1" bandRow="1">
                <a:tableStyleId>{5C22544A-7EE6-4342-B048-85BDC9FD1C3A}</a:tableStyleId>
              </a:tblPr>
              <a:tblGrid>
                <a:gridCol w="2894937">
                  <a:extLst>
                    <a:ext uri="{9D8B030D-6E8A-4147-A177-3AD203B41FA5}">
                      <a16:colId xmlns:a16="http://schemas.microsoft.com/office/drawing/2014/main" val="1271894124"/>
                    </a:ext>
                  </a:extLst>
                </a:gridCol>
                <a:gridCol w="3251283">
                  <a:extLst>
                    <a:ext uri="{9D8B030D-6E8A-4147-A177-3AD203B41FA5}">
                      <a16:colId xmlns:a16="http://schemas.microsoft.com/office/drawing/2014/main" val="2835890688"/>
                    </a:ext>
                  </a:extLst>
                </a:gridCol>
                <a:gridCol w="3104160">
                  <a:extLst>
                    <a:ext uri="{9D8B030D-6E8A-4147-A177-3AD203B41FA5}">
                      <a16:colId xmlns:a16="http://schemas.microsoft.com/office/drawing/2014/main" val="166650853"/>
                    </a:ext>
                  </a:extLst>
                </a:gridCol>
              </a:tblGrid>
              <a:tr h="978029">
                <a:tc>
                  <a:txBody>
                    <a:bodyPr/>
                    <a:lstStyle/>
                    <a:p>
                      <a:pPr algn="ctr"/>
                      <a:endParaRPr lang="en-US"/>
                    </a:p>
                    <a:p>
                      <a:pPr algn="ctr"/>
                      <a:r>
                        <a:rPr lang="en-US"/>
                        <a:t>MISTAKES</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endParaRPr lang="en-US"/>
                    </a:p>
                    <a:p>
                      <a:pPr algn="ctr"/>
                      <a:r>
                        <a:rPr lang="en-US"/>
                        <a:t>EXAMPLES</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endParaRPr lang="en-US"/>
                    </a:p>
                    <a:p>
                      <a:pPr algn="ctr"/>
                      <a:r>
                        <a:rPr lang="en-US"/>
                        <a:t>RISK EVALUATION</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extLst>
                  <a:ext uri="{0D108BD9-81ED-4DB2-BD59-A6C34878D82A}">
                    <a16:rowId xmlns:a16="http://schemas.microsoft.com/office/drawing/2014/main" val="1130882409"/>
                  </a:ext>
                </a:extLst>
              </a:tr>
              <a:tr h="3352117">
                <a:tc>
                  <a:txBody>
                    <a:bodyPr/>
                    <a:lstStyle/>
                    <a:p>
                      <a:pPr algn="ctr"/>
                      <a:endParaRPr lang="en-US">
                        <a:solidFill>
                          <a:schemeClr val="tx1"/>
                        </a:solidFill>
                      </a:endParaRPr>
                    </a:p>
                    <a:p>
                      <a:pPr algn="ctr"/>
                      <a:r>
                        <a:rPr lang="en-US" sz="1800" b="1" kern="1200">
                          <a:solidFill>
                            <a:srgbClr val="FFFF00"/>
                          </a:solidFill>
                          <a:effectLst/>
                          <a:latin typeface="+mn-lt"/>
                          <a:ea typeface="+mn-ea"/>
                          <a:cs typeface="+mn-cs"/>
                        </a:rPr>
                        <a:t>Writing</a:t>
                      </a:r>
                      <a:r>
                        <a:rPr lang="en-US" sz="1800" kern="1200">
                          <a:solidFill>
                            <a:schemeClr val="tx1"/>
                          </a:solidFill>
                          <a:effectLst/>
                          <a:latin typeface="+mn-lt"/>
                          <a:ea typeface="+mn-ea"/>
                          <a:cs typeface="+mn-cs"/>
                        </a:rPr>
                        <a:t> your </a:t>
                      </a:r>
                    </a:p>
                    <a:p>
                      <a:pPr algn="ctr"/>
                      <a:r>
                        <a:rPr lang="en-US" sz="1800" kern="1200">
                          <a:solidFill>
                            <a:schemeClr val="tx1"/>
                          </a:solidFill>
                          <a:effectLst/>
                          <a:latin typeface="+mn-lt"/>
                          <a:ea typeface="+mn-ea"/>
                          <a:cs typeface="+mn-cs"/>
                        </a:rPr>
                        <a:t>password(s) </a:t>
                      </a:r>
                      <a:r>
                        <a:rPr lang="en-US" sz="1800" kern="1200">
                          <a:solidFill>
                            <a:srgbClr val="FFFF00"/>
                          </a:solidFill>
                          <a:effectLst/>
                          <a:latin typeface="+mn-lt"/>
                          <a:ea typeface="+mn-ea"/>
                          <a:cs typeface="+mn-cs"/>
                        </a:rPr>
                        <a:t>down</a:t>
                      </a:r>
                      <a:r>
                        <a:rPr lang="en-US" sz="1800" kern="1200">
                          <a:solidFill>
                            <a:schemeClr val="tx1"/>
                          </a:solidFill>
                          <a:effectLst/>
                          <a:latin typeface="+mn-lt"/>
                          <a:ea typeface="+mn-ea"/>
                          <a:cs typeface="+mn-cs"/>
                        </a:rPr>
                        <a:t>.</a:t>
                      </a:r>
                    </a:p>
                    <a:p>
                      <a:endParaRPr lang="en-US" sz="1800" kern="1200">
                        <a:solidFill>
                          <a:schemeClr val="tx1"/>
                        </a:solidFill>
                        <a:effectLst/>
                        <a:latin typeface="+mn-lt"/>
                        <a:ea typeface="+mn-ea"/>
                        <a:cs typeface="+mn-cs"/>
                      </a:endParaRPr>
                    </a:p>
                  </a:txBody>
                  <a:tcPr anchor="ctr">
                    <a:noFill/>
                  </a:tcPr>
                </a:tc>
                <a:tc>
                  <a:txBody>
                    <a:bodyPr/>
                    <a:lstStyle/>
                    <a:p>
                      <a:endParaRPr lang="en-US" sz="1800" kern="1200">
                        <a:solidFill>
                          <a:schemeClr val="tx1"/>
                        </a:solidFill>
                        <a:effectLst/>
                        <a:latin typeface="+mn-lt"/>
                        <a:ea typeface="+mn-ea"/>
                        <a:cs typeface="+mn-cs"/>
                      </a:endParaRPr>
                    </a:p>
                    <a:p>
                      <a:endParaRPr lang="en-US" sz="1800" kern="1200">
                        <a:solidFill>
                          <a:schemeClr val="tx1"/>
                        </a:solidFill>
                        <a:effectLst/>
                        <a:latin typeface="+mn-lt"/>
                        <a:ea typeface="+mn-ea"/>
                        <a:cs typeface="+mn-cs"/>
                      </a:endParaRPr>
                    </a:p>
                    <a:p>
                      <a:pPr algn="ctr"/>
                      <a:r>
                        <a:rPr lang="en-US" sz="1800" kern="1200">
                          <a:solidFill>
                            <a:schemeClr val="tx1"/>
                          </a:solidFill>
                          <a:effectLst/>
                          <a:latin typeface="+mn-lt"/>
                          <a:ea typeface="+mn-ea"/>
                          <a:cs typeface="+mn-cs"/>
                        </a:rPr>
                        <a:t>Writing your</a:t>
                      </a:r>
                    </a:p>
                    <a:p>
                      <a:pPr algn="ctr"/>
                      <a:r>
                        <a:rPr lang="en-US" sz="1800" kern="1200">
                          <a:solidFill>
                            <a:schemeClr val="tx1"/>
                          </a:solidFill>
                          <a:effectLst/>
                          <a:latin typeface="+mn-lt"/>
                          <a:ea typeface="+mn-ea"/>
                          <a:cs typeface="+mn-cs"/>
                        </a:rPr>
                        <a:t>password down on a post it note stuck to your monitor, keyboard or anywhere.</a:t>
                      </a:r>
                    </a:p>
                    <a:p>
                      <a:endParaRPr lang="en-US">
                        <a:solidFill>
                          <a:schemeClr val="tx1"/>
                        </a:solidFill>
                      </a:endParaRPr>
                    </a:p>
                  </a:txBody>
                  <a:tcPr anchor="ctr">
                    <a:noFill/>
                  </a:tcPr>
                </a:tc>
                <a:tc>
                  <a:txBody>
                    <a:bodyPr/>
                    <a:lstStyle/>
                    <a:p>
                      <a:endParaRPr lang="en-US" sz="1800" kern="1200">
                        <a:solidFill>
                          <a:schemeClr val="tx1"/>
                        </a:solidFill>
                        <a:effectLst/>
                        <a:latin typeface="+mn-lt"/>
                        <a:ea typeface="+mn-ea"/>
                        <a:cs typeface="+mn-cs"/>
                      </a:endParaRPr>
                    </a:p>
                    <a:p>
                      <a:pPr algn="ctr"/>
                      <a:r>
                        <a:rPr lang="en-US" sz="1800" kern="1200">
                          <a:solidFill>
                            <a:schemeClr val="tx1"/>
                          </a:solidFill>
                          <a:effectLst/>
                          <a:latin typeface="+mn-lt"/>
                          <a:ea typeface="+mn-ea"/>
                          <a:cs typeface="+mn-cs"/>
                        </a:rPr>
                        <a:t>Very high risk, especially in </a:t>
                      </a:r>
                      <a:r>
                        <a:rPr lang="en-US" sz="1800" b="1" kern="1200">
                          <a:solidFill>
                            <a:srgbClr val="FFFF00"/>
                          </a:solidFill>
                          <a:effectLst/>
                          <a:latin typeface="+mn-lt"/>
                          <a:ea typeface="+mn-ea"/>
                          <a:cs typeface="+mn-cs"/>
                        </a:rPr>
                        <a:t>corporate</a:t>
                      </a:r>
                    </a:p>
                    <a:p>
                      <a:pPr algn="ctr"/>
                      <a:r>
                        <a:rPr lang="en-US" sz="1800" kern="1200">
                          <a:solidFill>
                            <a:schemeClr val="tx1"/>
                          </a:solidFill>
                          <a:effectLst/>
                          <a:latin typeface="+mn-lt"/>
                          <a:ea typeface="+mn-ea"/>
                          <a:cs typeface="+mn-cs"/>
                        </a:rPr>
                        <a:t>environments. Anyone who physically</a:t>
                      </a:r>
                    </a:p>
                    <a:p>
                      <a:pPr algn="ctr"/>
                      <a:r>
                        <a:rPr lang="en-US" sz="1800" kern="1200">
                          <a:solidFill>
                            <a:schemeClr val="tx1"/>
                          </a:solidFill>
                          <a:effectLst/>
                          <a:latin typeface="+mn-lt"/>
                          <a:ea typeface="+mn-ea"/>
                          <a:cs typeface="+mn-cs"/>
                        </a:rPr>
                        <a:t>gets the piece of paper or sticky note</a:t>
                      </a:r>
                    </a:p>
                    <a:p>
                      <a:pPr algn="ctr"/>
                      <a:r>
                        <a:rPr lang="en-US" sz="1800" kern="1200">
                          <a:solidFill>
                            <a:schemeClr val="tx1"/>
                          </a:solidFill>
                          <a:effectLst/>
                          <a:latin typeface="+mn-lt"/>
                          <a:ea typeface="+mn-ea"/>
                          <a:cs typeface="+mn-cs"/>
                        </a:rPr>
                        <a:t>that contains your password can </a:t>
                      </a:r>
                      <a:r>
                        <a:rPr lang="en-US" sz="1800" kern="1200">
                          <a:solidFill>
                            <a:srgbClr val="FFFF00"/>
                          </a:solidFill>
                          <a:effectLst/>
                          <a:latin typeface="+mn-lt"/>
                          <a:ea typeface="+mn-ea"/>
                          <a:cs typeface="+mn-cs"/>
                        </a:rPr>
                        <a:t>log into your account.</a:t>
                      </a:r>
                    </a:p>
                    <a:p>
                      <a:endParaRPr lang="en-US">
                        <a:solidFill>
                          <a:schemeClr val="tx1"/>
                        </a:solidFill>
                      </a:endParaRPr>
                    </a:p>
                  </a:txBody>
                  <a:tcPr anchor="ctr">
                    <a:noFill/>
                  </a:tcPr>
                </a:tc>
                <a:extLst>
                  <a:ext uri="{0D108BD9-81ED-4DB2-BD59-A6C34878D82A}">
                    <a16:rowId xmlns:a16="http://schemas.microsoft.com/office/drawing/2014/main" val="2582897008"/>
                  </a:ext>
                </a:extLst>
              </a:tr>
            </a:tbl>
          </a:graphicData>
        </a:graphic>
      </p:graphicFrame>
      <p:sp>
        <p:nvSpPr>
          <p:cNvPr id="3" name="Slide Number Placeholder 2">
            <a:extLst>
              <a:ext uri="{FF2B5EF4-FFF2-40B4-BE49-F238E27FC236}">
                <a16:creationId xmlns:a16="http://schemas.microsoft.com/office/drawing/2014/main" id="{15E46B86-5AB1-78BB-46A3-384F6B460B5F}"/>
              </a:ext>
            </a:extLst>
          </p:cNvPr>
          <p:cNvSpPr>
            <a:spLocks noGrp="1"/>
          </p:cNvSpPr>
          <p:nvPr>
            <p:ph type="sldNum" sz="quarter" idx="12"/>
          </p:nvPr>
        </p:nvSpPr>
        <p:spPr/>
        <p:txBody>
          <a:bodyPr/>
          <a:lstStyle/>
          <a:p>
            <a:fld id="{6D22F896-40B5-4ADD-8801-0D06FADFA095}" type="slidenum">
              <a:rPr lang="en-US" smtClean="0"/>
              <a:t>10</a:t>
            </a:fld>
            <a:endParaRPr lang="en-US"/>
          </a:p>
        </p:txBody>
      </p:sp>
    </p:spTree>
    <p:extLst>
      <p:ext uri="{BB962C8B-B14F-4D97-AF65-F5344CB8AC3E}">
        <p14:creationId xmlns:p14="http://schemas.microsoft.com/office/powerpoint/2010/main" val="3641705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FA00-CDAF-86B7-CE87-0CB083D43B37}"/>
              </a:ext>
            </a:extLst>
          </p:cNvPr>
          <p:cNvSpPr>
            <a:spLocks noGrp="1"/>
          </p:cNvSpPr>
          <p:nvPr>
            <p:ph type="title"/>
          </p:nvPr>
        </p:nvSpPr>
        <p:spPr/>
        <p:txBody>
          <a:bodyPr/>
          <a:lstStyle/>
          <a:p>
            <a:r>
              <a:rPr lang="en-US"/>
              <a:t>What to do ??  </a:t>
            </a:r>
          </a:p>
        </p:txBody>
      </p:sp>
      <p:sp>
        <p:nvSpPr>
          <p:cNvPr id="3" name="Content Placeholder 2">
            <a:extLst>
              <a:ext uri="{FF2B5EF4-FFF2-40B4-BE49-F238E27FC236}">
                <a16:creationId xmlns:a16="http://schemas.microsoft.com/office/drawing/2014/main" id="{1A25FF6A-15FF-5087-5671-0AEEB89CAE0A}"/>
              </a:ext>
            </a:extLst>
          </p:cNvPr>
          <p:cNvSpPr>
            <a:spLocks noGrp="1"/>
          </p:cNvSpPr>
          <p:nvPr>
            <p:ph idx="1"/>
          </p:nvPr>
        </p:nvSpPr>
        <p:spPr>
          <a:xfrm>
            <a:off x="685800" y="2157274"/>
            <a:ext cx="6762565" cy="4061412"/>
          </a:xfrm>
        </p:spPr>
        <p:txBody>
          <a:bodyPr/>
          <a:lstStyle/>
          <a:p>
            <a:r>
              <a:rPr lang="en-US" sz="2800" b="1"/>
              <a:t>Think of a </a:t>
            </a:r>
            <a:r>
              <a:rPr lang="en-US" sz="2800" b="1" u="sng">
                <a:solidFill>
                  <a:srgbClr val="4FB1DB"/>
                </a:solidFill>
              </a:rPr>
              <a:t>phrase</a:t>
            </a:r>
            <a:r>
              <a:rPr lang="en-US" sz="2800" b="1"/>
              <a:t> you can remember</a:t>
            </a:r>
          </a:p>
          <a:p>
            <a:r>
              <a:rPr lang="en-US"/>
              <a:t>Come up with a phrase and use a character from each word. </a:t>
            </a:r>
          </a:p>
          <a:p>
            <a:r>
              <a:rPr lang="en-US"/>
              <a:t>Use capitals where appropriate</a:t>
            </a:r>
          </a:p>
          <a:p>
            <a:r>
              <a:rPr lang="en-US"/>
              <a:t>Example</a:t>
            </a:r>
          </a:p>
          <a:p>
            <a:pPr marL="0" indent="0" algn="ctr">
              <a:buNone/>
            </a:pPr>
            <a:r>
              <a:rPr lang="en-US" sz="2800" b="1">
                <a:solidFill>
                  <a:srgbClr val="FFFF00"/>
                </a:solidFill>
              </a:rPr>
              <a:t>"I met my love at SUNY in 2023"</a:t>
            </a:r>
          </a:p>
          <a:p>
            <a:endParaRPr lang="en-US"/>
          </a:p>
          <a:p>
            <a:r>
              <a:rPr lang="en-US"/>
              <a:t>The password could be: </a:t>
            </a:r>
            <a:r>
              <a:rPr lang="en-US" b="1" u="sng"/>
              <a:t>ImML@SUNY23</a:t>
            </a:r>
          </a:p>
        </p:txBody>
      </p:sp>
      <p:pic>
        <p:nvPicPr>
          <p:cNvPr id="4" name="Picture 3">
            <a:extLst>
              <a:ext uri="{FF2B5EF4-FFF2-40B4-BE49-F238E27FC236}">
                <a16:creationId xmlns:a16="http://schemas.microsoft.com/office/drawing/2014/main" id="{9FEF98DF-145A-328B-E25F-7BF26DE84284}"/>
              </a:ext>
            </a:extLst>
          </p:cNvPr>
          <p:cNvPicPr>
            <a:picLocks noChangeAspect="1"/>
          </p:cNvPicPr>
          <p:nvPr/>
        </p:nvPicPr>
        <p:blipFill>
          <a:blip r:embed="rId3"/>
          <a:stretch>
            <a:fillRect/>
          </a:stretch>
        </p:blipFill>
        <p:spPr>
          <a:xfrm>
            <a:off x="7581531" y="2530137"/>
            <a:ext cx="4536488" cy="3323378"/>
          </a:xfrm>
          <a:prstGeom prst="rect">
            <a:avLst/>
          </a:prstGeom>
        </p:spPr>
      </p:pic>
      <p:sp>
        <p:nvSpPr>
          <p:cNvPr id="5" name="Slide Number Placeholder 4">
            <a:extLst>
              <a:ext uri="{FF2B5EF4-FFF2-40B4-BE49-F238E27FC236}">
                <a16:creationId xmlns:a16="http://schemas.microsoft.com/office/drawing/2014/main" id="{5BADB10E-9C6D-AB6E-C821-F474DB95F59E}"/>
              </a:ext>
            </a:extLst>
          </p:cNvPr>
          <p:cNvSpPr>
            <a:spLocks noGrp="1"/>
          </p:cNvSpPr>
          <p:nvPr>
            <p:ph type="sldNum" sz="quarter" idx="12"/>
          </p:nvPr>
        </p:nvSpPr>
        <p:spPr/>
        <p:txBody>
          <a:bodyPr/>
          <a:lstStyle/>
          <a:p>
            <a:fld id="{6D22F896-40B5-4ADD-8801-0D06FADFA095}" type="slidenum">
              <a:rPr lang="en-US" smtClean="0"/>
              <a:t>11</a:t>
            </a:fld>
            <a:endParaRPr lang="en-US"/>
          </a:p>
        </p:txBody>
      </p:sp>
    </p:spTree>
    <p:extLst>
      <p:ext uri="{BB962C8B-B14F-4D97-AF65-F5344CB8AC3E}">
        <p14:creationId xmlns:p14="http://schemas.microsoft.com/office/powerpoint/2010/main" val="854164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EAD30B9-B787-A5C8-D39F-0E2E894ED163}"/>
              </a:ext>
            </a:extLst>
          </p:cNvPr>
          <p:cNvPicPr>
            <a:picLocks noChangeAspect="1"/>
          </p:cNvPicPr>
          <p:nvPr/>
        </p:nvPicPr>
        <p:blipFill rotWithShape="1">
          <a:blip r:embed="rId3">
            <a:duotone>
              <a:prstClr val="black"/>
              <a:schemeClr val="tx2">
                <a:tint val="45000"/>
                <a:satMod val="400000"/>
              </a:schemeClr>
            </a:duotone>
            <a:alphaModFix amt="30000"/>
          </a:blip>
          <a:srcRect l="24474" r="27970" b="-1"/>
          <a:stretch/>
        </p:blipFill>
        <p:spPr>
          <a:xfrm>
            <a:off x="20" y="10"/>
            <a:ext cx="12191980" cy="6857990"/>
          </a:xfrm>
          <a:prstGeom prst="rect">
            <a:avLst/>
          </a:prstGeom>
        </p:spPr>
      </p:pic>
      <p:pic>
        <p:nvPicPr>
          <p:cNvPr id="11" name="Picture 10">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536A2EDF-6EC1-D0BC-0EE4-1521D9BCCC9F}"/>
              </a:ext>
            </a:extLst>
          </p:cNvPr>
          <p:cNvSpPr>
            <a:spLocks noGrp="1"/>
          </p:cNvSpPr>
          <p:nvPr>
            <p:ph type="title"/>
          </p:nvPr>
        </p:nvSpPr>
        <p:spPr>
          <a:xfrm>
            <a:off x="2895600" y="764373"/>
            <a:ext cx="8610600" cy="1293028"/>
          </a:xfrm>
        </p:spPr>
        <p:txBody>
          <a:bodyPr>
            <a:normAutofit/>
          </a:bodyPr>
          <a:lstStyle/>
          <a:p>
            <a:r>
              <a:rPr lang="en-US"/>
              <a:t>Regional language-based password</a:t>
            </a:r>
          </a:p>
        </p:txBody>
      </p:sp>
      <p:sp>
        <p:nvSpPr>
          <p:cNvPr id="3" name="Content Placeholder 2">
            <a:extLst>
              <a:ext uri="{FF2B5EF4-FFF2-40B4-BE49-F238E27FC236}">
                <a16:creationId xmlns:a16="http://schemas.microsoft.com/office/drawing/2014/main" id="{171C736B-A9B4-E017-2483-1480CABCD812}"/>
              </a:ext>
            </a:extLst>
          </p:cNvPr>
          <p:cNvSpPr>
            <a:spLocks noGrp="1"/>
          </p:cNvSpPr>
          <p:nvPr>
            <p:ph idx="1"/>
          </p:nvPr>
        </p:nvSpPr>
        <p:spPr>
          <a:xfrm>
            <a:off x="685800" y="2194560"/>
            <a:ext cx="10820400" cy="4024125"/>
          </a:xfrm>
        </p:spPr>
        <p:txBody>
          <a:bodyPr>
            <a:normAutofit fontScale="92500" lnSpcReduction="10000"/>
          </a:bodyPr>
          <a:lstStyle/>
          <a:p>
            <a:r>
              <a:rPr lang="en-US" sz="1900" b="1" i="0">
                <a:effectLst/>
              </a:rPr>
              <a:t>Example 1:</a:t>
            </a:r>
          </a:p>
          <a:p>
            <a:pPr>
              <a:buFont typeface="Arial" panose="020B0604020202020204" pitchFamily="34" charset="0"/>
              <a:buChar char="•"/>
            </a:pPr>
            <a:r>
              <a:rPr lang="en-US" sz="1900" b="1" i="0">
                <a:effectLst/>
              </a:rPr>
              <a:t>Shloka</a:t>
            </a:r>
            <a:r>
              <a:rPr lang="en-US" sz="1900" b="0" i="0">
                <a:effectLst/>
              </a:rPr>
              <a:t>: </a:t>
            </a:r>
            <a:r>
              <a:rPr lang="en-US" sz="1900" b="0" i="0">
                <a:solidFill>
                  <a:srgbClr val="FFFF00"/>
                </a:solidFill>
                <a:effectLst/>
              </a:rPr>
              <a:t>"Aum </a:t>
            </a:r>
            <a:r>
              <a:rPr lang="en-US" sz="1900" b="0" i="0" err="1">
                <a:solidFill>
                  <a:srgbClr val="FFFF00"/>
                </a:solidFill>
                <a:effectLst/>
              </a:rPr>
              <a:t>Bhur</a:t>
            </a:r>
            <a:r>
              <a:rPr lang="en-US" sz="1900" b="0" i="0">
                <a:solidFill>
                  <a:srgbClr val="FFFF00"/>
                </a:solidFill>
                <a:effectLst/>
              </a:rPr>
              <a:t> </a:t>
            </a:r>
            <a:r>
              <a:rPr lang="en-US" sz="1900" b="0" i="0" err="1">
                <a:solidFill>
                  <a:srgbClr val="FFFF00"/>
                </a:solidFill>
                <a:effectLst/>
              </a:rPr>
              <a:t>Bhuvah</a:t>
            </a:r>
            <a:r>
              <a:rPr lang="en-US" sz="1900" b="0" i="0">
                <a:solidFill>
                  <a:srgbClr val="FFFF00"/>
                </a:solidFill>
                <a:effectLst/>
              </a:rPr>
              <a:t> </a:t>
            </a:r>
            <a:r>
              <a:rPr lang="en-US" sz="1900" b="0" i="0" err="1">
                <a:solidFill>
                  <a:srgbClr val="FFFF00"/>
                </a:solidFill>
                <a:effectLst/>
              </a:rPr>
              <a:t>Swah</a:t>
            </a:r>
            <a:r>
              <a:rPr lang="en-US" sz="1900" b="0" i="0">
                <a:solidFill>
                  <a:srgbClr val="FFFF00"/>
                </a:solidFill>
                <a:effectLst/>
              </a:rPr>
              <a:t>”</a:t>
            </a:r>
          </a:p>
          <a:p>
            <a:pPr>
              <a:buFont typeface="Arial" panose="020B0604020202020204" pitchFamily="34" charset="0"/>
              <a:buChar char="•"/>
            </a:pPr>
            <a:endParaRPr lang="en-US" sz="1900" b="0" i="0">
              <a:effectLst/>
            </a:endParaRPr>
          </a:p>
          <a:p>
            <a:r>
              <a:rPr lang="en-US" sz="1900" b="1" i="0">
                <a:effectLst/>
              </a:rPr>
              <a:t>Example 2:</a:t>
            </a:r>
          </a:p>
          <a:p>
            <a:pPr>
              <a:buFont typeface="Arial" panose="020B0604020202020204" pitchFamily="34" charset="0"/>
              <a:buChar char="•"/>
            </a:pPr>
            <a:r>
              <a:rPr lang="en-US" sz="1900" b="1" i="0">
                <a:effectLst/>
              </a:rPr>
              <a:t>Shloka</a:t>
            </a:r>
            <a:r>
              <a:rPr lang="en-US" sz="1900" b="0" i="0">
                <a:effectLst/>
              </a:rPr>
              <a:t>: </a:t>
            </a:r>
            <a:r>
              <a:rPr lang="en-US" sz="1900" b="0" i="0">
                <a:solidFill>
                  <a:srgbClr val="FFFF00"/>
                </a:solidFill>
                <a:effectLst/>
              </a:rPr>
              <a:t>"Yada Yada Hi </a:t>
            </a:r>
            <a:r>
              <a:rPr lang="en-US" sz="1900" b="0" i="0" err="1">
                <a:solidFill>
                  <a:srgbClr val="FFFF00"/>
                </a:solidFill>
                <a:effectLst/>
              </a:rPr>
              <a:t>Dharmasya</a:t>
            </a:r>
            <a:r>
              <a:rPr lang="en-US" sz="1900" b="0" i="0">
                <a:solidFill>
                  <a:srgbClr val="FFFF00"/>
                </a:solidFill>
                <a:effectLst/>
              </a:rPr>
              <a:t>”</a:t>
            </a:r>
          </a:p>
          <a:p>
            <a:pPr>
              <a:buFont typeface="Arial" panose="020B0604020202020204" pitchFamily="34" charset="0"/>
              <a:buChar char="•"/>
            </a:pPr>
            <a:endParaRPr lang="en-US" sz="1900" b="0" i="0">
              <a:effectLst/>
            </a:endParaRPr>
          </a:p>
          <a:p>
            <a:r>
              <a:rPr lang="en-US" sz="1900" b="1" i="0">
                <a:effectLst/>
              </a:rPr>
              <a:t>Example 3:</a:t>
            </a:r>
          </a:p>
          <a:p>
            <a:pPr>
              <a:buFont typeface="Arial" panose="020B0604020202020204" pitchFamily="34" charset="0"/>
              <a:buChar char="•"/>
            </a:pPr>
            <a:r>
              <a:rPr lang="en-US" sz="1900" b="1" i="0">
                <a:effectLst/>
              </a:rPr>
              <a:t>Shloka</a:t>
            </a:r>
            <a:r>
              <a:rPr lang="en-US" sz="1900" b="0" i="0">
                <a:effectLst/>
              </a:rPr>
              <a:t>: </a:t>
            </a:r>
            <a:r>
              <a:rPr lang="en-US" sz="1900" b="0" i="0">
                <a:solidFill>
                  <a:srgbClr val="FFFF00"/>
                </a:solidFill>
                <a:effectLst/>
              </a:rPr>
              <a:t>"</a:t>
            </a:r>
            <a:r>
              <a:rPr lang="en-US" sz="1900" b="0" i="0" err="1">
                <a:solidFill>
                  <a:srgbClr val="FFFF00"/>
                </a:solidFill>
                <a:effectLst/>
              </a:rPr>
              <a:t>Guru$BrahmaVishnu</a:t>
            </a:r>
            <a:r>
              <a:rPr lang="en-US" sz="1900" b="0" i="0">
                <a:solidFill>
                  <a:srgbClr val="FFFF00"/>
                </a:solidFill>
                <a:effectLst/>
              </a:rPr>
              <a:t>”</a:t>
            </a:r>
          </a:p>
          <a:p>
            <a:pPr>
              <a:buFont typeface="Arial" panose="020B0604020202020204" pitchFamily="34" charset="0"/>
              <a:buChar char="•"/>
            </a:pPr>
            <a:endParaRPr lang="en-US" sz="1900" b="0" i="0">
              <a:effectLst/>
            </a:endParaRPr>
          </a:p>
          <a:p>
            <a:r>
              <a:rPr lang="en-US" sz="1900" b="1" i="0">
                <a:effectLst/>
              </a:rPr>
              <a:t>Example 4:</a:t>
            </a:r>
          </a:p>
          <a:p>
            <a:pPr>
              <a:buFont typeface="Arial" panose="020B0604020202020204" pitchFamily="34" charset="0"/>
              <a:buChar char="•"/>
            </a:pPr>
            <a:r>
              <a:rPr lang="en-US" sz="1900" b="1" i="0">
                <a:effectLst/>
              </a:rPr>
              <a:t>Shloka</a:t>
            </a:r>
            <a:r>
              <a:rPr lang="en-US" sz="1900" b="0" i="0">
                <a:effectLst/>
              </a:rPr>
              <a:t>: </a:t>
            </a:r>
            <a:r>
              <a:rPr lang="en-US" sz="1900" b="0" i="0">
                <a:solidFill>
                  <a:srgbClr val="FFFF00"/>
                </a:solidFill>
                <a:effectLst/>
              </a:rPr>
              <a:t>"</a:t>
            </a:r>
            <a:r>
              <a:rPr lang="en-US" sz="1900" b="0" i="0" err="1">
                <a:solidFill>
                  <a:srgbClr val="FFFF00"/>
                </a:solidFill>
                <a:effectLst/>
              </a:rPr>
              <a:t>Sarve</a:t>
            </a:r>
            <a:r>
              <a:rPr lang="en-US" sz="1900" b="0" i="0">
                <a:solidFill>
                  <a:srgbClr val="FFFF00"/>
                </a:solidFill>
                <a:effectLst/>
              </a:rPr>
              <a:t> </a:t>
            </a:r>
            <a:r>
              <a:rPr lang="en-US" sz="1900" b="0" i="0" err="1">
                <a:solidFill>
                  <a:srgbClr val="FFFF00"/>
                </a:solidFill>
                <a:effectLst/>
              </a:rPr>
              <a:t>Bhavantu</a:t>
            </a:r>
            <a:r>
              <a:rPr lang="en-US" sz="1900" b="0" i="0">
                <a:solidFill>
                  <a:srgbClr val="FFFF00"/>
                </a:solidFill>
                <a:effectLst/>
              </a:rPr>
              <a:t> </a:t>
            </a:r>
            <a:r>
              <a:rPr lang="en-US" sz="1900" b="0" i="0" err="1">
                <a:solidFill>
                  <a:srgbClr val="FFFF00"/>
                </a:solidFill>
                <a:effectLst/>
              </a:rPr>
              <a:t>Sukhinah</a:t>
            </a:r>
            <a:r>
              <a:rPr lang="en-US" sz="1900" b="0" i="0">
                <a:solidFill>
                  <a:srgbClr val="FFFF00"/>
                </a:solidFill>
                <a:effectLst/>
              </a:rPr>
              <a:t>"</a:t>
            </a:r>
          </a:p>
          <a:p>
            <a:endParaRPr lang="en-US" sz="1500"/>
          </a:p>
        </p:txBody>
      </p:sp>
      <p:sp>
        <p:nvSpPr>
          <p:cNvPr id="5" name="Slide Number Placeholder 4">
            <a:extLst>
              <a:ext uri="{FF2B5EF4-FFF2-40B4-BE49-F238E27FC236}">
                <a16:creationId xmlns:a16="http://schemas.microsoft.com/office/drawing/2014/main" id="{B754FF7B-915C-3B5E-3A4B-097F45B02162}"/>
              </a:ext>
            </a:extLst>
          </p:cNvPr>
          <p:cNvSpPr>
            <a:spLocks noGrp="1"/>
          </p:cNvSpPr>
          <p:nvPr>
            <p:ph type="sldNum" sz="quarter" idx="12"/>
          </p:nvPr>
        </p:nvSpPr>
        <p:spPr/>
        <p:txBody>
          <a:bodyPr/>
          <a:lstStyle/>
          <a:p>
            <a:fld id="{6D22F896-40B5-4ADD-8801-0D06FADFA095}" type="slidenum">
              <a:rPr lang="en-US" smtClean="0"/>
              <a:t>12</a:t>
            </a:fld>
            <a:endParaRPr lang="en-US"/>
          </a:p>
        </p:txBody>
      </p:sp>
    </p:spTree>
    <p:extLst>
      <p:ext uri="{BB962C8B-B14F-4D97-AF65-F5344CB8AC3E}">
        <p14:creationId xmlns:p14="http://schemas.microsoft.com/office/powerpoint/2010/main" val="1017499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57A20-8D5F-EE57-EEEF-37F03BC39150}"/>
              </a:ext>
            </a:extLst>
          </p:cNvPr>
          <p:cNvPicPr>
            <a:picLocks noChangeAspect="1"/>
          </p:cNvPicPr>
          <p:nvPr/>
        </p:nvPicPr>
        <p:blipFill rotWithShape="1">
          <a:blip r:embed="rId3">
            <a:alphaModFix amt="70000"/>
          </a:blip>
          <a:srcRect t="2656" r="-4" b="12632"/>
          <a:stretch/>
        </p:blipFill>
        <p:spPr>
          <a:xfrm>
            <a:off x="0" y="214685"/>
            <a:ext cx="12192000" cy="6858000"/>
          </a:xfrm>
          <a:prstGeom prst="rect">
            <a:avLst/>
          </a:prstGeom>
        </p:spPr>
      </p:pic>
      <p:sp>
        <p:nvSpPr>
          <p:cNvPr id="2" name="Title 1">
            <a:extLst>
              <a:ext uri="{FF2B5EF4-FFF2-40B4-BE49-F238E27FC236}">
                <a16:creationId xmlns:a16="http://schemas.microsoft.com/office/drawing/2014/main" id="{8E392255-53AA-D192-3872-69406FDD90D1}"/>
              </a:ext>
            </a:extLst>
          </p:cNvPr>
          <p:cNvSpPr>
            <a:spLocks noGrp="1"/>
          </p:cNvSpPr>
          <p:nvPr>
            <p:ph type="title"/>
          </p:nvPr>
        </p:nvSpPr>
        <p:spPr>
          <a:xfrm>
            <a:off x="619760" y="764373"/>
            <a:ext cx="6832600" cy="1293028"/>
          </a:xfrm>
        </p:spPr>
        <p:txBody>
          <a:bodyPr>
            <a:normAutofit/>
          </a:bodyPr>
          <a:lstStyle/>
          <a:p>
            <a:r>
              <a:rPr lang="en-US"/>
              <a:t>Attacking</a:t>
            </a:r>
            <a:br>
              <a:rPr lang="en-US"/>
            </a:br>
            <a:endParaRPr lang="en-US"/>
          </a:p>
        </p:txBody>
      </p:sp>
      <p:sp>
        <p:nvSpPr>
          <p:cNvPr id="3" name="Content Placeholder 2">
            <a:extLst>
              <a:ext uri="{FF2B5EF4-FFF2-40B4-BE49-F238E27FC236}">
                <a16:creationId xmlns:a16="http://schemas.microsoft.com/office/drawing/2014/main" id="{CCD03BBE-3BCE-893F-4CF0-284FF0D49B30}"/>
              </a:ext>
            </a:extLst>
          </p:cNvPr>
          <p:cNvSpPr>
            <a:spLocks noGrp="1"/>
          </p:cNvSpPr>
          <p:nvPr>
            <p:ph idx="1"/>
          </p:nvPr>
        </p:nvSpPr>
        <p:spPr>
          <a:xfrm>
            <a:off x="619760" y="2194560"/>
            <a:ext cx="6832600" cy="4024125"/>
          </a:xfrm>
        </p:spPr>
        <p:txBody>
          <a:bodyPr>
            <a:normAutofit/>
          </a:bodyPr>
          <a:lstStyle/>
          <a:p>
            <a:r>
              <a:rPr lang="en-US"/>
              <a:t>Brute Force Attack</a:t>
            </a:r>
          </a:p>
          <a:p>
            <a:r>
              <a:rPr lang="en-US"/>
              <a:t>Dictionary Attack</a:t>
            </a:r>
          </a:p>
          <a:p>
            <a:r>
              <a:rPr lang="en-US"/>
              <a:t>Phishing</a:t>
            </a:r>
          </a:p>
          <a:p>
            <a:r>
              <a:rPr lang="en-US"/>
              <a:t>Credential Stuffing</a:t>
            </a:r>
          </a:p>
          <a:p>
            <a:r>
              <a:rPr lang="en-US"/>
              <a:t>Rainbow Table Attack</a:t>
            </a:r>
          </a:p>
          <a:p>
            <a:r>
              <a:rPr lang="en-US"/>
              <a:t>Keylogger Attack</a:t>
            </a:r>
          </a:p>
          <a:p>
            <a:r>
              <a:rPr lang="en-US"/>
              <a:t>Man-in-the-Middle Attack</a:t>
            </a:r>
          </a:p>
        </p:txBody>
      </p:sp>
      <p:pic>
        <p:nvPicPr>
          <p:cNvPr id="7" name="Picture 6" descr="A computer keyboard with a computer keypad&#10;&#10;Description automatically generated with medium confidence">
            <a:extLst>
              <a:ext uri="{FF2B5EF4-FFF2-40B4-BE49-F238E27FC236}">
                <a16:creationId xmlns:a16="http://schemas.microsoft.com/office/drawing/2014/main" id="{F11402B5-AC51-A509-7F35-5D2D08B38231}"/>
              </a:ext>
            </a:extLst>
          </p:cNvPr>
          <p:cNvPicPr>
            <a:picLocks noChangeAspect="1"/>
          </p:cNvPicPr>
          <p:nvPr/>
        </p:nvPicPr>
        <p:blipFill>
          <a:blip r:embed="rId4"/>
          <a:stretch>
            <a:fillRect/>
          </a:stretch>
        </p:blipFill>
        <p:spPr>
          <a:xfrm>
            <a:off x="5151671" y="4760343"/>
            <a:ext cx="6921500" cy="1778000"/>
          </a:xfrm>
          <a:prstGeom prst="rect">
            <a:avLst/>
          </a:prstGeom>
        </p:spPr>
      </p:pic>
      <p:sp>
        <p:nvSpPr>
          <p:cNvPr id="4" name="Slide Number Placeholder 3">
            <a:extLst>
              <a:ext uri="{FF2B5EF4-FFF2-40B4-BE49-F238E27FC236}">
                <a16:creationId xmlns:a16="http://schemas.microsoft.com/office/drawing/2014/main" id="{AE483488-120B-F96D-A07A-FED91535AFD1}"/>
              </a:ext>
            </a:extLst>
          </p:cNvPr>
          <p:cNvSpPr>
            <a:spLocks noGrp="1"/>
          </p:cNvSpPr>
          <p:nvPr>
            <p:ph type="sldNum" sz="quarter" idx="12"/>
          </p:nvPr>
        </p:nvSpPr>
        <p:spPr/>
        <p:txBody>
          <a:bodyPr/>
          <a:lstStyle/>
          <a:p>
            <a:fld id="{6D22F896-40B5-4ADD-8801-0D06FADFA095}" type="slidenum">
              <a:rPr lang="en-US" smtClean="0"/>
              <a:t>13</a:t>
            </a:fld>
            <a:endParaRPr lang="en-US"/>
          </a:p>
        </p:txBody>
      </p:sp>
    </p:spTree>
    <p:extLst>
      <p:ext uri="{BB962C8B-B14F-4D97-AF65-F5344CB8AC3E}">
        <p14:creationId xmlns:p14="http://schemas.microsoft.com/office/powerpoint/2010/main" val="3385380511"/>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4922 -0.33079 " pathEditMode="relative" rAng="0" ptsTypes="AA">
                                      <p:cBhvr>
                                        <p:cTn id="6" dur="30000" fill="hold"/>
                                        <p:tgtEl>
                                          <p:spTgt spid="5"/>
                                        </p:tgtEl>
                                        <p:attrNameLst>
                                          <p:attrName>ppt_x</p:attrName>
                                          <p:attrName>ppt_y</p:attrName>
                                        </p:attrNameLst>
                                      </p:cBhvr>
                                      <p:rCtr x="-12461" y="-16551"/>
                                    </p:animMotion>
                                  </p:childTnLst>
                                </p:cTn>
                              </p:par>
                              <p:par>
                                <p:cTn id="7" presetID="6" presetClass="emph" presetSubtype="0" accel="50000" decel="50000" fill="hold" nodeType="withEffect">
                                  <p:stCondLst>
                                    <p:cond delay="0"/>
                                  </p:stCondLst>
                                  <p:childTnLst>
                                    <p:animScale>
                                      <p:cBhvr>
                                        <p:cTn id="8" dur="30000" fill="hold"/>
                                        <p:tgtEl>
                                          <p:spTgt spid="5"/>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4922 -0.33079 L 0 0 " pathEditMode="relative" rAng="0" ptsTypes="AA">
                                      <p:cBhvr>
                                        <p:cTn id="11" dur="30000" fill="hold"/>
                                        <p:tgtEl>
                                          <p:spTgt spid="5"/>
                                        </p:tgtEl>
                                        <p:attrNameLst>
                                          <p:attrName>ppt_x</p:attrName>
                                          <p:attrName>ppt_y</p:attrName>
                                        </p:attrNameLst>
                                      </p:cBhvr>
                                      <p:rCtr x="12461" y="16528"/>
                                    </p:animMotion>
                                  </p:childTnLst>
                                </p:cTn>
                              </p:par>
                              <p:par>
                                <p:cTn id="12" presetID="6" presetClass="emph" presetSubtype="0" accel="50000" decel="50000" fill="hold" nodeType="withEffect">
                                  <p:stCondLst>
                                    <p:cond delay="5000"/>
                                  </p:stCondLst>
                                  <p:childTnLst>
                                    <p:animScale>
                                      <p:cBhvr>
                                        <p:cTn id="13" dur="30000" fill="hold"/>
                                        <p:tgtEl>
                                          <p:spTgt spid="5"/>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00023 " pathEditMode="relative" rAng="0" ptsTypes="AA">
                                      <p:cBhvr>
                                        <p:cTn id="16" dur="5000" fill="hold"/>
                                        <p:tgtEl>
                                          <p:spTgt spid="5"/>
                                        </p:tgtEl>
                                        <p:attrNameLst>
                                          <p:attrName>ppt_x</p:attrName>
                                          <p:attrName>ppt_y</p:attrName>
                                        </p:attrNameLst>
                                      </p:cBhvr>
                                      <p:rCtr x="0" y="0"/>
                                    </p:animMotion>
                                  </p:childTnLst>
                                </p:cTn>
                              </p:par>
                            </p:childTnLst>
                          </p:cTn>
                        </p:par>
                      </p:childTnLst>
                    </p:cTn>
                  </p:par>
                </p:childTnLst>
              </p:cTn>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8194562-7939-3989-1F3E-254CE8CE8D75}"/>
              </a:ext>
            </a:extLst>
          </p:cNvPr>
          <p:cNvGraphicFramePr/>
          <p:nvPr/>
        </p:nvGraphicFramePr>
        <p:xfrm>
          <a:off x="151075" y="1260628"/>
          <a:ext cx="4102873" cy="4464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D0CB2882-1233-0521-FD0D-8DC8C5029E9D}"/>
              </a:ext>
            </a:extLst>
          </p:cNvPr>
          <p:cNvSpPr>
            <a:spLocks noGrp="1"/>
          </p:cNvSpPr>
          <p:nvPr>
            <p:ph idx="1"/>
          </p:nvPr>
        </p:nvSpPr>
        <p:spPr>
          <a:xfrm>
            <a:off x="4501610" y="1260628"/>
            <a:ext cx="7148220" cy="2698813"/>
          </a:xfrm>
        </p:spPr>
        <p:txBody>
          <a:bodyPr>
            <a:normAutofit/>
          </a:bodyPr>
          <a:lstStyle/>
          <a:p>
            <a:r>
              <a:rPr lang="en-US"/>
              <a:t>If a password is equivalent to using a key to open a door, a brute force attack is using a battering ram. A hacker can try </a:t>
            </a:r>
            <a:r>
              <a:rPr lang="en-US" b="1" u="sng">
                <a:solidFill>
                  <a:srgbClr val="FFFF00"/>
                </a:solidFill>
              </a:rPr>
              <a:t>2.18 billion password/username combinations in 22 seconds</a:t>
            </a:r>
            <a:r>
              <a:rPr lang="en-US" u="sng">
                <a:solidFill>
                  <a:srgbClr val="FFFF00"/>
                </a:solidFill>
              </a:rPr>
              <a:t>,</a:t>
            </a:r>
            <a:r>
              <a:rPr lang="en-US">
                <a:solidFill>
                  <a:srgbClr val="FFFF00"/>
                </a:solidFill>
              </a:rPr>
              <a:t> </a:t>
            </a:r>
            <a:r>
              <a:rPr lang="en-US"/>
              <a:t>and if your password is simple, your account could be in the crosshairs.</a:t>
            </a:r>
          </a:p>
        </p:txBody>
      </p:sp>
      <p:pic>
        <p:nvPicPr>
          <p:cNvPr id="4" name="Picture 3">
            <a:extLst>
              <a:ext uri="{FF2B5EF4-FFF2-40B4-BE49-F238E27FC236}">
                <a16:creationId xmlns:a16="http://schemas.microsoft.com/office/drawing/2014/main" id="{35D18639-A472-5C6C-E5B6-4CB8B01BF572}"/>
              </a:ext>
            </a:extLst>
          </p:cNvPr>
          <p:cNvPicPr>
            <a:picLocks noChangeAspect="1"/>
          </p:cNvPicPr>
          <p:nvPr/>
        </p:nvPicPr>
        <p:blipFill>
          <a:blip r:embed="rId8"/>
          <a:stretch>
            <a:fillRect/>
          </a:stretch>
        </p:blipFill>
        <p:spPr>
          <a:xfrm>
            <a:off x="5368302" y="4078038"/>
            <a:ext cx="4725906" cy="1921645"/>
          </a:xfrm>
          <a:prstGeom prst="rect">
            <a:avLst/>
          </a:prstGeom>
        </p:spPr>
      </p:pic>
      <p:sp>
        <p:nvSpPr>
          <p:cNvPr id="2" name="Slide Number Placeholder 1">
            <a:extLst>
              <a:ext uri="{FF2B5EF4-FFF2-40B4-BE49-F238E27FC236}">
                <a16:creationId xmlns:a16="http://schemas.microsoft.com/office/drawing/2014/main" id="{EBEE0706-ACE1-E2BD-877D-62DF15B16E1B}"/>
              </a:ext>
            </a:extLst>
          </p:cNvPr>
          <p:cNvSpPr>
            <a:spLocks noGrp="1"/>
          </p:cNvSpPr>
          <p:nvPr>
            <p:ph type="sldNum" sz="quarter" idx="12"/>
          </p:nvPr>
        </p:nvSpPr>
        <p:spPr/>
        <p:txBody>
          <a:bodyPr/>
          <a:lstStyle/>
          <a:p>
            <a:fld id="{6D22F896-40B5-4ADD-8801-0D06FADFA095}" type="slidenum">
              <a:rPr lang="en-US" smtClean="0"/>
              <a:t>14</a:t>
            </a:fld>
            <a:endParaRPr lang="en-US"/>
          </a:p>
        </p:txBody>
      </p:sp>
    </p:spTree>
    <p:extLst>
      <p:ext uri="{BB962C8B-B14F-4D97-AF65-F5344CB8AC3E}">
        <p14:creationId xmlns:p14="http://schemas.microsoft.com/office/powerpoint/2010/main" val="4124790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36F54BE4-386B-46E1-30CE-9F73F2BCC26F}"/>
              </a:ext>
            </a:extLst>
          </p:cNvPr>
          <p:cNvGraphicFramePr/>
          <p:nvPr>
            <p:extLst>
              <p:ext uri="{D42A27DB-BD31-4B8C-83A1-F6EECF244321}">
                <p14:modId xmlns:p14="http://schemas.microsoft.com/office/powerpoint/2010/main" val="142724810"/>
              </p:ext>
            </p:extLst>
          </p:nvPr>
        </p:nvGraphicFramePr>
        <p:xfrm>
          <a:off x="542170" y="1260627"/>
          <a:ext cx="3521830" cy="4953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CEEA2499-CA78-2897-899A-C8DC5E6D84B9}"/>
              </a:ext>
            </a:extLst>
          </p:cNvPr>
          <p:cNvSpPr>
            <a:spLocks noGrp="1"/>
          </p:cNvSpPr>
          <p:nvPr>
            <p:ph idx="1"/>
          </p:nvPr>
        </p:nvSpPr>
        <p:spPr>
          <a:xfrm>
            <a:off x="4501610" y="1260628"/>
            <a:ext cx="7148220" cy="4625267"/>
          </a:xfrm>
        </p:spPr>
        <p:txBody>
          <a:bodyPr anchor="ctr">
            <a:normAutofit/>
          </a:bodyPr>
          <a:lstStyle/>
          <a:p>
            <a:r>
              <a:rPr lang="en-US" sz="2000" b="1"/>
              <a:t>Man-in-the middle (MitM) </a:t>
            </a:r>
            <a:r>
              <a:rPr lang="en-US" sz="2000"/>
              <a:t>attacks are when a hacker or compromised system </a:t>
            </a:r>
            <a:r>
              <a:rPr lang="en-US" sz="2000">
                <a:solidFill>
                  <a:srgbClr val="FFFF00"/>
                </a:solidFill>
              </a:rPr>
              <a:t>sits in between two uncompromised people</a:t>
            </a:r>
            <a:r>
              <a:rPr lang="en-US" sz="2000"/>
              <a:t> or systems and deciphers the information they're passing to each other, including passwords</a:t>
            </a:r>
          </a:p>
          <a:p>
            <a:endParaRPr lang="en-US" sz="2000"/>
          </a:p>
          <a:p>
            <a:r>
              <a:rPr lang="en-US" sz="2000">
                <a:solidFill>
                  <a:srgbClr val="FFFF00"/>
                </a:solidFill>
              </a:rPr>
              <a:t>Case</a:t>
            </a:r>
            <a:r>
              <a:rPr lang="en-US" sz="2000"/>
              <a:t>: In 2017, </a:t>
            </a:r>
            <a:r>
              <a:rPr lang="en-US" sz="2000" b="1"/>
              <a:t>Equifax</a:t>
            </a:r>
            <a:r>
              <a:rPr lang="en-US" sz="2000"/>
              <a:t> removed its apps from the App Store and Google Play store because </a:t>
            </a:r>
            <a:r>
              <a:rPr lang="en-US" sz="2000">
                <a:solidFill>
                  <a:srgbClr val="FFFF00"/>
                </a:solidFill>
              </a:rPr>
              <a:t>they were passing sensitive data over insecure channels </a:t>
            </a:r>
            <a:r>
              <a:rPr lang="en-US" sz="2000"/>
              <a:t>where hackers could have stolen customer information.</a:t>
            </a:r>
          </a:p>
        </p:txBody>
      </p:sp>
      <p:pic>
        <p:nvPicPr>
          <p:cNvPr id="5" name="Picture 4">
            <a:extLst>
              <a:ext uri="{FF2B5EF4-FFF2-40B4-BE49-F238E27FC236}">
                <a16:creationId xmlns:a16="http://schemas.microsoft.com/office/drawing/2014/main" id="{3494EF86-A3ED-DEDE-69EA-502B9617D707}"/>
              </a:ext>
            </a:extLst>
          </p:cNvPr>
          <p:cNvPicPr>
            <a:picLocks noChangeAspect="1"/>
          </p:cNvPicPr>
          <p:nvPr/>
        </p:nvPicPr>
        <p:blipFill>
          <a:blip r:embed="rId8"/>
          <a:stretch>
            <a:fillRect/>
          </a:stretch>
        </p:blipFill>
        <p:spPr>
          <a:xfrm>
            <a:off x="685800" y="3964250"/>
            <a:ext cx="3466804" cy="1921645"/>
          </a:xfrm>
          <a:prstGeom prst="rect">
            <a:avLst/>
          </a:prstGeom>
        </p:spPr>
      </p:pic>
      <p:sp>
        <p:nvSpPr>
          <p:cNvPr id="2" name="Slide Number Placeholder 1">
            <a:extLst>
              <a:ext uri="{FF2B5EF4-FFF2-40B4-BE49-F238E27FC236}">
                <a16:creationId xmlns:a16="http://schemas.microsoft.com/office/drawing/2014/main" id="{304A43B4-9973-12E8-FF06-EE1CB814F508}"/>
              </a:ext>
            </a:extLst>
          </p:cNvPr>
          <p:cNvSpPr>
            <a:spLocks noGrp="1"/>
          </p:cNvSpPr>
          <p:nvPr>
            <p:ph type="sldNum" sz="quarter" idx="12"/>
          </p:nvPr>
        </p:nvSpPr>
        <p:spPr/>
        <p:txBody>
          <a:bodyPr/>
          <a:lstStyle/>
          <a:p>
            <a:fld id="{6D22F896-40B5-4ADD-8801-0D06FADFA095}" type="slidenum">
              <a:rPr lang="en-US" smtClean="0"/>
              <a:t>15</a:t>
            </a:fld>
            <a:endParaRPr lang="en-US"/>
          </a:p>
        </p:txBody>
      </p:sp>
    </p:spTree>
    <p:extLst>
      <p:ext uri="{BB962C8B-B14F-4D97-AF65-F5344CB8AC3E}">
        <p14:creationId xmlns:p14="http://schemas.microsoft.com/office/powerpoint/2010/main" val="2611725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8194562-7939-3989-1F3E-254CE8CE8D75}"/>
              </a:ext>
            </a:extLst>
          </p:cNvPr>
          <p:cNvGraphicFramePr/>
          <p:nvPr>
            <p:extLst>
              <p:ext uri="{D42A27DB-BD31-4B8C-83A1-F6EECF244321}">
                <p14:modId xmlns:p14="http://schemas.microsoft.com/office/powerpoint/2010/main" val="48086672"/>
              </p:ext>
            </p:extLst>
          </p:nvPr>
        </p:nvGraphicFramePr>
        <p:xfrm>
          <a:off x="151075" y="1260628"/>
          <a:ext cx="4102873" cy="4464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D0CB2882-1233-0521-FD0D-8DC8C5029E9D}"/>
              </a:ext>
            </a:extLst>
          </p:cNvPr>
          <p:cNvSpPr>
            <a:spLocks noGrp="1"/>
          </p:cNvSpPr>
          <p:nvPr>
            <p:ph idx="1"/>
          </p:nvPr>
        </p:nvSpPr>
        <p:spPr>
          <a:xfrm>
            <a:off x="4501610" y="435006"/>
            <a:ext cx="7148220" cy="4192653"/>
          </a:xfrm>
        </p:spPr>
        <p:txBody>
          <a:bodyPr>
            <a:normAutofit/>
          </a:bodyPr>
          <a:lstStyle/>
          <a:p>
            <a:r>
              <a:rPr lang="en-US">
                <a:effectLst/>
                <a:latin typeface="Helvetica" pitchFamily="2" charset="0"/>
              </a:rPr>
              <a:t>DDoS is an acronym for </a:t>
            </a:r>
            <a:r>
              <a:rPr lang="en-US">
                <a:solidFill>
                  <a:srgbClr val="FFFF00"/>
                </a:solidFill>
                <a:effectLst/>
                <a:latin typeface="Helvetica" pitchFamily="2" charset="0"/>
              </a:rPr>
              <a:t>Distributed Denial of Service</a:t>
            </a:r>
          </a:p>
          <a:p>
            <a:r>
              <a:rPr lang="en-US">
                <a:effectLst/>
                <a:latin typeface="Helvetica" pitchFamily="2" charset="0"/>
              </a:rPr>
              <a:t>It is a malicious attempt to disrupt normal traffic of a server that is targeted</a:t>
            </a:r>
          </a:p>
          <a:p>
            <a:r>
              <a:rPr lang="en-US">
                <a:effectLst/>
                <a:latin typeface="Helvetica" pitchFamily="2" charset="0"/>
              </a:rPr>
              <a:t>This could result in servers being clogged with traffic</a:t>
            </a:r>
          </a:p>
          <a:p>
            <a:r>
              <a:rPr lang="en-US">
                <a:effectLst/>
                <a:latin typeface="Helvetica" pitchFamily="2" charset="0"/>
              </a:rPr>
              <a:t>It would </a:t>
            </a:r>
            <a:r>
              <a:rPr lang="en-US">
                <a:solidFill>
                  <a:srgbClr val="FFFF00"/>
                </a:solidFill>
                <a:effectLst/>
                <a:latin typeface="Helvetica" pitchFamily="2" charset="0"/>
              </a:rPr>
              <a:t>slow down </a:t>
            </a:r>
            <a:r>
              <a:rPr lang="en-US">
                <a:effectLst/>
                <a:latin typeface="Helvetica" pitchFamily="2" charset="0"/>
              </a:rPr>
              <a:t>speeds or </a:t>
            </a:r>
            <a:r>
              <a:rPr lang="en-US">
                <a:solidFill>
                  <a:srgbClr val="FFFF00"/>
                </a:solidFill>
                <a:effectLst/>
                <a:latin typeface="Helvetica" pitchFamily="2" charset="0"/>
              </a:rPr>
              <a:t>"crash" the server(s)</a:t>
            </a:r>
            <a:r>
              <a:rPr lang="en-US">
                <a:effectLst/>
                <a:latin typeface="Helvetica" pitchFamily="2" charset="0"/>
              </a:rPr>
              <a:t> altogether</a:t>
            </a:r>
          </a:p>
          <a:p>
            <a:r>
              <a:rPr lang="en-US">
                <a:effectLst/>
                <a:latin typeface="Helvetica" pitchFamily="2" charset="0"/>
              </a:rPr>
              <a:t>This is a </a:t>
            </a:r>
            <a:r>
              <a:rPr lang="en-US">
                <a:solidFill>
                  <a:srgbClr val="FFFF00"/>
                </a:solidFill>
                <a:effectLst/>
                <a:latin typeface="Helvetica" pitchFamily="2" charset="0"/>
              </a:rPr>
              <a:t>costly form of attack</a:t>
            </a:r>
            <a:r>
              <a:rPr lang="en-US">
                <a:effectLst/>
                <a:latin typeface="Helvetica" pitchFamily="2" charset="0"/>
              </a:rPr>
              <a:t>, that could cost a company/organization </a:t>
            </a:r>
            <a:r>
              <a:rPr lang="en-US">
                <a:solidFill>
                  <a:srgbClr val="FFFF00"/>
                </a:solidFill>
                <a:effectLst/>
                <a:latin typeface="Helvetica" pitchFamily="2" charset="0"/>
              </a:rPr>
              <a:t>millions (if not billions</a:t>
            </a:r>
            <a:r>
              <a:rPr lang="en-US">
                <a:effectLst/>
                <a:latin typeface="Helvetica" pitchFamily="2" charset="0"/>
              </a:rPr>
              <a:t>) of dollars* resolved quickly</a:t>
            </a:r>
          </a:p>
        </p:txBody>
      </p:sp>
      <p:pic>
        <p:nvPicPr>
          <p:cNvPr id="2" name="Picture 1">
            <a:extLst>
              <a:ext uri="{FF2B5EF4-FFF2-40B4-BE49-F238E27FC236}">
                <a16:creationId xmlns:a16="http://schemas.microsoft.com/office/drawing/2014/main" id="{3E931115-FE42-20E7-AACC-EF103F09F323}"/>
              </a:ext>
            </a:extLst>
          </p:cNvPr>
          <p:cNvPicPr>
            <a:picLocks noChangeAspect="1"/>
          </p:cNvPicPr>
          <p:nvPr/>
        </p:nvPicPr>
        <p:blipFill>
          <a:blip r:embed="rId8"/>
          <a:stretch>
            <a:fillRect/>
          </a:stretch>
        </p:blipFill>
        <p:spPr>
          <a:xfrm>
            <a:off x="4944330" y="4055533"/>
            <a:ext cx="6511069" cy="2461057"/>
          </a:xfrm>
          <a:prstGeom prst="rect">
            <a:avLst/>
          </a:prstGeom>
        </p:spPr>
      </p:pic>
      <p:sp>
        <p:nvSpPr>
          <p:cNvPr id="4" name="Slide Number Placeholder 3">
            <a:extLst>
              <a:ext uri="{FF2B5EF4-FFF2-40B4-BE49-F238E27FC236}">
                <a16:creationId xmlns:a16="http://schemas.microsoft.com/office/drawing/2014/main" id="{E40E8E51-E996-1606-B823-04F589BFB7F4}"/>
              </a:ext>
            </a:extLst>
          </p:cNvPr>
          <p:cNvSpPr>
            <a:spLocks noGrp="1"/>
          </p:cNvSpPr>
          <p:nvPr>
            <p:ph type="sldNum" sz="quarter" idx="12"/>
          </p:nvPr>
        </p:nvSpPr>
        <p:spPr/>
        <p:txBody>
          <a:bodyPr/>
          <a:lstStyle/>
          <a:p>
            <a:fld id="{6D22F896-40B5-4ADD-8801-0D06FADFA095}" type="slidenum">
              <a:rPr lang="en-US" smtClean="0"/>
              <a:t>16</a:t>
            </a:fld>
            <a:endParaRPr lang="en-US"/>
          </a:p>
        </p:txBody>
      </p:sp>
    </p:spTree>
    <p:extLst>
      <p:ext uri="{BB962C8B-B14F-4D97-AF65-F5344CB8AC3E}">
        <p14:creationId xmlns:p14="http://schemas.microsoft.com/office/powerpoint/2010/main" val="617870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71316A9-1204-FF0A-A85A-9C945453FE62}"/>
              </a:ext>
            </a:extLst>
          </p:cNvPr>
          <p:cNvPicPr>
            <a:picLocks noGrp="1" noChangeAspect="1"/>
          </p:cNvPicPr>
          <p:nvPr>
            <p:ph idx="1"/>
          </p:nvPr>
        </p:nvPicPr>
        <p:blipFill>
          <a:blip r:embed="rId3"/>
          <a:stretch>
            <a:fillRect/>
          </a:stretch>
        </p:blipFill>
        <p:spPr>
          <a:xfrm>
            <a:off x="1322773" y="764373"/>
            <a:ext cx="9072978" cy="5453865"/>
          </a:xfrm>
          <a:prstGeom prst="rect">
            <a:avLst/>
          </a:prstGeom>
        </p:spPr>
      </p:pic>
      <p:sp>
        <p:nvSpPr>
          <p:cNvPr id="2" name="Slide Number Placeholder 1">
            <a:extLst>
              <a:ext uri="{FF2B5EF4-FFF2-40B4-BE49-F238E27FC236}">
                <a16:creationId xmlns:a16="http://schemas.microsoft.com/office/drawing/2014/main" id="{71EE69FE-A8D7-CBAD-302B-E1AE96A18DD5}"/>
              </a:ext>
            </a:extLst>
          </p:cNvPr>
          <p:cNvSpPr>
            <a:spLocks noGrp="1"/>
          </p:cNvSpPr>
          <p:nvPr>
            <p:ph type="sldNum" sz="quarter" idx="12"/>
          </p:nvPr>
        </p:nvSpPr>
        <p:spPr/>
        <p:txBody>
          <a:bodyPr/>
          <a:lstStyle/>
          <a:p>
            <a:fld id="{6D22F896-40B5-4ADD-8801-0D06FADFA095}" type="slidenum">
              <a:rPr lang="en-US" smtClean="0"/>
              <a:t>17</a:t>
            </a:fld>
            <a:endParaRPr lang="en-US"/>
          </a:p>
        </p:txBody>
      </p:sp>
    </p:spTree>
    <p:extLst>
      <p:ext uri="{BB962C8B-B14F-4D97-AF65-F5344CB8AC3E}">
        <p14:creationId xmlns:p14="http://schemas.microsoft.com/office/powerpoint/2010/main" val="880211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8DC81C-4F4D-4641-8624-78561211BB60}"/>
              </a:ext>
            </a:extLst>
          </p:cNvPr>
          <p:cNvPicPr>
            <a:picLocks noGrp="1" noChangeAspect="1"/>
          </p:cNvPicPr>
          <p:nvPr>
            <p:ph idx="1"/>
          </p:nvPr>
        </p:nvPicPr>
        <p:blipFill>
          <a:blip r:embed="rId3"/>
          <a:stretch>
            <a:fillRect/>
          </a:stretch>
        </p:blipFill>
        <p:spPr>
          <a:xfrm>
            <a:off x="1404740" y="717766"/>
            <a:ext cx="9134660" cy="5587923"/>
          </a:xfrm>
          <a:prstGeom prst="rect">
            <a:avLst/>
          </a:prstGeom>
        </p:spPr>
      </p:pic>
      <p:sp>
        <p:nvSpPr>
          <p:cNvPr id="2" name="Slide Number Placeholder 1">
            <a:extLst>
              <a:ext uri="{FF2B5EF4-FFF2-40B4-BE49-F238E27FC236}">
                <a16:creationId xmlns:a16="http://schemas.microsoft.com/office/drawing/2014/main" id="{869E4CE5-1B5A-183A-2CB8-E45FE7FE1C2C}"/>
              </a:ext>
            </a:extLst>
          </p:cNvPr>
          <p:cNvSpPr>
            <a:spLocks noGrp="1"/>
          </p:cNvSpPr>
          <p:nvPr>
            <p:ph type="sldNum" sz="quarter" idx="12"/>
          </p:nvPr>
        </p:nvSpPr>
        <p:spPr/>
        <p:txBody>
          <a:bodyPr/>
          <a:lstStyle/>
          <a:p>
            <a:fld id="{6D22F896-40B5-4ADD-8801-0D06FADFA095}" type="slidenum">
              <a:rPr lang="en-US" smtClean="0"/>
              <a:t>18</a:t>
            </a:fld>
            <a:endParaRPr lang="en-US"/>
          </a:p>
        </p:txBody>
      </p:sp>
    </p:spTree>
    <p:extLst>
      <p:ext uri="{BB962C8B-B14F-4D97-AF65-F5344CB8AC3E}">
        <p14:creationId xmlns:p14="http://schemas.microsoft.com/office/powerpoint/2010/main" val="4002462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5B1C34-2446-6A43-0FDB-424E90FA28B8}"/>
              </a:ext>
            </a:extLst>
          </p:cNvPr>
          <p:cNvSpPr txBox="1"/>
          <p:nvPr/>
        </p:nvSpPr>
        <p:spPr>
          <a:xfrm>
            <a:off x="3897824" y="5708341"/>
            <a:ext cx="4138047" cy="954107"/>
          </a:xfrm>
          <a:prstGeom prst="rect">
            <a:avLst/>
          </a:prstGeom>
          <a:noFill/>
        </p:spPr>
        <p:txBody>
          <a:bodyPr wrap="square" rtlCol="0">
            <a:spAutoFit/>
          </a:bodyPr>
          <a:lstStyle/>
          <a:p>
            <a:pPr algn="ctr"/>
            <a:r>
              <a:rPr lang="en-US" sz="2800">
                <a:highlight>
                  <a:srgbClr val="4FB1DB"/>
                </a:highlight>
              </a:rPr>
              <a:t>Password: </a:t>
            </a:r>
            <a:r>
              <a:rPr lang="en-US" sz="2800">
                <a:solidFill>
                  <a:srgbClr val="FFFF00"/>
                </a:solidFill>
              </a:rPr>
              <a:t>Ilovegroot3000!</a:t>
            </a:r>
          </a:p>
        </p:txBody>
      </p:sp>
      <p:pic>
        <p:nvPicPr>
          <p:cNvPr id="8" name="Picture 7">
            <a:extLst>
              <a:ext uri="{FF2B5EF4-FFF2-40B4-BE49-F238E27FC236}">
                <a16:creationId xmlns:a16="http://schemas.microsoft.com/office/drawing/2014/main" id="{42B6448C-9A0A-A00E-3A77-CCEE9FAF9490}"/>
              </a:ext>
            </a:extLst>
          </p:cNvPr>
          <p:cNvPicPr>
            <a:picLocks noChangeAspect="1"/>
          </p:cNvPicPr>
          <p:nvPr/>
        </p:nvPicPr>
        <p:blipFill>
          <a:blip r:embed="rId3"/>
          <a:stretch>
            <a:fillRect/>
          </a:stretch>
        </p:blipFill>
        <p:spPr>
          <a:xfrm>
            <a:off x="2560320" y="1544045"/>
            <a:ext cx="7013032" cy="3830908"/>
          </a:xfrm>
          <a:prstGeom prst="rect">
            <a:avLst/>
          </a:prstGeom>
        </p:spPr>
      </p:pic>
      <p:sp>
        <p:nvSpPr>
          <p:cNvPr id="9" name="TextBox 8">
            <a:extLst>
              <a:ext uri="{FF2B5EF4-FFF2-40B4-BE49-F238E27FC236}">
                <a16:creationId xmlns:a16="http://schemas.microsoft.com/office/drawing/2014/main" id="{E8CCAE85-81D6-EC9F-5757-18F021BCFDF0}"/>
              </a:ext>
            </a:extLst>
          </p:cNvPr>
          <p:cNvSpPr txBox="1"/>
          <p:nvPr/>
        </p:nvSpPr>
        <p:spPr>
          <a:xfrm>
            <a:off x="3386051" y="590203"/>
            <a:ext cx="5419898" cy="461665"/>
          </a:xfrm>
          <a:prstGeom prst="rect">
            <a:avLst/>
          </a:prstGeom>
          <a:noFill/>
        </p:spPr>
        <p:txBody>
          <a:bodyPr wrap="square" rtlCol="0">
            <a:spAutoFit/>
          </a:bodyPr>
          <a:lstStyle/>
          <a:p>
            <a:r>
              <a:rPr lang="en-US" sz="2400"/>
              <a:t>USING YOUR FAVOURITE PHRASE</a:t>
            </a:r>
          </a:p>
        </p:txBody>
      </p:sp>
      <p:sp>
        <p:nvSpPr>
          <p:cNvPr id="2" name="Slide Number Placeholder 1">
            <a:extLst>
              <a:ext uri="{FF2B5EF4-FFF2-40B4-BE49-F238E27FC236}">
                <a16:creationId xmlns:a16="http://schemas.microsoft.com/office/drawing/2014/main" id="{27C3EB62-E293-A808-A803-7030391ED83B}"/>
              </a:ext>
            </a:extLst>
          </p:cNvPr>
          <p:cNvSpPr>
            <a:spLocks noGrp="1"/>
          </p:cNvSpPr>
          <p:nvPr>
            <p:ph type="sldNum" sz="quarter" idx="12"/>
          </p:nvPr>
        </p:nvSpPr>
        <p:spPr/>
        <p:txBody>
          <a:bodyPr/>
          <a:lstStyle/>
          <a:p>
            <a:fld id="{6D22F896-40B5-4ADD-8801-0D06FADFA095}" type="slidenum">
              <a:rPr lang="en-US" smtClean="0"/>
              <a:t>19</a:t>
            </a:fld>
            <a:endParaRPr lang="en-US"/>
          </a:p>
        </p:txBody>
      </p:sp>
    </p:spTree>
    <p:extLst>
      <p:ext uri="{BB962C8B-B14F-4D97-AF65-F5344CB8AC3E}">
        <p14:creationId xmlns:p14="http://schemas.microsoft.com/office/powerpoint/2010/main" val="2046065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glowing lock in the shape of a brain&#10;&#10;Description automatically generated">
            <a:extLst>
              <a:ext uri="{FF2B5EF4-FFF2-40B4-BE49-F238E27FC236}">
                <a16:creationId xmlns:a16="http://schemas.microsoft.com/office/drawing/2014/main" id="{8379E10C-6A79-774E-B04F-9ED567FFF51A}"/>
              </a:ext>
            </a:extLst>
          </p:cNvPr>
          <p:cNvPicPr>
            <a:picLocks noChangeAspect="1"/>
          </p:cNvPicPr>
          <p:nvPr/>
        </p:nvPicPr>
        <p:blipFill rotWithShape="1">
          <a:blip r:embed="rId3">
            <a:alphaModFix amt="3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F41F838-BAF0-EF1C-CF69-62719D4E1895}"/>
              </a:ext>
            </a:extLst>
          </p:cNvPr>
          <p:cNvSpPr>
            <a:spLocks noGrp="1"/>
          </p:cNvSpPr>
          <p:nvPr>
            <p:ph type="title"/>
          </p:nvPr>
        </p:nvSpPr>
        <p:spPr>
          <a:xfrm>
            <a:off x="2895600" y="764373"/>
            <a:ext cx="8610600" cy="1293028"/>
          </a:xfrm>
        </p:spPr>
        <p:txBody>
          <a:bodyPr>
            <a:normAutofit/>
          </a:bodyPr>
          <a:lstStyle/>
          <a:p>
            <a:r>
              <a:rPr lang="en-US"/>
              <a:t>Who all ???</a:t>
            </a:r>
          </a:p>
        </p:txBody>
      </p:sp>
      <p:sp>
        <p:nvSpPr>
          <p:cNvPr id="3" name="Content Placeholder 2">
            <a:extLst>
              <a:ext uri="{FF2B5EF4-FFF2-40B4-BE49-F238E27FC236}">
                <a16:creationId xmlns:a16="http://schemas.microsoft.com/office/drawing/2014/main" id="{471B63D6-9552-47D2-1E22-E4358DBF364B}"/>
              </a:ext>
            </a:extLst>
          </p:cNvPr>
          <p:cNvSpPr>
            <a:spLocks noGrp="1"/>
          </p:cNvSpPr>
          <p:nvPr>
            <p:ph idx="1"/>
          </p:nvPr>
        </p:nvSpPr>
        <p:spPr>
          <a:xfrm>
            <a:off x="685800" y="1344706"/>
            <a:ext cx="10820400" cy="4873979"/>
          </a:xfrm>
        </p:spPr>
        <p:txBody>
          <a:bodyPr anchor="b">
            <a:normAutofit/>
          </a:bodyPr>
          <a:lstStyle/>
          <a:p>
            <a:r>
              <a:rPr lang="en-US"/>
              <a:t>Everyone has an account for Google, Facebook, Twitter, LinkedIn, Outlook/Hotmail, Dropbox... the list goes on.</a:t>
            </a:r>
          </a:p>
          <a:p>
            <a:r>
              <a:rPr lang="en-US"/>
              <a:t>Unfortunately, most of us use either </a:t>
            </a:r>
            <a:r>
              <a:rPr lang="en-US" b="1">
                <a:solidFill>
                  <a:srgbClr val="FFFF00"/>
                </a:solidFill>
              </a:rPr>
              <a:t>one password or a group of passwords</a:t>
            </a:r>
            <a:r>
              <a:rPr lang="en-US">
                <a:solidFill>
                  <a:srgbClr val="FFFF00"/>
                </a:solidFill>
              </a:rPr>
              <a:t> </a:t>
            </a:r>
            <a:r>
              <a:rPr lang="en-US"/>
              <a:t>(Three or Four) for all of our major accounts.</a:t>
            </a:r>
          </a:p>
          <a:p>
            <a:endParaRPr lang="en-US"/>
          </a:p>
          <a:p>
            <a:endParaRPr lang="en-US"/>
          </a:p>
          <a:p>
            <a:pPr marL="0" indent="0" algn="ctr">
              <a:buNone/>
            </a:pPr>
            <a:r>
              <a:rPr lang="en-US" sz="3200">
                <a:solidFill>
                  <a:schemeClr val="accent1"/>
                </a:solidFill>
              </a:rPr>
              <a:t>That's dangerous !!!</a:t>
            </a:r>
          </a:p>
        </p:txBody>
      </p:sp>
      <p:sp>
        <p:nvSpPr>
          <p:cNvPr id="4" name="Slide Number Placeholder 3">
            <a:extLst>
              <a:ext uri="{FF2B5EF4-FFF2-40B4-BE49-F238E27FC236}">
                <a16:creationId xmlns:a16="http://schemas.microsoft.com/office/drawing/2014/main" id="{5EDADB6E-E63E-5CDB-D02F-C7E06949C5D0}"/>
              </a:ext>
            </a:extLst>
          </p:cNvPr>
          <p:cNvSpPr>
            <a:spLocks noGrp="1"/>
          </p:cNvSpPr>
          <p:nvPr>
            <p:ph type="sldNum" sz="quarter" idx="12"/>
          </p:nvPr>
        </p:nvSpPr>
        <p:spPr/>
        <p:txBody>
          <a:bodyPr/>
          <a:lstStyle/>
          <a:p>
            <a:fld id="{6D22F896-40B5-4ADD-8801-0D06FADFA095}" type="slidenum">
              <a:rPr lang="en-US" smtClean="0"/>
              <a:t>2</a:t>
            </a:fld>
            <a:endParaRPr lang="en-US"/>
          </a:p>
        </p:txBody>
      </p:sp>
    </p:spTree>
    <p:extLst>
      <p:ext uri="{BB962C8B-B14F-4D97-AF65-F5344CB8AC3E}">
        <p14:creationId xmlns:p14="http://schemas.microsoft.com/office/powerpoint/2010/main" val="147194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3926F-8E30-67A8-8148-ACBF57C7F90E}"/>
              </a:ext>
            </a:extLst>
          </p:cNvPr>
          <p:cNvSpPr>
            <a:spLocks noGrp="1"/>
          </p:cNvSpPr>
          <p:nvPr>
            <p:ph type="title"/>
          </p:nvPr>
        </p:nvSpPr>
        <p:spPr>
          <a:xfrm>
            <a:off x="2895600" y="764373"/>
            <a:ext cx="8610600" cy="1293028"/>
          </a:xfrm>
        </p:spPr>
        <p:txBody>
          <a:bodyPr>
            <a:normAutofit/>
          </a:bodyPr>
          <a:lstStyle/>
          <a:p>
            <a:r>
              <a:rPr lang="en-US"/>
              <a:t>Not possible</a:t>
            </a:r>
          </a:p>
        </p:txBody>
      </p:sp>
      <p:sp>
        <p:nvSpPr>
          <p:cNvPr id="6" name="Content Placeholder 5">
            <a:extLst>
              <a:ext uri="{FF2B5EF4-FFF2-40B4-BE49-F238E27FC236}">
                <a16:creationId xmlns:a16="http://schemas.microsoft.com/office/drawing/2014/main" id="{13D405AD-0392-54D8-0044-0FE2D1CF40D5}"/>
              </a:ext>
            </a:extLst>
          </p:cNvPr>
          <p:cNvSpPr>
            <a:spLocks noGrp="1"/>
          </p:cNvSpPr>
          <p:nvPr>
            <p:ph idx="1"/>
          </p:nvPr>
        </p:nvSpPr>
        <p:spPr>
          <a:xfrm>
            <a:off x="685800" y="1526649"/>
            <a:ext cx="5816600" cy="4882101"/>
          </a:xfrm>
        </p:spPr>
        <p:txBody>
          <a:bodyPr anchor="ctr">
            <a:normAutofit/>
          </a:bodyPr>
          <a:lstStyle/>
          <a:p>
            <a:r>
              <a:rPr lang="en-US" sz="2800"/>
              <a:t>You don't want to use the same password with all your </a:t>
            </a:r>
            <a:r>
              <a:rPr lang="en-US" sz="2800">
                <a:solidFill>
                  <a:srgbClr val="FFFF00"/>
                </a:solidFill>
              </a:rPr>
              <a:t>on-line accounts</a:t>
            </a:r>
            <a:r>
              <a:rPr lang="en-US" sz="2800"/>
              <a:t>, but it is also </a:t>
            </a:r>
            <a:r>
              <a:rPr lang="en-US" sz="2800" b="1" u="sng">
                <a:solidFill>
                  <a:srgbClr val="FF0000"/>
                </a:solidFill>
              </a:rPr>
              <a:t>impossible</a:t>
            </a:r>
            <a:r>
              <a:rPr lang="en-US" sz="2800"/>
              <a:t> for you to </a:t>
            </a:r>
            <a:r>
              <a:rPr lang="en-US" sz="2800" b="1">
                <a:solidFill>
                  <a:srgbClr val="FFFF00"/>
                </a:solidFill>
              </a:rPr>
              <a:t>remember dozens of passwords.</a:t>
            </a:r>
          </a:p>
          <a:p>
            <a:endParaRPr lang="en-US"/>
          </a:p>
        </p:txBody>
      </p:sp>
      <p:pic>
        <p:nvPicPr>
          <p:cNvPr id="9" name="Picture 8">
            <a:extLst>
              <a:ext uri="{FF2B5EF4-FFF2-40B4-BE49-F238E27FC236}">
                <a16:creationId xmlns:a16="http://schemas.microsoft.com/office/drawing/2014/main" id="{8B5EBFF9-656C-F690-88E7-72BFA1E5916E}"/>
              </a:ext>
            </a:extLst>
          </p:cNvPr>
          <p:cNvPicPr>
            <a:picLocks noChangeAspect="1"/>
          </p:cNvPicPr>
          <p:nvPr/>
        </p:nvPicPr>
        <p:blipFill>
          <a:blip r:embed="rId2"/>
          <a:stretch>
            <a:fillRect/>
          </a:stretch>
        </p:blipFill>
        <p:spPr>
          <a:xfrm>
            <a:off x="6985000" y="2979071"/>
            <a:ext cx="4521200" cy="2226690"/>
          </a:xfrm>
          <a:prstGeom prst="rect">
            <a:avLst/>
          </a:prstGeom>
        </p:spPr>
      </p:pic>
      <p:sp>
        <p:nvSpPr>
          <p:cNvPr id="3" name="Slide Number Placeholder 2">
            <a:extLst>
              <a:ext uri="{FF2B5EF4-FFF2-40B4-BE49-F238E27FC236}">
                <a16:creationId xmlns:a16="http://schemas.microsoft.com/office/drawing/2014/main" id="{0C1E5049-D04E-9D64-CDCA-AF9A3823454B}"/>
              </a:ext>
            </a:extLst>
          </p:cNvPr>
          <p:cNvSpPr>
            <a:spLocks noGrp="1"/>
          </p:cNvSpPr>
          <p:nvPr>
            <p:ph type="sldNum" sz="quarter" idx="12"/>
          </p:nvPr>
        </p:nvSpPr>
        <p:spPr/>
        <p:txBody>
          <a:bodyPr/>
          <a:lstStyle/>
          <a:p>
            <a:fld id="{6D22F896-40B5-4ADD-8801-0D06FADFA095}" type="slidenum">
              <a:rPr lang="en-US" smtClean="0"/>
              <a:t>20</a:t>
            </a:fld>
            <a:endParaRPr lang="en-US"/>
          </a:p>
        </p:txBody>
      </p:sp>
    </p:spTree>
    <p:extLst>
      <p:ext uri="{BB962C8B-B14F-4D97-AF65-F5344CB8AC3E}">
        <p14:creationId xmlns:p14="http://schemas.microsoft.com/office/powerpoint/2010/main" val="866297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adlock on computer motherboard">
            <a:extLst>
              <a:ext uri="{FF2B5EF4-FFF2-40B4-BE49-F238E27FC236}">
                <a16:creationId xmlns:a16="http://schemas.microsoft.com/office/drawing/2014/main" id="{496C910B-1555-5AE9-D9DD-567C1F727B61}"/>
              </a:ext>
            </a:extLst>
          </p:cNvPr>
          <p:cNvPicPr>
            <a:picLocks noChangeAspect="1"/>
          </p:cNvPicPr>
          <p:nvPr/>
        </p:nvPicPr>
        <p:blipFill rotWithShape="1">
          <a:blip r:embed="rId3">
            <a:duotone>
              <a:prstClr val="black"/>
              <a:schemeClr val="tx2">
                <a:tint val="45000"/>
                <a:satMod val="400000"/>
              </a:schemeClr>
            </a:duotone>
            <a:alphaModFix amt="30000"/>
          </a:blip>
          <a:srcRect b="15730"/>
          <a:stretch/>
        </p:blipFill>
        <p:spPr>
          <a:xfrm>
            <a:off x="20" y="211676"/>
            <a:ext cx="12191980" cy="6857990"/>
          </a:xfrm>
          <a:prstGeom prst="rect">
            <a:avLst/>
          </a:prstGeom>
        </p:spPr>
      </p:pic>
      <p:pic>
        <p:nvPicPr>
          <p:cNvPr id="11" name="Picture 10">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3" name="Content Placeholder 2">
            <a:extLst>
              <a:ext uri="{FF2B5EF4-FFF2-40B4-BE49-F238E27FC236}">
                <a16:creationId xmlns:a16="http://schemas.microsoft.com/office/drawing/2014/main" id="{83856DC4-F110-3C6B-E914-AC8C660C85BB}"/>
              </a:ext>
            </a:extLst>
          </p:cNvPr>
          <p:cNvSpPr>
            <a:spLocks noGrp="1"/>
          </p:cNvSpPr>
          <p:nvPr>
            <p:ph idx="1"/>
          </p:nvPr>
        </p:nvSpPr>
        <p:spPr>
          <a:xfrm>
            <a:off x="685800" y="635001"/>
            <a:ext cx="10820400" cy="5084152"/>
          </a:xfrm>
        </p:spPr>
        <p:txBody>
          <a:bodyPr anchor="ctr">
            <a:normAutofit/>
          </a:bodyPr>
          <a:lstStyle/>
          <a:p>
            <a:pPr marL="0" indent="0" algn="ctr">
              <a:buNone/>
            </a:pPr>
            <a:endParaRPr lang="en-US" sz="4000"/>
          </a:p>
          <a:p>
            <a:pPr marL="0" indent="0" algn="ctr">
              <a:buNone/>
            </a:pPr>
            <a:r>
              <a:rPr lang="en-US" sz="4000"/>
              <a:t>Is there a solution ???</a:t>
            </a:r>
          </a:p>
          <a:p>
            <a:pPr marL="0" indent="0" algn="ctr">
              <a:buNone/>
            </a:pPr>
            <a:r>
              <a:rPr lang="en-US" sz="4000"/>
              <a:t>  </a:t>
            </a:r>
          </a:p>
          <a:p>
            <a:pPr marL="0" indent="0" algn="ctr">
              <a:buNone/>
            </a:pPr>
            <a:endParaRPr lang="en-US" sz="4000"/>
          </a:p>
          <a:p>
            <a:pPr marL="0" indent="0" algn="ctr">
              <a:buNone/>
            </a:pPr>
            <a:endParaRPr lang="en-US" sz="4000"/>
          </a:p>
        </p:txBody>
      </p:sp>
      <p:sp>
        <p:nvSpPr>
          <p:cNvPr id="2" name="Slide Number Placeholder 1">
            <a:extLst>
              <a:ext uri="{FF2B5EF4-FFF2-40B4-BE49-F238E27FC236}">
                <a16:creationId xmlns:a16="http://schemas.microsoft.com/office/drawing/2014/main" id="{2D435A33-887E-7F7F-8B1D-C7A616AD8B9E}"/>
              </a:ext>
            </a:extLst>
          </p:cNvPr>
          <p:cNvSpPr>
            <a:spLocks noGrp="1"/>
          </p:cNvSpPr>
          <p:nvPr>
            <p:ph type="sldNum" sz="quarter" idx="12"/>
          </p:nvPr>
        </p:nvSpPr>
        <p:spPr/>
        <p:txBody>
          <a:bodyPr/>
          <a:lstStyle/>
          <a:p>
            <a:fld id="{6D22F896-40B5-4ADD-8801-0D06FADFA095}" type="slidenum">
              <a:rPr lang="en-US" smtClean="0"/>
              <a:t>21</a:t>
            </a:fld>
            <a:endParaRPr lang="en-US"/>
          </a:p>
        </p:txBody>
      </p:sp>
    </p:spTree>
    <p:extLst>
      <p:ext uri="{BB962C8B-B14F-4D97-AF65-F5344CB8AC3E}">
        <p14:creationId xmlns:p14="http://schemas.microsoft.com/office/powerpoint/2010/main" val="4123688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adlock on computer motherboard">
            <a:extLst>
              <a:ext uri="{FF2B5EF4-FFF2-40B4-BE49-F238E27FC236}">
                <a16:creationId xmlns:a16="http://schemas.microsoft.com/office/drawing/2014/main" id="{496C910B-1555-5AE9-D9DD-567C1F727B61}"/>
              </a:ext>
            </a:extLst>
          </p:cNvPr>
          <p:cNvPicPr>
            <a:picLocks noChangeAspect="1"/>
          </p:cNvPicPr>
          <p:nvPr/>
        </p:nvPicPr>
        <p:blipFill rotWithShape="1">
          <a:blip r:embed="rId3">
            <a:duotone>
              <a:prstClr val="black"/>
              <a:schemeClr val="tx2">
                <a:tint val="45000"/>
                <a:satMod val="400000"/>
              </a:schemeClr>
            </a:duotone>
            <a:alphaModFix amt="30000"/>
          </a:blip>
          <a:srcRect b="15730"/>
          <a:stretch/>
        </p:blipFill>
        <p:spPr>
          <a:xfrm>
            <a:off x="20" y="211676"/>
            <a:ext cx="12191980" cy="6857990"/>
          </a:xfrm>
          <a:prstGeom prst="rect">
            <a:avLst/>
          </a:prstGeom>
        </p:spPr>
      </p:pic>
      <p:pic>
        <p:nvPicPr>
          <p:cNvPr id="11" name="Picture 10">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3" name="Content Placeholder 2">
            <a:extLst>
              <a:ext uri="{FF2B5EF4-FFF2-40B4-BE49-F238E27FC236}">
                <a16:creationId xmlns:a16="http://schemas.microsoft.com/office/drawing/2014/main" id="{83856DC4-F110-3C6B-E914-AC8C660C85BB}"/>
              </a:ext>
            </a:extLst>
          </p:cNvPr>
          <p:cNvSpPr>
            <a:spLocks noGrp="1"/>
          </p:cNvSpPr>
          <p:nvPr>
            <p:ph idx="1"/>
          </p:nvPr>
        </p:nvSpPr>
        <p:spPr>
          <a:xfrm>
            <a:off x="685800" y="635001"/>
            <a:ext cx="10820400" cy="5084152"/>
          </a:xfrm>
        </p:spPr>
        <p:txBody>
          <a:bodyPr anchor="t">
            <a:normAutofit/>
          </a:bodyPr>
          <a:lstStyle/>
          <a:p>
            <a:pPr marL="0" indent="0" algn="ctr">
              <a:buNone/>
            </a:pPr>
            <a:r>
              <a:rPr lang="en-US" sz="4000"/>
              <a:t>Is there a solution ???</a:t>
            </a:r>
          </a:p>
          <a:p>
            <a:pPr marL="0" indent="0" algn="ctr">
              <a:buNone/>
            </a:pPr>
            <a:r>
              <a:rPr lang="en-US" sz="4000">
                <a:solidFill>
                  <a:srgbClr val="FFFF00"/>
                </a:solidFill>
              </a:rPr>
              <a:t>Yes</a:t>
            </a:r>
            <a:r>
              <a:rPr lang="en-US" sz="4000"/>
              <a:t>  </a:t>
            </a:r>
          </a:p>
          <a:p>
            <a:pPr marL="0" indent="0" algn="ctr">
              <a:buNone/>
            </a:pPr>
            <a:endParaRPr lang="en-US" sz="4000"/>
          </a:p>
          <a:p>
            <a:pPr marL="0" indent="0" algn="ctr">
              <a:buNone/>
            </a:pPr>
            <a:r>
              <a:rPr lang="en-US" sz="4400">
                <a:solidFill>
                  <a:schemeClr val="bg1"/>
                </a:solidFill>
                <a:highlight>
                  <a:srgbClr val="00FFFF"/>
                </a:highlight>
              </a:rPr>
              <a:t>Password Manager</a:t>
            </a:r>
          </a:p>
          <a:p>
            <a:pPr marL="0" indent="0" algn="ctr">
              <a:buNone/>
            </a:pPr>
            <a:endParaRPr lang="en-US" sz="4400"/>
          </a:p>
          <a:p>
            <a:pPr marL="0" indent="0" algn="ctr">
              <a:buNone/>
            </a:pPr>
            <a:endParaRPr lang="en-US" sz="4400"/>
          </a:p>
          <a:p>
            <a:pPr marL="0" indent="0" algn="ctr">
              <a:buNone/>
            </a:pPr>
            <a:endParaRPr lang="en-US" sz="4000"/>
          </a:p>
        </p:txBody>
      </p:sp>
      <p:pic>
        <p:nvPicPr>
          <p:cNvPr id="4" name="Picture 3">
            <a:extLst>
              <a:ext uri="{FF2B5EF4-FFF2-40B4-BE49-F238E27FC236}">
                <a16:creationId xmlns:a16="http://schemas.microsoft.com/office/drawing/2014/main" id="{D93512FB-B559-5AF3-35D9-23F39408B80B}"/>
              </a:ext>
            </a:extLst>
          </p:cNvPr>
          <p:cNvPicPr>
            <a:picLocks noChangeAspect="1"/>
          </p:cNvPicPr>
          <p:nvPr/>
        </p:nvPicPr>
        <p:blipFill>
          <a:blip r:embed="rId5"/>
          <a:stretch>
            <a:fillRect/>
          </a:stretch>
        </p:blipFill>
        <p:spPr>
          <a:xfrm>
            <a:off x="3267604" y="3758314"/>
            <a:ext cx="5656791" cy="2888010"/>
          </a:xfrm>
          <a:prstGeom prst="rect">
            <a:avLst/>
          </a:prstGeom>
        </p:spPr>
      </p:pic>
      <p:sp>
        <p:nvSpPr>
          <p:cNvPr id="2" name="Slide Number Placeholder 1">
            <a:extLst>
              <a:ext uri="{FF2B5EF4-FFF2-40B4-BE49-F238E27FC236}">
                <a16:creationId xmlns:a16="http://schemas.microsoft.com/office/drawing/2014/main" id="{FA249623-2110-4246-C354-2CF78423B9D5}"/>
              </a:ext>
            </a:extLst>
          </p:cNvPr>
          <p:cNvSpPr>
            <a:spLocks noGrp="1"/>
          </p:cNvSpPr>
          <p:nvPr>
            <p:ph type="sldNum" sz="quarter" idx="12"/>
          </p:nvPr>
        </p:nvSpPr>
        <p:spPr/>
        <p:txBody>
          <a:bodyPr/>
          <a:lstStyle/>
          <a:p>
            <a:fld id="{6D22F896-40B5-4ADD-8801-0D06FADFA095}" type="slidenum">
              <a:rPr lang="en-US" smtClean="0"/>
              <a:t>22</a:t>
            </a:fld>
            <a:endParaRPr lang="en-US"/>
          </a:p>
        </p:txBody>
      </p:sp>
    </p:spTree>
    <p:extLst>
      <p:ext uri="{BB962C8B-B14F-4D97-AF65-F5344CB8AC3E}">
        <p14:creationId xmlns:p14="http://schemas.microsoft.com/office/powerpoint/2010/main" val="1416618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3D83-8F2B-BB97-B045-1A431605ABF7}"/>
              </a:ext>
            </a:extLst>
          </p:cNvPr>
          <p:cNvSpPr>
            <a:spLocks noGrp="1"/>
          </p:cNvSpPr>
          <p:nvPr>
            <p:ph type="title"/>
          </p:nvPr>
        </p:nvSpPr>
        <p:spPr/>
        <p:txBody>
          <a:bodyPr/>
          <a:lstStyle/>
          <a:p>
            <a:r>
              <a:rPr lang="en-US"/>
              <a:t>what is pm ???</a:t>
            </a:r>
          </a:p>
        </p:txBody>
      </p:sp>
      <p:sp>
        <p:nvSpPr>
          <p:cNvPr id="3" name="Content Placeholder 2">
            <a:extLst>
              <a:ext uri="{FF2B5EF4-FFF2-40B4-BE49-F238E27FC236}">
                <a16:creationId xmlns:a16="http://schemas.microsoft.com/office/drawing/2014/main" id="{FA0BAD07-E755-863F-24DA-A3BC9957E335}"/>
              </a:ext>
            </a:extLst>
          </p:cNvPr>
          <p:cNvSpPr>
            <a:spLocks noGrp="1"/>
          </p:cNvSpPr>
          <p:nvPr>
            <p:ph idx="1"/>
          </p:nvPr>
        </p:nvSpPr>
        <p:spPr>
          <a:xfrm>
            <a:off x="685800" y="2194560"/>
            <a:ext cx="10247243" cy="4024125"/>
          </a:xfrm>
        </p:spPr>
        <p:txBody>
          <a:bodyPr vert="horz" lIns="91440" tIns="45720" rIns="91440" bIns="45720" rtlCol="0" anchor="ctr">
            <a:normAutofit/>
          </a:bodyPr>
          <a:lstStyle/>
          <a:p>
            <a:r>
              <a:rPr lang="en-US" b="1">
                <a:ea typeface="+mn-lt"/>
                <a:cs typeface="+mn-lt"/>
              </a:rPr>
              <a:t>Password managers</a:t>
            </a:r>
            <a:r>
              <a:rPr lang="en-US">
                <a:ea typeface="+mn-lt"/>
                <a:cs typeface="+mn-lt"/>
              </a:rPr>
              <a:t>, also known as </a:t>
            </a:r>
            <a:r>
              <a:rPr lang="en-US" b="1" u="sng">
                <a:solidFill>
                  <a:srgbClr val="FFFF00"/>
                </a:solidFill>
                <a:ea typeface="+mn-lt"/>
                <a:cs typeface="+mn-lt"/>
              </a:rPr>
              <a:t>vaults</a:t>
            </a:r>
            <a:r>
              <a:rPr lang="en-US">
                <a:ea typeface="+mn-lt"/>
                <a:cs typeface="+mn-lt"/>
              </a:rPr>
              <a:t>, </a:t>
            </a:r>
          </a:p>
          <a:p>
            <a:r>
              <a:rPr lang="en-US">
                <a:ea typeface="+mn-lt"/>
                <a:cs typeface="+mn-lt"/>
              </a:rPr>
              <a:t>Provide a convenient solution for safeguarding and managing login information across </a:t>
            </a:r>
            <a:r>
              <a:rPr lang="en-US">
                <a:solidFill>
                  <a:srgbClr val="FFFF00"/>
                </a:solidFill>
                <a:ea typeface="+mn-lt"/>
                <a:cs typeface="+mn-lt"/>
              </a:rPr>
              <a:t>various online platforms and devices</a:t>
            </a:r>
            <a:r>
              <a:rPr lang="en-US">
                <a:ea typeface="+mn-lt"/>
                <a:cs typeface="+mn-lt"/>
              </a:rPr>
              <a:t>. </a:t>
            </a:r>
          </a:p>
          <a:p>
            <a:r>
              <a:rPr lang="en-US">
                <a:ea typeface="+mn-lt"/>
                <a:cs typeface="+mn-lt"/>
              </a:rPr>
              <a:t>Low adoption rate:</a:t>
            </a:r>
          </a:p>
          <a:p>
            <a:pPr marL="457200" lvl="1" indent="0">
              <a:buNone/>
            </a:pPr>
            <a:r>
              <a:rPr lang="en-US">
                <a:ea typeface="+mn-lt"/>
                <a:cs typeface="+mn-lt"/>
              </a:rPr>
              <a:t>Despite the availability of these services, which are typically free and seamlessly integrated with existing devices, a considerable people still </a:t>
            </a:r>
            <a:r>
              <a:rPr lang="en-US">
                <a:solidFill>
                  <a:srgbClr val="FFFF00"/>
                </a:solidFill>
                <a:ea typeface="+mn-lt"/>
                <a:cs typeface="+mn-lt"/>
              </a:rPr>
              <a:t>prefer traditional methods </a:t>
            </a:r>
            <a:r>
              <a:rPr lang="en-US">
                <a:ea typeface="+mn-lt"/>
                <a:cs typeface="+mn-lt"/>
              </a:rPr>
              <a:t>such as </a:t>
            </a:r>
            <a:r>
              <a:rPr lang="en-US">
                <a:solidFill>
                  <a:srgbClr val="FFFF00"/>
                </a:solidFill>
                <a:ea typeface="+mn-lt"/>
                <a:cs typeface="+mn-lt"/>
              </a:rPr>
              <a:t>memorization, saved files, and even handwritten</a:t>
            </a:r>
            <a:r>
              <a:rPr lang="en-US">
                <a:ea typeface="+mn-lt"/>
                <a:cs typeface="+mn-lt"/>
              </a:rPr>
              <a:t> lists for handling their login credentials.</a:t>
            </a:r>
            <a:endParaRPr lang="en-US">
              <a:latin typeface="Helvetica"/>
              <a:cs typeface="Helvetica"/>
            </a:endParaRPr>
          </a:p>
        </p:txBody>
      </p:sp>
      <p:sp>
        <p:nvSpPr>
          <p:cNvPr id="4" name="Slide Number Placeholder 3">
            <a:extLst>
              <a:ext uri="{FF2B5EF4-FFF2-40B4-BE49-F238E27FC236}">
                <a16:creationId xmlns:a16="http://schemas.microsoft.com/office/drawing/2014/main" id="{038B4ED3-5C71-ACAB-65FE-C5919B53D005}"/>
              </a:ext>
            </a:extLst>
          </p:cNvPr>
          <p:cNvSpPr>
            <a:spLocks noGrp="1"/>
          </p:cNvSpPr>
          <p:nvPr>
            <p:ph type="sldNum" sz="quarter" idx="12"/>
          </p:nvPr>
        </p:nvSpPr>
        <p:spPr/>
        <p:txBody>
          <a:bodyPr/>
          <a:lstStyle/>
          <a:p>
            <a:fld id="{6D22F896-40B5-4ADD-8801-0D06FADFA095}" type="slidenum">
              <a:rPr lang="en-US" smtClean="0"/>
              <a:t>23</a:t>
            </a:fld>
            <a:endParaRPr lang="en-US"/>
          </a:p>
        </p:txBody>
      </p:sp>
    </p:spTree>
    <p:extLst>
      <p:ext uri="{BB962C8B-B14F-4D97-AF65-F5344CB8AC3E}">
        <p14:creationId xmlns:p14="http://schemas.microsoft.com/office/powerpoint/2010/main" val="1718641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0871-7BDE-C35E-6057-716C76AA5D96}"/>
              </a:ext>
            </a:extLst>
          </p:cNvPr>
          <p:cNvSpPr>
            <a:spLocks noGrp="1"/>
          </p:cNvSpPr>
          <p:nvPr>
            <p:ph type="title"/>
          </p:nvPr>
        </p:nvSpPr>
        <p:spPr/>
        <p:txBody>
          <a:bodyPr/>
          <a:lstStyle/>
          <a:p>
            <a:r>
              <a:rPr lang="en-US">
                <a:solidFill>
                  <a:srgbClr val="FFFF00"/>
                </a:solidFill>
              </a:rPr>
              <a:t>Password manager</a:t>
            </a:r>
          </a:p>
        </p:txBody>
      </p:sp>
      <p:sp>
        <p:nvSpPr>
          <p:cNvPr id="3" name="Content Placeholder 2">
            <a:extLst>
              <a:ext uri="{FF2B5EF4-FFF2-40B4-BE49-F238E27FC236}">
                <a16:creationId xmlns:a16="http://schemas.microsoft.com/office/drawing/2014/main" id="{84542DB4-E2F5-E243-5D34-68F6F54AA724}"/>
              </a:ext>
            </a:extLst>
          </p:cNvPr>
          <p:cNvSpPr>
            <a:spLocks noGrp="1"/>
          </p:cNvSpPr>
          <p:nvPr>
            <p:ph idx="1"/>
          </p:nvPr>
        </p:nvSpPr>
        <p:spPr>
          <a:xfrm>
            <a:off x="685800" y="1625600"/>
            <a:ext cx="10820400" cy="5063067"/>
          </a:xfrm>
        </p:spPr>
        <p:txBody>
          <a:bodyPr>
            <a:noAutofit/>
          </a:bodyPr>
          <a:lstStyle/>
          <a:p>
            <a:pPr marL="0" indent="0">
              <a:buNone/>
            </a:pPr>
            <a:endParaRPr lang="en-US" sz="1800"/>
          </a:p>
          <a:p>
            <a:r>
              <a:rPr lang="en-US" sz="2400">
                <a:solidFill>
                  <a:srgbClr val="FFFF00"/>
                </a:solidFill>
              </a:rPr>
              <a:t>Definition</a:t>
            </a:r>
            <a:r>
              <a:rPr lang="en-US" sz="1800"/>
              <a:t>:</a:t>
            </a:r>
            <a:br>
              <a:rPr lang="en-US" sz="1800"/>
            </a:br>
            <a:r>
              <a:rPr lang="en-US" sz="1800"/>
              <a:t>A software that securely manages and stores your usernames and passwords, acting as a secure vault for all your digital keys.</a:t>
            </a:r>
          </a:p>
          <a:p>
            <a:endParaRPr lang="en-US" sz="1800"/>
          </a:p>
          <a:p>
            <a:r>
              <a:rPr lang="en-US" sz="2400"/>
              <a:t>Pain Point Addressed:</a:t>
            </a:r>
            <a:br>
              <a:rPr lang="en-US" sz="1800"/>
            </a:br>
            <a:r>
              <a:rPr lang="en-US" sz="1800"/>
              <a:t>Tackle the challenges of </a:t>
            </a:r>
            <a:r>
              <a:rPr lang="en-US" sz="1800">
                <a:solidFill>
                  <a:srgbClr val="FFFF00"/>
                </a:solidFill>
              </a:rPr>
              <a:t>remembering multiple passwords </a:t>
            </a:r>
            <a:r>
              <a:rPr lang="en-US" sz="1800"/>
              <a:t>and avoiding the </a:t>
            </a:r>
            <a:r>
              <a:rPr lang="en-US" sz="1800">
                <a:solidFill>
                  <a:srgbClr val="FFFF00"/>
                </a:solidFill>
              </a:rPr>
              <a:t>risky</a:t>
            </a:r>
            <a:r>
              <a:rPr lang="en-US" sz="1800"/>
              <a:t> practice of using the </a:t>
            </a:r>
            <a:r>
              <a:rPr lang="en-US" sz="1800">
                <a:solidFill>
                  <a:srgbClr val="FFFF00"/>
                </a:solidFill>
              </a:rPr>
              <a:t>same password</a:t>
            </a:r>
            <a:r>
              <a:rPr lang="en-US" sz="1800"/>
              <a:t> across various platforms.</a:t>
            </a:r>
          </a:p>
          <a:p>
            <a:endParaRPr lang="en-US" sz="1800"/>
          </a:p>
          <a:p>
            <a:r>
              <a:rPr lang="en-US" sz="2400"/>
              <a:t>Enhanced Security and Convenience:</a:t>
            </a:r>
            <a:br>
              <a:rPr lang="en-US" sz="2400"/>
            </a:br>
            <a:r>
              <a:rPr lang="en-US" sz="1800"/>
              <a:t>Generate </a:t>
            </a:r>
            <a:r>
              <a:rPr lang="en-US" sz="1800">
                <a:solidFill>
                  <a:srgbClr val="FFFF00"/>
                </a:solidFill>
              </a:rPr>
              <a:t>strong, unique passwords </a:t>
            </a:r>
            <a:r>
              <a:rPr lang="en-US" sz="1800"/>
              <a:t>and access them through a single, secure master password, enhancing both security and user convenience.</a:t>
            </a:r>
          </a:p>
          <a:p>
            <a:pPr marL="0" indent="0">
              <a:buNone/>
            </a:pPr>
            <a:endParaRPr lang="en-US" sz="1800"/>
          </a:p>
        </p:txBody>
      </p:sp>
      <p:sp>
        <p:nvSpPr>
          <p:cNvPr id="4" name="Slide Number Placeholder 3">
            <a:extLst>
              <a:ext uri="{FF2B5EF4-FFF2-40B4-BE49-F238E27FC236}">
                <a16:creationId xmlns:a16="http://schemas.microsoft.com/office/drawing/2014/main" id="{FD290615-1D44-669A-F7BE-F88ADC3DAEA0}"/>
              </a:ext>
            </a:extLst>
          </p:cNvPr>
          <p:cNvSpPr>
            <a:spLocks noGrp="1"/>
          </p:cNvSpPr>
          <p:nvPr>
            <p:ph type="sldNum" sz="quarter" idx="12"/>
          </p:nvPr>
        </p:nvSpPr>
        <p:spPr/>
        <p:txBody>
          <a:bodyPr/>
          <a:lstStyle/>
          <a:p>
            <a:fld id="{6D22F896-40B5-4ADD-8801-0D06FADFA095}" type="slidenum">
              <a:rPr lang="en-US" smtClean="0"/>
              <a:t>24</a:t>
            </a:fld>
            <a:endParaRPr lang="en-US"/>
          </a:p>
        </p:txBody>
      </p:sp>
    </p:spTree>
    <p:extLst>
      <p:ext uri="{BB962C8B-B14F-4D97-AF65-F5344CB8AC3E}">
        <p14:creationId xmlns:p14="http://schemas.microsoft.com/office/powerpoint/2010/main" val="2677976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AFF6-F76C-16A6-DE97-BDCDD44EAA4E}"/>
              </a:ext>
            </a:extLst>
          </p:cNvPr>
          <p:cNvSpPr>
            <a:spLocks noGrp="1"/>
          </p:cNvSpPr>
          <p:nvPr>
            <p:ph type="title"/>
          </p:nvPr>
        </p:nvSpPr>
        <p:spPr/>
        <p:txBody>
          <a:bodyPr>
            <a:normAutofit/>
          </a:bodyPr>
          <a:lstStyle/>
          <a:p>
            <a:r>
              <a:rPr lang="en-US" sz="3600">
                <a:solidFill>
                  <a:srgbClr val="FFFF00"/>
                </a:solidFill>
                <a:ea typeface="+mj-lt"/>
                <a:cs typeface="+mj-lt"/>
              </a:rPr>
              <a:t>RESEARCH PAPER</a:t>
            </a:r>
            <a:r>
              <a:rPr lang="en-US" sz="3600">
                <a:ea typeface="+mj-lt"/>
                <a:cs typeface="+mj-lt"/>
              </a:rPr>
              <a:t> METHODOLOGY</a:t>
            </a:r>
            <a:endParaRPr lang="en-US" sz="3600"/>
          </a:p>
        </p:txBody>
      </p:sp>
      <p:sp>
        <p:nvSpPr>
          <p:cNvPr id="3" name="Content Placeholder 2">
            <a:extLst>
              <a:ext uri="{FF2B5EF4-FFF2-40B4-BE49-F238E27FC236}">
                <a16:creationId xmlns:a16="http://schemas.microsoft.com/office/drawing/2014/main" id="{8561D3B9-7251-93B8-FBFA-6F2D57D68E3B}"/>
              </a:ext>
            </a:extLst>
          </p:cNvPr>
          <p:cNvSpPr>
            <a:spLocks noGrp="1"/>
          </p:cNvSpPr>
          <p:nvPr>
            <p:ph idx="1"/>
          </p:nvPr>
        </p:nvSpPr>
        <p:spPr>
          <a:xfrm>
            <a:off x="685800" y="2206850"/>
            <a:ext cx="10820400" cy="4024125"/>
          </a:xfrm>
        </p:spPr>
        <p:txBody>
          <a:bodyPr vert="horz" lIns="91440" tIns="45720" rIns="91440" bIns="45720" rtlCol="0" anchor="t">
            <a:normAutofit/>
          </a:bodyPr>
          <a:lstStyle/>
          <a:p>
            <a:pPr marL="457200" indent="-457200">
              <a:buFont typeface="+mj-lt"/>
              <a:buAutoNum type="arabicPeriod"/>
            </a:pPr>
            <a:r>
              <a:rPr lang="en-US">
                <a:ea typeface="+mn-lt"/>
                <a:cs typeface="+mn-lt"/>
              </a:rPr>
              <a:t>Gap in Existing Research</a:t>
            </a:r>
          </a:p>
          <a:p>
            <a:pPr marL="457200" indent="-457200">
              <a:buFont typeface="+mj-lt"/>
              <a:buAutoNum type="arabicPeriod"/>
            </a:pPr>
            <a:endParaRPr lang="en-US"/>
          </a:p>
          <a:p>
            <a:pPr marL="457200" indent="-457200">
              <a:buFont typeface="+mj-lt"/>
              <a:buAutoNum type="arabicPeriod"/>
            </a:pPr>
            <a:r>
              <a:rPr lang="en-US">
                <a:ea typeface="+mn-lt"/>
                <a:cs typeface="+mn-lt"/>
              </a:rPr>
              <a:t>Objective of the Study</a:t>
            </a:r>
          </a:p>
          <a:p>
            <a:pPr marL="457200" indent="-457200">
              <a:buFont typeface="+mj-lt"/>
              <a:buAutoNum type="arabicPeriod"/>
            </a:pPr>
            <a:endParaRPr lang="en-US"/>
          </a:p>
          <a:p>
            <a:pPr marL="457200" indent="-457200">
              <a:buFont typeface="+mj-lt"/>
              <a:buAutoNum type="arabicPeriod"/>
            </a:pPr>
            <a:r>
              <a:rPr lang="en-US">
                <a:ea typeface="+mn-lt"/>
                <a:cs typeface="+mn-lt"/>
              </a:rPr>
              <a:t>Selection of PMs</a:t>
            </a:r>
          </a:p>
          <a:p>
            <a:pPr marL="457200" indent="-457200">
              <a:buFont typeface="+mj-lt"/>
              <a:buAutoNum type="arabicPeriod"/>
            </a:pPr>
            <a:endParaRPr lang="en-US"/>
          </a:p>
          <a:p>
            <a:pPr marL="457200" indent="-457200">
              <a:buFont typeface="+mj-lt"/>
              <a:buAutoNum type="arabicPeriod"/>
            </a:pPr>
            <a:r>
              <a:rPr lang="en-US">
                <a:ea typeface="+mn-lt"/>
                <a:cs typeface="+mn-lt"/>
              </a:rPr>
              <a:t>Criteria for Selection</a:t>
            </a:r>
          </a:p>
          <a:p>
            <a:pPr marL="457200" indent="-457200">
              <a:buFont typeface="+mj-lt"/>
              <a:buAutoNum type="arabicPeriod"/>
            </a:pPr>
            <a:endParaRPr lang="en-US">
              <a:ea typeface="+mn-lt"/>
              <a:cs typeface="+mn-lt"/>
            </a:endParaRPr>
          </a:p>
          <a:p>
            <a:pPr marL="457200" indent="-457200">
              <a:buFont typeface="+mj-lt"/>
              <a:buAutoNum type="arabicPeriod"/>
            </a:pPr>
            <a:r>
              <a:rPr lang="en-US">
                <a:ea typeface="+mn-lt"/>
                <a:cs typeface="+mn-lt"/>
              </a:rPr>
              <a:t>Methodology for Usability Study</a:t>
            </a:r>
            <a:endParaRPr lang="en-US"/>
          </a:p>
        </p:txBody>
      </p:sp>
      <p:sp>
        <p:nvSpPr>
          <p:cNvPr id="4" name="Slide Number Placeholder 3">
            <a:extLst>
              <a:ext uri="{FF2B5EF4-FFF2-40B4-BE49-F238E27FC236}">
                <a16:creationId xmlns:a16="http://schemas.microsoft.com/office/drawing/2014/main" id="{6AC15F47-0494-498B-8125-3080FA109B8B}"/>
              </a:ext>
            </a:extLst>
          </p:cNvPr>
          <p:cNvSpPr>
            <a:spLocks noGrp="1"/>
          </p:cNvSpPr>
          <p:nvPr>
            <p:ph type="sldNum" sz="quarter" idx="12"/>
          </p:nvPr>
        </p:nvSpPr>
        <p:spPr/>
        <p:txBody>
          <a:bodyPr/>
          <a:lstStyle/>
          <a:p>
            <a:fld id="{6D22F896-40B5-4ADD-8801-0D06FADFA095}" type="slidenum">
              <a:rPr lang="en-US" smtClean="0"/>
              <a:t>25</a:t>
            </a:fld>
            <a:endParaRPr lang="en-US"/>
          </a:p>
        </p:txBody>
      </p:sp>
    </p:spTree>
    <p:extLst>
      <p:ext uri="{BB962C8B-B14F-4D97-AF65-F5344CB8AC3E}">
        <p14:creationId xmlns:p14="http://schemas.microsoft.com/office/powerpoint/2010/main" val="2504682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ABAC-498A-89AF-004C-3E5F3784786F}"/>
              </a:ext>
            </a:extLst>
          </p:cNvPr>
          <p:cNvSpPr>
            <a:spLocks noGrp="1"/>
          </p:cNvSpPr>
          <p:nvPr>
            <p:ph type="title"/>
          </p:nvPr>
        </p:nvSpPr>
        <p:spPr>
          <a:xfrm>
            <a:off x="1242204" y="764373"/>
            <a:ext cx="10263996" cy="1293028"/>
          </a:xfrm>
        </p:spPr>
        <p:txBody>
          <a:bodyPr>
            <a:normAutofit fontScale="90000"/>
          </a:bodyPr>
          <a:lstStyle/>
          <a:p>
            <a:r>
              <a:rPr lang="en-US">
                <a:ea typeface="+mj-lt"/>
                <a:cs typeface="+mj-lt"/>
              </a:rPr>
              <a:t>research work conducted on the usability of mobile password managers.</a:t>
            </a:r>
            <a:endParaRPr lang="en-US"/>
          </a:p>
        </p:txBody>
      </p:sp>
      <p:sp>
        <p:nvSpPr>
          <p:cNvPr id="3" name="Content Placeholder 2">
            <a:extLst>
              <a:ext uri="{FF2B5EF4-FFF2-40B4-BE49-F238E27FC236}">
                <a16:creationId xmlns:a16="http://schemas.microsoft.com/office/drawing/2014/main" id="{C8284D1B-FF56-6047-4DC9-4C9B0610AE2A}"/>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Here are the </a:t>
            </a:r>
            <a:r>
              <a:rPr lang="en-US">
                <a:solidFill>
                  <a:srgbClr val="FFFF00"/>
                </a:solidFill>
                <a:ea typeface="+mn-lt"/>
                <a:cs typeface="+mn-lt"/>
              </a:rPr>
              <a:t>main contributions:</a:t>
            </a:r>
          </a:p>
          <a:p>
            <a:endParaRPr lang="en-US">
              <a:ea typeface="+mn-lt"/>
              <a:cs typeface="+mn-lt"/>
            </a:endParaRPr>
          </a:p>
          <a:p>
            <a:r>
              <a:rPr lang="en-US">
                <a:ea typeface="+mn-lt"/>
                <a:cs typeface="+mn-lt"/>
              </a:rPr>
              <a:t>Empirical Study on Mobile Password Managers</a:t>
            </a:r>
            <a:endParaRPr lang="en-US"/>
          </a:p>
          <a:p>
            <a:endParaRPr lang="en-US"/>
          </a:p>
          <a:p>
            <a:r>
              <a:rPr lang="en-US">
                <a:ea typeface="+mn-lt"/>
                <a:cs typeface="+mn-lt"/>
              </a:rPr>
              <a:t>Quantitative and Qualitative Evaluation</a:t>
            </a:r>
          </a:p>
          <a:p>
            <a:endParaRPr lang="en-US"/>
          </a:p>
          <a:p>
            <a:r>
              <a:rPr lang="en-US">
                <a:ea typeface="+mn-lt"/>
                <a:cs typeface="+mn-lt"/>
              </a:rPr>
              <a:t>Use of Standard Evaluation Tools</a:t>
            </a:r>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F599817D-5F7C-0491-07BD-C4B171F6675D}"/>
              </a:ext>
            </a:extLst>
          </p:cNvPr>
          <p:cNvSpPr>
            <a:spLocks noGrp="1"/>
          </p:cNvSpPr>
          <p:nvPr>
            <p:ph type="sldNum" sz="quarter" idx="12"/>
          </p:nvPr>
        </p:nvSpPr>
        <p:spPr/>
        <p:txBody>
          <a:bodyPr/>
          <a:lstStyle/>
          <a:p>
            <a:fld id="{6D22F896-40B5-4ADD-8801-0D06FADFA095}" type="slidenum">
              <a:rPr lang="en-US" smtClean="0"/>
              <a:t>26</a:t>
            </a:fld>
            <a:endParaRPr lang="en-US"/>
          </a:p>
        </p:txBody>
      </p:sp>
    </p:spTree>
    <p:extLst>
      <p:ext uri="{BB962C8B-B14F-4D97-AF65-F5344CB8AC3E}">
        <p14:creationId xmlns:p14="http://schemas.microsoft.com/office/powerpoint/2010/main" val="164231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adlock on computer motherboard">
            <a:extLst>
              <a:ext uri="{FF2B5EF4-FFF2-40B4-BE49-F238E27FC236}">
                <a16:creationId xmlns:a16="http://schemas.microsoft.com/office/drawing/2014/main" id="{496C910B-1555-5AE9-D9DD-567C1F727B61}"/>
              </a:ext>
            </a:extLst>
          </p:cNvPr>
          <p:cNvPicPr>
            <a:picLocks noChangeAspect="1"/>
          </p:cNvPicPr>
          <p:nvPr/>
        </p:nvPicPr>
        <p:blipFill rotWithShape="1">
          <a:blip r:embed="rId3">
            <a:duotone>
              <a:prstClr val="black"/>
              <a:schemeClr val="tx2">
                <a:tint val="45000"/>
                <a:satMod val="400000"/>
              </a:schemeClr>
            </a:duotone>
            <a:alphaModFix amt="30000"/>
          </a:blip>
          <a:srcRect b="15730"/>
          <a:stretch/>
        </p:blipFill>
        <p:spPr>
          <a:xfrm>
            <a:off x="20" y="162614"/>
            <a:ext cx="12191980" cy="6857990"/>
          </a:xfrm>
          <a:prstGeom prst="rect">
            <a:avLst/>
          </a:prstGeom>
        </p:spPr>
      </p:pic>
      <p:pic>
        <p:nvPicPr>
          <p:cNvPr id="11" name="Picture 10">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525C3984-8C5D-2363-43AD-1E3273A8CE24}"/>
              </a:ext>
            </a:extLst>
          </p:cNvPr>
          <p:cNvSpPr>
            <a:spLocks noGrp="1"/>
          </p:cNvSpPr>
          <p:nvPr>
            <p:ph type="title"/>
          </p:nvPr>
        </p:nvSpPr>
        <p:spPr>
          <a:xfrm>
            <a:off x="2895600" y="374759"/>
            <a:ext cx="8610600" cy="1293028"/>
          </a:xfrm>
        </p:spPr>
        <p:txBody>
          <a:bodyPr>
            <a:normAutofit/>
          </a:bodyPr>
          <a:lstStyle/>
          <a:p>
            <a:r>
              <a:rPr lang="en-US" sz="2800"/>
              <a:t>Selection of a right Password manager</a:t>
            </a:r>
          </a:p>
        </p:txBody>
      </p:sp>
      <p:pic>
        <p:nvPicPr>
          <p:cNvPr id="4" name="Content Placeholder 3">
            <a:extLst>
              <a:ext uri="{FF2B5EF4-FFF2-40B4-BE49-F238E27FC236}">
                <a16:creationId xmlns:a16="http://schemas.microsoft.com/office/drawing/2014/main" id="{40C518B6-A99A-55C4-4AB0-7F452C0C90F3}"/>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870012" y="1604042"/>
            <a:ext cx="10636188" cy="5091344"/>
          </a:xfrm>
          <a:prstGeom prst="rect">
            <a:avLst/>
          </a:prstGeom>
        </p:spPr>
      </p:pic>
      <p:sp>
        <p:nvSpPr>
          <p:cNvPr id="3" name="Slide Number Placeholder 2">
            <a:extLst>
              <a:ext uri="{FF2B5EF4-FFF2-40B4-BE49-F238E27FC236}">
                <a16:creationId xmlns:a16="http://schemas.microsoft.com/office/drawing/2014/main" id="{0B5E6DBC-98CA-F7C3-6173-CD0904EC561E}"/>
              </a:ext>
            </a:extLst>
          </p:cNvPr>
          <p:cNvSpPr>
            <a:spLocks noGrp="1"/>
          </p:cNvSpPr>
          <p:nvPr>
            <p:ph type="sldNum" sz="quarter" idx="12"/>
          </p:nvPr>
        </p:nvSpPr>
        <p:spPr/>
        <p:txBody>
          <a:bodyPr/>
          <a:lstStyle/>
          <a:p>
            <a:fld id="{6D22F896-40B5-4ADD-8801-0D06FADFA095}" type="slidenum">
              <a:rPr lang="en-US" smtClean="0"/>
              <a:t>27</a:t>
            </a:fld>
            <a:endParaRPr lang="en-US"/>
          </a:p>
        </p:txBody>
      </p:sp>
    </p:spTree>
    <p:extLst>
      <p:ext uri="{BB962C8B-B14F-4D97-AF65-F5344CB8AC3E}">
        <p14:creationId xmlns:p14="http://schemas.microsoft.com/office/powerpoint/2010/main" val="3785986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B5FD-20FA-9666-110C-740A2DD9540C}"/>
              </a:ext>
            </a:extLst>
          </p:cNvPr>
          <p:cNvSpPr>
            <a:spLocks noGrp="1"/>
          </p:cNvSpPr>
          <p:nvPr>
            <p:ph type="title"/>
          </p:nvPr>
        </p:nvSpPr>
        <p:spPr/>
        <p:txBody>
          <a:bodyPr>
            <a:normAutofit/>
          </a:bodyPr>
          <a:lstStyle/>
          <a:p>
            <a:r>
              <a:rPr lang="en-US" sz="2800">
                <a:ea typeface="+mj-lt"/>
                <a:cs typeface="+mj-lt"/>
              </a:rPr>
              <a:t>Password managers considered for the paper study</a:t>
            </a:r>
            <a:endParaRPr lang="en-US" sz="2800"/>
          </a:p>
        </p:txBody>
      </p:sp>
      <p:pic>
        <p:nvPicPr>
          <p:cNvPr id="4" name="Content Placeholder 3" descr="A table with text and numbers&#10;&#10;Description automatically generated">
            <a:extLst>
              <a:ext uri="{FF2B5EF4-FFF2-40B4-BE49-F238E27FC236}">
                <a16:creationId xmlns:a16="http://schemas.microsoft.com/office/drawing/2014/main" id="{43195293-44A4-F400-5015-66A3CF634AA1}"/>
              </a:ext>
            </a:extLst>
          </p:cNvPr>
          <p:cNvPicPr>
            <a:picLocks noGrp="1" noChangeAspect="1"/>
          </p:cNvPicPr>
          <p:nvPr>
            <p:ph idx="1"/>
          </p:nvPr>
        </p:nvPicPr>
        <p:blipFill>
          <a:blip r:embed="rId3"/>
          <a:stretch>
            <a:fillRect/>
          </a:stretch>
        </p:blipFill>
        <p:spPr>
          <a:xfrm>
            <a:off x="685800" y="2972343"/>
            <a:ext cx="10820400" cy="2539457"/>
          </a:xfrm>
        </p:spPr>
      </p:pic>
      <p:sp>
        <p:nvSpPr>
          <p:cNvPr id="3" name="TextBox 2">
            <a:extLst>
              <a:ext uri="{FF2B5EF4-FFF2-40B4-BE49-F238E27FC236}">
                <a16:creationId xmlns:a16="http://schemas.microsoft.com/office/drawing/2014/main" id="{D9D76842-C3AC-D302-9963-038FF8621C03}"/>
              </a:ext>
            </a:extLst>
          </p:cNvPr>
          <p:cNvSpPr txBox="1"/>
          <p:nvPr/>
        </p:nvSpPr>
        <p:spPr>
          <a:xfrm>
            <a:off x="685800" y="2235201"/>
            <a:ext cx="6612467" cy="369332"/>
          </a:xfrm>
          <a:prstGeom prst="rect">
            <a:avLst/>
          </a:prstGeom>
          <a:noFill/>
        </p:spPr>
        <p:txBody>
          <a:bodyPr wrap="square" lIns="91440" tIns="45720" rIns="91440" bIns="45720" rtlCol="0" anchor="t">
            <a:spAutoFit/>
          </a:bodyPr>
          <a:lstStyle/>
          <a:p>
            <a:r>
              <a:rPr lang="en-US"/>
              <a:t>Research conducted up to 2018</a:t>
            </a:r>
          </a:p>
        </p:txBody>
      </p:sp>
      <p:sp>
        <p:nvSpPr>
          <p:cNvPr id="5" name="Slide Number Placeholder 4">
            <a:extLst>
              <a:ext uri="{FF2B5EF4-FFF2-40B4-BE49-F238E27FC236}">
                <a16:creationId xmlns:a16="http://schemas.microsoft.com/office/drawing/2014/main" id="{D9B77DEE-5770-B39B-9FD6-6E55CDA7D05D}"/>
              </a:ext>
            </a:extLst>
          </p:cNvPr>
          <p:cNvSpPr>
            <a:spLocks noGrp="1"/>
          </p:cNvSpPr>
          <p:nvPr>
            <p:ph type="sldNum" sz="quarter" idx="12"/>
          </p:nvPr>
        </p:nvSpPr>
        <p:spPr/>
        <p:txBody>
          <a:bodyPr/>
          <a:lstStyle/>
          <a:p>
            <a:fld id="{6D22F896-40B5-4ADD-8801-0D06FADFA095}" type="slidenum">
              <a:rPr lang="en-US" smtClean="0"/>
              <a:t>28</a:t>
            </a:fld>
            <a:endParaRPr lang="en-US"/>
          </a:p>
        </p:txBody>
      </p:sp>
    </p:spTree>
    <p:extLst>
      <p:ext uri="{BB962C8B-B14F-4D97-AF65-F5344CB8AC3E}">
        <p14:creationId xmlns:p14="http://schemas.microsoft.com/office/powerpoint/2010/main" val="2739762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adlock on computer motherboard">
            <a:extLst>
              <a:ext uri="{FF2B5EF4-FFF2-40B4-BE49-F238E27FC236}">
                <a16:creationId xmlns:a16="http://schemas.microsoft.com/office/drawing/2014/main" id="{496C910B-1555-5AE9-D9DD-567C1F727B61}"/>
              </a:ext>
            </a:extLst>
          </p:cNvPr>
          <p:cNvPicPr>
            <a:picLocks noChangeAspect="1"/>
          </p:cNvPicPr>
          <p:nvPr/>
        </p:nvPicPr>
        <p:blipFill rotWithShape="1">
          <a:blip r:embed="rId2">
            <a:duotone>
              <a:prstClr val="black"/>
              <a:schemeClr val="tx2">
                <a:tint val="45000"/>
                <a:satMod val="400000"/>
              </a:schemeClr>
            </a:duotone>
            <a:alphaModFix amt="30000"/>
          </a:blip>
          <a:srcRect b="15730"/>
          <a:stretch/>
        </p:blipFill>
        <p:spPr>
          <a:xfrm>
            <a:off x="8467" y="175049"/>
            <a:ext cx="12191980" cy="6857990"/>
          </a:xfrm>
          <a:prstGeom prst="rect">
            <a:avLst/>
          </a:prstGeom>
        </p:spPr>
      </p:pic>
      <p:pic>
        <p:nvPicPr>
          <p:cNvPr id="11" name="Picture 10">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525C3984-8C5D-2363-43AD-1E3273A8CE24}"/>
              </a:ext>
            </a:extLst>
          </p:cNvPr>
          <p:cNvSpPr>
            <a:spLocks noGrp="1"/>
          </p:cNvSpPr>
          <p:nvPr>
            <p:ph type="title"/>
          </p:nvPr>
        </p:nvSpPr>
        <p:spPr>
          <a:xfrm>
            <a:off x="2895600" y="292963"/>
            <a:ext cx="8308019" cy="932155"/>
          </a:xfrm>
        </p:spPr>
        <p:txBody>
          <a:bodyPr>
            <a:normAutofit/>
          </a:bodyPr>
          <a:lstStyle/>
          <a:p>
            <a:r>
              <a:rPr lang="en-US"/>
              <a:t>Password managers</a:t>
            </a:r>
          </a:p>
        </p:txBody>
      </p:sp>
      <p:pic>
        <p:nvPicPr>
          <p:cNvPr id="7" name="Picture 6">
            <a:extLst>
              <a:ext uri="{FF2B5EF4-FFF2-40B4-BE49-F238E27FC236}">
                <a16:creationId xmlns:a16="http://schemas.microsoft.com/office/drawing/2014/main" id="{EEFD5B09-A10E-3E0B-599E-F1D836C7A416}"/>
              </a:ext>
            </a:extLst>
          </p:cNvPr>
          <p:cNvPicPr>
            <a:picLocks noChangeAspect="1"/>
          </p:cNvPicPr>
          <p:nvPr/>
        </p:nvPicPr>
        <p:blipFill>
          <a:blip r:embed="rId4"/>
          <a:stretch>
            <a:fillRect/>
          </a:stretch>
        </p:blipFill>
        <p:spPr>
          <a:xfrm>
            <a:off x="8480253" y="2916967"/>
            <a:ext cx="3097886" cy="1740046"/>
          </a:xfrm>
          <a:prstGeom prst="rect">
            <a:avLst/>
          </a:prstGeom>
        </p:spPr>
      </p:pic>
      <p:pic>
        <p:nvPicPr>
          <p:cNvPr id="8" name="Picture 7">
            <a:extLst>
              <a:ext uri="{FF2B5EF4-FFF2-40B4-BE49-F238E27FC236}">
                <a16:creationId xmlns:a16="http://schemas.microsoft.com/office/drawing/2014/main" id="{6C06C41C-AAD2-109C-3E7C-1CADEF1ADC0C}"/>
              </a:ext>
            </a:extLst>
          </p:cNvPr>
          <p:cNvPicPr>
            <a:picLocks noChangeAspect="1"/>
          </p:cNvPicPr>
          <p:nvPr/>
        </p:nvPicPr>
        <p:blipFill>
          <a:blip r:embed="rId5"/>
          <a:stretch>
            <a:fillRect/>
          </a:stretch>
        </p:blipFill>
        <p:spPr>
          <a:xfrm>
            <a:off x="299805" y="2112750"/>
            <a:ext cx="6582644" cy="2965654"/>
          </a:xfrm>
          <a:prstGeom prst="rect">
            <a:avLst/>
          </a:prstGeom>
        </p:spPr>
      </p:pic>
      <p:pic>
        <p:nvPicPr>
          <p:cNvPr id="9" name="Picture 8">
            <a:extLst>
              <a:ext uri="{FF2B5EF4-FFF2-40B4-BE49-F238E27FC236}">
                <a16:creationId xmlns:a16="http://schemas.microsoft.com/office/drawing/2014/main" id="{CB031821-58B3-83F1-2E72-A982AF29D95E}"/>
              </a:ext>
            </a:extLst>
          </p:cNvPr>
          <p:cNvPicPr>
            <a:picLocks noChangeAspect="1"/>
          </p:cNvPicPr>
          <p:nvPr/>
        </p:nvPicPr>
        <p:blipFill>
          <a:blip r:embed="rId6"/>
          <a:stretch>
            <a:fillRect/>
          </a:stretch>
        </p:blipFill>
        <p:spPr>
          <a:xfrm>
            <a:off x="8480253" y="4869382"/>
            <a:ext cx="3097886" cy="1849051"/>
          </a:xfrm>
          <a:prstGeom prst="rect">
            <a:avLst/>
          </a:prstGeom>
        </p:spPr>
      </p:pic>
      <p:pic>
        <p:nvPicPr>
          <p:cNvPr id="15" name="Picture 14">
            <a:extLst>
              <a:ext uri="{FF2B5EF4-FFF2-40B4-BE49-F238E27FC236}">
                <a16:creationId xmlns:a16="http://schemas.microsoft.com/office/drawing/2014/main" id="{E76F5E00-E9CF-CFDE-36F8-270FFF505A14}"/>
              </a:ext>
            </a:extLst>
          </p:cNvPr>
          <p:cNvPicPr>
            <a:picLocks noChangeAspect="1"/>
          </p:cNvPicPr>
          <p:nvPr/>
        </p:nvPicPr>
        <p:blipFill>
          <a:blip r:embed="rId7"/>
          <a:stretch>
            <a:fillRect/>
          </a:stretch>
        </p:blipFill>
        <p:spPr>
          <a:xfrm>
            <a:off x="8480254" y="1306928"/>
            <a:ext cx="3097886" cy="1470472"/>
          </a:xfrm>
          <a:prstGeom prst="rect">
            <a:avLst/>
          </a:prstGeom>
        </p:spPr>
      </p:pic>
      <p:sp>
        <p:nvSpPr>
          <p:cNvPr id="3" name="TextBox 2">
            <a:extLst>
              <a:ext uri="{FF2B5EF4-FFF2-40B4-BE49-F238E27FC236}">
                <a16:creationId xmlns:a16="http://schemas.microsoft.com/office/drawing/2014/main" id="{6E4AE6CE-3749-D375-07E8-41F453A46C62}"/>
              </a:ext>
            </a:extLst>
          </p:cNvPr>
          <p:cNvSpPr txBox="1"/>
          <p:nvPr/>
        </p:nvSpPr>
        <p:spPr>
          <a:xfrm>
            <a:off x="1650999" y="5401734"/>
            <a:ext cx="5122333" cy="400110"/>
          </a:xfrm>
          <a:prstGeom prst="rect">
            <a:avLst/>
          </a:prstGeom>
          <a:noFill/>
        </p:spPr>
        <p:txBody>
          <a:bodyPr wrap="square" rtlCol="0">
            <a:spAutoFit/>
          </a:bodyPr>
          <a:lstStyle/>
          <a:p>
            <a:r>
              <a:rPr lang="en-US" sz="2000"/>
              <a:t>REPORT BASED UNTIL Mar—2023 </a:t>
            </a:r>
          </a:p>
        </p:txBody>
      </p:sp>
      <p:sp>
        <p:nvSpPr>
          <p:cNvPr id="4" name="Slide Number Placeholder 3">
            <a:extLst>
              <a:ext uri="{FF2B5EF4-FFF2-40B4-BE49-F238E27FC236}">
                <a16:creationId xmlns:a16="http://schemas.microsoft.com/office/drawing/2014/main" id="{E50F61CB-807B-F609-7853-232DC1B6787E}"/>
              </a:ext>
            </a:extLst>
          </p:cNvPr>
          <p:cNvSpPr>
            <a:spLocks noGrp="1"/>
          </p:cNvSpPr>
          <p:nvPr>
            <p:ph type="sldNum" sz="quarter" idx="12"/>
          </p:nvPr>
        </p:nvSpPr>
        <p:spPr/>
        <p:txBody>
          <a:bodyPr/>
          <a:lstStyle/>
          <a:p>
            <a:fld id="{6D22F896-40B5-4ADD-8801-0D06FADFA095}" type="slidenum">
              <a:rPr lang="en-US" smtClean="0"/>
              <a:t>29</a:t>
            </a:fld>
            <a:endParaRPr lang="en-US"/>
          </a:p>
        </p:txBody>
      </p:sp>
    </p:spTree>
    <p:extLst>
      <p:ext uri="{BB962C8B-B14F-4D97-AF65-F5344CB8AC3E}">
        <p14:creationId xmlns:p14="http://schemas.microsoft.com/office/powerpoint/2010/main" val="406200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3D83-8F2B-BB97-B045-1A431605ABF7}"/>
              </a:ext>
            </a:extLst>
          </p:cNvPr>
          <p:cNvSpPr>
            <a:spLocks noGrp="1"/>
          </p:cNvSpPr>
          <p:nvPr>
            <p:ph type="title"/>
          </p:nvPr>
        </p:nvSpPr>
        <p:spPr>
          <a:xfrm>
            <a:off x="2895600" y="764373"/>
            <a:ext cx="8610600" cy="1293028"/>
          </a:xfrm>
        </p:spPr>
        <p:txBody>
          <a:bodyPr>
            <a:normAutofit/>
          </a:bodyPr>
          <a:lstStyle/>
          <a:p>
            <a:r>
              <a:rPr lang="en-US" b="1" i="0">
                <a:effectLst/>
                <a:latin typeface="+mn-lt"/>
              </a:rPr>
              <a:t>Latest 2023 </a:t>
            </a:r>
            <a:r>
              <a:rPr lang="en-US" b="1" i="0">
                <a:solidFill>
                  <a:srgbClr val="FF0000"/>
                </a:solidFill>
                <a:effectLst/>
                <a:latin typeface="+mn-lt"/>
              </a:rPr>
              <a:t>Cyber Crime </a:t>
            </a:r>
            <a:r>
              <a:rPr lang="en-US" b="1" i="0">
                <a:effectLst/>
                <a:latin typeface="+mn-lt"/>
              </a:rPr>
              <a:t>Statistics</a:t>
            </a:r>
            <a:endParaRPr lang="en-US">
              <a:latin typeface="+mn-lt"/>
            </a:endParaRPr>
          </a:p>
        </p:txBody>
      </p:sp>
      <p:graphicFrame>
        <p:nvGraphicFramePr>
          <p:cNvPr id="17" name="Content Placeholder 2">
            <a:extLst>
              <a:ext uri="{FF2B5EF4-FFF2-40B4-BE49-F238E27FC236}">
                <a16:creationId xmlns:a16="http://schemas.microsoft.com/office/drawing/2014/main" id="{E9100AAE-CC6E-1700-E86C-45772FEE0AA0}"/>
              </a:ext>
            </a:extLst>
          </p:cNvPr>
          <p:cNvGraphicFramePr>
            <a:graphicFrameLocks noGrp="1"/>
          </p:cNvGraphicFramePr>
          <p:nvPr>
            <p:ph idx="1"/>
            <p:extLst>
              <p:ext uri="{D42A27DB-BD31-4B8C-83A1-F6EECF244321}">
                <p14:modId xmlns:p14="http://schemas.microsoft.com/office/powerpoint/2010/main" val="3083181717"/>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B3940EC-7691-F565-52D5-D6F4942234F1}"/>
              </a:ext>
            </a:extLst>
          </p:cNvPr>
          <p:cNvSpPr>
            <a:spLocks noGrp="1"/>
          </p:cNvSpPr>
          <p:nvPr>
            <p:ph type="sldNum" sz="quarter" idx="12"/>
          </p:nvPr>
        </p:nvSpPr>
        <p:spPr/>
        <p:txBody>
          <a:bodyPr/>
          <a:lstStyle/>
          <a:p>
            <a:fld id="{6D22F896-40B5-4ADD-8801-0D06FADFA095}" type="slidenum">
              <a:rPr lang="en-US" smtClean="0"/>
              <a:t>3</a:t>
            </a:fld>
            <a:endParaRPr lang="en-US"/>
          </a:p>
        </p:txBody>
      </p:sp>
    </p:spTree>
    <p:extLst>
      <p:ext uri="{BB962C8B-B14F-4D97-AF65-F5344CB8AC3E}">
        <p14:creationId xmlns:p14="http://schemas.microsoft.com/office/powerpoint/2010/main" val="3102539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886-EB62-9BC2-84EA-544206AA7D59}"/>
              </a:ext>
            </a:extLst>
          </p:cNvPr>
          <p:cNvSpPr>
            <a:spLocks noGrp="1"/>
          </p:cNvSpPr>
          <p:nvPr>
            <p:ph type="title"/>
          </p:nvPr>
        </p:nvSpPr>
        <p:spPr>
          <a:xfrm>
            <a:off x="2895600" y="764373"/>
            <a:ext cx="5183081" cy="1293028"/>
          </a:xfrm>
        </p:spPr>
        <p:txBody>
          <a:bodyPr/>
          <a:lstStyle/>
          <a:p>
            <a:r>
              <a:rPr lang="en-US"/>
              <a:t>preferences</a:t>
            </a:r>
          </a:p>
        </p:txBody>
      </p:sp>
      <p:sp>
        <p:nvSpPr>
          <p:cNvPr id="3" name="Content Placeholder 2">
            <a:extLst>
              <a:ext uri="{FF2B5EF4-FFF2-40B4-BE49-F238E27FC236}">
                <a16:creationId xmlns:a16="http://schemas.microsoft.com/office/drawing/2014/main" id="{8551FE4D-75D6-2F37-1ED6-DBD924166EAB}"/>
              </a:ext>
            </a:extLst>
          </p:cNvPr>
          <p:cNvSpPr>
            <a:spLocks noGrp="1"/>
          </p:cNvSpPr>
          <p:nvPr>
            <p:ph idx="1"/>
          </p:nvPr>
        </p:nvSpPr>
        <p:spPr>
          <a:xfrm>
            <a:off x="685801" y="1979720"/>
            <a:ext cx="7392880" cy="4500979"/>
          </a:xfrm>
        </p:spPr>
        <p:txBody>
          <a:bodyPr anchor="ctr"/>
          <a:lstStyle/>
          <a:p>
            <a:r>
              <a:rPr lang="en-US">
                <a:solidFill>
                  <a:srgbClr val="FFFF00"/>
                </a:solidFill>
              </a:rPr>
              <a:t>Choose 1password if: </a:t>
            </a:r>
            <a:r>
              <a:rPr lang="en-US"/>
              <a:t>You want a user-friendly interface with solid security and various plans.</a:t>
            </a:r>
          </a:p>
          <a:p>
            <a:endParaRPr lang="en-US"/>
          </a:p>
          <a:p>
            <a:r>
              <a:rPr lang="en-US">
                <a:solidFill>
                  <a:srgbClr val="FFFF00"/>
                </a:solidFill>
              </a:rPr>
              <a:t>Choose </a:t>
            </a:r>
            <a:r>
              <a:rPr lang="en-US" err="1">
                <a:solidFill>
                  <a:srgbClr val="FFFF00"/>
                </a:solidFill>
              </a:rPr>
              <a:t>Bitwarden</a:t>
            </a:r>
            <a:r>
              <a:rPr lang="en-US">
                <a:solidFill>
                  <a:srgbClr val="FFFF00"/>
                </a:solidFill>
              </a:rPr>
              <a:t> if: </a:t>
            </a:r>
            <a:r>
              <a:rPr lang="en-US"/>
              <a:t>You prefer an open-source option, plan to self-host, or want a more budget-friendly premium option.</a:t>
            </a:r>
          </a:p>
          <a:p>
            <a:endParaRPr lang="en-US"/>
          </a:p>
          <a:p>
            <a:r>
              <a:rPr lang="en-US">
                <a:solidFill>
                  <a:srgbClr val="FFFF00"/>
                </a:solidFill>
              </a:rPr>
              <a:t>Choose </a:t>
            </a:r>
            <a:r>
              <a:rPr lang="en-US" err="1">
                <a:solidFill>
                  <a:srgbClr val="FFFF00"/>
                </a:solidFill>
              </a:rPr>
              <a:t>Dashlane</a:t>
            </a:r>
            <a:r>
              <a:rPr lang="en-US">
                <a:solidFill>
                  <a:srgbClr val="FFFF00"/>
                </a:solidFill>
              </a:rPr>
              <a:t> if: </a:t>
            </a:r>
            <a:r>
              <a:rPr lang="en-US"/>
              <a:t>You’re looking for a polished user interface,  and dark web monitoring.</a:t>
            </a:r>
          </a:p>
        </p:txBody>
      </p:sp>
      <p:pic>
        <p:nvPicPr>
          <p:cNvPr id="4" name="Picture 3">
            <a:extLst>
              <a:ext uri="{FF2B5EF4-FFF2-40B4-BE49-F238E27FC236}">
                <a16:creationId xmlns:a16="http://schemas.microsoft.com/office/drawing/2014/main" id="{AE4F7B2C-DA9D-7DDA-D7E3-46804B3F2145}"/>
              </a:ext>
            </a:extLst>
          </p:cNvPr>
          <p:cNvPicPr>
            <a:picLocks noChangeAspect="1"/>
          </p:cNvPicPr>
          <p:nvPr/>
        </p:nvPicPr>
        <p:blipFill>
          <a:blip r:embed="rId3"/>
          <a:stretch>
            <a:fillRect/>
          </a:stretch>
        </p:blipFill>
        <p:spPr>
          <a:xfrm>
            <a:off x="9084673" y="4853244"/>
            <a:ext cx="2421526" cy="1360143"/>
          </a:xfrm>
          <a:prstGeom prst="rect">
            <a:avLst/>
          </a:prstGeom>
        </p:spPr>
      </p:pic>
      <p:pic>
        <p:nvPicPr>
          <p:cNvPr id="5" name="Picture 4">
            <a:extLst>
              <a:ext uri="{FF2B5EF4-FFF2-40B4-BE49-F238E27FC236}">
                <a16:creationId xmlns:a16="http://schemas.microsoft.com/office/drawing/2014/main" id="{AFA68463-EB40-8330-083B-AEC4A1EEB622}"/>
              </a:ext>
            </a:extLst>
          </p:cNvPr>
          <p:cNvPicPr>
            <a:picLocks noChangeAspect="1"/>
          </p:cNvPicPr>
          <p:nvPr/>
        </p:nvPicPr>
        <p:blipFill>
          <a:blip r:embed="rId4"/>
          <a:stretch>
            <a:fillRect/>
          </a:stretch>
        </p:blipFill>
        <p:spPr>
          <a:xfrm>
            <a:off x="9077718" y="3049461"/>
            <a:ext cx="2421526" cy="1445349"/>
          </a:xfrm>
          <a:prstGeom prst="rect">
            <a:avLst/>
          </a:prstGeom>
        </p:spPr>
      </p:pic>
      <p:pic>
        <p:nvPicPr>
          <p:cNvPr id="6" name="Picture 5">
            <a:extLst>
              <a:ext uri="{FF2B5EF4-FFF2-40B4-BE49-F238E27FC236}">
                <a16:creationId xmlns:a16="http://schemas.microsoft.com/office/drawing/2014/main" id="{BF5C2027-36B3-EFF6-4E98-009184ED1CCE}"/>
              </a:ext>
            </a:extLst>
          </p:cNvPr>
          <p:cNvPicPr>
            <a:picLocks noChangeAspect="1"/>
          </p:cNvPicPr>
          <p:nvPr/>
        </p:nvPicPr>
        <p:blipFill>
          <a:blip r:embed="rId5"/>
          <a:stretch>
            <a:fillRect/>
          </a:stretch>
        </p:blipFill>
        <p:spPr>
          <a:xfrm>
            <a:off x="9077718" y="1324684"/>
            <a:ext cx="2421526" cy="1149425"/>
          </a:xfrm>
          <a:prstGeom prst="rect">
            <a:avLst/>
          </a:prstGeom>
        </p:spPr>
      </p:pic>
      <p:sp>
        <p:nvSpPr>
          <p:cNvPr id="7" name="Slide Number Placeholder 6">
            <a:extLst>
              <a:ext uri="{FF2B5EF4-FFF2-40B4-BE49-F238E27FC236}">
                <a16:creationId xmlns:a16="http://schemas.microsoft.com/office/drawing/2014/main" id="{5C9B818A-6029-57F5-E8DC-B03CDFAEB66A}"/>
              </a:ext>
            </a:extLst>
          </p:cNvPr>
          <p:cNvSpPr>
            <a:spLocks noGrp="1"/>
          </p:cNvSpPr>
          <p:nvPr>
            <p:ph type="sldNum" sz="quarter" idx="12"/>
          </p:nvPr>
        </p:nvSpPr>
        <p:spPr/>
        <p:txBody>
          <a:bodyPr/>
          <a:lstStyle/>
          <a:p>
            <a:fld id="{6D22F896-40B5-4ADD-8801-0D06FADFA095}" type="slidenum">
              <a:rPr lang="en-US" smtClean="0"/>
              <a:t>30</a:t>
            </a:fld>
            <a:endParaRPr lang="en-US"/>
          </a:p>
        </p:txBody>
      </p:sp>
    </p:spTree>
    <p:extLst>
      <p:ext uri="{BB962C8B-B14F-4D97-AF65-F5344CB8AC3E}">
        <p14:creationId xmlns:p14="http://schemas.microsoft.com/office/powerpoint/2010/main" val="3778730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adlock on computer motherboard">
            <a:extLst>
              <a:ext uri="{FF2B5EF4-FFF2-40B4-BE49-F238E27FC236}">
                <a16:creationId xmlns:a16="http://schemas.microsoft.com/office/drawing/2014/main" id="{496C910B-1555-5AE9-D9DD-567C1F727B61}"/>
              </a:ext>
            </a:extLst>
          </p:cNvPr>
          <p:cNvPicPr>
            <a:picLocks noChangeAspect="1"/>
          </p:cNvPicPr>
          <p:nvPr/>
        </p:nvPicPr>
        <p:blipFill rotWithShape="1">
          <a:blip r:embed="rId3">
            <a:duotone>
              <a:prstClr val="black"/>
              <a:schemeClr val="tx2">
                <a:tint val="45000"/>
                <a:satMod val="400000"/>
              </a:schemeClr>
            </a:duotone>
            <a:alphaModFix amt="30000"/>
          </a:blip>
          <a:srcRect b="15730"/>
          <a:stretch/>
        </p:blipFill>
        <p:spPr>
          <a:xfrm>
            <a:off x="20" y="214695"/>
            <a:ext cx="12191980" cy="6857990"/>
          </a:xfrm>
          <a:prstGeom prst="rect">
            <a:avLst/>
          </a:prstGeom>
          <a:solidFill>
            <a:schemeClr val="bg1">
              <a:alpha val="79058"/>
            </a:schemeClr>
          </a:solidFill>
          <a:ln>
            <a:noFill/>
          </a:ln>
        </p:spPr>
      </p:pic>
      <p:pic>
        <p:nvPicPr>
          <p:cNvPr id="11" name="Picture 10">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525C3984-8C5D-2363-43AD-1E3273A8CE24}"/>
              </a:ext>
            </a:extLst>
          </p:cNvPr>
          <p:cNvSpPr>
            <a:spLocks noGrp="1"/>
          </p:cNvSpPr>
          <p:nvPr>
            <p:ph type="title"/>
          </p:nvPr>
        </p:nvSpPr>
        <p:spPr>
          <a:xfrm>
            <a:off x="2895600" y="292963"/>
            <a:ext cx="8308019" cy="932155"/>
          </a:xfrm>
        </p:spPr>
        <p:txBody>
          <a:bodyPr>
            <a:normAutofit/>
          </a:bodyPr>
          <a:lstStyle/>
          <a:p>
            <a:r>
              <a:rPr lang="en-US"/>
              <a:t>Best Password manager</a:t>
            </a:r>
          </a:p>
        </p:txBody>
      </p:sp>
      <p:graphicFrame>
        <p:nvGraphicFramePr>
          <p:cNvPr id="16" name="Table 15">
            <a:extLst>
              <a:ext uri="{FF2B5EF4-FFF2-40B4-BE49-F238E27FC236}">
                <a16:creationId xmlns:a16="http://schemas.microsoft.com/office/drawing/2014/main" id="{83B3EE4D-3317-164D-2972-7BA6C1EDED22}"/>
              </a:ext>
            </a:extLst>
          </p:cNvPr>
          <p:cNvGraphicFramePr>
            <a:graphicFrameLocks noGrp="1"/>
          </p:cNvGraphicFramePr>
          <p:nvPr>
            <p:extLst>
              <p:ext uri="{D42A27DB-BD31-4B8C-83A1-F6EECF244321}">
                <p14:modId xmlns:p14="http://schemas.microsoft.com/office/powerpoint/2010/main" val="2430545353"/>
              </p:ext>
            </p:extLst>
          </p:nvPr>
        </p:nvGraphicFramePr>
        <p:xfrm>
          <a:off x="1579416" y="1484749"/>
          <a:ext cx="9434949" cy="5091216"/>
        </p:xfrm>
        <a:graphic>
          <a:graphicData uri="http://schemas.openxmlformats.org/drawingml/2006/table">
            <a:tbl>
              <a:tblPr>
                <a:tableStyleId>{3C2FFA5D-87B4-456A-9821-1D502468CF0F}</a:tableStyleId>
              </a:tblPr>
              <a:tblGrid>
                <a:gridCol w="1435143">
                  <a:extLst>
                    <a:ext uri="{9D8B030D-6E8A-4147-A177-3AD203B41FA5}">
                      <a16:colId xmlns:a16="http://schemas.microsoft.com/office/drawing/2014/main" val="2820854790"/>
                    </a:ext>
                  </a:extLst>
                </a:gridCol>
                <a:gridCol w="3097518">
                  <a:extLst>
                    <a:ext uri="{9D8B030D-6E8A-4147-A177-3AD203B41FA5}">
                      <a16:colId xmlns:a16="http://schemas.microsoft.com/office/drawing/2014/main" val="3580660144"/>
                    </a:ext>
                  </a:extLst>
                </a:gridCol>
                <a:gridCol w="2635958">
                  <a:extLst>
                    <a:ext uri="{9D8B030D-6E8A-4147-A177-3AD203B41FA5}">
                      <a16:colId xmlns:a16="http://schemas.microsoft.com/office/drawing/2014/main" val="1678541378"/>
                    </a:ext>
                  </a:extLst>
                </a:gridCol>
                <a:gridCol w="2266330">
                  <a:extLst>
                    <a:ext uri="{9D8B030D-6E8A-4147-A177-3AD203B41FA5}">
                      <a16:colId xmlns:a16="http://schemas.microsoft.com/office/drawing/2014/main" val="964130838"/>
                    </a:ext>
                  </a:extLst>
                </a:gridCol>
              </a:tblGrid>
              <a:tr h="733060">
                <a:tc>
                  <a:txBody>
                    <a:bodyPr/>
                    <a:lstStyle/>
                    <a:p>
                      <a:pPr algn="ctr" rtl="0" fontAlgn="b"/>
                      <a:r>
                        <a:rPr lang="en-US" sz="2400">
                          <a:effectLst/>
                        </a:rPr>
                        <a:t>Rank</a:t>
                      </a:r>
                    </a:p>
                  </a:txBody>
                  <a:tcPr marL="9350" marR="9350" marT="6233" marB="6233" anchor="ctr"/>
                </a:tc>
                <a:tc>
                  <a:txBody>
                    <a:bodyPr/>
                    <a:lstStyle/>
                    <a:p>
                      <a:pPr algn="ctr" rtl="0" fontAlgn="b"/>
                      <a:r>
                        <a:rPr lang="en-US" sz="2400">
                          <a:effectLst/>
                        </a:rPr>
                        <a:t>Password manager</a:t>
                      </a:r>
                    </a:p>
                  </a:txBody>
                  <a:tcPr marL="9350" marR="9350" marT="6233" marB="6233" anchor="ctr"/>
                </a:tc>
                <a:tc>
                  <a:txBody>
                    <a:bodyPr/>
                    <a:lstStyle/>
                    <a:p>
                      <a:pPr algn="ctr" rtl="0" fontAlgn="b"/>
                      <a:r>
                        <a:rPr lang="en-US" sz="2400">
                          <a:effectLst/>
                        </a:rPr>
                        <a:t>Users count (millions)</a:t>
                      </a:r>
                    </a:p>
                  </a:txBody>
                  <a:tcPr marL="9350" marR="9350" marT="6233" marB="6233" anchor="ctr"/>
                </a:tc>
                <a:tc>
                  <a:txBody>
                    <a:bodyPr/>
                    <a:lstStyle/>
                    <a:p>
                      <a:pPr algn="ctr" rtl="0" fontAlgn="b"/>
                      <a:r>
                        <a:rPr lang="en-US" sz="2400">
                          <a:effectLst/>
                        </a:rPr>
                        <a:t>Created</a:t>
                      </a:r>
                    </a:p>
                  </a:txBody>
                  <a:tcPr marL="9350" marR="9350" marT="6233" marB="6233" anchor="ctr"/>
                </a:tc>
                <a:extLst>
                  <a:ext uri="{0D108BD9-81ED-4DB2-BD59-A6C34878D82A}">
                    <a16:rowId xmlns:a16="http://schemas.microsoft.com/office/drawing/2014/main" val="3018179020"/>
                  </a:ext>
                </a:extLst>
              </a:tr>
              <a:tr h="964698">
                <a:tc>
                  <a:txBody>
                    <a:bodyPr/>
                    <a:lstStyle/>
                    <a:p>
                      <a:pPr algn="ctr" rtl="0" fontAlgn="b"/>
                      <a:r>
                        <a:rPr lang="en-US" sz="1800">
                          <a:effectLst/>
                        </a:rPr>
                        <a:t>1</a:t>
                      </a:r>
                    </a:p>
                  </a:txBody>
                  <a:tcPr marL="9350" marR="9350" marT="6233" marB="6233" anchor="ctr"/>
                </a:tc>
                <a:tc>
                  <a:txBody>
                    <a:bodyPr/>
                    <a:lstStyle/>
                    <a:p>
                      <a:pPr algn="ctr" rtl="0" fontAlgn="b"/>
                      <a:r>
                        <a:rPr lang="en-US" sz="2400" err="1">
                          <a:effectLst/>
                        </a:rPr>
                        <a:t>Bitwarden</a:t>
                      </a:r>
                      <a:endParaRPr lang="en-US" sz="2400">
                        <a:effectLst/>
                      </a:endParaRPr>
                    </a:p>
                  </a:txBody>
                  <a:tcPr marL="9350" marR="9350" marT="6233" marB="6233" anchor="ctr"/>
                </a:tc>
                <a:tc>
                  <a:txBody>
                    <a:bodyPr/>
                    <a:lstStyle/>
                    <a:p>
                      <a:pPr algn="ctr" rtl="0" fontAlgn="b"/>
                      <a:r>
                        <a:rPr lang="en-US" sz="1800">
                          <a:effectLst/>
                        </a:rPr>
                        <a:t>40+</a:t>
                      </a:r>
                    </a:p>
                  </a:txBody>
                  <a:tcPr marL="9350" marR="9350" marT="6233" marB="6233" anchor="ctr"/>
                </a:tc>
                <a:tc>
                  <a:txBody>
                    <a:bodyPr/>
                    <a:lstStyle/>
                    <a:p>
                      <a:pPr algn="ctr" rtl="0" fontAlgn="b"/>
                      <a:r>
                        <a:rPr lang="en-US" sz="1800">
                          <a:effectLst/>
                        </a:rPr>
                        <a:t>2016</a:t>
                      </a:r>
                    </a:p>
                  </a:txBody>
                  <a:tcPr marL="9350" marR="9350" marT="6233" marB="6233" anchor="ctr"/>
                </a:tc>
                <a:extLst>
                  <a:ext uri="{0D108BD9-81ED-4DB2-BD59-A6C34878D82A}">
                    <a16:rowId xmlns:a16="http://schemas.microsoft.com/office/drawing/2014/main" val="158211423"/>
                  </a:ext>
                </a:extLst>
              </a:tr>
              <a:tr h="726568">
                <a:tc>
                  <a:txBody>
                    <a:bodyPr/>
                    <a:lstStyle/>
                    <a:p>
                      <a:pPr algn="ctr" rtl="0" fontAlgn="b"/>
                      <a:r>
                        <a:rPr lang="en-US" sz="1800">
                          <a:effectLst/>
                        </a:rPr>
                        <a:t>2</a:t>
                      </a:r>
                    </a:p>
                  </a:txBody>
                  <a:tcPr marL="9350" marR="9350" marT="6233" marB="6233" anchor="ctr"/>
                </a:tc>
                <a:tc>
                  <a:txBody>
                    <a:bodyPr/>
                    <a:lstStyle/>
                    <a:p>
                      <a:pPr algn="ctr" rtl="0" fontAlgn="b"/>
                      <a:r>
                        <a:rPr lang="en-US" sz="2400">
                          <a:effectLst/>
                        </a:rPr>
                        <a:t>1Password</a:t>
                      </a:r>
                    </a:p>
                  </a:txBody>
                  <a:tcPr marL="9350" marR="9350" marT="6233" marB="6233" anchor="ctr"/>
                </a:tc>
                <a:tc>
                  <a:txBody>
                    <a:bodyPr/>
                    <a:lstStyle/>
                    <a:p>
                      <a:pPr algn="ctr" rtl="0" fontAlgn="b"/>
                      <a:r>
                        <a:rPr lang="en-US" sz="1800">
                          <a:effectLst/>
                        </a:rPr>
                        <a:t>20+</a:t>
                      </a:r>
                    </a:p>
                  </a:txBody>
                  <a:tcPr marL="9350" marR="9350" marT="6233" marB="6233" anchor="ctr"/>
                </a:tc>
                <a:tc>
                  <a:txBody>
                    <a:bodyPr/>
                    <a:lstStyle/>
                    <a:p>
                      <a:pPr algn="ctr" rtl="0" fontAlgn="b"/>
                      <a:r>
                        <a:rPr lang="en-US" sz="1800">
                          <a:effectLst/>
                        </a:rPr>
                        <a:t>2006</a:t>
                      </a:r>
                    </a:p>
                  </a:txBody>
                  <a:tcPr marL="9350" marR="9350" marT="6233" marB="6233" anchor="ctr"/>
                </a:tc>
                <a:extLst>
                  <a:ext uri="{0D108BD9-81ED-4DB2-BD59-A6C34878D82A}">
                    <a16:rowId xmlns:a16="http://schemas.microsoft.com/office/drawing/2014/main" val="790760961"/>
                  </a:ext>
                </a:extLst>
              </a:tr>
              <a:tr h="964698">
                <a:tc>
                  <a:txBody>
                    <a:bodyPr/>
                    <a:lstStyle/>
                    <a:p>
                      <a:pPr algn="ctr" rtl="0" fontAlgn="b"/>
                      <a:r>
                        <a:rPr lang="en-US" sz="1800">
                          <a:effectLst/>
                        </a:rPr>
                        <a:t>3</a:t>
                      </a:r>
                    </a:p>
                  </a:txBody>
                  <a:tcPr marL="9350" marR="9350" marT="6233" marB="6233" anchor="ctr"/>
                </a:tc>
                <a:tc>
                  <a:txBody>
                    <a:bodyPr/>
                    <a:lstStyle/>
                    <a:p>
                      <a:pPr algn="ctr" rtl="0" fontAlgn="b"/>
                      <a:r>
                        <a:rPr lang="en-US" sz="2400">
                          <a:effectLst/>
                        </a:rPr>
                        <a:t>Dashlane</a:t>
                      </a:r>
                    </a:p>
                  </a:txBody>
                  <a:tcPr marL="9350" marR="9350" marT="6233" marB="6233" anchor="ctr"/>
                </a:tc>
                <a:tc>
                  <a:txBody>
                    <a:bodyPr/>
                    <a:lstStyle/>
                    <a:p>
                      <a:pPr algn="ctr" rtl="0" fontAlgn="b"/>
                      <a:r>
                        <a:rPr lang="en-US" sz="1800">
                          <a:effectLst/>
                        </a:rPr>
                        <a:t>15+</a:t>
                      </a:r>
                    </a:p>
                  </a:txBody>
                  <a:tcPr marL="9350" marR="9350" marT="6233" marB="6233" anchor="ctr"/>
                </a:tc>
                <a:tc>
                  <a:txBody>
                    <a:bodyPr/>
                    <a:lstStyle/>
                    <a:p>
                      <a:pPr algn="ctr" rtl="0" fontAlgn="b"/>
                      <a:r>
                        <a:rPr lang="en-US" sz="1800">
                          <a:effectLst/>
                        </a:rPr>
                        <a:t>2008</a:t>
                      </a:r>
                    </a:p>
                  </a:txBody>
                  <a:tcPr marL="9350" marR="9350" marT="6233" marB="6233" anchor="ctr"/>
                </a:tc>
                <a:extLst>
                  <a:ext uri="{0D108BD9-81ED-4DB2-BD59-A6C34878D82A}">
                    <a16:rowId xmlns:a16="http://schemas.microsoft.com/office/drawing/2014/main" val="4131779580"/>
                  </a:ext>
                </a:extLst>
              </a:tr>
              <a:tr h="726568">
                <a:tc>
                  <a:txBody>
                    <a:bodyPr/>
                    <a:lstStyle/>
                    <a:p>
                      <a:pPr algn="ctr" rtl="0" fontAlgn="b"/>
                      <a:r>
                        <a:rPr lang="en-US" sz="1800">
                          <a:effectLst/>
                        </a:rPr>
                        <a:t>4</a:t>
                      </a:r>
                    </a:p>
                  </a:txBody>
                  <a:tcPr marL="9350" marR="9350" marT="6233" marB="6233" anchor="ctr"/>
                </a:tc>
                <a:tc>
                  <a:txBody>
                    <a:bodyPr/>
                    <a:lstStyle/>
                    <a:p>
                      <a:pPr algn="ctr" rtl="0" fontAlgn="b"/>
                      <a:r>
                        <a:rPr lang="en-US" sz="2400">
                          <a:effectLst/>
                        </a:rPr>
                        <a:t>NordPass</a:t>
                      </a:r>
                    </a:p>
                  </a:txBody>
                  <a:tcPr marL="9350" marR="9350" marT="6233" marB="6233" anchor="ctr"/>
                </a:tc>
                <a:tc>
                  <a:txBody>
                    <a:bodyPr/>
                    <a:lstStyle/>
                    <a:p>
                      <a:pPr algn="ctr" rtl="0" fontAlgn="b"/>
                      <a:r>
                        <a:rPr lang="en-US" sz="1800">
                          <a:effectLst/>
                        </a:rPr>
                        <a:t>10+</a:t>
                      </a:r>
                    </a:p>
                  </a:txBody>
                  <a:tcPr marL="9350" marR="9350" marT="6233" marB="6233" anchor="ctr"/>
                </a:tc>
                <a:tc>
                  <a:txBody>
                    <a:bodyPr/>
                    <a:lstStyle/>
                    <a:p>
                      <a:pPr algn="ctr" rtl="0" fontAlgn="b"/>
                      <a:r>
                        <a:rPr lang="en-US" sz="1800">
                          <a:effectLst/>
                        </a:rPr>
                        <a:t>2014</a:t>
                      </a:r>
                    </a:p>
                  </a:txBody>
                  <a:tcPr marL="9350" marR="9350" marT="6233" marB="6233" anchor="ctr"/>
                </a:tc>
                <a:extLst>
                  <a:ext uri="{0D108BD9-81ED-4DB2-BD59-A6C34878D82A}">
                    <a16:rowId xmlns:a16="http://schemas.microsoft.com/office/drawing/2014/main" val="2587047916"/>
                  </a:ext>
                </a:extLst>
              </a:tr>
              <a:tr h="964698">
                <a:tc>
                  <a:txBody>
                    <a:bodyPr/>
                    <a:lstStyle/>
                    <a:p>
                      <a:pPr algn="ctr" rtl="0" fontAlgn="b"/>
                      <a:r>
                        <a:rPr lang="en-US" sz="1800">
                          <a:effectLst/>
                        </a:rPr>
                        <a:t>5</a:t>
                      </a:r>
                    </a:p>
                  </a:txBody>
                  <a:tcPr marL="9350" marR="9350" marT="6233" marB="6233" anchor="ctr"/>
                </a:tc>
                <a:tc>
                  <a:txBody>
                    <a:bodyPr/>
                    <a:lstStyle/>
                    <a:p>
                      <a:pPr algn="ctr" rtl="0" fontAlgn="b"/>
                      <a:r>
                        <a:rPr lang="en-US" sz="2400">
                          <a:effectLst/>
                        </a:rPr>
                        <a:t>Keeper</a:t>
                      </a:r>
                    </a:p>
                  </a:txBody>
                  <a:tcPr marL="9350" marR="9350" marT="6233" marB="6233" anchor="ctr"/>
                </a:tc>
                <a:tc>
                  <a:txBody>
                    <a:bodyPr/>
                    <a:lstStyle/>
                    <a:p>
                      <a:pPr algn="ctr" rtl="0" fontAlgn="b"/>
                      <a:r>
                        <a:rPr lang="en-US" sz="1800">
                          <a:effectLst/>
                        </a:rPr>
                        <a:t>5+</a:t>
                      </a:r>
                    </a:p>
                  </a:txBody>
                  <a:tcPr marL="9350" marR="9350" marT="6233" marB="6233" anchor="ctr"/>
                </a:tc>
                <a:tc>
                  <a:txBody>
                    <a:bodyPr/>
                    <a:lstStyle/>
                    <a:p>
                      <a:pPr algn="ctr" rtl="0" fontAlgn="b"/>
                      <a:r>
                        <a:rPr lang="en-US" sz="1800">
                          <a:effectLst/>
                        </a:rPr>
                        <a:t>2011</a:t>
                      </a:r>
                    </a:p>
                  </a:txBody>
                  <a:tcPr marL="9350" marR="9350" marT="6233" marB="6233" anchor="ctr"/>
                </a:tc>
                <a:extLst>
                  <a:ext uri="{0D108BD9-81ED-4DB2-BD59-A6C34878D82A}">
                    <a16:rowId xmlns:a16="http://schemas.microsoft.com/office/drawing/2014/main" val="186140910"/>
                  </a:ext>
                </a:extLst>
              </a:tr>
            </a:tbl>
          </a:graphicData>
        </a:graphic>
      </p:graphicFrame>
      <p:sp>
        <p:nvSpPr>
          <p:cNvPr id="3" name="Slide Number Placeholder 2">
            <a:extLst>
              <a:ext uri="{FF2B5EF4-FFF2-40B4-BE49-F238E27FC236}">
                <a16:creationId xmlns:a16="http://schemas.microsoft.com/office/drawing/2014/main" id="{FC9DFE9D-41A1-E481-D62A-710AE9E207DC}"/>
              </a:ext>
            </a:extLst>
          </p:cNvPr>
          <p:cNvSpPr>
            <a:spLocks noGrp="1"/>
          </p:cNvSpPr>
          <p:nvPr>
            <p:ph type="sldNum" sz="quarter" idx="12"/>
          </p:nvPr>
        </p:nvSpPr>
        <p:spPr/>
        <p:txBody>
          <a:bodyPr/>
          <a:lstStyle/>
          <a:p>
            <a:fld id="{6D22F896-40B5-4ADD-8801-0D06FADFA095}" type="slidenum">
              <a:rPr lang="en-US" smtClean="0"/>
              <a:t>31</a:t>
            </a:fld>
            <a:endParaRPr lang="en-US"/>
          </a:p>
        </p:txBody>
      </p:sp>
    </p:spTree>
    <p:extLst>
      <p:ext uri="{BB962C8B-B14F-4D97-AF65-F5344CB8AC3E}">
        <p14:creationId xmlns:p14="http://schemas.microsoft.com/office/powerpoint/2010/main" val="1584621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3934C-02F0-0169-47F2-D89E1B7EB333}"/>
              </a:ext>
            </a:extLst>
          </p:cNvPr>
          <p:cNvSpPr>
            <a:spLocks noGrp="1"/>
          </p:cNvSpPr>
          <p:nvPr>
            <p:ph type="title"/>
          </p:nvPr>
        </p:nvSpPr>
        <p:spPr>
          <a:xfrm>
            <a:off x="2948866" y="464211"/>
            <a:ext cx="8610600" cy="1293028"/>
          </a:xfrm>
        </p:spPr>
        <p:txBody>
          <a:bodyPr/>
          <a:lstStyle/>
          <a:p>
            <a:r>
              <a:rPr lang="en-US"/>
              <a:t>Differences</a:t>
            </a:r>
          </a:p>
        </p:txBody>
      </p:sp>
      <p:graphicFrame>
        <p:nvGraphicFramePr>
          <p:cNvPr id="10" name="Table 9">
            <a:extLst>
              <a:ext uri="{FF2B5EF4-FFF2-40B4-BE49-F238E27FC236}">
                <a16:creationId xmlns:a16="http://schemas.microsoft.com/office/drawing/2014/main" id="{22202519-E5B0-8807-168D-7D5C02E857BD}"/>
              </a:ext>
            </a:extLst>
          </p:cNvPr>
          <p:cNvGraphicFramePr>
            <a:graphicFrameLocks noGrp="1"/>
          </p:cNvGraphicFramePr>
          <p:nvPr>
            <p:extLst>
              <p:ext uri="{D42A27DB-BD31-4B8C-83A1-F6EECF244321}">
                <p14:modId xmlns:p14="http://schemas.microsoft.com/office/powerpoint/2010/main" val="2321777456"/>
              </p:ext>
            </p:extLst>
          </p:nvPr>
        </p:nvGraphicFramePr>
        <p:xfrm>
          <a:off x="632534" y="1495786"/>
          <a:ext cx="10707352" cy="4915297"/>
        </p:xfrm>
        <a:graphic>
          <a:graphicData uri="http://schemas.openxmlformats.org/drawingml/2006/table">
            <a:tbl>
              <a:tblPr>
                <a:tableStyleId>{3C2FFA5D-87B4-456A-9821-1D502468CF0F}</a:tableStyleId>
              </a:tblPr>
              <a:tblGrid>
                <a:gridCol w="2418237">
                  <a:extLst>
                    <a:ext uri="{9D8B030D-6E8A-4147-A177-3AD203B41FA5}">
                      <a16:colId xmlns:a16="http://schemas.microsoft.com/office/drawing/2014/main" val="193154563"/>
                    </a:ext>
                  </a:extLst>
                </a:gridCol>
                <a:gridCol w="2935439">
                  <a:extLst>
                    <a:ext uri="{9D8B030D-6E8A-4147-A177-3AD203B41FA5}">
                      <a16:colId xmlns:a16="http://schemas.microsoft.com/office/drawing/2014/main" val="3454273600"/>
                    </a:ext>
                  </a:extLst>
                </a:gridCol>
                <a:gridCol w="2676838">
                  <a:extLst>
                    <a:ext uri="{9D8B030D-6E8A-4147-A177-3AD203B41FA5}">
                      <a16:colId xmlns:a16="http://schemas.microsoft.com/office/drawing/2014/main" val="408151210"/>
                    </a:ext>
                  </a:extLst>
                </a:gridCol>
                <a:gridCol w="2676838">
                  <a:extLst>
                    <a:ext uri="{9D8B030D-6E8A-4147-A177-3AD203B41FA5}">
                      <a16:colId xmlns:a16="http://schemas.microsoft.com/office/drawing/2014/main" val="634725064"/>
                    </a:ext>
                  </a:extLst>
                </a:gridCol>
              </a:tblGrid>
              <a:tr h="959547">
                <a:tc>
                  <a:txBody>
                    <a:bodyPr/>
                    <a:lstStyle/>
                    <a:p>
                      <a:pPr fontAlgn="b"/>
                      <a:r>
                        <a:rPr lang="en-US" sz="2400" b="1">
                          <a:solidFill>
                            <a:schemeClr val="accent1"/>
                          </a:solidFill>
                          <a:effectLst/>
                        </a:rPr>
                        <a:t>Features</a:t>
                      </a:r>
                    </a:p>
                  </a:txBody>
                  <a:tcPr marL="51594" marR="51594" marT="25797" marB="25797" anchor="ctr"/>
                </a:tc>
                <a:tc>
                  <a:txBody>
                    <a:bodyPr/>
                    <a:lstStyle/>
                    <a:p>
                      <a:pPr fontAlgn="b"/>
                      <a:r>
                        <a:rPr lang="en-US" sz="2400" b="1">
                          <a:solidFill>
                            <a:schemeClr val="accent1"/>
                          </a:solidFill>
                          <a:effectLst/>
                        </a:rPr>
                        <a:t>1password</a:t>
                      </a:r>
                    </a:p>
                  </a:txBody>
                  <a:tcPr marL="51594" marR="51594" marT="25797" marB="25797" anchor="ctr"/>
                </a:tc>
                <a:tc>
                  <a:txBody>
                    <a:bodyPr/>
                    <a:lstStyle/>
                    <a:p>
                      <a:pPr fontAlgn="b"/>
                      <a:r>
                        <a:rPr lang="en-US" sz="2400" b="1" err="1">
                          <a:solidFill>
                            <a:schemeClr val="accent1"/>
                          </a:solidFill>
                          <a:effectLst/>
                        </a:rPr>
                        <a:t>Bitwarden</a:t>
                      </a:r>
                      <a:endParaRPr lang="en-US" sz="2400" b="1">
                        <a:solidFill>
                          <a:schemeClr val="accent1"/>
                        </a:solidFill>
                        <a:effectLst/>
                      </a:endParaRPr>
                    </a:p>
                  </a:txBody>
                  <a:tcPr marL="51594" marR="51594" marT="25797" marB="25797" anchor="ctr"/>
                </a:tc>
                <a:tc>
                  <a:txBody>
                    <a:bodyPr/>
                    <a:lstStyle/>
                    <a:p>
                      <a:pPr fontAlgn="b"/>
                      <a:r>
                        <a:rPr lang="en-US" sz="2400" b="1" err="1">
                          <a:solidFill>
                            <a:schemeClr val="accent1"/>
                          </a:solidFill>
                          <a:effectLst/>
                        </a:rPr>
                        <a:t>Dashlane</a:t>
                      </a:r>
                      <a:endParaRPr lang="en-US" sz="2400" b="1">
                        <a:solidFill>
                          <a:schemeClr val="accent1"/>
                        </a:solidFill>
                        <a:effectLst/>
                      </a:endParaRPr>
                    </a:p>
                  </a:txBody>
                  <a:tcPr marL="51594" marR="51594" marT="25797" marB="25797" anchor="ctr"/>
                </a:tc>
                <a:extLst>
                  <a:ext uri="{0D108BD9-81ED-4DB2-BD59-A6C34878D82A}">
                    <a16:rowId xmlns:a16="http://schemas.microsoft.com/office/drawing/2014/main" val="682644269"/>
                  </a:ext>
                </a:extLst>
              </a:tr>
              <a:tr h="989710">
                <a:tc>
                  <a:txBody>
                    <a:bodyPr/>
                    <a:lstStyle/>
                    <a:p>
                      <a:pPr fontAlgn="base"/>
                      <a:r>
                        <a:rPr lang="en-US" sz="2000" b="1">
                          <a:solidFill>
                            <a:schemeClr val="bg1"/>
                          </a:solidFill>
                          <a:effectLst/>
                        </a:rPr>
                        <a:t>Security</a:t>
                      </a:r>
                      <a:endParaRPr lang="en-US" sz="2000">
                        <a:solidFill>
                          <a:schemeClr val="bg1"/>
                        </a:solidFill>
                        <a:effectLst/>
                      </a:endParaRPr>
                    </a:p>
                  </a:txBody>
                  <a:tcPr marL="51594" marR="51594" marT="25797" marB="25797" anchor="ctr"/>
                </a:tc>
                <a:tc>
                  <a:txBody>
                    <a:bodyPr/>
                    <a:lstStyle/>
                    <a:p>
                      <a:pPr fontAlgn="base"/>
                      <a:r>
                        <a:rPr lang="en-US" sz="1600">
                          <a:effectLst/>
                        </a:rPr>
                        <a:t>AES-256 bit encryption, </a:t>
                      </a:r>
                    </a:p>
                    <a:p>
                      <a:pPr fontAlgn="base"/>
                      <a:r>
                        <a:rPr lang="en-US" sz="1600">
                          <a:effectLst/>
                        </a:rPr>
                        <a:t>PBKDF2 SHA-256</a:t>
                      </a:r>
                    </a:p>
                  </a:txBody>
                  <a:tcPr marL="51594" marR="51594" marT="25797" marB="25797" anchor="ctr"/>
                </a:tc>
                <a:tc>
                  <a:txBody>
                    <a:bodyPr/>
                    <a:lstStyle/>
                    <a:p>
                      <a:pPr fontAlgn="base"/>
                      <a:r>
                        <a:rPr lang="en-US" sz="1600">
                          <a:effectLst/>
                        </a:rPr>
                        <a:t>AES-256 bit encryption, Open Source</a:t>
                      </a:r>
                    </a:p>
                  </a:txBody>
                  <a:tcPr marL="51594" marR="51594" marT="25797" marB="25797" anchor="ctr"/>
                </a:tc>
                <a:tc>
                  <a:txBody>
                    <a:bodyPr/>
                    <a:lstStyle/>
                    <a:p>
                      <a:pPr fontAlgn="base"/>
                      <a:r>
                        <a:rPr lang="en-US" sz="1600">
                          <a:effectLst/>
                        </a:rPr>
                        <a:t>AES-256 bit encryption, </a:t>
                      </a:r>
                    </a:p>
                  </a:txBody>
                  <a:tcPr marL="51594" marR="51594" marT="25797" marB="25797" anchor="ctr"/>
                </a:tc>
                <a:extLst>
                  <a:ext uri="{0D108BD9-81ED-4DB2-BD59-A6C34878D82A}">
                    <a16:rowId xmlns:a16="http://schemas.microsoft.com/office/drawing/2014/main" val="1773313042"/>
                  </a:ext>
                </a:extLst>
              </a:tr>
              <a:tr h="1038004">
                <a:tc>
                  <a:txBody>
                    <a:bodyPr/>
                    <a:lstStyle/>
                    <a:p>
                      <a:pPr fontAlgn="base"/>
                      <a:r>
                        <a:rPr lang="en-US" sz="2000" b="1">
                          <a:solidFill>
                            <a:schemeClr val="bg1"/>
                          </a:solidFill>
                          <a:effectLst/>
                        </a:rPr>
                        <a:t>Pricing</a:t>
                      </a:r>
                      <a:endParaRPr lang="en-US" sz="2000">
                        <a:solidFill>
                          <a:schemeClr val="bg1"/>
                        </a:solidFill>
                        <a:effectLst/>
                      </a:endParaRPr>
                    </a:p>
                  </a:txBody>
                  <a:tcPr marL="51594" marR="51594" marT="25797" marB="25797" anchor="ctr"/>
                </a:tc>
                <a:tc>
                  <a:txBody>
                    <a:bodyPr/>
                    <a:lstStyle/>
                    <a:p>
                      <a:pPr fontAlgn="base"/>
                      <a:r>
                        <a:rPr lang="en-US" sz="1600">
                          <a:effectLst/>
                        </a:rPr>
                        <a:t>Easy to use, family plans, advanced security features</a:t>
                      </a:r>
                    </a:p>
                  </a:txBody>
                  <a:tcPr marL="51594" marR="51594" marT="25797" marB="25797" anchor="ctr"/>
                </a:tc>
                <a:tc>
                  <a:txBody>
                    <a:bodyPr/>
                    <a:lstStyle/>
                    <a:p>
                      <a:pPr fontAlgn="base"/>
                      <a:r>
                        <a:rPr lang="en-US" sz="1600">
                          <a:effectLst/>
                        </a:rPr>
                        <a:t>Free version available, competitively priced premium plans</a:t>
                      </a:r>
                    </a:p>
                  </a:txBody>
                  <a:tcPr marL="51594" marR="51594" marT="25797" marB="25797" anchor="ctr"/>
                </a:tc>
                <a:tc>
                  <a:txBody>
                    <a:bodyPr/>
                    <a:lstStyle/>
                    <a:p>
                      <a:pPr fontAlgn="base"/>
                      <a:r>
                        <a:rPr lang="en-US" sz="1600">
                          <a:effectLst/>
                        </a:rPr>
                        <a:t>Limited free version, pricier premium plans</a:t>
                      </a:r>
                    </a:p>
                  </a:txBody>
                  <a:tcPr marL="51594" marR="51594" marT="25797" marB="25797" anchor="ctr"/>
                </a:tc>
                <a:extLst>
                  <a:ext uri="{0D108BD9-81ED-4DB2-BD59-A6C34878D82A}">
                    <a16:rowId xmlns:a16="http://schemas.microsoft.com/office/drawing/2014/main" val="3827283054"/>
                  </a:ext>
                </a:extLst>
              </a:tr>
              <a:tr h="618570">
                <a:tc>
                  <a:txBody>
                    <a:bodyPr/>
                    <a:lstStyle/>
                    <a:p>
                      <a:pPr fontAlgn="base"/>
                      <a:r>
                        <a:rPr lang="en-US" sz="2000" b="1">
                          <a:solidFill>
                            <a:schemeClr val="bg1"/>
                          </a:solidFill>
                          <a:effectLst/>
                        </a:rPr>
                        <a:t>User Interface</a:t>
                      </a:r>
                      <a:endParaRPr lang="en-US" sz="2000">
                        <a:solidFill>
                          <a:schemeClr val="bg1"/>
                        </a:solidFill>
                        <a:effectLst/>
                      </a:endParaRPr>
                    </a:p>
                  </a:txBody>
                  <a:tcPr marL="51594" marR="51594" marT="25797" marB="25797" anchor="ctr"/>
                </a:tc>
                <a:tc>
                  <a:txBody>
                    <a:bodyPr/>
                    <a:lstStyle/>
                    <a:p>
                      <a:pPr fontAlgn="base"/>
                      <a:r>
                        <a:rPr lang="en-US" sz="1600">
                          <a:effectLst/>
                        </a:rPr>
                        <a:t>User-friendly</a:t>
                      </a:r>
                    </a:p>
                  </a:txBody>
                  <a:tcPr marL="51594" marR="51594" marT="25797" marB="25797" anchor="ctr"/>
                </a:tc>
                <a:tc>
                  <a:txBody>
                    <a:bodyPr/>
                    <a:lstStyle/>
                    <a:p>
                      <a:pPr fontAlgn="base"/>
                      <a:r>
                        <a:rPr lang="en-US" sz="1600">
                          <a:effectLst/>
                        </a:rPr>
                        <a:t>Clean but slightly technical</a:t>
                      </a:r>
                    </a:p>
                  </a:txBody>
                  <a:tcPr marL="51594" marR="51594" marT="25797" marB="25797" anchor="ctr"/>
                </a:tc>
                <a:tc>
                  <a:txBody>
                    <a:bodyPr/>
                    <a:lstStyle/>
                    <a:p>
                      <a:pPr fontAlgn="base"/>
                      <a:r>
                        <a:rPr lang="en-US" sz="1600">
                          <a:effectLst/>
                        </a:rPr>
                        <a:t>Intuitive and visually appealing</a:t>
                      </a:r>
                    </a:p>
                  </a:txBody>
                  <a:tcPr marL="51594" marR="51594" marT="25797" marB="25797" anchor="ctr"/>
                </a:tc>
                <a:extLst>
                  <a:ext uri="{0D108BD9-81ED-4DB2-BD59-A6C34878D82A}">
                    <a16:rowId xmlns:a16="http://schemas.microsoft.com/office/drawing/2014/main" val="642476088"/>
                  </a:ext>
                </a:extLst>
              </a:tr>
              <a:tr h="432997">
                <a:tc>
                  <a:txBody>
                    <a:bodyPr/>
                    <a:lstStyle/>
                    <a:p>
                      <a:pPr fontAlgn="base"/>
                      <a:r>
                        <a:rPr lang="en-US" sz="2000" b="1">
                          <a:solidFill>
                            <a:schemeClr val="bg1"/>
                          </a:solidFill>
                          <a:effectLst/>
                        </a:rPr>
                        <a:t>Open Source</a:t>
                      </a:r>
                      <a:endParaRPr lang="en-US" sz="2000">
                        <a:solidFill>
                          <a:schemeClr val="bg1"/>
                        </a:solidFill>
                        <a:effectLst/>
                      </a:endParaRPr>
                    </a:p>
                  </a:txBody>
                  <a:tcPr marL="51594" marR="51594" marT="25797" marB="25797" anchor="ctr"/>
                </a:tc>
                <a:tc>
                  <a:txBody>
                    <a:bodyPr/>
                    <a:lstStyle/>
                    <a:p>
                      <a:pPr fontAlgn="base"/>
                      <a:r>
                        <a:rPr lang="en-US" sz="1600">
                          <a:effectLst/>
                        </a:rPr>
                        <a:t>No</a:t>
                      </a:r>
                    </a:p>
                  </a:txBody>
                  <a:tcPr marL="51594" marR="51594" marT="25797" marB="25797" anchor="ctr"/>
                </a:tc>
                <a:tc>
                  <a:txBody>
                    <a:bodyPr/>
                    <a:lstStyle/>
                    <a:p>
                      <a:pPr fontAlgn="base"/>
                      <a:r>
                        <a:rPr lang="en-US" sz="1600">
                          <a:effectLst/>
                        </a:rPr>
                        <a:t>Yes</a:t>
                      </a:r>
                    </a:p>
                  </a:txBody>
                  <a:tcPr marL="51594" marR="51594" marT="25797" marB="25797" anchor="ctr"/>
                </a:tc>
                <a:tc>
                  <a:txBody>
                    <a:bodyPr/>
                    <a:lstStyle/>
                    <a:p>
                      <a:pPr fontAlgn="base"/>
                      <a:r>
                        <a:rPr lang="en-US" sz="1600">
                          <a:effectLst/>
                        </a:rPr>
                        <a:t>No</a:t>
                      </a:r>
                    </a:p>
                  </a:txBody>
                  <a:tcPr marL="51594" marR="51594" marT="25797" marB="25797" anchor="ctr"/>
                </a:tc>
                <a:extLst>
                  <a:ext uri="{0D108BD9-81ED-4DB2-BD59-A6C34878D82A}">
                    <a16:rowId xmlns:a16="http://schemas.microsoft.com/office/drawing/2014/main" val="1292273986"/>
                  </a:ext>
                </a:extLst>
              </a:tr>
              <a:tr h="876469">
                <a:tc>
                  <a:txBody>
                    <a:bodyPr/>
                    <a:lstStyle/>
                    <a:p>
                      <a:pPr fontAlgn="base"/>
                      <a:r>
                        <a:rPr lang="en-US" sz="2000" b="1">
                          <a:solidFill>
                            <a:schemeClr val="bg1"/>
                          </a:solidFill>
                          <a:effectLst/>
                        </a:rPr>
                        <a:t>Extra Features</a:t>
                      </a:r>
                      <a:endParaRPr lang="en-US" sz="2000">
                        <a:solidFill>
                          <a:schemeClr val="bg1"/>
                        </a:solidFill>
                        <a:effectLst/>
                      </a:endParaRPr>
                    </a:p>
                  </a:txBody>
                  <a:tcPr marL="51594" marR="51594" marT="25797" marB="25797" anchor="ctr"/>
                </a:tc>
                <a:tc>
                  <a:txBody>
                    <a:bodyPr/>
                    <a:lstStyle/>
                    <a:p>
                      <a:pPr fontAlgn="base"/>
                      <a:r>
                        <a:rPr lang="en-US" sz="1600">
                          <a:effectLst/>
                        </a:rPr>
                        <a:t>Security challenge, dark web monitoring, emergency access</a:t>
                      </a:r>
                    </a:p>
                  </a:txBody>
                  <a:tcPr marL="51594" marR="51594" marT="25797" marB="25797" anchor="ctr"/>
                </a:tc>
                <a:tc>
                  <a:txBody>
                    <a:bodyPr/>
                    <a:lstStyle/>
                    <a:p>
                      <a:pPr fontAlgn="base"/>
                      <a:r>
                        <a:rPr lang="en-US" sz="1600">
                          <a:effectLst/>
                        </a:rPr>
                        <a:t>Extensive import/export options, self-hosting</a:t>
                      </a:r>
                    </a:p>
                  </a:txBody>
                  <a:tcPr marL="51594" marR="51594" marT="25797" marB="25797" anchor="ctr"/>
                </a:tc>
                <a:tc>
                  <a:txBody>
                    <a:bodyPr/>
                    <a:lstStyle/>
                    <a:p>
                      <a:pPr fontAlgn="base"/>
                      <a:r>
                        <a:rPr lang="en-US" sz="1600">
                          <a:effectLst/>
                        </a:rPr>
                        <a:t>dark web monitoring</a:t>
                      </a:r>
                    </a:p>
                  </a:txBody>
                  <a:tcPr marL="51594" marR="51594" marT="25797" marB="25797" anchor="ctr"/>
                </a:tc>
                <a:extLst>
                  <a:ext uri="{0D108BD9-81ED-4DB2-BD59-A6C34878D82A}">
                    <a16:rowId xmlns:a16="http://schemas.microsoft.com/office/drawing/2014/main" val="241825232"/>
                  </a:ext>
                </a:extLst>
              </a:tr>
            </a:tbl>
          </a:graphicData>
        </a:graphic>
      </p:graphicFrame>
      <p:sp>
        <p:nvSpPr>
          <p:cNvPr id="3" name="Slide Number Placeholder 2">
            <a:extLst>
              <a:ext uri="{FF2B5EF4-FFF2-40B4-BE49-F238E27FC236}">
                <a16:creationId xmlns:a16="http://schemas.microsoft.com/office/drawing/2014/main" id="{B5740531-C171-DA76-921B-BE361F9E0A10}"/>
              </a:ext>
            </a:extLst>
          </p:cNvPr>
          <p:cNvSpPr>
            <a:spLocks noGrp="1"/>
          </p:cNvSpPr>
          <p:nvPr>
            <p:ph type="sldNum" sz="quarter" idx="12"/>
          </p:nvPr>
        </p:nvSpPr>
        <p:spPr/>
        <p:txBody>
          <a:bodyPr/>
          <a:lstStyle/>
          <a:p>
            <a:fld id="{6D22F896-40B5-4ADD-8801-0D06FADFA095}" type="slidenum">
              <a:rPr lang="en-US" smtClean="0"/>
              <a:t>32</a:t>
            </a:fld>
            <a:endParaRPr lang="en-US"/>
          </a:p>
        </p:txBody>
      </p:sp>
    </p:spTree>
    <p:extLst>
      <p:ext uri="{BB962C8B-B14F-4D97-AF65-F5344CB8AC3E}">
        <p14:creationId xmlns:p14="http://schemas.microsoft.com/office/powerpoint/2010/main" val="1857106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AA64-319E-8570-62DC-E80553FCEE5F}"/>
              </a:ext>
            </a:extLst>
          </p:cNvPr>
          <p:cNvSpPr>
            <a:spLocks noGrp="1"/>
          </p:cNvSpPr>
          <p:nvPr>
            <p:ph type="title"/>
          </p:nvPr>
        </p:nvSpPr>
        <p:spPr>
          <a:xfrm>
            <a:off x="3126419" y="45652"/>
            <a:ext cx="8610600" cy="1293028"/>
          </a:xfrm>
        </p:spPr>
        <p:txBody>
          <a:bodyPr/>
          <a:lstStyle/>
          <a:p>
            <a:r>
              <a:rPr lang="en-US"/>
              <a:t>Extra features in pm</a:t>
            </a:r>
          </a:p>
        </p:txBody>
      </p:sp>
      <p:pic>
        <p:nvPicPr>
          <p:cNvPr id="4" name="Content Placeholder 3">
            <a:extLst>
              <a:ext uri="{FF2B5EF4-FFF2-40B4-BE49-F238E27FC236}">
                <a16:creationId xmlns:a16="http://schemas.microsoft.com/office/drawing/2014/main" id="{7D7C7122-E498-D34B-E527-179DB9122F61}"/>
              </a:ext>
            </a:extLst>
          </p:cNvPr>
          <p:cNvPicPr>
            <a:picLocks noGrp="1" noChangeAspect="1"/>
          </p:cNvPicPr>
          <p:nvPr>
            <p:ph idx="1"/>
          </p:nvPr>
        </p:nvPicPr>
        <p:blipFill>
          <a:blip r:embed="rId3"/>
          <a:stretch>
            <a:fillRect/>
          </a:stretch>
        </p:blipFill>
        <p:spPr>
          <a:xfrm>
            <a:off x="1420428" y="1829790"/>
            <a:ext cx="9789665" cy="470813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2D57333-105E-1E93-8A65-8CACB22E59B7}"/>
                  </a:ext>
                </a:extLst>
              </p14:cNvPr>
              <p14:cNvContentPartPr/>
              <p14:nvPr/>
            </p14:nvContentPartPr>
            <p14:xfrm>
              <a:off x="8981818" y="1502263"/>
              <a:ext cx="360" cy="360"/>
            </p14:xfrm>
          </p:contentPart>
        </mc:Choice>
        <mc:Fallback xmlns="">
          <p:pic>
            <p:nvPicPr>
              <p:cNvPr id="5" name="Ink 4">
                <a:extLst>
                  <a:ext uri="{FF2B5EF4-FFF2-40B4-BE49-F238E27FC236}">
                    <a16:creationId xmlns:a16="http://schemas.microsoft.com/office/drawing/2014/main" id="{A2D57333-105E-1E93-8A65-8CACB22E59B7}"/>
                  </a:ext>
                </a:extLst>
              </p:cNvPr>
              <p:cNvPicPr/>
              <p:nvPr/>
            </p:nvPicPr>
            <p:blipFill>
              <a:blip r:embed="rId5"/>
              <a:stretch>
                <a:fillRect/>
              </a:stretch>
            </p:blipFill>
            <p:spPr>
              <a:xfrm>
                <a:off x="8972818" y="149326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19853F56-C97F-5A09-8344-581555436F4D}"/>
                  </a:ext>
                </a:extLst>
              </p14:cNvPr>
              <p14:cNvContentPartPr/>
              <p14:nvPr/>
            </p14:nvContentPartPr>
            <p14:xfrm>
              <a:off x="8477818" y="1112023"/>
              <a:ext cx="360" cy="360"/>
            </p14:xfrm>
          </p:contentPart>
        </mc:Choice>
        <mc:Fallback xmlns="">
          <p:pic>
            <p:nvPicPr>
              <p:cNvPr id="6" name="Ink 5">
                <a:extLst>
                  <a:ext uri="{FF2B5EF4-FFF2-40B4-BE49-F238E27FC236}">
                    <a16:creationId xmlns:a16="http://schemas.microsoft.com/office/drawing/2014/main" id="{19853F56-C97F-5A09-8344-581555436F4D}"/>
                  </a:ext>
                </a:extLst>
              </p:cNvPr>
              <p:cNvPicPr/>
              <p:nvPr/>
            </p:nvPicPr>
            <p:blipFill>
              <a:blip r:embed="rId5"/>
              <a:stretch>
                <a:fillRect/>
              </a:stretch>
            </p:blipFill>
            <p:spPr>
              <a:xfrm>
                <a:off x="8468818" y="1103023"/>
                <a:ext cx="18000" cy="18000"/>
              </a:xfrm>
              <a:prstGeom prst="rect">
                <a:avLst/>
              </a:prstGeom>
            </p:spPr>
          </p:pic>
        </mc:Fallback>
      </mc:AlternateContent>
      <p:pic>
        <p:nvPicPr>
          <p:cNvPr id="7" name="Picture 6">
            <a:extLst>
              <a:ext uri="{FF2B5EF4-FFF2-40B4-BE49-F238E27FC236}">
                <a16:creationId xmlns:a16="http://schemas.microsoft.com/office/drawing/2014/main" id="{C490655A-892F-959D-DDB4-AAD7AF05AA75}"/>
              </a:ext>
            </a:extLst>
          </p:cNvPr>
          <p:cNvPicPr>
            <a:picLocks noChangeAspect="1"/>
          </p:cNvPicPr>
          <p:nvPr/>
        </p:nvPicPr>
        <p:blipFill>
          <a:blip r:embed="rId7"/>
          <a:stretch>
            <a:fillRect/>
          </a:stretch>
        </p:blipFill>
        <p:spPr>
          <a:xfrm>
            <a:off x="1420427" y="1210243"/>
            <a:ext cx="9789665" cy="619547"/>
          </a:xfrm>
          <a:prstGeom prst="rect">
            <a:avLst/>
          </a:prstGeom>
        </p:spPr>
      </p:pic>
      <p:sp>
        <p:nvSpPr>
          <p:cNvPr id="9" name="Frame 8">
            <a:extLst>
              <a:ext uri="{FF2B5EF4-FFF2-40B4-BE49-F238E27FC236}">
                <a16:creationId xmlns:a16="http://schemas.microsoft.com/office/drawing/2014/main" id="{9390FC37-52CF-8ECB-7544-66994880A9F6}"/>
              </a:ext>
            </a:extLst>
          </p:cNvPr>
          <p:cNvSpPr/>
          <p:nvPr/>
        </p:nvSpPr>
        <p:spPr>
          <a:xfrm>
            <a:off x="6375400" y="1752600"/>
            <a:ext cx="668867" cy="4785321"/>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98E324FD-9EE5-BB86-9B52-05BD714D9A5C}"/>
              </a:ext>
            </a:extLst>
          </p:cNvPr>
          <p:cNvSpPr/>
          <p:nvPr/>
        </p:nvSpPr>
        <p:spPr>
          <a:xfrm>
            <a:off x="8881533" y="1210244"/>
            <a:ext cx="1524000" cy="5327678"/>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0786E9BE-1D5C-A413-5585-18AAC0C775BD}"/>
              </a:ext>
            </a:extLst>
          </p:cNvPr>
          <p:cNvSpPr>
            <a:spLocks noGrp="1"/>
          </p:cNvSpPr>
          <p:nvPr>
            <p:ph type="sldNum" sz="quarter" idx="12"/>
          </p:nvPr>
        </p:nvSpPr>
        <p:spPr/>
        <p:txBody>
          <a:bodyPr/>
          <a:lstStyle/>
          <a:p>
            <a:fld id="{6D22F896-40B5-4ADD-8801-0D06FADFA095}" type="slidenum">
              <a:rPr lang="en-US" smtClean="0"/>
              <a:t>33</a:t>
            </a:fld>
            <a:endParaRPr lang="en-US"/>
          </a:p>
        </p:txBody>
      </p:sp>
    </p:spTree>
    <p:extLst>
      <p:ext uri="{BB962C8B-B14F-4D97-AF65-F5344CB8AC3E}">
        <p14:creationId xmlns:p14="http://schemas.microsoft.com/office/powerpoint/2010/main" val="1295561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A2E9E-0D78-A345-5C00-9A1221DFB0E8}"/>
              </a:ext>
            </a:extLst>
          </p:cNvPr>
          <p:cNvSpPr>
            <a:spLocks noGrp="1"/>
          </p:cNvSpPr>
          <p:nvPr>
            <p:ph type="title"/>
          </p:nvPr>
        </p:nvSpPr>
        <p:spPr>
          <a:xfrm>
            <a:off x="103367" y="421419"/>
            <a:ext cx="7564517" cy="1635982"/>
          </a:xfrm>
        </p:spPr>
        <p:txBody>
          <a:bodyPr>
            <a:normAutofit/>
          </a:bodyPr>
          <a:lstStyle/>
          <a:p>
            <a:r>
              <a:rPr lang="en-US"/>
              <a:t>What it should include</a:t>
            </a:r>
            <a:br>
              <a:rPr lang="en-US"/>
            </a:br>
            <a:r>
              <a:rPr lang="en-US" sz="2400" b="1">
                <a:solidFill>
                  <a:srgbClr val="FFC000"/>
                </a:solidFill>
              </a:rPr>
              <a:t>(Multifactor authentication)</a:t>
            </a:r>
            <a:endParaRPr lang="en-US" b="1">
              <a:solidFill>
                <a:srgbClr val="FFC000"/>
              </a:solidFill>
            </a:endParaRPr>
          </a:p>
        </p:txBody>
      </p:sp>
      <p:sp>
        <p:nvSpPr>
          <p:cNvPr id="3" name="Content Placeholder 2">
            <a:extLst>
              <a:ext uri="{FF2B5EF4-FFF2-40B4-BE49-F238E27FC236}">
                <a16:creationId xmlns:a16="http://schemas.microsoft.com/office/drawing/2014/main" id="{B41321FC-7A2E-1A3F-84CB-23CF1C97E4F8}"/>
              </a:ext>
            </a:extLst>
          </p:cNvPr>
          <p:cNvSpPr>
            <a:spLocks noGrp="1"/>
          </p:cNvSpPr>
          <p:nvPr>
            <p:ph idx="1"/>
          </p:nvPr>
        </p:nvSpPr>
        <p:spPr>
          <a:xfrm>
            <a:off x="619760" y="2194560"/>
            <a:ext cx="6832600" cy="4024125"/>
          </a:xfrm>
        </p:spPr>
        <p:txBody>
          <a:bodyPr>
            <a:normAutofit/>
          </a:bodyPr>
          <a:lstStyle/>
          <a:p>
            <a:r>
              <a:rPr lang="en-US"/>
              <a:t>Something you know -- password</a:t>
            </a:r>
          </a:p>
          <a:p>
            <a:r>
              <a:rPr lang="en-US"/>
              <a:t>Something you have – mobile or authenticator</a:t>
            </a:r>
          </a:p>
          <a:p>
            <a:r>
              <a:rPr lang="en-US"/>
              <a:t>Something you are – fingerprint or face-id</a:t>
            </a:r>
          </a:p>
          <a:p>
            <a:endParaRPr lang="en-US"/>
          </a:p>
          <a:p>
            <a:pPr marL="0" indent="0">
              <a:buNone/>
            </a:pPr>
            <a:r>
              <a:rPr lang="en-US"/>
              <a:t>(ANY TWO minimum)</a:t>
            </a:r>
          </a:p>
        </p:txBody>
      </p:sp>
      <p:pic>
        <p:nvPicPr>
          <p:cNvPr id="5" name="Picture 4" descr="A group of hands holding cell phones&#10;&#10;Description automatically generated">
            <a:extLst>
              <a:ext uri="{FF2B5EF4-FFF2-40B4-BE49-F238E27FC236}">
                <a16:creationId xmlns:a16="http://schemas.microsoft.com/office/drawing/2014/main" id="{B630443B-1BEC-4631-22CF-2EC04052D911}"/>
              </a:ext>
            </a:extLst>
          </p:cNvPr>
          <p:cNvPicPr>
            <a:picLocks noChangeAspect="1"/>
          </p:cNvPicPr>
          <p:nvPr/>
        </p:nvPicPr>
        <p:blipFill rotWithShape="1">
          <a:blip r:embed="rId2"/>
          <a:srcRect l="8011"/>
          <a:stretch/>
        </p:blipFill>
        <p:spPr>
          <a:xfrm>
            <a:off x="7861238" y="933693"/>
            <a:ext cx="3644962" cy="2377440"/>
          </a:xfrm>
          <a:prstGeom prst="rect">
            <a:avLst/>
          </a:prstGeom>
        </p:spPr>
      </p:pic>
      <p:pic>
        <p:nvPicPr>
          <p:cNvPr id="7" name="Picture 6" descr="A computer screen with numbers and a password&#10;&#10;Description automatically generated">
            <a:extLst>
              <a:ext uri="{FF2B5EF4-FFF2-40B4-BE49-F238E27FC236}">
                <a16:creationId xmlns:a16="http://schemas.microsoft.com/office/drawing/2014/main" id="{8D59BA7D-1165-E080-99D3-F6297A641FF7}"/>
              </a:ext>
            </a:extLst>
          </p:cNvPr>
          <p:cNvPicPr>
            <a:picLocks noChangeAspect="1"/>
          </p:cNvPicPr>
          <p:nvPr/>
        </p:nvPicPr>
        <p:blipFill rotWithShape="1">
          <a:blip r:embed="rId3"/>
          <a:srcRect l="8284" r="8544" b="1"/>
          <a:stretch/>
        </p:blipFill>
        <p:spPr>
          <a:xfrm>
            <a:off x="7861238" y="3588301"/>
            <a:ext cx="3644962" cy="2743394"/>
          </a:xfrm>
          <a:prstGeom prst="rect">
            <a:avLst/>
          </a:prstGeom>
        </p:spPr>
      </p:pic>
      <p:pic>
        <p:nvPicPr>
          <p:cNvPr id="33" name="Picture 32">
            <a:extLst>
              <a:ext uri="{FF2B5EF4-FFF2-40B4-BE49-F238E27FC236}">
                <a16:creationId xmlns:a16="http://schemas.microsoft.com/office/drawing/2014/main" id="{60452ABB-E0A7-C51A-7E66-5C8D0EF23063}"/>
              </a:ext>
            </a:extLst>
          </p:cNvPr>
          <p:cNvPicPr>
            <a:picLocks noChangeAspect="1"/>
          </p:cNvPicPr>
          <p:nvPr/>
        </p:nvPicPr>
        <p:blipFill>
          <a:blip r:embed="rId4"/>
          <a:stretch>
            <a:fillRect/>
          </a:stretch>
        </p:blipFill>
        <p:spPr>
          <a:xfrm>
            <a:off x="4036060" y="3612450"/>
            <a:ext cx="3631824" cy="2743394"/>
          </a:xfrm>
          <a:prstGeom prst="rect">
            <a:avLst/>
          </a:prstGeom>
        </p:spPr>
      </p:pic>
      <p:sp>
        <p:nvSpPr>
          <p:cNvPr id="4" name="Slide Number Placeholder 3">
            <a:extLst>
              <a:ext uri="{FF2B5EF4-FFF2-40B4-BE49-F238E27FC236}">
                <a16:creationId xmlns:a16="http://schemas.microsoft.com/office/drawing/2014/main" id="{15361983-1C55-88BE-DFEC-057B272218FE}"/>
              </a:ext>
            </a:extLst>
          </p:cNvPr>
          <p:cNvSpPr>
            <a:spLocks noGrp="1"/>
          </p:cNvSpPr>
          <p:nvPr>
            <p:ph type="sldNum" sz="quarter" idx="12"/>
          </p:nvPr>
        </p:nvSpPr>
        <p:spPr/>
        <p:txBody>
          <a:bodyPr/>
          <a:lstStyle/>
          <a:p>
            <a:fld id="{6D22F896-40B5-4ADD-8801-0D06FADFA095}" type="slidenum">
              <a:rPr lang="en-US" smtClean="0"/>
              <a:t>34</a:t>
            </a:fld>
            <a:endParaRPr lang="en-US"/>
          </a:p>
        </p:txBody>
      </p:sp>
    </p:spTree>
    <p:extLst>
      <p:ext uri="{BB962C8B-B14F-4D97-AF65-F5344CB8AC3E}">
        <p14:creationId xmlns:p14="http://schemas.microsoft.com/office/powerpoint/2010/main" val="126708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45F0B-FF99-D3E5-F921-F0A31BC3B262}"/>
              </a:ext>
            </a:extLst>
          </p:cNvPr>
          <p:cNvSpPr>
            <a:spLocks noGrp="1"/>
          </p:cNvSpPr>
          <p:nvPr>
            <p:ph type="title"/>
          </p:nvPr>
        </p:nvSpPr>
        <p:spPr>
          <a:xfrm>
            <a:off x="6187736" y="764373"/>
            <a:ext cx="5499913" cy="1293028"/>
          </a:xfrm>
        </p:spPr>
        <p:txBody>
          <a:bodyPr>
            <a:normAutofit/>
          </a:bodyPr>
          <a:lstStyle/>
          <a:p>
            <a:r>
              <a:rPr lang="en-US"/>
              <a:t>Google authenticator</a:t>
            </a:r>
          </a:p>
        </p:txBody>
      </p:sp>
      <p:sp>
        <p:nvSpPr>
          <p:cNvPr id="3" name="Content Placeholder 2">
            <a:extLst>
              <a:ext uri="{FF2B5EF4-FFF2-40B4-BE49-F238E27FC236}">
                <a16:creationId xmlns:a16="http://schemas.microsoft.com/office/drawing/2014/main" id="{0D3E46D7-5706-D849-1AF5-3229921CE1A2}"/>
              </a:ext>
            </a:extLst>
          </p:cNvPr>
          <p:cNvSpPr>
            <a:spLocks noGrp="1"/>
          </p:cNvSpPr>
          <p:nvPr>
            <p:ph idx="1"/>
          </p:nvPr>
        </p:nvSpPr>
        <p:spPr>
          <a:xfrm>
            <a:off x="619760" y="2485748"/>
            <a:ext cx="5692263" cy="3684233"/>
          </a:xfrm>
        </p:spPr>
        <p:txBody>
          <a:bodyPr>
            <a:normAutofit/>
          </a:bodyPr>
          <a:lstStyle/>
          <a:p>
            <a:r>
              <a:rPr lang="en-US"/>
              <a:t>Google Authenticator is a </a:t>
            </a:r>
            <a:r>
              <a:rPr lang="en-US">
                <a:solidFill>
                  <a:srgbClr val="FFFF00"/>
                </a:solidFill>
              </a:rPr>
              <a:t>two-factor authentication </a:t>
            </a:r>
            <a:r>
              <a:rPr lang="en-US"/>
              <a:t>app that provides an additional layer of security by generating </a:t>
            </a:r>
            <a:r>
              <a:rPr lang="en-US">
                <a:solidFill>
                  <a:srgbClr val="FFFF00"/>
                </a:solidFill>
              </a:rPr>
              <a:t>time-sensitive codes (valid for a min) </a:t>
            </a:r>
            <a:r>
              <a:rPr lang="en-US"/>
              <a:t>used to verify a user's identity when logging into various services and accounts.</a:t>
            </a:r>
          </a:p>
        </p:txBody>
      </p:sp>
      <p:pic>
        <p:nvPicPr>
          <p:cNvPr id="4" name="Picture 3" descr="A screenshot of a phone&#10;&#10;Description automatically generated">
            <a:extLst>
              <a:ext uri="{FF2B5EF4-FFF2-40B4-BE49-F238E27FC236}">
                <a16:creationId xmlns:a16="http://schemas.microsoft.com/office/drawing/2014/main" id="{A0944C1B-5586-E72F-76D9-A23E421FC5E8}"/>
              </a:ext>
            </a:extLst>
          </p:cNvPr>
          <p:cNvPicPr>
            <a:picLocks noChangeAspect="1"/>
          </p:cNvPicPr>
          <p:nvPr/>
        </p:nvPicPr>
        <p:blipFill>
          <a:blip r:embed="rId3"/>
          <a:stretch>
            <a:fillRect/>
          </a:stretch>
        </p:blipFill>
        <p:spPr>
          <a:xfrm>
            <a:off x="6646729" y="2736542"/>
            <a:ext cx="5040921" cy="2457449"/>
          </a:xfrm>
          <a:prstGeom prst="rect">
            <a:avLst/>
          </a:prstGeom>
        </p:spPr>
      </p:pic>
      <p:sp>
        <p:nvSpPr>
          <p:cNvPr id="5" name="Slide Number Placeholder 4">
            <a:extLst>
              <a:ext uri="{FF2B5EF4-FFF2-40B4-BE49-F238E27FC236}">
                <a16:creationId xmlns:a16="http://schemas.microsoft.com/office/drawing/2014/main" id="{994A0F81-F3C6-07F6-BDA4-CAA162CFFE32}"/>
              </a:ext>
            </a:extLst>
          </p:cNvPr>
          <p:cNvSpPr>
            <a:spLocks noGrp="1"/>
          </p:cNvSpPr>
          <p:nvPr>
            <p:ph type="sldNum" sz="quarter" idx="12"/>
          </p:nvPr>
        </p:nvSpPr>
        <p:spPr/>
        <p:txBody>
          <a:bodyPr/>
          <a:lstStyle/>
          <a:p>
            <a:fld id="{6D22F896-40B5-4ADD-8801-0D06FADFA095}" type="slidenum">
              <a:rPr lang="en-US" smtClean="0"/>
              <a:t>35</a:t>
            </a:fld>
            <a:endParaRPr lang="en-US"/>
          </a:p>
        </p:txBody>
      </p:sp>
    </p:spTree>
    <p:extLst>
      <p:ext uri="{BB962C8B-B14F-4D97-AF65-F5344CB8AC3E}">
        <p14:creationId xmlns:p14="http://schemas.microsoft.com/office/powerpoint/2010/main" val="2806015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1B9BF-F600-9D6B-8DE1-39D02061DE0B}"/>
              </a:ext>
            </a:extLst>
          </p:cNvPr>
          <p:cNvSpPr>
            <a:spLocks noGrp="1"/>
          </p:cNvSpPr>
          <p:nvPr>
            <p:ph type="title"/>
          </p:nvPr>
        </p:nvSpPr>
        <p:spPr/>
        <p:txBody>
          <a:bodyPr/>
          <a:lstStyle/>
          <a:p>
            <a:r>
              <a:rPr lang="en-US">
                <a:ea typeface="+mj-lt"/>
                <a:cs typeface="+mj-lt"/>
              </a:rPr>
              <a:t>study design of paper</a:t>
            </a:r>
            <a:endParaRPr lang="en-US"/>
          </a:p>
        </p:txBody>
      </p:sp>
      <p:sp>
        <p:nvSpPr>
          <p:cNvPr id="3" name="Content Placeholder 2">
            <a:extLst>
              <a:ext uri="{FF2B5EF4-FFF2-40B4-BE49-F238E27FC236}">
                <a16:creationId xmlns:a16="http://schemas.microsoft.com/office/drawing/2014/main" id="{2BFD378D-E786-1B14-5CD0-551DBE5BEF43}"/>
              </a:ext>
            </a:extLst>
          </p:cNvPr>
          <p:cNvSpPr>
            <a:spLocks noGrp="1"/>
          </p:cNvSpPr>
          <p:nvPr>
            <p:ph idx="1"/>
          </p:nvPr>
        </p:nvSpPr>
        <p:spPr/>
        <p:txBody>
          <a:bodyPr vert="horz" lIns="91440" tIns="45720" rIns="91440" bIns="45720" rtlCol="0" anchor="t">
            <a:normAutofit/>
          </a:bodyPr>
          <a:lstStyle/>
          <a:p>
            <a:r>
              <a:rPr lang="en-US">
                <a:ea typeface="+mn-lt"/>
                <a:cs typeface="+mn-lt"/>
              </a:rPr>
              <a:t>Design and methodology of a study that evaluates the usability of four mobile password managers (PMs) using both qualitative and quantitative methods.</a:t>
            </a:r>
          </a:p>
          <a:p>
            <a:endParaRPr lang="en-US">
              <a:ea typeface="+mn-lt"/>
              <a:cs typeface="+mn-lt"/>
            </a:endParaRPr>
          </a:p>
          <a:p>
            <a:r>
              <a:rPr lang="en-US">
                <a:ea typeface="+mn-lt"/>
                <a:cs typeface="+mn-lt"/>
              </a:rPr>
              <a:t>Structure</a:t>
            </a:r>
            <a:endParaRPr lang="en-US"/>
          </a:p>
          <a:p>
            <a:r>
              <a:rPr lang="en-US">
                <a:ea typeface="+mn-lt"/>
                <a:cs typeface="+mn-lt"/>
              </a:rPr>
              <a:t>Participant Recruitment</a:t>
            </a:r>
            <a:endParaRPr lang="en-US"/>
          </a:p>
          <a:p>
            <a:r>
              <a:rPr lang="en-US">
                <a:ea typeface="+mn-lt"/>
                <a:cs typeface="+mn-lt"/>
              </a:rPr>
              <a:t>Evaluation Framework</a:t>
            </a:r>
            <a:endParaRPr lang="en-US"/>
          </a:p>
        </p:txBody>
      </p:sp>
      <p:sp>
        <p:nvSpPr>
          <p:cNvPr id="4" name="Slide Number Placeholder 3">
            <a:extLst>
              <a:ext uri="{FF2B5EF4-FFF2-40B4-BE49-F238E27FC236}">
                <a16:creationId xmlns:a16="http://schemas.microsoft.com/office/drawing/2014/main" id="{0F282D71-8427-3160-6BB9-741FE316EFF2}"/>
              </a:ext>
            </a:extLst>
          </p:cNvPr>
          <p:cNvSpPr>
            <a:spLocks noGrp="1"/>
          </p:cNvSpPr>
          <p:nvPr>
            <p:ph type="sldNum" sz="quarter" idx="12"/>
          </p:nvPr>
        </p:nvSpPr>
        <p:spPr/>
        <p:txBody>
          <a:bodyPr/>
          <a:lstStyle/>
          <a:p>
            <a:fld id="{6D22F896-40B5-4ADD-8801-0D06FADFA095}" type="slidenum">
              <a:rPr lang="en-US" smtClean="0"/>
              <a:t>36</a:t>
            </a:fld>
            <a:endParaRPr lang="en-US"/>
          </a:p>
        </p:txBody>
      </p:sp>
    </p:spTree>
    <p:extLst>
      <p:ext uri="{BB962C8B-B14F-4D97-AF65-F5344CB8AC3E}">
        <p14:creationId xmlns:p14="http://schemas.microsoft.com/office/powerpoint/2010/main" val="1212415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A0BAB-01E8-7F45-D2C2-FB3C4DF4236E}"/>
              </a:ext>
            </a:extLst>
          </p:cNvPr>
          <p:cNvSpPr>
            <a:spLocks noGrp="1"/>
          </p:cNvSpPr>
          <p:nvPr>
            <p:ph type="title"/>
          </p:nvPr>
        </p:nvSpPr>
        <p:spPr>
          <a:xfrm>
            <a:off x="260327" y="764373"/>
            <a:ext cx="7192033" cy="1293028"/>
          </a:xfrm>
        </p:spPr>
        <p:txBody>
          <a:bodyPr>
            <a:normAutofit fontScale="90000"/>
          </a:bodyPr>
          <a:lstStyle/>
          <a:p>
            <a:r>
              <a:rPr lang="en-US">
                <a:ea typeface="+mj-lt"/>
                <a:cs typeface="+mj-lt"/>
              </a:rPr>
              <a:t>Demographics of participants in the usability study</a:t>
            </a:r>
            <a:endParaRPr lang="en-US"/>
          </a:p>
        </p:txBody>
      </p:sp>
      <p:sp>
        <p:nvSpPr>
          <p:cNvPr id="9" name="Content Placeholder 8">
            <a:extLst>
              <a:ext uri="{FF2B5EF4-FFF2-40B4-BE49-F238E27FC236}">
                <a16:creationId xmlns:a16="http://schemas.microsoft.com/office/drawing/2014/main" id="{C2A983BB-B83E-3F03-70CD-87CF47FB7095}"/>
              </a:ext>
            </a:extLst>
          </p:cNvPr>
          <p:cNvSpPr>
            <a:spLocks noGrp="1"/>
          </p:cNvSpPr>
          <p:nvPr>
            <p:ph idx="1"/>
          </p:nvPr>
        </p:nvSpPr>
        <p:spPr>
          <a:xfrm>
            <a:off x="619760" y="2194560"/>
            <a:ext cx="6832600" cy="4024125"/>
          </a:xfrm>
        </p:spPr>
        <p:txBody>
          <a:bodyPr vert="horz" lIns="91440" tIns="45720" rIns="91440" bIns="45720" rtlCol="0" anchor="t">
            <a:normAutofit/>
          </a:bodyPr>
          <a:lstStyle/>
          <a:p>
            <a:r>
              <a:rPr lang="en-US" sz="1600" b="1">
                <a:ea typeface="+mn-lt"/>
                <a:cs typeface="+mn-lt"/>
              </a:rPr>
              <a:t>Gender Distribution</a:t>
            </a:r>
          </a:p>
          <a:p>
            <a:endParaRPr lang="en-US" sz="1600" b="1">
              <a:ea typeface="+mn-lt"/>
              <a:cs typeface="+mn-lt"/>
            </a:endParaRPr>
          </a:p>
          <a:p>
            <a:r>
              <a:rPr lang="en-US" sz="1600" b="1">
                <a:ea typeface="+mn-lt"/>
                <a:cs typeface="+mn-lt"/>
              </a:rPr>
              <a:t>Age Distribution</a:t>
            </a:r>
          </a:p>
          <a:p>
            <a:endParaRPr lang="en-US" sz="1600" b="1">
              <a:ea typeface="+mn-lt"/>
              <a:cs typeface="+mn-lt"/>
            </a:endParaRPr>
          </a:p>
          <a:p>
            <a:r>
              <a:rPr lang="en-US" sz="1600" b="1">
                <a:ea typeface="+mn-lt"/>
                <a:cs typeface="+mn-lt"/>
              </a:rPr>
              <a:t>Education Levels</a:t>
            </a:r>
          </a:p>
          <a:p>
            <a:endParaRPr lang="en-US" sz="1600" b="1">
              <a:ea typeface="+mn-lt"/>
              <a:cs typeface="+mn-lt"/>
            </a:endParaRPr>
          </a:p>
          <a:p>
            <a:r>
              <a:rPr lang="en-US" sz="1600" b="1">
                <a:ea typeface="+mn-lt"/>
                <a:cs typeface="+mn-lt"/>
              </a:rPr>
              <a:t>Geographic Distribution</a:t>
            </a:r>
            <a:endParaRPr lang="en-US"/>
          </a:p>
          <a:p>
            <a:endParaRPr lang="en-US" sz="1600" b="1">
              <a:ea typeface="+mn-lt"/>
              <a:cs typeface="+mn-lt"/>
            </a:endParaRPr>
          </a:p>
          <a:p>
            <a:r>
              <a:rPr lang="en-US" sz="1600" b="1">
                <a:ea typeface="+mn-lt"/>
                <a:cs typeface="+mn-lt"/>
              </a:rPr>
              <a:t>Operating System Preferences</a:t>
            </a:r>
            <a:r>
              <a:rPr lang="en-US" sz="1600" b="1">
                <a:solidFill>
                  <a:srgbClr val="FFFFFF"/>
                </a:solidFill>
                <a:ea typeface="+mn-lt"/>
                <a:cs typeface="+mn-lt"/>
              </a:rPr>
              <a:t>:</a:t>
            </a:r>
          </a:p>
          <a:p>
            <a:endParaRPr lang="en-US" sz="1600" b="1">
              <a:ea typeface="+mn-lt"/>
              <a:cs typeface="+mn-lt"/>
            </a:endParaRPr>
          </a:p>
          <a:p>
            <a:r>
              <a:rPr lang="en-US" sz="1600" b="1">
                <a:ea typeface="+mn-lt"/>
                <a:cs typeface="+mn-lt"/>
              </a:rPr>
              <a:t>Awareness and Adoption of Password Managers</a:t>
            </a:r>
            <a:endParaRPr lang="en-US" sz="1600" b="1"/>
          </a:p>
        </p:txBody>
      </p:sp>
      <p:pic>
        <p:nvPicPr>
          <p:cNvPr id="5" name="Content Placeholder 4">
            <a:extLst>
              <a:ext uri="{FF2B5EF4-FFF2-40B4-BE49-F238E27FC236}">
                <a16:creationId xmlns:a16="http://schemas.microsoft.com/office/drawing/2014/main" id="{3D6DDAD9-2F40-1C02-EA31-946B89A6B4CC}"/>
              </a:ext>
            </a:extLst>
          </p:cNvPr>
          <p:cNvPicPr>
            <a:picLocks noChangeAspect="1"/>
          </p:cNvPicPr>
          <p:nvPr/>
        </p:nvPicPr>
        <p:blipFill>
          <a:blip r:embed="rId3"/>
          <a:stretch>
            <a:fillRect/>
          </a:stretch>
        </p:blipFill>
        <p:spPr>
          <a:xfrm>
            <a:off x="7861238" y="968638"/>
            <a:ext cx="3644962" cy="5027533"/>
          </a:xfrm>
          <a:prstGeom prst="rect">
            <a:avLst/>
          </a:prstGeom>
        </p:spPr>
      </p:pic>
      <p:sp>
        <p:nvSpPr>
          <p:cNvPr id="3" name="Slide Number Placeholder 2">
            <a:extLst>
              <a:ext uri="{FF2B5EF4-FFF2-40B4-BE49-F238E27FC236}">
                <a16:creationId xmlns:a16="http://schemas.microsoft.com/office/drawing/2014/main" id="{F5F18138-0375-EDBB-5956-D1723D680676}"/>
              </a:ext>
            </a:extLst>
          </p:cNvPr>
          <p:cNvSpPr>
            <a:spLocks noGrp="1"/>
          </p:cNvSpPr>
          <p:nvPr>
            <p:ph type="sldNum" sz="quarter" idx="12"/>
          </p:nvPr>
        </p:nvSpPr>
        <p:spPr/>
        <p:txBody>
          <a:bodyPr/>
          <a:lstStyle/>
          <a:p>
            <a:fld id="{6D22F896-40B5-4ADD-8801-0D06FADFA095}" type="slidenum">
              <a:rPr lang="en-US" smtClean="0"/>
              <a:t>37</a:t>
            </a:fld>
            <a:endParaRPr lang="en-US"/>
          </a:p>
        </p:txBody>
      </p:sp>
    </p:spTree>
    <p:extLst>
      <p:ext uri="{BB962C8B-B14F-4D97-AF65-F5344CB8AC3E}">
        <p14:creationId xmlns:p14="http://schemas.microsoft.com/office/powerpoint/2010/main" val="3172570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B115-429F-C832-656F-9E699FCA6AD6}"/>
              </a:ext>
            </a:extLst>
          </p:cNvPr>
          <p:cNvSpPr>
            <a:spLocks noGrp="1"/>
          </p:cNvSpPr>
          <p:nvPr>
            <p:ph type="title"/>
          </p:nvPr>
        </p:nvSpPr>
        <p:spPr/>
        <p:txBody>
          <a:bodyPr/>
          <a:lstStyle/>
          <a:p>
            <a:r>
              <a:rPr lang="en-US">
                <a:ea typeface="+mj-lt"/>
                <a:cs typeface="+mj-lt"/>
              </a:rPr>
              <a:t>Tasks Design</a:t>
            </a:r>
            <a:endParaRPr lang="en-US"/>
          </a:p>
        </p:txBody>
      </p:sp>
      <p:sp>
        <p:nvSpPr>
          <p:cNvPr id="3" name="Content Placeholder 2">
            <a:extLst>
              <a:ext uri="{FF2B5EF4-FFF2-40B4-BE49-F238E27FC236}">
                <a16:creationId xmlns:a16="http://schemas.microsoft.com/office/drawing/2014/main" id="{482C2A5D-ED08-BB01-43B1-B959F94E3CF4}"/>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The study's questionnaire is designed around seven tasks that mimic common actions users perform with password managers (PMs) on smartphones:</a:t>
            </a:r>
            <a:endParaRPr lang="en-US"/>
          </a:p>
          <a:p>
            <a:r>
              <a:rPr lang="en-US">
                <a:ea typeface="+mn-lt"/>
                <a:cs typeface="+mn-lt"/>
              </a:rPr>
              <a:t>1.Initialization</a:t>
            </a:r>
            <a:endParaRPr lang="en-US"/>
          </a:p>
          <a:p>
            <a:r>
              <a:rPr lang="en-US"/>
              <a:t>2.</a:t>
            </a:r>
            <a:r>
              <a:rPr lang="en-US">
                <a:ea typeface="+mn-lt"/>
                <a:cs typeface="+mn-lt"/>
              </a:rPr>
              <a:t>Account Migration</a:t>
            </a:r>
          </a:p>
          <a:p>
            <a:r>
              <a:rPr lang="en-US"/>
              <a:t>3.</a:t>
            </a:r>
            <a:r>
              <a:rPr lang="en-US">
                <a:ea typeface="+mn-lt"/>
                <a:cs typeface="+mn-lt"/>
              </a:rPr>
              <a:t>Login</a:t>
            </a:r>
          </a:p>
          <a:p>
            <a:r>
              <a:rPr lang="en-US"/>
              <a:t>4.</a:t>
            </a:r>
            <a:r>
              <a:rPr lang="en-US">
                <a:ea typeface="+mn-lt"/>
                <a:cs typeface="+mn-lt"/>
              </a:rPr>
              <a:t>Account Creation and Usage</a:t>
            </a:r>
          </a:p>
          <a:p>
            <a:r>
              <a:rPr lang="en-US"/>
              <a:t>5.</a:t>
            </a:r>
            <a:r>
              <a:rPr lang="en-US">
                <a:ea typeface="+mn-lt"/>
                <a:cs typeface="+mn-lt"/>
              </a:rPr>
              <a:t>Interaction with Apps</a:t>
            </a:r>
            <a:endParaRPr lang="en-US"/>
          </a:p>
          <a:p>
            <a:r>
              <a:rPr lang="en-US"/>
              <a:t>6.</a:t>
            </a:r>
            <a:r>
              <a:rPr lang="en-US">
                <a:ea typeface="+mn-lt"/>
                <a:cs typeface="+mn-lt"/>
              </a:rPr>
              <a:t>Password Change</a:t>
            </a:r>
          </a:p>
          <a:p>
            <a:r>
              <a:rPr lang="en-US"/>
              <a:t>7.</a:t>
            </a:r>
            <a:r>
              <a:rPr lang="en-US">
                <a:ea typeface="+mn-lt"/>
                <a:cs typeface="+mn-lt"/>
              </a:rPr>
              <a:t>Security Settings</a:t>
            </a:r>
            <a:endParaRPr lang="en-US"/>
          </a:p>
        </p:txBody>
      </p:sp>
      <p:sp>
        <p:nvSpPr>
          <p:cNvPr id="4" name="Slide Number Placeholder 3">
            <a:extLst>
              <a:ext uri="{FF2B5EF4-FFF2-40B4-BE49-F238E27FC236}">
                <a16:creationId xmlns:a16="http://schemas.microsoft.com/office/drawing/2014/main" id="{88AC0451-5E19-CEA7-7FE4-A907CDAA0377}"/>
              </a:ext>
            </a:extLst>
          </p:cNvPr>
          <p:cNvSpPr>
            <a:spLocks noGrp="1"/>
          </p:cNvSpPr>
          <p:nvPr>
            <p:ph type="sldNum" sz="quarter" idx="12"/>
          </p:nvPr>
        </p:nvSpPr>
        <p:spPr/>
        <p:txBody>
          <a:bodyPr/>
          <a:lstStyle/>
          <a:p>
            <a:fld id="{6D22F896-40B5-4ADD-8801-0D06FADFA095}" type="slidenum">
              <a:rPr lang="en-US" smtClean="0"/>
              <a:t>38</a:t>
            </a:fld>
            <a:endParaRPr lang="en-US"/>
          </a:p>
        </p:txBody>
      </p:sp>
    </p:spTree>
    <p:extLst>
      <p:ext uri="{BB962C8B-B14F-4D97-AF65-F5344CB8AC3E}">
        <p14:creationId xmlns:p14="http://schemas.microsoft.com/office/powerpoint/2010/main" val="3464223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8227C-56C0-048B-8FA6-BF3ADC5DA820}"/>
              </a:ext>
            </a:extLst>
          </p:cNvPr>
          <p:cNvSpPr>
            <a:spLocks noGrp="1"/>
          </p:cNvSpPr>
          <p:nvPr>
            <p:ph type="title"/>
          </p:nvPr>
        </p:nvSpPr>
        <p:spPr/>
        <p:txBody>
          <a:bodyPr/>
          <a:lstStyle/>
          <a:p>
            <a:r>
              <a:rPr lang="en-US"/>
              <a:t>FRAMEWORK CONSIDERED</a:t>
            </a:r>
          </a:p>
        </p:txBody>
      </p:sp>
      <p:sp>
        <p:nvSpPr>
          <p:cNvPr id="3" name="Content Placeholder 2">
            <a:extLst>
              <a:ext uri="{FF2B5EF4-FFF2-40B4-BE49-F238E27FC236}">
                <a16:creationId xmlns:a16="http://schemas.microsoft.com/office/drawing/2014/main" id="{0055A3C6-2497-C5D4-2708-5882BC40296D}"/>
              </a:ext>
            </a:extLst>
          </p:cNvPr>
          <p:cNvSpPr>
            <a:spLocks noGrp="1"/>
          </p:cNvSpPr>
          <p:nvPr>
            <p:ph idx="1"/>
          </p:nvPr>
        </p:nvSpPr>
        <p:spPr/>
        <p:txBody>
          <a:bodyPr anchor="ctr"/>
          <a:lstStyle/>
          <a:p>
            <a:r>
              <a:rPr lang="en-US"/>
              <a:t>SUS scores –</a:t>
            </a:r>
          </a:p>
          <a:p>
            <a:pPr marL="0" indent="0">
              <a:buNone/>
            </a:pPr>
            <a:r>
              <a:rPr lang="en-US"/>
              <a:t>SYSTEM USABILITY SCORES</a:t>
            </a:r>
          </a:p>
          <a:p>
            <a:pPr marL="0" indent="0">
              <a:buNone/>
            </a:pPr>
            <a:endParaRPr lang="en-US"/>
          </a:p>
          <a:p>
            <a:r>
              <a:rPr lang="en-US"/>
              <a:t>PACMAD model –</a:t>
            </a:r>
          </a:p>
          <a:p>
            <a:pPr marL="0" indent="0">
              <a:buNone/>
            </a:pPr>
            <a:r>
              <a:rPr lang="en-US"/>
              <a:t>“PEOPLE AT THE CENTRE OF MOBILE APPLICATION DEVELOPMENT”</a:t>
            </a:r>
          </a:p>
          <a:p>
            <a:pPr marL="0" indent="0">
              <a:buNone/>
            </a:pPr>
            <a:endParaRPr lang="en-US"/>
          </a:p>
        </p:txBody>
      </p:sp>
      <p:sp>
        <p:nvSpPr>
          <p:cNvPr id="4" name="Slide Number Placeholder 3">
            <a:extLst>
              <a:ext uri="{FF2B5EF4-FFF2-40B4-BE49-F238E27FC236}">
                <a16:creationId xmlns:a16="http://schemas.microsoft.com/office/drawing/2014/main" id="{F9512A3E-4D17-F21F-9736-5C0A9DA86946}"/>
              </a:ext>
            </a:extLst>
          </p:cNvPr>
          <p:cNvSpPr>
            <a:spLocks noGrp="1"/>
          </p:cNvSpPr>
          <p:nvPr>
            <p:ph type="sldNum" sz="quarter" idx="12"/>
          </p:nvPr>
        </p:nvSpPr>
        <p:spPr/>
        <p:txBody>
          <a:bodyPr/>
          <a:lstStyle/>
          <a:p>
            <a:fld id="{6D22F896-40B5-4ADD-8801-0D06FADFA095}" type="slidenum">
              <a:rPr lang="en-US" smtClean="0"/>
              <a:t>39</a:t>
            </a:fld>
            <a:endParaRPr lang="en-US"/>
          </a:p>
        </p:txBody>
      </p:sp>
    </p:spTree>
    <p:extLst>
      <p:ext uri="{BB962C8B-B14F-4D97-AF65-F5344CB8AC3E}">
        <p14:creationId xmlns:p14="http://schemas.microsoft.com/office/powerpoint/2010/main" val="743939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ackOn Exploit Intro Video _ 2017 _Hacking Intro Template.mp4">
            <a:hlinkHover r:id="" action="ppaction://ole?verb=0"/>
            <a:extLst>
              <a:ext uri="{FF2B5EF4-FFF2-40B4-BE49-F238E27FC236}">
                <a16:creationId xmlns:a16="http://schemas.microsoft.com/office/drawing/2014/main" id="{1FEA03C4-2AA9-AECC-E439-A8C6A499003E}"/>
              </a:ext>
            </a:extLst>
          </p:cNvPr>
          <p:cNvPicPr>
            <a:picLocks noChangeAspect="1"/>
          </p:cNvPicPr>
          <p:nvPr>
            <a:videoFile r:link="rId1"/>
            <p:extLst>
              <p:ext uri="{DAA4B4D4-6D71-4841-9C94-3DE7FCFB9230}">
                <p14:media xmlns:p14="http://schemas.microsoft.com/office/powerpoint/2010/main" r:embed="rId2">
                  <p14:trim st="7.4761" end="2482.5789"/>
                </p14:media>
              </p:ext>
            </p:extLst>
          </p:nvPr>
        </p:nvPicPr>
        <p:blipFill rotWithShape="1">
          <a:blip r:embed="rId5">
            <a:lum bright="-10000"/>
          </a:blip>
          <a:srcRect l="-4079" t="-3663" r="4079" b="3663"/>
          <a:stretch/>
        </p:blipFill>
        <p:spPr>
          <a:xfrm>
            <a:off x="-163908" y="-160866"/>
            <a:ext cx="12056533" cy="6781799"/>
          </a:xfrm>
          <a:prstGeom prst="rect">
            <a:avLst/>
          </a:prstGeom>
        </p:spPr>
      </p:pic>
      <p:sp>
        <p:nvSpPr>
          <p:cNvPr id="2" name="Title 1">
            <a:extLst>
              <a:ext uri="{FF2B5EF4-FFF2-40B4-BE49-F238E27FC236}">
                <a16:creationId xmlns:a16="http://schemas.microsoft.com/office/drawing/2014/main" id="{8BCD3CB6-04F2-A0CA-C800-B7ABA888D4DF}"/>
              </a:ext>
            </a:extLst>
          </p:cNvPr>
          <p:cNvSpPr>
            <a:spLocks noGrp="1"/>
          </p:cNvSpPr>
          <p:nvPr>
            <p:ph type="title"/>
          </p:nvPr>
        </p:nvSpPr>
        <p:spPr>
          <a:xfrm>
            <a:off x="2777065" y="2940307"/>
            <a:ext cx="5479125" cy="1293028"/>
          </a:xfrm>
        </p:spPr>
        <p:txBody>
          <a:bodyPr/>
          <a:lstStyle/>
          <a:p>
            <a:r>
              <a:rPr lang="en-US"/>
              <a:t>Introduction</a:t>
            </a:r>
          </a:p>
        </p:txBody>
      </p:sp>
      <p:sp>
        <p:nvSpPr>
          <p:cNvPr id="4" name="Slide Number Placeholder 3">
            <a:extLst>
              <a:ext uri="{FF2B5EF4-FFF2-40B4-BE49-F238E27FC236}">
                <a16:creationId xmlns:a16="http://schemas.microsoft.com/office/drawing/2014/main" id="{62A6B795-772B-2B65-5351-F3C5FC0F35BB}"/>
              </a:ext>
            </a:extLst>
          </p:cNvPr>
          <p:cNvSpPr>
            <a:spLocks noGrp="1"/>
          </p:cNvSpPr>
          <p:nvPr>
            <p:ph type="sldNum" sz="quarter" idx="12"/>
          </p:nvPr>
        </p:nvSpPr>
        <p:spPr/>
        <p:txBody>
          <a:bodyPr/>
          <a:lstStyle/>
          <a:p>
            <a:fld id="{6D22F896-40B5-4ADD-8801-0D06FADFA095}" type="slidenum">
              <a:rPr lang="en-US" smtClean="0"/>
              <a:t>4</a:t>
            </a:fld>
            <a:endParaRPr lang="en-US"/>
          </a:p>
        </p:txBody>
      </p:sp>
    </p:spTree>
    <p:extLst>
      <p:ext uri="{BB962C8B-B14F-4D97-AF65-F5344CB8AC3E}">
        <p14:creationId xmlns:p14="http://schemas.microsoft.com/office/powerpoint/2010/main" val="292276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5FC6-40CE-E28A-0728-81561FED147B}"/>
              </a:ext>
            </a:extLst>
          </p:cNvPr>
          <p:cNvSpPr>
            <a:spLocks noGrp="1"/>
          </p:cNvSpPr>
          <p:nvPr>
            <p:ph type="title"/>
          </p:nvPr>
        </p:nvSpPr>
        <p:spPr>
          <a:xfrm>
            <a:off x="2895600" y="764373"/>
            <a:ext cx="8610600" cy="952134"/>
          </a:xfrm>
        </p:spPr>
        <p:txBody>
          <a:bodyPr/>
          <a:lstStyle/>
          <a:p>
            <a:r>
              <a:rPr lang="en-US"/>
              <a:t>SUS scores</a:t>
            </a:r>
          </a:p>
        </p:txBody>
      </p:sp>
      <p:sp>
        <p:nvSpPr>
          <p:cNvPr id="3" name="Content Placeholder 2">
            <a:extLst>
              <a:ext uri="{FF2B5EF4-FFF2-40B4-BE49-F238E27FC236}">
                <a16:creationId xmlns:a16="http://schemas.microsoft.com/office/drawing/2014/main" id="{C3B195EE-3108-A05A-544D-4D24887B82AB}"/>
              </a:ext>
            </a:extLst>
          </p:cNvPr>
          <p:cNvSpPr>
            <a:spLocks noGrp="1"/>
          </p:cNvSpPr>
          <p:nvPr>
            <p:ph idx="1"/>
          </p:nvPr>
        </p:nvSpPr>
        <p:spPr/>
        <p:txBody>
          <a:bodyPr vert="horz" lIns="91440" tIns="45720" rIns="91440" bIns="45720" rtlCol="0" anchor="t">
            <a:noAutofit/>
          </a:bodyPr>
          <a:lstStyle/>
          <a:p>
            <a:r>
              <a:rPr lang="en-US" sz="1700">
                <a:ea typeface="+mn-lt"/>
                <a:cs typeface="+mn-lt"/>
              </a:rPr>
              <a:t>The System Usability Scale (SUS) score is a widely used questionnaire-based method for evaluating the usability of a product or system, typically software or websites.</a:t>
            </a:r>
          </a:p>
          <a:p>
            <a:r>
              <a:rPr lang="en-US" sz="1700">
                <a:ea typeface="+mn-lt"/>
                <a:cs typeface="+mn-lt"/>
              </a:rPr>
              <a:t>It has since become a standard tool in the field of usability and user experience (UX) research. The SUS score is used to assess how user-friendly and intuitive a system is from the perspective of its users.</a:t>
            </a:r>
          </a:p>
          <a:p>
            <a:r>
              <a:rPr lang="en-US" sz="1700">
                <a:ea typeface="+mn-lt"/>
                <a:cs typeface="+mn-lt"/>
              </a:rPr>
              <a:t>Here's how the SUS score works:</a:t>
            </a:r>
            <a:endParaRPr lang="en-US" sz="1700"/>
          </a:p>
          <a:p>
            <a:pPr>
              <a:buFont typeface="Wingdings" pitchFamily="2" charset="2"/>
              <a:buChar char="Ø"/>
            </a:pPr>
            <a:r>
              <a:rPr lang="en-US" sz="1500" b="1">
                <a:ea typeface="+mn-lt"/>
                <a:cs typeface="+mn-lt"/>
              </a:rPr>
              <a:t>Questionnaire</a:t>
            </a:r>
            <a:endParaRPr lang="en-US" sz="1500" b="1"/>
          </a:p>
          <a:p>
            <a:pPr>
              <a:buFont typeface="Wingdings" pitchFamily="2" charset="2"/>
              <a:buChar char="Ø"/>
            </a:pPr>
            <a:r>
              <a:rPr lang="en-US" sz="1500" b="1">
                <a:ea typeface="+mn-lt"/>
                <a:cs typeface="+mn-lt"/>
              </a:rPr>
              <a:t>Scoring</a:t>
            </a:r>
          </a:p>
          <a:p>
            <a:pPr>
              <a:buFont typeface="Wingdings" pitchFamily="2" charset="2"/>
              <a:buChar char="Ø"/>
            </a:pPr>
            <a:r>
              <a:rPr lang="en-US" sz="1500" b="1">
                <a:ea typeface="+mn-lt"/>
                <a:cs typeface="+mn-lt"/>
              </a:rPr>
              <a:t>Interpretation</a:t>
            </a:r>
            <a:endParaRPr lang="en-US" sz="1500" b="1"/>
          </a:p>
          <a:p>
            <a:pPr>
              <a:buFont typeface="Wingdings" pitchFamily="2" charset="2"/>
              <a:buChar char="Ø"/>
            </a:pPr>
            <a:r>
              <a:rPr lang="en-US" sz="1500" b="1">
                <a:ea typeface="+mn-lt"/>
                <a:cs typeface="+mn-lt"/>
              </a:rPr>
              <a:t>Qualitative Insights</a:t>
            </a:r>
            <a:endParaRPr lang="en-US" sz="1500" b="1"/>
          </a:p>
          <a:p>
            <a:endParaRPr lang="en-US" sz="1700" b="1"/>
          </a:p>
          <a:p>
            <a:r>
              <a:rPr lang="en-US" sz="1700" b="1">
                <a:ea typeface="+mn-lt"/>
                <a:cs typeface="+mn-lt"/>
              </a:rPr>
              <a:t>Pros: Quick and Easy, Comparative,</a:t>
            </a:r>
            <a:endParaRPr lang="en-US" sz="1700" b="1"/>
          </a:p>
          <a:p>
            <a:r>
              <a:rPr lang="en-US" sz="1700" b="1"/>
              <a:t>Cons: </a:t>
            </a:r>
            <a:r>
              <a:rPr lang="en-US" sz="1700" b="1">
                <a:ea typeface="+mn-lt"/>
                <a:cs typeface="+mn-lt"/>
              </a:rPr>
              <a:t>Subjectivity, Limited Detail, Context Matters</a:t>
            </a:r>
            <a:endParaRPr lang="en-US" sz="1700" b="1"/>
          </a:p>
          <a:p>
            <a:endParaRPr lang="en-US" sz="1700" b="1">
              <a:solidFill>
                <a:srgbClr val="D1D5DB"/>
              </a:solidFill>
            </a:endParaRPr>
          </a:p>
          <a:p>
            <a:endParaRPr lang="en-US" sz="1700" b="1">
              <a:solidFill>
                <a:srgbClr val="D1D5DB"/>
              </a:solidFill>
            </a:endParaRPr>
          </a:p>
          <a:p>
            <a:endParaRPr lang="en-US" sz="1700">
              <a:solidFill>
                <a:srgbClr val="D1D5DB"/>
              </a:solidFill>
            </a:endParaRPr>
          </a:p>
        </p:txBody>
      </p:sp>
      <p:sp>
        <p:nvSpPr>
          <p:cNvPr id="4" name="Slide Number Placeholder 3">
            <a:extLst>
              <a:ext uri="{FF2B5EF4-FFF2-40B4-BE49-F238E27FC236}">
                <a16:creationId xmlns:a16="http://schemas.microsoft.com/office/drawing/2014/main" id="{745BF880-7DBF-B18E-2CF6-2DCF6670F53D}"/>
              </a:ext>
            </a:extLst>
          </p:cNvPr>
          <p:cNvSpPr>
            <a:spLocks noGrp="1"/>
          </p:cNvSpPr>
          <p:nvPr>
            <p:ph type="sldNum" sz="quarter" idx="12"/>
          </p:nvPr>
        </p:nvSpPr>
        <p:spPr/>
        <p:txBody>
          <a:bodyPr/>
          <a:lstStyle/>
          <a:p>
            <a:fld id="{6D22F896-40B5-4ADD-8801-0D06FADFA095}" type="slidenum">
              <a:rPr lang="en-US" smtClean="0"/>
              <a:t>40</a:t>
            </a:fld>
            <a:endParaRPr lang="en-US"/>
          </a:p>
        </p:txBody>
      </p:sp>
    </p:spTree>
    <p:extLst>
      <p:ext uri="{BB962C8B-B14F-4D97-AF65-F5344CB8AC3E}">
        <p14:creationId xmlns:p14="http://schemas.microsoft.com/office/powerpoint/2010/main" val="853673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5813-7FAF-30D8-595D-CD5CC6BB4AF6}"/>
              </a:ext>
            </a:extLst>
          </p:cNvPr>
          <p:cNvSpPr>
            <a:spLocks noGrp="1"/>
          </p:cNvSpPr>
          <p:nvPr>
            <p:ph type="title"/>
          </p:nvPr>
        </p:nvSpPr>
        <p:spPr>
          <a:xfrm>
            <a:off x="542170" y="1260627"/>
            <a:ext cx="3521830" cy="4953741"/>
          </a:xfrm>
        </p:spPr>
        <p:txBody>
          <a:bodyPr anchor="t">
            <a:normAutofit/>
          </a:bodyPr>
          <a:lstStyle/>
          <a:p>
            <a:r>
              <a:rPr lang="en-US">
                <a:ea typeface="+mj-lt"/>
                <a:cs typeface="+mj-lt"/>
              </a:rPr>
              <a:t>PACMAD Attributes</a:t>
            </a:r>
            <a:endParaRPr lang="en-US"/>
          </a:p>
        </p:txBody>
      </p:sp>
      <p:sp>
        <p:nvSpPr>
          <p:cNvPr id="35" name="Content Placeholder 10">
            <a:extLst>
              <a:ext uri="{FF2B5EF4-FFF2-40B4-BE49-F238E27FC236}">
                <a16:creationId xmlns:a16="http://schemas.microsoft.com/office/drawing/2014/main" id="{8C51BA18-2A48-EC51-EC61-21AA13EE9D66}"/>
              </a:ext>
            </a:extLst>
          </p:cNvPr>
          <p:cNvSpPr>
            <a:spLocks noGrp="1"/>
          </p:cNvSpPr>
          <p:nvPr>
            <p:ph idx="1"/>
          </p:nvPr>
        </p:nvSpPr>
        <p:spPr>
          <a:xfrm>
            <a:off x="6409266" y="1260628"/>
            <a:ext cx="4900885" cy="4731799"/>
          </a:xfrm>
        </p:spPr>
        <p:txBody>
          <a:bodyPr vert="horz" lIns="91440" tIns="45720" rIns="91440" bIns="45720" rtlCol="0" anchor="t">
            <a:noAutofit/>
          </a:bodyPr>
          <a:lstStyle/>
          <a:p>
            <a:r>
              <a:rPr lang="en-US" sz="2000">
                <a:latin typeface="Calibri"/>
                <a:ea typeface="Calibri"/>
                <a:cs typeface="Calibri"/>
              </a:rPr>
              <a:t>PACMAD  model, a tool specifically oriented to evaluate the usability of mobile applications. Besides qualitative questions, PMs are also quantitatively evaluated through the standard System Usability Scale (SUS), which allows for objective comparison with other authentication alternatives. </a:t>
            </a:r>
            <a:endParaRPr lang="en-US" sz="2000"/>
          </a:p>
        </p:txBody>
      </p:sp>
      <p:pic>
        <p:nvPicPr>
          <p:cNvPr id="5" name="Picture 4">
            <a:extLst>
              <a:ext uri="{FF2B5EF4-FFF2-40B4-BE49-F238E27FC236}">
                <a16:creationId xmlns:a16="http://schemas.microsoft.com/office/drawing/2014/main" id="{0C3C8B8D-00DE-EAF7-0A68-E4ABF928EF3F}"/>
              </a:ext>
            </a:extLst>
          </p:cNvPr>
          <p:cNvPicPr>
            <a:picLocks noChangeAspect="1"/>
          </p:cNvPicPr>
          <p:nvPr/>
        </p:nvPicPr>
        <p:blipFill>
          <a:blip r:embed="rId3"/>
          <a:stretch>
            <a:fillRect/>
          </a:stretch>
        </p:blipFill>
        <p:spPr>
          <a:xfrm>
            <a:off x="411744" y="3169328"/>
            <a:ext cx="5370991" cy="2941057"/>
          </a:xfrm>
          <a:prstGeom prst="rect">
            <a:avLst/>
          </a:prstGeom>
        </p:spPr>
      </p:pic>
      <p:sp>
        <p:nvSpPr>
          <p:cNvPr id="3" name="Slide Number Placeholder 2">
            <a:extLst>
              <a:ext uri="{FF2B5EF4-FFF2-40B4-BE49-F238E27FC236}">
                <a16:creationId xmlns:a16="http://schemas.microsoft.com/office/drawing/2014/main" id="{C1E333E6-CD35-262B-3150-C764F1A819C6}"/>
              </a:ext>
            </a:extLst>
          </p:cNvPr>
          <p:cNvSpPr>
            <a:spLocks noGrp="1"/>
          </p:cNvSpPr>
          <p:nvPr>
            <p:ph type="sldNum" sz="quarter" idx="12"/>
          </p:nvPr>
        </p:nvSpPr>
        <p:spPr/>
        <p:txBody>
          <a:bodyPr/>
          <a:lstStyle/>
          <a:p>
            <a:fld id="{6D22F896-40B5-4ADD-8801-0D06FADFA095}" type="slidenum">
              <a:rPr lang="en-US" smtClean="0"/>
              <a:t>41</a:t>
            </a:fld>
            <a:endParaRPr lang="en-US"/>
          </a:p>
        </p:txBody>
      </p:sp>
    </p:spTree>
    <p:extLst>
      <p:ext uri="{BB962C8B-B14F-4D97-AF65-F5344CB8AC3E}">
        <p14:creationId xmlns:p14="http://schemas.microsoft.com/office/powerpoint/2010/main" val="548602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01C6-0BBE-9CB2-B38B-D2DB585ECB44}"/>
              </a:ext>
            </a:extLst>
          </p:cNvPr>
          <p:cNvSpPr>
            <a:spLocks noGrp="1"/>
          </p:cNvSpPr>
          <p:nvPr>
            <p:ph type="title"/>
          </p:nvPr>
        </p:nvSpPr>
        <p:spPr>
          <a:xfrm>
            <a:off x="4775200" y="764373"/>
            <a:ext cx="6731000" cy="962827"/>
          </a:xfrm>
        </p:spPr>
        <p:txBody>
          <a:bodyPr>
            <a:normAutofit fontScale="90000"/>
          </a:bodyPr>
          <a:lstStyle/>
          <a:p>
            <a:r>
              <a:rPr lang="en-US"/>
              <a:t>Tasks design to draw results on </a:t>
            </a:r>
            <a:r>
              <a:rPr lang="en-US" err="1"/>
              <a:t>pacmad</a:t>
            </a:r>
            <a:endParaRPr lang="en-US"/>
          </a:p>
        </p:txBody>
      </p:sp>
      <p:pic>
        <p:nvPicPr>
          <p:cNvPr id="4" name="Content Placeholder 6" descr="A table with numbers and percentages&#10;&#10;Description automatically generated">
            <a:extLst>
              <a:ext uri="{FF2B5EF4-FFF2-40B4-BE49-F238E27FC236}">
                <a16:creationId xmlns:a16="http://schemas.microsoft.com/office/drawing/2014/main" id="{72004A60-8149-8BC1-445F-F07FD50477BA}"/>
              </a:ext>
            </a:extLst>
          </p:cNvPr>
          <p:cNvPicPr>
            <a:picLocks noChangeAspect="1"/>
          </p:cNvPicPr>
          <p:nvPr/>
        </p:nvPicPr>
        <p:blipFill>
          <a:blip r:embed="rId3"/>
          <a:stretch>
            <a:fillRect/>
          </a:stretch>
        </p:blipFill>
        <p:spPr>
          <a:xfrm>
            <a:off x="630704" y="3101809"/>
            <a:ext cx="4337743" cy="1834258"/>
          </a:xfrm>
          <a:prstGeom prst="rect">
            <a:avLst/>
          </a:prstGeom>
        </p:spPr>
      </p:pic>
      <p:sp>
        <p:nvSpPr>
          <p:cNvPr id="8" name="Content Placeholder 7">
            <a:extLst>
              <a:ext uri="{FF2B5EF4-FFF2-40B4-BE49-F238E27FC236}">
                <a16:creationId xmlns:a16="http://schemas.microsoft.com/office/drawing/2014/main" id="{5DF9065E-ABC2-BB19-65BB-E25EA8592E51}"/>
              </a:ext>
            </a:extLst>
          </p:cNvPr>
          <p:cNvSpPr>
            <a:spLocks noGrp="1"/>
          </p:cNvSpPr>
          <p:nvPr>
            <p:ph idx="1"/>
          </p:nvPr>
        </p:nvSpPr>
        <p:spPr>
          <a:xfrm>
            <a:off x="5681132" y="2194560"/>
            <a:ext cx="5825067" cy="4011507"/>
          </a:xfrm>
        </p:spPr>
        <p:txBody>
          <a:bodyPr vert="horz" lIns="91440" tIns="45720" rIns="91440" bIns="45720" rtlCol="0" anchor="t">
            <a:normAutofit/>
          </a:bodyPr>
          <a:lstStyle/>
          <a:p>
            <a:r>
              <a:rPr lang="en-US" sz="2000">
                <a:latin typeface="Georgia"/>
              </a:rPr>
              <a:t>The effectiveness of all four mobile password managers (PMs) was generally high, with </a:t>
            </a:r>
            <a:r>
              <a:rPr lang="en-US" sz="2000">
                <a:effectLst/>
                <a:latin typeface="Georgia"/>
              </a:rPr>
              <a:t>an </a:t>
            </a:r>
            <a:r>
              <a:rPr lang="en-US" sz="2000">
                <a:latin typeface="Georgia"/>
              </a:rPr>
              <a:t>average success rate of above 90% across all tasks. However, </a:t>
            </a:r>
            <a:r>
              <a:rPr lang="en-US" sz="2000">
                <a:effectLst/>
                <a:latin typeface="Georgia"/>
              </a:rPr>
              <a:t>Task </a:t>
            </a:r>
            <a:r>
              <a:rPr lang="en-US" sz="2000">
                <a:latin typeface="Georgia"/>
              </a:rPr>
              <a:t>5, which involved downloading </a:t>
            </a:r>
            <a:r>
              <a:rPr lang="en-US" sz="2000">
                <a:effectLst/>
                <a:latin typeface="Georgia"/>
              </a:rPr>
              <a:t>a </a:t>
            </a:r>
            <a:r>
              <a:rPr lang="en-US" sz="2000">
                <a:latin typeface="Georgia"/>
              </a:rPr>
              <a:t>native app and logging in using </a:t>
            </a:r>
            <a:r>
              <a:rPr lang="en-US" sz="2000">
                <a:effectLst/>
                <a:latin typeface="Georgia"/>
              </a:rPr>
              <a:t>a stored password</a:t>
            </a:r>
            <a:r>
              <a:rPr lang="en-US" sz="2000">
                <a:latin typeface="Georgia"/>
              </a:rPr>
              <a:t>, had the lowest success rate</a:t>
            </a:r>
            <a:r>
              <a:rPr lang="en-US" sz="2000">
                <a:effectLst/>
                <a:latin typeface="Georgia"/>
              </a:rPr>
              <a:t>.</a:t>
            </a:r>
            <a:r>
              <a:rPr lang="en-US" sz="2000">
                <a:latin typeface="Georgia"/>
              </a:rPr>
              <a:t> </a:t>
            </a:r>
          </a:p>
          <a:p>
            <a:endParaRPr lang="en-US" sz="2000"/>
          </a:p>
          <a:p>
            <a:endParaRPr lang="en-US"/>
          </a:p>
        </p:txBody>
      </p:sp>
      <p:sp>
        <p:nvSpPr>
          <p:cNvPr id="5" name="TextBox 4">
            <a:extLst>
              <a:ext uri="{FF2B5EF4-FFF2-40B4-BE49-F238E27FC236}">
                <a16:creationId xmlns:a16="http://schemas.microsoft.com/office/drawing/2014/main" id="{11554429-472E-2A84-C2A4-788D0284E26C}"/>
              </a:ext>
            </a:extLst>
          </p:cNvPr>
          <p:cNvSpPr txBox="1"/>
          <p:nvPr/>
        </p:nvSpPr>
        <p:spPr>
          <a:xfrm>
            <a:off x="630705" y="5181600"/>
            <a:ext cx="4246096" cy="1200329"/>
          </a:xfrm>
          <a:prstGeom prst="rect">
            <a:avLst/>
          </a:prstGeom>
          <a:noFill/>
        </p:spPr>
        <p:txBody>
          <a:bodyPr wrap="square" rtlCol="0">
            <a:spAutoFit/>
          </a:bodyPr>
          <a:lstStyle/>
          <a:p>
            <a:r>
              <a:rPr lang="en-US" sz="1800">
                <a:effectLst/>
                <a:latin typeface="LinLibertineTB"/>
              </a:rPr>
              <a:t>Fig. Effectiveness of PMs measured as the success rate in completing each of the seven tested tasks (T1-T7). </a:t>
            </a:r>
            <a:endParaRPr lang="en-US"/>
          </a:p>
          <a:p>
            <a:endParaRPr lang="en-US"/>
          </a:p>
        </p:txBody>
      </p:sp>
      <p:sp>
        <p:nvSpPr>
          <p:cNvPr id="3" name="Slide Number Placeholder 2">
            <a:extLst>
              <a:ext uri="{FF2B5EF4-FFF2-40B4-BE49-F238E27FC236}">
                <a16:creationId xmlns:a16="http://schemas.microsoft.com/office/drawing/2014/main" id="{840C3488-33AA-8525-9ED0-293CAF25FC1E}"/>
              </a:ext>
            </a:extLst>
          </p:cNvPr>
          <p:cNvSpPr>
            <a:spLocks noGrp="1"/>
          </p:cNvSpPr>
          <p:nvPr>
            <p:ph type="sldNum" sz="quarter" idx="12"/>
          </p:nvPr>
        </p:nvSpPr>
        <p:spPr/>
        <p:txBody>
          <a:bodyPr/>
          <a:lstStyle/>
          <a:p>
            <a:fld id="{6D22F896-40B5-4ADD-8801-0D06FADFA095}" type="slidenum">
              <a:rPr lang="en-US" smtClean="0"/>
              <a:t>42</a:t>
            </a:fld>
            <a:endParaRPr lang="en-US"/>
          </a:p>
        </p:txBody>
      </p:sp>
    </p:spTree>
    <p:extLst>
      <p:ext uri="{BB962C8B-B14F-4D97-AF65-F5344CB8AC3E}">
        <p14:creationId xmlns:p14="http://schemas.microsoft.com/office/powerpoint/2010/main" val="3486447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per airplane on a cardboard box&#10;&#10;Description automatically generated">
            <a:extLst>
              <a:ext uri="{FF2B5EF4-FFF2-40B4-BE49-F238E27FC236}">
                <a16:creationId xmlns:a16="http://schemas.microsoft.com/office/drawing/2014/main" id="{A9F36DD9-D596-E9AB-A6F6-DFA33FBB63CF}"/>
              </a:ext>
            </a:extLst>
          </p:cNvPr>
          <p:cNvPicPr>
            <a:picLocks noChangeAspect="1"/>
          </p:cNvPicPr>
          <p:nvPr/>
        </p:nvPicPr>
        <p:blipFill rotWithShape="1">
          <a:blip r:embed="rId3">
            <a:duotone>
              <a:prstClr val="black"/>
              <a:schemeClr val="tx2">
                <a:tint val="45000"/>
                <a:satMod val="400000"/>
              </a:schemeClr>
            </a:duotone>
            <a:alphaModFix amt="30000"/>
          </a:blip>
          <a:srcRect r="5333"/>
          <a:stretch/>
        </p:blipFill>
        <p:spPr>
          <a:xfrm>
            <a:off x="20" y="10"/>
            <a:ext cx="12191980" cy="6857990"/>
          </a:xfrm>
          <a:prstGeom prst="rect">
            <a:avLst/>
          </a:prstGeom>
        </p:spPr>
      </p:pic>
      <p:pic>
        <p:nvPicPr>
          <p:cNvPr id="12" name="Picture 11">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C2B7E29B-0F00-F288-0050-6BB089D8A0D8}"/>
              </a:ext>
            </a:extLst>
          </p:cNvPr>
          <p:cNvSpPr>
            <a:spLocks noGrp="1"/>
          </p:cNvSpPr>
          <p:nvPr>
            <p:ph type="title"/>
          </p:nvPr>
        </p:nvSpPr>
        <p:spPr>
          <a:xfrm>
            <a:off x="2895600" y="764373"/>
            <a:ext cx="8610600" cy="1293028"/>
          </a:xfrm>
        </p:spPr>
        <p:txBody>
          <a:bodyPr>
            <a:normAutofit/>
          </a:bodyPr>
          <a:lstStyle/>
          <a:p>
            <a:r>
              <a:rPr lang="en-US">
                <a:ea typeface="+mj-lt"/>
                <a:cs typeface="+mj-lt"/>
              </a:rPr>
              <a:t>Paper Limitations</a:t>
            </a:r>
            <a:endParaRPr lang="en-US"/>
          </a:p>
        </p:txBody>
      </p:sp>
      <p:sp>
        <p:nvSpPr>
          <p:cNvPr id="4" name="Slide Number Placeholder 3">
            <a:extLst>
              <a:ext uri="{FF2B5EF4-FFF2-40B4-BE49-F238E27FC236}">
                <a16:creationId xmlns:a16="http://schemas.microsoft.com/office/drawing/2014/main" id="{CB9513DB-0FE2-AF56-7F98-B72244170AB3}"/>
              </a:ext>
            </a:extLst>
          </p:cNvPr>
          <p:cNvSpPr>
            <a:spLocks noGrp="1"/>
          </p:cNvSpPr>
          <p:nvPr>
            <p:ph type="sldNum" sz="quarter" idx="12"/>
          </p:nvPr>
        </p:nvSpPr>
        <p:spPr>
          <a:xfrm>
            <a:off x="8763000" y="381000"/>
            <a:ext cx="2743200" cy="365125"/>
          </a:xfrm>
        </p:spPr>
        <p:txBody>
          <a:bodyPr>
            <a:normAutofit/>
          </a:bodyPr>
          <a:lstStyle/>
          <a:p>
            <a:pPr>
              <a:spcAft>
                <a:spcPts val="600"/>
              </a:spcAft>
            </a:pPr>
            <a:fld id="{6D22F896-40B5-4ADD-8801-0D06FADFA095}" type="slidenum">
              <a:rPr lang="en-US" smtClean="0"/>
              <a:pPr>
                <a:spcAft>
                  <a:spcPts val="600"/>
                </a:spcAft>
              </a:pPr>
              <a:t>43</a:t>
            </a:fld>
            <a:endParaRPr lang="en-US"/>
          </a:p>
        </p:txBody>
      </p:sp>
      <p:graphicFrame>
        <p:nvGraphicFramePr>
          <p:cNvPr id="14" name="Content Placeholder 2">
            <a:extLst>
              <a:ext uri="{FF2B5EF4-FFF2-40B4-BE49-F238E27FC236}">
                <a16:creationId xmlns:a16="http://schemas.microsoft.com/office/drawing/2014/main" id="{3EC754BC-97CC-67A6-A8D7-A079C9DE1764}"/>
              </a:ext>
            </a:extLst>
          </p:cNvPr>
          <p:cNvGraphicFramePr>
            <a:graphicFrameLocks noGrp="1"/>
          </p:cNvGraphicFramePr>
          <p:nvPr>
            <p:ph idx="1"/>
            <p:extLst>
              <p:ext uri="{D42A27DB-BD31-4B8C-83A1-F6EECF244321}">
                <p14:modId xmlns:p14="http://schemas.microsoft.com/office/powerpoint/2010/main" val="2412969259"/>
              </p:ext>
            </p:extLst>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32316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6B74-04B9-25FD-C66D-91BAC6F3B294}"/>
              </a:ext>
            </a:extLst>
          </p:cNvPr>
          <p:cNvSpPr>
            <a:spLocks noGrp="1"/>
          </p:cNvSpPr>
          <p:nvPr>
            <p:ph type="title"/>
          </p:nvPr>
        </p:nvSpPr>
        <p:spPr>
          <a:xfrm>
            <a:off x="3056466" y="239439"/>
            <a:ext cx="8610600" cy="1293028"/>
          </a:xfrm>
        </p:spPr>
        <p:txBody>
          <a:bodyPr>
            <a:normAutofit/>
          </a:bodyPr>
          <a:lstStyle/>
          <a:p>
            <a:r>
              <a:rPr lang="en-US" sz="2800" b="1"/>
              <a:t>ongoing expansion</a:t>
            </a:r>
            <a:endParaRPr lang="en-US" sz="4800" b="1"/>
          </a:p>
        </p:txBody>
      </p:sp>
      <p:sp>
        <p:nvSpPr>
          <p:cNvPr id="3" name="Content Placeholder 2">
            <a:extLst>
              <a:ext uri="{FF2B5EF4-FFF2-40B4-BE49-F238E27FC236}">
                <a16:creationId xmlns:a16="http://schemas.microsoft.com/office/drawing/2014/main" id="{88428F2B-3E4B-8F83-AAE6-632DDC464709}"/>
              </a:ext>
            </a:extLst>
          </p:cNvPr>
          <p:cNvSpPr>
            <a:spLocks noGrp="1"/>
          </p:cNvSpPr>
          <p:nvPr>
            <p:ph idx="1"/>
          </p:nvPr>
        </p:nvSpPr>
        <p:spPr>
          <a:xfrm>
            <a:off x="685800" y="1016001"/>
            <a:ext cx="9296400" cy="5494866"/>
          </a:xfrm>
        </p:spPr>
        <p:txBody>
          <a:bodyPr vert="horz" lIns="91440" tIns="45720" rIns="91440" bIns="45720" rtlCol="0" anchor="ctr">
            <a:normAutofit/>
          </a:bodyPr>
          <a:lstStyle/>
          <a:p>
            <a:pPr algn="l">
              <a:buFont typeface="Wingdings" pitchFamily="2" charset="2"/>
              <a:buChar char="v"/>
            </a:pPr>
            <a:r>
              <a:rPr lang="en-US" sz="1800" b="1" i="0">
                <a:solidFill>
                  <a:srgbClr val="FFFF00"/>
                </a:solidFill>
                <a:effectLst/>
              </a:rPr>
              <a:t>Increasing Cybersecurity Threats</a:t>
            </a:r>
            <a:r>
              <a:rPr lang="en-US" sz="1800" b="0" i="0">
                <a:solidFill>
                  <a:srgbClr val="FFFF00"/>
                </a:solidFill>
                <a:effectLst/>
              </a:rPr>
              <a:t>: </a:t>
            </a:r>
          </a:p>
          <a:p>
            <a:pPr marL="0" indent="0" algn="l">
              <a:buNone/>
            </a:pPr>
            <a:r>
              <a:rPr lang="en-US" sz="1800" b="0" i="0">
                <a:effectLst/>
              </a:rPr>
              <a:t>The surge in cyber-attacks and data breaches drives a growing demand for secure password management solutions to protect sensitive data and online identities.</a:t>
            </a:r>
          </a:p>
          <a:p>
            <a:pPr algn="l">
              <a:buFont typeface="Wingdings" pitchFamily="2" charset="2"/>
              <a:buChar char="v"/>
            </a:pPr>
            <a:r>
              <a:rPr lang="en-US" sz="1800" b="1" i="0">
                <a:solidFill>
                  <a:srgbClr val="FFFF00"/>
                </a:solidFill>
                <a:effectLst/>
              </a:rPr>
              <a:t>Digital Transformation</a:t>
            </a:r>
            <a:r>
              <a:rPr lang="en-US" sz="1800" b="0" i="0">
                <a:solidFill>
                  <a:srgbClr val="FFFF00"/>
                </a:solidFill>
                <a:effectLst/>
              </a:rPr>
              <a:t>: </a:t>
            </a:r>
          </a:p>
          <a:p>
            <a:pPr marL="0" indent="0" algn="l">
              <a:buNone/>
            </a:pPr>
            <a:r>
              <a:rPr lang="en-US" sz="1800" b="0" i="0">
                <a:effectLst/>
              </a:rPr>
              <a:t>The ongoing global shift towards digital platforms across various sectors, such as banking, healthcare, and retail, necessitates robust password management to secure numerous online accounts.</a:t>
            </a:r>
          </a:p>
          <a:p>
            <a:pPr algn="l">
              <a:buFont typeface="Wingdings" pitchFamily="2" charset="2"/>
              <a:buChar char="v"/>
            </a:pPr>
            <a:r>
              <a:rPr lang="en-US" sz="1800" b="1" i="0">
                <a:solidFill>
                  <a:srgbClr val="FFFF00"/>
                </a:solidFill>
                <a:effectLst/>
              </a:rPr>
              <a:t>Consumer Awareness</a:t>
            </a:r>
            <a:r>
              <a:rPr lang="en-US" sz="1800" b="0" i="0">
                <a:solidFill>
                  <a:srgbClr val="FFFF00"/>
                </a:solidFill>
                <a:effectLst/>
              </a:rPr>
              <a:t>: </a:t>
            </a:r>
          </a:p>
          <a:p>
            <a:pPr marL="0" indent="0" algn="l">
              <a:buNone/>
            </a:pPr>
            <a:r>
              <a:rPr lang="en-US" sz="1800" b="0" i="0">
                <a:effectLst/>
              </a:rPr>
              <a:t>Rising awareness among consumers regarding the importance of robust cybersecurity practices, including secure password management, fuels the adoption of password managers.</a:t>
            </a:r>
          </a:p>
          <a:p>
            <a:pPr algn="l">
              <a:buFont typeface="Wingdings" pitchFamily="2" charset="2"/>
              <a:buChar char="v"/>
            </a:pPr>
            <a:r>
              <a:rPr lang="en-US" sz="1800" b="1" i="0">
                <a:solidFill>
                  <a:srgbClr val="FFFF00"/>
                </a:solidFill>
                <a:effectLst/>
              </a:rPr>
              <a:t>Regulatory Compliance</a:t>
            </a:r>
            <a:r>
              <a:rPr lang="en-US" sz="1800" b="0" i="0">
                <a:solidFill>
                  <a:srgbClr val="FFFF00"/>
                </a:solidFill>
                <a:effectLst/>
              </a:rPr>
              <a:t>:</a:t>
            </a:r>
          </a:p>
          <a:p>
            <a:pPr marL="0" indent="0" algn="l">
              <a:buNone/>
            </a:pPr>
            <a:r>
              <a:rPr lang="en-US" sz="1800" b="0" i="0">
                <a:effectLst/>
              </a:rPr>
              <a:t>Stricter data protection regulations worldwide compel businesses to adopt secure password management solutions like password managers to comply with data security and user privacy norms.</a:t>
            </a:r>
          </a:p>
        </p:txBody>
      </p:sp>
      <p:sp>
        <p:nvSpPr>
          <p:cNvPr id="4" name="Slide Number Placeholder 3">
            <a:extLst>
              <a:ext uri="{FF2B5EF4-FFF2-40B4-BE49-F238E27FC236}">
                <a16:creationId xmlns:a16="http://schemas.microsoft.com/office/drawing/2014/main" id="{57BC19A4-0BDA-C2B4-3136-33EF9424636C}"/>
              </a:ext>
            </a:extLst>
          </p:cNvPr>
          <p:cNvSpPr>
            <a:spLocks noGrp="1"/>
          </p:cNvSpPr>
          <p:nvPr>
            <p:ph type="sldNum" sz="quarter" idx="12"/>
          </p:nvPr>
        </p:nvSpPr>
        <p:spPr/>
        <p:txBody>
          <a:bodyPr/>
          <a:lstStyle/>
          <a:p>
            <a:fld id="{6D22F896-40B5-4ADD-8801-0D06FADFA095}" type="slidenum">
              <a:rPr lang="en-US" smtClean="0"/>
              <a:t>44</a:t>
            </a:fld>
            <a:endParaRPr lang="en-US"/>
          </a:p>
        </p:txBody>
      </p:sp>
    </p:spTree>
    <p:extLst>
      <p:ext uri="{BB962C8B-B14F-4D97-AF65-F5344CB8AC3E}">
        <p14:creationId xmlns:p14="http://schemas.microsoft.com/office/powerpoint/2010/main" val="2489421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adlock on computer motherboard">
            <a:extLst>
              <a:ext uri="{FF2B5EF4-FFF2-40B4-BE49-F238E27FC236}">
                <a16:creationId xmlns:a16="http://schemas.microsoft.com/office/drawing/2014/main" id="{496C910B-1555-5AE9-D9DD-567C1F727B61}"/>
              </a:ext>
            </a:extLst>
          </p:cNvPr>
          <p:cNvPicPr>
            <a:picLocks noChangeAspect="1"/>
          </p:cNvPicPr>
          <p:nvPr/>
        </p:nvPicPr>
        <p:blipFill rotWithShape="1">
          <a:blip r:embed="rId3">
            <a:duotone>
              <a:prstClr val="black"/>
              <a:schemeClr val="tx2">
                <a:tint val="45000"/>
                <a:satMod val="400000"/>
              </a:schemeClr>
            </a:duotone>
            <a:alphaModFix amt="30000"/>
          </a:blip>
          <a:srcRect b="15730"/>
          <a:stretch/>
        </p:blipFill>
        <p:spPr>
          <a:xfrm>
            <a:off x="20" y="10"/>
            <a:ext cx="12191980" cy="6857990"/>
          </a:xfrm>
          <a:prstGeom prst="rect">
            <a:avLst/>
          </a:prstGeom>
        </p:spPr>
      </p:pic>
      <p:pic>
        <p:nvPicPr>
          <p:cNvPr id="11" name="Picture 10">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525C3984-8C5D-2363-43AD-1E3273A8CE24}"/>
              </a:ext>
            </a:extLst>
          </p:cNvPr>
          <p:cNvSpPr>
            <a:spLocks noGrp="1"/>
          </p:cNvSpPr>
          <p:nvPr>
            <p:ph type="title"/>
          </p:nvPr>
        </p:nvSpPr>
        <p:spPr>
          <a:xfrm>
            <a:off x="2983064" y="327052"/>
            <a:ext cx="8610600" cy="1293028"/>
          </a:xfrm>
        </p:spPr>
        <p:txBody>
          <a:bodyPr>
            <a:normAutofit/>
          </a:bodyPr>
          <a:lstStyle/>
          <a:p>
            <a:r>
              <a:rPr lang="en-US"/>
              <a:t>Breaches ??</a:t>
            </a:r>
          </a:p>
        </p:txBody>
      </p:sp>
      <p:pic>
        <p:nvPicPr>
          <p:cNvPr id="4" name="Content Placeholder 3" descr="A metal safe with a keyhole&#10;&#10;Description automatically generated">
            <a:extLst>
              <a:ext uri="{FF2B5EF4-FFF2-40B4-BE49-F238E27FC236}">
                <a16:creationId xmlns:a16="http://schemas.microsoft.com/office/drawing/2014/main" id="{AFE94048-915B-B1DF-0D87-B89754D8E58A}"/>
              </a:ext>
            </a:extLst>
          </p:cNvPr>
          <p:cNvPicPr>
            <a:picLocks noGrp="1" noChangeAspect="1"/>
          </p:cNvPicPr>
          <p:nvPr>
            <p:ph idx="1"/>
          </p:nvPr>
        </p:nvPicPr>
        <p:blipFill>
          <a:blip r:embed="rId5"/>
          <a:stretch>
            <a:fillRect/>
          </a:stretch>
        </p:blipFill>
        <p:spPr>
          <a:xfrm>
            <a:off x="685800" y="1465331"/>
            <a:ext cx="9746311" cy="5298175"/>
          </a:xfrm>
          <a:prstGeom prst="rect">
            <a:avLst/>
          </a:prstGeom>
        </p:spPr>
      </p:pic>
      <p:sp>
        <p:nvSpPr>
          <p:cNvPr id="3" name="Slide Number Placeholder 2">
            <a:extLst>
              <a:ext uri="{FF2B5EF4-FFF2-40B4-BE49-F238E27FC236}">
                <a16:creationId xmlns:a16="http://schemas.microsoft.com/office/drawing/2014/main" id="{0BEED3B1-C075-B7B3-0492-D3E863CBBC18}"/>
              </a:ext>
            </a:extLst>
          </p:cNvPr>
          <p:cNvSpPr>
            <a:spLocks noGrp="1"/>
          </p:cNvSpPr>
          <p:nvPr>
            <p:ph type="sldNum" sz="quarter" idx="12"/>
          </p:nvPr>
        </p:nvSpPr>
        <p:spPr/>
        <p:txBody>
          <a:bodyPr/>
          <a:lstStyle/>
          <a:p>
            <a:fld id="{6D22F896-40B5-4ADD-8801-0D06FADFA095}" type="slidenum">
              <a:rPr lang="en-US" smtClean="0"/>
              <a:t>45</a:t>
            </a:fld>
            <a:endParaRPr lang="en-US"/>
          </a:p>
        </p:txBody>
      </p:sp>
    </p:spTree>
    <p:extLst>
      <p:ext uri="{BB962C8B-B14F-4D97-AF65-F5344CB8AC3E}">
        <p14:creationId xmlns:p14="http://schemas.microsoft.com/office/powerpoint/2010/main" val="925871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adlock on computer motherboard">
            <a:extLst>
              <a:ext uri="{FF2B5EF4-FFF2-40B4-BE49-F238E27FC236}">
                <a16:creationId xmlns:a16="http://schemas.microsoft.com/office/drawing/2014/main" id="{496C910B-1555-5AE9-D9DD-567C1F727B61}"/>
              </a:ext>
            </a:extLst>
          </p:cNvPr>
          <p:cNvPicPr>
            <a:picLocks noChangeAspect="1"/>
          </p:cNvPicPr>
          <p:nvPr/>
        </p:nvPicPr>
        <p:blipFill rotWithShape="1">
          <a:blip r:embed="rId3">
            <a:duotone>
              <a:prstClr val="black"/>
              <a:schemeClr val="tx2">
                <a:tint val="45000"/>
                <a:satMod val="400000"/>
              </a:schemeClr>
            </a:duotone>
            <a:alphaModFix amt="30000"/>
          </a:blip>
          <a:srcRect b="15730"/>
          <a:stretch/>
        </p:blipFill>
        <p:spPr>
          <a:xfrm>
            <a:off x="20" y="216285"/>
            <a:ext cx="12191980" cy="6857990"/>
          </a:xfrm>
          <a:prstGeom prst="rect">
            <a:avLst/>
          </a:prstGeom>
        </p:spPr>
      </p:pic>
      <p:pic>
        <p:nvPicPr>
          <p:cNvPr id="11" name="Picture 10">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525C3984-8C5D-2363-43AD-1E3273A8CE24}"/>
              </a:ext>
            </a:extLst>
          </p:cNvPr>
          <p:cNvSpPr>
            <a:spLocks noGrp="1"/>
          </p:cNvSpPr>
          <p:nvPr>
            <p:ph type="title"/>
          </p:nvPr>
        </p:nvSpPr>
        <p:spPr>
          <a:xfrm>
            <a:off x="2895600" y="764373"/>
            <a:ext cx="8610600" cy="1293028"/>
          </a:xfrm>
        </p:spPr>
        <p:txBody>
          <a:bodyPr>
            <a:normAutofit/>
          </a:bodyPr>
          <a:lstStyle/>
          <a:p>
            <a:r>
              <a:rPr lang="en-US" err="1">
                <a:solidFill>
                  <a:srgbClr val="FF0000"/>
                </a:solidFill>
              </a:rPr>
              <a:t>Lastpass</a:t>
            </a:r>
            <a:r>
              <a:rPr lang="en-US"/>
              <a:t> hacked </a:t>
            </a:r>
          </a:p>
        </p:txBody>
      </p:sp>
      <p:pic>
        <p:nvPicPr>
          <p:cNvPr id="4" name="Picture 3">
            <a:extLst>
              <a:ext uri="{FF2B5EF4-FFF2-40B4-BE49-F238E27FC236}">
                <a16:creationId xmlns:a16="http://schemas.microsoft.com/office/drawing/2014/main" id="{00B6739B-517B-1287-03C3-AF240C9F8CC0}"/>
              </a:ext>
            </a:extLst>
          </p:cNvPr>
          <p:cNvPicPr>
            <a:picLocks noChangeAspect="1"/>
          </p:cNvPicPr>
          <p:nvPr/>
        </p:nvPicPr>
        <p:blipFill>
          <a:blip r:embed="rId5">
            <a:alphaModFix amt="70000"/>
          </a:blip>
          <a:stretch>
            <a:fillRect/>
          </a:stretch>
        </p:blipFill>
        <p:spPr>
          <a:xfrm>
            <a:off x="8337665" y="2281562"/>
            <a:ext cx="3521264" cy="3395956"/>
          </a:xfrm>
          <a:prstGeom prst="rect">
            <a:avLst/>
          </a:prstGeom>
        </p:spPr>
      </p:pic>
      <p:sp>
        <p:nvSpPr>
          <p:cNvPr id="3" name="Content Placeholder 2">
            <a:extLst>
              <a:ext uri="{FF2B5EF4-FFF2-40B4-BE49-F238E27FC236}">
                <a16:creationId xmlns:a16="http://schemas.microsoft.com/office/drawing/2014/main" id="{83856DC4-F110-3C6B-E914-AC8C660C85BB}"/>
              </a:ext>
            </a:extLst>
          </p:cNvPr>
          <p:cNvSpPr>
            <a:spLocks noGrp="1"/>
          </p:cNvSpPr>
          <p:nvPr>
            <p:ph idx="1"/>
          </p:nvPr>
        </p:nvSpPr>
        <p:spPr>
          <a:xfrm>
            <a:off x="685800" y="1629295"/>
            <a:ext cx="8358448" cy="5020887"/>
          </a:xfrm>
        </p:spPr>
        <p:txBody>
          <a:bodyPr>
            <a:normAutofit/>
          </a:bodyPr>
          <a:lstStyle/>
          <a:p>
            <a:endParaRPr lang="en-US"/>
          </a:p>
          <a:p>
            <a:r>
              <a:rPr lang="en-US"/>
              <a:t>August 25, 2022: </a:t>
            </a:r>
            <a:r>
              <a:rPr lang="en-US">
                <a:solidFill>
                  <a:srgbClr val="FFFF00"/>
                </a:solidFill>
              </a:rPr>
              <a:t>LastPass detects “unauthorized” access</a:t>
            </a:r>
          </a:p>
          <a:p>
            <a:r>
              <a:rPr lang="en-US"/>
              <a:t>September 15, 2022: </a:t>
            </a:r>
          </a:p>
          <a:p>
            <a:pPr marL="0" indent="0">
              <a:buNone/>
            </a:pPr>
            <a:r>
              <a:rPr lang="en-US"/>
              <a:t>    LastPass says </a:t>
            </a:r>
            <a:r>
              <a:rPr lang="en-US">
                <a:solidFill>
                  <a:srgbClr val="FFFF00"/>
                </a:solidFill>
              </a:rPr>
              <a:t>no customer data or passwords compromised</a:t>
            </a:r>
          </a:p>
          <a:p>
            <a:r>
              <a:rPr lang="en-US"/>
              <a:t>Hackers were unable to get these decryption keys because they were not stored anywhere by LastPass.</a:t>
            </a:r>
            <a:endParaRPr lang="en-US">
              <a:solidFill>
                <a:srgbClr val="FFFF00"/>
              </a:solidFill>
            </a:endParaRPr>
          </a:p>
          <a:p>
            <a:r>
              <a:rPr lang="en-US"/>
              <a:t>That customers’ most sensitive data — such as (most) email addresses and passwords — were encrypted using a </a:t>
            </a:r>
          </a:p>
          <a:p>
            <a:pPr marL="0" indent="0">
              <a:buNone/>
            </a:pPr>
            <a:r>
              <a:rPr lang="en-US" b="1"/>
              <a:t>    </a:t>
            </a:r>
            <a:r>
              <a:rPr lang="en-US" b="1">
                <a:solidFill>
                  <a:srgbClr val="FFFF00"/>
                </a:solidFill>
              </a:rPr>
              <a:t>Zero-knowledge method. </a:t>
            </a:r>
          </a:p>
          <a:p>
            <a:r>
              <a:rPr lang="en-US"/>
              <a:t>That means they were encrypted with a key derived from each user’s master password and unknown to LastPass. When the hackers stole LastPass data, </a:t>
            </a:r>
          </a:p>
          <a:p>
            <a:endParaRPr lang="en-US"/>
          </a:p>
          <a:p>
            <a:pPr marL="0" indent="0">
              <a:buNone/>
            </a:pPr>
            <a:endParaRPr lang="en-US"/>
          </a:p>
        </p:txBody>
      </p:sp>
      <p:pic>
        <p:nvPicPr>
          <p:cNvPr id="5" name="Content Placeholder 5">
            <a:extLst>
              <a:ext uri="{FF2B5EF4-FFF2-40B4-BE49-F238E27FC236}">
                <a16:creationId xmlns:a16="http://schemas.microsoft.com/office/drawing/2014/main" id="{3D6090FB-7907-9CF0-21C6-B165E4E84DF1}"/>
              </a:ext>
            </a:extLst>
          </p:cNvPr>
          <p:cNvPicPr>
            <a:picLocks noChangeAspect="1"/>
          </p:cNvPicPr>
          <p:nvPr/>
        </p:nvPicPr>
        <p:blipFill>
          <a:blip r:embed="rId6"/>
          <a:stretch>
            <a:fillRect/>
          </a:stretch>
        </p:blipFill>
        <p:spPr>
          <a:xfrm>
            <a:off x="8902646" y="5029344"/>
            <a:ext cx="3097886" cy="1612598"/>
          </a:xfrm>
          <a:prstGeom prst="rect">
            <a:avLst/>
          </a:prstGeom>
        </p:spPr>
      </p:pic>
      <p:sp>
        <p:nvSpPr>
          <p:cNvPr id="6" name="Slide Number Placeholder 5">
            <a:extLst>
              <a:ext uri="{FF2B5EF4-FFF2-40B4-BE49-F238E27FC236}">
                <a16:creationId xmlns:a16="http://schemas.microsoft.com/office/drawing/2014/main" id="{A1277D84-D2C2-461B-59B3-3FE4C51FA7ED}"/>
              </a:ext>
            </a:extLst>
          </p:cNvPr>
          <p:cNvSpPr>
            <a:spLocks noGrp="1"/>
          </p:cNvSpPr>
          <p:nvPr>
            <p:ph type="sldNum" sz="quarter" idx="12"/>
          </p:nvPr>
        </p:nvSpPr>
        <p:spPr/>
        <p:txBody>
          <a:bodyPr/>
          <a:lstStyle/>
          <a:p>
            <a:fld id="{6D22F896-40B5-4ADD-8801-0D06FADFA095}" type="slidenum">
              <a:rPr lang="en-US" smtClean="0"/>
              <a:t>46</a:t>
            </a:fld>
            <a:endParaRPr lang="en-US"/>
          </a:p>
        </p:txBody>
      </p:sp>
    </p:spTree>
    <p:extLst>
      <p:ext uri="{BB962C8B-B14F-4D97-AF65-F5344CB8AC3E}">
        <p14:creationId xmlns:p14="http://schemas.microsoft.com/office/powerpoint/2010/main" val="1500490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036C-CEA4-22E1-0E81-D0E173F90108}"/>
              </a:ext>
            </a:extLst>
          </p:cNvPr>
          <p:cNvSpPr>
            <a:spLocks noGrp="1"/>
          </p:cNvSpPr>
          <p:nvPr>
            <p:ph type="title"/>
          </p:nvPr>
        </p:nvSpPr>
        <p:spPr/>
        <p:txBody>
          <a:bodyPr/>
          <a:lstStyle/>
          <a:p>
            <a:r>
              <a:rPr lang="en-US">
                <a:solidFill>
                  <a:srgbClr val="FFFF00"/>
                </a:solidFill>
              </a:rPr>
              <a:t>Zero knowledge method</a:t>
            </a:r>
          </a:p>
        </p:txBody>
      </p:sp>
      <p:sp>
        <p:nvSpPr>
          <p:cNvPr id="3" name="Content Placeholder 2">
            <a:extLst>
              <a:ext uri="{FF2B5EF4-FFF2-40B4-BE49-F238E27FC236}">
                <a16:creationId xmlns:a16="http://schemas.microsoft.com/office/drawing/2014/main" id="{491DF862-8006-6955-CC5C-8AD372FBE6EB}"/>
              </a:ext>
            </a:extLst>
          </p:cNvPr>
          <p:cNvSpPr>
            <a:spLocks noGrp="1"/>
          </p:cNvSpPr>
          <p:nvPr>
            <p:ph idx="1"/>
          </p:nvPr>
        </p:nvSpPr>
        <p:spPr/>
        <p:txBody>
          <a:bodyPr>
            <a:normAutofit fontScale="92500" lnSpcReduction="10000"/>
          </a:bodyPr>
          <a:lstStyle/>
          <a:p>
            <a:pPr>
              <a:buFont typeface="Wingdings" pitchFamily="2" charset="2"/>
              <a:buChar char="Ø"/>
            </a:pPr>
            <a:endParaRPr lang="en-US"/>
          </a:p>
          <a:p>
            <a:pPr>
              <a:buFont typeface="Wingdings" pitchFamily="2" charset="2"/>
              <a:buChar char="Ø"/>
            </a:pPr>
            <a:r>
              <a:rPr lang="en-US">
                <a:solidFill>
                  <a:srgbClr val="FFFF00"/>
                </a:solidFill>
              </a:rPr>
              <a:t>User-Centric Encryption</a:t>
            </a:r>
            <a:r>
              <a:rPr lang="en-US"/>
              <a:t>: Sensitive data is encrypted using a key derived from the user's credentials, ensuring only the user can decrypt the information.</a:t>
            </a:r>
          </a:p>
          <a:p>
            <a:pPr>
              <a:buFont typeface="Wingdings" pitchFamily="2" charset="2"/>
              <a:buChar char="Ø"/>
            </a:pPr>
            <a:endParaRPr lang="en-US"/>
          </a:p>
          <a:p>
            <a:pPr>
              <a:buFont typeface="Wingdings" pitchFamily="2" charset="2"/>
              <a:buChar char="Ø"/>
            </a:pPr>
            <a:r>
              <a:rPr lang="en-US"/>
              <a:t>Zero Knowledge </a:t>
            </a:r>
            <a:r>
              <a:rPr lang="en-US">
                <a:solidFill>
                  <a:srgbClr val="FFFF00"/>
                </a:solidFill>
              </a:rPr>
              <a:t>Principle</a:t>
            </a:r>
            <a:r>
              <a:rPr lang="en-US"/>
              <a:t>: The service provider does not have access to the decryption key, maintaining ignorance ("zero knowledge") of the user’s actual data.</a:t>
            </a:r>
          </a:p>
          <a:p>
            <a:pPr>
              <a:buFont typeface="Wingdings" pitchFamily="2" charset="2"/>
              <a:buChar char="Ø"/>
            </a:pPr>
            <a:endParaRPr lang="en-US"/>
          </a:p>
          <a:p>
            <a:pPr>
              <a:buFont typeface="Wingdings" pitchFamily="2" charset="2"/>
              <a:buChar char="Ø"/>
            </a:pPr>
            <a:r>
              <a:rPr lang="en-US"/>
              <a:t>Security in Breaches: In the event of a data breach, attackers only access encrypted data, which is </a:t>
            </a:r>
            <a:r>
              <a:rPr lang="en-US">
                <a:solidFill>
                  <a:srgbClr val="FFFF00"/>
                </a:solidFill>
              </a:rPr>
              <a:t>unreadable without the decryption key</a:t>
            </a:r>
            <a:r>
              <a:rPr lang="en-US"/>
              <a:t>.</a:t>
            </a:r>
          </a:p>
          <a:p>
            <a:pPr>
              <a:buFont typeface="Wingdings" pitchFamily="2" charset="2"/>
              <a:buChar char="Ø"/>
            </a:pPr>
            <a:endParaRPr lang="en-US"/>
          </a:p>
          <a:p>
            <a:pPr>
              <a:buFont typeface="Wingdings" pitchFamily="2" charset="2"/>
              <a:buChar char="Ø"/>
            </a:pPr>
            <a:r>
              <a:rPr lang="en-US"/>
              <a:t>Enhanced Privacy: The approach ensures user data is secure and private, safeguarding it against unauthorized access and breaches.</a:t>
            </a:r>
          </a:p>
        </p:txBody>
      </p:sp>
      <p:sp>
        <p:nvSpPr>
          <p:cNvPr id="4" name="Slide Number Placeholder 3">
            <a:extLst>
              <a:ext uri="{FF2B5EF4-FFF2-40B4-BE49-F238E27FC236}">
                <a16:creationId xmlns:a16="http://schemas.microsoft.com/office/drawing/2014/main" id="{B7061EC4-94B7-8194-B5AF-C65EF28C70E2}"/>
              </a:ext>
            </a:extLst>
          </p:cNvPr>
          <p:cNvSpPr>
            <a:spLocks noGrp="1"/>
          </p:cNvSpPr>
          <p:nvPr>
            <p:ph type="sldNum" sz="quarter" idx="12"/>
          </p:nvPr>
        </p:nvSpPr>
        <p:spPr/>
        <p:txBody>
          <a:bodyPr/>
          <a:lstStyle/>
          <a:p>
            <a:fld id="{6D22F896-40B5-4ADD-8801-0D06FADFA095}" type="slidenum">
              <a:rPr lang="en-US" smtClean="0"/>
              <a:t>47</a:t>
            </a:fld>
            <a:endParaRPr lang="en-US"/>
          </a:p>
        </p:txBody>
      </p:sp>
    </p:spTree>
    <p:extLst>
      <p:ext uri="{BB962C8B-B14F-4D97-AF65-F5344CB8AC3E}">
        <p14:creationId xmlns:p14="http://schemas.microsoft.com/office/powerpoint/2010/main" val="1961761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3F943-29C5-55A2-1AD8-A28B8F05E150}"/>
              </a:ext>
            </a:extLst>
          </p:cNvPr>
          <p:cNvSpPr>
            <a:spLocks noGrp="1"/>
          </p:cNvSpPr>
          <p:nvPr>
            <p:ph type="title"/>
          </p:nvPr>
        </p:nvSpPr>
        <p:spPr>
          <a:xfrm>
            <a:off x="2504661" y="764373"/>
            <a:ext cx="9001539" cy="1293028"/>
          </a:xfrm>
        </p:spPr>
        <p:txBody>
          <a:bodyPr/>
          <a:lstStyle/>
          <a:p>
            <a:r>
              <a:rPr lang="en-US"/>
              <a:t>What happens if pm is breached</a:t>
            </a:r>
          </a:p>
        </p:txBody>
      </p:sp>
      <p:sp>
        <p:nvSpPr>
          <p:cNvPr id="3" name="Content Placeholder 2">
            <a:extLst>
              <a:ext uri="{FF2B5EF4-FFF2-40B4-BE49-F238E27FC236}">
                <a16:creationId xmlns:a16="http://schemas.microsoft.com/office/drawing/2014/main" id="{CA645FF7-65B8-F3C8-23F6-BFDD083A8113}"/>
              </a:ext>
            </a:extLst>
          </p:cNvPr>
          <p:cNvSpPr>
            <a:spLocks noGrp="1"/>
          </p:cNvSpPr>
          <p:nvPr>
            <p:ph idx="1"/>
          </p:nvPr>
        </p:nvSpPr>
        <p:spPr/>
        <p:txBody>
          <a:bodyPr/>
          <a:lstStyle/>
          <a:p>
            <a:endParaRPr lang="en-US"/>
          </a:p>
          <a:p>
            <a:r>
              <a:rPr lang="en-US"/>
              <a:t>In most cases, getting hacked doesn’t result in all your accounts and passwords falling into the wrong hands. This is because password managers are </a:t>
            </a:r>
            <a:r>
              <a:rPr lang="en-US" b="1">
                <a:solidFill>
                  <a:srgbClr val="FFFF00"/>
                </a:solidFill>
              </a:rPr>
              <a:t>locally encrypted</a:t>
            </a:r>
            <a:r>
              <a:rPr lang="en-US">
                <a:solidFill>
                  <a:srgbClr val="FFFF00"/>
                </a:solidFill>
              </a:rPr>
              <a:t>. </a:t>
            </a:r>
          </a:p>
          <a:p>
            <a:endParaRPr lang="en-US">
              <a:solidFill>
                <a:srgbClr val="FFFF00"/>
              </a:solidFill>
            </a:endParaRPr>
          </a:p>
          <a:p>
            <a:r>
              <a:rPr lang="en-US"/>
              <a:t>As such, if a hacker breaches your password manager, they can only see </a:t>
            </a:r>
            <a:r>
              <a:rPr lang="en-US" b="1">
                <a:solidFill>
                  <a:srgbClr val="FFFF00"/>
                </a:solidFill>
              </a:rPr>
              <a:t>encrypted information</a:t>
            </a:r>
            <a:r>
              <a:rPr lang="en-US">
                <a:solidFill>
                  <a:srgbClr val="FFFF00"/>
                </a:solidFill>
              </a:rPr>
              <a:t>. </a:t>
            </a:r>
          </a:p>
          <a:p>
            <a:endParaRPr lang="en-US">
              <a:solidFill>
                <a:srgbClr val="FFFF00"/>
              </a:solidFill>
            </a:endParaRPr>
          </a:p>
          <a:p>
            <a:r>
              <a:rPr lang="en-US"/>
              <a:t>The hacker </a:t>
            </a:r>
            <a:r>
              <a:rPr lang="en-US">
                <a:solidFill>
                  <a:srgbClr val="FFFF00"/>
                </a:solidFill>
              </a:rPr>
              <a:t>won’t be able to </a:t>
            </a:r>
            <a:r>
              <a:rPr lang="en-US" b="1">
                <a:solidFill>
                  <a:srgbClr val="FFFF00"/>
                </a:solidFill>
              </a:rPr>
              <a:t>decipher your data</a:t>
            </a:r>
            <a:r>
              <a:rPr lang="en-US"/>
              <a:t>.</a:t>
            </a:r>
          </a:p>
        </p:txBody>
      </p:sp>
      <p:sp>
        <p:nvSpPr>
          <p:cNvPr id="4" name="Slide Number Placeholder 3">
            <a:extLst>
              <a:ext uri="{FF2B5EF4-FFF2-40B4-BE49-F238E27FC236}">
                <a16:creationId xmlns:a16="http://schemas.microsoft.com/office/drawing/2014/main" id="{44949F03-924C-E55E-6ED2-EA73F9BDD830}"/>
              </a:ext>
            </a:extLst>
          </p:cNvPr>
          <p:cNvSpPr>
            <a:spLocks noGrp="1"/>
          </p:cNvSpPr>
          <p:nvPr>
            <p:ph type="sldNum" sz="quarter" idx="12"/>
          </p:nvPr>
        </p:nvSpPr>
        <p:spPr/>
        <p:txBody>
          <a:bodyPr/>
          <a:lstStyle/>
          <a:p>
            <a:fld id="{6D22F896-40B5-4ADD-8801-0D06FADFA095}" type="slidenum">
              <a:rPr lang="en-US" smtClean="0"/>
              <a:t>48</a:t>
            </a:fld>
            <a:endParaRPr lang="en-US"/>
          </a:p>
        </p:txBody>
      </p:sp>
    </p:spTree>
    <p:extLst>
      <p:ext uri="{BB962C8B-B14F-4D97-AF65-F5344CB8AC3E}">
        <p14:creationId xmlns:p14="http://schemas.microsoft.com/office/powerpoint/2010/main" val="436640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3F3F-04EA-9479-2A86-1A9789817439}"/>
              </a:ext>
            </a:extLst>
          </p:cNvPr>
          <p:cNvSpPr>
            <a:spLocks noGrp="1"/>
          </p:cNvSpPr>
          <p:nvPr>
            <p:ph type="title"/>
          </p:nvPr>
        </p:nvSpPr>
        <p:spPr/>
        <p:txBody>
          <a:bodyPr>
            <a:noAutofit/>
          </a:bodyPr>
          <a:lstStyle/>
          <a:p>
            <a:r>
              <a:rPr lang="en-US" sz="2800" b="0" i="0">
                <a:effectLst/>
                <a:latin typeface="+mn-lt"/>
              </a:rPr>
              <a:t>what kind of encryption they use</a:t>
            </a:r>
            <a:br>
              <a:rPr lang="en-US" sz="2800" b="0" i="0">
                <a:effectLst/>
                <a:latin typeface="+mn-lt"/>
              </a:rPr>
            </a:br>
            <a:r>
              <a:rPr lang="en-US" sz="2800" b="0" i="0">
                <a:solidFill>
                  <a:schemeClr val="accent3">
                    <a:lumMod val="60000"/>
                    <a:lumOff val="40000"/>
                  </a:schemeClr>
                </a:solidFill>
                <a:effectLst/>
                <a:latin typeface="+mn-lt"/>
              </a:rPr>
              <a:t>(inside data protection)</a:t>
            </a:r>
            <a:br>
              <a:rPr lang="en-US" sz="2800" b="0" i="0">
                <a:effectLst/>
                <a:latin typeface="+mn-lt"/>
              </a:rPr>
            </a:br>
            <a:endParaRPr lang="en-US" sz="2800">
              <a:latin typeface="+mn-lt"/>
            </a:endParaRPr>
          </a:p>
        </p:txBody>
      </p:sp>
      <p:sp>
        <p:nvSpPr>
          <p:cNvPr id="3" name="Content Placeholder 2">
            <a:extLst>
              <a:ext uri="{FF2B5EF4-FFF2-40B4-BE49-F238E27FC236}">
                <a16:creationId xmlns:a16="http://schemas.microsoft.com/office/drawing/2014/main" id="{B5DF6BAA-31C3-9207-16EE-C87E57E702DB}"/>
              </a:ext>
            </a:extLst>
          </p:cNvPr>
          <p:cNvSpPr>
            <a:spLocks noGrp="1"/>
          </p:cNvSpPr>
          <p:nvPr>
            <p:ph idx="1"/>
          </p:nvPr>
        </p:nvSpPr>
        <p:spPr>
          <a:xfrm>
            <a:off x="685800" y="1786856"/>
            <a:ext cx="10820400" cy="4431830"/>
          </a:xfrm>
        </p:spPr>
        <p:txBody>
          <a:bodyPr anchor="ctr">
            <a:normAutofit/>
          </a:bodyPr>
          <a:lstStyle/>
          <a:p>
            <a:pPr algn="l"/>
            <a:r>
              <a:rPr lang="en-US" sz="2000" b="0" i="0">
                <a:effectLst/>
              </a:rPr>
              <a:t>Most password managers use </a:t>
            </a:r>
            <a:r>
              <a:rPr lang="en-US" sz="2000" b="0" i="0">
                <a:solidFill>
                  <a:srgbClr val="FFFF00"/>
                </a:solidFill>
                <a:effectLst/>
              </a:rPr>
              <a:t>256-bit AES encryption</a:t>
            </a:r>
            <a:r>
              <a:rPr lang="en-US" sz="2000" b="0" i="0">
                <a:effectLst/>
              </a:rPr>
              <a:t>, which is a </a:t>
            </a:r>
            <a:r>
              <a:rPr lang="en-US" sz="2000" b="0" i="0">
                <a:solidFill>
                  <a:srgbClr val="FFFF00"/>
                </a:solidFill>
                <a:effectLst/>
              </a:rPr>
              <a:t>military-grade encryption standard. </a:t>
            </a:r>
          </a:p>
          <a:p>
            <a:pPr marL="457200" lvl="1" indent="0">
              <a:buNone/>
            </a:pPr>
            <a:r>
              <a:rPr lang="en-US" sz="1800" b="0" i="0">
                <a:effectLst/>
              </a:rPr>
              <a:t>AES is considered to be unbreakable by brute-force attacks, meaning that it would take even the most powerful computers billions of years to crack an AES-encrypted password.</a:t>
            </a:r>
          </a:p>
          <a:p>
            <a:pPr marL="457200" lvl="1" indent="0">
              <a:buNone/>
            </a:pPr>
            <a:endParaRPr lang="en-US" sz="1800" b="0" i="0">
              <a:effectLst/>
            </a:endParaRPr>
          </a:p>
          <a:p>
            <a:pPr algn="l"/>
            <a:r>
              <a:rPr lang="en-US" sz="2000" b="0" i="0">
                <a:effectLst/>
              </a:rPr>
              <a:t>In addition to AES encryption, many password managers also use </a:t>
            </a:r>
            <a:r>
              <a:rPr lang="en-US" sz="2000" b="0" i="0">
                <a:solidFill>
                  <a:srgbClr val="00B050"/>
                </a:solidFill>
                <a:effectLst/>
              </a:rPr>
              <a:t>other security features</a:t>
            </a:r>
            <a:r>
              <a:rPr lang="en-US" sz="2000" b="0" i="0">
                <a:effectLst/>
              </a:rPr>
              <a:t>, such as:</a:t>
            </a:r>
          </a:p>
          <a:p>
            <a:pPr>
              <a:buFont typeface="Wingdings" pitchFamily="2" charset="2"/>
              <a:buChar char="Ø"/>
            </a:pPr>
            <a:r>
              <a:rPr lang="en-US" sz="2000" b="0" i="0">
                <a:solidFill>
                  <a:srgbClr val="FFFF00"/>
                </a:solidFill>
                <a:effectLst/>
              </a:rPr>
              <a:t>Zero-knowledge encryption: </a:t>
            </a:r>
            <a:r>
              <a:rPr lang="en-US" sz="2000" b="0" i="0">
                <a:effectLst/>
              </a:rPr>
              <a:t>This means that the password manager company is blindfolded. They don’t have access to your master password or your encrypted data.</a:t>
            </a:r>
          </a:p>
          <a:p>
            <a:pPr algn="l">
              <a:buFont typeface="Wingdings" pitchFamily="2" charset="2"/>
              <a:buChar char="Ø"/>
            </a:pPr>
            <a:r>
              <a:rPr lang="en-US" sz="2000" b="0" i="0">
                <a:solidFill>
                  <a:srgbClr val="FFFF00"/>
                </a:solidFill>
                <a:effectLst/>
              </a:rPr>
              <a:t>Salting</a:t>
            </a:r>
            <a:r>
              <a:rPr lang="en-US" sz="2000" b="0" i="0">
                <a:effectLst/>
              </a:rPr>
              <a:t>: This means that a </a:t>
            </a:r>
            <a:r>
              <a:rPr lang="en-US" sz="2000" b="0" i="0">
                <a:solidFill>
                  <a:srgbClr val="FFFF00"/>
                </a:solidFill>
                <a:effectLst/>
              </a:rPr>
              <a:t>random string of characters is added</a:t>
            </a:r>
            <a:r>
              <a:rPr lang="en-US" sz="2000" b="0" i="0">
                <a:effectLst/>
              </a:rPr>
              <a:t> to your password before it is encrypted, making it even more difficult to crack.</a:t>
            </a:r>
          </a:p>
          <a:p>
            <a:pPr algn="l">
              <a:buFont typeface="Wingdings" pitchFamily="2" charset="2"/>
              <a:buChar char="Ø"/>
            </a:pPr>
            <a:r>
              <a:rPr lang="en-US" sz="2000" b="0" i="0">
                <a:solidFill>
                  <a:srgbClr val="FFFF00"/>
                </a:solidFill>
                <a:effectLst/>
              </a:rPr>
              <a:t>Stretching</a:t>
            </a:r>
            <a:r>
              <a:rPr lang="en-US" sz="2000" b="0" i="0">
                <a:effectLst/>
              </a:rPr>
              <a:t>: This means that the password </a:t>
            </a:r>
            <a:r>
              <a:rPr lang="en-US" sz="2000" b="0" i="0">
                <a:solidFill>
                  <a:srgbClr val="FFFF00"/>
                </a:solidFill>
                <a:effectLst/>
              </a:rPr>
              <a:t>encryption process is repeated many times</a:t>
            </a:r>
            <a:r>
              <a:rPr lang="en-US" sz="2000" b="0" i="0">
                <a:effectLst/>
              </a:rPr>
              <a:t>, making it even more time-consuming and difficult to crack.</a:t>
            </a:r>
          </a:p>
        </p:txBody>
      </p:sp>
      <p:sp>
        <p:nvSpPr>
          <p:cNvPr id="4" name="Slide Number Placeholder 3">
            <a:extLst>
              <a:ext uri="{FF2B5EF4-FFF2-40B4-BE49-F238E27FC236}">
                <a16:creationId xmlns:a16="http://schemas.microsoft.com/office/drawing/2014/main" id="{83F34AFD-19AC-7FB2-FCD2-97D34E7B1003}"/>
              </a:ext>
            </a:extLst>
          </p:cNvPr>
          <p:cNvSpPr>
            <a:spLocks noGrp="1"/>
          </p:cNvSpPr>
          <p:nvPr>
            <p:ph type="sldNum" sz="quarter" idx="12"/>
          </p:nvPr>
        </p:nvSpPr>
        <p:spPr/>
        <p:txBody>
          <a:bodyPr/>
          <a:lstStyle/>
          <a:p>
            <a:fld id="{6D22F896-40B5-4ADD-8801-0D06FADFA095}" type="slidenum">
              <a:rPr lang="en-US" smtClean="0"/>
              <a:t>49</a:t>
            </a:fld>
            <a:endParaRPr lang="en-US"/>
          </a:p>
        </p:txBody>
      </p:sp>
    </p:spTree>
    <p:extLst>
      <p:ext uri="{BB962C8B-B14F-4D97-AF65-F5344CB8AC3E}">
        <p14:creationId xmlns:p14="http://schemas.microsoft.com/office/powerpoint/2010/main" val="3892038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95AB-B553-507D-64F1-E2BACD3E2E0B}"/>
              </a:ext>
            </a:extLst>
          </p:cNvPr>
          <p:cNvSpPr>
            <a:spLocks noGrp="1"/>
          </p:cNvSpPr>
          <p:nvPr>
            <p:ph type="title"/>
          </p:nvPr>
        </p:nvSpPr>
        <p:spPr>
          <a:xfrm>
            <a:off x="2895600" y="764373"/>
            <a:ext cx="8610600" cy="1293028"/>
          </a:xfrm>
        </p:spPr>
        <p:txBody>
          <a:bodyPr>
            <a:normAutofit/>
          </a:bodyPr>
          <a:lstStyle/>
          <a:p>
            <a:r>
              <a:rPr lang="en-US">
                <a:effectLst/>
                <a:latin typeface="Helvetica" pitchFamily="2" charset="0"/>
              </a:rPr>
              <a:t>Why Password ?</a:t>
            </a:r>
            <a:br>
              <a:rPr lang="en-US">
                <a:effectLst/>
                <a:latin typeface="Helvetica" pitchFamily="2" charset="0"/>
              </a:rPr>
            </a:br>
            <a:endParaRPr lang="en-US"/>
          </a:p>
        </p:txBody>
      </p:sp>
      <p:graphicFrame>
        <p:nvGraphicFramePr>
          <p:cNvPr id="5" name="Content Placeholder 2">
            <a:extLst>
              <a:ext uri="{FF2B5EF4-FFF2-40B4-BE49-F238E27FC236}">
                <a16:creationId xmlns:a16="http://schemas.microsoft.com/office/drawing/2014/main" id="{38FC5EFB-6DAF-6E55-18F0-A2E796458AA4}"/>
              </a:ext>
            </a:extLst>
          </p:cNvPr>
          <p:cNvGraphicFramePr>
            <a:graphicFrameLocks noGrp="1"/>
          </p:cNvGraphicFramePr>
          <p:nvPr>
            <p:ph idx="1"/>
            <p:extLst>
              <p:ext uri="{D42A27DB-BD31-4B8C-83A1-F6EECF244321}">
                <p14:modId xmlns:p14="http://schemas.microsoft.com/office/powerpoint/2010/main" val="955894000"/>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86A9363-1BFF-34A5-CBA1-F3E458DA9248}"/>
              </a:ext>
            </a:extLst>
          </p:cNvPr>
          <p:cNvSpPr>
            <a:spLocks noGrp="1"/>
          </p:cNvSpPr>
          <p:nvPr>
            <p:ph type="sldNum" sz="quarter" idx="12"/>
          </p:nvPr>
        </p:nvSpPr>
        <p:spPr/>
        <p:txBody>
          <a:bodyPr/>
          <a:lstStyle/>
          <a:p>
            <a:fld id="{6D22F896-40B5-4ADD-8801-0D06FADFA095}" type="slidenum">
              <a:rPr lang="en-US" smtClean="0"/>
              <a:t>5</a:t>
            </a:fld>
            <a:endParaRPr lang="en-US"/>
          </a:p>
        </p:txBody>
      </p:sp>
    </p:spTree>
    <p:extLst>
      <p:ext uri="{BB962C8B-B14F-4D97-AF65-F5344CB8AC3E}">
        <p14:creationId xmlns:p14="http://schemas.microsoft.com/office/powerpoint/2010/main" val="671070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C4D2-6ECD-EE4C-5D46-3F7C927ACFB8}"/>
              </a:ext>
            </a:extLst>
          </p:cNvPr>
          <p:cNvSpPr>
            <a:spLocks noGrp="1"/>
          </p:cNvSpPr>
          <p:nvPr>
            <p:ph type="title"/>
          </p:nvPr>
        </p:nvSpPr>
        <p:spPr>
          <a:xfrm>
            <a:off x="577404" y="764373"/>
            <a:ext cx="10928796" cy="1293028"/>
          </a:xfrm>
        </p:spPr>
        <p:txBody>
          <a:bodyPr>
            <a:noAutofit/>
          </a:bodyPr>
          <a:lstStyle/>
          <a:p>
            <a:br>
              <a:rPr lang="en-US" sz="2800"/>
            </a:br>
            <a:br>
              <a:rPr lang="en-US" sz="2800"/>
            </a:br>
            <a:br>
              <a:rPr lang="en-US" sz="2800"/>
            </a:br>
            <a:r>
              <a:rPr lang="en-US" sz="2800"/>
              <a:t>HAVE </a:t>
            </a:r>
            <a:r>
              <a:rPr lang="en-US" sz="2800">
                <a:solidFill>
                  <a:srgbClr val="FF0000"/>
                </a:solidFill>
              </a:rPr>
              <a:t>OTHER PASSWORD MANAGERS</a:t>
            </a:r>
            <a:br>
              <a:rPr lang="en-US" sz="2800"/>
            </a:br>
            <a:r>
              <a:rPr lang="en-US" sz="2800"/>
              <a:t> EXPERIENCED SECURITY BREACHES?</a:t>
            </a:r>
          </a:p>
          <a:p>
            <a:br>
              <a:rPr lang="en-US" sz="2800"/>
            </a:br>
            <a:endParaRPr lang="en-US" sz="2800"/>
          </a:p>
          <a:p>
            <a:endParaRPr lang="en-US" sz="2800"/>
          </a:p>
        </p:txBody>
      </p:sp>
      <p:sp>
        <p:nvSpPr>
          <p:cNvPr id="3" name="Content Placeholder 2">
            <a:extLst>
              <a:ext uri="{FF2B5EF4-FFF2-40B4-BE49-F238E27FC236}">
                <a16:creationId xmlns:a16="http://schemas.microsoft.com/office/drawing/2014/main" id="{67143297-E6C9-FF0B-00E8-D9F6C2FF4276}"/>
              </a:ext>
            </a:extLst>
          </p:cNvPr>
          <p:cNvSpPr>
            <a:spLocks noGrp="1"/>
          </p:cNvSpPr>
          <p:nvPr>
            <p:ph idx="1"/>
          </p:nvPr>
        </p:nvSpPr>
        <p:spPr/>
        <p:txBody>
          <a:bodyPr vert="horz" lIns="91440" tIns="45720" rIns="91440" bIns="45720" rtlCol="0" anchor="t">
            <a:normAutofit fontScale="92500"/>
          </a:bodyPr>
          <a:lstStyle/>
          <a:p>
            <a:pPr>
              <a:buFont typeface="Wingdings" pitchFamily="2" charset="2"/>
              <a:buChar char="Ø"/>
            </a:pPr>
            <a:r>
              <a:rPr lang="en-US">
                <a:ea typeface="+mn-lt"/>
                <a:cs typeface="+mn-lt"/>
              </a:rPr>
              <a:t>Security breaches targeting </a:t>
            </a:r>
            <a:r>
              <a:rPr lang="en-US" err="1">
                <a:solidFill>
                  <a:srgbClr val="FFFF00"/>
                </a:solidFill>
                <a:ea typeface="+mn-lt"/>
                <a:cs typeface="+mn-lt"/>
              </a:rPr>
              <a:t>onelogin</a:t>
            </a:r>
            <a:r>
              <a:rPr lang="en-US">
                <a:solidFill>
                  <a:srgbClr val="FFFF00"/>
                </a:solidFill>
                <a:ea typeface="+mn-lt"/>
                <a:cs typeface="+mn-lt"/>
              </a:rPr>
              <a:t> in 2017</a:t>
            </a:r>
            <a:r>
              <a:rPr lang="en-US">
                <a:ea typeface="+mn-lt"/>
                <a:cs typeface="+mn-lt"/>
              </a:rPr>
              <a:t> have garnered significant attention, given its reputation as one of the top password management solutions globally. </a:t>
            </a:r>
          </a:p>
          <a:p>
            <a:pPr>
              <a:buFont typeface="Wingdings" pitchFamily="2" charset="2"/>
              <a:buChar char="Ø"/>
            </a:pPr>
            <a:endParaRPr lang="en-US">
              <a:ea typeface="+mn-lt"/>
              <a:cs typeface="+mn-lt"/>
            </a:endParaRPr>
          </a:p>
          <a:p>
            <a:pPr>
              <a:buFont typeface="Wingdings" pitchFamily="2" charset="2"/>
              <a:buChar char="Ø"/>
            </a:pPr>
            <a:r>
              <a:rPr lang="en-US">
                <a:ea typeface="+mn-lt"/>
                <a:cs typeface="+mn-lt"/>
              </a:rPr>
              <a:t>In both 2019 and 2020, various research projects aimed to uncover potential vulnerabilities in password managers. These investigations </a:t>
            </a:r>
            <a:r>
              <a:rPr lang="en-US">
                <a:solidFill>
                  <a:srgbClr val="FFFF00"/>
                </a:solidFill>
                <a:ea typeface="+mn-lt"/>
                <a:cs typeface="+mn-lt"/>
              </a:rPr>
              <a:t>revealed security weaknesses</a:t>
            </a:r>
            <a:r>
              <a:rPr lang="en-US">
                <a:ea typeface="+mn-lt"/>
                <a:cs typeface="+mn-lt"/>
              </a:rPr>
              <a:t> in several widely used password management tools, not limited to LastPass alone.</a:t>
            </a:r>
          </a:p>
          <a:p>
            <a:pPr>
              <a:buFont typeface="Wingdings" pitchFamily="2" charset="2"/>
              <a:buChar char="Ø"/>
            </a:pPr>
            <a:endParaRPr lang="en-US">
              <a:ea typeface="+mn-lt"/>
              <a:cs typeface="+mn-lt"/>
            </a:endParaRPr>
          </a:p>
          <a:p>
            <a:pPr>
              <a:buFont typeface="Wingdings" pitchFamily="2" charset="2"/>
              <a:buChar char="Ø"/>
            </a:pPr>
            <a:r>
              <a:rPr lang="en-US">
                <a:solidFill>
                  <a:srgbClr val="FFFF00"/>
                </a:solidFill>
                <a:ea typeface="+mn-lt"/>
                <a:cs typeface="+mn-lt"/>
              </a:rPr>
              <a:t>Bug bounty contests </a:t>
            </a:r>
            <a:r>
              <a:rPr lang="en-US">
                <a:ea typeface="+mn-lt"/>
                <a:cs typeface="+mn-lt"/>
              </a:rPr>
              <a:t>where you can work on security of the company </a:t>
            </a:r>
            <a:r>
              <a:rPr lang="en-US">
                <a:solidFill>
                  <a:srgbClr val="FFFF00"/>
                </a:solidFill>
                <a:ea typeface="+mn-lt"/>
                <a:cs typeface="+mn-lt"/>
              </a:rPr>
              <a:t>legally</a:t>
            </a:r>
            <a:r>
              <a:rPr lang="en-US">
                <a:ea typeface="+mn-lt"/>
                <a:cs typeface="+mn-lt"/>
              </a:rPr>
              <a:t>. </a:t>
            </a:r>
          </a:p>
          <a:p>
            <a:pPr>
              <a:buFont typeface="Wingdings" pitchFamily="2" charset="2"/>
              <a:buChar char="Ø"/>
            </a:pPr>
            <a:endParaRPr lang="en-US">
              <a:ea typeface="+mn-lt"/>
              <a:cs typeface="+mn-lt"/>
            </a:endParaRPr>
          </a:p>
          <a:p>
            <a:pPr>
              <a:buFont typeface="Wingdings" pitchFamily="2" charset="2"/>
              <a:buChar char="Ø"/>
            </a:pPr>
            <a:r>
              <a:rPr lang="en-US">
                <a:ea typeface="+mn-lt"/>
                <a:cs typeface="+mn-lt"/>
              </a:rPr>
              <a:t>Notable password managers affected by these vulnerabilities included </a:t>
            </a:r>
            <a:r>
              <a:rPr lang="en-US" err="1">
                <a:solidFill>
                  <a:srgbClr val="FFFF00"/>
                </a:solidFill>
                <a:ea typeface="+mn-lt"/>
                <a:cs typeface="+mn-lt"/>
              </a:rPr>
              <a:t>Dashlane</a:t>
            </a:r>
            <a:r>
              <a:rPr lang="en-US">
                <a:solidFill>
                  <a:srgbClr val="FFFF00"/>
                </a:solidFill>
                <a:ea typeface="+mn-lt"/>
                <a:cs typeface="+mn-lt"/>
              </a:rPr>
              <a:t>, 1Password, Keeper, and RoboForm.</a:t>
            </a:r>
            <a:endParaRPr lang="en-US">
              <a:solidFill>
                <a:srgbClr val="FFFF00"/>
              </a:solidFill>
            </a:endParaRPr>
          </a:p>
          <a:p>
            <a:endParaRPr lang="en-US"/>
          </a:p>
        </p:txBody>
      </p:sp>
      <p:sp>
        <p:nvSpPr>
          <p:cNvPr id="4" name="Slide Number Placeholder 3">
            <a:extLst>
              <a:ext uri="{FF2B5EF4-FFF2-40B4-BE49-F238E27FC236}">
                <a16:creationId xmlns:a16="http://schemas.microsoft.com/office/drawing/2014/main" id="{CF6F4DA0-C1D9-657F-1A7B-315D2E2A9205}"/>
              </a:ext>
            </a:extLst>
          </p:cNvPr>
          <p:cNvSpPr>
            <a:spLocks noGrp="1"/>
          </p:cNvSpPr>
          <p:nvPr>
            <p:ph type="sldNum" sz="quarter" idx="12"/>
          </p:nvPr>
        </p:nvSpPr>
        <p:spPr/>
        <p:txBody>
          <a:bodyPr/>
          <a:lstStyle/>
          <a:p>
            <a:fld id="{6D22F896-40B5-4ADD-8801-0D06FADFA095}" type="slidenum">
              <a:rPr lang="en-US" smtClean="0"/>
              <a:t>50</a:t>
            </a:fld>
            <a:endParaRPr lang="en-US"/>
          </a:p>
        </p:txBody>
      </p:sp>
    </p:spTree>
    <p:extLst>
      <p:ext uri="{BB962C8B-B14F-4D97-AF65-F5344CB8AC3E}">
        <p14:creationId xmlns:p14="http://schemas.microsoft.com/office/powerpoint/2010/main" val="2591289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DD66C-128C-8EB2-7D26-5746AC3D5B3C}"/>
              </a:ext>
            </a:extLst>
          </p:cNvPr>
          <p:cNvSpPr>
            <a:spLocks noGrp="1"/>
          </p:cNvSpPr>
          <p:nvPr>
            <p:ph type="title"/>
          </p:nvPr>
        </p:nvSpPr>
        <p:spPr>
          <a:xfrm>
            <a:off x="330558" y="399248"/>
            <a:ext cx="11175642" cy="1293028"/>
          </a:xfrm>
        </p:spPr>
        <p:txBody>
          <a:bodyPr>
            <a:normAutofit/>
          </a:bodyPr>
          <a:lstStyle/>
          <a:p>
            <a:r>
              <a:rPr lang="en-US" sz="3200"/>
              <a:t>Is data breached ???</a:t>
            </a:r>
          </a:p>
        </p:txBody>
      </p:sp>
      <p:graphicFrame>
        <p:nvGraphicFramePr>
          <p:cNvPr id="5" name="Content Placeholder 2">
            <a:extLst>
              <a:ext uri="{FF2B5EF4-FFF2-40B4-BE49-F238E27FC236}">
                <a16:creationId xmlns:a16="http://schemas.microsoft.com/office/drawing/2014/main" id="{49459486-31F1-BD5C-1599-6628DFF0A4A8}"/>
              </a:ext>
            </a:extLst>
          </p:cNvPr>
          <p:cNvGraphicFramePr>
            <a:graphicFrameLocks noGrp="1"/>
          </p:cNvGraphicFramePr>
          <p:nvPr>
            <p:ph idx="1"/>
            <p:extLst>
              <p:ext uri="{D42A27DB-BD31-4B8C-83A1-F6EECF244321}">
                <p14:modId xmlns:p14="http://schemas.microsoft.com/office/powerpoint/2010/main" val="1108566879"/>
              </p:ext>
            </p:extLst>
          </p:nvPr>
        </p:nvGraphicFramePr>
        <p:xfrm>
          <a:off x="685800" y="1694576"/>
          <a:ext cx="10820400" cy="4276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EF710E8-5681-1507-253C-07299ED097B5}"/>
              </a:ext>
            </a:extLst>
          </p:cNvPr>
          <p:cNvSpPr>
            <a:spLocks noGrp="1"/>
          </p:cNvSpPr>
          <p:nvPr>
            <p:ph type="sldNum" sz="quarter" idx="12"/>
          </p:nvPr>
        </p:nvSpPr>
        <p:spPr/>
        <p:txBody>
          <a:bodyPr/>
          <a:lstStyle/>
          <a:p>
            <a:fld id="{6D22F896-40B5-4ADD-8801-0D06FADFA095}" type="slidenum">
              <a:rPr lang="en-US" smtClean="0"/>
              <a:t>51</a:t>
            </a:fld>
            <a:endParaRPr lang="en-US"/>
          </a:p>
        </p:txBody>
      </p:sp>
    </p:spTree>
    <p:extLst>
      <p:ext uri="{BB962C8B-B14F-4D97-AF65-F5344CB8AC3E}">
        <p14:creationId xmlns:p14="http://schemas.microsoft.com/office/powerpoint/2010/main" val="2487688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CB5-69C0-7263-9232-0CDEDAA9DEDA}"/>
              </a:ext>
            </a:extLst>
          </p:cNvPr>
          <p:cNvSpPr>
            <a:spLocks noGrp="1"/>
          </p:cNvSpPr>
          <p:nvPr>
            <p:ph type="title"/>
          </p:nvPr>
        </p:nvSpPr>
        <p:spPr/>
        <p:txBody>
          <a:bodyPr>
            <a:normAutofit/>
          </a:bodyPr>
          <a:lstStyle/>
          <a:p>
            <a:r>
              <a:rPr lang="en-US" sz="2800">
                <a:solidFill>
                  <a:srgbClr val="ECECF1"/>
                </a:solidFill>
                <a:ea typeface="+mj-lt"/>
                <a:cs typeface="+mj-lt"/>
              </a:rPr>
              <a:t>Will we eventually </a:t>
            </a:r>
            <a:r>
              <a:rPr lang="en-US" sz="2800">
                <a:solidFill>
                  <a:srgbClr val="FFFF00"/>
                </a:solidFill>
                <a:ea typeface="+mj-lt"/>
                <a:cs typeface="+mj-lt"/>
              </a:rPr>
              <a:t>replace password managers</a:t>
            </a:r>
            <a:r>
              <a:rPr lang="en-US" sz="2800">
                <a:solidFill>
                  <a:srgbClr val="ECECF1"/>
                </a:solidFill>
                <a:ea typeface="+mj-lt"/>
                <a:cs typeface="+mj-lt"/>
              </a:rPr>
              <a:t>?</a:t>
            </a:r>
            <a:endParaRPr lang="en-US" sz="2800"/>
          </a:p>
        </p:txBody>
      </p:sp>
      <p:sp>
        <p:nvSpPr>
          <p:cNvPr id="3" name="Content Placeholder 2">
            <a:extLst>
              <a:ext uri="{FF2B5EF4-FFF2-40B4-BE49-F238E27FC236}">
                <a16:creationId xmlns:a16="http://schemas.microsoft.com/office/drawing/2014/main" id="{7DA8A2BF-96B0-F59F-6A41-F17C68AFA7A6}"/>
              </a:ext>
            </a:extLst>
          </p:cNvPr>
          <p:cNvSpPr>
            <a:spLocks noGrp="1"/>
          </p:cNvSpPr>
          <p:nvPr>
            <p:ph idx="1"/>
          </p:nvPr>
        </p:nvSpPr>
        <p:spPr>
          <a:xfrm>
            <a:off x="685800" y="2194560"/>
            <a:ext cx="8212667" cy="4024125"/>
          </a:xfrm>
        </p:spPr>
        <p:txBody>
          <a:bodyPr vert="horz" lIns="91440" tIns="45720" rIns="91440" bIns="45720" rtlCol="0" anchor="t">
            <a:noAutofit/>
          </a:bodyPr>
          <a:lstStyle/>
          <a:p>
            <a:pPr marL="0" indent="0">
              <a:buNone/>
            </a:pPr>
            <a:r>
              <a:rPr lang="en-US" sz="2000" b="1">
                <a:ea typeface="+mn-lt"/>
                <a:cs typeface="+mn-lt"/>
              </a:rPr>
              <a:t>1. Biometric Authentication:</a:t>
            </a:r>
          </a:p>
          <a:p>
            <a:pPr marL="0" indent="0">
              <a:buNone/>
            </a:pPr>
            <a:r>
              <a:rPr lang="en-US" sz="1800">
                <a:ea typeface="+mn-lt"/>
                <a:cs typeface="+mn-lt"/>
              </a:rPr>
              <a:t>Current State: Fingerprint, facial recognition, and </a:t>
            </a:r>
            <a:r>
              <a:rPr lang="en-US" sz="1800">
                <a:solidFill>
                  <a:srgbClr val="FFFF00"/>
                </a:solidFill>
                <a:ea typeface="+mn-lt"/>
                <a:cs typeface="+mn-lt"/>
              </a:rPr>
              <a:t>voice </a:t>
            </a:r>
            <a:r>
              <a:rPr lang="en-US" sz="1800" err="1">
                <a:solidFill>
                  <a:srgbClr val="FFFF00"/>
                </a:solidFill>
                <a:ea typeface="+mn-lt"/>
                <a:cs typeface="+mn-lt"/>
              </a:rPr>
              <a:t>recognition,retina</a:t>
            </a:r>
            <a:r>
              <a:rPr lang="en-US" sz="1800">
                <a:solidFill>
                  <a:srgbClr val="FFFF00"/>
                </a:solidFill>
                <a:ea typeface="+mn-lt"/>
                <a:cs typeface="+mn-lt"/>
              </a:rPr>
              <a:t> scan  </a:t>
            </a:r>
            <a:r>
              <a:rPr lang="en-US" sz="1800">
                <a:ea typeface="+mn-lt"/>
                <a:cs typeface="+mn-lt"/>
              </a:rPr>
              <a:t>are becoming commonplace in device authentication.</a:t>
            </a:r>
          </a:p>
          <a:p>
            <a:pPr marL="0" indent="0">
              <a:buNone/>
            </a:pPr>
            <a:r>
              <a:rPr lang="en-US" sz="1800">
                <a:ea typeface="+mn-lt"/>
                <a:cs typeface="+mn-lt"/>
              </a:rPr>
              <a:t>Future Possibility: Enhanced biometric systems that combine multiple biometric parameters for ultra-secure authentication.</a:t>
            </a:r>
          </a:p>
          <a:p>
            <a:pPr marL="0" indent="0">
              <a:buNone/>
            </a:pPr>
            <a:endParaRPr lang="en-US" sz="1800">
              <a:ea typeface="+mn-lt"/>
              <a:cs typeface="+mn-lt"/>
            </a:endParaRPr>
          </a:p>
          <a:p>
            <a:pPr marL="0" indent="0">
              <a:buNone/>
            </a:pPr>
            <a:r>
              <a:rPr lang="en-US" sz="2000" b="1">
                <a:ea typeface="+mn-lt"/>
                <a:cs typeface="+mn-lt"/>
              </a:rPr>
              <a:t>2. Behavioral Biometrics using AI and ML:</a:t>
            </a:r>
          </a:p>
          <a:p>
            <a:pPr marL="0" indent="0">
              <a:buNone/>
            </a:pPr>
            <a:r>
              <a:rPr lang="en-US" sz="1800">
                <a:ea typeface="+mn-lt"/>
                <a:cs typeface="+mn-lt"/>
              </a:rPr>
              <a:t>Current State: Advanced AI and machine learning algorithms can help identify and prevent unauthorized access. Some systems track </a:t>
            </a:r>
            <a:r>
              <a:rPr lang="en-US" sz="1800">
                <a:solidFill>
                  <a:srgbClr val="FFFF00"/>
                </a:solidFill>
                <a:ea typeface="+mn-lt"/>
                <a:cs typeface="+mn-lt"/>
              </a:rPr>
              <a:t>user behavior (such as typing speed, mouse movements, etc.)</a:t>
            </a:r>
            <a:r>
              <a:rPr lang="en-US" sz="1800">
                <a:ea typeface="+mn-lt"/>
                <a:cs typeface="+mn-lt"/>
              </a:rPr>
              <a:t> to create a user profile.</a:t>
            </a:r>
          </a:p>
          <a:p>
            <a:pPr marL="0" indent="0">
              <a:buNone/>
            </a:pPr>
            <a:r>
              <a:rPr lang="en-US" sz="1800">
                <a:ea typeface="+mn-lt"/>
                <a:cs typeface="+mn-lt"/>
              </a:rPr>
              <a:t>Future Possibility: Advanced behavioral biometrics that could identify and authenticate users seamlessly based on their unique usage patterns.</a:t>
            </a:r>
            <a:endParaRPr lang="en-US" sz="1800">
              <a:solidFill>
                <a:srgbClr val="D1D5DB"/>
              </a:solidFill>
              <a:ea typeface="+mn-lt"/>
              <a:cs typeface="+mn-lt"/>
            </a:endParaRPr>
          </a:p>
        </p:txBody>
      </p:sp>
      <p:pic>
        <p:nvPicPr>
          <p:cNvPr id="4" name="Picture 3">
            <a:extLst>
              <a:ext uri="{FF2B5EF4-FFF2-40B4-BE49-F238E27FC236}">
                <a16:creationId xmlns:a16="http://schemas.microsoft.com/office/drawing/2014/main" id="{884D0D75-57A7-3BE5-6307-BF55DDA3323B}"/>
              </a:ext>
            </a:extLst>
          </p:cNvPr>
          <p:cNvPicPr>
            <a:picLocks noChangeAspect="1"/>
          </p:cNvPicPr>
          <p:nvPr/>
        </p:nvPicPr>
        <p:blipFill>
          <a:blip r:embed="rId3"/>
          <a:stretch>
            <a:fillRect/>
          </a:stretch>
        </p:blipFill>
        <p:spPr>
          <a:xfrm>
            <a:off x="8898467" y="2194560"/>
            <a:ext cx="3022600" cy="1739900"/>
          </a:xfrm>
          <a:prstGeom prst="rect">
            <a:avLst/>
          </a:prstGeom>
        </p:spPr>
      </p:pic>
      <p:pic>
        <p:nvPicPr>
          <p:cNvPr id="6" name="Picture 5">
            <a:extLst>
              <a:ext uri="{FF2B5EF4-FFF2-40B4-BE49-F238E27FC236}">
                <a16:creationId xmlns:a16="http://schemas.microsoft.com/office/drawing/2014/main" id="{389AAB19-8FB6-E171-7A2C-1362DC612FF7}"/>
              </a:ext>
            </a:extLst>
          </p:cNvPr>
          <p:cNvPicPr>
            <a:picLocks noChangeAspect="1"/>
          </p:cNvPicPr>
          <p:nvPr/>
        </p:nvPicPr>
        <p:blipFill>
          <a:blip r:embed="rId4"/>
          <a:stretch>
            <a:fillRect/>
          </a:stretch>
        </p:blipFill>
        <p:spPr>
          <a:xfrm>
            <a:off x="8949267" y="4307766"/>
            <a:ext cx="2971800" cy="2006600"/>
          </a:xfrm>
          <a:prstGeom prst="rect">
            <a:avLst/>
          </a:prstGeom>
        </p:spPr>
      </p:pic>
      <p:sp>
        <p:nvSpPr>
          <p:cNvPr id="5" name="Slide Number Placeholder 4">
            <a:extLst>
              <a:ext uri="{FF2B5EF4-FFF2-40B4-BE49-F238E27FC236}">
                <a16:creationId xmlns:a16="http://schemas.microsoft.com/office/drawing/2014/main" id="{5FD1705D-F057-8D20-5857-385D2B621A92}"/>
              </a:ext>
            </a:extLst>
          </p:cNvPr>
          <p:cNvSpPr>
            <a:spLocks noGrp="1"/>
          </p:cNvSpPr>
          <p:nvPr>
            <p:ph type="sldNum" sz="quarter" idx="12"/>
          </p:nvPr>
        </p:nvSpPr>
        <p:spPr/>
        <p:txBody>
          <a:bodyPr/>
          <a:lstStyle/>
          <a:p>
            <a:fld id="{6D22F896-40B5-4ADD-8801-0D06FADFA095}" type="slidenum">
              <a:rPr lang="en-US" smtClean="0"/>
              <a:t>52</a:t>
            </a:fld>
            <a:endParaRPr lang="en-US"/>
          </a:p>
        </p:txBody>
      </p:sp>
    </p:spTree>
    <p:extLst>
      <p:ext uri="{BB962C8B-B14F-4D97-AF65-F5344CB8AC3E}">
        <p14:creationId xmlns:p14="http://schemas.microsoft.com/office/powerpoint/2010/main" val="723214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83825-E5BC-40CE-A031-323C1CDE87ED}"/>
              </a:ext>
            </a:extLst>
          </p:cNvPr>
          <p:cNvSpPr>
            <a:spLocks noGrp="1"/>
          </p:cNvSpPr>
          <p:nvPr>
            <p:ph type="title"/>
          </p:nvPr>
        </p:nvSpPr>
        <p:spPr/>
        <p:txBody>
          <a:bodyPr>
            <a:normAutofit/>
          </a:bodyPr>
          <a:lstStyle/>
          <a:p>
            <a:r>
              <a:rPr lang="en-US" sz="3200">
                <a:solidFill>
                  <a:srgbClr val="ECECF1"/>
                </a:solidFill>
                <a:ea typeface="+mj-lt"/>
                <a:cs typeface="+mj-lt"/>
              </a:rPr>
              <a:t>Will we eventually </a:t>
            </a:r>
            <a:r>
              <a:rPr lang="en-US" sz="3200">
                <a:solidFill>
                  <a:srgbClr val="FFFF00"/>
                </a:solidFill>
                <a:ea typeface="+mj-lt"/>
                <a:cs typeface="+mj-lt"/>
              </a:rPr>
              <a:t>replace password manager ???</a:t>
            </a:r>
            <a:endParaRPr lang="en-US" sz="3200"/>
          </a:p>
        </p:txBody>
      </p:sp>
      <p:pic>
        <p:nvPicPr>
          <p:cNvPr id="5" name="Picture 4">
            <a:extLst>
              <a:ext uri="{FF2B5EF4-FFF2-40B4-BE49-F238E27FC236}">
                <a16:creationId xmlns:a16="http://schemas.microsoft.com/office/drawing/2014/main" id="{8533BADF-5C6C-F412-8C8D-FF8881D22183}"/>
              </a:ext>
            </a:extLst>
          </p:cNvPr>
          <p:cNvPicPr>
            <a:picLocks noChangeAspect="1"/>
          </p:cNvPicPr>
          <p:nvPr/>
        </p:nvPicPr>
        <p:blipFill>
          <a:blip r:embed="rId2"/>
          <a:stretch>
            <a:fillRect/>
          </a:stretch>
        </p:blipFill>
        <p:spPr>
          <a:xfrm>
            <a:off x="8915835" y="4480660"/>
            <a:ext cx="2935854" cy="1738025"/>
          </a:xfrm>
          <a:prstGeom prst="rect">
            <a:avLst/>
          </a:prstGeom>
        </p:spPr>
      </p:pic>
      <p:pic>
        <p:nvPicPr>
          <p:cNvPr id="4" name="Picture 3">
            <a:extLst>
              <a:ext uri="{FF2B5EF4-FFF2-40B4-BE49-F238E27FC236}">
                <a16:creationId xmlns:a16="http://schemas.microsoft.com/office/drawing/2014/main" id="{A010AA74-FD12-9F76-7D4A-EAFE82C2373A}"/>
              </a:ext>
            </a:extLst>
          </p:cNvPr>
          <p:cNvPicPr>
            <a:picLocks noChangeAspect="1"/>
          </p:cNvPicPr>
          <p:nvPr/>
        </p:nvPicPr>
        <p:blipFill>
          <a:blip r:embed="rId3"/>
          <a:stretch>
            <a:fillRect/>
          </a:stretch>
        </p:blipFill>
        <p:spPr>
          <a:xfrm>
            <a:off x="9089562" y="2194560"/>
            <a:ext cx="2762127" cy="1874051"/>
          </a:xfrm>
          <a:prstGeom prst="rect">
            <a:avLst/>
          </a:prstGeom>
        </p:spPr>
      </p:pic>
      <p:sp>
        <p:nvSpPr>
          <p:cNvPr id="3" name="Content Placeholder 2">
            <a:extLst>
              <a:ext uri="{FF2B5EF4-FFF2-40B4-BE49-F238E27FC236}">
                <a16:creationId xmlns:a16="http://schemas.microsoft.com/office/drawing/2014/main" id="{33E78A27-9D7D-6D0A-3F32-BF867CEC4079}"/>
              </a:ext>
            </a:extLst>
          </p:cNvPr>
          <p:cNvSpPr>
            <a:spLocks noGrp="1"/>
          </p:cNvSpPr>
          <p:nvPr>
            <p:ph idx="1"/>
          </p:nvPr>
        </p:nvSpPr>
        <p:spPr>
          <a:xfrm>
            <a:off x="685800" y="2194560"/>
            <a:ext cx="8403762" cy="4024125"/>
          </a:xfrm>
        </p:spPr>
        <p:txBody>
          <a:bodyPr>
            <a:normAutofit lnSpcReduction="10000"/>
          </a:bodyPr>
          <a:lstStyle/>
          <a:p>
            <a:pPr marL="0" indent="0">
              <a:buNone/>
            </a:pPr>
            <a:r>
              <a:rPr lang="en-US" sz="2000" b="1">
                <a:ea typeface="+mn-lt"/>
                <a:cs typeface="+mn-lt"/>
              </a:rPr>
              <a:t>3. Quantum-Safe Cryptography:</a:t>
            </a:r>
          </a:p>
          <a:p>
            <a:pPr marL="0" indent="0">
              <a:buNone/>
            </a:pPr>
            <a:r>
              <a:rPr lang="en-US" sz="2000">
                <a:ea typeface="+mn-lt"/>
                <a:cs typeface="+mn-lt"/>
              </a:rPr>
              <a:t>Current State: Research into </a:t>
            </a:r>
            <a:r>
              <a:rPr lang="en-US" sz="2000">
                <a:solidFill>
                  <a:srgbClr val="FFFF00"/>
                </a:solidFill>
                <a:ea typeface="+mn-lt"/>
                <a:cs typeface="+mn-lt"/>
              </a:rPr>
              <a:t>cryptographic methods </a:t>
            </a:r>
            <a:r>
              <a:rPr lang="en-US" sz="2000">
                <a:ea typeface="+mn-lt"/>
                <a:cs typeface="+mn-lt"/>
              </a:rPr>
              <a:t>that would be secure against quantum attacks.</a:t>
            </a:r>
          </a:p>
          <a:p>
            <a:pPr marL="0" indent="0">
              <a:buNone/>
            </a:pPr>
            <a:r>
              <a:rPr lang="en-US" sz="2000">
                <a:ea typeface="+mn-lt"/>
                <a:cs typeface="+mn-lt"/>
              </a:rPr>
              <a:t>Future Possibility: Implementation of </a:t>
            </a:r>
            <a:r>
              <a:rPr lang="en-US" sz="2000">
                <a:solidFill>
                  <a:srgbClr val="FFFF00"/>
                </a:solidFill>
                <a:ea typeface="+mn-lt"/>
                <a:cs typeface="+mn-lt"/>
              </a:rPr>
              <a:t>quantum-resistant cryptographic algorithms</a:t>
            </a:r>
            <a:r>
              <a:rPr lang="en-US" sz="2000">
                <a:ea typeface="+mn-lt"/>
                <a:cs typeface="+mn-lt"/>
              </a:rPr>
              <a:t> in authentication processes.</a:t>
            </a:r>
          </a:p>
          <a:p>
            <a:pPr marL="0" indent="0">
              <a:buNone/>
            </a:pPr>
            <a:endParaRPr lang="en-US" sz="2000">
              <a:ea typeface="+mn-lt"/>
              <a:cs typeface="+mn-lt"/>
            </a:endParaRPr>
          </a:p>
          <a:p>
            <a:pPr marL="0" indent="0">
              <a:buNone/>
            </a:pPr>
            <a:r>
              <a:rPr lang="en-US" b="1"/>
              <a:t>4. Hardware Tokens:</a:t>
            </a:r>
          </a:p>
          <a:p>
            <a:pPr marL="0" indent="0">
              <a:buNone/>
            </a:pPr>
            <a:r>
              <a:rPr lang="en-US"/>
              <a:t>Current State: Hardware tokens (like </a:t>
            </a:r>
            <a:r>
              <a:rPr lang="en-US">
                <a:solidFill>
                  <a:srgbClr val="FFFF00"/>
                </a:solidFill>
              </a:rPr>
              <a:t>YubiKey, satellite key</a:t>
            </a:r>
            <a:r>
              <a:rPr lang="en-US"/>
              <a:t>) provide an additional layer of security through </a:t>
            </a:r>
            <a:r>
              <a:rPr lang="en-US">
                <a:solidFill>
                  <a:srgbClr val="FFFF00"/>
                </a:solidFill>
              </a:rPr>
              <a:t>physical devices</a:t>
            </a:r>
            <a:r>
              <a:rPr lang="en-US"/>
              <a:t>.</a:t>
            </a:r>
          </a:p>
          <a:p>
            <a:pPr marL="0" indent="0">
              <a:buNone/>
            </a:pPr>
            <a:r>
              <a:rPr lang="en-US"/>
              <a:t>Future Possibility: More advanced and user-friendly hardware tokens that could completely eliminate the need for remembering passwords.</a:t>
            </a:r>
          </a:p>
        </p:txBody>
      </p:sp>
      <p:sp>
        <p:nvSpPr>
          <p:cNvPr id="6" name="Slide Number Placeholder 5">
            <a:extLst>
              <a:ext uri="{FF2B5EF4-FFF2-40B4-BE49-F238E27FC236}">
                <a16:creationId xmlns:a16="http://schemas.microsoft.com/office/drawing/2014/main" id="{860DBF2D-9881-66E2-0126-23CA8DE79482}"/>
              </a:ext>
            </a:extLst>
          </p:cNvPr>
          <p:cNvSpPr>
            <a:spLocks noGrp="1"/>
          </p:cNvSpPr>
          <p:nvPr>
            <p:ph type="sldNum" sz="quarter" idx="12"/>
          </p:nvPr>
        </p:nvSpPr>
        <p:spPr/>
        <p:txBody>
          <a:bodyPr/>
          <a:lstStyle/>
          <a:p>
            <a:fld id="{6D22F896-40B5-4ADD-8801-0D06FADFA095}" type="slidenum">
              <a:rPr lang="en-US" smtClean="0"/>
              <a:t>53</a:t>
            </a:fld>
            <a:endParaRPr lang="en-US"/>
          </a:p>
        </p:txBody>
      </p:sp>
    </p:spTree>
    <p:extLst>
      <p:ext uri="{BB962C8B-B14F-4D97-AF65-F5344CB8AC3E}">
        <p14:creationId xmlns:p14="http://schemas.microsoft.com/office/powerpoint/2010/main" val="941817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83825-E5BC-40CE-A031-323C1CDE87ED}"/>
              </a:ext>
            </a:extLst>
          </p:cNvPr>
          <p:cNvSpPr>
            <a:spLocks noGrp="1"/>
          </p:cNvSpPr>
          <p:nvPr>
            <p:ph type="title"/>
          </p:nvPr>
        </p:nvSpPr>
        <p:spPr/>
        <p:txBody>
          <a:bodyPr>
            <a:normAutofit/>
          </a:bodyPr>
          <a:lstStyle/>
          <a:p>
            <a:r>
              <a:rPr lang="en-US" sz="3200">
                <a:solidFill>
                  <a:srgbClr val="ECECF1"/>
                </a:solidFill>
                <a:ea typeface="+mj-lt"/>
                <a:cs typeface="+mj-lt"/>
              </a:rPr>
              <a:t>Will we eventually </a:t>
            </a:r>
            <a:r>
              <a:rPr lang="en-US" sz="3200">
                <a:solidFill>
                  <a:srgbClr val="FFFF00"/>
                </a:solidFill>
                <a:ea typeface="+mj-lt"/>
                <a:cs typeface="+mj-lt"/>
              </a:rPr>
              <a:t>replace password manager ???</a:t>
            </a:r>
            <a:endParaRPr lang="en-US" sz="3200"/>
          </a:p>
        </p:txBody>
      </p:sp>
      <p:sp>
        <p:nvSpPr>
          <p:cNvPr id="3" name="Content Placeholder 2">
            <a:extLst>
              <a:ext uri="{FF2B5EF4-FFF2-40B4-BE49-F238E27FC236}">
                <a16:creationId xmlns:a16="http://schemas.microsoft.com/office/drawing/2014/main" id="{33E78A27-9D7D-6D0A-3F32-BF867CEC4079}"/>
              </a:ext>
            </a:extLst>
          </p:cNvPr>
          <p:cNvSpPr>
            <a:spLocks noGrp="1"/>
          </p:cNvSpPr>
          <p:nvPr>
            <p:ph idx="1"/>
          </p:nvPr>
        </p:nvSpPr>
        <p:spPr>
          <a:xfrm>
            <a:off x="685800" y="2194560"/>
            <a:ext cx="7508289" cy="4024125"/>
          </a:xfrm>
        </p:spPr>
        <p:txBody>
          <a:bodyPr/>
          <a:lstStyle/>
          <a:p>
            <a:pPr marL="0" indent="0">
              <a:buNone/>
            </a:pPr>
            <a:endParaRPr lang="en-US" b="1"/>
          </a:p>
          <a:p>
            <a:pPr marL="0" indent="0">
              <a:buNone/>
            </a:pPr>
            <a:r>
              <a:rPr lang="en-US" b="1"/>
              <a:t>5. Decentralized Identity Management:</a:t>
            </a:r>
          </a:p>
          <a:p>
            <a:pPr marL="0" indent="0">
              <a:buNone/>
            </a:pPr>
            <a:r>
              <a:rPr lang="en-US"/>
              <a:t>Current State: Blockchain technology is being utilized for </a:t>
            </a:r>
            <a:r>
              <a:rPr lang="en-US">
                <a:solidFill>
                  <a:srgbClr val="FFFF00"/>
                </a:solidFill>
              </a:rPr>
              <a:t>decentralized identity</a:t>
            </a:r>
            <a:r>
              <a:rPr lang="en-US"/>
              <a:t> management in some systems.</a:t>
            </a:r>
          </a:p>
          <a:p>
            <a:pPr marL="0" indent="0">
              <a:buNone/>
            </a:pPr>
            <a:r>
              <a:rPr lang="en-US"/>
              <a:t>Future Possibility: A global, decentralized identity management system that provides secure and seamless authentication without centralized control.</a:t>
            </a:r>
          </a:p>
        </p:txBody>
      </p:sp>
      <p:pic>
        <p:nvPicPr>
          <p:cNvPr id="4" name="Picture 3">
            <a:extLst>
              <a:ext uri="{FF2B5EF4-FFF2-40B4-BE49-F238E27FC236}">
                <a16:creationId xmlns:a16="http://schemas.microsoft.com/office/drawing/2014/main" id="{6A269D06-DAC0-25D6-BD3F-A52B96825B27}"/>
              </a:ext>
            </a:extLst>
          </p:cNvPr>
          <p:cNvPicPr>
            <a:picLocks noChangeAspect="1"/>
          </p:cNvPicPr>
          <p:nvPr/>
        </p:nvPicPr>
        <p:blipFill>
          <a:blip r:embed="rId2"/>
          <a:stretch>
            <a:fillRect/>
          </a:stretch>
        </p:blipFill>
        <p:spPr>
          <a:xfrm>
            <a:off x="8394700" y="3062365"/>
            <a:ext cx="3111500" cy="1993900"/>
          </a:xfrm>
          <a:prstGeom prst="rect">
            <a:avLst/>
          </a:prstGeom>
        </p:spPr>
      </p:pic>
      <p:sp>
        <p:nvSpPr>
          <p:cNvPr id="5" name="Slide Number Placeholder 4">
            <a:extLst>
              <a:ext uri="{FF2B5EF4-FFF2-40B4-BE49-F238E27FC236}">
                <a16:creationId xmlns:a16="http://schemas.microsoft.com/office/drawing/2014/main" id="{A61B7AEB-F5EE-A2E0-A8C3-DAC081BDA121}"/>
              </a:ext>
            </a:extLst>
          </p:cNvPr>
          <p:cNvSpPr>
            <a:spLocks noGrp="1"/>
          </p:cNvSpPr>
          <p:nvPr>
            <p:ph type="sldNum" sz="quarter" idx="12"/>
          </p:nvPr>
        </p:nvSpPr>
        <p:spPr/>
        <p:txBody>
          <a:bodyPr/>
          <a:lstStyle/>
          <a:p>
            <a:fld id="{6D22F896-40B5-4ADD-8801-0D06FADFA095}" type="slidenum">
              <a:rPr lang="en-US" smtClean="0"/>
              <a:t>54</a:t>
            </a:fld>
            <a:endParaRPr lang="en-US"/>
          </a:p>
        </p:txBody>
      </p:sp>
    </p:spTree>
    <p:extLst>
      <p:ext uri="{BB962C8B-B14F-4D97-AF65-F5344CB8AC3E}">
        <p14:creationId xmlns:p14="http://schemas.microsoft.com/office/powerpoint/2010/main" val="928012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E97B-E0ED-4E17-CD37-FC33E13B7E2B}"/>
              </a:ext>
            </a:extLst>
          </p:cNvPr>
          <p:cNvSpPr>
            <a:spLocks noGrp="1"/>
          </p:cNvSpPr>
          <p:nvPr>
            <p:ph type="title"/>
          </p:nvPr>
        </p:nvSpPr>
        <p:spPr>
          <a:xfrm>
            <a:off x="2895600" y="764373"/>
            <a:ext cx="8610600" cy="1293028"/>
          </a:xfrm>
        </p:spPr>
        <p:txBody>
          <a:bodyPr>
            <a:normAutofit/>
          </a:bodyPr>
          <a:lstStyle/>
          <a:p>
            <a:r>
              <a:rPr lang="en-US" sz="3400">
                <a:ea typeface="+mj-lt"/>
                <a:cs typeface="+mj-lt"/>
              </a:rPr>
              <a:t>Can </a:t>
            </a:r>
            <a:r>
              <a:rPr lang="en-US" sz="3400">
                <a:solidFill>
                  <a:srgbClr val="FFFF00"/>
                </a:solidFill>
                <a:ea typeface="+mj-lt"/>
                <a:cs typeface="+mj-lt"/>
              </a:rPr>
              <a:t>password-FREE</a:t>
            </a:r>
            <a:r>
              <a:rPr lang="en-US" sz="3400">
                <a:ea typeface="+mj-lt"/>
                <a:cs typeface="+mj-lt"/>
              </a:rPr>
              <a:t> technology solve the problem?</a:t>
            </a:r>
            <a:endParaRPr lang="en-US" sz="3400"/>
          </a:p>
        </p:txBody>
      </p:sp>
      <p:graphicFrame>
        <p:nvGraphicFramePr>
          <p:cNvPr id="11" name="Content Placeholder 2">
            <a:extLst>
              <a:ext uri="{FF2B5EF4-FFF2-40B4-BE49-F238E27FC236}">
                <a16:creationId xmlns:a16="http://schemas.microsoft.com/office/drawing/2014/main" id="{A8FC2B0B-2E96-8231-2ECD-52796DFE9560}"/>
              </a:ext>
            </a:extLst>
          </p:cNvPr>
          <p:cNvGraphicFramePr>
            <a:graphicFrameLocks noGrp="1"/>
          </p:cNvGraphicFramePr>
          <p:nvPr>
            <p:ph idx="1"/>
            <p:extLst>
              <p:ext uri="{D42A27DB-BD31-4B8C-83A1-F6EECF244321}">
                <p14:modId xmlns:p14="http://schemas.microsoft.com/office/powerpoint/2010/main" val="459532027"/>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F65EB30-8671-BD67-B2C9-A507CC70AE39}"/>
              </a:ext>
            </a:extLst>
          </p:cNvPr>
          <p:cNvSpPr>
            <a:spLocks noGrp="1"/>
          </p:cNvSpPr>
          <p:nvPr>
            <p:ph type="sldNum" sz="quarter" idx="12"/>
          </p:nvPr>
        </p:nvSpPr>
        <p:spPr/>
        <p:txBody>
          <a:bodyPr/>
          <a:lstStyle/>
          <a:p>
            <a:fld id="{6D22F896-40B5-4ADD-8801-0D06FADFA095}" type="slidenum">
              <a:rPr lang="en-US" smtClean="0"/>
              <a:t>55</a:t>
            </a:fld>
            <a:endParaRPr lang="en-US"/>
          </a:p>
        </p:txBody>
      </p:sp>
    </p:spTree>
    <p:extLst>
      <p:ext uri="{BB962C8B-B14F-4D97-AF65-F5344CB8AC3E}">
        <p14:creationId xmlns:p14="http://schemas.microsoft.com/office/powerpoint/2010/main" val="798169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651C3-8421-D845-9AD4-6177FD85814E}"/>
              </a:ext>
            </a:extLst>
          </p:cNvPr>
          <p:cNvSpPr>
            <a:spLocks noGrp="1"/>
          </p:cNvSpPr>
          <p:nvPr>
            <p:ph type="title"/>
          </p:nvPr>
        </p:nvSpPr>
        <p:spPr>
          <a:xfrm>
            <a:off x="4673600" y="764373"/>
            <a:ext cx="6832600" cy="1293028"/>
          </a:xfrm>
        </p:spPr>
        <p:txBody>
          <a:bodyPr>
            <a:normAutofit/>
          </a:bodyPr>
          <a:lstStyle/>
          <a:p>
            <a:r>
              <a:rPr lang="en-US" sz="3400"/>
              <a:t>Is </a:t>
            </a:r>
            <a:r>
              <a:rPr lang="en-US" sz="3400">
                <a:solidFill>
                  <a:srgbClr val="FF0000"/>
                </a:solidFill>
              </a:rPr>
              <a:t>password less </a:t>
            </a:r>
            <a:r>
              <a:rPr lang="en-US" sz="3400"/>
              <a:t>technology the answer?</a:t>
            </a:r>
          </a:p>
        </p:txBody>
      </p:sp>
      <p:pic>
        <p:nvPicPr>
          <p:cNvPr id="4" name="Picture 3" descr="A colorful key with different symbols&#10;&#10;Description automatically generated with medium confidence">
            <a:extLst>
              <a:ext uri="{FF2B5EF4-FFF2-40B4-BE49-F238E27FC236}">
                <a16:creationId xmlns:a16="http://schemas.microsoft.com/office/drawing/2014/main" id="{60AE222C-6F9D-1CA5-E7B5-5C874E633B25}"/>
              </a:ext>
            </a:extLst>
          </p:cNvPr>
          <p:cNvPicPr>
            <a:picLocks noChangeAspect="1"/>
          </p:cNvPicPr>
          <p:nvPr/>
        </p:nvPicPr>
        <p:blipFill>
          <a:blip r:embed="rId3"/>
          <a:stretch>
            <a:fillRect/>
          </a:stretch>
        </p:blipFill>
        <p:spPr>
          <a:xfrm>
            <a:off x="685800" y="3802856"/>
            <a:ext cx="3115483" cy="1775824"/>
          </a:xfrm>
          <a:prstGeom prst="rect">
            <a:avLst/>
          </a:prstGeom>
        </p:spPr>
      </p:pic>
      <p:sp>
        <p:nvSpPr>
          <p:cNvPr id="3" name="Content Placeholder 2">
            <a:extLst>
              <a:ext uri="{FF2B5EF4-FFF2-40B4-BE49-F238E27FC236}">
                <a16:creationId xmlns:a16="http://schemas.microsoft.com/office/drawing/2014/main" id="{1DA5EA42-D9DF-8D51-7F4A-CFD4EA4F1F60}"/>
              </a:ext>
            </a:extLst>
          </p:cNvPr>
          <p:cNvSpPr>
            <a:spLocks noGrp="1"/>
          </p:cNvSpPr>
          <p:nvPr>
            <p:ph idx="1"/>
          </p:nvPr>
        </p:nvSpPr>
        <p:spPr>
          <a:xfrm>
            <a:off x="3976382" y="2194560"/>
            <a:ext cx="7529818" cy="4483077"/>
          </a:xfrm>
        </p:spPr>
        <p:txBody>
          <a:bodyPr vert="horz" lIns="91440" tIns="45720" rIns="91440" bIns="45720" rtlCol="0">
            <a:normAutofit/>
          </a:bodyPr>
          <a:lstStyle/>
          <a:p>
            <a:r>
              <a:rPr lang="en-US" sz="1700">
                <a:solidFill>
                  <a:srgbClr val="FFFF00"/>
                </a:solidFill>
                <a:ea typeface="+mn-lt"/>
                <a:cs typeface="+mn-lt"/>
              </a:rPr>
              <a:t>Passkeys can replace traditional passwords with your device’s own authentication methods. </a:t>
            </a:r>
            <a:r>
              <a:rPr lang="en-US" sz="1700">
                <a:ea typeface="+mn-lt"/>
                <a:cs typeface="+mn-lt"/>
              </a:rPr>
              <a:t>That way, you can </a:t>
            </a:r>
            <a:r>
              <a:rPr lang="en-US" sz="1700" err="1">
                <a:ea typeface="+mn-lt"/>
                <a:cs typeface="+mn-lt"/>
              </a:rPr>
              <a:t>sigin</a:t>
            </a:r>
            <a:r>
              <a:rPr lang="en-US" sz="1700">
                <a:ea typeface="+mn-lt"/>
                <a:cs typeface="+mn-lt"/>
              </a:rPr>
              <a:t> to Gmail, PayPal, or iCloud just by activating Face ID on your iPhone, your Android phone’s fingerprint sensor.</a:t>
            </a:r>
          </a:p>
          <a:p>
            <a:r>
              <a:rPr lang="en-US" sz="1700">
                <a:ea typeface="+mn-lt"/>
                <a:cs typeface="+mn-lt"/>
              </a:rPr>
              <a:t>Built on </a:t>
            </a:r>
            <a:r>
              <a:rPr lang="en-US" sz="1700" err="1">
                <a:ea typeface="+mn-lt"/>
                <a:cs typeface="+mn-lt"/>
              </a:rPr>
              <a:t>WebAuthn</a:t>
            </a:r>
            <a:r>
              <a:rPr lang="en-US" sz="1700">
                <a:ea typeface="+mn-lt"/>
                <a:cs typeface="+mn-lt"/>
              </a:rPr>
              <a:t> (or Web Authentication) tech, </a:t>
            </a:r>
            <a:r>
              <a:rPr lang="en-US" sz="1700">
                <a:solidFill>
                  <a:srgbClr val="FFFF00"/>
                </a:solidFill>
                <a:ea typeface="+mn-lt"/>
                <a:cs typeface="+mn-lt"/>
              </a:rPr>
              <a:t>two different keys are generated when you create a passkey: </a:t>
            </a:r>
            <a:r>
              <a:rPr lang="en-US" sz="1700">
                <a:ea typeface="+mn-lt"/>
                <a:cs typeface="+mn-lt"/>
              </a:rPr>
              <a:t>one stored by the website or service where your account is and a private key stored on the device you use to verify your identity.</a:t>
            </a:r>
          </a:p>
          <a:p>
            <a:endParaRPr lang="en-US" sz="1700">
              <a:ea typeface="+mn-lt"/>
              <a:cs typeface="+mn-lt"/>
            </a:endParaRPr>
          </a:p>
          <a:p>
            <a:r>
              <a:rPr lang="en-US" sz="1700">
                <a:solidFill>
                  <a:srgbClr val="FFFF00"/>
                </a:solidFill>
                <a:ea typeface="+mn-lt"/>
                <a:cs typeface="+mn-lt"/>
              </a:rPr>
              <a:t>Google introduced passkeys</a:t>
            </a:r>
            <a:r>
              <a:rPr lang="en-US" sz="1700">
                <a:ea typeface="+mn-lt"/>
                <a:cs typeface="+mn-lt"/>
              </a:rPr>
              <a:t>, a product developed in collaboration with the FIDO Alliance.</a:t>
            </a:r>
          </a:p>
          <a:p>
            <a:endParaRPr lang="en-US" sz="1700">
              <a:ea typeface="+mn-lt"/>
              <a:cs typeface="+mn-lt"/>
            </a:endParaRPr>
          </a:p>
          <a:p>
            <a:r>
              <a:rPr lang="en-US" sz="1700">
                <a:ea typeface="+mn-lt"/>
                <a:cs typeface="+mn-lt"/>
              </a:rPr>
              <a:t>In 2023, 1Password will unveil a password-free system compatible with iOS, Android, Windows, Mac, Chrome OS, and Linux devices. </a:t>
            </a:r>
            <a:r>
              <a:rPr lang="en-US" sz="1700">
                <a:solidFill>
                  <a:srgbClr val="FFFF00"/>
                </a:solidFill>
                <a:ea typeface="+mn-lt"/>
                <a:cs typeface="+mn-lt"/>
              </a:rPr>
              <a:t>Users can generate concealed passkeys</a:t>
            </a:r>
            <a:r>
              <a:rPr lang="en-US" sz="1700">
                <a:ea typeface="+mn-lt"/>
                <a:cs typeface="+mn-lt"/>
              </a:rPr>
              <a:t> effortlessly through a browser extension, with each website having its unique pair stored securely.</a:t>
            </a:r>
          </a:p>
        </p:txBody>
      </p:sp>
      <p:sp>
        <p:nvSpPr>
          <p:cNvPr id="5" name="Slide Number Placeholder 4">
            <a:extLst>
              <a:ext uri="{FF2B5EF4-FFF2-40B4-BE49-F238E27FC236}">
                <a16:creationId xmlns:a16="http://schemas.microsoft.com/office/drawing/2014/main" id="{0E492C5A-BFCF-8DF9-1B6E-0EE4DA11A91D}"/>
              </a:ext>
            </a:extLst>
          </p:cNvPr>
          <p:cNvSpPr>
            <a:spLocks noGrp="1"/>
          </p:cNvSpPr>
          <p:nvPr>
            <p:ph type="sldNum" sz="quarter" idx="12"/>
          </p:nvPr>
        </p:nvSpPr>
        <p:spPr/>
        <p:txBody>
          <a:bodyPr/>
          <a:lstStyle/>
          <a:p>
            <a:fld id="{6D22F896-40B5-4ADD-8801-0D06FADFA095}" type="slidenum">
              <a:rPr lang="en-US" smtClean="0"/>
              <a:t>56</a:t>
            </a:fld>
            <a:endParaRPr lang="en-US"/>
          </a:p>
        </p:txBody>
      </p:sp>
    </p:spTree>
    <p:extLst>
      <p:ext uri="{BB962C8B-B14F-4D97-AF65-F5344CB8AC3E}">
        <p14:creationId xmlns:p14="http://schemas.microsoft.com/office/powerpoint/2010/main" val="1893991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C420-1CA7-78E9-6A1C-3B51879CD8CD}"/>
              </a:ext>
            </a:extLst>
          </p:cNvPr>
          <p:cNvSpPr>
            <a:spLocks noGrp="1"/>
          </p:cNvSpPr>
          <p:nvPr>
            <p:ph type="title"/>
          </p:nvPr>
        </p:nvSpPr>
        <p:spPr/>
        <p:txBody>
          <a:bodyPr>
            <a:normAutofit fontScale="90000"/>
          </a:bodyPr>
          <a:lstStyle/>
          <a:p>
            <a:r>
              <a:rPr lang="en-US" b="0" i="0">
                <a:effectLst/>
                <a:latin typeface="+mn-lt"/>
              </a:rPr>
              <a:t>specific points about </a:t>
            </a:r>
            <a:br>
              <a:rPr lang="en-US" b="0" i="0">
                <a:effectLst/>
                <a:latin typeface="+mn-lt"/>
              </a:rPr>
            </a:br>
            <a:r>
              <a:rPr lang="en-US" b="0" i="0">
                <a:solidFill>
                  <a:srgbClr val="0070C0"/>
                </a:solidFill>
                <a:effectLst/>
                <a:highlight>
                  <a:srgbClr val="00FFFF"/>
                </a:highlight>
                <a:latin typeface="+mn-lt"/>
              </a:rPr>
              <a:t>G</a:t>
            </a:r>
            <a:r>
              <a:rPr lang="en-US" b="0" i="0">
                <a:solidFill>
                  <a:srgbClr val="FF0000"/>
                </a:solidFill>
                <a:effectLst/>
                <a:highlight>
                  <a:srgbClr val="00FFFF"/>
                </a:highlight>
                <a:latin typeface="+mn-lt"/>
              </a:rPr>
              <a:t>oo</a:t>
            </a:r>
            <a:r>
              <a:rPr lang="en-US" b="0" i="0">
                <a:solidFill>
                  <a:srgbClr val="FFC000"/>
                </a:solidFill>
                <a:effectLst/>
                <a:highlight>
                  <a:srgbClr val="00FFFF"/>
                </a:highlight>
                <a:latin typeface="+mn-lt"/>
              </a:rPr>
              <a:t>g</a:t>
            </a:r>
            <a:r>
              <a:rPr lang="en-US" b="0" i="0">
                <a:solidFill>
                  <a:schemeClr val="accent4">
                    <a:lumMod val="75000"/>
                  </a:schemeClr>
                </a:solidFill>
                <a:effectLst/>
                <a:highlight>
                  <a:srgbClr val="00FFFF"/>
                </a:highlight>
                <a:latin typeface="+mn-lt"/>
              </a:rPr>
              <a:t>le</a:t>
            </a:r>
            <a:r>
              <a:rPr lang="en-US" b="0" i="0">
                <a:solidFill>
                  <a:srgbClr val="FFFF00"/>
                </a:solidFill>
                <a:effectLst/>
                <a:latin typeface="+mn-lt"/>
              </a:rPr>
              <a:t> Passkeys</a:t>
            </a:r>
            <a:r>
              <a:rPr lang="en-US" b="0" i="0">
                <a:effectLst/>
                <a:latin typeface="+mn-lt"/>
              </a:rPr>
              <a:t>:</a:t>
            </a:r>
            <a:br>
              <a:rPr lang="en-US" b="0" i="0">
                <a:effectLst/>
                <a:latin typeface="+mn-lt"/>
              </a:rPr>
            </a:br>
            <a:endParaRPr lang="en-US">
              <a:latin typeface="+mn-lt"/>
            </a:endParaRPr>
          </a:p>
        </p:txBody>
      </p:sp>
      <p:sp>
        <p:nvSpPr>
          <p:cNvPr id="3" name="Content Placeholder 2">
            <a:extLst>
              <a:ext uri="{FF2B5EF4-FFF2-40B4-BE49-F238E27FC236}">
                <a16:creationId xmlns:a16="http://schemas.microsoft.com/office/drawing/2014/main" id="{520518EE-DCF6-7A92-C3A2-92CB89728C74}"/>
              </a:ext>
            </a:extLst>
          </p:cNvPr>
          <p:cNvSpPr>
            <a:spLocks noGrp="1"/>
          </p:cNvSpPr>
          <p:nvPr>
            <p:ph idx="1"/>
          </p:nvPr>
        </p:nvSpPr>
        <p:spPr/>
        <p:txBody>
          <a:bodyPr anchor="ctr"/>
          <a:lstStyle/>
          <a:p>
            <a:pPr algn="l"/>
            <a:r>
              <a:rPr lang="en-US" b="0" i="0">
                <a:effectLst/>
              </a:rPr>
              <a:t>Google Passkeys are a new, </a:t>
            </a:r>
            <a:r>
              <a:rPr lang="en-US" b="0" i="0" err="1">
                <a:solidFill>
                  <a:srgbClr val="FFFF00"/>
                </a:solidFill>
                <a:effectLst/>
              </a:rPr>
              <a:t>passwordless</a:t>
            </a:r>
            <a:r>
              <a:rPr lang="en-US" b="0" i="0">
                <a:effectLst/>
              </a:rPr>
              <a:t> way to sign in to your Google Account and other online services.</a:t>
            </a:r>
          </a:p>
          <a:p>
            <a:pPr algn="l">
              <a:buFont typeface="Arial" panose="020B0604020202020204" pitchFamily="34" charset="0"/>
              <a:buChar char="•"/>
            </a:pPr>
            <a:r>
              <a:rPr lang="en-US" b="0" i="0">
                <a:effectLst/>
              </a:rPr>
              <a:t>Passkeys are </a:t>
            </a:r>
            <a:r>
              <a:rPr lang="en-US" b="0" i="0">
                <a:solidFill>
                  <a:srgbClr val="FFFF00"/>
                </a:solidFill>
                <a:effectLst/>
              </a:rPr>
              <a:t>created using your device's biometric authentication features, such as your fingerprint or face scan.</a:t>
            </a:r>
          </a:p>
          <a:p>
            <a:pPr algn="l">
              <a:buFont typeface="Arial" panose="020B0604020202020204" pitchFamily="34" charset="0"/>
              <a:buChar char="•"/>
            </a:pPr>
            <a:r>
              <a:rPr lang="en-US" b="0" i="0">
                <a:effectLst/>
              </a:rPr>
              <a:t>Passkeys are more secure and convenient than passwords, and they are not susceptible to phishing attacks or password breaches.</a:t>
            </a:r>
          </a:p>
          <a:p>
            <a:pPr algn="l">
              <a:buFont typeface="Arial" panose="020B0604020202020204" pitchFamily="34" charset="0"/>
              <a:buChar char="•"/>
            </a:pPr>
            <a:r>
              <a:rPr lang="en-US" b="0" i="0">
                <a:effectLst/>
              </a:rPr>
              <a:t>Google Passkeys are </a:t>
            </a:r>
            <a:r>
              <a:rPr lang="en-US" b="0" i="0">
                <a:solidFill>
                  <a:srgbClr val="FFFF00"/>
                </a:solidFill>
                <a:effectLst/>
              </a:rPr>
              <a:t>still under development</a:t>
            </a:r>
            <a:r>
              <a:rPr lang="en-US" b="0" i="0">
                <a:effectLst/>
              </a:rPr>
              <a:t>, but they are already supported by a number of popular websites and apps.</a:t>
            </a:r>
          </a:p>
          <a:p>
            <a:endParaRPr lang="en-US"/>
          </a:p>
        </p:txBody>
      </p:sp>
      <p:sp>
        <p:nvSpPr>
          <p:cNvPr id="4" name="Slide Number Placeholder 3">
            <a:extLst>
              <a:ext uri="{FF2B5EF4-FFF2-40B4-BE49-F238E27FC236}">
                <a16:creationId xmlns:a16="http://schemas.microsoft.com/office/drawing/2014/main" id="{0601BFB6-85A9-F6F4-3A89-CF2A2727CE53}"/>
              </a:ext>
            </a:extLst>
          </p:cNvPr>
          <p:cNvSpPr>
            <a:spLocks noGrp="1"/>
          </p:cNvSpPr>
          <p:nvPr>
            <p:ph type="sldNum" sz="quarter" idx="12"/>
          </p:nvPr>
        </p:nvSpPr>
        <p:spPr/>
        <p:txBody>
          <a:bodyPr/>
          <a:lstStyle/>
          <a:p>
            <a:fld id="{6D22F896-40B5-4ADD-8801-0D06FADFA095}" type="slidenum">
              <a:rPr lang="en-US" smtClean="0"/>
              <a:t>57</a:t>
            </a:fld>
            <a:endParaRPr lang="en-US"/>
          </a:p>
        </p:txBody>
      </p:sp>
    </p:spTree>
    <p:extLst>
      <p:ext uri="{BB962C8B-B14F-4D97-AF65-F5344CB8AC3E}">
        <p14:creationId xmlns:p14="http://schemas.microsoft.com/office/powerpoint/2010/main" val="4546395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DA15B1D-0133-4CB3-B7CC-61FA72874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3EF2F61C-287D-47BC-878F-C876F74FFD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DD4519F7-2380-C0CC-4F9B-B48DF399F522}"/>
              </a:ext>
            </a:extLst>
          </p:cNvPr>
          <p:cNvSpPr>
            <a:spLocks noGrp="1"/>
          </p:cNvSpPr>
          <p:nvPr>
            <p:ph type="title"/>
          </p:nvPr>
        </p:nvSpPr>
        <p:spPr>
          <a:xfrm>
            <a:off x="967738" y="381000"/>
            <a:ext cx="4753466" cy="1293028"/>
          </a:xfrm>
        </p:spPr>
        <p:txBody>
          <a:bodyPr>
            <a:normAutofit/>
          </a:bodyPr>
          <a:lstStyle/>
          <a:p>
            <a:r>
              <a:rPr lang="en-US"/>
              <a:t>references</a:t>
            </a:r>
          </a:p>
        </p:txBody>
      </p:sp>
      <p:sp>
        <p:nvSpPr>
          <p:cNvPr id="3" name="Content Placeholder 2">
            <a:extLst>
              <a:ext uri="{FF2B5EF4-FFF2-40B4-BE49-F238E27FC236}">
                <a16:creationId xmlns:a16="http://schemas.microsoft.com/office/drawing/2014/main" id="{1579F39A-A4F0-2B7D-0600-0AF11A7C6468}"/>
              </a:ext>
            </a:extLst>
          </p:cNvPr>
          <p:cNvSpPr>
            <a:spLocks noGrp="1"/>
          </p:cNvSpPr>
          <p:nvPr>
            <p:ph idx="1"/>
          </p:nvPr>
        </p:nvSpPr>
        <p:spPr>
          <a:xfrm>
            <a:off x="685801" y="1551964"/>
            <a:ext cx="4753466" cy="4666722"/>
          </a:xfrm>
        </p:spPr>
        <p:txBody>
          <a:bodyPr vert="horz" lIns="91440" tIns="45720" rIns="91440" bIns="45720" rtlCol="0" anchor="t">
            <a:normAutofit/>
          </a:bodyPr>
          <a:lstStyle/>
          <a:p>
            <a:r>
              <a:rPr lang="en-US" sz="1100">
                <a:solidFill>
                  <a:srgbClr val="FF0000"/>
                </a:solidFill>
                <a:hlinkClick r:id="rId3">
                  <a:extLst>
                    <a:ext uri="{A12FA001-AC4F-418D-AE19-62706E023703}">
                      <ahyp:hlinkClr xmlns:ahyp="http://schemas.microsoft.com/office/drawing/2018/hyperlinkcolor" val="tx"/>
                    </a:ext>
                  </a:extLst>
                </a:hlinkClick>
              </a:rPr>
              <a:t>https://aag-it.com/the-latest-cyber-crime-statistics/#:~:text=Headline%20Cyber%20Crime%20Statistics&amp;text=1%20in%202%20American%20internet,the%20first%20half%20of%202022</a:t>
            </a:r>
            <a:r>
              <a:rPr lang="en-US" sz="1100">
                <a:solidFill>
                  <a:srgbClr val="FF0000"/>
                </a:solidFill>
              </a:rPr>
              <a:t>.</a:t>
            </a:r>
          </a:p>
          <a:p>
            <a:r>
              <a:rPr lang="en-US" sz="1100">
                <a:solidFill>
                  <a:srgbClr val="FF0000"/>
                </a:solidFill>
                <a:ea typeface="+mn-lt"/>
                <a:cs typeface="+mn-lt"/>
                <a:hlinkClick r:id="rId4">
                  <a:extLst>
                    <a:ext uri="{A12FA001-AC4F-418D-AE19-62706E023703}">
                      <ahyp:hlinkClr xmlns:ahyp="http://schemas.microsoft.com/office/drawing/2018/hyperlinkcolor" val="tx"/>
                    </a:ext>
                  </a:extLst>
                </a:hlinkClick>
              </a:rPr>
              <a:t>https://securityintelligence.com/articles/future-of-password-managers/</a:t>
            </a:r>
            <a:endParaRPr lang="en-US" sz="1100">
              <a:solidFill>
                <a:srgbClr val="FF0000"/>
              </a:solidFill>
              <a:hlinkClick r:id="rId4">
                <a:extLst>
                  <a:ext uri="{A12FA001-AC4F-418D-AE19-62706E023703}">
                    <ahyp:hlinkClr xmlns:ahyp="http://schemas.microsoft.com/office/drawing/2018/hyperlinkcolor" val="tx"/>
                  </a:ext>
                </a:extLst>
              </a:hlinkClick>
            </a:endParaRPr>
          </a:p>
          <a:p>
            <a:r>
              <a:rPr lang="en-US" sz="1100">
                <a:solidFill>
                  <a:srgbClr val="FF0000"/>
                </a:solidFill>
              </a:rPr>
              <a:t>1Password. 2019. 1Password website. Accessed: 2019-02-22. </a:t>
            </a:r>
          </a:p>
          <a:p>
            <a:r>
              <a:rPr lang="en-US" sz="1100">
                <a:solidFill>
                  <a:srgbClr val="FF0000"/>
                </a:solidFill>
                <a:hlinkClick r:id="rId5">
                  <a:extLst>
                    <a:ext uri="{A12FA001-AC4F-418D-AE19-62706E023703}">
                      <ahyp:hlinkClr xmlns:ahyp="http://schemas.microsoft.com/office/drawing/2018/hyperlinkcolor" val="tx"/>
                    </a:ext>
                  </a:extLst>
                </a:hlinkClick>
              </a:rPr>
              <a:t>https://www.google.com/search?sca_esv=572214004&amp;sxsrf=AM9HkKnyzbfxCLK8ZxP5_Q4VfxtUhi2StQ:1696954578005&amp;q=sanskrit+shlokas</a:t>
            </a:r>
            <a:endParaRPr lang="en-US" sz="1100">
              <a:solidFill>
                <a:srgbClr val="FF0000"/>
              </a:solidFill>
            </a:endParaRPr>
          </a:p>
          <a:p>
            <a:r>
              <a:rPr lang="en-US" sz="1100">
                <a:solidFill>
                  <a:srgbClr val="FF0000"/>
                </a:solidFill>
              </a:rPr>
              <a:t>https://</a:t>
            </a:r>
            <a:r>
              <a:rPr lang="en-US" sz="1100" err="1">
                <a:solidFill>
                  <a:srgbClr val="FF0000"/>
                </a:solidFill>
              </a:rPr>
              <a:t>www.lastpass.com</a:t>
            </a:r>
            <a:r>
              <a:rPr lang="en-US" sz="1100">
                <a:solidFill>
                  <a:srgbClr val="FF0000"/>
                </a:solidFill>
              </a:rPr>
              <a:t>/solutions/</a:t>
            </a:r>
            <a:r>
              <a:rPr lang="en-US" sz="1100" err="1">
                <a:solidFill>
                  <a:srgbClr val="FF0000"/>
                </a:solidFill>
              </a:rPr>
              <a:t>enterprise-password-management?utm_source</a:t>
            </a:r>
            <a:r>
              <a:rPr lang="en-US" sz="1100">
                <a:solidFill>
                  <a:srgbClr val="FF0000"/>
                </a:solidFill>
              </a:rPr>
              <a:t>=</a:t>
            </a:r>
            <a:r>
              <a:rPr lang="en-US" sz="1100" err="1">
                <a:solidFill>
                  <a:srgbClr val="FF0000"/>
                </a:solidFill>
              </a:rPr>
              <a:t>google&amp;utm_medium</a:t>
            </a:r>
            <a:r>
              <a:rPr lang="en-US" sz="1100">
                <a:solidFill>
                  <a:srgbClr val="FF0000"/>
                </a:solidFill>
              </a:rPr>
              <a:t>=</a:t>
            </a:r>
            <a:r>
              <a:rPr lang="en-US" sz="1100" err="1">
                <a:solidFill>
                  <a:srgbClr val="FF0000"/>
                </a:solidFill>
              </a:rPr>
              <a:t>cpc&amp;utm_campaign</a:t>
            </a:r>
            <a:r>
              <a:rPr lang="en-US" sz="1100">
                <a:solidFill>
                  <a:srgbClr val="FF0000"/>
                </a:solidFill>
              </a:rPr>
              <a:t>=19885604562&amp;utm_term=corporate%20password%20management%20system&amp;utm_content=150217548169&amp;sfdcid=7018c000001FDbw&amp;gclid=Cj0KCQjw7JOpBhCfARIsAL3bobcFh7YBVm0VySW0KKQFfBLHa_1XEDPHhpHDDKDIrZGNyJtnytiGh6AaAgpCEALw_wcB</a:t>
            </a:r>
          </a:p>
          <a:p>
            <a:r>
              <a:rPr lang="en-US" sz="1100">
                <a:solidFill>
                  <a:srgbClr val="FF0000"/>
                </a:solidFill>
                <a:hlinkClick r:id="rId6">
                  <a:extLst>
                    <a:ext uri="{A12FA001-AC4F-418D-AE19-62706E023703}">
                      <ahyp:hlinkClr xmlns:ahyp="http://schemas.microsoft.com/office/drawing/2018/hyperlinkcolor" val="tx"/>
                    </a:ext>
                  </a:extLst>
                </a:hlinkClick>
              </a:rPr>
              <a:t>https://www.powershow.com/view4/4f104a-OGIzM/Password_Managers_powerpoint_ppt_presentation</a:t>
            </a:r>
            <a:endParaRPr lang="en-US" sz="1100">
              <a:solidFill>
                <a:srgbClr val="FF0000"/>
              </a:solidFill>
            </a:endParaRPr>
          </a:p>
          <a:p>
            <a:r>
              <a:rPr lang="en-US" sz="1100">
                <a:solidFill>
                  <a:srgbClr val="FF0000"/>
                </a:solidFill>
                <a:hlinkClick r:id="rId7">
                  <a:extLst>
                    <a:ext uri="{A12FA001-AC4F-418D-AE19-62706E023703}">
                      <ahyp:hlinkClr xmlns:ahyp="http://schemas.microsoft.com/office/drawing/2018/hyperlinkcolor" val="tx"/>
                    </a:ext>
                  </a:extLst>
                </a:hlinkClick>
              </a:rPr>
              <a:t>https://cybersecurityventures.com/cybersecurity-almanac-2023/</a:t>
            </a:r>
            <a:endParaRPr lang="en-US" sz="1100">
              <a:solidFill>
                <a:srgbClr val="FF0000"/>
              </a:solidFill>
            </a:endParaRPr>
          </a:p>
          <a:p>
            <a:r>
              <a:rPr lang="en-US" sz="1100">
                <a:solidFill>
                  <a:srgbClr val="FF0000"/>
                </a:solidFill>
                <a:hlinkClick r:id="rId8">
                  <a:extLst>
                    <a:ext uri="{A12FA001-AC4F-418D-AE19-62706E023703}">
                      <ahyp:hlinkClr xmlns:ahyp="http://schemas.microsoft.com/office/drawing/2018/hyperlinkcolor" val="tx"/>
                    </a:ext>
                  </a:extLst>
                </a:hlinkClick>
              </a:rPr>
              <a:t>https://www.wired.com/story/how-to-use-google-authenticator-app/</a:t>
            </a:r>
            <a:endParaRPr lang="en-US" sz="1100">
              <a:solidFill>
                <a:srgbClr val="FF0000"/>
              </a:solidFill>
            </a:endParaRPr>
          </a:p>
          <a:p>
            <a:r>
              <a:rPr lang="en-US" sz="1100">
                <a:solidFill>
                  <a:srgbClr val="FF0000"/>
                </a:solidFill>
                <a:hlinkClick r:id="rId9">
                  <a:extLst>
                    <a:ext uri="{A12FA001-AC4F-418D-AE19-62706E023703}">
                      <ahyp:hlinkClr xmlns:ahyp="http://schemas.microsoft.com/office/drawing/2018/hyperlinkcolor" val="tx"/>
                    </a:ext>
                  </a:extLst>
                </a:hlinkClick>
              </a:rPr>
              <a:t>https://www.theverge.com/2023/9/20/23880714/1password-mobile-passkey-support-web-browser-extension-release-date</a:t>
            </a:r>
            <a:endParaRPr lang="en-US" sz="1100">
              <a:solidFill>
                <a:srgbClr val="FF0000"/>
              </a:solidFill>
            </a:endParaRPr>
          </a:p>
          <a:p>
            <a:endParaRPr lang="en-US" sz="1100"/>
          </a:p>
          <a:p>
            <a:endParaRPr lang="en-US" sz="1100"/>
          </a:p>
          <a:p>
            <a:endParaRPr lang="en-US" sz="1100"/>
          </a:p>
          <a:p>
            <a:endParaRPr lang="en-US" sz="1100"/>
          </a:p>
          <a:p>
            <a:endParaRPr lang="en-US"/>
          </a:p>
          <a:p>
            <a:endParaRPr lang="en-US"/>
          </a:p>
        </p:txBody>
      </p:sp>
      <p:sp>
        <p:nvSpPr>
          <p:cNvPr id="35" name="Rounded Rectangle 14">
            <a:extLst>
              <a:ext uri="{FF2B5EF4-FFF2-40B4-BE49-F238E27FC236}">
                <a16:creationId xmlns:a16="http://schemas.microsoft.com/office/drawing/2014/main" id="{B5BA9375-863F-4B24-9083-14FE819F8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1066164"/>
            <a:ext cx="5305958" cy="514837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Glasses on top of a book">
            <a:extLst>
              <a:ext uri="{FF2B5EF4-FFF2-40B4-BE49-F238E27FC236}">
                <a16:creationId xmlns:a16="http://schemas.microsoft.com/office/drawing/2014/main" id="{4123C397-AFDB-D5FE-12A2-E544E81AABDB}"/>
              </a:ext>
            </a:extLst>
          </p:cNvPr>
          <p:cNvPicPr>
            <a:picLocks noChangeAspect="1"/>
          </p:cNvPicPr>
          <p:nvPr/>
        </p:nvPicPr>
        <p:blipFill rotWithShape="1">
          <a:blip r:embed="rId10"/>
          <a:srcRect l="3968" r="28684"/>
          <a:stretch/>
        </p:blipFill>
        <p:spPr>
          <a:xfrm>
            <a:off x="6407004" y="1336566"/>
            <a:ext cx="4683948" cy="4607567"/>
          </a:xfrm>
          <a:prstGeom prst="rect">
            <a:avLst/>
          </a:prstGeom>
        </p:spPr>
      </p:pic>
      <p:sp>
        <p:nvSpPr>
          <p:cNvPr id="4" name="Slide Number Placeholder 3">
            <a:extLst>
              <a:ext uri="{FF2B5EF4-FFF2-40B4-BE49-F238E27FC236}">
                <a16:creationId xmlns:a16="http://schemas.microsoft.com/office/drawing/2014/main" id="{A1BBC25E-FFBD-2559-AC42-F75D2E927CA6}"/>
              </a:ext>
            </a:extLst>
          </p:cNvPr>
          <p:cNvSpPr>
            <a:spLocks noGrp="1"/>
          </p:cNvSpPr>
          <p:nvPr>
            <p:ph type="sldNum" sz="quarter" idx="12"/>
          </p:nvPr>
        </p:nvSpPr>
        <p:spPr/>
        <p:txBody>
          <a:bodyPr/>
          <a:lstStyle/>
          <a:p>
            <a:fld id="{6D22F896-40B5-4ADD-8801-0D06FADFA095}" type="slidenum">
              <a:rPr lang="en-US" smtClean="0"/>
              <a:t>58</a:t>
            </a:fld>
            <a:endParaRPr lang="en-US"/>
          </a:p>
        </p:txBody>
      </p:sp>
    </p:spTree>
    <p:extLst>
      <p:ext uri="{BB962C8B-B14F-4D97-AF65-F5344CB8AC3E}">
        <p14:creationId xmlns:p14="http://schemas.microsoft.com/office/powerpoint/2010/main" val="40522915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FBDED38-E809-47DF-A501-94A1EC4CF7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8" name="Picture 7">
            <a:extLst>
              <a:ext uri="{FF2B5EF4-FFF2-40B4-BE49-F238E27FC236}">
                <a16:creationId xmlns:a16="http://schemas.microsoft.com/office/drawing/2014/main" id="{40131ACF-EC14-AA45-EC8A-0F5FD81C0A0B}"/>
              </a:ext>
            </a:extLst>
          </p:cNvPr>
          <p:cNvPicPr>
            <a:picLocks noChangeAspect="1"/>
          </p:cNvPicPr>
          <p:nvPr/>
        </p:nvPicPr>
        <p:blipFill rotWithShape="1">
          <a:blip r:embed="rId3"/>
          <a:srcRect b="4255"/>
          <a:stretch/>
        </p:blipFill>
        <p:spPr>
          <a:xfrm>
            <a:off x="2146424" y="1207363"/>
            <a:ext cx="7899152" cy="4443274"/>
          </a:xfrm>
          <a:prstGeom prst="rect">
            <a:avLst/>
          </a:prstGeom>
        </p:spPr>
      </p:pic>
      <p:sp>
        <p:nvSpPr>
          <p:cNvPr id="2" name="Slide Number Placeholder 1">
            <a:extLst>
              <a:ext uri="{FF2B5EF4-FFF2-40B4-BE49-F238E27FC236}">
                <a16:creationId xmlns:a16="http://schemas.microsoft.com/office/drawing/2014/main" id="{C0F838CE-1E62-0262-8ED4-E865A11139E2}"/>
              </a:ext>
            </a:extLst>
          </p:cNvPr>
          <p:cNvSpPr>
            <a:spLocks noGrp="1"/>
          </p:cNvSpPr>
          <p:nvPr>
            <p:ph type="sldNum" sz="quarter" idx="12"/>
          </p:nvPr>
        </p:nvSpPr>
        <p:spPr/>
        <p:txBody>
          <a:bodyPr/>
          <a:lstStyle/>
          <a:p>
            <a:fld id="{6D22F896-40B5-4ADD-8801-0D06FADFA095}" type="slidenum">
              <a:rPr lang="en-US" smtClean="0"/>
              <a:t>59</a:t>
            </a:fld>
            <a:endParaRPr lang="en-US"/>
          </a:p>
        </p:txBody>
      </p:sp>
    </p:spTree>
    <p:extLst>
      <p:ext uri="{BB962C8B-B14F-4D97-AF65-F5344CB8AC3E}">
        <p14:creationId xmlns:p14="http://schemas.microsoft.com/office/powerpoint/2010/main" val="3672212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3BFB-DD83-32B7-A8DC-1A5310B9A626}"/>
              </a:ext>
            </a:extLst>
          </p:cNvPr>
          <p:cNvSpPr>
            <a:spLocks noGrp="1"/>
          </p:cNvSpPr>
          <p:nvPr>
            <p:ph type="title"/>
          </p:nvPr>
        </p:nvSpPr>
        <p:spPr/>
        <p:txBody>
          <a:bodyPr/>
          <a:lstStyle/>
          <a:p>
            <a:r>
              <a:rPr lang="en-US"/>
              <a:t>COMMON MISTAKES</a:t>
            </a:r>
          </a:p>
        </p:txBody>
      </p:sp>
      <p:graphicFrame>
        <p:nvGraphicFramePr>
          <p:cNvPr id="7" name="Content Placeholder 3">
            <a:extLst>
              <a:ext uri="{FF2B5EF4-FFF2-40B4-BE49-F238E27FC236}">
                <a16:creationId xmlns:a16="http://schemas.microsoft.com/office/drawing/2014/main" id="{BB234B33-8569-D287-750C-4B4E79534899}"/>
              </a:ext>
            </a:extLst>
          </p:cNvPr>
          <p:cNvGraphicFramePr>
            <a:graphicFrameLocks/>
          </p:cNvGraphicFramePr>
          <p:nvPr>
            <p:extLst>
              <p:ext uri="{D42A27DB-BD31-4B8C-83A1-F6EECF244321}">
                <p14:modId xmlns:p14="http://schemas.microsoft.com/office/powerpoint/2010/main" val="3855962139"/>
              </p:ext>
            </p:extLst>
          </p:nvPr>
        </p:nvGraphicFramePr>
        <p:xfrm>
          <a:off x="814192" y="2057401"/>
          <a:ext cx="9250380" cy="4330146"/>
        </p:xfrm>
        <a:graphic>
          <a:graphicData uri="http://schemas.openxmlformats.org/drawingml/2006/table">
            <a:tbl>
              <a:tblPr firstRow="1" bandRow="1">
                <a:tableStyleId>{5C22544A-7EE6-4342-B048-85BDC9FD1C3A}</a:tableStyleId>
              </a:tblPr>
              <a:tblGrid>
                <a:gridCol w="2894937">
                  <a:extLst>
                    <a:ext uri="{9D8B030D-6E8A-4147-A177-3AD203B41FA5}">
                      <a16:colId xmlns:a16="http://schemas.microsoft.com/office/drawing/2014/main" val="1271894124"/>
                    </a:ext>
                  </a:extLst>
                </a:gridCol>
                <a:gridCol w="3251283">
                  <a:extLst>
                    <a:ext uri="{9D8B030D-6E8A-4147-A177-3AD203B41FA5}">
                      <a16:colId xmlns:a16="http://schemas.microsoft.com/office/drawing/2014/main" val="2835890688"/>
                    </a:ext>
                  </a:extLst>
                </a:gridCol>
                <a:gridCol w="3104160">
                  <a:extLst>
                    <a:ext uri="{9D8B030D-6E8A-4147-A177-3AD203B41FA5}">
                      <a16:colId xmlns:a16="http://schemas.microsoft.com/office/drawing/2014/main" val="166650853"/>
                    </a:ext>
                  </a:extLst>
                </a:gridCol>
              </a:tblGrid>
              <a:tr h="978029">
                <a:tc>
                  <a:txBody>
                    <a:bodyPr/>
                    <a:lstStyle/>
                    <a:p>
                      <a:pPr algn="ctr"/>
                      <a:endParaRPr lang="en-US">
                        <a:solidFill>
                          <a:schemeClr val="tx1"/>
                        </a:solidFill>
                      </a:endParaRPr>
                    </a:p>
                    <a:p>
                      <a:pPr algn="ctr"/>
                      <a:r>
                        <a:rPr lang="en-US">
                          <a:solidFill>
                            <a:schemeClr val="tx1"/>
                          </a:solidFill>
                        </a:rPr>
                        <a:t>MISTAKES</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endParaRPr lang="en-US">
                        <a:solidFill>
                          <a:schemeClr val="tx1"/>
                        </a:solidFill>
                      </a:endParaRPr>
                    </a:p>
                    <a:p>
                      <a:pPr algn="ctr"/>
                      <a:r>
                        <a:rPr lang="en-US">
                          <a:solidFill>
                            <a:schemeClr val="tx1"/>
                          </a:solidFill>
                        </a:rPr>
                        <a:t>EXAMPLES</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endParaRPr lang="en-US">
                        <a:solidFill>
                          <a:schemeClr val="tx1"/>
                        </a:solidFill>
                      </a:endParaRPr>
                    </a:p>
                    <a:p>
                      <a:pPr algn="ctr"/>
                      <a:r>
                        <a:rPr lang="en-US">
                          <a:solidFill>
                            <a:schemeClr val="tx1"/>
                          </a:solidFill>
                        </a:rPr>
                        <a:t>RISK EVALUATION</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extLst>
                  <a:ext uri="{0D108BD9-81ED-4DB2-BD59-A6C34878D82A}">
                    <a16:rowId xmlns:a16="http://schemas.microsoft.com/office/drawing/2014/main" val="1130882409"/>
                  </a:ext>
                </a:extLst>
              </a:tr>
              <a:tr h="3352117">
                <a:tc>
                  <a:txBody>
                    <a:bodyPr/>
                    <a:lstStyle/>
                    <a:p>
                      <a:pPr algn="ctr"/>
                      <a:endParaRPr lang="en-US">
                        <a:solidFill>
                          <a:schemeClr val="tx1"/>
                        </a:solidFill>
                      </a:endParaRPr>
                    </a:p>
                    <a:p>
                      <a:pPr algn="ctr"/>
                      <a:r>
                        <a:rPr lang="en-US">
                          <a:solidFill>
                            <a:schemeClr val="tx1"/>
                          </a:solidFill>
                        </a:rPr>
                        <a:t>USING </a:t>
                      </a:r>
                      <a:r>
                        <a:rPr lang="en-US">
                          <a:solidFill>
                            <a:srgbClr val="FFFF00"/>
                          </a:solidFill>
                        </a:rPr>
                        <a:t>COMMON</a:t>
                      </a:r>
                      <a:r>
                        <a:rPr lang="en-US">
                          <a:solidFill>
                            <a:schemeClr val="tx1"/>
                          </a:solidFill>
                        </a:rPr>
                        <a:t> PASSWORDS</a:t>
                      </a:r>
                    </a:p>
                    <a:p>
                      <a:pPr algn="ctr"/>
                      <a:endParaRPr lang="en-US" sz="1800" kern="1200">
                        <a:solidFill>
                          <a:schemeClr val="tx1"/>
                        </a:solidFill>
                        <a:effectLst/>
                        <a:latin typeface="+mn-lt"/>
                        <a:ea typeface="+mn-ea"/>
                        <a:cs typeface="+mn-cs"/>
                      </a:endParaRPr>
                    </a:p>
                  </a:txBody>
                  <a:tcPr anchor="ctr">
                    <a:noFill/>
                  </a:tcPr>
                </a:tc>
                <a:tc>
                  <a:txBody>
                    <a:bodyPr/>
                    <a:lstStyle/>
                    <a:p>
                      <a:pPr algn="ctr"/>
                      <a:r>
                        <a:rPr lang="en-US" sz="1800" kern="1200">
                          <a:solidFill>
                            <a:schemeClr val="tx1"/>
                          </a:solidFill>
                          <a:effectLst/>
                          <a:latin typeface="+mn-lt"/>
                          <a:ea typeface="+mn-ea"/>
                          <a:cs typeface="+mn-cs"/>
                        </a:rPr>
                        <a:t>123456</a:t>
                      </a:r>
                    </a:p>
                    <a:p>
                      <a:pPr algn="ctr"/>
                      <a:r>
                        <a:rPr lang="en-US" sz="1800" kern="1200">
                          <a:solidFill>
                            <a:schemeClr val="tx1"/>
                          </a:solidFill>
                          <a:effectLst/>
                          <a:latin typeface="+mn-lt"/>
                          <a:ea typeface="+mn-ea"/>
                          <a:cs typeface="+mn-cs"/>
                        </a:rPr>
                        <a:t>12345</a:t>
                      </a:r>
                    </a:p>
                    <a:p>
                      <a:pPr algn="ctr"/>
                      <a:r>
                        <a:rPr lang="en-US" sz="1800" kern="1200">
                          <a:solidFill>
                            <a:schemeClr val="tx1"/>
                          </a:solidFill>
                          <a:effectLst/>
                          <a:latin typeface="+mn-lt"/>
                          <a:ea typeface="+mn-ea"/>
                          <a:cs typeface="+mn-cs"/>
                        </a:rPr>
                        <a:t>123456789</a:t>
                      </a:r>
                    </a:p>
                    <a:p>
                      <a:pPr algn="ctr"/>
                      <a:r>
                        <a:rPr lang="en-US" sz="1800" kern="1200">
                          <a:solidFill>
                            <a:schemeClr val="tx1"/>
                          </a:solidFill>
                          <a:effectLst/>
                          <a:latin typeface="+mn-lt"/>
                          <a:ea typeface="+mn-ea"/>
                          <a:cs typeface="+mn-cs"/>
                        </a:rPr>
                        <a:t>password </a:t>
                      </a:r>
                    </a:p>
                    <a:p>
                      <a:pPr algn="ctr"/>
                      <a:r>
                        <a:rPr lang="en-US" sz="1800" kern="1200" err="1">
                          <a:solidFill>
                            <a:schemeClr val="tx1"/>
                          </a:solidFill>
                          <a:effectLst/>
                          <a:latin typeface="+mn-lt"/>
                          <a:ea typeface="+mn-ea"/>
                          <a:cs typeface="+mn-cs"/>
                        </a:rPr>
                        <a:t>iloveyou</a:t>
                      </a:r>
                      <a:endParaRPr lang="en-US" sz="1800" kern="1200">
                        <a:solidFill>
                          <a:schemeClr val="tx1"/>
                        </a:solidFill>
                        <a:effectLst/>
                        <a:latin typeface="+mn-lt"/>
                        <a:ea typeface="+mn-ea"/>
                        <a:cs typeface="+mn-cs"/>
                      </a:endParaRPr>
                    </a:p>
                    <a:p>
                      <a:pPr algn="ctr"/>
                      <a:r>
                        <a:rPr lang="en-US" sz="1800" kern="1200">
                          <a:solidFill>
                            <a:schemeClr val="tx1"/>
                          </a:solidFill>
                          <a:effectLst/>
                          <a:latin typeface="+mn-lt"/>
                          <a:ea typeface="+mn-ea"/>
                          <a:cs typeface="+mn-cs"/>
                        </a:rPr>
                        <a:t>the six letters on any row of a keyboard.</a:t>
                      </a:r>
                    </a:p>
                    <a:p>
                      <a:pPr algn="ctr"/>
                      <a:r>
                        <a:rPr lang="en-US" sz="1800" kern="1200">
                          <a:solidFill>
                            <a:schemeClr val="tx1"/>
                          </a:solidFill>
                          <a:effectLst/>
                          <a:latin typeface="+mn-lt"/>
                          <a:ea typeface="+mn-ea"/>
                          <a:cs typeface="+mn-cs"/>
                        </a:rPr>
                        <a:t>For example, the first six letters on the top row of the keyboard "qwerty"</a:t>
                      </a:r>
                    </a:p>
                    <a:p>
                      <a:pPr algn="ctr"/>
                      <a:endParaRPr lang="en-US">
                        <a:solidFill>
                          <a:schemeClr val="tx1"/>
                        </a:solidFill>
                      </a:endParaRPr>
                    </a:p>
                  </a:txBody>
                  <a:tcPr anchor="ctr">
                    <a:noFill/>
                  </a:tcPr>
                </a:tc>
                <a:tc>
                  <a:txBody>
                    <a:bodyPr/>
                    <a:lstStyle/>
                    <a:p>
                      <a:endParaRPr lang="en-US" sz="1800" kern="1200">
                        <a:solidFill>
                          <a:schemeClr val="tx1"/>
                        </a:solidFill>
                        <a:effectLst/>
                        <a:latin typeface="+mn-lt"/>
                        <a:ea typeface="+mn-ea"/>
                        <a:cs typeface="+mn-cs"/>
                      </a:endParaRPr>
                    </a:p>
                    <a:p>
                      <a:r>
                        <a:rPr lang="en-US" sz="1800" kern="1200">
                          <a:solidFill>
                            <a:schemeClr val="tx1"/>
                          </a:solidFill>
                          <a:effectLst/>
                          <a:latin typeface="+mn-lt"/>
                          <a:ea typeface="+mn-ea"/>
                          <a:cs typeface="+mn-cs"/>
                        </a:rPr>
                        <a:t>Too risky. These are most </a:t>
                      </a:r>
                      <a:r>
                        <a:rPr lang="en-US" sz="1800" kern="1200">
                          <a:solidFill>
                            <a:srgbClr val="FFFF00"/>
                          </a:solidFill>
                          <a:effectLst/>
                          <a:latin typeface="+mn-lt"/>
                          <a:ea typeface="+mn-ea"/>
                          <a:cs typeface="+mn-cs"/>
                        </a:rPr>
                        <a:t>criminal’s first guesses</a:t>
                      </a:r>
                      <a:r>
                        <a:rPr lang="en-US" sz="1800" kern="1200">
                          <a:solidFill>
                            <a:schemeClr val="tx1"/>
                          </a:solidFill>
                          <a:effectLst/>
                          <a:latin typeface="+mn-lt"/>
                          <a:ea typeface="+mn-ea"/>
                          <a:cs typeface="+mn-cs"/>
                        </a:rPr>
                        <a:t>, so don't use them.</a:t>
                      </a:r>
                    </a:p>
                    <a:p>
                      <a:endParaRPr lang="en-US">
                        <a:solidFill>
                          <a:schemeClr val="tx1"/>
                        </a:solidFill>
                      </a:endParaRPr>
                    </a:p>
                  </a:txBody>
                  <a:tcPr anchor="ctr">
                    <a:noFill/>
                  </a:tcPr>
                </a:tc>
                <a:extLst>
                  <a:ext uri="{0D108BD9-81ED-4DB2-BD59-A6C34878D82A}">
                    <a16:rowId xmlns:a16="http://schemas.microsoft.com/office/drawing/2014/main" val="2582897008"/>
                  </a:ext>
                </a:extLst>
              </a:tr>
            </a:tbl>
          </a:graphicData>
        </a:graphic>
      </p:graphicFrame>
      <p:sp>
        <p:nvSpPr>
          <p:cNvPr id="3" name="Slide Number Placeholder 2">
            <a:extLst>
              <a:ext uri="{FF2B5EF4-FFF2-40B4-BE49-F238E27FC236}">
                <a16:creationId xmlns:a16="http://schemas.microsoft.com/office/drawing/2014/main" id="{B2A9E6D5-DD09-EBDD-4555-8ADFF6B90893}"/>
              </a:ext>
            </a:extLst>
          </p:cNvPr>
          <p:cNvSpPr>
            <a:spLocks noGrp="1"/>
          </p:cNvSpPr>
          <p:nvPr>
            <p:ph type="sldNum" sz="quarter" idx="12"/>
          </p:nvPr>
        </p:nvSpPr>
        <p:spPr/>
        <p:txBody>
          <a:bodyPr/>
          <a:lstStyle/>
          <a:p>
            <a:fld id="{6D22F896-40B5-4ADD-8801-0D06FADFA095}" type="slidenum">
              <a:rPr lang="en-US" smtClean="0"/>
              <a:t>6</a:t>
            </a:fld>
            <a:endParaRPr lang="en-US"/>
          </a:p>
        </p:txBody>
      </p:sp>
    </p:spTree>
    <p:extLst>
      <p:ext uri="{BB962C8B-B14F-4D97-AF65-F5344CB8AC3E}">
        <p14:creationId xmlns:p14="http://schemas.microsoft.com/office/powerpoint/2010/main" val="2907185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3BFB-DD83-32B7-A8DC-1A5310B9A626}"/>
              </a:ext>
            </a:extLst>
          </p:cNvPr>
          <p:cNvSpPr>
            <a:spLocks noGrp="1"/>
          </p:cNvSpPr>
          <p:nvPr>
            <p:ph type="title"/>
          </p:nvPr>
        </p:nvSpPr>
        <p:spPr/>
        <p:txBody>
          <a:bodyPr/>
          <a:lstStyle/>
          <a:p>
            <a:r>
              <a:rPr lang="en-US"/>
              <a:t>COMMON MISTAKES</a:t>
            </a:r>
          </a:p>
        </p:txBody>
      </p:sp>
      <p:graphicFrame>
        <p:nvGraphicFramePr>
          <p:cNvPr id="6" name="Content Placeholder 3">
            <a:extLst>
              <a:ext uri="{FF2B5EF4-FFF2-40B4-BE49-F238E27FC236}">
                <a16:creationId xmlns:a16="http://schemas.microsoft.com/office/drawing/2014/main" id="{90CD1177-211C-2EE7-A48C-4777D63B36A4}"/>
              </a:ext>
            </a:extLst>
          </p:cNvPr>
          <p:cNvGraphicFramePr>
            <a:graphicFrameLocks/>
          </p:cNvGraphicFramePr>
          <p:nvPr>
            <p:extLst>
              <p:ext uri="{D42A27DB-BD31-4B8C-83A1-F6EECF244321}">
                <p14:modId xmlns:p14="http://schemas.microsoft.com/office/powerpoint/2010/main" val="3502303880"/>
              </p:ext>
            </p:extLst>
          </p:nvPr>
        </p:nvGraphicFramePr>
        <p:xfrm>
          <a:off x="814192" y="2057401"/>
          <a:ext cx="9250380" cy="4330146"/>
        </p:xfrm>
        <a:graphic>
          <a:graphicData uri="http://schemas.openxmlformats.org/drawingml/2006/table">
            <a:tbl>
              <a:tblPr firstRow="1" bandRow="1">
                <a:tableStyleId>{5C22544A-7EE6-4342-B048-85BDC9FD1C3A}</a:tableStyleId>
              </a:tblPr>
              <a:tblGrid>
                <a:gridCol w="2894937">
                  <a:extLst>
                    <a:ext uri="{9D8B030D-6E8A-4147-A177-3AD203B41FA5}">
                      <a16:colId xmlns:a16="http://schemas.microsoft.com/office/drawing/2014/main" val="1271894124"/>
                    </a:ext>
                  </a:extLst>
                </a:gridCol>
                <a:gridCol w="3251283">
                  <a:extLst>
                    <a:ext uri="{9D8B030D-6E8A-4147-A177-3AD203B41FA5}">
                      <a16:colId xmlns:a16="http://schemas.microsoft.com/office/drawing/2014/main" val="2835890688"/>
                    </a:ext>
                  </a:extLst>
                </a:gridCol>
                <a:gridCol w="3104160">
                  <a:extLst>
                    <a:ext uri="{9D8B030D-6E8A-4147-A177-3AD203B41FA5}">
                      <a16:colId xmlns:a16="http://schemas.microsoft.com/office/drawing/2014/main" val="166650853"/>
                    </a:ext>
                  </a:extLst>
                </a:gridCol>
              </a:tblGrid>
              <a:tr h="978029">
                <a:tc>
                  <a:txBody>
                    <a:bodyPr/>
                    <a:lstStyle/>
                    <a:p>
                      <a:pPr algn="ctr"/>
                      <a:endParaRPr lang="en-US"/>
                    </a:p>
                    <a:p>
                      <a:pPr algn="ctr"/>
                      <a:r>
                        <a:rPr lang="en-US"/>
                        <a:t>MISTAKES</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endParaRPr lang="en-US"/>
                    </a:p>
                    <a:p>
                      <a:pPr algn="ctr"/>
                      <a:r>
                        <a:rPr lang="en-US"/>
                        <a:t>EXAMPLES</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endParaRPr lang="en-US"/>
                    </a:p>
                    <a:p>
                      <a:pPr algn="ctr"/>
                      <a:r>
                        <a:rPr lang="en-US"/>
                        <a:t>RISK EVALUATION</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extLst>
                  <a:ext uri="{0D108BD9-81ED-4DB2-BD59-A6C34878D82A}">
                    <a16:rowId xmlns:a16="http://schemas.microsoft.com/office/drawing/2014/main" val="1130882409"/>
                  </a:ext>
                </a:extLst>
              </a:tr>
              <a:tr h="3352117">
                <a:tc>
                  <a:txBody>
                    <a:bodyPr/>
                    <a:lstStyle/>
                    <a:p>
                      <a:pPr algn="ctr"/>
                      <a:r>
                        <a:rPr lang="en-US" sz="1800" kern="1200">
                          <a:solidFill>
                            <a:schemeClr val="tx1"/>
                          </a:solidFill>
                          <a:effectLst/>
                          <a:latin typeface="+mn-lt"/>
                          <a:ea typeface="+mn-ea"/>
                          <a:cs typeface="+mn-cs"/>
                        </a:rPr>
                        <a:t>Using a Password that is based on </a:t>
                      </a:r>
                    </a:p>
                    <a:p>
                      <a:pPr algn="ctr"/>
                      <a:r>
                        <a:rPr lang="en-US" sz="1800" b="1" kern="1200">
                          <a:solidFill>
                            <a:srgbClr val="FFFF00"/>
                          </a:solidFill>
                          <a:effectLst/>
                          <a:latin typeface="+mn-lt"/>
                          <a:ea typeface="+mn-ea"/>
                          <a:cs typeface="+mn-cs"/>
                        </a:rPr>
                        <a:t>personal data</a:t>
                      </a:r>
                    </a:p>
                  </a:txBody>
                  <a:tcPr anchor="ctr">
                    <a:noFill/>
                  </a:tcPr>
                </a:tc>
                <a:tc>
                  <a:txBody>
                    <a:bodyPr/>
                    <a:lstStyle/>
                    <a:p>
                      <a:endParaRPr lang="en-US" sz="1800" kern="1200">
                        <a:solidFill>
                          <a:schemeClr val="tx1"/>
                        </a:solidFill>
                        <a:effectLst/>
                        <a:latin typeface="+mn-lt"/>
                        <a:ea typeface="+mn-ea"/>
                        <a:cs typeface="+mn-cs"/>
                      </a:endParaRPr>
                    </a:p>
                    <a:p>
                      <a:endParaRPr lang="en-US" sz="1800" kern="1200">
                        <a:solidFill>
                          <a:schemeClr val="tx1"/>
                        </a:solidFill>
                        <a:effectLst/>
                        <a:latin typeface="+mn-lt"/>
                        <a:ea typeface="+mn-ea"/>
                        <a:cs typeface="+mn-cs"/>
                      </a:endParaRPr>
                    </a:p>
                    <a:p>
                      <a:pPr algn="ctr"/>
                      <a:r>
                        <a:rPr lang="en-US" sz="1800" kern="1200">
                          <a:solidFill>
                            <a:schemeClr val="tx1"/>
                          </a:solidFill>
                          <a:effectLst/>
                          <a:latin typeface="+mn-lt"/>
                          <a:ea typeface="+mn-ea"/>
                          <a:cs typeface="+mn-cs"/>
                        </a:rPr>
                        <a:t>”puppy" </a:t>
                      </a:r>
                    </a:p>
                    <a:p>
                      <a:pPr algn="ctr"/>
                      <a:r>
                        <a:rPr lang="en-US" sz="1800" kern="1200">
                          <a:solidFill>
                            <a:schemeClr val="tx1"/>
                          </a:solidFill>
                          <a:effectLst/>
                          <a:latin typeface="+mn-lt"/>
                          <a:ea typeface="+mn-ea"/>
                          <a:cs typeface="+mn-cs"/>
                        </a:rPr>
                        <a:t>”DOB"</a:t>
                      </a:r>
                    </a:p>
                    <a:p>
                      <a:pPr algn="ctr"/>
                      <a:r>
                        <a:rPr lang="en-US" sz="1800" kern="1200">
                          <a:solidFill>
                            <a:schemeClr val="tx1"/>
                          </a:solidFill>
                          <a:effectLst/>
                          <a:latin typeface="+mn-lt"/>
                          <a:ea typeface="+mn-ea"/>
                          <a:cs typeface="+mn-cs"/>
                        </a:rPr>
                        <a:t>”29JAN" </a:t>
                      </a:r>
                    </a:p>
                    <a:p>
                      <a:pPr algn="ctr"/>
                      <a:r>
                        <a:rPr lang="en-US" sz="1800" kern="1200">
                          <a:solidFill>
                            <a:schemeClr val="tx1"/>
                          </a:solidFill>
                          <a:effectLst/>
                          <a:latin typeface="+mn-lt"/>
                          <a:ea typeface="+mn-ea"/>
                          <a:cs typeface="+mn-cs"/>
                        </a:rPr>
                        <a:t>" Ethan"</a:t>
                      </a:r>
                    </a:p>
                    <a:p>
                      <a:pPr algn="ctr"/>
                      <a:r>
                        <a:rPr lang="en-US" sz="1800" kern="1200">
                          <a:solidFill>
                            <a:schemeClr val="tx1"/>
                          </a:solidFill>
                          <a:effectLst/>
                          <a:latin typeface="+mn-lt"/>
                          <a:ea typeface="+mn-ea"/>
                          <a:cs typeface="+mn-cs"/>
                        </a:rPr>
                        <a:t>”surname”</a:t>
                      </a:r>
                    </a:p>
                    <a:p>
                      <a:pPr algn="ctr"/>
                      <a:r>
                        <a:rPr lang="en-US" sz="1800" kern="1200">
                          <a:solidFill>
                            <a:schemeClr val="tx1"/>
                          </a:solidFill>
                          <a:effectLst/>
                          <a:latin typeface="+mn-lt"/>
                          <a:ea typeface="+mn-ea"/>
                          <a:cs typeface="+mn-cs"/>
                        </a:rPr>
                        <a:t>“</a:t>
                      </a:r>
                      <a:r>
                        <a:rPr lang="en-US" sz="1800" kern="1200" err="1">
                          <a:solidFill>
                            <a:schemeClr val="tx1"/>
                          </a:solidFill>
                          <a:effectLst/>
                          <a:latin typeface="+mn-lt"/>
                          <a:ea typeface="+mn-ea"/>
                          <a:cs typeface="+mn-cs"/>
                        </a:rPr>
                        <a:t>tripathi</a:t>
                      </a:r>
                      <a:r>
                        <a:rPr lang="en-US" sz="1800" kern="1200">
                          <a:solidFill>
                            <a:schemeClr val="tx1"/>
                          </a:solidFill>
                          <a:effectLst/>
                          <a:latin typeface="+mn-lt"/>
                          <a:ea typeface="+mn-ea"/>
                          <a:cs typeface="+mn-cs"/>
                        </a:rPr>
                        <a:t>”</a:t>
                      </a:r>
                    </a:p>
                    <a:p>
                      <a:pPr algn="ctr"/>
                      <a:endParaRPr lang="en-US" sz="1800" kern="1200">
                        <a:solidFill>
                          <a:schemeClr val="tx1"/>
                        </a:solidFill>
                        <a:effectLst/>
                        <a:latin typeface="+mn-lt"/>
                        <a:ea typeface="+mn-ea"/>
                        <a:cs typeface="+mn-cs"/>
                      </a:endParaRPr>
                    </a:p>
                    <a:p>
                      <a:pPr algn="ctr"/>
                      <a:endParaRPr lang="en-US" sz="1800" kern="1200">
                        <a:solidFill>
                          <a:schemeClr val="tx1"/>
                        </a:solidFill>
                        <a:effectLst/>
                        <a:latin typeface="+mn-lt"/>
                        <a:ea typeface="+mn-ea"/>
                        <a:cs typeface="+mn-cs"/>
                      </a:endParaRPr>
                    </a:p>
                    <a:p>
                      <a:endParaRPr lang="en-US">
                        <a:solidFill>
                          <a:schemeClr val="tx1"/>
                        </a:solidFill>
                      </a:endParaRPr>
                    </a:p>
                  </a:txBody>
                  <a:tcPr anchor="ctr">
                    <a:noFill/>
                  </a:tcPr>
                </a:tc>
                <a:tc>
                  <a:txBody>
                    <a:bodyPr/>
                    <a:lstStyle/>
                    <a:p>
                      <a:endParaRPr lang="en-US" sz="1800" kern="1200">
                        <a:solidFill>
                          <a:schemeClr val="tx1"/>
                        </a:solidFill>
                        <a:effectLst/>
                        <a:latin typeface="+mn-lt"/>
                        <a:ea typeface="+mn-ea"/>
                        <a:cs typeface="+mn-cs"/>
                      </a:endParaRPr>
                    </a:p>
                    <a:p>
                      <a:pPr algn="ctr"/>
                      <a:r>
                        <a:rPr lang="en-US" sz="1800" kern="1200">
                          <a:solidFill>
                            <a:schemeClr val="tx1"/>
                          </a:solidFill>
                          <a:effectLst/>
                          <a:latin typeface="+mn-lt"/>
                          <a:ea typeface="+mn-ea"/>
                          <a:cs typeface="+mn-cs"/>
                        </a:rPr>
                        <a:t>Too risky: anyone </a:t>
                      </a:r>
                      <a:r>
                        <a:rPr lang="en-US" sz="1800" kern="1200">
                          <a:solidFill>
                            <a:srgbClr val="FFFF00"/>
                          </a:solidFill>
                          <a:effectLst/>
                          <a:latin typeface="+mn-lt"/>
                          <a:ea typeface="+mn-ea"/>
                          <a:cs typeface="+mn-cs"/>
                        </a:rPr>
                        <a:t>who knows you can easily guess </a:t>
                      </a:r>
                      <a:r>
                        <a:rPr lang="en-US" sz="1800" kern="1200">
                          <a:solidFill>
                            <a:schemeClr val="tx1"/>
                          </a:solidFill>
                          <a:effectLst/>
                          <a:latin typeface="+mn-lt"/>
                          <a:ea typeface="+mn-ea"/>
                          <a:cs typeface="+mn-cs"/>
                        </a:rPr>
                        <a:t>this information.</a:t>
                      </a:r>
                    </a:p>
                    <a:p>
                      <a:endParaRPr lang="en-US">
                        <a:solidFill>
                          <a:schemeClr val="tx1"/>
                        </a:solidFill>
                      </a:endParaRPr>
                    </a:p>
                  </a:txBody>
                  <a:tcPr anchor="ctr">
                    <a:noFill/>
                  </a:tcPr>
                </a:tc>
                <a:extLst>
                  <a:ext uri="{0D108BD9-81ED-4DB2-BD59-A6C34878D82A}">
                    <a16:rowId xmlns:a16="http://schemas.microsoft.com/office/drawing/2014/main" val="2582897008"/>
                  </a:ext>
                </a:extLst>
              </a:tr>
            </a:tbl>
          </a:graphicData>
        </a:graphic>
      </p:graphicFrame>
      <p:sp>
        <p:nvSpPr>
          <p:cNvPr id="3" name="Slide Number Placeholder 2">
            <a:extLst>
              <a:ext uri="{FF2B5EF4-FFF2-40B4-BE49-F238E27FC236}">
                <a16:creationId xmlns:a16="http://schemas.microsoft.com/office/drawing/2014/main" id="{DE3CB0D0-41CC-A475-8AA2-942E4CA52398}"/>
              </a:ext>
            </a:extLst>
          </p:cNvPr>
          <p:cNvSpPr>
            <a:spLocks noGrp="1"/>
          </p:cNvSpPr>
          <p:nvPr>
            <p:ph type="sldNum" sz="quarter" idx="12"/>
          </p:nvPr>
        </p:nvSpPr>
        <p:spPr/>
        <p:txBody>
          <a:bodyPr/>
          <a:lstStyle/>
          <a:p>
            <a:fld id="{6D22F896-40B5-4ADD-8801-0D06FADFA095}" type="slidenum">
              <a:rPr lang="en-US" smtClean="0"/>
              <a:t>7</a:t>
            </a:fld>
            <a:endParaRPr lang="en-US"/>
          </a:p>
        </p:txBody>
      </p:sp>
    </p:spTree>
    <p:extLst>
      <p:ext uri="{BB962C8B-B14F-4D97-AF65-F5344CB8AC3E}">
        <p14:creationId xmlns:p14="http://schemas.microsoft.com/office/powerpoint/2010/main" val="2773365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3BFB-DD83-32B7-A8DC-1A5310B9A626}"/>
              </a:ext>
            </a:extLst>
          </p:cNvPr>
          <p:cNvSpPr>
            <a:spLocks noGrp="1"/>
          </p:cNvSpPr>
          <p:nvPr>
            <p:ph type="title"/>
          </p:nvPr>
        </p:nvSpPr>
        <p:spPr/>
        <p:txBody>
          <a:bodyPr/>
          <a:lstStyle/>
          <a:p>
            <a:r>
              <a:rPr lang="en-US"/>
              <a:t>COMMON MISTAKES</a:t>
            </a:r>
          </a:p>
        </p:txBody>
      </p:sp>
      <p:graphicFrame>
        <p:nvGraphicFramePr>
          <p:cNvPr id="6" name="Content Placeholder 3">
            <a:extLst>
              <a:ext uri="{FF2B5EF4-FFF2-40B4-BE49-F238E27FC236}">
                <a16:creationId xmlns:a16="http://schemas.microsoft.com/office/drawing/2014/main" id="{BD81F369-E5FE-1D45-0253-6B22FB3A6A14}"/>
              </a:ext>
            </a:extLst>
          </p:cNvPr>
          <p:cNvGraphicFramePr>
            <a:graphicFrameLocks/>
          </p:cNvGraphicFramePr>
          <p:nvPr>
            <p:extLst>
              <p:ext uri="{D42A27DB-BD31-4B8C-83A1-F6EECF244321}">
                <p14:modId xmlns:p14="http://schemas.microsoft.com/office/powerpoint/2010/main" val="2675332032"/>
              </p:ext>
            </p:extLst>
          </p:nvPr>
        </p:nvGraphicFramePr>
        <p:xfrm>
          <a:off x="814192" y="2057401"/>
          <a:ext cx="9250380" cy="4330146"/>
        </p:xfrm>
        <a:graphic>
          <a:graphicData uri="http://schemas.openxmlformats.org/drawingml/2006/table">
            <a:tbl>
              <a:tblPr firstRow="1" bandRow="1">
                <a:tableStyleId>{5C22544A-7EE6-4342-B048-85BDC9FD1C3A}</a:tableStyleId>
              </a:tblPr>
              <a:tblGrid>
                <a:gridCol w="2894937">
                  <a:extLst>
                    <a:ext uri="{9D8B030D-6E8A-4147-A177-3AD203B41FA5}">
                      <a16:colId xmlns:a16="http://schemas.microsoft.com/office/drawing/2014/main" val="1271894124"/>
                    </a:ext>
                  </a:extLst>
                </a:gridCol>
                <a:gridCol w="3251283">
                  <a:extLst>
                    <a:ext uri="{9D8B030D-6E8A-4147-A177-3AD203B41FA5}">
                      <a16:colId xmlns:a16="http://schemas.microsoft.com/office/drawing/2014/main" val="2835890688"/>
                    </a:ext>
                  </a:extLst>
                </a:gridCol>
                <a:gridCol w="3104160">
                  <a:extLst>
                    <a:ext uri="{9D8B030D-6E8A-4147-A177-3AD203B41FA5}">
                      <a16:colId xmlns:a16="http://schemas.microsoft.com/office/drawing/2014/main" val="166650853"/>
                    </a:ext>
                  </a:extLst>
                </a:gridCol>
              </a:tblGrid>
              <a:tr h="978029">
                <a:tc>
                  <a:txBody>
                    <a:bodyPr/>
                    <a:lstStyle/>
                    <a:p>
                      <a:pPr algn="ctr"/>
                      <a:endParaRPr lang="en-US"/>
                    </a:p>
                    <a:p>
                      <a:pPr algn="ctr"/>
                      <a:r>
                        <a:rPr lang="en-US"/>
                        <a:t>MISTAKES</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endParaRPr lang="en-US"/>
                    </a:p>
                    <a:p>
                      <a:pPr algn="ctr"/>
                      <a:r>
                        <a:rPr lang="en-US"/>
                        <a:t>EXAMPLES</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endParaRPr lang="en-US"/>
                    </a:p>
                    <a:p>
                      <a:pPr algn="ctr"/>
                      <a:r>
                        <a:rPr lang="en-US"/>
                        <a:t>RISK EVALUATION</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extLst>
                  <a:ext uri="{0D108BD9-81ED-4DB2-BD59-A6C34878D82A}">
                    <a16:rowId xmlns:a16="http://schemas.microsoft.com/office/drawing/2014/main" val="1130882409"/>
                  </a:ext>
                </a:extLst>
              </a:tr>
              <a:tr h="3352117">
                <a:tc>
                  <a:txBody>
                    <a:bodyPr/>
                    <a:lstStyle/>
                    <a:p>
                      <a:pPr algn="ctr"/>
                      <a:endParaRPr lang="en-US" sz="1800" kern="1200">
                        <a:solidFill>
                          <a:schemeClr val="tx1"/>
                        </a:solidFill>
                        <a:effectLst/>
                        <a:latin typeface="+mn-lt"/>
                        <a:ea typeface="+mn-ea"/>
                        <a:cs typeface="+mn-cs"/>
                      </a:endParaRPr>
                    </a:p>
                    <a:p>
                      <a:pPr algn="ctr"/>
                      <a:endParaRPr lang="en-US" sz="1800" kern="1200">
                        <a:solidFill>
                          <a:schemeClr val="tx1"/>
                        </a:solidFill>
                        <a:effectLst/>
                        <a:latin typeface="+mn-lt"/>
                        <a:ea typeface="+mn-ea"/>
                        <a:cs typeface="+mn-cs"/>
                      </a:endParaRPr>
                    </a:p>
                    <a:p>
                      <a:pPr algn="ctr"/>
                      <a:endParaRPr lang="en-US" sz="1800" kern="1200">
                        <a:solidFill>
                          <a:schemeClr val="tx1"/>
                        </a:solidFill>
                        <a:effectLst/>
                        <a:latin typeface="+mn-lt"/>
                        <a:ea typeface="+mn-ea"/>
                        <a:cs typeface="+mn-cs"/>
                      </a:endParaRPr>
                    </a:p>
                    <a:p>
                      <a:pPr algn="ctr"/>
                      <a:endParaRPr lang="en-US" sz="1800" kern="1200">
                        <a:solidFill>
                          <a:schemeClr val="tx1"/>
                        </a:solidFill>
                        <a:effectLst/>
                        <a:latin typeface="+mn-lt"/>
                        <a:ea typeface="+mn-ea"/>
                        <a:cs typeface="+mn-cs"/>
                      </a:endParaRPr>
                    </a:p>
                    <a:p>
                      <a:pPr algn="ctr"/>
                      <a:r>
                        <a:rPr lang="en-US" sz="1800" kern="1200">
                          <a:solidFill>
                            <a:schemeClr val="tx1"/>
                          </a:solidFill>
                          <a:effectLst/>
                          <a:latin typeface="+mn-lt"/>
                          <a:ea typeface="+mn-ea"/>
                          <a:cs typeface="+mn-cs"/>
                        </a:rPr>
                        <a:t>Using a </a:t>
                      </a:r>
                      <a:r>
                        <a:rPr lang="en-US" sz="1800" kern="1200">
                          <a:solidFill>
                            <a:srgbClr val="FFFF00"/>
                          </a:solidFill>
                          <a:effectLst/>
                          <a:latin typeface="+mn-lt"/>
                          <a:ea typeface="+mn-ea"/>
                          <a:cs typeface="+mn-cs"/>
                        </a:rPr>
                        <a:t>short password</a:t>
                      </a:r>
                      <a:endParaRPr lang="en-US">
                        <a:solidFill>
                          <a:srgbClr val="FFFF00"/>
                        </a:solidFill>
                      </a:endParaRPr>
                    </a:p>
                  </a:txBody>
                  <a:tcPr>
                    <a:noFill/>
                  </a:tcPr>
                </a:tc>
                <a:tc>
                  <a:txBody>
                    <a:bodyPr/>
                    <a:lstStyle/>
                    <a:p>
                      <a:pPr algn="ctr"/>
                      <a:endParaRPr lang="en-US" sz="1800" kern="1200">
                        <a:solidFill>
                          <a:schemeClr val="tx1"/>
                        </a:solidFill>
                        <a:effectLst/>
                        <a:latin typeface="+mn-lt"/>
                        <a:ea typeface="+mn-ea"/>
                        <a:cs typeface="+mn-cs"/>
                      </a:endParaRPr>
                    </a:p>
                    <a:p>
                      <a:pPr algn="ctr"/>
                      <a:endParaRPr lang="en-US" sz="1800" kern="1200">
                        <a:solidFill>
                          <a:schemeClr val="tx1"/>
                        </a:solidFill>
                        <a:effectLst/>
                        <a:latin typeface="+mn-lt"/>
                        <a:ea typeface="+mn-ea"/>
                        <a:cs typeface="+mn-cs"/>
                      </a:endParaRPr>
                    </a:p>
                    <a:p>
                      <a:pPr algn="ctr"/>
                      <a:endParaRPr lang="en-US">
                        <a:solidFill>
                          <a:schemeClr val="tx1"/>
                        </a:solidFill>
                      </a:endParaRPr>
                    </a:p>
                    <a:p>
                      <a:pPr algn="ctr"/>
                      <a:r>
                        <a:rPr lang="en-US">
                          <a:solidFill>
                            <a:schemeClr val="tx1"/>
                          </a:solidFill>
                        </a:rPr>
                        <a:t>JOHN12</a:t>
                      </a:r>
                    </a:p>
                    <a:p>
                      <a:pPr algn="ctr"/>
                      <a:r>
                        <a:rPr lang="en-US">
                          <a:solidFill>
                            <a:schemeClr val="tx1"/>
                          </a:solidFill>
                        </a:rPr>
                        <a:t>Jimh2345</a:t>
                      </a:r>
                    </a:p>
                    <a:p>
                      <a:pPr algn="ctr"/>
                      <a:r>
                        <a:rPr lang="en-US">
                          <a:solidFill>
                            <a:schemeClr val="tx1"/>
                          </a:solidFill>
                        </a:rPr>
                        <a:t>Hala34222</a:t>
                      </a:r>
                    </a:p>
                    <a:p>
                      <a:pPr algn="ctr"/>
                      <a:r>
                        <a:rPr lang="en-US">
                          <a:solidFill>
                            <a:schemeClr val="tx1"/>
                          </a:solidFill>
                        </a:rPr>
                        <a:t>YesorNo12</a:t>
                      </a:r>
                    </a:p>
                  </a:txBody>
                  <a:tcPr>
                    <a:noFill/>
                  </a:tcPr>
                </a:tc>
                <a:tc>
                  <a:txBody>
                    <a:bodyPr/>
                    <a:lstStyle/>
                    <a:p>
                      <a:pPr algn="ctr"/>
                      <a:endParaRPr lang="en-US" sz="1800" kern="1200">
                        <a:solidFill>
                          <a:schemeClr val="tx1"/>
                        </a:solidFill>
                        <a:effectLst/>
                        <a:latin typeface="+mn-lt"/>
                        <a:ea typeface="+mn-ea"/>
                        <a:cs typeface="+mn-cs"/>
                      </a:endParaRPr>
                    </a:p>
                    <a:p>
                      <a:pPr algn="ctr"/>
                      <a:endParaRPr lang="en-US">
                        <a:solidFill>
                          <a:schemeClr val="tx1"/>
                        </a:solidFill>
                      </a:endParaRPr>
                    </a:p>
                    <a:p>
                      <a:pPr algn="ctr"/>
                      <a:endParaRPr lang="en-US">
                        <a:solidFill>
                          <a:schemeClr val="tx1"/>
                        </a:solidFill>
                      </a:endParaRPr>
                    </a:p>
                    <a:p>
                      <a:pPr algn="ctr"/>
                      <a:r>
                        <a:rPr lang="en-US">
                          <a:solidFill>
                            <a:schemeClr val="tx1"/>
                          </a:solidFill>
                        </a:rPr>
                        <a:t>The shorter the password, the </a:t>
                      </a:r>
                    </a:p>
                    <a:p>
                      <a:pPr algn="ctr"/>
                      <a:r>
                        <a:rPr lang="en-US">
                          <a:solidFill>
                            <a:schemeClr val="tx1"/>
                          </a:solidFill>
                        </a:rPr>
                        <a:t>more opportunities and guessing it</a:t>
                      </a:r>
                    </a:p>
                  </a:txBody>
                  <a:tcPr>
                    <a:noFill/>
                  </a:tcPr>
                </a:tc>
                <a:extLst>
                  <a:ext uri="{0D108BD9-81ED-4DB2-BD59-A6C34878D82A}">
                    <a16:rowId xmlns:a16="http://schemas.microsoft.com/office/drawing/2014/main" val="2582897008"/>
                  </a:ext>
                </a:extLst>
              </a:tr>
            </a:tbl>
          </a:graphicData>
        </a:graphic>
      </p:graphicFrame>
      <p:sp>
        <p:nvSpPr>
          <p:cNvPr id="3" name="Slide Number Placeholder 2">
            <a:extLst>
              <a:ext uri="{FF2B5EF4-FFF2-40B4-BE49-F238E27FC236}">
                <a16:creationId xmlns:a16="http://schemas.microsoft.com/office/drawing/2014/main" id="{EF0A3B7C-72D0-51F0-8F1F-F39A723E926D}"/>
              </a:ext>
            </a:extLst>
          </p:cNvPr>
          <p:cNvSpPr>
            <a:spLocks noGrp="1"/>
          </p:cNvSpPr>
          <p:nvPr>
            <p:ph type="sldNum" sz="quarter" idx="12"/>
          </p:nvPr>
        </p:nvSpPr>
        <p:spPr/>
        <p:txBody>
          <a:bodyPr/>
          <a:lstStyle/>
          <a:p>
            <a:fld id="{6D22F896-40B5-4ADD-8801-0D06FADFA095}" type="slidenum">
              <a:rPr lang="en-US" smtClean="0"/>
              <a:t>8</a:t>
            </a:fld>
            <a:endParaRPr lang="en-US"/>
          </a:p>
        </p:txBody>
      </p:sp>
    </p:spTree>
    <p:extLst>
      <p:ext uri="{BB962C8B-B14F-4D97-AF65-F5344CB8AC3E}">
        <p14:creationId xmlns:p14="http://schemas.microsoft.com/office/powerpoint/2010/main" val="3444765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3BFB-DD83-32B7-A8DC-1A5310B9A626}"/>
              </a:ext>
            </a:extLst>
          </p:cNvPr>
          <p:cNvSpPr>
            <a:spLocks noGrp="1"/>
          </p:cNvSpPr>
          <p:nvPr>
            <p:ph type="title"/>
          </p:nvPr>
        </p:nvSpPr>
        <p:spPr/>
        <p:txBody>
          <a:bodyPr/>
          <a:lstStyle/>
          <a:p>
            <a:r>
              <a:rPr lang="en-US"/>
              <a:t>COMMON MISTAKES</a:t>
            </a:r>
          </a:p>
        </p:txBody>
      </p:sp>
      <p:graphicFrame>
        <p:nvGraphicFramePr>
          <p:cNvPr id="4" name="Content Placeholder 3">
            <a:extLst>
              <a:ext uri="{FF2B5EF4-FFF2-40B4-BE49-F238E27FC236}">
                <a16:creationId xmlns:a16="http://schemas.microsoft.com/office/drawing/2014/main" id="{982F5056-BF27-DAD5-E4F1-3BFE7E9B2B94}"/>
              </a:ext>
            </a:extLst>
          </p:cNvPr>
          <p:cNvGraphicFramePr>
            <a:graphicFrameLocks noGrp="1"/>
          </p:cNvGraphicFramePr>
          <p:nvPr>
            <p:ph idx="1"/>
            <p:extLst>
              <p:ext uri="{D42A27DB-BD31-4B8C-83A1-F6EECF244321}">
                <p14:modId xmlns:p14="http://schemas.microsoft.com/office/powerpoint/2010/main" val="1837587097"/>
              </p:ext>
            </p:extLst>
          </p:nvPr>
        </p:nvGraphicFramePr>
        <p:xfrm>
          <a:off x="814192" y="2057401"/>
          <a:ext cx="9250380" cy="4330146"/>
        </p:xfrm>
        <a:graphic>
          <a:graphicData uri="http://schemas.openxmlformats.org/drawingml/2006/table">
            <a:tbl>
              <a:tblPr firstRow="1" bandRow="1">
                <a:tableStyleId>{5C22544A-7EE6-4342-B048-85BDC9FD1C3A}</a:tableStyleId>
              </a:tblPr>
              <a:tblGrid>
                <a:gridCol w="2894937">
                  <a:extLst>
                    <a:ext uri="{9D8B030D-6E8A-4147-A177-3AD203B41FA5}">
                      <a16:colId xmlns:a16="http://schemas.microsoft.com/office/drawing/2014/main" val="1271894124"/>
                    </a:ext>
                  </a:extLst>
                </a:gridCol>
                <a:gridCol w="3251283">
                  <a:extLst>
                    <a:ext uri="{9D8B030D-6E8A-4147-A177-3AD203B41FA5}">
                      <a16:colId xmlns:a16="http://schemas.microsoft.com/office/drawing/2014/main" val="2835890688"/>
                    </a:ext>
                  </a:extLst>
                </a:gridCol>
                <a:gridCol w="3104160">
                  <a:extLst>
                    <a:ext uri="{9D8B030D-6E8A-4147-A177-3AD203B41FA5}">
                      <a16:colId xmlns:a16="http://schemas.microsoft.com/office/drawing/2014/main" val="166650853"/>
                    </a:ext>
                  </a:extLst>
                </a:gridCol>
              </a:tblGrid>
              <a:tr h="978029">
                <a:tc>
                  <a:txBody>
                    <a:bodyPr/>
                    <a:lstStyle/>
                    <a:p>
                      <a:pPr algn="ctr"/>
                      <a:endParaRPr lang="en-US"/>
                    </a:p>
                    <a:p>
                      <a:pPr algn="ctr"/>
                      <a:r>
                        <a:rPr lang="en-US"/>
                        <a:t>MISTAKES</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endParaRPr lang="en-US"/>
                    </a:p>
                    <a:p>
                      <a:pPr algn="ctr"/>
                      <a:r>
                        <a:rPr lang="en-US"/>
                        <a:t>EXAMPLES</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endParaRPr lang="en-US"/>
                    </a:p>
                    <a:p>
                      <a:pPr algn="ctr"/>
                      <a:r>
                        <a:rPr lang="en-US"/>
                        <a:t>RISK EVALUATION</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extLst>
                  <a:ext uri="{0D108BD9-81ED-4DB2-BD59-A6C34878D82A}">
                    <a16:rowId xmlns:a16="http://schemas.microsoft.com/office/drawing/2014/main" val="1130882409"/>
                  </a:ext>
                </a:extLst>
              </a:tr>
              <a:tr h="3352117">
                <a:tc>
                  <a:txBody>
                    <a:bodyPr/>
                    <a:lstStyle/>
                    <a:p>
                      <a:pPr algn="ctr"/>
                      <a:endParaRPr lang="en-US">
                        <a:solidFill>
                          <a:schemeClr val="tx1"/>
                        </a:solidFill>
                      </a:endParaRPr>
                    </a:p>
                    <a:p>
                      <a:r>
                        <a:rPr lang="en-US" sz="1800" kern="1200">
                          <a:solidFill>
                            <a:schemeClr val="tx1"/>
                          </a:solidFill>
                          <a:effectLst/>
                          <a:latin typeface="+mn-lt"/>
                          <a:ea typeface="+mn-ea"/>
                          <a:cs typeface="+mn-cs"/>
                        </a:rPr>
                        <a:t>Using the</a:t>
                      </a:r>
                    </a:p>
                    <a:p>
                      <a:r>
                        <a:rPr lang="en-US" sz="1800" b="1" kern="1200">
                          <a:solidFill>
                            <a:srgbClr val="FFFF00"/>
                          </a:solidFill>
                          <a:effectLst/>
                          <a:latin typeface="+mn-lt"/>
                          <a:ea typeface="+mn-ea"/>
                          <a:cs typeface="+mn-cs"/>
                        </a:rPr>
                        <a:t>same password </a:t>
                      </a:r>
                      <a:r>
                        <a:rPr lang="en-US" sz="1800" kern="1200">
                          <a:solidFill>
                            <a:schemeClr val="tx1"/>
                          </a:solidFill>
                          <a:effectLst/>
                          <a:latin typeface="+mn-lt"/>
                          <a:ea typeface="+mn-ea"/>
                          <a:cs typeface="+mn-cs"/>
                        </a:rPr>
                        <a:t>everywhere</a:t>
                      </a:r>
                    </a:p>
                    <a:p>
                      <a:endParaRPr lang="en-US" sz="1800" kern="1200">
                        <a:solidFill>
                          <a:schemeClr val="tx1"/>
                        </a:solidFill>
                        <a:effectLst/>
                        <a:latin typeface="+mn-lt"/>
                        <a:ea typeface="+mn-ea"/>
                        <a:cs typeface="+mn-cs"/>
                      </a:endParaRPr>
                    </a:p>
                  </a:txBody>
                  <a:tcPr anchor="ctr">
                    <a:noFill/>
                  </a:tcPr>
                </a:tc>
                <a:tc>
                  <a:txBody>
                    <a:bodyPr/>
                    <a:lstStyle/>
                    <a:p>
                      <a:endParaRPr lang="en-US" sz="1800" kern="1200">
                        <a:solidFill>
                          <a:schemeClr val="tx1"/>
                        </a:solidFill>
                        <a:effectLst/>
                        <a:latin typeface="+mn-lt"/>
                        <a:ea typeface="+mn-ea"/>
                        <a:cs typeface="+mn-cs"/>
                      </a:endParaRPr>
                    </a:p>
                    <a:p>
                      <a:endParaRPr lang="en-US" sz="1800" kern="1200">
                        <a:solidFill>
                          <a:schemeClr val="tx1"/>
                        </a:solidFill>
                        <a:effectLst/>
                        <a:latin typeface="+mn-lt"/>
                        <a:ea typeface="+mn-ea"/>
                        <a:cs typeface="+mn-cs"/>
                      </a:endParaRPr>
                    </a:p>
                    <a:p>
                      <a:r>
                        <a:rPr lang="en-US" sz="1800" kern="1200">
                          <a:solidFill>
                            <a:schemeClr val="tx1"/>
                          </a:solidFill>
                          <a:effectLst/>
                          <a:latin typeface="+mn-lt"/>
                          <a:ea typeface="+mn-ea"/>
                          <a:cs typeface="+mn-cs"/>
                        </a:rPr>
                        <a:t>Using one password If this password is on every site or online service</a:t>
                      </a:r>
                    </a:p>
                    <a:p>
                      <a:endParaRPr lang="en-US">
                        <a:solidFill>
                          <a:schemeClr val="tx1"/>
                        </a:solidFill>
                      </a:endParaRPr>
                    </a:p>
                  </a:txBody>
                  <a:tcPr anchor="ctr">
                    <a:noFill/>
                  </a:tcPr>
                </a:tc>
                <a:tc>
                  <a:txBody>
                    <a:bodyPr/>
                    <a:lstStyle/>
                    <a:p>
                      <a:endParaRPr lang="en-US" sz="1800" kern="1200">
                        <a:solidFill>
                          <a:schemeClr val="tx1"/>
                        </a:solidFill>
                        <a:effectLst/>
                        <a:latin typeface="+mn-lt"/>
                        <a:ea typeface="+mn-ea"/>
                        <a:cs typeface="+mn-cs"/>
                      </a:endParaRPr>
                    </a:p>
                    <a:p>
                      <a:r>
                        <a:rPr lang="en-US" sz="1800" kern="1200">
                          <a:solidFill>
                            <a:schemeClr val="tx1"/>
                          </a:solidFill>
                          <a:effectLst/>
                          <a:latin typeface="+mn-lt"/>
                          <a:ea typeface="+mn-ea"/>
                          <a:cs typeface="+mn-cs"/>
                        </a:rPr>
                        <a:t>Too risky: </a:t>
                      </a:r>
                    </a:p>
                    <a:p>
                      <a:r>
                        <a:rPr lang="en-US" sz="1800" kern="1200">
                          <a:solidFill>
                            <a:schemeClr val="tx1"/>
                          </a:solidFill>
                          <a:effectLst/>
                          <a:latin typeface="+mn-lt"/>
                          <a:ea typeface="+mn-ea"/>
                          <a:cs typeface="+mn-cs"/>
                        </a:rPr>
                        <a:t>compromised, or someone finds it, the rest of your accounts including your sensitive information are at risk.</a:t>
                      </a:r>
                    </a:p>
                    <a:p>
                      <a:endParaRPr lang="en-US">
                        <a:solidFill>
                          <a:schemeClr val="tx1"/>
                        </a:solidFill>
                      </a:endParaRPr>
                    </a:p>
                  </a:txBody>
                  <a:tcPr anchor="ctr">
                    <a:noFill/>
                  </a:tcPr>
                </a:tc>
                <a:extLst>
                  <a:ext uri="{0D108BD9-81ED-4DB2-BD59-A6C34878D82A}">
                    <a16:rowId xmlns:a16="http://schemas.microsoft.com/office/drawing/2014/main" val="2582897008"/>
                  </a:ext>
                </a:extLst>
              </a:tr>
            </a:tbl>
          </a:graphicData>
        </a:graphic>
      </p:graphicFrame>
      <p:sp>
        <p:nvSpPr>
          <p:cNvPr id="3" name="Slide Number Placeholder 2">
            <a:extLst>
              <a:ext uri="{FF2B5EF4-FFF2-40B4-BE49-F238E27FC236}">
                <a16:creationId xmlns:a16="http://schemas.microsoft.com/office/drawing/2014/main" id="{3B15AFAE-E90E-47C9-2300-51F5E3773EE5}"/>
              </a:ext>
            </a:extLst>
          </p:cNvPr>
          <p:cNvSpPr>
            <a:spLocks noGrp="1"/>
          </p:cNvSpPr>
          <p:nvPr>
            <p:ph type="sldNum" sz="quarter" idx="12"/>
          </p:nvPr>
        </p:nvSpPr>
        <p:spPr/>
        <p:txBody>
          <a:bodyPr/>
          <a:lstStyle/>
          <a:p>
            <a:fld id="{6D22F896-40B5-4ADD-8801-0D06FADFA095}" type="slidenum">
              <a:rPr lang="en-US" smtClean="0"/>
              <a:t>9</a:t>
            </a:fld>
            <a:endParaRPr lang="en-US"/>
          </a:p>
        </p:txBody>
      </p:sp>
    </p:spTree>
    <p:extLst>
      <p:ext uri="{BB962C8B-B14F-4D97-AF65-F5344CB8AC3E}">
        <p14:creationId xmlns:p14="http://schemas.microsoft.com/office/powerpoint/2010/main" val="105318776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59</Slides>
  <Notes>51</Notes>
  <HiddenSlides>0</HiddenSlide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Vapor Trail</vt:lpstr>
      <vt:lpstr>University at buffalo CSE 707 seminar   “Analyzing the Usability of Popular Smartphone Password Managers”</vt:lpstr>
      <vt:lpstr>Who all ???</vt:lpstr>
      <vt:lpstr>Latest 2023 Cyber Crime Statistics</vt:lpstr>
      <vt:lpstr>Introduction</vt:lpstr>
      <vt:lpstr>Why Password ? </vt:lpstr>
      <vt:lpstr>COMMON MISTAKES</vt:lpstr>
      <vt:lpstr>COMMON MISTAKES</vt:lpstr>
      <vt:lpstr>COMMON MISTAKES</vt:lpstr>
      <vt:lpstr>COMMON MISTAKES</vt:lpstr>
      <vt:lpstr>COMMON MISTAKES</vt:lpstr>
      <vt:lpstr>What to do ??  </vt:lpstr>
      <vt:lpstr>Regional language-based password</vt:lpstr>
      <vt:lpstr>Attacking </vt:lpstr>
      <vt:lpstr>PowerPoint Presentation</vt:lpstr>
      <vt:lpstr>PowerPoint Presentation</vt:lpstr>
      <vt:lpstr>PowerPoint Presentation</vt:lpstr>
      <vt:lpstr>PowerPoint Presentation</vt:lpstr>
      <vt:lpstr>PowerPoint Presentation</vt:lpstr>
      <vt:lpstr>PowerPoint Presentation</vt:lpstr>
      <vt:lpstr>Not possible</vt:lpstr>
      <vt:lpstr>PowerPoint Presentation</vt:lpstr>
      <vt:lpstr>PowerPoint Presentation</vt:lpstr>
      <vt:lpstr>what is pm ???</vt:lpstr>
      <vt:lpstr>Password manager</vt:lpstr>
      <vt:lpstr>RESEARCH PAPER METHODOLOGY</vt:lpstr>
      <vt:lpstr>research work conducted on the usability of mobile password managers.</vt:lpstr>
      <vt:lpstr>Selection of a right Password manager</vt:lpstr>
      <vt:lpstr>Password managers considered for the paper study</vt:lpstr>
      <vt:lpstr>Password managers</vt:lpstr>
      <vt:lpstr>preferences</vt:lpstr>
      <vt:lpstr>Best Password manager</vt:lpstr>
      <vt:lpstr>Differences</vt:lpstr>
      <vt:lpstr>Extra features in pm</vt:lpstr>
      <vt:lpstr>What it should include (Multifactor authentication)</vt:lpstr>
      <vt:lpstr>Google authenticator</vt:lpstr>
      <vt:lpstr>study design of paper</vt:lpstr>
      <vt:lpstr>Demographics of participants in the usability study</vt:lpstr>
      <vt:lpstr>Tasks Design</vt:lpstr>
      <vt:lpstr>FRAMEWORK CONSIDERED</vt:lpstr>
      <vt:lpstr>SUS scores</vt:lpstr>
      <vt:lpstr>PACMAD Attributes</vt:lpstr>
      <vt:lpstr>Tasks design to draw results on pacmad</vt:lpstr>
      <vt:lpstr>Paper Limitations</vt:lpstr>
      <vt:lpstr>ongoing expansion</vt:lpstr>
      <vt:lpstr>Breaches ??</vt:lpstr>
      <vt:lpstr>Lastpass hacked </vt:lpstr>
      <vt:lpstr>Zero knowledge method</vt:lpstr>
      <vt:lpstr>What happens if pm is breached</vt:lpstr>
      <vt:lpstr>what kind of encryption they use (inside data protection) </vt:lpstr>
      <vt:lpstr>   HAVE OTHER PASSWORD MANAGERS  EXPERIENCED SECURITY BREACHES?   </vt:lpstr>
      <vt:lpstr>Is data breached ???</vt:lpstr>
      <vt:lpstr>Will we eventually replace password managers?</vt:lpstr>
      <vt:lpstr>Will we eventually replace password manager ???</vt:lpstr>
      <vt:lpstr>Will we eventually replace password manager ???</vt:lpstr>
      <vt:lpstr>Can password-FREE technology solve the problem?</vt:lpstr>
      <vt:lpstr>Is password less technology the answer?</vt:lpstr>
      <vt:lpstr>specific points about  Google Passkeys: </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Rahul Pundalik Nimbalkar</dc:creator>
  <cp:revision>2</cp:revision>
  <dcterms:created xsi:type="dcterms:W3CDTF">2023-10-08T23:22:00Z</dcterms:created>
  <dcterms:modified xsi:type="dcterms:W3CDTF">2023-10-18T15:00:35Z</dcterms:modified>
</cp:coreProperties>
</file>