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40.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40.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20" Type="http://schemas.openxmlformats.org/officeDocument/2006/relationships/slide" Target="slides/slide16.xml"/><Relationship Id="rId42" Type="http://schemas.openxmlformats.org/officeDocument/2006/relationships/slide" Target="slides/slide38.xml"/><Relationship Id="rId41" Type="http://schemas.openxmlformats.org/officeDocument/2006/relationships/slide" Target="slides/slide37.xml"/><Relationship Id="rId22" Type="http://schemas.openxmlformats.org/officeDocument/2006/relationships/slide" Target="slides/slide18.xml"/><Relationship Id="rId44" Type="http://schemas.openxmlformats.org/officeDocument/2006/relationships/slide" Target="slides/slide40.xml"/><Relationship Id="rId21" Type="http://schemas.openxmlformats.org/officeDocument/2006/relationships/slide" Target="slides/slide17.xml"/><Relationship Id="rId43" Type="http://schemas.openxmlformats.org/officeDocument/2006/relationships/slide" Target="slides/slide39.xml"/><Relationship Id="rId24" Type="http://schemas.openxmlformats.org/officeDocument/2006/relationships/slide" Target="slides/slide20.xml"/><Relationship Id="rId23" Type="http://schemas.openxmlformats.org/officeDocument/2006/relationships/slide" Target="slides/slide19.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39" Type="http://schemas.openxmlformats.org/officeDocument/2006/relationships/slide" Target="slides/slide35.xml"/><Relationship Id="rId16" Type="http://schemas.openxmlformats.org/officeDocument/2006/relationships/slide" Target="slides/slide12.xml"/><Relationship Id="rId38" Type="http://schemas.openxmlformats.org/officeDocument/2006/relationships/slide" Target="slides/slide34.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011c2fd35_0_1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011c2fd35_0_11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3" name="Google Shape;133;g29011c2fd35_0_11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9011c2fd35_0_1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9011c2fd35_0_12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g29011c2fd35_0_12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011c2fd35_0_1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29011c2fd35_0_13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g29011c2fd35_0_13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9011c2fd35_0_1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9011c2fd35_0_14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g29011c2fd35_0_14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9011c2fd35_0_1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9011c2fd35_0_17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g29011c2fd35_0_17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9011c2fd35_0_4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9011c2fd35_0_40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g29011c2fd35_0_40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9011c2fd35_0_1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9011c2fd35_0_18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5" name="Google Shape;175;g29011c2fd35_0_18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29011c2fd35_0_19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29011c2fd35_0_19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g29011c2fd35_0_19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9011c2fd35_0_19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9011c2fd35_0_19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g29011c2fd35_0_19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9011c2fd35_0_2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9011c2fd35_0_20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g29011c2fd35_0_20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6" name="Google Shape;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9011c2fd35_0_2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9011c2fd35_0_21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4" name="Google Shape;204;g29011c2fd35_0_21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29011c2fd35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29011c2fd35_0_22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g29011c2fd35_0_22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9011c2fd35_0_2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29011c2fd35_0_22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8" name="Google Shape;218;g29011c2fd35_0_22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9011c2fd35_0_2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9011c2fd35_0_23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g29011c2fd35_0_23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29011c2fd35_0_2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29011c2fd35_0_24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g29011c2fd35_0_24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9011c2fd35_0_2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9011c2fd35_0_25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g29011c2fd35_0_25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9011c2fd35_0_2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29011c2fd35_0_2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g29011c2fd35_0_26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9011c2fd35_0_2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29011c2fd35_0_27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3" name="Google Shape;253;g29011c2fd35_0_27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29011c2fd35_0_2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29011c2fd35_0_28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g29011c2fd35_0_28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9011c2fd35_0_3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29011c2fd35_0_30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g29011c2fd35_0_30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9011c2fd35_0_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3" name="Google Shape;83;g29011c2fd35_0_1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4" name="Google Shape;84;g29011c2fd35_0_1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9011c2fd35_0_2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9011c2fd35_0_28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g29011c2fd35_0_28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29011c2fd35_0_3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29011c2fd35_0_30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g29011c2fd35_0_30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9011c2fd35_0_3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9011c2fd35_0_3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g29011c2fd35_0_3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9055984dde_3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9055984dde_3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g29055984dde_3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9055984dde_3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9055984dde_3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2" name="Google Shape;302;g29055984dde_3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9011c2fd35_0_3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9011c2fd35_0_32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g29011c2fd35_0_32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29011c2fd35_0_3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29011c2fd35_0_3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6" name="Google Shape;316;g29011c2fd35_0_33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29011c2fd35_0_3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29011c2fd35_0_331: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g29011c2fd35_0_331: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9011c2fd35_0_3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9011c2fd35_0_35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0" name="Google Shape;330;g29011c2fd35_0_35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9011c2fd35_0_3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9011c2fd35_0_37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7" name="Google Shape;337;g29011c2fd35_0_37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9011c2fd35_0_36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9011c2fd35_0_36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g29011c2fd35_0_36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g29011c2fd35_0_3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29011c2fd35_0_38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g29011c2fd35_0_38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9011c2fd35_0_5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g29011c2fd35_0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9011c2fd35_0_6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9011c2fd35_0_6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g29011c2fd35_0_6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9011c2fd35_0_7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9011c2fd35_0_7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g29011c2fd35_0_7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9011c2fd35_0_8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9011c2fd35_0_8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g29011c2fd35_0_8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9011c2fd35_0_10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9011c2fd35_0_10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g29011c2fd35_0_10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1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showMasterSp="0">
  <p:cSld name="Title Slide 1">
    <p:bg>
      <p:bgPr>
        <a:blipFill>
          <a:blip r:embed="rId2">
            <a:alphaModFix/>
          </a:blip>
          <a:stretch>
            <a:fillRect/>
          </a:stretch>
        </a:blipFill>
      </p:bgPr>
    </p:bg>
    <p:spTree>
      <p:nvGrpSpPr>
        <p:cNvPr id="14" name="Shape 14"/>
        <p:cNvGrpSpPr/>
        <p:nvPr/>
      </p:nvGrpSpPr>
      <p:grpSpPr>
        <a:xfrm>
          <a:off x="0" y="0"/>
          <a:ext cx="0" cy="0"/>
          <a:chOff x="0" y="0"/>
          <a:chExt cx="0" cy="0"/>
        </a:xfrm>
      </p:grpSpPr>
      <p:sp>
        <p:nvSpPr>
          <p:cNvPr id="15" name="Google Shape;15;p2"/>
          <p:cNvSpPr txBox="1"/>
          <p:nvPr>
            <p:ph idx="1" type="body"/>
          </p:nvPr>
        </p:nvSpPr>
        <p:spPr>
          <a:xfrm>
            <a:off x="658368" y="3968496"/>
            <a:ext cx="6638544" cy="1650381"/>
          </a:xfrm>
          <a:prstGeom prst="rect">
            <a:avLst/>
          </a:prstGeom>
          <a:noFill/>
          <a:ln>
            <a:noFill/>
          </a:ln>
        </p:spPr>
        <p:txBody>
          <a:bodyPr anchorCtr="0" anchor="t" bIns="45700" lIns="0" spcFirstLastPara="1" rIns="91425" wrap="square" tIns="45700">
            <a:noAutofit/>
          </a:bodyPr>
          <a:lstStyle>
            <a:lvl1pPr indent="-228600" lvl="0" marL="457200" algn="l">
              <a:lnSpc>
                <a:spcPct val="130000"/>
              </a:lnSpc>
              <a:spcBef>
                <a:spcPts val="600"/>
              </a:spcBef>
              <a:spcAft>
                <a:spcPts val="0"/>
              </a:spcAft>
              <a:buSzPts val="3360"/>
              <a:buNone/>
              <a:defRPr b="0" i="0" sz="2800">
                <a:solidFill>
                  <a:schemeClr val="dk1"/>
                </a:solidFill>
                <a:latin typeface="Arial"/>
                <a:ea typeface="Arial"/>
                <a:cs typeface="Arial"/>
                <a:sym typeface="Arial"/>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 name="Google Shape;16;p2"/>
          <p:cNvSpPr txBox="1"/>
          <p:nvPr>
            <p:ph type="ctrTitle"/>
          </p:nvPr>
        </p:nvSpPr>
        <p:spPr>
          <a:xfrm>
            <a:off x="658368" y="1490472"/>
            <a:ext cx="6638544" cy="2386584"/>
          </a:xfrm>
          <a:prstGeom prst="rect">
            <a:avLst/>
          </a:prstGeom>
          <a:noFill/>
          <a:ln>
            <a:noFill/>
          </a:ln>
        </p:spPr>
        <p:txBody>
          <a:bodyPr anchorCtr="0" anchor="b" bIns="45700" lIns="0" spcFirstLastPara="1" rIns="91425" wrap="square" tIns="45700">
            <a:noAutofit/>
          </a:bodyPr>
          <a:lstStyle>
            <a:lvl1pPr lvl="0" algn="l">
              <a:lnSpc>
                <a:spcPct val="96666"/>
              </a:lnSpc>
              <a:spcBef>
                <a:spcPts val="0"/>
              </a:spcBef>
              <a:spcAft>
                <a:spcPts val="0"/>
              </a:spcAft>
              <a:buClr>
                <a:schemeClr val="dk2"/>
              </a:buClr>
              <a:buSzPts val="6000"/>
              <a:buFont typeface="Arial"/>
              <a:buNone/>
              <a:defRPr b="1" i="0" sz="6000" cap="none">
                <a:solidFill>
                  <a:schemeClr val="dk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University at Buffalo, The State University of New York logo" id="17" name="Google Shape;17;p2"/>
          <p:cNvPicPr preferRelativeResize="0"/>
          <p:nvPr/>
        </p:nvPicPr>
        <p:blipFill rotWithShape="1">
          <a:blip r:embed="rId3">
            <a:alphaModFix/>
          </a:blip>
          <a:srcRect b="0" l="0" r="0" t="0"/>
          <a:stretch/>
        </p:blipFill>
        <p:spPr>
          <a:xfrm>
            <a:off x="660400" y="6041329"/>
            <a:ext cx="4800600" cy="355823"/>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Three Photos">
  <p:cSld name="Content and Three Photos">
    <p:spTree>
      <p:nvGrpSpPr>
        <p:cNvPr id="50" name="Shape 50"/>
        <p:cNvGrpSpPr/>
        <p:nvPr/>
      </p:nvGrpSpPr>
      <p:grpSpPr>
        <a:xfrm>
          <a:off x="0" y="0"/>
          <a:ext cx="0" cy="0"/>
          <a:chOff x="0" y="0"/>
          <a:chExt cx="0" cy="0"/>
        </a:xfrm>
      </p:grpSpPr>
      <p:sp>
        <p:nvSpPr>
          <p:cNvPr id="51" name="Google Shape;51;p11"/>
          <p:cNvSpPr txBox="1"/>
          <p:nvPr>
            <p:ph type="title"/>
          </p:nvPr>
        </p:nvSpPr>
        <p:spPr>
          <a:xfrm>
            <a:off x="566928" y="1499616"/>
            <a:ext cx="4248912"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11"/>
          <p:cNvSpPr txBox="1"/>
          <p:nvPr>
            <p:ph idx="1" type="body"/>
          </p:nvPr>
        </p:nvSpPr>
        <p:spPr>
          <a:xfrm>
            <a:off x="566928" y="2185416"/>
            <a:ext cx="4248912" cy="3968249"/>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11"/>
          <p:cNvSpPr/>
          <p:nvPr>
            <p:ph idx="2" type="pic"/>
          </p:nvPr>
        </p:nvSpPr>
        <p:spPr>
          <a:xfrm>
            <a:off x="5114631" y="1066800"/>
            <a:ext cx="7077369" cy="2932598"/>
          </a:xfrm>
          <a:prstGeom prst="rect">
            <a:avLst/>
          </a:prstGeom>
          <a:solidFill>
            <a:srgbClr val="BFBFBF"/>
          </a:solidFill>
          <a:ln cap="flat" cmpd="sng" w="9525">
            <a:solidFill>
              <a:schemeClr val="lt1"/>
            </a:solidFill>
            <a:prstDash val="solid"/>
            <a:round/>
            <a:headEnd len="sm" w="sm" type="none"/>
            <a:tailEnd len="sm" w="sm" type="none"/>
          </a:ln>
        </p:spPr>
      </p:sp>
      <p:sp>
        <p:nvSpPr>
          <p:cNvPr id="54" name="Google Shape;54;p11"/>
          <p:cNvSpPr/>
          <p:nvPr>
            <p:ph idx="3" type="pic"/>
          </p:nvPr>
        </p:nvSpPr>
        <p:spPr>
          <a:xfrm>
            <a:off x="5114631" y="3998296"/>
            <a:ext cx="3602522" cy="2857500"/>
          </a:xfrm>
          <a:prstGeom prst="rect">
            <a:avLst/>
          </a:prstGeom>
          <a:solidFill>
            <a:srgbClr val="BFBFBF"/>
          </a:solidFill>
          <a:ln cap="flat" cmpd="sng" w="9525">
            <a:solidFill>
              <a:schemeClr val="lt1"/>
            </a:solidFill>
            <a:prstDash val="solid"/>
            <a:round/>
            <a:headEnd len="sm" w="sm" type="none"/>
            <a:tailEnd len="sm" w="sm" type="none"/>
          </a:ln>
        </p:spPr>
      </p:sp>
      <p:sp>
        <p:nvSpPr>
          <p:cNvPr id="55" name="Google Shape;55;p11"/>
          <p:cNvSpPr/>
          <p:nvPr>
            <p:ph idx="4" type="pic"/>
          </p:nvPr>
        </p:nvSpPr>
        <p:spPr>
          <a:xfrm>
            <a:off x="8701089" y="3998296"/>
            <a:ext cx="3490912" cy="2857500"/>
          </a:xfrm>
          <a:prstGeom prst="rect">
            <a:avLst/>
          </a:prstGeom>
          <a:solidFill>
            <a:srgbClr val="BFBFBF"/>
          </a:solidFill>
          <a:ln cap="flat" cmpd="sng" w="9525">
            <a:solidFill>
              <a:schemeClr val="lt1"/>
            </a:solidFill>
            <a:prstDash val="solid"/>
            <a:round/>
            <a:headEnd len="sm" w="sm" type="none"/>
            <a:tailEnd len="sm" w="sm" type="none"/>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Width Photo">
  <p:cSld name="Full Width Photo">
    <p:spTree>
      <p:nvGrpSpPr>
        <p:cNvPr id="56" name="Shape 56"/>
        <p:cNvGrpSpPr/>
        <p:nvPr/>
      </p:nvGrpSpPr>
      <p:grpSpPr>
        <a:xfrm>
          <a:off x="0" y="0"/>
          <a:ext cx="0" cy="0"/>
          <a:chOff x="0" y="0"/>
          <a:chExt cx="0" cy="0"/>
        </a:xfrm>
      </p:grpSpPr>
      <p:sp>
        <p:nvSpPr>
          <p:cNvPr id="57" name="Google Shape;57;p12"/>
          <p:cNvSpPr txBox="1"/>
          <p:nvPr>
            <p:ph type="title"/>
          </p:nvPr>
        </p:nvSpPr>
        <p:spPr>
          <a:xfrm>
            <a:off x="566928" y="1499616"/>
            <a:ext cx="10515600"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12"/>
          <p:cNvSpPr/>
          <p:nvPr>
            <p:ph idx="2" type="pic"/>
          </p:nvPr>
        </p:nvSpPr>
        <p:spPr>
          <a:xfrm>
            <a:off x="0" y="1066800"/>
            <a:ext cx="12192000" cy="5791200"/>
          </a:xfrm>
          <a:prstGeom prst="rect">
            <a:avLst/>
          </a:prstGeom>
          <a:solidFill>
            <a:srgbClr val="BFBFBF"/>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Graph">
  <p:cSld name="Content and Graph">
    <p:spTree>
      <p:nvGrpSpPr>
        <p:cNvPr id="59" name="Shape 59"/>
        <p:cNvGrpSpPr/>
        <p:nvPr/>
      </p:nvGrpSpPr>
      <p:grpSpPr>
        <a:xfrm>
          <a:off x="0" y="0"/>
          <a:ext cx="0" cy="0"/>
          <a:chOff x="0" y="0"/>
          <a:chExt cx="0" cy="0"/>
        </a:xfrm>
      </p:grpSpPr>
      <p:sp>
        <p:nvSpPr>
          <p:cNvPr id="60" name="Google Shape;60;p13"/>
          <p:cNvSpPr txBox="1"/>
          <p:nvPr>
            <p:ph type="title"/>
          </p:nvPr>
        </p:nvSpPr>
        <p:spPr>
          <a:xfrm>
            <a:off x="566928" y="1499616"/>
            <a:ext cx="4248912"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3"/>
          <p:cNvSpPr txBox="1"/>
          <p:nvPr>
            <p:ph idx="1" type="body"/>
          </p:nvPr>
        </p:nvSpPr>
        <p:spPr>
          <a:xfrm>
            <a:off x="566928" y="2185416"/>
            <a:ext cx="4248912" cy="3968249"/>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2" name="Google Shape;62;p13"/>
          <p:cNvSpPr/>
          <p:nvPr>
            <p:ph idx="2" type="chart"/>
          </p:nvPr>
        </p:nvSpPr>
        <p:spPr>
          <a:xfrm>
            <a:off x="5161935" y="1976285"/>
            <a:ext cx="6325152" cy="3967316"/>
          </a:xfrm>
          <a:prstGeom prst="rect">
            <a:avLst/>
          </a:prstGeom>
          <a:solidFill>
            <a:srgbClr val="BFBFBF"/>
          </a:solid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lt1"/>
              </a:buClr>
              <a:buSzPts val="1600"/>
              <a:buFont typeface="Arial"/>
              <a:buNone/>
              <a:defRPr b="0" i="0" sz="1600" u="none" cap="none" strike="noStrike">
                <a:solidFill>
                  <a:schemeClr val="lt1"/>
                </a:solidFill>
                <a:latin typeface="Arial"/>
                <a:ea typeface="Arial"/>
                <a:cs typeface="Arial"/>
                <a:sym typeface="Arial"/>
              </a:defRPr>
            </a:lvl1pPr>
            <a:lvl2pPr lvl="1"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2pPr>
            <a:lvl3pPr lvl="2"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3pPr>
            <a:lvl4pPr lvl="3"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4pPr>
            <a:lvl5pPr lvl="4"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4"/>
          <p:cNvSpPr txBox="1"/>
          <p:nvPr>
            <p:ph type="title"/>
          </p:nvPr>
        </p:nvSpPr>
        <p:spPr>
          <a:xfrm>
            <a:off x="566928" y="1499616"/>
            <a:ext cx="10515600"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65" name="Shape 6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showMasterSp="0">
  <p:cSld name="Title Slide 2">
    <p:bg>
      <p:bgPr>
        <a:blipFill>
          <a:blip r:embed="rId2">
            <a:alphaModFix/>
          </a:blip>
          <a:stretch>
            <a:fillRect/>
          </a:stretch>
        </a:blipFill>
      </p:bgPr>
    </p:bg>
    <p:spTree>
      <p:nvGrpSpPr>
        <p:cNvPr id="18" name="Shape 18"/>
        <p:cNvGrpSpPr/>
        <p:nvPr/>
      </p:nvGrpSpPr>
      <p:grpSpPr>
        <a:xfrm>
          <a:off x="0" y="0"/>
          <a:ext cx="0" cy="0"/>
          <a:chOff x="0" y="0"/>
          <a:chExt cx="0" cy="0"/>
        </a:xfrm>
      </p:grpSpPr>
      <p:sp>
        <p:nvSpPr>
          <p:cNvPr id="19" name="Google Shape;19;p3"/>
          <p:cNvSpPr txBox="1"/>
          <p:nvPr>
            <p:ph idx="1" type="body"/>
          </p:nvPr>
        </p:nvSpPr>
        <p:spPr>
          <a:xfrm>
            <a:off x="658368" y="3968496"/>
            <a:ext cx="6638544" cy="1650381"/>
          </a:xfrm>
          <a:prstGeom prst="rect">
            <a:avLst/>
          </a:prstGeom>
          <a:noFill/>
          <a:ln>
            <a:noFill/>
          </a:ln>
        </p:spPr>
        <p:txBody>
          <a:bodyPr anchorCtr="0" anchor="t" bIns="45700" lIns="0" spcFirstLastPara="1" rIns="91425" wrap="square" tIns="45700">
            <a:noAutofit/>
          </a:bodyPr>
          <a:lstStyle>
            <a:lvl1pPr indent="-228600" lvl="0" marL="457200" algn="l">
              <a:lnSpc>
                <a:spcPct val="130000"/>
              </a:lnSpc>
              <a:spcBef>
                <a:spcPts val="600"/>
              </a:spcBef>
              <a:spcAft>
                <a:spcPts val="0"/>
              </a:spcAft>
              <a:buSzPts val="3360"/>
              <a:buNone/>
              <a:defRPr b="0" i="0" sz="2800">
                <a:solidFill>
                  <a:schemeClr val="lt1"/>
                </a:solidFill>
                <a:latin typeface="Arial"/>
                <a:ea typeface="Arial"/>
                <a:cs typeface="Arial"/>
                <a:sym typeface="Arial"/>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type="ctrTitle"/>
          </p:nvPr>
        </p:nvSpPr>
        <p:spPr>
          <a:xfrm>
            <a:off x="658368" y="1490472"/>
            <a:ext cx="6638544" cy="2386584"/>
          </a:xfrm>
          <a:prstGeom prst="rect">
            <a:avLst/>
          </a:prstGeom>
          <a:noFill/>
          <a:ln>
            <a:noFill/>
          </a:ln>
        </p:spPr>
        <p:txBody>
          <a:bodyPr anchorCtr="0" anchor="b" bIns="45700" lIns="0" spcFirstLastPara="1" rIns="91425" wrap="square" tIns="45700">
            <a:noAutofit/>
          </a:bodyPr>
          <a:lstStyle>
            <a:lvl1pPr lvl="0" algn="l">
              <a:lnSpc>
                <a:spcPct val="96666"/>
              </a:lnSpc>
              <a:spcBef>
                <a:spcPts val="0"/>
              </a:spcBef>
              <a:spcAft>
                <a:spcPts val="0"/>
              </a:spcAft>
              <a:buClr>
                <a:schemeClr val="lt1"/>
              </a:buClr>
              <a:buSzPts val="6000"/>
              <a:buFont typeface="Arial"/>
              <a:buNone/>
              <a:defRPr b="1" i="0" sz="6000" cap="none">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University at Buffalo, The State University of New York logo" id="21" name="Google Shape;21;p3"/>
          <p:cNvPicPr preferRelativeResize="0"/>
          <p:nvPr/>
        </p:nvPicPr>
        <p:blipFill rotWithShape="1">
          <a:blip r:embed="rId3">
            <a:alphaModFix/>
          </a:blip>
          <a:srcRect b="0" l="0" r="0" t="0"/>
          <a:stretch/>
        </p:blipFill>
        <p:spPr>
          <a:xfrm>
            <a:off x="660402" y="6041329"/>
            <a:ext cx="4800595" cy="355823"/>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1" showMasterSp="0">
  <p:cSld name="Divider Slide 1">
    <p:bg>
      <p:bgPr>
        <a:blipFill>
          <a:blip r:embed="rId2">
            <a:alphaModFix/>
          </a:blip>
          <a:stretch>
            <a:fillRect/>
          </a:stretch>
        </a:blipFill>
      </p:bgPr>
    </p:bg>
    <p:spTree>
      <p:nvGrpSpPr>
        <p:cNvPr id="22" name="Shape 22"/>
        <p:cNvGrpSpPr/>
        <p:nvPr/>
      </p:nvGrpSpPr>
      <p:grpSpPr>
        <a:xfrm>
          <a:off x="0" y="0"/>
          <a:ext cx="0" cy="0"/>
          <a:chOff x="0" y="0"/>
          <a:chExt cx="0" cy="0"/>
        </a:xfrm>
      </p:grpSpPr>
      <p:sp>
        <p:nvSpPr>
          <p:cNvPr id="23" name="Google Shape;23;p4"/>
          <p:cNvSpPr txBox="1"/>
          <p:nvPr>
            <p:ph type="ctrTitle"/>
          </p:nvPr>
        </p:nvSpPr>
        <p:spPr>
          <a:xfrm>
            <a:off x="658368" y="1490663"/>
            <a:ext cx="6638544" cy="2387600"/>
          </a:xfrm>
          <a:prstGeom prst="rect">
            <a:avLst/>
          </a:prstGeom>
          <a:noFill/>
          <a:ln>
            <a:noFill/>
          </a:ln>
        </p:spPr>
        <p:txBody>
          <a:bodyPr anchorCtr="0" anchor="b" bIns="45700" lIns="0" spcFirstLastPara="1" rIns="91425" wrap="square" tIns="45700">
            <a:noAutofit/>
          </a:bodyPr>
          <a:lstStyle>
            <a:lvl1pPr lvl="0" algn="l">
              <a:lnSpc>
                <a:spcPct val="96666"/>
              </a:lnSpc>
              <a:spcBef>
                <a:spcPts val="0"/>
              </a:spcBef>
              <a:spcAft>
                <a:spcPts val="0"/>
              </a:spcAft>
              <a:buClr>
                <a:schemeClr val="lt1"/>
              </a:buClr>
              <a:buSzPts val="6000"/>
              <a:buFont typeface="Arial"/>
              <a:buNone/>
              <a:defRPr b="1" i="0" sz="6000" cap="none">
                <a:solidFill>
                  <a:schemeClr val="lt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subTitle"/>
          </p:nvPr>
        </p:nvSpPr>
        <p:spPr>
          <a:xfrm>
            <a:off x="658368" y="3970337"/>
            <a:ext cx="6638544" cy="2212976"/>
          </a:xfrm>
          <a:prstGeom prst="rect">
            <a:avLst/>
          </a:prstGeom>
          <a:noFill/>
          <a:ln>
            <a:noFill/>
          </a:ln>
        </p:spPr>
        <p:txBody>
          <a:bodyPr anchorCtr="0" anchor="t" bIns="45700" lIns="0" spcFirstLastPara="1" rIns="91425" wrap="square" tIns="45700">
            <a:noAutofit/>
          </a:bodyPr>
          <a:lstStyle>
            <a:lvl1pPr lvl="0" algn="l">
              <a:lnSpc>
                <a:spcPct val="130000"/>
              </a:lnSpc>
              <a:spcBef>
                <a:spcPts val="600"/>
              </a:spcBef>
              <a:spcAft>
                <a:spcPts val="0"/>
              </a:spcAft>
              <a:buSzPts val="3360"/>
              <a:buNone/>
              <a:defRPr b="0" sz="2800">
                <a:solidFill>
                  <a:schemeClr val="lt1"/>
                </a:solidFill>
                <a:latin typeface="Arial"/>
                <a:ea typeface="Arial"/>
                <a:cs typeface="Arial"/>
                <a:sym typeface="Arial"/>
              </a:defRPr>
            </a:lvl1pPr>
            <a:lvl2pPr lvl="1" algn="ctr">
              <a:lnSpc>
                <a:spcPct val="130000"/>
              </a:lnSpc>
              <a:spcBef>
                <a:spcPts val="600"/>
              </a:spcBef>
              <a:spcAft>
                <a:spcPts val="0"/>
              </a:spcAft>
              <a:buSzPts val="2400"/>
              <a:buNone/>
              <a:defRPr sz="2000"/>
            </a:lvl2pPr>
            <a:lvl3pPr lvl="2" algn="ctr">
              <a:lnSpc>
                <a:spcPct val="130000"/>
              </a:lnSpc>
              <a:spcBef>
                <a:spcPts val="600"/>
              </a:spcBef>
              <a:spcAft>
                <a:spcPts val="0"/>
              </a:spcAft>
              <a:buSzPts val="2160"/>
              <a:buNone/>
              <a:defRPr sz="1800"/>
            </a:lvl3pPr>
            <a:lvl4pPr lvl="3" algn="ctr">
              <a:lnSpc>
                <a:spcPct val="130000"/>
              </a:lnSpc>
              <a:spcBef>
                <a:spcPts val="600"/>
              </a:spcBef>
              <a:spcAft>
                <a:spcPts val="0"/>
              </a:spcAft>
              <a:buSzPts val="1920"/>
              <a:buNone/>
              <a:defRPr sz="1600"/>
            </a:lvl4pPr>
            <a:lvl5pPr lvl="4" algn="ctr">
              <a:lnSpc>
                <a:spcPct val="130000"/>
              </a:lnSpc>
              <a:spcBef>
                <a:spcPts val="600"/>
              </a:spcBef>
              <a:spcAft>
                <a:spcPts val="0"/>
              </a:spcAft>
              <a:buSzPts val="192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University at Buffalo, The State University of New York logo" id="25" name="Google Shape;25;p4"/>
          <p:cNvPicPr preferRelativeResize="0"/>
          <p:nvPr/>
        </p:nvPicPr>
        <p:blipFill rotWithShape="1">
          <a:blip r:embed="rId3">
            <a:alphaModFix/>
          </a:blip>
          <a:srcRect b="0" l="0" r="0" t="0"/>
          <a:stretch/>
        </p:blipFill>
        <p:spPr>
          <a:xfrm>
            <a:off x="355600" y="321146"/>
            <a:ext cx="4800600" cy="35602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showMasterSp="0">
  <p:cSld name="Divider Slide 2">
    <p:bg>
      <p:bgPr>
        <a:blipFill>
          <a:blip r:embed="rId2">
            <a:alphaModFix/>
          </a:blip>
          <a:stretch>
            <a:fillRect/>
          </a:stretch>
        </a:blipFill>
      </p:bgPr>
    </p:bg>
    <p:spTree>
      <p:nvGrpSpPr>
        <p:cNvPr id="26" name="Shape 26"/>
        <p:cNvGrpSpPr/>
        <p:nvPr/>
      </p:nvGrpSpPr>
      <p:grpSpPr>
        <a:xfrm>
          <a:off x="0" y="0"/>
          <a:ext cx="0" cy="0"/>
          <a:chOff x="0" y="0"/>
          <a:chExt cx="0" cy="0"/>
        </a:xfrm>
      </p:grpSpPr>
      <p:sp>
        <p:nvSpPr>
          <p:cNvPr id="27" name="Google Shape;27;p5"/>
          <p:cNvSpPr txBox="1"/>
          <p:nvPr>
            <p:ph type="ctrTitle"/>
          </p:nvPr>
        </p:nvSpPr>
        <p:spPr>
          <a:xfrm>
            <a:off x="658368" y="1490663"/>
            <a:ext cx="6638544" cy="2387600"/>
          </a:xfrm>
          <a:prstGeom prst="rect">
            <a:avLst/>
          </a:prstGeom>
          <a:noFill/>
          <a:ln>
            <a:noFill/>
          </a:ln>
        </p:spPr>
        <p:txBody>
          <a:bodyPr anchorCtr="0" anchor="b" bIns="45700" lIns="0" spcFirstLastPara="1" rIns="91425" wrap="square" tIns="45700">
            <a:noAutofit/>
          </a:bodyPr>
          <a:lstStyle>
            <a:lvl1pPr lvl="0" algn="l">
              <a:lnSpc>
                <a:spcPct val="96666"/>
              </a:lnSpc>
              <a:spcBef>
                <a:spcPts val="0"/>
              </a:spcBef>
              <a:spcAft>
                <a:spcPts val="0"/>
              </a:spcAft>
              <a:buClr>
                <a:schemeClr val="dk2"/>
              </a:buClr>
              <a:buSzPts val="6000"/>
              <a:buFont typeface="Arial"/>
              <a:buNone/>
              <a:defRPr b="1" i="0" sz="6000" cap="none">
                <a:solidFill>
                  <a:schemeClr val="dk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5"/>
          <p:cNvSpPr txBox="1"/>
          <p:nvPr>
            <p:ph idx="1" type="subTitle"/>
          </p:nvPr>
        </p:nvSpPr>
        <p:spPr>
          <a:xfrm>
            <a:off x="658368" y="3970337"/>
            <a:ext cx="6638544" cy="2212976"/>
          </a:xfrm>
          <a:prstGeom prst="rect">
            <a:avLst/>
          </a:prstGeom>
          <a:noFill/>
          <a:ln>
            <a:noFill/>
          </a:ln>
        </p:spPr>
        <p:txBody>
          <a:bodyPr anchorCtr="0" anchor="t" bIns="45700" lIns="0" spcFirstLastPara="1" rIns="91425" wrap="square" tIns="45700">
            <a:noAutofit/>
          </a:bodyPr>
          <a:lstStyle>
            <a:lvl1pPr lvl="0" algn="l">
              <a:lnSpc>
                <a:spcPct val="130000"/>
              </a:lnSpc>
              <a:spcBef>
                <a:spcPts val="600"/>
              </a:spcBef>
              <a:spcAft>
                <a:spcPts val="0"/>
              </a:spcAft>
              <a:buSzPts val="3360"/>
              <a:buNone/>
              <a:defRPr b="0" sz="2800">
                <a:solidFill>
                  <a:schemeClr val="dk1"/>
                </a:solidFill>
                <a:latin typeface="Arial"/>
                <a:ea typeface="Arial"/>
                <a:cs typeface="Arial"/>
                <a:sym typeface="Arial"/>
              </a:defRPr>
            </a:lvl1pPr>
            <a:lvl2pPr lvl="1" algn="ctr">
              <a:lnSpc>
                <a:spcPct val="130000"/>
              </a:lnSpc>
              <a:spcBef>
                <a:spcPts val="600"/>
              </a:spcBef>
              <a:spcAft>
                <a:spcPts val="0"/>
              </a:spcAft>
              <a:buSzPts val="2400"/>
              <a:buNone/>
              <a:defRPr sz="2000"/>
            </a:lvl2pPr>
            <a:lvl3pPr lvl="2" algn="ctr">
              <a:lnSpc>
                <a:spcPct val="130000"/>
              </a:lnSpc>
              <a:spcBef>
                <a:spcPts val="600"/>
              </a:spcBef>
              <a:spcAft>
                <a:spcPts val="0"/>
              </a:spcAft>
              <a:buSzPts val="2160"/>
              <a:buNone/>
              <a:defRPr sz="1800"/>
            </a:lvl3pPr>
            <a:lvl4pPr lvl="3" algn="ctr">
              <a:lnSpc>
                <a:spcPct val="130000"/>
              </a:lnSpc>
              <a:spcBef>
                <a:spcPts val="600"/>
              </a:spcBef>
              <a:spcAft>
                <a:spcPts val="0"/>
              </a:spcAft>
              <a:buSzPts val="1920"/>
              <a:buNone/>
              <a:defRPr sz="1600"/>
            </a:lvl4pPr>
            <a:lvl5pPr lvl="4" algn="ctr">
              <a:lnSpc>
                <a:spcPct val="130000"/>
              </a:lnSpc>
              <a:spcBef>
                <a:spcPts val="600"/>
              </a:spcBef>
              <a:spcAft>
                <a:spcPts val="0"/>
              </a:spcAft>
              <a:buSzPts val="192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descr="University at Buffalo, The State University of New York logo" id="29" name="Google Shape;29;p5"/>
          <p:cNvPicPr preferRelativeResize="0"/>
          <p:nvPr/>
        </p:nvPicPr>
        <p:blipFill rotWithShape="1">
          <a:blip r:embed="rId3">
            <a:alphaModFix/>
          </a:blip>
          <a:srcRect b="0" l="0" r="0" t="0"/>
          <a:stretch/>
        </p:blipFill>
        <p:spPr>
          <a:xfrm>
            <a:off x="355600" y="321249"/>
            <a:ext cx="4800600" cy="355823"/>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6"/>
          <p:cNvSpPr txBox="1"/>
          <p:nvPr>
            <p:ph type="title"/>
          </p:nvPr>
        </p:nvSpPr>
        <p:spPr>
          <a:xfrm>
            <a:off x="566928" y="1499616"/>
            <a:ext cx="6951472"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6"/>
          <p:cNvSpPr txBox="1"/>
          <p:nvPr>
            <p:ph idx="1" type="body"/>
          </p:nvPr>
        </p:nvSpPr>
        <p:spPr>
          <a:xfrm>
            <a:off x="566928" y="2185416"/>
            <a:ext cx="6951472" cy="3968249"/>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Double Content"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566928" y="1499616"/>
            <a:ext cx="10515600"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7"/>
          <p:cNvSpPr txBox="1"/>
          <p:nvPr>
            <p:ph idx="1" type="body"/>
          </p:nvPr>
        </p:nvSpPr>
        <p:spPr>
          <a:xfrm>
            <a:off x="566928" y="2185416"/>
            <a:ext cx="4500372" cy="3948684"/>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7"/>
          <p:cNvSpPr txBox="1"/>
          <p:nvPr>
            <p:ph idx="2" type="body"/>
          </p:nvPr>
        </p:nvSpPr>
        <p:spPr>
          <a:xfrm>
            <a:off x="5410200" y="2185416"/>
            <a:ext cx="4498848" cy="3950208"/>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p:cSld name="Bulleted List">
    <p:spTree>
      <p:nvGrpSpPr>
        <p:cNvPr id="37" name="Shape 37"/>
        <p:cNvGrpSpPr/>
        <p:nvPr/>
      </p:nvGrpSpPr>
      <p:grpSpPr>
        <a:xfrm>
          <a:off x="0" y="0"/>
          <a:ext cx="0" cy="0"/>
          <a:chOff x="0" y="0"/>
          <a:chExt cx="0" cy="0"/>
        </a:xfrm>
      </p:grpSpPr>
      <p:sp>
        <p:nvSpPr>
          <p:cNvPr id="38" name="Google Shape;38;p8"/>
          <p:cNvSpPr txBox="1"/>
          <p:nvPr>
            <p:ph type="title"/>
          </p:nvPr>
        </p:nvSpPr>
        <p:spPr>
          <a:xfrm>
            <a:off x="566928" y="1499616"/>
            <a:ext cx="6951472"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8"/>
          <p:cNvSpPr txBox="1"/>
          <p:nvPr>
            <p:ph idx="1" type="body"/>
          </p:nvPr>
        </p:nvSpPr>
        <p:spPr>
          <a:xfrm>
            <a:off x="566928" y="2185416"/>
            <a:ext cx="6951472" cy="3968249"/>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566928" y="1499616"/>
            <a:ext cx="10515600"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566928" y="2185416"/>
            <a:ext cx="5138928" cy="393192"/>
          </a:xfrm>
          <a:prstGeom prst="rect">
            <a:avLst/>
          </a:prstGeom>
          <a:noFill/>
          <a:ln>
            <a:noFill/>
          </a:ln>
        </p:spPr>
        <p:txBody>
          <a:bodyPr anchorCtr="0" anchor="t" bIns="45700" lIns="91425" spcFirstLastPara="1" rIns="91425" wrap="square" tIns="45700">
            <a:spAutoFit/>
          </a:bodyPr>
          <a:lstStyle>
            <a:lvl1pPr indent="-228600" lvl="0" marL="457200" algn="l">
              <a:lnSpc>
                <a:spcPct val="130000"/>
              </a:lnSpc>
              <a:spcBef>
                <a:spcPts val="600"/>
              </a:spcBef>
              <a:spcAft>
                <a:spcPts val="0"/>
              </a:spcAft>
              <a:buSzPts val="1920"/>
              <a:buNone/>
              <a:defRPr b="1" sz="1600" cap="none">
                <a:solidFill>
                  <a:schemeClr val="dk2"/>
                </a:solidFill>
              </a:defRPr>
            </a:lvl1pPr>
            <a:lvl2pPr indent="-228600" lvl="1" marL="914400" algn="l">
              <a:lnSpc>
                <a:spcPct val="130000"/>
              </a:lnSpc>
              <a:spcBef>
                <a:spcPts val="600"/>
              </a:spcBef>
              <a:spcAft>
                <a:spcPts val="0"/>
              </a:spcAft>
              <a:buSzPts val="2400"/>
              <a:buNone/>
              <a:defRPr b="1" sz="2000"/>
            </a:lvl2pPr>
            <a:lvl3pPr indent="-228600" lvl="2" marL="1371600" algn="l">
              <a:lnSpc>
                <a:spcPct val="130000"/>
              </a:lnSpc>
              <a:spcBef>
                <a:spcPts val="600"/>
              </a:spcBef>
              <a:spcAft>
                <a:spcPts val="0"/>
              </a:spcAft>
              <a:buSzPts val="2160"/>
              <a:buNone/>
              <a:defRPr b="1" sz="1800"/>
            </a:lvl3pPr>
            <a:lvl4pPr indent="-228600" lvl="3" marL="1828800" algn="l">
              <a:lnSpc>
                <a:spcPct val="130000"/>
              </a:lnSpc>
              <a:spcBef>
                <a:spcPts val="600"/>
              </a:spcBef>
              <a:spcAft>
                <a:spcPts val="0"/>
              </a:spcAft>
              <a:buSzPts val="1920"/>
              <a:buNone/>
              <a:defRPr b="1" sz="1600"/>
            </a:lvl4pPr>
            <a:lvl5pPr indent="-228600" lvl="4" marL="2286000" algn="l">
              <a:lnSpc>
                <a:spcPct val="130000"/>
              </a:lnSpc>
              <a:spcBef>
                <a:spcPts val="600"/>
              </a:spcBef>
              <a:spcAft>
                <a:spcPts val="0"/>
              </a:spcAft>
              <a:buSzPts val="192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9"/>
          <p:cNvSpPr txBox="1"/>
          <p:nvPr>
            <p:ph idx="2" type="body"/>
          </p:nvPr>
        </p:nvSpPr>
        <p:spPr>
          <a:xfrm>
            <a:off x="566928" y="2593340"/>
            <a:ext cx="5140515" cy="3535744"/>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Clr>
                <a:schemeClr val="dk2"/>
              </a:buClr>
              <a:buSzPts val="2160"/>
              <a:buFont typeface="Arial"/>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9"/>
          <p:cNvSpPr txBox="1"/>
          <p:nvPr>
            <p:ph idx="3" type="body"/>
          </p:nvPr>
        </p:nvSpPr>
        <p:spPr>
          <a:xfrm>
            <a:off x="6172200" y="2185416"/>
            <a:ext cx="5138928" cy="394980"/>
          </a:xfrm>
          <a:prstGeom prst="rect">
            <a:avLst/>
          </a:prstGeom>
          <a:noFill/>
          <a:ln>
            <a:noFill/>
          </a:ln>
        </p:spPr>
        <p:txBody>
          <a:bodyPr anchorCtr="0" anchor="t" bIns="45700" lIns="91425" spcFirstLastPara="1" rIns="91425" wrap="square" tIns="45700">
            <a:spAutoFit/>
          </a:bodyPr>
          <a:lstStyle>
            <a:lvl1pPr indent="-228600" lvl="0" marL="457200" algn="l">
              <a:lnSpc>
                <a:spcPct val="130000"/>
              </a:lnSpc>
              <a:spcBef>
                <a:spcPts val="600"/>
              </a:spcBef>
              <a:spcAft>
                <a:spcPts val="0"/>
              </a:spcAft>
              <a:buSzPts val="1920"/>
              <a:buNone/>
              <a:defRPr b="1" sz="1600" cap="none">
                <a:solidFill>
                  <a:schemeClr val="dk2"/>
                </a:solidFill>
              </a:defRPr>
            </a:lvl1pPr>
            <a:lvl2pPr indent="-228600" lvl="1" marL="914400" algn="l">
              <a:lnSpc>
                <a:spcPct val="130000"/>
              </a:lnSpc>
              <a:spcBef>
                <a:spcPts val="600"/>
              </a:spcBef>
              <a:spcAft>
                <a:spcPts val="0"/>
              </a:spcAft>
              <a:buSzPts val="2400"/>
              <a:buNone/>
              <a:defRPr b="1" sz="2000"/>
            </a:lvl2pPr>
            <a:lvl3pPr indent="-228600" lvl="2" marL="1371600" algn="l">
              <a:lnSpc>
                <a:spcPct val="130000"/>
              </a:lnSpc>
              <a:spcBef>
                <a:spcPts val="600"/>
              </a:spcBef>
              <a:spcAft>
                <a:spcPts val="0"/>
              </a:spcAft>
              <a:buSzPts val="2160"/>
              <a:buNone/>
              <a:defRPr b="1" sz="1800"/>
            </a:lvl3pPr>
            <a:lvl4pPr indent="-228600" lvl="3" marL="1828800" algn="l">
              <a:lnSpc>
                <a:spcPct val="130000"/>
              </a:lnSpc>
              <a:spcBef>
                <a:spcPts val="600"/>
              </a:spcBef>
              <a:spcAft>
                <a:spcPts val="0"/>
              </a:spcAft>
              <a:buSzPts val="1920"/>
              <a:buNone/>
              <a:defRPr b="1" sz="1600"/>
            </a:lvl4pPr>
            <a:lvl5pPr indent="-228600" lvl="4" marL="2286000" algn="l">
              <a:lnSpc>
                <a:spcPct val="130000"/>
              </a:lnSpc>
              <a:spcBef>
                <a:spcPts val="600"/>
              </a:spcBef>
              <a:spcAft>
                <a:spcPts val="0"/>
              </a:spcAft>
              <a:buSzPts val="192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9"/>
          <p:cNvSpPr txBox="1"/>
          <p:nvPr>
            <p:ph idx="4" type="body"/>
          </p:nvPr>
        </p:nvSpPr>
        <p:spPr>
          <a:xfrm>
            <a:off x="6172200" y="2590800"/>
            <a:ext cx="5138928" cy="3538728"/>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Clr>
                <a:schemeClr val="dk2"/>
              </a:buClr>
              <a:buSzPts val="2160"/>
              <a:buFont typeface="Arial"/>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and Photo">
  <p:cSld name="Content and Photo">
    <p:spTree>
      <p:nvGrpSpPr>
        <p:cNvPr id="46" name="Shape 46"/>
        <p:cNvGrpSpPr/>
        <p:nvPr/>
      </p:nvGrpSpPr>
      <p:grpSpPr>
        <a:xfrm>
          <a:off x="0" y="0"/>
          <a:ext cx="0" cy="0"/>
          <a:chOff x="0" y="0"/>
          <a:chExt cx="0" cy="0"/>
        </a:xfrm>
      </p:grpSpPr>
      <p:sp>
        <p:nvSpPr>
          <p:cNvPr id="47" name="Google Shape;47;p10"/>
          <p:cNvSpPr/>
          <p:nvPr>
            <p:ph idx="2" type="pic"/>
          </p:nvPr>
        </p:nvSpPr>
        <p:spPr>
          <a:xfrm>
            <a:off x="5098566" y="1079500"/>
            <a:ext cx="7093434" cy="5778500"/>
          </a:xfrm>
          <a:prstGeom prst="rect">
            <a:avLst/>
          </a:prstGeom>
          <a:solidFill>
            <a:srgbClr val="BFBFBF"/>
          </a:solidFill>
          <a:ln>
            <a:noFill/>
          </a:ln>
        </p:spPr>
      </p:sp>
      <p:sp>
        <p:nvSpPr>
          <p:cNvPr id="48" name="Google Shape;48;p10"/>
          <p:cNvSpPr txBox="1"/>
          <p:nvPr>
            <p:ph type="title"/>
          </p:nvPr>
        </p:nvSpPr>
        <p:spPr>
          <a:xfrm>
            <a:off x="566928" y="1499616"/>
            <a:ext cx="4248912" cy="590931"/>
          </a:xfrm>
          <a:prstGeom prst="rect">
            <a:avLst/>
          </a:prstGeom>
          <a:noFill/>
          <a:ln>
            <a:noFill/>
          </a:ln>
        </p:spPr>
        <p:txBody>
          <a:bodyPr anchorCtr="0" anchor="b" bIns="45700" lIns="91425" spcFirstLastPara="1" rIns="91425" wrap="square" tIns="45700">
            <a:sp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0"/>
          <p:cNvSpPr txBox="1"/>
          <p:nvPr>
            <p:ph idx="1" type="body"/>
          </p:nvPr>
        </p:nvSpPr>
        <p:spPr>
          <a:xfrm>
            <a:off x="566928" y="2185416"/>
            <a:ext cx="4248912" cy="3968249"/>
          </a:xfrm>
          <a:prstGeom prst="rect">
            <a:avLst/>
          </a:prstGeom>
          <a:noFill/>
          <a:ln>
            <a:noFill/>
          </a:ln>
        </p:spPr>
        <p:txBody>
          <a:bodyPr anchorCtr="0" anchor="t" bIns="45700" lIns="91425" spcFirstLastPara="1" rIns="91425" wrap="square" tIns="45700">
            <a:noAutofit/>
          </a:bodyPr>
          <a:lstStyle>
            <a:lvl1pPr indent="-365760" lvl="0" marL="457200" algn="l">
              <a:lnSpc>
                <a:spcPct val="130000"/>
              </a:lnSpc>
              <a:spcBef>
                <a:spcPts val="600"/>
              </a:spcBef>
              <a:spcAft>
                <a:spcPts val="0"/>
              </a:spcAft>
              <a:buSzPts val="2160"/>
              <a:buChar char="•"/>
              <a:defRPr/>
            </a:lvl1pPr>
            <a:lvl2pPr indent="-365760" lvl="1" marL="914400" algn="l">
              <a:lnSpc>
                <a:spcPct val="130000"/>
              </a:lnSpc>
              <a:spcBef>
                <a:spcPts val="600"/>
              </a:spcBef>
              <a:spcAft>
                <a:spcPts val="0"/>
              </a:spcAft>
              <a:buSzPts val="2160"/>
              <a:buChar char="-"/>
              <a:defRPr/>
            </a:lvl2pPr>
            <a:lvl3pPr indent="-365760" lvl="2" marL="1371600" algn="l">
              <a:lnSpc>
                <a:spcPct val="130000"/>
              </a:lnSpc>
              <a:spcBef>
                <a:spcPts val="600"/>
              </a:spcBef>
              <a:spcAft>
                <a:spcPts val="0"/>
              </a:spcAft>
              <a:buSzPts val="2160"/>
              <a:buChar char="-"/>
              <a:defRPr/>
            </a:lvl3pPr>
            <a:lvl4pPr indent="-365760" lvl="3" marL="1828800" algn="l">
              <a:lnSpc>
                <a:spcPct val="130000"/>
              </a:lnSpc>
              <a:spcBef>
                <a:spcPts val="600"/>
              </a:spcBef>
              <a:spcAft>
                <a:spcPts val="0"/>
              </a:spcAft>
              <a:buSzPts val="2160"/>
              <a:buChar char="-"/>
              <a:defRPr/>
            </a:lvl4pPr>
            <a:lvl5pPr indent="-365760" lvl="4" marL="2286000" algn="l">
              <a:lnSpc>
                <a:spcPct val="130000"/>
              </a:lnSpc>
              <a:spcBef>
                <a:spcPts val="600"/>
              </a:spcBef>
              <a:spcAft>
                <a:spcPts val="0"/>
              </a:spcAft>
              <a:buSzPts val="216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9.xml"/><Relationship Id="rId10" Type="http://schemas.openxmlformats.org/officeDocument/2006/relationships/slideLayout" Target="../slideLayouts/slideLayout8.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1.png"/><Relationship Id="rId2" Type="http://schemas.openxmlformats.org/officeDocument/2006/relationships/image" Target="../media/image15.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theme" Target="../theme/theme1.xml"/><Relationship Id="rId16" Type="http://schemas.openxmlformats.org/officeDocument/2006/relationships/slideLayout" Target="../slideLayouts/slideLayout14.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566928" y="1499616"/>
            <a:ext cx="10515600" cy="590931"/>
          </a:xfrm>
          <a:prstGeom prst="rect">
            <a:avLst/>
          </a:prstGeom>
          <a:noFill/>
          <a:ln>
            <a:noFill/>
          </a:ln>
        </p:spPr>
        <p:txBody>
          <a:bodyPr anchorCtr="0" anchor="b" bIns="45700" lIns="91425" spcFirstLastPara="1" rIns="91425" wrap="square" tIns="45700">
            <a:spAutoFit/>
          </a:bodyPr>
          <a:lstStyle>
            <a:lvl1pPr lvl="0" marR="0" rtl="0" algn="l">
              <a:lnSpc>
                <a:spcPct val="90000"/>
              </a:lnSpc>
              <a:spcBef>
                <a:spcPts val="0"/>
              </a:spcBef>
              <a:spcAft>
                <a:spcPts val="0"/>
              </a:spcAft>
              <a:buClr>
                <a:schemeClr val="dk2"/>
              </a:buClr>
              <a:buSzPts val="3600"/>
              <a:buFont typeface="Arial"/>
              <a:buNone/>
              <a:defRPr b="0" i="0" sz="36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566928" y="2185416"/>
            <a:ext cx="10515600" cy="3968249"/>
          </a:xfrm>
          <a:prstGeom prst="rect">
            <a:avLst/>
          </a:prstGeom>
          <a:noFill/>
          <a:ln>
            <a:noFill/>
          </a:ln>
        </p:spPr>
        <p:txBody>
          <a:bodyPr anchorCtr="0" anchor="t" bIns="45700" lIns="91425" spcFirstLastPara="1" rIns="91425" wrap="square" tIns="45700">
            <a:noAutofit/>
          </a:bodyPr>
          <a:lstStyle>
            <a:lvl1pPr indent="-365760" lvl="0" marL="457200" marR="0" rtl="0" algn="l">
              <a:lnSpc>
                <a:spcPct val="130000"/>
              </a:lnSpc>
              <a:spcBef>
                <a:spcPts val="600"/>
              </a:spcBef>
              <a:spcAft>
                <a:spcPts val="0"/>
              </a:spcAft>
              <a:buClr>
                <a:schemeClr val="dk2"/>
              </a:buClr>
              <a:buSzPts val="2160"/>
              <a:buFont typeface="Arial"/>
              <a:buChar char="•"/>
              <a:defRPr b="0" i="0" sz="1800" u="none" cap="none" strike="noStrike">
                <a:solidFill>
                  <a:schemeClr val="dk1"/>
                </a:solidFill>
                <a:latin typeface="Arial"/>
                <a:ea typeface="Arial"/>
                <a:cs typeface="Arial"/>
                <a:sym typeface="Arial"/>
              </a:defRPr>
            </a:lvl1pPr>
            <a:lvl2pPr indent="-365760" lvl="1" marL="914400"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2pPr>
            <a:lvl3pPr indent="-365760" lvl="2" marL="1371600"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3pPr>
            <a:lvl4pPr indent="-365760" lvl="3" marL="1828800"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4pPr>
            <a:lvl5pPr indent="-365760" lvl="4" marL="2286000" marR="0" rtl="0" algn="l">
              <a:lnSpc>
                <a:spcPct val="130000"/>
              </a:lnSpc>
              <a:spcBef>
                <a:spcPts val="600"/>
              </a:spcBef>
              <a:spcAft>
                <a:spcPts val="0"/>
              </a:spcAft>
              <a:buClr>
                <a:schemeClr val="dk2"/>
              </a:buClr>
              <a:buSzPts val="2160"/>
              <a:buFont typeface="NTR"/>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pic>
        <p:nvPicPr>
          <p:cNvPr descr="University at Buffalo, The State University of New York logo" id="12" name="Google Shape;12;p1"/>
          <p:cNvPicPr preferRelativeResize="0"/>
          <p:nvPr/>
        </p:nvPicPr>
        <p:blipFill rotWithShape="1">
          <a:blip r:embed="rId2">
            <a:alphaModFix/>
          </a:blip>
          <a:srcRect b="0" l="0" r="0" t="0"/>
          <a:stretch/>
        </p:blipFill>
        <p:spPr>
          <a:xfrm>
            <a:off x="355600" y="321249"/>
            <a:ext cx="4800600" cy="355823"/>
          </a:xfrm>
          <a:prstGeom prst="rect">
            <a:avLst/>
          </a:prstGeom>
          <a:noFill/>
          <a:ln>
            <a:noFill/>
          </a:ln>
        </p:spPr>
      </p:pic>
      <p:sp>
        <p:nvSpPr>
          <p:cNvPr id="13" name="Google Shape;13;p1"/>
          <p:cNvSpPr txBox="1"/>
          <p:nvPr/>
        </p:nvSpPr>
        <p:spPr>
          <a:xfrm>
            <a:off x="6938176" y="6319774"/>
            <a:ext cx="4114800" cy="365125"/>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1" i="0" lang="en-US" sz="1600" u="none" cap="none" strike="noStrike">
                <a:solidFill>
                  <a:schemeClr val="dk1"/>
                </a:solidFill>
                <a:latin typeface="Arial"/>
                <a:ea typeface="Arial"/>
                <a:cs typeface="Arial"/>
                <a:sym typeface="Arial"/>
              </a:rPr>
              <a:t>‹#›</a:t>
            </a:fld>
            <a:endParaRPr b="1" i="0" sz="16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8"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40.xml.rels><?xml version="1.0" encoding="UTF-8" standalone="yes"?><Relationships xmlns="http://schemas.openxmlformats.org/package/2006/relationships"><Relationship Id="rId10" Type="http://schemas.openxmlformats.org/officeDocument/2006/relationships/hyperlink" Target="https://support.apple.com/en-us/HT211234" TargetMode="External"/><Relationship Id="rId1" Type="http://schemas.openxmlformats.org/officeDocument/2006/relationships/slideLayout" Target="../slideLayouts/slideLayout7.xml"/><Relationship Id="rId2" Type="http://schemas.openxmlformats.org/officeDocument/2006/relationships/notesSlide" Target="../notesSlides/notesSlide40.xml"/><Relationship Id="rId3" Type="http://schemas.openxmlformats.org/officeDocument/2006/relationships/hyperlink" Target="https://arxiv.org/abs/2205.06114" TargetMode="External"/><Relationship Id="rId4" Type="http://schemas.openxmlformats.org/officeDocument/2006/relationships/hyperlink" Target="https://www.malwarebytes.com/blog/news/2022/05/how-iphones-can-run-malware-even-when-theyre-off" TargetMode="External"/><Relationship Id="rId9" Type="http://schemas.openxmlformats.org/officeDocument/2006/relationships/hyperlink" Target="https://support.apple.com/en-us/HT212788" TargetMode="External"/><Relationship Id="rId5" Type="http://schemas.openxmlformats.org/officeDocument/2006/relationships/hyperlink" Target="https://blog.avast.com/iphone-low-power-mode-hack" TargetMode="External"/><Relationship Id="rId6" Type="http://schemas.openxmlformats.org/officeDocument/2006/relationships/hyperlink" Target="https://vpnoverview.com/news/apple-iphones-low-power-mode-poses-cybersecurity-risk-study/" TargetMode="External"/><Relationship Id="rId7" Type="http://schemas.openxmlformats.org/officeDocument/2006/relationships/hyperlink" Target="https://www.theregister.com/2022/05/19/apple-iphone-malware/" TargetMode="External"/><Relationship Id="rId8" Type="http://schemas.openxmlformats.org/officeDocument/2006/relationships/hyperlink" Target="https://support.apple.com/guide/security/express-cards-with-power-reserve-sec90cd29d1f/web"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 Id="rId3"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ctrTitle"/>
          </p:nvPr>
        </p:nvSpPr>
        <p:spPr>
          <a:xfrm>
            <a:off x="96450" y="333375"/>
            <a:ext cx="9464700" cy="2892600"/>
          </a:xfrm>
          <a:prstGeom prst="rect">
            <a:avLst/>
          </a:prstGeom>
          <a:noFill/>
          <a:ln>
            <a:noFill/>
          </a:ln>
        </p:spPr>
        <p:txBody>
          <a:bodyPr anchorCtr="0" anchor="b" bIns="45700" lIns="0" spcFirstLastPara="1" rIns="91425" wrap="square" tIns="45700">
            <a:noAutofit/>
          </a:bodyPr>
          <a:lstStyle/>
          <a:p>
            <a:pPr indent="0" lvl="0" marL="0" rtl="0" algn="l">
              <a:spcBef>
                <a:spcPts val="0"/>
              </a:spcBef>
              <a:spcAft>
                <a:spcPts val="0"/>
              </a:spcAft>
              <a:buClr>
                <a:schemeClr val="lt1"/>
              </a:buClr>
              <a:buSzPts val="6000"/>
              <a:buFont typeface="Arial"/>
              <a:buNone/>
            </a:pPr>
            <a:br>
              <a:rPr lang="en-US" sz="3000">
                <a:solidFill>
                  <a:srgbClr val="000000"/>
                </a:solidFill>
              </a:rPr>
            </a:br>
            <a:br>
              <a:rPr lang="en-US" sz="3000">
                <a:solidFill>
                  <a:srgbClr val="000000"/>
                </a:solidFill>
              </a:rPr>
            </a:br>
            <a:br>
              <a:rPr lang="en-US" sz="3000">
                <a:solidFill>
                  <a:srgbClr val="000000"/>
                </a:solidFill>
              </a:rPr>
            </a:br>
            <a:endParaRPr sz="3000">
              <a:solidFill>
                <a:srgbClr val="000000"/>
              </a:solidFill>
            </a:endParaRPr>
          </a:p>
          <a:p>
            <a:pPr indent="0" lvl="0" marL="0" rtl="0" algn="l">
              <a:spcBef>
                <a:spcPts val="0"/>
              </a:spcBef>
              <a:spcAft>
                <a:spcPts val="0"/>
              </a:spcAft>
              <a:buClr>
                <a:schemeClr val="lt1"/>
              </a:buClr>
              <a:buSzPts val="6000"/>
              <a:buFont typeface="Arial"/>
              <a:buNone/>
            </a:pPr>
            <a:r>
              <a:rPr lang="en-US" sz="3000">
                <a:solidFill>
                  <a:srgbClr val="000000"/>
                </a:solidFill>
              </a:rPr>
              <a:t>CSE 707 : Wireless Network Security</a:t>
            </a:r>
            <a:br>
              <a:rPr lang="en-US" sz="3000">
                <a:solidFill>
                  <a:srgbClr val="000000"/>
                </a:solidFill>
              </a:rPr>
            </a:br>
            <a:br>
              <a:rPr lang="en-US" sz="3000">
                <a:solidFill>
                  <a:srgbClr val="000000"/>
                </a:solidFill>
              </a:rPr>
            </a:br>
            <a:r>
              <a:rPr lang="en-US" sz="3000">
                <a:solidFill>
                  <a:srgbClr val="000000"/>
                </a:solidFill>
              </a:rPr>
              <a:t>Evil Never Sleeps: When Wireless Malware Stays On After Turning Off </a:t>
            </a:r>
            <a:r>
              <a:rPr lang="en-US" sz="3000">
                <a:solidFill>
                  <a:srgbClr val="000000"/>
                </a:solidFill>
              </a:rPr>
              <a:t>iPhones</a:t>
            </a:r>
            <a:r>
              <a:rPr lang="en-US" sz="3000">
                <a:solidFill>
                  <a:schemeClr val="lt1"/>
                </a:solidFill>
              </a:rPr>
              <a:t>: </a:t>
            </a:r>
            <a:br>
              <a:rPr lang="en-US" sz="3000">
                <a:solidFill>
                  <a:schemeClr val="lt1"/>
                </a:solidFill>
              </a:rPr>
            </a:br>
            <a:r>
              <a:rPr b="0" lang="en-US" sz="1800">
                <a:solidFill>
                  <a:srgbClr val="000000"/>
                </a:solidFill>
              </a:rPr>
              <a:t>WiSec 2022: Proceedings of the 15th ACM Conference on Security and Privacy in Wireless and Mobile Network</a:t>
            </a:r>
            <a:r>
              <a:rPr lang="en-US" sz="3000">
                <a:solidFill>
                  <a:schemeClr val="lt1"/>
                </a:solidFill>
              </a:rPr>
              <a:t>ons</a:t>
            </a:r>
            <a:endParaRPr/>
          </a:p>
        </p:txBody>
      </p:sp>
      <p:sp>
        <p:nvSpPr>
          <p:cNvPr id="71" name="Google Shape;71;p16"/>
          <p:cNvSpPr txBox="1"/>
          <p:nvPr>
            <p:ph idx="1" type="body"/>
          </p:nvPr>
        </p:nvSpPr>
        <p:spPr>
          <a:xfrm>
            <a:off x="341618" y="3226021"/>
            <a:ext cx="6638400" cy="1650300"/>
          </a:xfrm>
          <a:prstGeom prst="rect">
            <a:avLst/>
          </a:prstGeom>
          <a:noFill/>
          <a:ln>
            <a:noFill/>
          </a:ln>
        </p:spPr>
        <p:txBody>
          <a:bodyPr anchorCtr="0" anchor="t" bIns="45700" lIns="0" spcFirstLastPara="1" rIns="91425" wrap="square" tIns="45700">
            <a:noAutofit/>
          </a:bodyPr>
          <a:lstStyle/>
          <a:p>
            <a:pPr indent="0" lvl="0" marL="0" rtl="0" algn="l">
              <a:lnSpc>
                <a:spcPct val="130000"/>
              </a:lnSpc>
              <a:spcBef>
                <a:spcPts val="0"/>
              </a:spcBef>
              <a:spcAft>
                <a:spcPts val="0"/>
              </a:spcAft>
              <a:buSzPts val="3360"/>
              <a:buNone/>
            </a:pPr>
            <a:r>
              <a:rPr lang="en-US" sz="2400"/>
              <a:t>Jiska Classen, Alexander Heinrich, Robert Reith, Matthias Hollick</a:t>
            </a:r>
            <a:br>
              <a:rPr lang="en-US"/>
            </a:br>
            <a:r>
              <a:rPr lang="en-US" sz="2000"/>
              <a:t>Secure Mobile Networking Lab, TU Darmstadt</a:t>
            </a:r>
            <a:endParaRPr sz="2000"/>
          </a:p>
        </p:txBody>
      </p:sp>
      <p:sp>
        <p:nvSpPr>
          <p:cNvPr id="72" name="Google Shape;72;p16"/>
          <p:cNvSpPr txBox="1"/>
          <p:nvPr/>
        </p:nvSpPr>
        <p:spPr>
          <a:xfrm>
            <a:off x="6194775" y="5827900"/>
            <a:ext cx="5503200" cy="90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txBox="1"/>
          <p:nvPr/>
        </p:nvSpPr>
        <p:spPr>
          <a:xfrm>
            <a:off x="873150" y="4876325"/>
            <a:ext cx="5813700" cy="816000"/>
          </a:xfrm>
          <a:prstGeom prst="rect">
            <a:avLst/>
          </a:prstGeom>
          <a:noFill/>
          <a:ln>
            <a:noFill/>
          </a:ln>
        </p:spPr>
        <p:txBody>
          <a:bodyPr anchorCtr="0" anchor="t" bIns="91425" lIns="91425" spcFirstLastPara="1" rIns="91425" wrap="square" tIns="91425">
            <a:noAutofit/>
          </a:bodyPr>
          <a:lstStyle/>
          <a:p>
            <a:pPr indent="0" lvl="0" marL="2743200" rtl="0" algn="l">
              <a:spcBef>
                <a:spcPts val="0"/>
              </a:spcBef>
              <a:spcAft>
                <a:spcPts val="0"/>
              </a:spcAft>
              <a:buNone/>
            </a:pPr>
            <a:r>
              <a:rPr b="1" lang="en-US" sz="2000"/>
              <a:t>    </a:t>
            </a:r>
            <a:r>
              <a:rPr b="1" lang="en-US" sz="2000"/>
              <a:t>Shubhi Srivastava</a:t>
            </a:r>
            <a:br>
              <a:rPr b="1" lang="en-US" sz="2000"/>
            </a:br>
            <a:r>
              <a:rPr b="1" lang="en-US" sz="2000"/>
              <a:t>    Ramya Pachhipulusu</a:t>
            </a:r>
            <a:endParaRPr b="1"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98853" y="1471591"/>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NFC Low Power Mode </a:t>
            </a:r>
            <a:endParaRPr b="1">
              <a:solidFill>
                <a:srgbClr val="000000"/>
              </a:solidFill>
            </a:endParaRPr>
          </a:p>
        </p:txBody>
      </p:sp>
      <p:sp>
        <p:nvSpPr>
          <p:cNvPr id="136" name="Google Shape;136;p25"/>
          <p:cNvSpPr txBox="1"/>
          <p:nvPr>
            <p:ph idx="1" type="body"/>
          </p:nvPr>
        </p:nvSpPr>
        <p:spPr>
          <a:xfrm>
            <a:off x="566925" y="2185425"/>
            <a:ext cx="11101200" cy="4454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Express Cards and Power Reserve</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Wallet app enables the setup of specific NFC cards and keys for Express Mode, including credit, travel, and student cards.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Express Cards no longer require SEP authorization, allowing swift, iPhone-unlock-free payments.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NFC transactions can operate independently without SEP or iOS intervention, utilizing SE applets for secure functionality.</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Extended Functionality in Power Reserve Mode: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iPhone shutdown doesn't affect NFC chip, which remains powered for up to 5 hours.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Users can continue using Express Cards for transit, credit, and car keys until iPhone recharge.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Display indicates active Express Cards, providing essential functionality even in power reserve mode.</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6"/>
          <p:cNvSpPr txBox="1"/>
          <p:nvPr>
            <p:ph type="title"/>
          </p:nvPr>
        </p:nvSpPr>
        <p:spPr>
          <a:xfrm>
            <a:off x="566923" y="1499625"/>
            <a:ext cx="110733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 BLUETOOTH AND UWB LPM</a:t>
            </a:r>
            <a:endParaRPr b="1">
              <a:solidFill>
                <a:srgbClr val="000000"/>
              </a:solidFill>
            </a:endParaRPr>
          </a:p>
        </p:txBody>
      </p:sp>
      <p:sp>
        <p:nvSpPr>
          <p:cNvPr id="143" name="Google Shape;143;p26"/>
          <p:cNvSpPr txBox="1"/>
          <p:nvPr>
            <p:ph idx="1" type="body"/>
          </p:nvPr>
        </p:nvSpPr>
        <p:spPr>
          <a:xfrm>
            <a:off x="566923" y="2185425"/>
            <a:ext cx="11073300" cy="3968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iOS 15 introduces Find My, an offline finding network utilizing Bluetooth Low Energy (BLE), and Digital Car Key (DCK) 3.0 support, utilizing Ultra-Wideband (UWB) for secure distance measurement.</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These features enable Bluetooth and UWB chips to operate independently even when iOS is powered off</a:t>
            </a:r>
            <a:endParaRPr>
              <a:solidFill>
                <a:srgbClr val="000000"/>
              </a:solidFill>
            </a:endParaRPr>
          </a:p>
          <a:p>
            <a:pPr indent="0" lvl="0" marL="457200" rtl="0" algn="l">
              <a:spcBef>
                <a:spcPts val="600"/>
              </a:spcBef>
              <a:spcAft>
                <a:spcPts val="0"/>
              </a:spcAft>
              <a:buNone/>
            </a:pPr>
            <a:r>
              <a:rPr b="1" lang="en-US" sz="2000">
                <a:solidFill>
                  <a:srgbClr val="000000"/>
                </a:solidFill>
              </a:rPr>
              <a:t>Find My Bluetooth Module Working Principle</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Find My is an offline finding network that locates devices while they are not connected to the Internet. It works by having offline devices send Bluetooth advertisements, which are scanned for by devices with a network connection. These devices then report the lost device's location to the legitimate owner.</a:t>
            </a:r>
            <a:endParaRPr>
              <a:solidFill>
                <a:srgbClr val="000000"/>
              </a:solidFill>
            </a:endParaRPr>
          </a:p>
          <a:p>
            <a:pPr indent="0" lvl="0" marL="457200" rtl="0" algn="l">
              <a:spcBef>
                <a:spcPts val="600"/>
              </a:spcBef>
              <a:spcAft>
                <a:spcPts val="0"/>
              </a:spcAft>
              <a:buNone/>
            </a:pPr>
            <a:r>
              <a:t/>
            </a:r>
            <a:endParaRPr b="1" sz="2000">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566928" y="953316"/>
            <a:ext cx="4248900" cy="3972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sz="2000">
                <a:solidFill>
                  <a:srgbClr val="000000"/>
                </a:solidFill>
              </a:rPr>
              <a:t>Find My Low Power Mode Setup</a:t>
            </a:r>
            <a:r>
              <a:rPr b="1" lang="en-US" sz="2200">
                <a:solidFill>
                  <a:srgbClr val="000000"/>
                </a:solidFill>
              </a:rPr>
              <a:t> </a:t>
            </a:r>
            <a:endParaRPr b="1" sz="2200">
              <a:solidFill>
                <a:srgbClr val="000000"/>
              </a:solidFill>
            </a:endParaRPr>
          </a:p>
        </p:txBody>
      </p:sp>
      <p:sp>
        <p:nvSpPr>
          <p:cNvPr id="150" name="Google Shape;150;p27"/>
          <p:cNvSpPr txBox="1"/>
          <p:nvPr>
            <p:ph idx="1" type="body"/>
          </p:nvPr>
        </p:nvSpPr>
        <p:spPr>
          <a:xfrm>
            <a:off x="566925" y="1350525"/>
            <a:ext cx="7837500" cy="5345100"/>
          </a:xfrm>
          <a:prstGeom prst="rect">
            <a:avLst/>
          </a:prstGeom>
        </p:spPr>
        <p:txBody>
          <a:bodyPr anchorCtr="0" anchor="t" bIns="45700" lIns="91425" spcFirstLastPara="1" rIns="91425" wrap="square" tIns="45700">
            <a:noAutofit/>
          </a:bodyPr>
          <a:lstStyle/>
          <a:p>
            <a:pPr indent="-365760" lvl="0" marL="457200" rtl="0" algn="l">
              <a:lnSpc>
                <a:spcPct val="115000"/>
              </a:lnSpc>
              <a:spcBef>
                <a:spcPts val="300"/>
              </a:spcBef>
              <a:spcAft>
                <a:spcPts val="0"/>
              </a:spcAft>
              <a:buClr>
                <a:srgbClr val="1F1F1F"/>
              </a:buClr>
              <a:buSzPts val="2160"/>
              <a:buChar char="•"/>
            </a:pPr>
            <a:r>
              <a:rPr lang="en-US">
                <a:solidFill>
                  <a:srgbClr val="1F1F1F"/>
                </a:solidFill>
                <a:highlight>
                  <a:srgbClr val="FFFFFF"/>
                </a:highlight>
              </a:rPr>
              <a:t>Find My can be enabled to work after power off. This setting can be changed manually or is enabled automatically in power reserve mode.</a:t>
            </a:r>
            <a:endParaRPr>
              <a:solidFill>
                <a:srgbClr val="1F1F1F"/>
              </a:solidFill>
              <a:highlight>
                <a:srgbClr val="FFFFFF"/>
              </a:highlight>
            </a:endParaRPr>
          </a:p>
          <a:p>
            <a:pPr indent="-365760" lvl="0" marL="457200" rtl="0" algn="l">
              <a:lnSpc>
                <a:spcPct val="115000"/>
              </a:lnSpc>
              <a:spcBef>
                <a:spcPts val="0"/>
              </a:spcBef>
              <a:spcAft>
                <a:spcPts val="0"/>
              </a:spcAft>
              <a:buClr>
                <a:srgbClr val="1F1F1F"/>
              </a:buClr>
              <a:buSzPts val="2160"/>
              <a:buChar char="•"/>
            </a:pPr>
            <a:r>
              <a:rPr lang="en-US">
                <a:solidFill>
                  <a:srgbClr val="1F1F1F"/>
                </a:solidFill>
                <a:highlight>
                  <a:srgbClr val="FFFFFF"/>
                </a:highlight>
              </a:rPr>
              <a:t>LPM support requires special Bluetooth firmware. Broadcom Bluetooth chips can be configured to interact with a host (like iOS) or run as a standalone app.</a:t>
            </a:r>
            <a:endParaRPr>
              <a:solidFill>
                <a:srgbClr val="1F1F1F"/>
              </a:solidFill>
              <a:highlight>
                <a:srgbClr val="FFFFFF"/>
              </a:highlight>
            </a:endParaRPr>
          </a:p>
          <a:p>
            <a:pPr indent="-365760" lvl="0" marL="457200" rtl="0" algn="l">
              <a:lnSpc>
                <a:spcPct val="115000"/>
              </a:lnSpc>
              <a:spcBef>
                <a:spcPts val="0"/>
              </a:spcBef>
              <a:spcAft>
                <a:spcPts val="0"/>
              </a:spcAft>
              <a:buClr>
                <a:srgbClr val="1F1F1F"/>
              </a:buClr>
              <a:buSzPts val="2160"/>
              <a:buChar char="•"/>
            </a:pPr>
            <a:r>
              <a:rPr lang="en-US">
                <a:solidFill>
                  <a:srgbClr val="1F1F1F"/>
                </a:solidFill>
                <a:highlight>
                  <a:srgbClr val="FFFFFF"/>
                </a:highlight>
              </a:rPr>
              <a:t>When entering LPM, the iOS Bluetooth stack is terminated and the Bluetooth chip is reset. Then, HCI commands configure Find My parameters and disable HCI. The firmware then starts a standalone Find My thread and advises the PMU to keep the Bluetooth chip on.</a:t>
            </a:r>
            <a:endParaRPr>
              <a:solidFill>
                <a:srgbClr val="1F1F1F"/>
              </a:solidFill>
              <a:highlight>
                <a:srgbClr val="FFFFFF"/>
              </a:highlight>
            </a:endParaRPr>
          </a:p>
          <a:p>
            <a:pPr indent="-365760" lvl="0" marL="457200" rtl="0" algn="l">
              <a:lnSpc>
                <a:spcPct val="115000"/>
              </a:lnSpc>
              <a:spcBef>
                <a:spcPts val="0"/>
              </a:spcBef>
              <a:spcAft>
                <a:spcPts val="0"/>
              </a:spcAft>
              <a:buClr>
                <a:srgbClr val="1F1F1F"/>
              </a:buClr>
              <a:buSzPts val="2160"/>
              <a:buChar char="•"/>
            </a:pPr>
            <a:r>
              <a:rPr lang="en-US">
                <a:solidFill>
                  <a:srgbClr val="1F1F1F"/>
                </a:solidFill>
                <a:highlight>
                  <a:srgbClr val="FFFFFF"/>
                </a:highlight>
              </a:rPr>
              <a:t>The Find My configuration HCI commands are flexible and allow setting multiple public keys for short and long rotation intervals. As of iOS 15.3, 96 short interval (15 min) and 0 long interval (24 h) keys are set. This means the standalone Bluetooth app can only send Find My advertisements for up to 24 h, or slightly more than 5 h in power reserve mode.</a:t>
            </a:r>
            <a:endParaRPr>
              <a:solidFill>
                <a:srgbClr val="1F1F1F"/>
              </a:solidFill>
              <a:highlight>
                <a:srgbClr val="FFFFFF"/>
              </a:highlight>
            </a:endParaRPr>
          </a:p>
          <a:p>
            <a:pPr indent="0" lvl="0" marL="457200" rtl="0" algn="l">
              <a:lnSpc>
                <a:spcPct val="115000"/>
              </a:lnSpc>
              <a:spcBef>
                <a:spcPts val="1100"/>
              </a:spcBef>
              <a:spcAft>
                <a:spcPts val="0"/>
              </a:spcAft>
              <a:buNone/>
            </a:pPr>
            <a:r>
              <a:t/>
            </a:r>
            <a:endParaRPr>
              <a:solidFill>
                <a:srgbClr val="1F1F1F"/>
              </a:solidFill>
              <a:highlight>
                <a:srgbClr val="FFFFFF"/>
              </a:highlight>
            </a:endParaRPr>
          </a:p>
          <a:p>
            <a:pPr indent="0" lvl="0" marL="457200" rtl="0" algn="l">
              <a:lnSpc>
                <a:spcPct val="115000"/>
              </a:lnSpc>
              <a:spcBef>
                <a:spcPts val="300"/>
              </a:spcBef>
              <a:spcAft>
                <a:spcPts val="0"/>
              </a:spcAft>
              <a:buNone/>
            </a:pPr>
            <a:r>
              <a:t/>
            </a:r>
            <a:endParaRPr>
              <a:solidFill>
                <a:srgbClr val="1F1F1F"/>
              </a:solidFill>
              <a:highlight>
                <a:srgbClr val="FFFFFF"/>
              </a:highlight>
            </a:endParaRPr>
          </a:p>
          <a:p>
            <a:pPr indent="0" lvl="0" marL="457200" rtl="0" algn="l">
              <a:lnSpc>
                <a:spcPct val="115000"/>
              </a:lnSpc>
              <a:spcBef>
                <a:spcPts val="300"/>
              </a:spcBef>
              <a:spcAft>
                <a:spcPts val="0"/>
              </a:spcAft>
              <a:buNone/>
            </a:pPr>
            <a:r>
              <a:t/>
            </a:r>
            <a:endParaRPr>
              <a:solidFill>
                <a:srgbClr val="1F1F1F"/>
              </a:solidFill>
              <a:highlight>
                <a:srgbClr val="FFFFFF"/>
              </a:highlight>
            </a:endParaRPr>
          </a:p>
          <a:p>
            <a:pPr indent="0" lvl="0" marL="0" rtl="0" algn="l">
              <a:spcBef>
                <a:spcPts val="1100"/>
              </a:spcBef>
              <a:spcAft>
                <a:spcPts val="0"/>
              </a:spcAft>
              <a:buNone/>
            </a:pPr>
            <a:r>
              <a:t/>
            </a:r>
            <a:endParaRPr/>
          </a:p>
        </p:txBody>
      </p:sp>
      <p:pic>
        <p:nvPicPr>
          <p:cNvPr id="151" name="Google Shape;151;p27"/>
          <p:cNvPicPr preferRelativeResize="0"/>
          <p:nvPr/>
        </p:nvPicPr>
        <p:blipFill>
          <a:blip r:embed="rId3">
            <a:alphaModFix/>
          </a:blip>
          <a:stretch>
            <a:fillRect/>
          </a:stretch>
        </p:blipFill>
        <p:spPr>
          <a:xfrm>
            <a:off x="8404425" y="2281525"/>
            <a:ext cx="3482775" cy="198450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8"/>
          <p:cNvSpPr txBox="1"/>
          <p:nvPr>
            <p:ph type="title"/>
          </p:nvPr>
        </p:nvSpPr>
        <p:spPr>
          <a:xfrm>
            <a:off x="566923" y="925325"/>
            <a:ext cx="10807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lang="en-US"/>
              <a:t> </a:t>
            </a:r>
            <a:r>
              <a:rPr b="1" lang="en-US" sz="3200">
                <a:solidFill>
                  <a:srgbClr val="000000"/>
                </a:solidFill>
              </a:rPr>
              <a:t>Digital Car Key 3.0 Bluetooth and UWB Modules</a:t>
            </a:r>
            <a:endParaRPr b="1" sz="3200">
              <a:solidFill>
                <a:srgbClr val="000000"/>
              </a:solidFill>
            </a:endParaRPr>
          </a:p>
        </p:txBody>
      </p:sp>
      <p:sp>
        <p:nvSpPr>
          <p:cNvPr id="158" name="Google Shape;158;p28"/>
          <p:cNvSpPr txBox="1"/>
          <p:nvPr>
            <p:ph idx="1" type="body"/>
          </p:nvPr>
        </p:nvSpPr>
        <p:spPr>
          <a:xfrm>
            <a:off x="566925" y="2185425"/>
            <a:ext cx="10414800" cy="46725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b="1" lang="en-US" sz="2000">
                <a:solidFill>
                  <a:srgbClr val="000000"/>
                </a:solidFill>
              </a:rPr>
              <a:t>UWB as NFC Successor for Car Keys</a:t>
            </a:r>
            <a:br>
              <a:rPr b="1" lang="en-US" sz="2000">
                <a:solidFill>
                  <a:srgbClr val="000000"/>
                </a:solidFill>
              </a:rPr>
            </a:br>
            <a:r>
              <a:rPr lang="en-US">
                <a:solidFill>
                  <a:srgbClr val="000000"/>
                </a:solidFill>
              </a:rPr>
              <a:t>In addition to NFC cards, iOS also supports car keys. These digital car keys can have additional properties than regular car keys, such as being individualized per user or shared between iCloud users.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While having DCK support on iOS is convenient for users, it also adds new attack vectors to car theft. The main risk is on car manufacturers, as a compromised DCK or failures in its implementation can be used to steal a car. Unlike digital payments, physical car theft cannot be undone.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This risk motivated car manufacturers to move from DCK 2.0, which is based on NFC, to DCK 3.0. NFC is prone to relay attacks, which allow car access and theft while the user is not nearby.DCK 3.0 adds support for secure ranging based on UWB. While UWB has been shown to have flaws, it still provides better ranging security than NFC.</a:t>
            </a:r>
            <a:endParaRPr>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r>
              <a:t/>
            </a:r>
            <a:endParaRPr b="1">
              <a:solidFill>
                <a:srgbClr val="0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9"/>
          <p:cNvSpPr txBox="1"/>
          <p:nvPr>
            <p:ph type="title"/>
          </p:nvPr>
        </p:nvSpPr>
        <p:spPr>
          <a:xfrm>
            <a:off x="566924" y="925325"/>
            <a:ext cx="98124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lang="en-US"/>
              <a:t> </a:t>
            </a:r>
            <a:r>
              <a:rPr b="1" lang="en-US" sz="3200">
                <a:solidFill>
                  <a:srgbClr val="000000"/>
                </a:solidFill>
              </a:rPr>
              <a:t>Digital Car Key 3.0 Bluetooth and UWB Modules</a:t>
            </a:r>
            <a:endParaRPr b="1" sz="3200">
              <a:solidFill>
                <a:srgbClr val="000000"/>
              </a:solidFill>
            </a:endParaRPr>
          </a:p>
        </p:txBody>
      </p:sp>
      <p:sp>
        <p:nvSpPr>
          <p:cNvPr id="165" name="Google Shape;165;p29"/>
          <p:cNvSpPr txBox="1"/>
          <p:nvPr>
            <p:ph idx="1" type="body"/>
          </p:nvPr>
        </p:nvSpPr>
        <p:spPr>
          <a:xfrm>
            <a:off x="566925" y="1582825"/>
            <a:ext cx="10414800" cy="52752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 DCK 3.0 Working Principle.</a:t>
            </a:r>
            <a:br>
              <a:rPr b="1" lang="en-US" sz="2000">
                <a:solidFill>
                  <a:srgbClr val="000000"/>
                </a:solidFill>
              </a:rPr>
            </a:br>
            <a:r>
              <a:rPr lang="en-US">
                <a:solidFill>
                  <a:srgbClr val="000000"/>
                </a:solidFill>
              </a:rPr>
              <a:t>BLE is used to set up the initial connection and authentication between the iPhone and the car. UWB is then used for fine ranging, which allows the iPhone to determine its exact distance from the car. This is important for security, as it prevents attackers from using relay attacks to unlock the car from a distance.</a:t>
            </a:r>
            <a:endParaRPr>
              <a:solidFill>
                <a:srgbClr val="000000"/>
              </a:solidFill>
            </a:endParaRPr>
          </a:p>
          <a:p>
            <a:pPr indent="0" lvl="0" marL="0" rtl="0" algn="l">
              <a:spcBef>
                <a:spcPts val="600"/>
              </a:spcBef>
              <a:spcAft>
                <a:spcPts val="0"/>
              </a:spcAft>
              <a:buNone/>
            </a:pPr>
            <a:r>
              <a:rPr lang="en-US">
                <a:solidFill>
                  <a:srgbClr val="000000"/>
                </a:solidFill>
              </a:rPr>
              <a:t>The DCK 3.0 protocol is designed to be secure and reliable. The Secure Element (SE) on the iPhone is used to store and protect the secret key material used for authentication and ranging. The SE is also used to generate replies to the car without sharing them with iOS, which ensures that iOS cannot be compromised to unlock the car.</a:t>
            </a:r>
            <a:br>
              <a:rPr lang="en-US">
                <a:solidFill>
                  <a:srgbClr val="000000"/>
                </a:solidFill>
              </a:rPr>
            </a:br>
            <a:endParaRPr>
              <a:solidFill>
                <a:srgbClr val="000000"/>
              </a:solidFill>
            </a:endParaRPr>
          </a:p>
          <a:p>
            <a:pPr indent="0" lvl="0" marL="0" rtl="0" algn="l">
              <a:spcBef>
                <a:spcPts val="600"/>
              </a:spcBef>
              <a:spcAft>
                <a:spcPts val="0"/>
              </a:spcAft>
              <a:buNone/>
            </a:pPr>
            <a:r>
              <a:t/>
            </a:r>
            <a:endParaRPr b="1" sz="2000">
              <a:solidFill>
                <a:srgbClr val="000000"/>
              </a:solidFill>
            </a:endParaRPr>
          </a:p>
          <a:p>
            <a:pPr indent="0" lvl="0" marL="0" rtl="0" algn="l">
              <a:spcBef>
                <a:spcPts val="600"/>
              </a:spcBef>
              <a:spcAft>
                <a:spcPts val="0"/>
              </a:spcAft>
              <a:buNone/>
            </a:pPr>
            <a:r>
              <a:t/>
            </a:r>
            <a:endParaRPr b="1" sz="2000">
              <a:solidFill>
                <a:srgbClr val="000000"/>
              </a:solidFill>
            </a:endParaRPr>
          </a:p>
          <a:p>
            <a:pPr indent="0" lvl="0" marL="0" rtl="0" algn="l">
              <a:spcBef>
                <a:spcPts val="600"/>
              </a:spcBef>
              <a:spcAft>
                <a:spcPts val="0"/>
              </a:spcAft>
              <a:buNone/>
            </a:pPr>
            <a:r>
              <a:t/>
            </a:r>
            <a:endParaRPr b="1">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pic>
        <p:nvPicPr>
          <p:cNvPr id="171" name="Google Shape;171;p30"/>
          <p:cNvPicPr preferRelativeResize="0"/>
          <p:nvPr/>
        </p:nvPicPr>
        <p:blipFill>
          <a:blip r:embed="rId3">
            <a:alphaModFix/>
          </a:blip>
          <a:stretch>
            <a:fillRect/>
          </a:stretch>
        </p:blipFill>
        <p:spPr>
          <a:xfrm>
            <a:off x="574300" y="1078575"/>
            <a:ext cx="10491500" cy="57009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1"/>
          <p:cNvSpPr txBox="1"/>
          <p:nvPr>
            <p:ph type="title"/>
          </p:nvPr>
        </p:nvSpPr>
        <p:spPr>
          <a:xfrm>
            <a:off x="566923" y="1499625"/>
            <a:ext cx="112833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lang="en-US"/>
              <a:t> </a:t>
            </a:r>
            <a:r>
              <a:rPr b="1" lang="en-US" sz="3200">
                <a:solidFill>
                  <a:srgbClr val="000000"/>
                </a:solidFill>
              </a:rPr>
              <a:t>Digital Car Key 3.0 Bluetooth and UWB Modules</a:t>
            </a:r>
            <a:endParaRPr/>
          </a:p>
        </p:txBody>
      </p:sp>
      <p:sp>
        <p:nvSpPr>
          <p:cNvPr id="178" name="Google Shape;178;p31"/>
          <p:cNvSpPr txBox="1"/>
          <p:nvPr>
            <p:ph idx="1" type="body"/>
          </p:nvPr>
        </p:nvSpPr>
        <p:spPr>
          <a:xfrm>
            <a:off x="566923" y="2255450"/>
            <a:ext cx="104568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SIMPLE OVERVIEW</a:t>
            </a:r>
            <a:br>
              <a:rPr lang="en-US">
                <a:solidFill>
                  <a:srgbClr val="000000"/>
                </a:solidFill>
              </a:rPr>
            </a:br>
            <a:br>
              <a:rPr lang="en-US">
                <a:solidFill>
                  <a:srgbClr val="000000"/>
                </a:solidFill>
              </a:rPr>
            </a:br>
            <a:r>
              <a:rPr lang="en-US">
                <a:solidFill>
                  <a:srgbClr val="000000"/>
                </a:solidFill>
                <a:highlight>
                  <a:srgbClr val="FFFFFF"/>
                </a:highlight>
              </a:rPr>
              <a:t>The iPhone and the car exchange BLE messages to establish a connection and authenticate each other.</a:t>
            </a:r>
            <a:endParaRPr>
              <a:solidFill>
                <a:srgbClr val="000000"/>
              </a:solidFill>
              <a:highlight>
                <a:srgbClr val="FFFFFF"/>
              </a:highlight>
            </a:endParaRPr>
          </a:p>
          <a:p>
            <a:pPr indent="-342900" lvl="0" marL="457200" rtl="0" algn="l">
              <a:lnSpc>
                <a:spcPct val="115000"/>
              </a:lnSpc>
              <a:spcBef>
                <a:spcPts val="300"/>
              </a:spcBef>
              <a:spcAft>
                <a:spcPts val="0"/>
              </a:spcAft>
              <a:buClr>
                <a:srgbClr val="000000"/>
              </a:buClr>
              <a:buSzPts val="1800"/>
              <a:buAutoNum type="arabicPeriod"/>
            </a:pPr>
            <a:r>
              <a:rPr lang="en-US">
                <a:solidFill>
                  <a:srgbClr val="000000"/>
                </a:solidFill>
                <a:highlight>
                  <a:srgbClr val="FFFFFF"/>
                </a:highlight>
              </a:rPr>
              <a:t>The iPhone uses UWB to measure its distance from the car.</a:t>
            </a:r>
            <a:endParaRPr>
              <a:solidFill>
                <a:srgbClr val="000000"/>
              </a:solidFill>
              <a:highlight>
                <a:srgbClr val="FFFFFF"/>
              </a:highlight>
            </a:endParaRPr>
          </a:p>
          <a:p>
            <a:pPr indent="-342900" lvl="0" marL="457200" rtl="0" algn="l">
              <a:lnSpc>
                <a:spcPct val="115000"/>
              </a:lnSpc>
              <a:spcBef>
                <a:spcPts val="0"/>
              </a:spcBef>
              <a:spcAft>
                <a:spcPts val="0"/>
              </a:spcAft>
              <a:buClr>
                <a:srgbClr val="000000"/>
              </a:buClr>
              <a:buSzPts val="1800"/>
              <a:buAutoNum type="arabicPeriod"/>
            </a:pPr>
            <a:r>
              <a:rPr lang="en-US">
                <a:solidFill>
                  <a:srgbClr val="000000"/>
                </a:solidFill>
                <a:highlight>
                  <a:srgbClr val="FFFFFF"/>
                </a:highlight>
              </a:rPr>
              <a:t>The iPhone sends a message to the car with its distance and a one-time password (OTP).</a:t>
            </a:r>
            <a:endParaRPr>
              <a:solidFill>
                <a:srgbClr val="000000"/>
              </a:solidFill>
              <a:highlight>
                <a:srgbClr val="FFFFFF"/>
              </a:highlight>
            </a:endParaRPr>
          </a:p>
          <a:p>
            <a:pPr indent="-342900" lvl="0" marL="457200" rtl="0" algn="l">
              <a:lnSpc>
                <a:spcPct val="115000"/>
              </a:lnSpc>
              <a:spcBef>
                <a:spcPts val="0"/>
              </a:spcBef>
              <a:spcAft>
                <a:spcPts val="0"/>
              </a:spcAft>
              <a:buClr>
                <a:srgbClr val="000000"/>
              </a:buClr>
              <a:buSzPts val="1800"/>
              <a:buAutoNum type="arabicPeriod"/>
            </a:pPr>
            <a:r>
              <a:rPr lang="en-US">
                <a:solidFill>
                  <a:srgbClr val="000000"/>
                </a:solidFill>
                <a:highlight>
                  <a:srgbClr val="FFFFFF"/>
                </a:highlight>
              </a:rPr>
              <a:t>The car verifies the OTP and unlocks the door if the distance is within a certain range.</a:t>
            </a:r>
            <a:endParaRPr>
              <a:solidFill>
                <a:srgbClr val="000000"/>
              </a:solidFill>
              <a:highlight>
                <a:srgbClr val="FFFFFF"/>
              </a:highlight>
            </a:endParaRPr>
          </a:p>
          <a:p>
            <a:pPr indent="0" lvl="0" marL="0" rtl="0" algn="l">
              <a:lnSpc>
                <a:spcPct val="115000"/>
              </a:lnSpc>
              <a:spcBef>
                <a:spcPts val="1800"/>
              </a:spcBef>
              <a:spcAft>
                <a:spcPts val="0"/>
              </a:spcAft>
              <a:buNone/>
            </a:pPr>
            <a:r>
              <a:rPr lang="en-US">
                <a:solidFill>
                  <a:srgbClr val="000000"/>
                </a:solidFill>
                <a:highlight>
                  <a:srgbClr val="FFFFFF"/>
                </a:highlight>
              </a:rPr>
              <a:t>DCK 3.0 is supported in power reserve mode, which means that you can still unlock your car even if your iPhone's battery is low. This is because the SE is powered by a separate battery.</a:t>
            </a:r>
            <a:endParaRPr>
              <a:solidFill>
                <a:srgbClr val="000000"/>
              </a:solidFill>
              <a:highlight>
                <a:srgbClr val="FFFFFF"/>
              </a:highlight>
            </a:endParaRPr>
          </a:p>
          <a:p>
            <a:pPr indent="0" lvl="0" marL="0" rtl="0" algn="l">
              <a:spcBef>
                <a:spcPts val="1800"/>
              </a:spcBef>
              <a:spcAft>
                <a:spcPts val="0"/>
              </a:spcAft>
              <a:buNone/>
            </a:pPr>
            <a:r>
              <a:t/>
            </a:r>
            <a:endParaRPr>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2"/>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LOW-POWER MODE SETUP</a:t>
            </a:r>
            <a:endParaRPr b="1">
              <a:solidFill>
                <a:srgbClr val="000000"/>
              </a:solidFill>
            </a:endParaRPr>
          </a:p>
        </p:txBody>
      </p:sp>
      <p:sp>
        <p:nvSpPr>
          <p:cNvPr id="185" name="Google Shape;185;p32"/>
          <p:cNvSpPr txBox="1"/>
          <p:nvPr>
            <p:ph idx="1" type="body"/>
          </p:nvPr>
        </p:nvSpPr>
        <p:spPr>
          <a:xfrm>
            <a:off x="566923" y="2185425"/>
            <a:ext cx="11101200" cy="3968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UWB Express Mode is enabled when the iPhone shuts down due to low battery and a car key is configured.</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It is similar to NFC Express Mode, but uses UWB instead of NFC for secure ranging.</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UWB Express Mode saves power on the UWB chip by putting it to sleep most of the time and only waking it up when needed.</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When the UWB chip is needed, the Bluetooth chip sends a wake signal over a hardwired connection.</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Timing between Bluetooth and UWB is synchronized to reduce active receiver times.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UWB Express Mode is a very secure way to unlock cars, as it uses both BLE and UWB to authenticate the user and measure the distance between the iPhone and the car.</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3"/>
          <p:cNvSpPr txBox="1"/>
          <p:nvPr>
            <p:ph type="title"/>
          </p:nvPr>
        </p:nvSpPr>
        <p:spPr>
          <a:xfrm>
            <a:off x="482873" y="981350"/>
            <a:ext cx="1108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a:t>
            </a:r>
            <a:r>
              <a:rPr b="1" lang="en-US">
                <a:solidFill>
                  <a:srgbClr val="000000"/>
                </a:solidFill>
              </a:rPr>
              <a:t>APPLICATION LAYER)</a:t>
            </a:r>
            <a:endParaRPr b="1">
              <a:solidFill>
                <a:srgbClr val="000000"/>
              </a:solidFill>
            </a:endParaRPr>
          </a:p>
        </p:txBody>
      </p:sp>
      <p:sp>
        <p:nvSpPr>
          <p:cNvPr id="192" name="Google Shape;192;p33"/>
          <p:cNvSpPr txBox="1"/>
          <p:nvPr>
            <p:ph idx="1" type="body"/>
          </p:nvPr>
        </p:nvSpPr>
        <p:spPr>
          <a:xfrm>
            <a:off x="566925" y="1572350"/>
            <a:ext cx="11353200" cy="54174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br>
              <a:rPr b="1" lang="en-US">
                <a:solidFill>
                  <a:srgbClr val="000000"/>
                </a:solidFill>
              </a:rPr>
            </a:br>
            <a:r>
              <a:rPr b="1" lang="en-US" sz="2000">
                <a:solidFill>
                  <a:srgbClr val="000000"/>
                </a:solidFill>
              </a:rPr>
              <a:t>FIND MY </a:t>
            </a:r>
            <a:br>
              <a:rPr b="1" lang="en-US">
                <a:solidFill>
                  <a:srgbClr val="000000"/>
                </a:solidFill>
              </a:rPr>
            </a:br>
            <a:r>
              <a:rPr b="1" lang="en-US">
                <a:solidFill>
                  <a:srgbClr val="000000"/>
                </a:solidFill>
              </a:rPr>
              <a:t>Lack of User Awareness: </a:t>
            </a:r>
            <a:r>
              <a:rPr lang="en-US">
                <a:solidFill>
                  <a:srgbClr val="000000"/>
                </a:solidFill>
              </a:rPr>
              <a:t>Users are not informed about the limitations of Find My in Low-Power Mode (LPM). It stops sending advertisements earlier than expected, and users may assume their iPhone is findable for multiple days, leading to a false sense of security.</a:t>
            </a:r>
            <a:endParaRPr>
              <a:solidFill>
                <a:srgbClr val="000000"/>
              </a:solidFill>
            </a:endParaRPr>
          </a:p>
          <a:p>
            <a:pPr indent="0" lvl="0" marL="0" rtl="0" algn="l">
              <a:spcBef>
                <a:spcPts val="600"/>
              </a:spcBef>
              <a:spcAft>
                <a:spcPts val="0"/>
              </a:spcAft>
              <a:buNone/>
            </a:pPr>
            <a:r>
              <a:rPr b="1" lang="en-US">
                <a:solidFill>
                  <a:srgbClr val="000000"/>
                </a:solidFill>
              </a:rPr>
              <a:t>Advertisements Configuration: </a:t>
            </a:r>
            <a:r>
              <a:rPr lang="en-US">
                <a:solidFill>
                  <a:srgbClr val="000000"/>
                </a:solidFill>
              </a:rPr>
              <a:t>Only 96 advertisements are configured during user-initiated shutdown, broadcasted for 15 minutes each. After 24 hours, all advertisements are transmitted. Users are not aware of this configuration, and there's no explanation provided, causing potential misunderstandings about the device's findability duration.</a:t>
            </a:r>
            <a:endParaRPr>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br>
              <a:rPr b="1" lang="en-US">
                <a:solidFill>
                  <a:srgbClr val="000000"/>
                </a:solidFill>
              </a:rPr>
            </a:br>
            <a:endParaRPr b="1">
              <a:solidFill>
                <a:srgbClr val="000000"/>
              </a:solidFill>
            </a:endParaRPr>
          </a:p>
        </p:txBody>
      </p:sp>
      <p:pic>
        <p:nvPicPr>
          <p:cNvPr id="193" name="Google Shape;193;p33"/>
          <p:cNvPicPr preferRelativeResize="0"/>
          <p:nvPr/>
        </p:nvPicPr>
        <p:blipFill>
          <a:blip r:embed="rId3">
            <a:alphaModFix/>
          </a:blip>
          <a:stretch>
            <a:fillRect/>
          </a:stretch>
        </p:blipFill>
        <p:spPr>
          <a:xfrm>
            <a:off x="4769575" y="4986375"/>
            <a:ext cx="5348099" cy="1688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4"/>
          <p:cNvSpPr txBox="1"/>
          <p:nvPr>
            <p:ph type="title"/>
          </p:nvPr>
        </p:nvSpPr>
        <p:spPr>
          <a:xfrm>
            <a:off x="566925" y="1037400"/>
            <a:ext cx="104568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APPLICATION LAYER)</a:t>
            </a:r>
            <a:endParaRPr b="1">
              <a:solidFill>
                <a:srgbClr val="000000"/>
              </a:solidFill>
            </a:endParaRPr>
          </a:p>
          <a:p>
            <a:pPr indent="0" lvl="0" marL="0" rtl="0" algn="l">
              <a:spcBef>
                <a:spcPts val="0"/>
              </a:spcBef>
              <a:spcAft>
                <a:spcPts val="0"/>
              </a:spcAft>
              <a:buNone/>
            </a:pPr>
            <a:r>
              <a:t/>
            </a:r>
            <a:endParaRPr/>
          </a:p>
        </p:txBody>
      </p:sp>
      <p:sp>
        <p:nvSpPr>
          <p:cNvPr id="200" name="Google Shape;200;p34"/>
          <p:cNvSpPr txBox="1"/>
          <p:nvPr>
            <p:ph idx="1" type="body"/>
          </p:nvPr>
        </p:nvSpPr>
        <p:spPr>
          <a:xfrm>
            <a:off x="398823" y="2185425"/>
            <a:ext cx="116250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Misleading Security Perception: </a:t>
            </a:r>
            <a:r>
              <a:rPr lang="en-US">
                <a:solidFill>
                  <a:srgbClr val="000000"/>
                </a:solidFill>
              </a:rPr>
              <a:t>The current shutdown dialogue suggests that Find My after power off is a robust security feature, but its limitations are not clearly communicated. Users might rely heavily on this feature, thinking it offers prolonged tracking capabilities, leading to a higher risk of permanent loss if the device is stolen.</a:t>
            </a:r>
            <a:endParaRPr>
              <a:solidFill>
                <a:srgbClr val="000000"/>
              </a:solidFill>
            </a:endParaRPr>
          </a:p>
          <a:p>
            <a:pPr indent="0" lvl="0" marL="0" rtl="0" algn="l">
              <a:spcBef>
                <a:spcPts val="600"/>
              </a:spcBef>
              <a:spcAft>
                <a:spcPts val="0"/>
              </a:spcAft>
              <a:buNone/>
            </a:pPr>
            <a:r>
              <a:rPr b="1" lang="en-US">
                <a:solidFill>
                  <a:srgbClr val="000000"/>
                </a:solidFill>
              </a:rPr>
              <a:t>Limited Active Period: </a:t>
            </a:r>
            <a:r>
              <a:rPr lang="en-US">
                <a:solidFill>
                  <a:srgbClr val="000000"/>
                </a:solidFill>
              </a:rPr>
              <a:t>Find My remains active for slightly more than 5 hours upon battery-low shutdown, similar to Express Mode. This limited duration is not documented, creating uncertainty about the time window for tracking the device before it transitions from power reserve to power off mode.</a:t>
            </a:r>
            <a:endParaRPr b="1">
              <a:solidFill>
                <a:srgbClr val="000000"/>
              </a:solidFill>
            </a:endParaRPr>
          </a:p>
          <a:p>
            <a:pPr indent="0" lvl="0" marL="0" rtl="0" algn="l">
              <a:spcBef>
                <a:spcPts val="600"/>
              </a:spcBef>
              <a:spcAft>
                <a:spcPts val="0"/>
              </a:spcAft>
              <a:buNone/>
            </a:pPr>
            <a:r>
              <a:rPr b="1" lang="en-US">
                <a:solidFill>
                  <a:srgbClr val="000000"/>
                </a:solidFill>
              </a:rPr>
              <a:t>Possible Solutions: </a:t>
            </a:r>
            <a:r>
              <a:rPr lang="en-US">
                <a:solidFill>
                  <a:srgbClr val="000000"/>
                </a:solidFill>
              </a:rPr>
              <a:t>Extending the maximum time period could be achieved by configuring more advertisements, cycling advertisements only after 24 hours, or storing the master beacon key within a Secure Element (SE) applet. These measures could enhance the duration of Find My's active state, providing users with a longer window to locate their lost devices.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ctrTitle"/>
          </p:nvPr>
        </p:nvSpPr>
        <p:spPr>
          <a:xfrm>
            <a:off x="263268" y="954438"/>
            <a:ext cx="6638400" cy="2387700"/>
          </a:xfrm>
          <a:prstGeom prst="rect">
            <a:avLst/>
          </a:prstGeom>
          <a:noFill/>
          <a:ln>
            <a:noFill/>
          </a:ln>
        </p:spPr>
        <p:txBody>
          <a:bodyPr anchorCtr="0" anchor="b" bIns="45700" lIns="0" spcFirstLastPara="1" rIns="91425" wrap="square" tIns="45700">
            <a:noAutofit/>
          </a:bodyPr>
          <a:lstStyle/>
          <a:p>
            <a:pPr indent="0" lvl="0" marL="0" rtl="0" algn="l">
              <a:spcBef>
                <a:spcPts val="0"/>
              </a:spcBef>
              <a:spcAft>
                <a:spcPts val="0"/>
              </a:spcAft>
              <a:buClr>
                <a:schemeClr val="dk2"/>
              </a:buClr>
              <a:buSzPts val="6000"/>
              <a:buFont typeface="Arial"/>
              <a:buNone/>
            </a:pPr>
            <a:r>
              <a:rPr lang="en-US" sz="4600">
                <a:solidFill>
                  <a:srgbClr val="000000"/>
                </a:solidFill>
              </a:rPr>
              <a:t>How secure is your iPhone even when it's turned off ??</a:t>
            </a:r>
            <a:endParaRPr sz="4600">
              <a:solidFill>
                <a:srgbClr val="000000"/>
              </a:solidFill>
            </a:endParaRPr>
          </a:p>
        </p:txBody>
      </p:sp>
      <p:sp>
        <p:nvSpPr>
          <p:cNvPr id="79" name="Google Shape;79;p17"/>
          <p:cNvSpPr txBox="1"/>
          <p:nvPr>
            <p:ph idx="1" type="subTitle"/>
          </p:nvPr>
        </p:nvSpPr>
        <p:spPr>
          <a:xfrm>
            <a:off x="658368" y="3970337"/>
            <a:ext cx="6638400" cy="2213100"/>
          </a:xfrm>
          <a:prstGeom prst="rect">
            <a:avLst/>
          </a:prstGeom>
          <a:noFill/>
          <a:ln>
            <a:noFill/>
          </a:ln>
        </p:spPr>
        <p:txBody>
          <a:bodyPr anchorCtr="0" anchor="t" bIns="45700" lIns="0" spcFirstLastPara="1" rIns="91425" wrap="square" tIns="45700">
            <a:noAutofit/>
          </a:bodyPr>
          <a:lstStyle/>
          <a:p>
            <a:pPr indent="0" lvl="0" marL="0" rtl="0" algn="l">
              <a:lnSpc>
                <a:spcPct val="130000"/>
              </a:lnSpc>
              <a:spcBef>
                <a:spcPts val="0"/>
              </a:spcBef>
              <a:spcAft>
                <a:spcPts val="0"/>
              </a:spcAft>
              <a:buSzPts val="3360"/>
              <a:buNone/>
            </a:pPr>
            <a:r>
              <a:t/>
            </a:r>
            <a:endParaRPr/>
          </a:p>
        </p:txBody>
      </p:sp>
      <p:pic>
        <p:nvPicPr>
          <p:cNvPr id="80" name="Google Shape;80;p17"/>
          <p:cNvPicPr preferRelativeResize="0"/>
          <p:nvPr/>
        </p:nvPicPr>
        <p:blipFill>
          <a:blip r:embed="rId3">
            <a:alphaModFix/>
          </a:blip>
          <a:stretch>
            <a:fillRect/>
          </a:stretch>
        </p:blipFill>
        <p:spPr>
          <a:xfrm>
            <a:off x="7025068" y="1260775"/>
            <a:ext cx="2495550" cy="47815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5"/>
          <p:cNvSpPr txBox="1"/>
          <p:nvPr>
            <p:ph type="title"/>
          </p:nvPr>
        </p:nvSpPr>
        <p:spPr>
          <a:xfrm>
            <a:off x="566924" y="1499625"/>
            <a:ext cx="104289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APPLICATION LAYER)</a:t>
            </a:r>
            <a:endParaRPr b="1">
              <a:solidFill>
                <a:srgbClr val="000000"/>
              </a:solidFill>
            </a:endParaRPr>
          </a:p>
        </p:txBody>
      </p:sp>
      <p:sp>
        <p:nvSpPr>
          <p:cNvPr id="207" name="Google Shape;207;p35"/>
          <p:cNvSpPr txBox="1"/>
          <p:nvPr>
            <p:ph idx="1" type="body"/>
          </p:nvPr>
        </p:nvSpPr>
        <p:spPr>
          <a:xfrm>
            <a:off x="454850" y="2171400"/>
            <a:ext cx="10933200" cy="46866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Advertisement Storage: </a:t>
            </a:r>
            <a:r>
              <a:rPr lang="en-US">
                <a:solidFill>
                  <a:srgbClr val="000000"/>
                </a:solidFill>
              </a:rPr>
              <a:t>Advertisements for the next 24 hours are stored locally on disk even if Find My is disabled during power off. These cached advertisements can be accessed via a Find My token decrypted from NVRAM storage after booting, regardless of previous power states, making tracking possible before the iPhone connects to the internet.</a:t>
            </a:r>
            <a:endParaRPr>
              <a:solidFill>
                <a:srgbClr val="000000"/>
              </a:solidFill>
            </a:endParaRPr>
          </a:p>
          <a:p>
            <a:pPr indent="0" lvl="0" marL="0" rtl="0" algn="l">
              <a:spcBef>
                <a:spcPts val="600"/>
              </a:spcBef>
              <a:spcAft>
                <a:spcPts val="0"/>
              </a:spcAft>
              <a:buNone/>
            </a:pPr>
            <a:r>
              <a:rPr b="1" lang="en-US">
                <a:solidFill>
                  <a:srgbClr val="000000"/>
                </a:solidFill>
              </a:rPr>
              <a:t>Limited Duration</a:t>
            </a:r>
            <a:r>
              <a:rPr lang="en-US">
                <a:solidFill>
                  <a:srgbClr val="000000"/>
                </a:solidFill>
              </a:rPr>
              <a:t>:</a:t>
            </a:r>
            <a:r>
              <a:rPr lang="en-US"/>
              <a:t> </a:t>
            </a:r>
            <a:r>
              <a:rPr lang="en-US">
                <a:solidFill>
                  <a:srgbClr val="000000"/>
                </a:solidFill>
              </a:rPr>
              <a:t>Advertisements continue for 24 hours, after which the iPhone stops sending them. This fixed transmission time cannot be extended. Even if the iPhone has an internet connection after the first unlock, Find My might be disabled due to various conditions like Wi-Fi key availability or SIM card issues, providing a window for potential theft without detection.</a:t>
            </a:r>
            <a:endParaRPr>
              <a:solidFill>
                <a:srgbClr val="000000"/>
              </a:solidFill>
            </a:endParaRPr>
          </a:p>
          <a:p>
            <a:pPr indent="0" lvl="0" marL="0" rtl="0" algn="l">
              <a:spcBef>
                <a:spcPts val="600"/>
              </a:spcBef>
              <a:spcAft>
                <a:spcPts val="0"/>
              </a:spcAft>
              <a:buNone/>
            </a:pPr>
            <a:r>
              <a:rPr b="1" lang="en-US">
                <a:solidFill>
                  <a:srgbClr val="000000"/>
                </a:solidFill>
              </a:rPr>
              <a:t>Advertisement Accuracy</a:t>
            </a:r>
            <a:r>
              <a:rPr b="1" lang="en-US"/>
              <a:t>:</a:t>
            </a:r>
            <a:r>
              <a:rPr lang="en-US"/>
              <a:t> </a:t>
            </a:r>
            <a:r>
              <a:rPr lang="en-US">
                <a:solidFill>
                  <a:srgbClr val="000000"/>
                </a:solidFill>
              </a:rPr>
              <a:t>Advertisements in LPM show a standard deviation of 19 seconds in the 15-minute rotation windows. This variation could impact tracking accuracy, especially if LPM duration exceeds 24 hours. When advertisements fall outside the search window, the device becomes untraceable to Find My servers.</a:t>
            </a:r>
            <a:endParaRPr>
              <a:solidFill>
                <a:srgbClr val="000000"/>
              </a:solidFill>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6"/>
          <p:cNvSpPr txBox="1"/>
          <p:nvPr>
            <p:ph type="title"/>
          </p:nvPr>
        </p:nvSpPr>
        <p:spPr>
          <a:xfrm>
            <a:off x="566923" y="1499625"/>
            <a:ext cx="109752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APPLICATION LAYER)</a:t>
            </a:r>
            <a:endParaRPr b="1">
              <a:solidFill>
                <a:srgbClr val="000000"/>
              </a:solidFill>
            </a:endParaRPr>
          </a:p>
          <a:p>
            <a:pPr indent="0" lvl="0" marL="0" rtl="0" algn="l">
              <a:spcBef>
                <a:spcPts val="0"/>
              </a:spcBef>
              <a:spcAft>
                <a:spcPts val="0"/>
              </a:spcAft>
              <a:buNone/>
            </a:pPr>
            <a:r>
              <a:t/>
            </a:r>
            <a:endParaRPr/>
          </a:p>
        </p:txBody>
      </p:sp>
      <p:sp>
        <p:nvSpPr>
          <p:cNvPr id="214" name="Google Shape;214;p36"/>
          <p:cNvSpPr txBox="1"/>
          <p:nvPr>
            <p:ph idx="1" type="body"/>
          </p:nvPr>
        </p:nvSpPr>
        <p:spPr>
          <a:xfrm>
            <a:off x="566923" y="2185425"/>
            <a:ext cx="105690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Express Cards </a:t>
            </a:r>
            <a:br>
              <a:rPr b="1" lang="en-US" sz="2000">
                <a:solidFill>
                  <a:srgbClr val="000000"/>
                </a:solidFill>
              </a:rPr>
            </a:br>
            <a:br>
              <a:rPr b="1" lang="en-US">
                <a:solidFill>
                  <a:srgbClr val="000000"/>
                </a:solidFill>
              </a:rPr>
            </a:br>
            <a:r>
              <a:rPr lang="en-US">
                <a:solidFill>
                  <a:srgbClr val="000000"/>
                </a:solidFill>
              </a:rPr>
              <a:t>Express Cards and Keys pose a risk if a user's credit card or car key is used without</a:t>
            </a:r>
            <a:endParaRPr>
              <a:solidFill>
                <a:srgbClr val="000000"/>
              </a:solidFill>
            </a:endParaRPr>
          </a:p>
          <a:p>
            <a:pPr indent="0" lvl="0" marL="0" rtl="0" algn="l">
              <a:spcBef>
                <a:spcPts val="600"/>
              </a:spcBef>
              <a:spcAft>
                <a:spcPts val="0"/>
              </a:spcAft>
              <a:buNone/>
            </a:pPr>
            <a:r>
              <a:rPr lang="en-US">
                <a:solidFill>
                  <a:srgbClr val="000000"/>
                </a:solidFill>
              </a:rPr>
              <a:t>authentication when the iPhone is stolen. Users need to enable Express Mode for </a:t>
            </a:r>
            <a:endParaRPr>
              <a:solidFill>
                <a:srgbClr val="000000"/>
              </a:solidFill>
            </a:endParaRPr>
          </a:p>
          <a:p>
            <a:pPr indent="0" lvl="0" marL="0" rtl="0" algn="l">
              <a:spcBef>
                <a:spcPts val="600"/>
              </a:spcBef>
              <a:spcAft>
                <a:spcPts val="0"/>
              </a:spcAft>
              <a:buNone/>
            </a:pPr>
            <a:r>
              <a:rPr lang="en-US">
                <a:solidFill>
                  <a:srgbClr val="000000"/>
                </a:solidFill>
              </a:rPr>
              <a:t>each item in the Wallet app, understanding the functionality and associated risks, including </a:t>
            </a:r>
            <a:endParaRPr>
              <a:solidFill>
                <a:srgbClr val="000000"/>
              </a:solidFill>
            </a:endParaRPr>
          </a:p>
          <a:p>
            <a:pPr indent="0" lvl="0" marL="0" rtl="0" algn="l">
              <a:spcBef>
                <a:spcPts val="600"/>
              </a:spcBef>
              <a:spcAft>
                <a:spcPts val="0"/>
              </a:spcAft>
              <a:buNone/>
            </a:pPr>
            <a:r>
              <a:rPr lang="en-US">
                <a:solidFill>
                  <a:srgbClr val="000000"/>
                </a:solidFill>
              </a:rPr>
              <a:t>limitations like shutdown after 5 hours, to ensure security awareness.</a:t>
            </a:r>
            <a:endParaRPr>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r>
              <a:t/>
            </a:r>
            <a:endParaRPr b="1">
              <a:solidFill>
                <a:srgbClr val="000000"/>
              </a:solidFill>
            </a:endParaRPr>
          </a:p>
          <a:p>
            <a:pPr indent="0" lvl="0" marL="0" rtl="0" algn="l">
              <a:spcBef>
                <a:spcPts val="600"/>
              </a:spcBef>
              <a:spcAft>
                <a:spcPts val="0"/>
              </a:spcAft>
              <a:buNone/>
            </a:pPr>
            <a:br>
              <a:rPr b="1" lang="en-US">
                <a:solidFill>
                  <a:srgbClr val="000000"/>
                </a:solidFill>
              </a:rPr>
            </a:br>
            <a:endParaRPr b="1">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7"/>
          <p:cNvSpPr txBox="1"/>
          <p:nvPr>
            <p:ph type="title"/>
          </p:nvPr>
        </p:nvSpPr>
        <p:spPr>
          <a:xfrm>
            <a:off x="566923" y="1499625"/>
            <a:ext cx="108771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FIRMWARE  LAYER)</a:t>
            </a:r>
            <a:endParaRPr b="1">
              <a:solidFill>
                <a:srgbClr val="000000"/>
              </a:solidFill>
            </a:endParaRPr>
          </a:p>
          <a:p>
            <a:pPr indent="0" lvl="0" marL="0" rtl="0" algn="l">
              <a:spcBef>
                <a:spcPts val="0"/>
              </a:spcBef>
              <a:spcAft>
                <a:spcPts val="0"/>
              </a:spcAft>
              <a:buNone/>
            </a:pPr>
            <a:r>
              <a:t/>
            </a:r>
            <a:endParaRPr/>
          </a:p>
        </p:txBody>
      </p:sp>
      <p:sp>
        <p:nvSpPr>
          <p:cNvPr id="221" name="Google Shape;221;p37"/>
          <p:cNvSpPr txBox="1"/>
          <p:nvPr>
            <p:ph idx="1" type="body"/>
          </p:nvPr>
        </p:nvSpPr>
        <p:spPr>
          <a:xfrm>
            <a:off x="566925" y="2185425"/>
            <a:ext cx="10877100" cy="48744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Local Firmware Modification </a:t>
            </a:r>
            <a:br>
              <a:rPr b="1" lang="en-US" sz="2000">
                <a:solidFill>
                  <a:srgbClr val="000000"/>
                </a:solidFill>
              </a:rPr>
            </a:br>
            <a:r>
              <a:rPr b="1" lang="en-US">
                <a:solidFill>
                  <a:srgbClr val="000000"/>
                </a:solidFill>
              </a:rPr>
              <a:t>Firmware Modification: </a:t>
            </a:r>
            <a:r>
              <a:rPr lang="en-US">
                <a:solidFill>
                  <a:srgbClr val="000000"/>
                </a:solidFill>
              </a:rPr>
              <a:t>Attackers with system-level access can modify LPM-supported component firmware (NFC, UWB, Bluetooth) without kernel changes. This enables limited iPhone control even when powered off, ideal for persistent attacks on targets like journalists.</a:t>
            </a:r>
            <a:br>
              <a:rPr b="1" lang="en-US">
                <a:solidFill>
                  <a:srgbClr val="000000"/>
                </a:solidFill>
              </a:rPr>
            </a:br>
            <a:r>
              <a:rPr b="1" lang="en-US">
                <a:solidFill>
                  <a:srgbClr val="000000"/>
                </a:solidFill>
              </a:rPr>
              <a:t>LPM Chips:</a:t>
            </a:r>
            <a:r>
              <a:rPr lang="en-US">
                <a:solidFill>
                  <a:srgbClr val="000000"/>
                </a:solidFill>
              </a:rPr>
              <a:t> LPM supports NFC, UWB, and Bluetooth in iOS 15. NFC firmware is encrypted and signed for security. UWB firmware is signed but not encrypted, while Bluetooth lacks both. Bluetooth's lack of secure boot allows malware loading on iPhone 13 Bluetooth chips even when off.</a:t>
            </a:r>
            <a:endParaRPr>
              <a:solidFill>
                <a:srgbClr val="000000"/>
              </a:solidFill>
            </a:endParaRPr>
          </a:p>
          <a:p>
            <a:pPr indent="0" lvl="0" marL="0" rtl="0" algn="l">
              <a:spcBef>
                <a:spcPts val="600"/>
              </a:spcBef>
              <a:spcAft>
                <a:spcPts val="0"/>
              </a:spcAft>
              <a:buNone/>
            </a:pPr>
            <a:r>
              <a:rPr b="1" lang="en-US">
                <a:solidFill>
                  <a:srgbClr val="000000"/>
                </a:solidFill>
              </a:rPr>
              <a:t>Attack Approach: </a:t>
            </a:r>
            <a:r>
              <a:rPr lang="en-US">
                <a:solidFill>
                  <a:srgbClr val="000000"/>
                </a:solidFill>
              </a:rPr>
              <a:t>Attackers use existing drivers to enable LPM without altering kernel behavior. Modifying Bluetooth firmware exploits its missing secure boot, enabling malware execution in a powered-off state.</a:t>
            </a:r>
            <a:endParaRPr>
              <a:solidFill>
                <a:srgbClr val="000000"/>
              </a:solidFill>
            </a:endParaRPr>
          </a:p>
          <a:p>
            <a:pPr indent="0" lvl="0" marL="0" rtl="0" algn="l">
              <a:spcBef>
                <a:spcPts val="600"/>
              </a:spcBef>
              <a:spcAft>
                <a:spcPts val="0"/>
              </a:spcAft>
              <a:buNone/>
            </a:pPr>
            <a:r>
              <a:t/>
            </a:r>
            <a:endParaRPr b="1">
              <a:solidFill>
                <a:srgbClr val="0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8"/>
          <p:cNvSpPr txBox="1"/>
          <p:nvPr>
            <p:ph type="title"/>
          </p:nvPr>
        </p:nvSpPr>
        <p:spPr>
          <a:xfrm>
            <a:off x="566923" y="1499625"/>
            <a:ext cx="108771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FIRMWARE  LAYER)</a:t>
            </a:r>
            <a:endParaRPr b="1">
              <a:solidFill>
                <a:srgbClr val="000000"/>
              </a:solidFill>
            </a:endParaRPr>
          </a:p>
          <a:p>
            <a:pPr indent="0" lvl="0" marL="0" rtl="0" algn="l">
              <a:spcBef>
                <a:spcPts val="0"/>
              </a:spcBef>
              <a:spcAft>
                <a:spcPts val="0"/>
              </a:spcAft>
              <a:buNone/>
            </a:pPr>
            <a:r>
              <a:t/>
            </a:r>
            <a:endParaRPr/>
          </a:p>
        </p:txBody>
      </p:sp>
      <p:sp>
        <p:nvSpPr>
          <p:cNvPr id="228" name="Google Shape;228;p38"/>
          <p:cNvSpPr txBox="1"/>
          <p:nvPr>
            <p:ph idx="1" type="body"/>
          </p:nvPr>
        </p:nvSpPr>
        <p:spPr>
          <a:xfrm>
            <a:off x="566925" y="2185425"/>
            <a:ext cx="10877100" cy="48744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br>
              <a:rPr b="1" lang="en-US" sz="2000">
                <a:solidFill>
                  <a:srgbClr val="000000"/>
                </a:solidFill>
              </a:rPr>
            </a:br>
            <a:r>
              <a:rPr b="1" lang="en-US" sz="2000">
                <a:solidFill>
                  <a:srgbClr val="000000"/>
                </a:solidFill>
              </a:rPr>
              <a:t>REMOTE CODE EXECUTION </a:t>
            </a:r>
            <a:br>
              <a:rPr b="1" lang="en-US" sz="2000">
                <a:solidFill>
                  <a:srgbClr val="000000"/>
                </a:solidFill>
              </a:rPr>
            </a:br>
            <a:r>
              <a:rPr b="1" lang="en-US" sz="2000">
                <a:solidFill>
                  <a:srgbClr val="000000"/>
                </a:solidFill>
              </a:rPr>
              <a:t>Remote Code Execution (RCE): </a:t>
            </a:r>
            <a:r>
              <a:rPr lang="en-US" sz="2000">
                <a:solidFill>
                  <a:srgbClr val="000000"/>
                </a:solidFill>
              </a:rPr>
              <a:t>Attackers lacking system-level access might attempt over-the-air code execution on LPM-enabled chips. Historical vulnerabilities in iPhone Bluetooth chips suggest similar issues might exist in other wireless chips.</a:t>
            </a:r>
            <a:br>
              <a:rPr lang="en-US" sz="2000">
                <a:solidFill>
                  <a:srgbClr val="000000"/>
                </a:solidFill>
              </a:rPr>
            </a:br>
            <a:endParaRPr sz="2000">
              <a:solidFill>
                <a:srgbClr val="000000"/>
              </a:solidFill>
            </a:endParaRPr>
          </a:p>
          <a:p>
            <a:pPr indent="0" lvl="0" marL="0" rtl="0" algn="l">
              <a:spcBef>
                <a:spcPts val="600"/>
              </a:spcBef>
              <a:spcAft>
                <a:spcPts val="0"/>
              </a:spcAft>
              <a:buNone/>
            </a:pPr>
            <a:r>
              <a:rPr b="1" lang="en-US" sz="2000">
                <a:solidFill>
                  <a:srgbClr val="000000"/>
                </a:solidFill>
              </a:rPr>
              <a:t>Attack Surface Reduction:</a:t>
            </a:r>
            <a:r>
              <a:rPr lang="en-US" sz="2000">
                <a:solidFill>
                  <a:srgbClr val="000000"/>
                </a:solidFill>
              </a:rPr>
              <a:t> Limiting wireless stack functionality, like in the Find My module, minimizes the attack surface. Find My transmits Bluetooth advertisements but does not receive data, reducing potential vulnerabilities. However, features like NFC Express Mode, Bluetooth, and UWB DCK 3.0 allow data exchange, expanding the attack surface. Apple mitigates risks by enabling these features on demand.</a:t>
            </a:r>
            <a:endParaRPr sz="2000">
              <a:solidFill>
                <a:srgbClr val="000000"/>
              </a:solidFill>
            </a:endParaRPr>
          </a:p>
          <a:p>
            <a:pPr indent="0" lvl="0" marL="0" rtl="0" algn="l">
              <a:spcBef>
                <a:spcPts val="600"/>
              </a:spcBef>
              <a:spcAft>
                <a:spcPts val="0"/>
              </a:spcAft>
              <a:buNone/>
            </a:pPr>
            <a:r>
              <a:t/>
            </a:r>
            <a:endParaRPr b="1" sz="200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9"/>
          <p:cNvSpPr txBox="1"/>
          <p:nvPr>
            <p:ph type="title"/>
          </p:nvPr>
        </p:nvSpPr>
        <p:spPr>
          <a:xfrm>
            <a:off x="566923" y="1499625"/>
            <a:ext cx="108771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FIRMWARE  LAYER)</a:t>
            </a:r>
            <a:endParaRPr b="1">
              <a:solidFill>
                <a:srgbClr val="000000"/>
              </a:solidFill>
            </a:endParaRPr>
          </a:p>
          <a:p>
            <a:pPr indent="0" lvl="0" marL="0" rtl="0" algn="l">
              <a:spcBef>
                <a:spcPts val="0"/>
              </a:spcBef>
              <a:spcAft>
                <a:spcPts val="0"/>
              </a:spcAft>
              <a:buNone/>
            </a:pPr>
            <a:r>
              <a:t/>
            </a:r>
            <a:endParaRPr/>
          </a:p>
        </p:txBody>
      </p:sp>
      <p:sp>
        <p:nvSpPr>
          <p:cNvPr id="235" name="Google Shape;235;p39"/>
          <p:cNvSpPr txBox="1"/>
          <p:nvPr>
            <p:ph idx="1" type="body"/>
          </p:nvPr>
        </p:nvSpPr>
        <p:spPr>
          <a:xfrm>
            <a:off x="566925" y="2185425"/>
            <a:ext cx="10877100" cy="48744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 Reconfiguring Firmware Options.</a:t>
            </a:r>
            <a:br>
              <a:rPr b="1" lang="en-US" sz="2000">
                <a:solidFill>
                  <a:srgbClr val="000000"/>
                </a:solidFill>
              </a:rPr>
            </a:br>
            <a:r>
              <a:rPr b="1" lang="en-US">
                <a:solidFill>
                  <a:srgbClr val="000000"/>
                </a:solidFill>
              </a:rPr>
              <a:t>Custom Commands and Advertisement Manipulation:</a:t>
            </a:r>
            <a:r>
              <a:rPr lang="en-US">
                <a:solidFill>
                  <a:srgbClr val="000000"/>
                </a:solidFill>
              </a:rPr>
              <a:t> Attackers with system-level access can send specific commands to chips, adjusting advertisement details. For instance, they could set unique ads matching their account's public key, allowing discreet device location.</a:t>
            </a:r>
            <a:endParaRPr>
              <a:solidFill>
                <a:srgbClr val="000000"/>
              </a:solidFill>
            </a:endParaRPr>
          </a:p>
          <a:p>
            <a:pPr indent="0" lvl="0" marL="0" rtl="0" algn="l">
              <a:spcBef>
                <a:spcPts val="600"/>
              </a:spcBef>
              <a:spcAft>
                <a:spcPts val="0"/>
              </a:spcAft>
              <a:buNone/>
            </a:pPr>
            <a:r>
              <a:rPr b="1" lang="en-US">
                <a:solidFill>
                  <a:srgbClr val="000000"/>
                </a:solidFill>
              </a:rPr>
              <a:t>Potential Future Threat: </a:t>
            </a:r>
            <a:r>
              <a:rPr lang="en-US">
                <a:solidFill>
                  <a:srgbClr val="000000"/>
                </a:solidFill>
              </a:rPr>
              <a:t>Currently not viable due to modifiable Bluetooth firmware. If future iPhone Bluetooth chips integrate secure boot features, this threat could become significant, especially if extended to devices like the Apple Watch.</a:t>
            </a:r>
            <a:endParaRPr>
              <a:solidFill>
                <a:srgbClr val="000000"/>
              </a:solidFill>
            </a:endParaRPr>
          </a:p>
          <a:p>
            <a:pPr indent="0" lvl="0" marL="0" rtl="0" algn="l">
              <a:spcBef>
                <a:spcPts val="600"/>
              </a:spcBef>
              <a:spcAft>
                <a:spcPts val="0"/>
              </a:spcAft>
              <a:buNone/>
            </a:pPr>
            <a:r>
              <a:rPr b="1" lang="en-US">
                <a:solidFill>
                  <a:srgbClr val="000000"/>
                </a:solidFill>
              </a:rPr>
              <a:t>Direct Secure Element Access via Firmware:</a:t>
            </a:r>
            <a:r>
              <a:rPr lang="en-US">
                <a:solidFill>
                  <a:srgbClr val="000000"/>
                </a:solidFill>
              </a:rPr>
              <a:t> LPM's introduction for features like car keys exposes an additional SE interface to iOS. This raises concerns about the trust model for sensitive data like car keys, potentially impacting overall security. Exact SE security standards remain uncertain due to undisclosed interface features and applet implementations.</a:t>
            </a:r>
            <a:endParaRPr>
              <a:solidFill>
                <a:srgbClr val="000000"/>
              </a:solidFill>
            </a:endParaRPr>
          </a:p>
          <a:p>
            <a:pPr indent="0" lvl="0" marL="0" rtl="0" algn="l">
              <a:spcBef>
                <a:spcPts val="600"/>
              </a:spcBef>
              <a:spcAft>
                <a:spcPts val="0"/>
              </a:spcAft>
              <a:buNone/>
            </a:pPr>
            <a:r>
              <a:t/>
            </a:r>
            <a:endParaRPr b="1" sz="2000">
              <a:solidFill>
                <a:srgbClr val="0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0"/>
          <p:cNvSpPr txBox="1"/>
          <p:nvPr>
            <p:ph type="title"/>
          </p:nvPr>
        </p:nvSpPr>
        <p:spPr>
          <a:xfrm>
            <a:off x="566923" y="1499625"/>
            <a:ext cx="113394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HARDWARE  LAYER)</a:t>
            </a:r>
            <a:endParaRPr/>
          </a:p>
        </p:txBody>
      </p:sp>
      <p:sp>
        <p:nvSpPr>
          <p:cNvPr id="242" name="Google Shape;242;p40"/>
          <p:cNvSpPr txBox="1"/>
          <p:nvPr>
            <p:ph idx="1" type="body"/>
          </p:nvPr>
        </p:nvSpPr>
        <p:spPr>
          <a:xfrm>
            <a:off x="294150" y="2157400"/>
            <a:ext cx="11191800" cy="45660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Adversary Model:</a:t>
            </a:r>
            <a:r>
              <a:rPr lang="en-US">
                <a:solidFill>
                  <a:srgbClr val="000000"/>
                </a:solidFill>
              </a:rPr>
              <a:t> Assumes no hardware manipulation by attackers or legitimate users. Focuses on components that could be powered on while iPhone is off and potential applications attackers could build. Explores user detection capabilities of LPM applications.</a:t>
            </a:r>
            <a:endParaRPr>
              <a:solidFill>
                <a:srgbClr val="000000"/>
              </a:solidFill>
            </a:endParaRPr>
          </a:p>
          <a:p>
            <a:pPr indent="0" lvl="0" marL="0" rtl="0" algn="l">
              <a:spcBef>
                <a:spcPts val="600"/>
              </a:spcBef>
              <a:spcAft>
                <a:spcPts val="0"/>
              </a:spcAft>
              <a:buNone/>
            </a:pPr>
            <a:r>
              <a:rPr b="1" lang="en-US">
                <a:solidFill>
                  <a:srgbClr val="000000"/>
                </a:solidFill>
              </a:rPr>
              <a:t>Suitable Chips: </a:t>
            </a:r>
            <a:r>
              <a:rPr lang="en-US">
                <a:solidFill>
                  <a:srgbClr val="000000"/>
                </a:solidFill>
              </a:rPr>
              <a:t>Chips controlled by the Power Management Unit (PMU) could be active in LPM. Most iPhone chips are connected to PMU but must also interact with the Application Processor (AP) or Always-on Processor (AoP). Suitable chips for LPM must be battery-friendly, standalone, and able to interact with the user or external world.</a:t>
            </a:r>
            <a:endParaRPr>
              <a:solidFill>
                <a:srgbClr val="000000"/>
              </a:solidFill>
            </a:endParaRPr>
          </a:p>
          <a:p>
            <a:pPr indent="0" lvl="0" marL="0" rtl="0" algn="l">
              <a:spcBef>
                <a:spcPts val="600"/>
              </a:spcBef>
              <a:spcAft>
                <a:spcPts val="0"/>
              </a:spcAft>
              <a:buNone/>
            </a:pPr>
            <a:r>
              <a:rPr b="1" lang="en-US">
                <a:solidFill>
                  <a:srgbClr val="000000"/>
                </a:solidFill>
              </a:rPr>
              <a:t>Wireless Chips: </a:t>
            </a:r>
            <a:r>
              <a:rPr lang="en-US">
                <a:solidFill>
                  <a:srgbClr val="000000"/>
                </a:solidFill>
              </a:rPr>
              <a:t>Wi-Fi and cellular baseband chips, although connected to PMU, are not used for LPM applications. Display, buttons, and audio have specific connections: display shows a static screen, buttons can boot or reset iPhone, and audio is routed via the AoP, preventing hidden microphone creation in LPM.</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1"/>
          <p:cNvSpPr txBox="1"/>
          <p:nvPr>
            <p:ph type="title"/>
          </p:nvPr>
        </p:nvSpPr>
        <p:spPr>
          <a:xfrm>
            <a:off x="566923" y="1499625"/>
            <a:ext cx="114654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SECURITY ANALYSIS ( HARDWARE  LAYER)</a:t>
            </a:r>
            <a:endParaRPr/>
          </a:p>
        </p:txBody>
      </p:sp>
      <p:sp>
        <p:nvSpPr>
          <p:cNvPr id="249" name="Google Shape;249;p41"/>
          <p:cNvSpPr txBox="1"/>
          <p:nvPr>
            <p:ph idx="1" type="body"/>
          </p:nvPr>
        </p:nvSpPr>
        <p:spPr>
          <a:xfrm>
            <a:off x="566925" y="2185425"/>
            <a:ext cx="11465400" cy="46725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Detection and Deactivation</a:t>
            </a:r>
            <a:endParaRPr b="1" sz="2000">
              <a:solidFill>
                <a:srgbClr val="000000"/>
              </a:solidFill>
            </a:endParaRPr>
          </a:p>
          <a:p>
            <a:pPr indent="0" lvl="0" marL="0" rtl="0" algn="l">
              <a:spcBef>
                <a:spcPts val="600"/>
              </a:spcBef>
              <a:spcAft>
                <a:spcPts val="0"/>
              </a:spcAft>
              <a:buNone/>
            </a:pPr>
            <a:r>
              <a:rPr b="1" lang="en-US">
                <a:solidFill>
                  <a:srgbClr val="000000"/>
                </a:solidFill>
              </a:rPr>
              <a:t>Detection Challenges: </a:t>
            </a:r>
            <a:r>
              <a:rPr lang="en-US">
                <a:solidFill>
                  <a:srgbClr val="000000"/>
                </a:solidFill>
              </a:rPr>
              <a:t>Current iOS tools cannot detect LPM firmware running on chips. Additional hardware is necessary to monitor wireless transmissions during LPM.</a:t>
            </a:r>
            <a:endParaRPr>
              <a:solidFill>
                <a:srgbClr val="000000"/>
              </a:solidFill>
            </a:endParaRPr>
          </a:p>
          <a:p>
            <a:pPr indent="0" lvl="0" marL="0" rtl="0" algn="l">
              <a:spcBef>
                <a:spcPts val="600"/>
              </a:spcBef>
              <a:spcAft>
                <a:spcPts val="0"/>
              </a:spcAft>
              <a:buNone/>
            </a:pPr>
            <a:r>
              <a:rPr b="1" lang="en-US">
                <a:solidFill>
                  <a:srgbClr val="000000"/>
                </a:solidFill>
              </a:rPr>
              <a:t>Logging: </a:t>
            </a:r>
            <a:r>
              <a:rPr lang="en-US">
                <a:solidFill>
                  <a:srgbClr val="000000"/>
                </a:solidFill>
              </a:rPr>
              <a:t>LPM firmware supports logging, but these logs are inaccessible without jailbreaking, making it impossible for users to determine if LPM firmware was active or what actions it took.</a:t>
            </a:r>
            <a:endParaRPr>
              <a:solidFill>
                <a:srgbClr val="000000"/>
              </a:solidFill>
            </a:endParaRPr>
          </a:p>
          <a:p>
            <a:pPr indent="0" lvl="0" marL="0" rtl="0" algn="l">
              <a:spcBef>
                <a:spcPts val="600"/>
              </a:spcBef>
              <a:spcAft>
                <a:spcPts val="0"/>
              </a:spcAft>
              <a:buNone/>
            </a:pPr>
            <a:r>
              <a:rPr b="1" lang="en-US">
                <a:solidFill>
                  <a:srgbClr val="000000"/>
                </a:solidFill>
              </a:rPr>
              <a:t>Disabling LPM:</a:t>
            </a:r>
            <a:r>
              <a:rPr lang="en-US">
                <a:solidFill>
                  <a:srgbClr val="000000"/>
                </a:solidFill>
              </a:rPr>
              <a:t> LPM features are implemented in hardware; even if iOS removes LPM in the future, compromised systems could still activate these features. A physical switch, like those found in some Apple devices, could potentially disconnect the battery to permanently disable LPM.</a:t>
            </a:r>
            <a:endParaRPr>
              <a:solidFill>
                <a:srgbClr val="000000"/>
              </a:solidFill>
            </a:endParaRPr>
          </a:p>
          <a:p>
            <a:pPr indent="0" lvl="0" marL="0" rtl="0" algn="l">
              <a:spcBef>
                <a:spcPts val="600"/>
              </a:spcBef>
              <a:spcAft>
                <a:spcPts val="0"/>
              </a:spcAft>
              <a:buNone/>
            </a:pPr>
            <a:r>
              <a:rPr b="1" lang="en-US">
                <a:solidFill>
                  <a:srgbClr val="000000"/>
                </a:solidFill>
              </a:rPr>
              <a:t>Other Protections: </a:t>
            </a:r>
            <a:r>
              <a:rPr lang="en-US">
                <a:solidFill>
                  <a:srgbClr val="000000"/>
                </a:solidFill>
              </a:rPr>
              <a:t>Users concerned about being spied on by an iPhone in LPM could use a transmission monitoring device, although modern iPhones' complex design makes this challenging. Another option is placing the smartphone in a Faraday bag, although even small gaps can compromise its effectiveness due to signal leakage.</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42"/>
          <p:cNvSpPr txBox="1"/>
          <p:nvPr>
            <p:ph type="title"/>
          </p:nvPr>
        </p:nvSpPr>
        <p:spPr>
          <a:xfrm>
            <a:off x="566923" y="1513650"/>
            <a:ext cx="1066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b="1">
              <a:solidFill>
                <a:srgbClr val="000000"/>
              </a:solidFill>
            </a:endParaRPr>
          </a:p>
        </p:txBody>
      </p:sp>
      <p:sp>
        <p:nvSpPr>
          <p:cNvPr id="256" name="Google Shape;256;p42"/>
          <p:cNvSpPr txBox="1"/>
          <p:nvPr>
            <p:ph idx="1" type="body"/>
          </p:nvPr>
        </p:nvSpPr>
        <p:spPr>
          <a:xfrm>
            <a:off x="566923" y="2185425"/>
            <a:ext cx="107931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Dumping and Loading Firmware</a:t>
            </a:r>
            <a:endParaRPr b="1" sz="2000">
              <a:solidFill>
                <a:srgbClr val="000000"/>
              </a:solidFill>
            </a:endParaRPr>
          </a:p>
          <a:p>
            <a:pPr indent="-342900" lvl="0" marL="457200" rtl="0" algn="l">
              <a:spcBef>
                <a:spcPts val="600"/>
              </a:spcBef>
              <a:spcAft>
                <a:spcPts val="0"/>
              </a:spcAft>
              <a:buClr>
                <a:srgbClr val="000000"/>
              </a:buClr>
              <a:buSzPts val="1800"/>
              <a:buChar char="•"/>
            </a:pPr>
            <a:r>
              <a:rPr lang="en-US">
                <a:solidFill>
                  <a:srgbClr val="000000"/>
                </a:solidFill>
              </a:rPr>
              <a:t>Complete firmware dump for analysis.</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Utilized vendor-specific HCI commands for ROM data extraction.</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Core Bluetooth framework limitations on chip access.</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InternalBlue tool enabled command transmission and event interpretation.</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Modified tool ensured Bluetooth daemon detachment for exclusive chip access.</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Added support for newer PCIe driver, facilitating dumps of latest Bluetooth chips.</a:t>
            </a:r>
            <a:endParaRPr>
              <a:solidFill>
                <a:srgbClr val="000000"/>
              </a:solidFill>
            </a:endParaRPr>
          </a:p>
          <a:p>
            <a:pPr indent="-342900" lvl="0" marL="457200" rtl="0" algn="l">
              <a:spcBef>
                <a:spcPts val="0"/>
              </a:spcBef>
              <a:spcAft>
                <a:spcPts val="0"/>
              </a:spcAft>
              <a:buClr>
                <a:srgbClr val="000000"/>
              </a:buClr>
              <a:buSzPts val="1800"/>
              <a:buChar char="•"/>
            </a:pPr>
            <a:r>
              <a:rPr lang="en-US">
                <a:solidFill>
                  <a:srgbClr val="000000"/>
                </a:solidFill>
              </a:rPr>
              <a:t>RAM analysis in different states for comprehensive firmware understanding.</a:t>
            </a:r>
            <a:endParaRPr>
              <a:solidFill>
                <a:srgbClr val="000000"/>
              </a:solidFill>
            </a:endParaRPr>
          </a:p>
          <a:p>
            <a:pPr indent="0" lvl="0" marL="0" rtl="0" algn="l">
              <a:spcBef>
                <a:spcPts val="600"/>
              </a:spcBef>
              <a:spcAft>
                <a:spcPts val="0"/>
              </a:spcAft>
              <a:buNone/>
            </a:pPr>
            <a:r>
              <a:t/>
            </a:r>
            <a:endParaRPr b="1" sz="2000">
              <a:solidFill>
                <a:srgbClr val="0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3"/>
          <p:cNvSpPr txBox="1"/>
          <p:nvPr>
            <p:ph type="title"/>
          </p:nvPr>
        </p:nvSpPr>
        <p:spPr>
          <a:xfrm>
            <a:off x="566923" y="1513650"/>
            <a:ext cx="1066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b="1">
              <a:solidFill>
                <a:srgbClr val="000000"/>
              </a:solidFill>
            </a:endParaRPr>
          </a:p>
        </p:txBody>
      </p:sp>
      <p:sp>
        <p:nvSpPr>
          <p:cNvPr id="263" name="Google Shape;263;p43"/>
          <p:cNvSpPr txBox="1"/>
          <p:nvPr>
            <p:ph idx="1" type="body"/>
          </p:nvPr>
        </p:nvSpPr>
        <p:spPr>
          <a:xfrm>
            <a:off x="566923" y="2185425"/>
            <a:ext cx="10793100" cy="3968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b="1" lang="en-US" sz="2000">
                <a:solidFill>
                  <a:srgbClr val="000000"/>
                </a:solidFill>
                <a:highlight>
                  <a:srgbClr val="F7F7F8"/>
                </a:highlight>
              </a:rPr>
              <a:t>FIRMWARE PATCHING PROCESS</a:t>
            </a:r>
            <a:br>
              <a:rPr lang="en-US">
                <a:solidFill>
                  <a:srgbClr val="000000"/>
                </a:solidFill>
              </a:rPr>
            </a:br>
            <a:r>
              <a:rPr lang="en-US">
                <a:solidFill>
                  <a:srgbClr val="000000"/>
                </a:solidFill>
              </a:rPr>
              <a:t>Firmware patched temporarily in RAM using Broadcom's Patchram mechanism.</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Patchram documented within the InternalBlue project.</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Modification of 4-byte values in ROM to other 4-byte values.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Function calls in ROM overwritten with calls to RAM addresses, enabling patching.</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RAM made writable and executable for patching purposes.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Legacy chips connected via UART, patching done using HCI commands with a max size of 255 bytes.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Newer PCIe interface introduced since iPhone Xs allowing one large .bin patch file transfer.</a:t>
            </a:r>
            <a:endParaRPr>
              <a:solidFill>
                <a:srgbClr val="000000"/>
              </a:solidFill>
            </a:endParaRPr>
          </a:p>
          <a:p>
            <a:pPr indent="0" lvl="0" marL="45720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b="1" sz="2000">
              <a:solidFill>
                <a:srgbClr val="00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4"/>
          <p:cNvSpPr txBox="1"/>
          <p:nvPr>
            <p:ph type="title"/>
          </p:nvPr>
        </p:nvSpPr>
        <p:spPr>
          <a:xfrm>
            <a:off x="566923" y="1513650"/>
            <a:ext cx="1066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b="1">
              <a:solidFill>
                <a:srgbClr val="000000"/>
              </a:solidFill>
            </a:endParaRPr>
          </a:p>
        </p:txBody>
      </p:sp>
      <p:sp>
        <p:nvSpPr>
          <p:cNvPr id="270" name="Google Shape;270;p44"/>
          <p:cNvSpPr txBox="1"/>
          <p:nvPr>
            <p:ph idx="1" type="body"/>
          </p:nvPr>
        </p:nvSpPr>
        <p:spPr>
          <a:xfrm>
            <a:off x="566923" y="2185425"/>
            <a:ext cx="107931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Firmware Patch Image Upload:</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Communication handled by Bluetooth daemon in iOS.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Bluetooth daemon calls BlueTool for low-level tasks without stack interference.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BlueTool can be instrumented via XPC calls, command line interface, or scripts.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Firmware patches loaded using specific command: power off device -D bcm -w /tmp/path/to/firmware.bin.</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Enables application of firmware patches irrespective of iOS versions on jailbroken research iPhones.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iOS system logs indicate successful or unsuccessful firmware patch image loading.</a:t>
            </a:r>
            <a:endParaRPr>
              <a:solidFill>
                <a:srgbClr val="000000"/>
              </a:solidFill>
            </a:endParaRPr>
          </a:p>
          <a:p>
            <a:pPr indent="0" lvl="0" marL="0" rtl="0" algn="l">
              <a:spcBef>
                <a:spcPts val="600"/>
              </a:spcBef>
              <a:spcAft>
                <a:spcPts val="0"/>
              </a:spcAft>
              <a:buNone/>
            </a:pPr>
            <a:r>
              <a:t/>
            </a:r>
            <a:endParaRPr b="1" sz="20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Overview</a:t>
            </a:r>
            <a:endParaRPr b="1">
              <a:solidFill>
                <a:srgbClr val="000000"/>
              </a:solidFill>
            </a:endParaRPr>
          </a:p>
        </p:txBody>
      </p:sp>
      <p:sp>
        <p:nvSpPr>
          <p:cNvPr id="87" name="Google Shape;87;p18"/>
          <p:cNvSpPr txBox="1"/>
          <p:nvPr>
            <p:ph idx="1" type="body"/>
          </p:nvPr>
        </p:nvSpPr>
        <p:spPr>
          <a:xfrm>
            <a:off x="566925" y="2185425"/>
            <a:ext cx="10540800" cy="4496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t/>
            </a:r>
            <a:endParaRPr>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From iOS 15 onwards m</a:t>
            </a:r>
            <a:r>
              <a:rPr lang="en-US">
                <a:solidFill>
                  <a:srgbClr val="000000"/>
                </a:solidFill>
              </a:rPr>
              <a:t>ost wireless chips remain active despite the phone being turned off.</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Find My network can still locate the iPhone even after user-initiated shutdown.</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Low battery triggers automatic shutdown and power reserve mode yet still users can access their credit cards, student passes, and other Wallet items and open their nearby locked cars.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Recent iPhones' Bluetooth, Near Field Communication (NFC), and Ultra-wideband (UWB) chips continue operating post power-off.</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All three chips have direct access to the secure element.</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Research conducted by the German Secure Mobile Networking Lab at the Technical University of Darmstadt.</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45720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5"/>
          <p:cNvSpPr txBox="1"/>
          <p:nvPr>
            <p:ph type="title"/>
          </p:nvPr>
        </p:nvSpPr>
        <p:spPr>
          <a:xfrm>
            <a:off x="566923" y="1499625"/>
            <a:ext cx="107091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b="1">
              <a:solidFill>
                <a:srgbClr val="000000"/>
              </a:solidFill>
            </a:endParaRPr>
          </a:p>
          <a:p>
            <a:pPr indent="0" lvl="0" marL="0" rtl="0" algn="l">
              <a:spcBef>
                <a:spcPts val="0"/>
              </a:spcBef>
              <a:spcAft>
                <a:spcPts val="0"/>
              </a:spcAft>
              <a:buNone/>
            </a:pPr>
            <a:r>
              <a:t/>
            </a:r>
            <a:endParaRPr/>
          </a:p>
        </p:txBody>
      </p:sp>
      <p:sp>
        <p:nvSpPr>
          <p:cNvPr id="277" name="Google Shape;277;p45"/>
          <p:cNvSpPr txBox="1"/>
          <p:nvPr>
            <p:ph idx="1" type="body"/>
          </p:nvPr>
        </p:nvSpPr>
        <p:spPr>
          <a:xfrm>
            <a:off x="566925" y="2185425"/>
            <a:ext cx="10709100" cy="4482000"/>
          </a:xfrm>
          <a:prstGeom prst="rect">
            <a:avLst/>
          </a:prstGeom>
        </p:spPr>
        <p:txBody>
          <a:bodyPr anchorCtr="0" anchor="t" bIns="45700" lIns="91425" spcFirstLastPara="1" rIns="91425" wrap="square" tIns="45700">
            <a:noAutofit/>
          </a:bodyPr>
          <a:lstStyle/>
          <a:p>
            <a:pPr indent="0" lvl="0" marL="457200" rtl="0" algn="l">
              <a:spcBef>
                <a:spcPts val="600"/>
              </a:spcBef>
              <a:spcAft>
                <a:spcPts val="0"/>
              </a:spcAft>
              <a:buNone/>
            </a:pPr>
            <a:r>
              <a:rPr b="1" lang="en-US" sz="2000">
                <a:solidFill>
                  <a:srgbClr val="000000"/>
                </a:solidFill>
              </a:rPr>
              <a:t>Firmware Patch Image Format:</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RAM dumps used to identify address mappings of patches.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Arbitrary parts of patch files modified and tested for chip acceptance.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Patch format verified using Cyclic Redundancy Checks (CRCs), not signed by Broadcom.</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Two Patchram areas in RAM containing writable and executable code regions.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Patch configuration data area in Type Length Value (TLV) format defines patch applications.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Contains patch name, hardware configurations, and 4-byte patch entry instructions.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Format similarity with WICED Studio 6.2 .hdf files, starting with the string "BRCMcfgS".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Patch entries start with byte sequence 0x0110, 15 bytes long, specifying ROM address and new instruction.</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6"/>
          <p:cNvSpPr txBox="1"/>
          <p:nvPr>
            <p:ph type="title"/>
          </p:nvPr>
        </p:nvSpPr>
        <p:spPr>
          <a:xfrm>
            <a:off x="566923" y="1499625"/>
            <a:ext cx="1108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a:p>
        </p:txBody>
      </p:sp>
      <p:sp>
        <p:nvSpPr>
          <p:cNvPr id="284" name="Google Shape;284;p46"/>
          <p:cNvSpPr txBox="1"/>
          <p:nvPr>
            <p:ph idx="1" type="body"/>
          </p:nvPr>
        </p:nvSpPr>
        <p:spPr>
          <a:xfrm>
            <a:off x="566925" y="2185425"/>
            <a:ext cx="11759700" cy="48042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Patch Analysis Tooling:</a:t>
            </a:r>
            <a:endParaRPr b="1">
              <a:solidFill>
                <a:srgbClr val="000000"/>
              </a:solidFill>
            </a:endParaRPr>
          </a:p>
          <a:p>
            <a:pPr indent="0" lvl="0" marL="0" rtl="0" algn="l">
              <a:spcBef>
                <a:spcPts val="600"/>
              </a:spcBef>
              <a:spcAft>
                <a:spcPts val="0"/>
              </a:spcAft>
              <a:buNone/>
            </a:pPr>
            <a:r>
              <a:rPr lang="en-US">
                <a:solidFill>
                  <a:srgbClr val="000000"/>
                </a:solidFill>
              </a:rPr>
              <a:t>Developed tools to load and modify patch files for static reverse engineering.</a:t>
            </a:r>
            <a:endParaRPr>
              <a:solidFill>
                <a:srgbClr val="000000"/>
              </a:solidFill>
            </a:endParaRPr>
          </a:p>
          <a:p>
            <a:pPr indent="0" lvl="0" marL="0" rtl="0" algn="l">
              <a:spcBef>
                <a:spcPts val="600"/>
              </a:spcBef>
              <a:spcAft>
                <a:spcPts val="0"/>
              </a:spcAft>
              <a:buNone/>
            </a:pPr>
            <a:r>
              <a:rPr lang="en-US">
                <a:solidFill>
                  <a:srgbClr val="000000"/>
                </a:solidFill>
              </a:rPr>
              <a:t>Utilized Python and IDA Pro scripts for patch file extraction, reassembly, and parsing of patch configuration data.</a:t>
            </a:r>
            <a:endParaRPr>
              <a:solidFill>
                <a:srgbClr val="000000"/>
              </a:solidFill>
            </a:endParaRPr>
          </a:p>
          <a:p>
            <a:pPr indent="0" lvl="0" marL="0" rtl="0" algn="l">
              <a:spcBef>
                <a:spcPts val="600"/>
              </a:spcBef>
              <a:spcAft>
                <a:spcPts val="0"/>
              </a:spcAft>
              <a:buNone/>
            </a:pPr>
            <a:r>
              <a:rPr lang="en-US">
                <a:solidFill>
                  <a:srgbClr val="000000"/>
                </a:solidFill>
              </a:rPr>
              <a:t>Flexible applications, used historically for various Bluetooth modifications like enhancing BLE reliability and enabling ZigBee communication.</a:t>
            </a:r>
            <a:endParaRPr>
              <a:solidFill>
                <a:srgbClr val="000000"/>
              </a:solidFill>
            </a:endParaRPr>
          </a:p>
          <a:p>
            <a:pPr indent="0" lvl="0" marL="0" rtl="0" algn="l">
              <a:spcBef>
                <a:spcPts val="600"/>
              </a:spcBef>
              <a:spcAft>
                <a:spcPts val="0"/>
              </a:spcAft>
              <a:buNone/>
            </a:pPr>
            <a:r>
              <a:rPr b="1" lang="en-US">
                <a:solidFill>
                  <a:srgbClr val="000000"/>
                </a:solidFill>
              </a:rPr>
              <a:t>Malware Patch Example:</a:t>
            </a:r>
            <a:endParaRPr b="1">
              <a:solidFill>
                <a:srgbClr val="000000"/>
              </a:solidFill>
            </a:endParaRPr>
          </a:p>
          <a:p>
            <a:pPr indent="0" lvl="0" marL="0" rtl="0" algn="l">
              <a:spcBef>
                <a:spcPts val="600"/>
              </a:spcBef>
              <a:spcAft>
                <a:spcPts val="0"/>
              </a:spcAft>
              <a:buNone/>
            </a:pPr>
            <a:r>
              <a:rPr lang="en-US">
                <a:solidFill>
                  <a:srgbClr val="000000"/>
                </a:solidFill>
              </a:rPr>
              <a:t>Demonstrated alteration of firmware during runtime despite security barriers.</a:t>
            </a:r>
            <a:endParaRPr>
              <a:solidFill>
                <a:srgbClr val="000000"/>
              </a:solidFill>
            </a:endParaRPr>
          </a:p>
          <a:p>
            <a:pPr indent="0" lvl="0" marL="0" rtl="0" algn="l">
              <a:spcBef>
                <a:spcPts val="600"/>
              </a:spcBef>
              <a:spcAft>
                <a:spcPts val="0"/>
              </a:spcAft>
              <a:buNone/>
            </a:pPr>
            <a:r>
              <a:rPr lang="en-US">
                <a:solidFill>
                  <a:srgbClr val="000000"/>
                </a:solidFill>
              </a:rPr>
              <a:t>Prevented direct observation and modification of communication between SE and Bluetooth chip.</a:t>
            </a:r>
            <a:endParaRPr>
              <a:solidFill>
                <a:srgbClr val="000000"/>
              </a:solidFill>
            </a:endParaRPr>
          </a:p>
          <a:p>
            <a:pPr indent="0" lvl="0" marL="0" rtl="0" algn="l">
              <a:spcBef>
                <a:spcPts val="600"/>
              </a:spcBef>
              <a:spcAft>
                <a:spcPts val="0"/>
              </a:spcAft>
              <a:buNone/>
            </a:pPr>
            <a:r>
              <a:rPr lang="en-US">
                <a:solidFill>
                  <a:srgbClr val="000000"/>
                </a:solidFill>
              </a:rPr>
              <a:t>Disabled HCI command via specific patch, showcasing its reactivation potential.</a:t>
            </a:r>
            <a:endParaRPr>
              <a:solidFill>
                <a:srgbClr val="000000"/>
              </a:solidFill>
            </a:endParaRPr>
          </a:p>
          <a:p>
            <a:pPr indent="0" lvl="0" marL="0" rtl="0" algn="l">
              <a:spcBef>
                <a:spcPts val="600"/>
              </a:spcBef>
              <a:spcAft>
                <a:spcPts val="0"/>
              </a:spcAft>
              <a:buNone/>
            </a:pPr>
            <a:r>
              <a:rPr lang="en-US">
                <a:solidFill>
                  <a:srgbClr val="000000"/>
                </a:solidFill>
              </a:rPr>
              <a:t>Modified firmware successfully on iPhone SE 2020 with iOS 14.8 and iPhone 12 with iOS 14.2.1, spanning three iPhone generations.</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7"/>
          <p:cNvSpPr txBox="1"/>
          <p:nvPr>
            <p:ph type="title"/>
          </p:nvPr>
        </p:nvSpPr>
        <p:spPr>
          <a:xfrm>
            <a:off x="566923" y="1499625"/>
            <a:ext cx="110871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BLUETOOTH FIRMWARE MODIFICATION</a:t>
            </a:r>
            <a:endParaRPr/>
          </a:p>
        </p:txBody>
      </p:sp>
      <p:sp>
        <p:nvSpPr>
          <p:cNvPr id="291" name="Google Shape;291;p47"/>
          <p:cNvSpPr txBox="1"/>
          <p:nvPr>
            <p:ph idx="1" type="body"/>
          </p:nvPr>
        </p:nvSpPr>
        <p:spPr>
          <a:xfrm>
            <a:off x="566925" y="2185425"/>
            <a:ext cx="11759700" cy="48042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sz="2000">
                <a:solidFill>
                  <a:srgbClr val="000000"/>
                </a:solidFill>
              </a:rPr>
              <a:t>Custom Bluetooth LPM Applications:</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Explored potential attacks by manipulating LPM application thread.</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Attacker could modify Find My advertisements, making the iPhone locatable for them.</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Enabled addition of entirely new functionalities within the LPM framework.</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Broadcom Bluetooth chips capable of running standalone applications without host connection, common in IoT devices.</a:t>
            </a:r>
            <a:endParaRPr>
              <a:solidFill>
                <a:srgbClr val="000000"/>
              </a:solidFill>
            </a:endParaRPr>
          </a:p>
          <a:p>
            <a:pPr indent="0" lvl="0" marL="0" rtl="0" algn="l">
              <a:spcBef>
                <a:spcPts val="600"/>
              </a:spcBef>
              <a:spcAft>
                <a:spcPts val="0"/>
              </a:spcAft>
              <a:buNone/>
            </a:pPr>
            <a:r>
              <a:rPr b="1" lang="en-US" sz="2000">
                <a:solidFill>
                  <a:srgbClr val="000000"/>
                </a:solidFill>
              </a:rPr>
              <a:t>In-Depth Analysis:</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Conducted deep analysis of LPM firmware internals, including aspects like Find My advertisements, GATT service for DCK 3.0, and I2C connection to the SE.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Manually reverse-engineered symbols for iPhone 12 and 13 firmware, with a repository containing over 2000 function names published for reference.</a:t>
            </a:r>
            <a:endParaRPr>
              <a:solidFill>
                <a:srgbClr val="000000"/>
              </a:solidFill>
            </a:endParaRPr>
          </a:p>
          <a:p>
            <a:pPr indent="0" lvl="0" marL="0" rtl="0" algn="l">
              <a:spcBef>
                <a:spcPts val="600"/>
              </a:spcBef>
              <a:spcAft>
                <a:spcPts val="0"/>
              </a:spcAft>
              <a:buNone/>
            </a:pPr>
            <a:r>
              <a:t/>
            </a:r>
            <a:endParaRPr b="1">
              <a:solidFill>
                <a:srgbClr val="00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48"/>
          <p:cNvSpPr txBox="1"/>
          <p:nvPr>
            <p:ph type="title"/>
          </p:nvPr>
        </p:nvSpPr>
        <p:spPr>
          <a:xfrm>
            <a:off x="566924" y="1499625"/>
            <a:ext cx="87543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1F1F1F"/>
                </a:solidFill>
              </a:rPr>
              <a:t>REVERSE </a:t>
            </a:r>
            <a:r>
              <a:rPr b="1" lang="en-US">
                <a:solidFill>
                  <a:srgbClr val="1F1F1F"/>
                </a:solidFill>
              </a:rPr>
              <a:t>METHODS EN</a:t>
            </a:r>
            <a:r>
              <a:rPr b="1" lang="en-US">
                <a:solidFill>
                  <a:srgbClr val="1F1F1F"/>
                </a:solidFill>
              </a:rPr>
              <a:t>GINEERING </a:t>
            </a:r>
            <a:endParaRPr b="1">
              <a:solidFill>
                <a:srgbClr val="1F1F1F"/>
              </a:solidFill>
            </a:endParaRPr>
          </a:p>
        </p:txBody>
      </p:sp>
      <p:sp>
        <p:nvSpPr>
          <p:cNvPr id="298" name="Google Shape;298;p48"/>
          <p:cNvSpPr txBox="1"/>
          <p:nvPr>
            <p:ph idx="1" type="body"/>
          </p:nvPr>
        </p:nvSpPr>
        <p:spPr>
          <a:xfrm>
            <a:off x="510875" y="2031075"/>
            <a:ext cx="10026900" cy="49059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Dynamic Analysis</a:t>
            </a:r>
            <a:br>
              <a:rPr b="1" lang="en-US">
                <a:solidFill>
                  <a:srgbClr val="000000"/>
                </a:solidFill>
              </a:rPr>
            </a:br>
            <a:r>
              <a:rPr b="1" lang="en-US">
                <a:solidFill>
                  <a:srgbClr val="000000"/>
                </a:solidFill>
              </a:rPr>
              <a:t>Physical Device Requirement: </a:t>
            </a:r>
            <a:r>
              <a:rPr lang="en-US">
                <a:solidFill>
                  <a:srgbClr val="000000"/>
                </a:solidFill>
              </a:rPr>
              <a:t>Dynamic analysis mandates physical iOS devices due to emulator limitations.</a:t>
            </a:r>
            <a:endParaRPr>
              <a:solidFill>
                <a:srgbClr val="000000"/>
              </a:solidFill>
            </a:endParaRPr>
          </a:p>
          <a:p>
            <a:pPr indent="0" lvl="0" marL="0" rtl="0" algn="l">
              <a:spcBef>
                <a:spcPts val="600"/>
              </a:spcBef>
              <a:spcAft>
                <a:spcPts val="0"/>
              </a:spcAft>
              <a:buNone/>
            </a:pPr>
            <a:r>
              <a:rPr b="1" lang="en-US">
                <a:solidFill>
                  <a:srgbClr val="000000"/>
                </a:solidFill>
              </a:rPr>
              <a:t>Complex System Logs:</a:t>
            </a:r>
            <a:r>
              <a:rPr lang="en-US">
                <a:solidFill>
                  <a:srgbClr val="000000"/>
                </a:solidFill>
              </a:rPr>
              <a:t> Extensive and inconsistent iOS logs require careful interpretation.</a:t>
            </a:r>
            <a:endParaRPr>
              <a:solidFill>
                <a:srgbClr val="000000"/>
              </a:solidFill>
            </a:endParaRPr>
          </a:p>
          <a:p>
            <a:pPr indent="0" lvl="0" marL="0" rtl="0" algn="l">
              <a:spcBef>
                <a:spcPts val="600"/>
              </a:spcBef>
              <a:spcAft>
                <a:spcPts val="0"/>
              </a:spcAft>
              <a:buNone/>
            </a:pPr>
            <a:r>
              <a:rPr b="1" lang="en-US">
                <a:solidFill>
                  <a:srgbClr val="000000"/>
                </a:solidFill>
              </a:rPr>
              <a:t>Find My Advertisement Analysis:</a:t>
            </a:r>
            <a:endParaRPr b="1">
              <a:solidFill>
                <a:srgbClr val="000000"/>
              </a:solidFill>
            </a:endParaRPr>
          </a:p>
          <a:p>
            <a:pPr indent="0" lvl="0" marL="0" rtl="0" algn="l">
              <a:spcBef>
                <a:spcPts val="600"/>
              </a:spcBef>
              <a:spcAft>
                <a:spcPts val="0"/>
              </a:spcAft>
              <a:buNone/>
            </a:pPr>
            <a:r>
              <a:rPr b="1" lang="en-US">
                <a:solidFill>
                  <a:srgbClr val="000000"/>
                </a:solidFill>
              </a:rPr>
              <a:t>Log Discrepancies:</a:t>
            </a:r>
            <a:r>
              <a:rPr lang="en-US">
                <a:solidFill>
                  <a:srgbClr val="000000"/>
                </a:solidFill>
              </a:rPr>
              <a:t> Find My advertisement disparities demand accurate assessment using a custom Python script.</a:t>
            </a:r>
            <a:endParaRPr>
              <a:solidFill>
                <a:srgbClr val="000000"/>
              </a:solidFill>
            </a:endParaRPr>
          </a:p>
          <a:p>
            <a:pPr indent="0" lvl="0" marL="0" rtl="0" algn="l">
              <a:spcBef>
                <a:spcPts val="600"/>
              </a:spcBef>
              <a:spcAft>
                <a:spcPts val="0"/>
              </a:spcAft>
              <a:buNone/>
            </a:pPr>
            <a:r>
              <a:rPr b="1" lang="en-US">
                <a:solidFill>
                  <a:srgbClr val="000000"/>
                </a:solidFill>
              </a:rPr>
              <a:t>Bluetooth Firmware Examination:</a:t>
            </a:r>
            <a:endParaRPr b="1">
              <a:solidFill>
                <a:srgbClr val="000000"/>
              </a:solidFill>
            </a:endParaRPr>
          </a:p>
          <a:p>
            <a:pPr indent="0" lvl="0" marL="0" rtl="0" algn="l">
              <a:spcBef>
                <a:spcPts val="600"/>
              </a:spcBef>
              <a:spcAft>
                <a:spcPts val="0"/>
              </a:spcAft>
              <a:buNone/>
            </a:pPr>
            <a:r>
              <a:rPr b="1" lang="en-US">
                <a:solidFill>
                  <a:srgbClr val="000000"/>
                </a:solidFill>
              </a:rPr>
              <a:t>Limited Jailbreak Options</a:t>
            </a:r>
            <a:r>
              <a:rPr lang="en-US">
                <a:solidFill>
                  <a:srgbClr val="000000"/>
                </a:solidFill>
              </a:rPr>
              <a:t>: Specific features are backported for firmware analysis.</a:t>
            </a:r>
            <a:endParaRPr>
              <a:solidFill>
                <a:srgbClr val="000000"/>
              </a:solidFill>
            </a:endParaRPr>
          </a:p>
          <a:p>
            <a:pPr indent="0" lvl="0" marL="0" rtl="0" algn="l">
              <a:spcBef>
                <a:spcPts val="600"/>
              </a:spcBef>
              <a:spcAft>
                <a:spcPts val="0"/>
              </a:spcAft>
              <a:buNone/>
            </a:pPr>
            <a:r>
              <a:rPr lang="en-US">
                <a:solidFill>
                  <a:srgbClr val="000000"/>
                </a:solidFill>
              </a:rPr>
              <a:t>HCI Command Insight: Studying HCI commands reveals crucial Find My LPM configurations.</a:t>
            </a:r>
            <a:endParaRPr>
              <a:solidFill>
                <a:srgbClr val="000000"/>
              </a:solidFill>
            </a:endParaRPr>
          </a:p>
          <a:p>
            <a:pPr indent="0" lvl="0" marL="0" rtl="0" algn="l">
              <a:spcBef>
                <a:spcPts val="600"/>
              </a:spcBef>
              <a:spcAft>
                <a:spcPts val="0"/>
              </a:spcAft>
              <a:buNone/>
            </a:pPr>
            <a:r>
              <a:rPr lang="en-US">
                <a:solidFill>
                  <a:srgbClr val="000000"/>
                </a:solidFill>
              </a:rPr>
              <a:t>Memory Inspection: RAM dump analysis identifies functions using configuration values as timers or flags.</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9"/>
          <p:cNvSpPr txBox="1"/>
          <p:nvPr>
            <p:ph type="title"/>
          </p:nvPr>
        </p:nvSpPr>
        <p:spPr>
          <a:xfrm>
            <a:off x="566928" y="1095816"/>
            <a:ext cx="69516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REVERSE METHODS ENGINEERING </a:t>
            </a:r>
            <a:endParaRPr b="1">
              <a:solidFill>
                <a:srgbClr val="000000"/>
              </a:solidFill>
            </a:endParaRPr>
          </a:p>
        </p:txBody>
      </p:sp>
      <p:sp>
        <p:nvSpPr>
          <p:cNvPr id="305" name="Google Shape;305;p49"/>
          <p:cNvSpPr txBox="1"/>
          <p:nvPr>
            <p:ph idx="1" type="body"/>
          </p:nvPr>
        </p:nvSpPr>
        <p:spPr>
          <a:xfrm>
            <a:off x="566924" y="2185425"/>
            <a:ext cx="9263400" cy="39681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lang="en-US">
                <a:solidFill>
                  <a:srgbClr val="000000"/>
                </a:solidFill>
              </a:rPr>
              <a:t>Static analysis can be used to learn a lot about the hardware and software of iOS devices, even without having physical access to them. It can be used to:</a:t>
            </a:r>
            <a:endParaRPr>
              <a:solidFill>
                <a:srgbClr val="000000"/>
              </a:solidFill>
            </a:endParaRPr>
          </a:p>
          <a:p>
            <a:pPr indent="0" lvl="0" marL="0" rtl="0" algn="l">
              <a:spcBef>
                <a:spcPts val="600"/>
              </a:spcBef>
              <a:spcAft>
                <a:spcPts val="0"/>
              </a:spcAft>
              <a:buNone/>
            </a:pPr>
            <a:r>
              <a:rPr lang="en-US">
                <a:solidFill>
                  <a:srgbClr val="000000"/>
                </a:solidFill>
              </a:rPr>
              <a:t>Confirm that the SE is hardwired to UWB and Bluetooth.</a:t>
            </a:r>
            <a:endParaRPr>
              <a:solidFill>
                <a:srgbClr val="000000"/>
              </a:solidFill>
            </a:endParaRPr>
          </a:p>
          <a:p>
            <a:pPr indent="0" lvl="0" marL="0" rtl="0" algn="l">
              <a:spcBef>
                <a:spcPts val="600"/>
              </a:spcBef>
              <a:spcAft>
                <a:spcPts val="0"/>
              </a:spcAft>
              <a:buNone/>
            </a:pPr>
            <a:r>
              <a:rPr lang="en-US">
                <a:solidFill>
                  <a:srgbClr val="000000"/>
                </a:solidFill>
              </a:rPr>
              <a:t>Identify relevant binaries and kernel drivers.</a:t>
            </a:r>
            <a:endParaRPr>
              <a:solidFill>
                <a:srgbClr val="000000"/>
              </a:solidFill>
            </a:endParaRPr>
          </a:p>
          <a:p>
            <a:pPr indent="0" lvl="0" marL="0" rtl="0" algn="l">
              <a:spcBef>
                <a:spcPts val="600"/>
              </a:spcBef>
              <a:spcAft>
                <a:spcPts val="0"/>
              </a:spcAft>
              <a:buNone/>
            </a:pPr>
            <a:r>
              <a:rPr lang="en-US">
                <a:solidFill>
                  <a:srgbClr val="000000"/>
                </a:solidFill>
              </a:rPr>
              <a:t>Understand the interfaces’ protocols.</a:t>
            </a:r>
            <a:endParaRPr>
              <a:solidFill>
                <a:srgbClr val="000000"/>
              </a:solidFill>
            </a:endParaRPr>
          </a:p>
          <a:p>
            <a:pPr indent="0" lvl="0" marL="0" rtl="0" algn="l">
              <a:spcBef>
                <a:spcPts val="600"/>
              </a:spcBef>
              <a:spcAft>
                <a:spcPts val="0"/>
              </a:spcAft>
              <a:buNone/>
            </a:pPr>
            <a:r>
              <a:rPr lang="en-US">
                <a:solidFill>
                  <a:srgbClr val="000000"/>
                </a:solidFill>
              </a:rPr>
              <a:t>Uncover additional features and code paths.</a:t>
            </a:r>
            <a:endParaRPr>
              <a:solidFill>
                <a:srgbClr val="000000"/>
              </a:solidFill>
            </a:endParaRPr>
          </a:p>
          <a:p>
            <a:pPr indent="0" lvl="0" marL="0" rtl="0" algn="l">
              <a:spcBef>
                <a:spcPts val="600"/>
              </a:spcBef>
              <a:spcAft>
                <a:spcPts val="0"/>
              </a:spcAft>
              <a:buNone/>
            </a:pPr>
            <a:r>
              <a:rPr lang="en-US">
                <a:solidFill>
                  <a:srgbClr val="000000"/>
                </a:solidFill>
              </a:rPr>
              <a:t>Understand new feature integration in UWB firmware.</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0"/>
          <p:cNvSpPr txBox="1"/>
          <p:nvPr>
            <p:ph type="title"/>
          </p:nvPr>
        </p:nvSpPr>
        <p:spPr>
          <a:xfrm>
            <a:off x="566923" y="1499625"/>
            <a:ext cx="11017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RELATED WORK</a:t>
            </a:r>
            <a:endParaRPr b="1">
              <a:solidFill>
                <a:srgbClr val="000000"/>
              </a:solidFill>
            </a:endParaRPr>
          </a:p>
        </p:txBody>
      </p:sp>
      <p:sp>
        <p:nvSpPr>
          <p:cNvPr id="312" name="Google Shape;312;p50"/>
          <p:cNvSpPr txBox="1"/>
          <p:nvPr>
            <p:ph idx="1" type="body"/>
          </p:nvPr>
        </p:nvSpPr>
        <p:spPr>
          <a:xfrm>
            <a:off x="566925" y="2185425"/>
            <a:ext cx="10428900" cy="46725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b="1" lang="en-US">
                <a:solidFill>
                  <a:srgbClr val="000000"/>
                </a:solidFill>
              </a:rPr>
              <a:t>InternalBlue:</a:t>
            </a:r>
            <a:r>
              <a:rPr lang="en-US">
                <a:solidFill>
                  <a:srgbClr val="000000"/>
                </a:solidFill>
              </a:rPr>
              <a:t> Broadcom’s Bluetooth firmware was explored, but lacked support for the new firmware patch format and LPM features were not analayzed.Also, subjected Broadcom’s Bluetooth firmware to fuzzing tests.</a:t>
            </a:r>
            <a:endParaRPr>
              <a:solidFill>
                <a:srgbClr val="000000"/>
              </a:solidFill>
            </a:endParaRPr>
          </a:p>
          <a:p>
            <a:pPr indent="0" lvl="0" marL="0" rtl="0" algn="l">
              <a:spcBef>
                <a:spcPts val="600"/>
              </a:spcBef>
              <a:spcAft>
                <a:spcPts val="0"/>
              </a:spcAft>
              <a:buNone/>
            </a:pPr>
            <a:r>
              <a:rPr b="1" lang="en-US">
                <a:solidFill>
                  <a:srgbClr val="000000"/>
                </a:solidFill>
              </a:rPr>
              <a:t>UWB Chip:</a:t>
            </a:r>
            <a:r>
              <a:rPr lang="en-US">
                <a:solidFill>
                  <a:srgbClr val="000000"/>
                </a:solidFill>
              </a:rPr>
              <a:t> Apple’s UWB chip functionality was studied, including basic driver and firmware features, and investigated distance shortening attacks. The NFC chip in iPhones has not been reverse-engineered, but a similar NFC chip by NXP revealed a bootloader security issue.</a:t>
            </a:r>
            <a:endParaRPr>
              <a:solidFill>
                <a:srgbClr val="000000"/>
              </a:solidFill>
            </a:endParaRPr>
          </a:p>
          <a:p>
            <a:pPr indent="0" lvl="0" marL="0" rtl="0" algn="l">
              <a:spcBef>
                <a:spcPts val="600"/>
              </a:spcBef>
              <a:spcAft>
                <a:spcPts val="0"/>
              </a:spcAft>
              <a:buNone/>
            </a:pPr>
            <a:r>
              <a:rPr b="1" lang="en-US">
                <a:solidFill>
                  <a:srgbClr val="000000"/>
                </a:solidFill>
              </a:rPr>
              <a:t>NFC Chips: </a:t>
            </a:r>
            <a:r>
              <a:rPr lang="en-US">
                <a:solidFill>
                  <a:srgbClr val="000000"/>
                </a:solidFill>
              </a:rPr>
              <a:t>Security evaluations of NXP’s NFC chips, including SN100 and SN200 NFC chips, were conducted. No exploitable vulnerabilities were found in the SE component of the SN200 NFC chip or the full SN100 NFC chip. Additionally, the JavaCard Operating System on SN200 and SN210 chips was assessed.</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51"/>
          <p:cNvSpPr txBox="1"/>
          <p:nvPr>
            <p:ph type="title"/>
          </p:nvPr>
        </p:nvSpPr>
        <p:spPr>
          <a:xfrm>
            <a:off x="411698" y="963400"/>
            <a:ext cx="11017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RELATED WORK</a:t>
            </a:r>
            <a:endParaRPr b="1">
              <a:solidFill>
                <a:srgbClr val="000000"/>
              </a:solidFill>
            </a:endParaRPr>
          </a:p>
        </p:txBody>
      </p:sp>
      <p:sp>
        <p:nvSpPr>
          <p:cNvPr id="319" name="Google Shape;319;p51"/>
          <p:cNvSpPr txBox="1"/>
          <p:nvPr>
            <p:ph idx="1" type="body"/>
          </p:nvPr>
        </p:nvSpPr>
        <p:spPr>
          <a:xfrm>
            <a:off x="566925" y="1947025"/>
            <a:ext cx="10428900" cy="4911000"/>
          </a:xfrm>
          <a:prstGeom prst="rect">
            <a:avLst/>
          </a:prstGeom>
        </p:spPr>
        <p:txBody>
          <a:bodyPr anchorCtr="0" anchor="t" bIns="45700" lIns="91425" spcFirstLastPara="1" rIns="91425" wrap="square" tIns="45700">
            <a:noAutofit/>
          </a:bodyPr>
          <a:lstStyle/>
          <a:p>
            <a:pPr indent="0" lvl="0" marL="0" rtl="0" algn="l">
              <a:spcBef>
                <a:spcPts val="600"/>
              </a:spcBef>
              <a:spcAft>
                <a:spcPts val="0"/>
              </a:spcAft>
              <a:buNone/>
            </a:pPr>
            <a:r>
              <a:rPr lang="en-US">
                <a:solidFill>
                  <a:srgbClr val="000000"/>
                </a:solidFill>
              </a:rPr>
              <a:t>Analysis of iOS Wireless Services:Investigated various wireless services on iOS devices, such as Find My, AirDrop, multiple Continuity services, and Magic Pairing. Additionally, assessed the security of iOS Bluetooth cellular baseband daemons using fuzzing techniques.</a:t>
            </a:r>
            <a:endParaRPr>
              <a:solidFill>
                <a:srgbClr val="000000"/>
              </a:solidFill>
            </a:endParaRPr>
          </a:p>
          <a:p>
            <a:pPr indent="0" lvl="0" marL="0" rtl="0" algn="l">
              <a:spcBef>
                <a:spcPts val="600"/>
              </a:spcBef>
              <a:spcAft>
                <a:spcPts val="0"/>
              </a:spcAft>
              <a:buNone/>
            </a:pPr>
            <a:r>
              <a:rPr lang="en-US">
                <a:solidFill>
                  <a:srgbClr val="000000"/>
                </a:solidFill>
              </a:rPr>
              <a:t>Inter-Chip Attacks and Privilege Escalation:Explored potential inter-chip privilege escalation attacks facilitated by the direct connection between SE and multiple wireless chips. Demonstrated practical attack enabling code execution in Wi-Fi via Bluetooth on recent iPhones.</a:t>
            </a:r>
            <a:endParaRPr>
              <a:solidFill>
                <a:srgbClr val="000000"/>
              </a:solidFill>
            </a:endParaRPr>
          </a:p>
          <a:p>
            <a:pPr indent="0" lvl="0" marL="0" rtl="0" algn="l">
              <a:spcBef>
                <a:spcPts val="600"/>
              </a:spcBef>
              <a:spcAft>
                <a:spcPts val="0"/>
              </a:spcAft>
              <a:buNone/>
            </a:pPr>
            <a:r>
              <a:rPr lang="en-US">
                <a:solidFill>
                  <a:srgbClr val="000000"/>
                </a:solidFill>
              </a:rPr>
              <a:t>Transmission Monitoring and Airplane Mode Bypass:Developed separate hardware-based device for monitoring wireless chips, attached to the mainboard of an iPhone 6. Airplane mode on smartphones under surveillance might not disable all wireless transmissions, necessitating external monitoring devices.</a:t>
            </a:r>
            <a:endParaRPr>
              <a:solidFill>
                <a:srgbClr val="000000"/>
              </a:solidFill>
            </a:endParaRPr>
          </a:p>
          <a:p>
            <a:pPr indent="0" lvl="0" marL="0" rtl="0" algn="l">
              <a:spcBef>
                <a:spcPts val="600"/>
              </a:spcBef>
              <a:spcAft>
                <a:spcPts val="0"/>
              </a:spcAft>
              <a:buNone/>
            </a:pPr>
            <a:r>
              <a:rPr lang="en-US">
                <a:solidFill>
                  <a:srgbClr val="000000"/>
                </a:solidFill>
              </a:rPr>
              <a:t>Considerations for LPM and UWB Support:Earlier smartphones (such as iPhone 6) analyzed by Huang and Snowden neither considered LPM nor supported Ultra-Wideband (UWB), highlighting the need for hardware upgrades to address these vulnerabilities in newer devices.</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52"/>
          <p:cNvSpPr txBox="1"/>
          <p:nvPr>
            <p:ph type="title"/>
          </p:nvPr>
        </p:nvSpPr>
        <p:spPr>
          <a:xfrm>
            <a:off x="566923" y="1499625"/>
            <a:ext cx="11311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CONCLUSION</a:t>
            </a:r>
            <a:endParaRPr b="1">
              <a:solidFill>
                <a:srgbClr val="000000"/>
              </a:solidFill>
            </a:endParaRPr>
          </a:p>
        </p:txBody>
      </p:sp>
      <p:sp>
        <p:nvSpPr>
          <p:cNvPr id="326" name="Google Shape;326;p52"/>
          <p:cNvSpPr txBox="1"/>
          <p:nvPr>
            <p:ph idx="1" type="body"/>
          </p:nvPr>
        </p:nvSpPr>
        <p:spPr>
          <a:xfrm>
            <a:off x="468875" y="2090625"/>
            <a:ext cx="11073300" cy="45768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Current Low Power Mode (LPM) implementation in Apple iPhones is obscure and introduces new security threats. As it's tied to iPhone hardware, it cannot be removed via system updates, making its impact on the iOS security model long-lasting.</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 LPM features seem to be primarily designed for functionality without considering potential threats beyond intended applications.The "Find My" feature, even after device shutdown, transforms powered-down iPhones into tracking devices. The implementation within Bluetooth firmware lacks adequate security against manipulation. Attackers with system-level access could covertly alter tracking properties, posing significant risks.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Modern car key support necessitates Ultra-Wideband (UWB) in LPM. Bluetooth and UWB are hardwired to the Secure Element (SE), where car keys and sensitive data are stored. Given the manipulable nature of Bluetooth firmware, this exposes SE interfaces to iOS. However, SE is designed to protect secrets, assuming compromise at the iOS level.</a:t>
            </a:r>
            <a:endParaRPr>
              <a:solidFill>
                <a:srgbClr val="000000"/>
              </a:solidFill>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a:p>
            <a:pPr indent="0" lvl="0" marL="0" rtl="0" algn="l">
              <a:spcBef>
                <a:spcPts val="600"/>
              </a:spcBef>
              <a:spcAft>
                <a:spcPts val="0"/>
              </a:spcAft>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53"/>
          <p:cNvSpPr txBox="1"/>
          <p:nvPr>
            <p:ph type="title"/>
          </p:nvPr>
        </p:nvSpPr>
        <p:spPr>
          <a:xfrm>
            <a:off x="566923" y="1499625"/>
            <a:ext cx="11311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CONCLUSION</a:t>
            </a:r>
            <a:endParaRPr b="1">
              <a:solidFill>
                <a:srgbClr val="000000"/>
              </a:solidFill>
            </a:endParaRPr>
          </a:p>
        </p:txBody>
      </p:sp>
      <p:sp>
        <p:nvSpPr>
          <p:cNvPr id="333" name="Google Shape;333;p53"/>
          <p:cNvSpPr txBox="1"/>
          <p:nvPr>
            <p:ph idx="1" type="body"/>
          </p:nvPr>
        </p:nvSpPr>
        <p:spPr>
          <a:xfrm>
            <a:off x="468875" y="2090625"/>
            <a:ext cx="11073300" cy="45768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To enhance security, the researchers recommend the addition of a hardware-based switch to disconnect the battery. This measure would mitigate some of the identified vulnerabilities in LPM applications and bolster overall security.</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 research team is the first to investigate undocumented LPM features introduced in iOS 15, revealing various vulnerabilities not previously known.</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54"/>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TIPS</a:t>
            </a:r>
            <a:r>
              <a:rPr b="1" lang="en-US"/>
              <a:t> </a:t>
            </a:r>
            <a:endParaRPr b="1"/>
          </a:p>
        </p:txBody>
      </p:sp>
      <p:sp>
        <p:nvSpPr>
          <p:cNvPr id="340" name="Google Shape;340;p54"/>
          <p:cNvSpPr txBox="1"/>
          <p:nvPr>
            <p:ph idx="1" type="body"/>
          </p:nvPr>
        </p:nvSpPr>
        <p:spPr>
          <a:xfrm>
            <a:off x="566925" y="2171400"/>
            <a:ext cx="11283300" cy="51825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Use strong passwords and two-factor authentication: This will help to protect your devices from unauthorized access.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Keep your iOS device up to date: Apple releases security updates for iOS regularly. It's important to install these updates as soon as they are available.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Be careful about what networks you connect to: Avoid connecting to public Wi-Fi networks unless you are using a VPN.</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Be careful about what apps you install: Only install apps from trusted sources.</a:t>
            </a:r>
            <a:r>
              <a:rPr lang="en-US">
                <a:solidFill>
                  <a:srgbClr val="000000"/>
                </a:solidFill>
              </a:rPr>
              <a:t>Read the privacy policy of any app before you install it: This will help you to understand what data the app collects and how it uses that data.</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Be aware of the permissions that apps request: Don't grant apps more permissions than they need.</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Keep your Bluetooth and AirDrop turned off when you're not using them: This will help to reduce the </a:t>
            </a:r>
            <a:r>
              <a:rPr lang="en-US">
                <a:solidFill>
                  <a:srgbClr val="000000"/>
                </a:solidFill>
              </a:rPr>
              <a:t>attack surface of your device.</a:t>
            </a:r>
            <a:endParaRPr>
              <a:solidFill>
                <a:srgbClr val="000000"/>
              </a:solidFill>
            </a:endParaRPr>
          </a:p>
          <a:p>
            <a:pPr indent="0" lvl="0" marL="457200" rtl="0" algn="l">
              <a:spcBef>
                <a:spcPts val="60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566925" y="1008527"/>
            <a:ext cx="6951600" cy="591000"/>
          </a:xfrm>
          <a:prstGeom prst="rect">
            <a:avLst/>
          </a:prstGeom>
          <a:noFill/>
          <a:ln>
            <a:noFill/>
          </a:ln>
        </p:spPr>
        <p:txBody>
          <a:bodyPr anchorCtr="0" anchor="b" bIns="45700" lIns="91425" spcFirstLastPara="1" rIns="91425" wrap="square" tIns="45700">
            <a:spAutoFit/>
          </a:bodyPr>
          <a:lstStyle/>
          <a:p>
            <a:pPr indent="0" lvl="0" marL="0" rtl="0" algn="l">
              <a:lnSpc>
                <a:spcPct val="90000"/>
              </a:lnSpc>
              <a:spcBef>
                <a:spcPts val="0"/>
              </a:spcBef>
              <a:spcAft>
                <a:spcPts val="0"/>
              </a:spcAft>
              <a:buClr>
                <a:schemeClr val="dk2"/>
              </a:buClr>
              <a:buSzPts val="3600"/>
              <a:buFont typeface="Arial"/>
              <a:buNone/>
            </a:pPr>
            <a:r>
              <a:rPr b="1" lang="en-US"/>
              <a:t>Terminology </a:t>
            </a:r>
            <a:endParaRPr b="1"/>
          </a:p>
        </p:txBody>
      </p:sp>
      <p:sp>
        <p:nvSpPr>
          <p:cNvPr id="93" name="Google Shape;93;p19"/>
          <p:cNvSpPr txBox="1"/>
          <p:nvPr>
            <p:ph idx="1" type="body"/>
          </p:nvPr>
        </p:nvSpPr>
        <p:spPr>
          <a:xfrm>
            <a:off x="345700" y="1528500"/>
            <a:ext cx="10134600" cy="5700900"/>
          </a:xfrm>
          <a:prstGeom prst="rect">
            <a:avLst/>
          </a:prstGeom>
          <a:noFill/>
          <a:ln>
            <a:noFill/>
          </a:ln>
        </p:spPr>
        <p:txBody>
          <a:bodyPr anchorCtr="0" anchor="t" bIns="45700" lIns="91425" spcFirstLastPara="1" rIns="91425" wrap="square" tIns="45700">
            <a:noAutofit/>
          </a:bodyPr>
          <a:lstStyle/>
          <a:p>
            <a:pPr indent="0" lvl="0" marL="0" rtl="0" algn="l">
              <a:lnSpc>
                <a:spcPct val="130000"/>
              </a:lnSpc>
              <a:spcBef>
                <a:spcPts val="600"/>
              </a:spcBef>
              <a:spcAft>
                <a:spcPts val="0"/>
              </a:spcAft>
              <a:buNone/>
            </a:pPr>
            <a:r>
              <a:rPr b="1" lang="en-US">
                <a:solidFill>
                  <a:srgbClr val="000000"/>
                </a:solidFill>
              </a:rPr>
              <a:t>Low Power Mode LPM : </a:t>
            </a:r>
            <a:r>
              <a:rPr lang="en-US">
                <a:solidFill>
                  <a:srgbClr val="000000"/>
                </a:solidFill>
              </a:rPr>
              <a:t>LPM is a mode which operates differently from the standard energy-saving mode. In LPM, the iPhone does not respond to screen taps or shaking, ensuring minimal power usage.LPM is triggered either by user shutdown or automatic activation during low battery levels. Despite reduced power consumption, it preserves crucial functionalities like Find My iPhone, allowing location tracking even in this power-efficient state.</a:t>
            </a:r>
            <a:br>
              <a:rPr lang="en-US">
                <a:solidFill>
                  <a:srgbClr val="000000"/>
                </a:solidFill>
              </a:rPr>
            </a:br>
            <a:endParaRPr b="1">
              <a:solidFill>
                <a:srgbClr val="000000"/>
              </a:solidFill>
            </a:endParaRPr>
          </a:p>
          <a:p>
            <a:pPr indent="0" lvl="0" marL="0" rtl="0" algn="l">
              <a:lnSpc>
                <a:spcPct val="130000"/>
              </a:lnSpc>
              <a:spcBef>
                <a:spcPts val="600"/>
              </a:spcBef>
              <a:spcAft>
                <a:spcPts val="0"/>
              </a:spcAft>
              <a:buNone/>
            </a:pPr>
            <a:r>
              <a:rPr b="1" lang="en-US">
                <a:solidFill>
                  <a:srgbClr val="000000"/>
                </a:solidFill>
              </a:rPr>
              <a:t>NFC (Near Field Communication): </a:t>
            </a:r>
            <a:r>
              <a:rPr lang="en-US">
                <a:solidFill>
                  <a:srgbClr val="000000"/>
                </a:solidFill>
              </a:rPr>
              <a:t>NFC is a wireless communication technology that enables devices, including iPhones, to establish communication by bringing them close together. In iPhones, NFC facilitates functionalities like wireless payments and interactions with compatible devices.</a:t>
            </a:r>
            <a:endParaRPr>
              <a:solidFill>
                <a:srgbClr val="000000"/>
              </a:solidFill>
            </a:endParaRPr>
          </a:p>
          <a:p>
            <a:pPr indent="0" lvl="0" marL="228600" rtl="0" algn="l">
              <a:lnSpc>
                <a:spcPct val="130000"/>
              </a:lnSpc>
              <a:spcBef>
                <a:spcPts val="600"/>
              </a:spcBef>
              <a:spcAft>
                <a:spcPts val="0"/>
              </a:spcAft>
              <a:buNone/>
            </a:pPr>
            <a:r>
              <a:t/>
            </a:r>
            <a:endParaRPr>
              <a:solidFill>
                <a:srgbClr val="000000"/>
              </a:solidFill>
            </a:endParaRPr>
          </a:p>
        </p:txBody>
      </p:sp>
      <p:pic>
        <p:nvPicPr>
          <p:cNvPr id="94" name="Google Shape;94;p19"/>
          <p:cNvPicPr preferRelativeResize="0"/>
          <p:nvPr/>
        </p:nvPicPr>
        <p:blipFill>
          <a:blip r:embed="rId3">
            <a:alphaModFix/>
          </a:blip>
          <a:stretch>
            <a:fillRect/>
          </a:stretch>
        </p:blipFill>
        <p:spPr>
          <a:xfrm>
            <a:off x="7021400" y="4871925"/>
            <a:ext cx="3386675" cy="1789426"/>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55"/>
          <p:cNvSpPr txBox="1"/>
          <p:nvPr>
            <p:ph type="title"/>
          </p:nvPr>
        </p:nvSpPr>
        <p:spPr>
          <a:xfrm>
            <a:off x="566923" y="1499625"/>
            <a:ext cx="108492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REFERENCES</a:t>
            </a:r>
            <a:endParaRPr b="1">
              <a:solidFill>
                <a:srgbClr val="000000"/>
              </a:solidFill>
            </a:endParaRPr>
          </a:p>
        </p:txBody>
      </p:sp>
      <p:sp>
        <p:nvSpPr>
          <p:cNvPr id="347" name="Google Shape;347;p55"/>
          <p:cNvSpPr txBox="1"/>
          <p:nvPr>
            <p:ph idx="1" type="body"/>
          </p:nvPr>
        </p:nvSpPr>
        <p:spPr>
          <a:xfrm>
            <a:off x="566925" y="2185425"/>
            <a:ext cx="10737000" cy="45906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b="1" lang="en-US">
                <a:solidFill>
                  <a:srgbClr val="000000"/>
                </a:solidFill>
              </a:rPr>
              <a:t>Journal reference:WiSec 2022: Proceedings of the 15th ACM Conference on Security and Privacy in Wireless and Mobile Networks ( </a:t>
            </a:r>
            <a:r>
              <a:rPr lang="en-US" u="sng">
                <a:solidFill>
                  <a:schemeClr val="dk2"/>
                </a:solidFill>
                <a:hlinkClick r:id="rId3">
                  <a:extLst>
                    <a:ext uri="{A12FA001-AC4F-418D-AE19-62706E023703}">
                      <ahyp:hlinkClr val="tx"/>
                    </a:ext>
                  </a:extLst>
                </a:hlinkClick>
              </a:rPr>
              <a:t>https://arxiv.org/abs/2205.06114</a:t>
            </a:r>
            <a:r>
              <a:rPr b="1" lang="en-US">
                <a:solidFill>
                  <a:srgbClr val="000000"/>
                </a:solidFill>
              </a:rPr>
              <a:t>) </a:t>
            </a:r>
            <a:endParaRPr b="1">
              <a:solidFill>
                <a:srgbClr val="000000"/>
              </a:solidFill>
            </a:endParaRPr>
          </a:p>
          <a:p>
            <a:pPr indent="-365760" lvl="0" marL="457200" rtl="0" algn="l">
              <a:spcBef>
                <a:spcPts val="0"/>
              </a:spcBef>
              <a:spcAft>
                <a:spcPts val="0"/>
              </a:spcAft>
              <a:buSzPts val="2160"/>
              <a:buChar char="•"/>
            </a:pPr>
            <a:r>
              <a:rPr lang="en-US" u="sng">
                <a:solidFill>
                  <a:schemeClr val="hlink"/>
                </a:solidFill>
                <a:hlinkClick r:id="rId4"/>
              </a:rPr>
              <a:t>https://www.malwarebytes.com/blog/news/2022/05/how-iphones-can-run-malware-even-when-theyre-off</a:t>
            </a:r>
            <a:br>
              <a:rPr lang="en-US"/>
            </a:br>
            <a:r>
              <a:rPr lang="en-US" u="sng">
                <a:solidFill>
                  <a:schemeClr val="hlink"/>
                </a:solidFill>
                <a:hlinkClick r:id="rId5"/>
              </a:rPr>
              <a:t>https://blog.avast.com/iphone-low-power-mode-hack</a:t>
            </a:r>
            <a:endParaRPr/>
          </a:p>
          <a:p>
            <a:pPr indent="-365760" lvl="0" marL="457200" rtl="0" algn="l">
              <a:spcBef>
                <a:spcPts val="0"/>
              </a:spcBef>
              <a:spcAft>
                <a:spcPts val="0"/>
              </a:spcAft>
              <a:buSzPts val="2160"/>
              <a:buChar char="•"/>
            </a:pPr>
            <a:r>
              <a:rPr lang="en-US" u="sng">
                <a:solidFill>
                  <a:schemeClr val="hlink"/>
                </a:solidFill>
                <a:hlinkClick r:id="rId6"/>
              </a:rPr>
              <a:t>https://vpnoverview.com/news/apple-iphones-low-power-mode-poses-cybersecurity-risk-study/</a:t>
            </a:r>
            <a:endParaRPr/>
          </a:p>
          <a:p>
            <a:pPr indent="-365760" lvl="0" marL="457200" rtl="0" algn="l">
              <a:spcBef>
                <a:spcPts val="0"/>
              </a:spcBef>
              <a:spcAft>
                <a:spcPts val="0"/>
              </a:spcAft>
              <a:buSzPts val="2160"/>
              <a:buChar char="•"/>
            </a:pPr>
            <a:r>
              <a:rPr lang="en-US" u="sng">
                <a:solidFill>
                  <a:schemeClr val="hlink"/>
                </a:solidFill>
                <a:hlinkClick r:id="rId7"/>
              </a:rPr>
              <a:t>https://www.theregister.com/2022/05/19/apple-iphone-malware/</a:t>
            </a:r>
            <a:endParaRPr/>
          </a:p>
          <a:p>
            <a:pPr indent="-365760" lvl="0" marL="457200" rtl="0" algn="l">
              <a:spcBef>
                <a:spcPts val="0"/>
              </a:spcBef>
              <a:spcAft>
                <a:spcPts val="0"/>
              </a:spcAft>
              <a:buSzPts val="2160"/>
              <a:buChar char="•"/>
            </a:pPr>
            <a:r>
              <a:rPr lang="en-US" u="sng">
                <a:solidFill>
                  <a:schemeClr val="hlink"/>
                </a:solidFill>
                <a:hlinkClick r:id="rId8"/>
              </a:rPr>
              <a:t>https://support.apple.com/guide/security/express-cards-with-power-reserve-sec90cd29d1f/web</a:t>
            </a:r>
            <a:endParaRPr/>
          </a:p>
          <a:p>
            <a:pPr indent="-365760" lvl="0" marL="457200" rtl="0" algn="l">
              <a:spcBef>
                <a:spcPts val="0"/>
              </a:spcBef>
              <a:spcAft>
                <a:spcPts val="0"/>
              </a:spcAft>
              <a:buSzPts val="2160"/>
              <a:buChar char="•"/>
            </a:pPr>
            <a:r>
              <a:rPr lang="en-US" u="sng">
                <a:solidFill>
                  <a:schemeClr val="hlink"/>
                </a:solidFill>
                <a:hlinkClick r:id="rId9"/>
              </a:rPr>
              <a:t>https://support.apple.com/en-us/HT212788</a:t>
            </a:r>
            <a:endParaRPr/>
          </a:p>
          <a:p>
            <a:pPr indent="-365760" lvl="0" marL="457200" rtl="0" algn="l">
              <a:spcBef>
                <a:spcPts val="0"/>
              </a:spcBef>
              <a:spcAft>
                <a:spcPts val="0"/>
              </a:spcAft>
              <a:buSzPts val="2160"/>
              <a:buChar char="•"/>
            </a:pPr>
            <a:r>
              <a:rPr lang="en-US" u="sng">
                <a:solidFill>
                  <a:schemeClr val="hlink"/>
                </a:solidFill>
                <a:hlinkClick r:id="rId10"/>
              </a:rPr>
              <a:t>https://support.apple.com/en-us/HT211234</a:t>
            </a:r>
            <a:endParaRPr/>
          </a:p>
          <a:p>
            <a:pPr indent="0" lvl="0" marL="0" rtl="0" algn="l">
              <a:spcBef>
                <a:spcPts val="600"/>
              </a:spcBef>
              <a:spcAft>
                <a:spcPts val="0"/>
              </a:spcAft>
              <a:buNone/>
            </a:pPr>
            <a:r>
              <a:t/>
            </a:r>
            <a:endParaRPr/>
          </a:p>
          <a:p>
            <a:pPr indent="0" lvl="0" marL="457200" rtl="0" algn="l">
              <a:spcBef>
                <a:spcPts val="600"/>
              </a:spcBef>
              <a:spcAft>
                <a:spcPts val="0"/>
              </a:spcAft>
              <a:buNone/>
            </a:pPr>
            <a:r>
              <a:t/>
            </a:r>
            <a:endParaRPr/>
          </a:p>
          <a:p>
            <a:pPr indent="0" lvl="0" marL="457200" rtl="0" algn="l">
              <a:spcBef>
                <a:spcPts val="600"/>
              </a:spcBef>
              <a:spcAft>
                <a:spcPts val="0"/>
              </a:spcAft>
              <a:buNone/>
            </a:pPr>
            <a:r>
              <a:t/>
            </a:r>
            <a:endParaRPr/>
          </a:p>
          <a:p>
            <a:pPr indent="0" lvl="0" marL="457200" rtl="0" algn="l">
              <a:spcBef>
                <a:spcPts val="600"/>
              </a:spcBef>
              <a:spcAft>
                <a:spcPts val="0"/>
              </a:spcAft>
              <a:buNone/>
            </a:pPr>
            <a:r>
              <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56"/>
          <p:cNvSpPr txBox="1"/>
          <p:nvPr/>
        </p:nvSpPr>
        <p:spPr>
          <a:xfrm>
            <a:off x="924475" y="2143125"/>
            <a:ext cx="10407600" cy="358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5800"/>
              <a:t>THANK YOU</a:t>
            </a:r>
            <a:endParaRPr sz="5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566925" y="1008527"/>
            <a:ext cx="6951600" cy="591000"/>
          </a:xfrm>
          <a:prstGeom prst="rect">
            <a:avLst/>
          </a:prstGeom>
          <a:noFill/>
          <a:ln>
            <a:noFill/>
          </a:ln>
        </p:spPr>
        <p:txBody>
          <a:bodyPr anchorCtr="0" anchor="b" bIns="45700" lIns="91425" spcFirstLastPara="1" rIns="91425" wrap="square" tIns="45700">
            <a:spAutoFit/>
          </a:bodyPr>
          <a:lstStyle/>
          <a:p>
            <a:pPr indent="0" lvl="0" marL="0" rtl="0" algn="l">
              <a:lnSpc>
                <a:spcPct val="90000"/>
              </a:lnSpc>
              <a:spcBef>
                <a:spcPts val="0"/>
              </a:spcBef>
              <a:spcAft>
                <a:spcPts val="0"/>
              </a:spcAft>
              <a:buClr>
                <a:schemeClr val="dk2"/>
              </a:buClr>
              <a:buSzPts val="3600"/>
              <a:buFont typeface="Arial"/>
              <a:buNone/>
            </a:pPr>
            <a:r>
              <a:rPr b="1" lang="en-US">
                <a:solidFill>
                  <a:srgbClr val="000000"/>
                </a:solidFill>
              </a:rPr>
              <a:t>Terminology</a:t>
            </a:r>
            <a:r>
              <a:rPr lang="en-US"/>
              <a:t> </a:t>
            </a:r>
            <a:endParaRPr/>
          </a:p>
        </p:txBody>
      </p:sp>
      <p:sp>
        <p:nvSpPr>
          <p:cNvPr id="100" name="Google Shape;100;p20"/>
          <p:cNvSpPr txBox="1"/>
          <p:nvPr>
            <p:ph idx="1" type="body"/>
          </p:nvPr>
        </p:nvSpPr>
        <p:spPr>
          <a:xfrm>
            <a:off x="566928" y="2185416"/>
            <a:ext cx="6951600" cy="3968100"/>
          </a:xfrm>
          <a:prstGeom prst="rect">
            <a:avLst/>
          </a:prstGeom>
          <a:noFill/>
          <a:ln>
            <a:noFill/>
          </a:ln>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b="1" lang="en-US">
                <a:solidFill>
                  <a:srgbClr val="000000"/>
                </a:solidFill>
              </a:rPr>
              <a:t>Ultra-Wideband (UWB): </a:t>
            </a:r>
            <a:r>
              <a:rPr lang="en-US">
                <a:solidFill>
                  <a:srgbClr val="000000"/>
                </a:solidFill>
              </a:rPr>
              <a:t>UWB is a short-range wireless communication technology that provides precise, high-bandwidth communication between devices.In iPhones, UWB technology enhances spatial awareness, enabling features like precise device location and interaction with nearby UWB-enabled devices.</a:t>
            </a:r>
            <a:endParaRPr>
              <a:solidFill>
                <a:srgbClr val="000000"/>
              </a:solidFill>
            </a:endParaRPr>
          </a:p>
          <a:p>
            <a:pPr indent="0" lvl="0" marL="228600" rtl="0" algn="l">
              <a:spcBef>
                <a:spcPts val="600"/>
              </a:spcBef>
              <a:spcAft>
                <a:spcPts val="0"/>
              </a:spcAft>
              <a:buNone/>
            </a:pPr>
            <a:r>
              <a:t/>
            </a:r>
            <a:endParaRPr/>
          </a:p>
          <a:p>
            <a:pPr indent="0" lvl="0" marL="228600" rtl="0" algn="l">
              <a:lnSpc>
                <a:spcPct val="130000"/>
              </a:lnSpc>
              <a:spcBef>
                <a:spcPts val="6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LPM </a:t>
            </a:r>
            <a:endParaRPr b="1">
              <a:solidFill>
                <a:srgbClr val="000000"/>
              </a:solidFill>
            </a:endParaRPr>
          </a:p>
        </p:txBody>
      </p:sp>
      <p:sp>
        <p:nvSpPr>
          <p:cNvPr id="107" name="Google Shape;107;p21"/>
          <p:cNvSpPr txBox="1"/>
          <p:nvPr>
            <p:ph idx="1" type="body"/>
          </p:nvPr>
        </p:nvSpPr>
        <p:spPr>
          <a:xfrm>
            <a:off x="566923" y="2185425"/>
            <a:ext cx="11003100" cy="3968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LPM is activated during user-initiated shutdown or when the device shuts down automatically due to low battery.</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In LPM, essential functions like the Find My network and Express Mode continue to operate.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Find My network enables users to locate their iPhones even when powered off.</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Express Mode facilitates quick usage of selected cards and keys without additional user authentication.</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Originally, NFC was the sole requirement. However, the Digital Car Key (DCK) 3.0 protocol now utilizes Bluetooth and UWB, enabling Express Mode even in power reserve. This ensures users don't get locked out of their vehicles or homes and can make payments seamlessly.</a:t>
            </a:r>
            <a:endParaRPr>
              <a:solidFill>
                <a:srgbClr val="000000"/>
              </a:solidFill>
            </a:endParaRPr>
          </a:p>
          <a:p>
            <a:pPr indent="0" lvl="0" marL="0" rtl="0" algn="l">
              <a:spcBef>
                <a:spcPts val="600"/>
              </a:spcBef>
              <a:spcAft>
                <a:spcPts val="0"/>
              </a:spcAft>
              <a:buNone/>
            </a:pPr>
            <a:r>
              <a:t/>
            </a:r>
            <a:endParaRPr/>
          </a:p>
          <a:p>
            <a:pPr indent="0" lvl="0" marL="457200" rtl="0" algn="l">
              <a:lnSpc>
                <a:spcPct val="115000"/>
              </a:lnSpc>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LPM</a:t>
            </a:r>
            <a:endParaRPr b="1">
              <a:solidFill>
                <a:srgbClr val="000000"/>
              </a:solidFill>
            </a:endParaRPr>
          </a:p>
        </p:txBody>
      </p:sp>
      <p:sp>
        <p:nvSpPr>
          <p:cNvPr id="114" name="Google Shape;114;p22"/>
          <p:cNvSpPr txBox="1"/>
          <p:nvPr>
            <p:ph idx="1" type="body"/>
          </p:nvPr>
        </p:nvSpPr>
        <p:spPr>
          <a:xfrm>
            <a:off x="566923" y="2185425"/>
            <a:ext cx="11143200" cy="3968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LPM involves the integration of various wireless chips, including Bluetooth, Near Field Communication (NFC), and Ultra-wideband (UWB).</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These wireless chips are physically connected or "hardwired" to a critical component known as the Secure Element (SE), which is a secure storage area within the NFC chip.</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Role of the Secure Element (SE): The Secure Element (SE) functions as a secure enclave within the NFC chip, safeguarding sensitive data such as digital keys, payment credentials, and other secure information.</a:t>
            </a:r>
            <a:endParaRPr>
              <a:solidFill>
                <a:srgbClr val="000000"/>
              </a:solidFill>
            </a:endParaRPr>
          </a:p>
          <a:p>
            <a:pPr indent="0" lvl="0" marL="45720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3"/>
          <p:cNvSpPr txBox="1"/>
          <p:nvPr>
            <p:ph type="title"/>
          </p:nvPr>
        </p:nvSpPr>
        <p:spPr>
          <a:xfrm>
            <a:off x="566928" y="1499616"/>
            <a:ext cx="6951600" cy="5910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NFC LOW-POWER MODE</a:t>
            </a:r>
            <a:endParaRPr b="1">
              <a:solidFill>
                <a:srgbClr val="000000"/>
              </a:solidFill>
            </a:endParaRPr>
          </a:p>
        </p:txBody>
      </p:sp>
      <p:sp>
        <p:nvSpPr>
          <p:cNvPr id="121" name="Google Shape;121;p23"/>
          <p:cNvSpPr txBox="1"/>
          <p:nvPr>
            <p:ph idx="1" type="body"/>
          </p:nvPr>
        </p:nvSpPr>
        <p:spPr>
          <a:xfrm>
            <a:off x="482400" y="2013375"/>
            <a:ext cx="11227200" cy="4844700"/>
          </a:xfrm>
          <a:prstGeom prst="rect">
            <a:avLst/>
          </a:prstGeom>
        </p:spPr>
        <p:txBody>
          <a:bodyPr anchorCtr="0" anchor="t" bIns="45700" lIns="91425" spcFirstLastPara="1" rIns="91425" wrap="square" tIns="45700">
            <a:noAutofit/>
          </a:bodyPr>
          <a:lstStyle/>
          <a:p>
            <a:pPr indent="0" lvl="0" marL="457200" rtl="0" algn="l">
              <a:spcBef>
                <a:spcPts val="600"/>
              </a:spcBef>
              <a:spcAft>
                <a:spcPts val="0"/>
              </a:spcAft>
              <a:buNone/>
            </a:pPr>
            <a:r>
              <a:rPr b="1" lang="en-US" sz="2000">
                <a:solidFill>
                  <a:srgbClr val="000000"/>
                </a:solidFill>
              </a:rPr>
              <a:t>How Does NFC Work ??</a:t>
            </a:r>
            <a:endParaRPr b="1" sz="2000">
              <a:solidFill>
                <a:srgbClr val="000000"/>
              </a:solidFill>
            </a:endParaRPr>
          </a:p>
          <a:p>
            <a:pPr indent="-365760" lvl="0" marL="457200" rtl="0" algn="l">
              <a:spcBef>
                <a:spcPts val="600"/>
              </a:spcBef>
              <a:spcAft>
                <a:spcPts val="0"/>
              </a:spcAft>
              <a:buClr>
                <a:srgbClr val="000000"/>
              </a:buClr>
              <a:buSzPts val="2160"/>
              <a:buChar char="•"/>
            </a:pPr>
            <a:r>
              <a:rPr lang="en-US">
                <a:solidFill>
                  <a:srgbClr val="000000"/>
                </a:solidFill>
              </a:rPr>
              <a:t>iOS implements secure wireless payment functionalities on an NFC chip equipped with a Secure Element (SE).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 SE, certified based on Common Criteria standards, operates on a JavaCard platform, executing specific applets such as Apple Pay, DCK, and third-party applets.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During setup, applets are personalized, ensuring additional security boundaries.</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Sensitive data, like credit card information, is not stored on payment applets but is represented by a </a:t>
            </a:r>
            <a:r>
              <a:rPr lang="en-US">
                <a:solidFill>
                  <a:srgbClr val="000000"/>
                </a:solidFill>
              </a:rPr>
              <a:t>revocable</a:t>
            </a:r>
            <a:r>
              <a:rPr lang="en-US">
                <a:solidFill>
                  <a:srgbClr val="000000"/>
                </a:solidFill>
              </a:rPr>
              <a:t> identifier known only to the payment network.</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Applets and their associated secrets are segregated within the SE, preventing them from leaving the secure enclave.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During wireless transactions, the SE within the NFC chip responds directly, bypassing the need to forward data to iOS.</a:t>
            </a:r>
            <a:endParaRPr>
              <a:solidFill>
                <a:srgbClr val="000000"/>
              </a:solidFill>
            </a:endParaRPr>
          </a:p>
          <a:p>
            <a:pPr indent="0" lvl="0" marL="457200" rtl="0" algn="l">
              <a:spcBef>
                <a:spcPts val="600"/>
              </a:spcBef>
              <a:spcAft>
                <a:spcPts val="0"/>
              </a:spcAft>
              <a:buNone/>
            </a:pPr>
            <a:r>
              <a:t/>
            </a:r>
            <a:endParaRPr>
              <a:solidFill>
                <a:srgbClr val="000000"/>
              </a:solidFill>
            </a:endParaRPr>
          </a:p>
          <a:p>
            <a:pPr indent="0" lvl="0" marL="0" rtl="0" algn="l">
              <a:spcBef>
                <a:spcPts val="60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4"/>
          <p:cNvSpPr txBox="1"/>
          <p:nvPr>
            <p:ph type="title"/>
          </p:nvPr>
        </p:nvSpPr>
        <p:spPr>
          <a:xfrm>
            <a:off x="468878" y="953341"/>
            <a:ext cx="4248900" cy="1089600"/>
          </a:xfrm>
          <a:prstGeom prst="rect">
            <a:avLst/>
          </a:prstGeom>
        </p:spPr>
        <p:txBody>
          <a:bodyPr anchorCtr="0" anchor="b" bIns="45700" lIns="91425" spcFirstLastPara="1" rIns="91425" wrap="square" tIns="45700">
            <a:spAutoFit/>
          </a:bodyPr>
          <a:lstStyle/>
          <a:p>
            <a:pPr indent="0" lvl="0" marL="0" rtl="0" algn="l">
              <a:spcBef>
                <a:spcPts val="0"/>
              </a:spcBef>
              <a:spcAft>
                <a:spcPts val="0"/>
              </a:spcAft>
              <a:buNone/>
            </a:pPr>
            <a:r>
              <a:rPr b="1" lang="en-US">
                <a:solidFill>
                  <a:srgbClr val="000000"/>
                </a:solidFill>
              </a:rPr>
              <a:t>NFC Low Power Mode </a:t>
            </a:r>
            <a:endParaRPr b="1">
              <a:solidFill>
                <a:srgbClr val="000000"/>
              </a:solidFill>
            </a:endParaRPr>
          </a:p>
        </p:txBody>
      </p:sp>
      <p:sp>
        <p:nvSpPr>
          <p:cNvPr id="128" name="Google Shape;128;p24"/>
          <p:cNvSpPr txBox="1"/>
          <p:nvPr>
            <p:ph idx="1" type="body"/>
          </p:nvPr>
        </p:nvSpPr>
        <p:spPr>
          <a:xfrm>
            <a:off x="566925" y="2185425"/>
            <a:ext cx="7081200" cy="4580100"/>
          </a:xfrm>
          <a:prstGeom prst="rect">
            <a:avLst/>
          </a:prstGeom>
        </p:spPr>
        <p:txBody>
          <a:bodyPr anchorCtr="0" anchor="t" bIns="45700" lIns="91425" spcFirstLastPara="1" rIns="91425" wrap="square" tIns="45700">
            <a:noAutofit/>
          </a:bodyPr>
          <a:lstStyle/>
          <a:p>
            <a:pPr indent="-365760" lvl="0" marL="457200" rtl="0" algn="l">
              <a:spcBef>
                <a:spcPts val="600"/>
              </a:spcBef>
              <a:spcAft>
                <a:spcPts val="0"/>
              </a:spcAft>
              <a:buClr>
                <a:srgbClr val="000000"/>
              </a:buClr>
              <a:buSzPts val="2160"/>
              <a:buChar char="•"/>
            </a:pPr>
            <a:r>
              <a:rPr lang="en-US">
                <a:solidFill>
                  <a:srgbClr val="000000"/>
                </a:solidFill>
              </a:rPr>
              <a:t>Even if iOS or apps are compromised, credit card details and other essential keys cannot be stolen from the SE due to this direct communication method.</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 SE is intricately connected to the Secure Enclave Processor (SEP), which validates payments by ensuring user authentication through Touch ID, Face ID, or a passcode.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Notably, the SEP does not store data within the SE but relies on a separate secure storage component, enhancing the overall security architecture.</a:t>
            </a:r>
            <a:endParaRPr>
              <a:solidFill>
                <a:srgbClr val="000000"/>
              </a:solidFill>
            </a:endParaRPr>
          </a:p>
          <a:p>
            <a:pPr indent="-365760" lvl="0" marL="457200" rtl="0" algn="l">
              <a:spcBef>
                <a:spcPts val="0"/>
              </a:spcBef>
              <a:spcAft>
                <a:spcPts val="0"/>
              </a:spcAft>
              <a:buClr>
                <a:srgbClr val="000000"/>
              </a:buClr>
              <a:buSzPts val="2160"/>
              <a:buChar char="•"/>
            </a:pPr>
            <a:r>
              <a:rPr lang="en-US">
                <a:solidFill>
                  <a:srgbClr val="000000"/>
                </a:solidFill>
              </a:rPr>
              <a:t>The SE and SEP are paired in-factory, enabling encrypted and authenticated communication between these components, further bolstering the security of wireless transactions.</a:t>
            </a:r>
            <a:endParaRPr>
              <a:solidFill>
                <a:srgbClr val="000000"/>
              </a:solidFill>
            </a:endParaRPr>
          </a:p>
          <a:p>
            <a:pPr indent="0" lvl="0" marL="0" rtl="0" algn="l">
              <a:spcBef>
                <a:spcPts val="600"/>
              </a:spcBef>
              <a:spcAft>
                <a:spcPts val="0"/>
              </a:spcAft>
              <a:buNone/>
            </a:pPr>
            <a:r>
              <a:t/>
            </a:r>
            <a:endParaRPr/>
          </a:p>
        </p:txBody>
      </p:sp>
      <p:pic>
        <p:nvPicPr>
          <p:cNvPr id="129" name="Google Shape;129;p24"/>
          <p:cNvPicPr preferRelativeResize="0"/>
          <p:nvPr/>
        </p:nvPicPr>
        <p:blipFill>
          <a:blip r:embed="rId3">
            <a:alphaModFix/>
          </a:blip>
          <a:stretch>
            <a:fillRect/>
          </a:stretch>
        </p:blipFill>
        <p:spPr>
          <a:xfrm>
            <a:off x="7424025" y="1805275"/>
            <a:ext cx="4622300" cy="24389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UB Brand Colors">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005BBB"/>
      </a:hlink>
      <a:folHlink>
        <a:srgbClr val="D86A4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