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10299700" cx="18300700"/>
  <p:notesSz cx="18300700" cy="102997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000000"/>
          </p15:clr>
        </p15:guide>
        <p15:guide id="2" pos="216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050725" y="772475"/>
            <a:ext cx="12201075" cy="38623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830050" y="4892350"/>
            <a:ext cx="14640550" cy="463485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1:notes"/>
          <p:cNvSpPr txBox="1"/>
          <p:nvPr>
            <p:ph idx="1" type="body"/>
          </p:nvPr>
        </p:nvSpPr>
        <p:spPr>
          <a:xfrm>
            <a:off x="1830050" y="4892350"/>
            <a:ext cx="14640550" cy="46348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1:notes"/>
          <p:cNvSpPr/>
          <p:nvPr>
            <p:ph idx="2" type="sldImg"/>
          </p:nvPr>
        </p:nvSpPr>
        <p:spPr>
          <a:xfrm>
            <a:off x="3050725" y="772475"/>
            <a:ext cx="12201075" cy="3862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9238d3c88c_0_22: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9238d3c88c_0_22: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9238d3c88c_0_35: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9238d3c88c_0_35: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9238d3c88c_0_45: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9238d3c88c_0_45: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4:notes"/>
          <p:cNvSpPr txBox="1"/>
          <p:nvPr>
            <p:ph idx="1" type="body"/>
          </p:nvPr>
        </p:nvSpPr>
        <p:spPr>
          <a:xfrm>
            <a:off x="1830050" y="4892350"/>
            <a:ext cx="14640550" cy="46348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4:notes"/>
          <p:cNvSpPr/>
          <p:nvPr>
            <p:ph idx="2" type="sldImg"/>
          </p:nvPr>
        </p:nvSpPr>
        <p:spPr>
          <a:xfrm>
            <a:off x="3050725" y="772475"/>
            <a:ext cx="12201075" cy="3862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5:notes"/>
          <p:cNvSpPr txBox="1"/>
          <p:nvPr>
            <p:ph idx="1" type="body"/>
          </p:nvPr>
        </p:nvSpPr>
        <p:spPr>
          <a:xfrm>
            <a:off x="1830050" y="4892350"/>
            <a:ext cx="14640550" cy="46348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5:notes"/>
          <p:cNvSpPr/>
          <p:nvPr>
            <p:ph idx="2" type="sldImg"/>
          </p:nvPr>
        </p:nvSpPr>
        <p:spPr>
          <a:xfrm>
            <a:off x="3050725" y="772475"/>
            <a:ext cx="12201075" cy="3862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6:notes"/>
          <p:cNvSpPr txBox="1"/>
          <p:nvPr>
            <p:ph idx="1" type="body"/>
          </p:nvPr>
        </p:nvSpPr>
        <p:spPr>
          <a:xfrm>
            <a:off x="1830050" y="4892350"/>
            <a:ext cx="14640550" cy="46348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6:notes"/>
          <p:cNvSpPr/>
          <p:nvPr>
            <p:ph idx="2" type="sldImg"/>
          </p:nvPr>
        </p:nvSpPr>
        <p:spPr>
          <a:xfrm>
            <a:off x="3050725" y="772475"/>
            <a:ext cx="12201075" cy="3862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7:notes"/>
          <p:cNvSpPr txBox="1"/>
          <p:nvPr>
            <p:ph idx="1" type="body"/>
          </p:nvPr>
        </p:nvSpPr>
        <p:spPr>
          <a:xfrm>
            <a:off x="1830050" y="4892350"/>
            <a:ext cx="14640550" cy="46348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7:notes"/>
          <p:cNvSpPr/>
          <p:nvPr>
            <p:ph idx="2" type="sldImg"/>
          </p:nvPr>
        </p:nvSpPr>
        <p:spPr>
          <a:xfrm>
            <a:off x="3050725" y="772475"/>
            <a:ext cx="12201075" cy="3862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9238d3c88c_0_140: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9238d3c88c_0_140: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9238d3c88c_0_152: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9238d3c88c_0_152: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8: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8: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txBox="1"/>
          <p:nvPr>
            <p:ph idx="1" type="body"/>
          </p:nvPr>
        </p:nvSpPr>
        <p:spPr>
          <a:xfrm>
            <a:off x="1830050" y="4892350"/>
            <a:ext cx="14640550" cy="46348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notes"/>
          <p:cNvSpPr/>
          <p:nvPr>
            <p:ph idx="2" type="sldImg"/>
          </p:nvPr>
        </p:nvSpPr>
        <p:spPr>
          <a:xfrm>
            <a:off x="3050725" y="772475"/>
            <a:ext cx="12201075" cy="3862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9:notes"/>
          <p:cNvSpPr txBox="1"/>
          <p:nvPr>
            <p:ph idx="1" type="body"/>
          </p:nvPr>
        </p:nvSpPr>
        <p:spPr>
          <a:xfrm>
            <a:off x="1830050" y="4892350"/>
            <a:ext cx="14640550" cy="46348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9:notes"/>
          <p:cNvSpPr/>
          <p:nvPr>
            <p:ph idx="2" type="sldImg"/>
          </p:nvPr>
        </p:nvSpPr>
        <p:spPr>
          <a:xfrm>
            <a:off x="3050725" y="772475"/>
            <a:ext cx="12201075" cy="3862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0:notes"/>
          <p:cNvSpPr txBox="1"/>
          <p:nvPr>
            <p:ph idx="1" type="body"/>
          </p:nvPr>
        </p:nvSpPr>
        <p:spPr>
          <a:xfrm>
            <a:off x="1830050" y="4892350"/>
            <a:ext cx="14640550" cy="46348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0:notes"/>
          <p:cNvSpPr/>
          <p:nvPr>
            <p:ph idx="2" type="sldImg"/>
          </p:nvPr>
        </p:nvSpPr>
        <p:spPr>
          <a:xfrm>
            <a:off x="3050725" y="772475"/>
            <a:ext cx="12201075" cy="3862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1:notes"/>
          <p:cNvSpPr txBox="1"/>
          <p:nvPr>
            <p:ph idx="1" type="body"/>
          </p:nvPr>
        </p:nvSpPr>
        <p:spPr>
          <a:xfrm>
            <a:off x="1830050" y="4892350"/>
            <a:ext cx="14640550" cy="46348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notes"/>
          <p:cNvSpPr/>
          <p:nvPr>
            <p:ph idx="2" type="sldImg"/>
          </p:nvPr>
        </p:nvSpPr>
        <p:spPr>
          <a:xfrm>
            <a:off x="3050725" y="772475"/>
            <a:ext cx="12201075" cy="3862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2:notes"/>
          <p:cNvSpPr txBox="1"/>
          <p:nvPr>
            <p:ph idx="1" type="body"/>
          </p:nvPr>
        </p:nvSpPr>
        <p:spPr>
          <a:xfrm>
            <a:off x="1830050" y="4892350"/>
            <a:ext cx="14640550" cy="46348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2:notes"/>
          <p:cNvSpPr/>
          <p:nvPr>
            <p:ph idx="2" type="sldImg"/>
          </p:nvPr>
        </p:nvSpPr>
        <p:spPr>
          <a:xfrm>
            <a:off x="3050725" y="772475"/>
            <a:ext cx="12201075" cy="3862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9238d3c88c_0_206: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9238d3c88c_0_206: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9238d3c88c_0_222: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9238d3c88c_0_222: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9238d3c88c_0_239: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9238d3c88c_0_239: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9238d3c88c_0_255: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9238d3c88c_0_255: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9238d3c88c_0_267: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9238d3c88c_0_267: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9238d3c88c_0_281: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9238d3c88c_0_281: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922301e0a0_0_1: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922301e0a0_0_1: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922301e0a0_1_60: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922301e0a0_1_60: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92e002c7ac_0_21: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92e002c7ac_0_21: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92e002c7ac_0_8: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92e002c7ac_0_8: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922301e0a0_1_104: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922301e0a0_1_104: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922301e0a0_1_44: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922301e0a0_1_44: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92e002c7ac_0_38: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92e002c7ac_0_38: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3:notes"/>
          <p:cNvSpPr txBox="1"/>
          <p:nvPr>
            <p:ph idx="1" type="body"/>
          </p:nvPr>
        </p:nvSpPr>
        <p:spPr>
          <a:xfrm>
            <a:off x="1830050" y="4892350"/>
            <a:ext cx="14640550" cy="46348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3:notes"/>
          <p:cNvSpPr/>
          <p:nvPr>
            <p:ph idx="2" type="sldImg"/>
          </p:nvPr>
        </p:nvSpPr>
        <p:spPr>
          <a:xfrm>
            <a:off x="3050725" y="772475"/>
            <a:ext cx="12201075" cy="3862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2:notes"/>
          <p:cNvSpPr txBox="1"/>
          <p:nvPr>
            <p:ph idx="1" type="body"/>
          </p:nvPr>
        </p:nvSpPr>
        <p:spPr>
          <a:xfrm>
            <a:off x="1830050" y="4892350"/>
            <a:ext cx="14640550" cy="46348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notes"/>
          <p:cNvSpPr/>
          <p:nvPr>
            <p:ph idx="2" type="sldImg"/>
          </p:nvPr>
        </p:nvSpPr>
        <p:spPr>
          <a:xfrm>
            <a:off x="3050725" y="772475"/>
            <a:ext cx="12201075" cy="3862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9238d3c88c_0_2: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9238d3c88c_0_2: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922301e0a0_1_0: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922301e0a0_1_0: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922301e0a0_1_17: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922301e0a0_1_17: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922301e0a0_1_26: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922301e0a0_1_26: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922301e0a0_1_36:notes"/>
          <p:cNvSpPr txBox="1"/>
          <p:nvPr>
            <p:ph idx="1" type="body"/>
          </p:nvPr>
        </p:nvSpPr>
        <p:spPr>
          <a:xfrm>
            <a:off x="1830050" y="4892350"/>
            <a:ext cx="14640600" cy="46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922301e0a0_1_36:notes"/>
          <p:cNvSpPr/>
          <p:nvPr>
            <p:ph idx="2" type="sldImg"/>
          </p:nvPr>
        </p:nvSpPr>
        <p:spPr>
          <a:xfrm>
            <a:off x="3050725" y="772475"/>
            <a:ext cx="12201000" cy="3862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obj">
  <p:cSld name="OBJECT">
    <p:bg>
      <p:bgPr>
        <a:solidFill>
          <a:schemeClr val="lt1"/>
        </a:solidFill>
      </p:bgPr>
    </p:bg>
    <p:spTree>
      <p:nvGrpSpPr>
        <p:cNvPr id="11" name="Shape 11"/>
        <p:cNvGrpSpPr/>
        <p:nvPr/>
      </p:nvGrpSpPr>
      <p:grpSpPr>
        <a:xfrm>
          <a:off x="0" y="0"/>
          <a:ext cx="0" cy="0"/>
          <a:chOff x="0" y="0"/>
          <a:chExt cx="0" cy="0"/>
        </a:xfrm>
      </p:grpSpPr>
      <p:sp>
        <p:nvSpPr>
          <p:cNvPr id="12" name="Google Shape;12;p2"/>
          <p:cNvSpPr/>
          <p:nvPr/>
        </p:nvSpPr>
        <p:spPr>
          <a:xfrm>
            <a:off x="7800599" y="0"/>
            <a:ext cx="10488295" cy="10287000"/>
          </a:xfrm>
          <a:custGeom>
            <a:rect b="b" l="l" r="r" t="t"/>
            <a:pathLst>
              <a:path extrusionOk="0" h="10287000" w="10488294">
                <a:moveTo>
                  <a:pt x="10487917" y="10286999"/>
                </a:moveTo>
                <a:lnTo>
                  <a:pt x="0" y="10286999"/>
                </a:lnTo>
                <a:lnTo>
                  <a:pt x="0" y="0"/>
                </a:lnTo>
                <a:lnTo>
                  <a:pt x="10487917" y="0"/>
                </a:lnTo>
                <a:lnTo>
                  <a:pt x="10487917" y="1028699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3" name="Google Shape;13;p2"/>
          <p:cNvPicPr preferRelativeResize="0"/>
          <p:nvPr/>
        </p:nvPicPr>
        <p:blipFill rotWithShape="1">
          <a:blip r:embed="rId2">
            <a:alphaModFix/>
          </a:blip>
          <a:srcRect b="0" l="0" r="0" t="0"/>
          <a:stretch/>
        </p:blipFill>
        <p:spPr>
          <a:xfrm>
            <a:off x="15537278" y="3045540"/>
            <a:ext cx="523875" cy="485775"/>
          </a:xfrm>
          <a:prstGeom prst="rect">
            <a:avLst/>
          </a:prstGeom>
          <a:noFill/>
          <a:ln>
            <a:noFill/>
          </a:ln>
        </p:spPr>
      </p:pic>
      <p:sp>
        <p:nvSpPr>
          <p:cNvPr id="14" name="Google Shape;14;p2"/>
          <p:cNvSpPr txBox="1"/>
          <p:nvPr>
            <p:ph idx="11" type="ftr"/>
          </p:nvPr>
        </p:nvSpPr>
        <p:spPr>
          <a:xfrm>
            <a:off x="6222238" y="9578721"/>
            <a:ext cx="5856224" cy="51498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0" type="dt"/>
          </p:nvPr>
        </p:nvSpPr>
        <p:spPr>
          <a:xfrm>
            <a:off x="915035" y="9578721"/>
            <a:ext cx="4209161" cy="51498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13176505" y="9578721"/>
            <a:ext cx="4209161" cy="51498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 name="Shape 17"/>
        <p:cNvGrpSpPr/>
        <p:nvPr/>
      </p:nvGrpSpPr>
      <p:grpSpPr>
        <a:xfrm>
          <a:off x="0" y="0"/>
          <a:ext cx="0" cy="0"/>
          <a:chOff x="0" y="0"/>
          <a:chExt cx="0" cy="0"/>
        </a:xfrm>
      </p:grpSpPr>
      <p:sp>
        <p:nvSpPr>
          <p:cNvPr id="18" name="Google Shape;18;p3"/>
          <p:cNvSpPr txBox="1"/>
          <p:nvPr>
            <p:ph type="title"/>
          </p:nvPr>
        </p:nvSpPr>
        <p:spPr>
          <a:xfrm>
            <a:off x="1497203" y="1675168"/>
            <a:ext cx="15306293" cy="711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500">
                <a:solidFill>
                  <a:schemeClr val="dk1"/>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1239828" y="3393156"/>
            <a:ext cx="15821043" cy="2663825"/>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a:solidFill>
                  <a:schemeClr val="dk1"/>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0" name="Google Shape;20;p3"/>
          <p:cNvSpPr txBox="1"/>
          <p:nvPr>
            <p:ph idx="11" type="ftr"/>
          </p:nvPr>
        </p:nvSpPr>
        <p:spPr>
          <a:xfrm>
            <a:off x="6222238" y="9578721"/>
            <a:ext cx="5856224" cy="51498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0" type="dt"/>
          </p:nvPr>
        </p:nvSpPr>
        <p:spPr>
          <a:xfrm>
            <a:off x="915035" y="9578721"/>
            <a:ext cx="4209161" cy="51498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13176505" y="9578721"/>
            <a:ext cx="4209161" cy="51498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3" name="Shape 23"/>
        <p:cNvGrpSpPr/>
        <p:nvPr/>
      </p:nvGrpSpPr>
      <p:grpSpPr>
        <a:xfrm>
          <a:off x="0" y="0"/>
          <a:ext cx="0" cy="0"/>
          <a:chOff x="0" y="0"/>
          <a:chExt cx="0" cy="0"/>
        </a:xfrm>
      </p:grpSpPr>
      <p:sp>
        <p:nvSpPr>
          <p:cNvPr id="24" name="Google Shape;24;p4"/>
          <p:cNvSpPr txBox="1"/>
          <p:nvPr>
            <p:ph type="ctrTitle"/>
          </p:nvPr>
        </p:nvSpPr>
        <p:spPr>
          <a:xfrm>
            <a:off x="1372552" y="3192907"/>
            <a:ext cx="15555595" cy="216293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subTitle"/>
          </p:nvPr>
        </p:nvSpPr>
        <p:spPr>
          <a:xfrm>
            <a:off x="2745105" y="5767832"/>
            <a:ext cx="12810490" cy="257492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1" type="ftr"/>
          </p:nvPr>
        </p:nvSpPr>
        <p:spPr>
          <a:xfrm>
            <a:off x="6222238" y="9578721"/>
            <a:ext cx="5856224" cy="51498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0" type="dt"/>
          </p:nvPr>
        </p:nvSpPr>
        <p:spPr>
          <a:xfrm>
            <a:off x="915035" y="9578721"/>
            <a:ext cx="4209161" cy="51498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2" type="sldNum"/>
          </p:nvPr>
        </p:nvSpPr>
        <p:spPr>
          <a:xfrm>
            <a:off x="13176505" y="9578721"/>
            <a:ext cx="4209161" cy="51498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9" name="Shape 29"/>
        <p:cNvGrpSpPr/>
        <p:nvPr/>
      </p:nvGrpSpPr>
      <p:grpSpPr>
        <a:xfrm>
          <a:off x="0" y="0"/>
          <a:ext cx="0" cy="0"/>
          <a:chOff x="0" y="0"/>
          <a:chExt cx="0" cy="0"/>
        </a:xfrm>
      </p:grpSpPr>
      <p:sp>
        <p:nvSpPr>
          <p:cNvPr id="30" name="Google Shape;30;p5"/>
          <p:cNvSpPr txBox="1"/>
          <p:nvPr>
            <p:ph type="title"/>
          </p:nvPr>
        </p:nvSpPr>
        <p:spPr>
          <a:xfrm>
            <a:off x="1497203" y="1675168"/>
            <a:ext cx="15306293" cy="711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500">
                <a:solidFill>
                  <a:schemeClr val="dk1"/>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 type="body"/>
          </p:nvPr>
        </p:nvSpPr>
        <p:spPr>
          <a:xfrm>
            <a:off x="915035" y="2368931"/>
            <a:ext cx="7960804" cy="6797802"/>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2" name="Google Shape;32;p5"/>
          <p:cNvSpPr txBox="1"/>
          <p:nvPr>
            <p:ph idx="2" type="body"/>
          </p:nvPr>
        </p:nvSpPr>
        <p:spPr>
          <a:xfrm>
            <a:off x="9424860" y="2368931"/>
            <a:ext cx="7960804" cy="6797802"/>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3" name="Google Shape;33;p5"/>
          <p:cNvSpPr txBox="1"/>
          <p:nvPr>
            <p:ph idx="11" type="ftr"/>
          </p:nvPr>
        </p:nvSpPr>
        <p:spPr>
          <a:xfrm>
            <a:off x="6222238" y="9578721"/>
            <a:ext cx="5856224" cy="51498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0" type="dt"/>
          </p:nvPr>
        </p:nvSpPr>
        <p:spPr>
          <a:xfrm>
            <a:off x="915035" y="9578721"/>
            <a:ext cx="4209161" cy="51498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13176505" y="9578721"/>
            <a:ext cx="4209161" cy="51498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6" name="Shape 36"/>
        <p:cNvGrpSpPr/>
        <p:nvPr/>
      </p:nvGrpSpPr>
      <p:grpSpPr>
        <a:xfrm>
          <a:off x="0" y="0"/>
          <a:ext cx="0" cy="0"/>
          <a:chOff x="0" y="0"/>
          <a:chExt cx="0" cy="0"/>
        </a:xfrm>
      </p:grpSpPr>
      <p:sp>
        <p:nvSpPr>
          <p:cNvPr id="37" name="Google Shape;37;p6"/>
          <p:cNvSpPr txBox="1"/>
          <p:nvPr>
            <p:ph type="title"/>
          </p:nvPr>
        </p:nvSpPr>
        <p:spPr>
          <a:xfrm>
            <a:off x="1497203" y="1675168"/>
            <a:ext cx="15306293" cy="711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500">
                <a:solidFill>
                  <a:schemeClr val="dk1"/>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1" type="ftr"/>
          </p:nvPr>
        </p:nvSpPr>
        <p:spPr>
          <a:xfrm>
            <a:off x="6222238" y="9578721"/>
            <a:ext cx="5856224" cy="51498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0" type="dt"/>
          </p:nvPr>
        </p:nvSpPr>
        <p:spPr>
          <a:xfrm>
            <a:off x="915035" y="9578721"/>
            <a:ext cx="4209161" cy="51498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2" type="sldNum"/>
          </p:nvPr>
        </p:nvSpPr>
        <p:spPr>
          <a:xfrm>
            <a:off x="13176505" y="9578721"/>
            <a:ext cx="4209161" cy="51498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497203" y="1675168"/>
            <a:ext cx="15306293" cy="7112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4500" u="none" cap="none" strike="noStrik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239828" y="3393156"/>
            <a:ext cx="15821043" cy="2663825"/>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8" name="Google Shape;8;p1"/>
          <p:cNvSpPr txBox="1"/>
          <p:nvPr>
            <p:ph idx="11" type="ftr"/>
          </p:nvPr>
        </p:nvSpPr>
        <p:spPr>
          <a:xfrm>
            <a:off x="6222238" y="9578721"/>
            <a:ext cx="5856224" cy="514985"/>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400"/>
              <a:buNone/>
              <a:defRPr b="0" i="0" sz="18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9" name="Google Shape;9;p1"/>
          <p:cNvSpPr txBox="1"/>
          <p:nvPr>
            <p:ph idx="10" type="dt"/>
          </p:nvPr>
        </p:nvSpPr>
        <p:spPr>
          <a:xfrm>
            <a:off x="915035" y="9578721"/>
            <a:ext cx="4209161" cy="514985"/>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8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 name="Google Shape;10;p1"/>
          <p:cNvSpPr txBox="1"/>
          <p:nvPr>
            <p:ph idx="12" type="sldNum"/>
          </p:nvPr>
        </p:nvSpPr>
        <p:spPr>
          <a:xfrm>
            <a:off x="13176505" y="9578721"/>
            <a:ext cx="4209161" cy="514985"/>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0" i="0" sz="1800" u="none" cap="none" strike="noStrike">
                <a:solidFill>
                  <a:srgbClr val="888888"/>
                </a:solidFill>
              </a:defRPr>
            </a:lvl1pPr>
            <a:lvl2pPr indent="0" lvl="1" marL="0" marR="0" rtl="0" algn="r">
              <a:spcBef>
                <a:spcPts val="0"/>
              </a:spcBef>
              <a:buNone/>
              <a:defRPr b="0" i="0" sz="1800" u="none" cap="none" strike="noStrike">
                <a:solidFill>
                  <a:srgbClr val="888888"/>
                </a:solidFill>
              </a:defRPr>
            </a:lvl2pPr>
            <a:lvl3pPr indent="0" lvl="2" marL="0" marR="0" rtl="0" algn="r">
              <a:spcBef>
                <a:spcPts val="0"/>
              </a:spcBef>
              <a:buNone/>
              <a:defRPr b="0" i="0" sz="1800" u="none" cap="none" strike="noStrike">
                <a:solidFill>
                  <a:srgbClr val="888888"/>
                </a:solidFill>
              </a:defRPr>
            </a:lvl3pPr>
            <a:lvl4pPr indent="0" lvl="3" marL="0" marR="0" rtl="0" algn="r">
              <a:spcBef>
                <a:spcPts val="0"/>
              </a:spcBef>
              <a:buNone/>
              <a:defRPr b="0" i="0" sz="1800" u="none" cap="none" strike="noStrike">
                <a:solidFill>
                  <a:srgbClr val="888888"/>
                </a:solidFill>
              </a:defRPr>
            </a:lvl4pPr>
            <a:lvl5pPr indent="0" lvl="4" marL="0" marR="0" rtl="0" algn="r">
              <a:spcBef>
                <a:spcPts val="0"/>
              </a:spcBef>
              <a:buNone/>
              <a:defRPr b="0" i="0" sz="1800" u="none" cap="none" strike="noStrike">
                <a:solidFill>
                  <a:srgbClr val="888888"/>
                </a:solidFill>
              </a:defRPr>
            </a:lvl5pPr>
            <a:lvl6pPr indent="0" lvl="5" marL="0" marR="0" rtl="0" algn="r">
              <a:spcBef>
                <a:spcPts val="0"/>
              </a:spcBef>
              <a:buNone/>
              <a:defRPr b="0" i="0" sz="1800" u="none" cap="none" strike="noStrike">
                <a:solidFill>
                  <a:srgbClr val="888888"/>
                </a:solidFill>
              </a:defRPr>
            </a:lvl6pPr>
            <a:lvl7pPr indent="0" lvl="6" marL="0" marR="0" rtl="0" algn="r">
              <a:spcBef>
                <a:spcPts val="0"/>
              </a:spcBef>
              <a:buNone/>
              <a:defRPr b="0" i="0" sz="1800" u="none" cap="none" strike="noStrike">
                <a:solidFill>
                  <a:srgbClr val="888888"/>
                </a:solidFill>
              </a:defRPr>
            </a:lvl7pPr>
            <a:lvl8pPr indent="0" lvl="7" marL="0" marR="0" rtl="0" algn="r">
              <a:spcBef>
                <a:spcPts val="0"/>
              </a:spcBef>
              <a:buNone/>
              <a:defRPr b="0" i="0" sz="1800" u="none" cap="none" strike="noStrike">
                <a:solidFill>
                  <a:srgbClr val="888888"/>
                </a:solidFill>
              </a:defRPr>
            </a:lvl8pPr>
            <a:lvl9pPr indent="0" lvl="8" marL="0" marR="0" rtl="0" algn="r">
              <a:spcBef>
                <a:spcPts val="0"/>
              </a:spcBef>
              <a:buNone/>
              <a:defRPr b="0" i="0" sz="18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www.mdpi.com/2224-2708/7/3/28" TargetMode="External"/><Relationship Id="rId4" Type="http://schemas.openxmlformats.org/officeDocument/2006/relationships/hyperlink" Target="https://www.ellisys.com/technology/een_bt07.pdf" TargetMode="External"/><Relationship Id="rId11" Type="http://schemas.openxmlformats.org/officeDocument/2006/relationships/hyperlink" Target="https://youtu.be/cxP0Mdoz_Bo?si=FgheQp8Mm3FswWEp" TargetMode="External"/><Relationship Id="rId10" Type="http://schemas.openxmlformats.org/officeDocument/2006/relationships/hyperlink" Target="https://youtu.be/1I1vxu5qIUM?si=FnHKPZQwWeU-5wDJ" TargetMode="External"/><Relationship Id="rId9" Type="http://schemas.openxmlformats.org/officeDocument/2006/relationships/hyperlink" Target="https://www.youtube.com/watch?v=eJKkEzeGuuo" TargetMode="External"/><Relationship Id="rId5" Type="http://schemas.openxmlformats.org/officeDocument/2006/relationships/hyperlink" Target="https://www.govinfo.gov/content/pkg/GOVPUB-C13-c528fe2437b557e63cc73e6b431be093/pdf/GOVPUB-C13-c528fe2437b557e63cc73e6b431be093.pdf" TargetMode="External"/><Relationship Id="rId6" Type="http://schemas.openxmlformats.org/officeDocument/2006/relationships/hyperlink" Target="https://en.wikipedia.org/wiki/Bluetooth" TargetMode="External"/><Relationship Id="rId7" Type="http://schemas.openxmlformats.org/officeDocument/2006/relationships/hyperlink" Target="https://www.makeuseof.com/bluetooth-attacks/" TargetMode="External"/><Relationship Id="rId8" Type="http://schemas.openxmlformats.org/officeDocument/2006/relationships/hyperlink" Target="https://electrek.co/2022/05/17/tesla-singled-out-bluetooth-hack-unlock-car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 name="Shape 44"/>
        <p:cNvGrpSpPr/>
        <p:nvPr/>
      </p:nvGrpSpPr>
      <p:grpSpPr>
        <a:xfrm>
          <a:off x="0" y="0"/>
          <a:ext cx="0" cy="0"/>
          <a:chOff x="0" y="0"/>
          <a:chExt cx="0" cy="0"/>
        </a:xfrm>
      </p:grpSpPr>
      <p:pic>
        <p:nvPicPr>
          <p:cNvPr id="45" name="Google Shape;45;p7"/>
          <p:cNvPicPr preferRelativeResize="0"/>
          <p:nvPr/>
        </p:nvPicPr>
        <p:blipFill>
          <a:blip r:embed="rId3">
            <a:alphaModFix/>
          </a:blip>
          <a:stretch>
            <a:fillRect/>
          </a:stretch>
        </p:blipFill>
        <p:spPr>
          <a:xfrm>
            <a:off x="7811875" y="0"/>
            <a:ext cx="10482600" cy="10299600"/>
          </a:xfrm>
          <a:prstGeom prst="rect">
            <a:avLst/>
          </a:prstGeom>
          <a:noFill/>
          <a:ln>
            <a:noFill/>
          </a:ln>
        </p:spPr>
      </p:pic>
      <p:pic>
        <p:nvPicPr>
          <p:cNvPr id="46" name="Google Shape;46;p7"/>
          <p:cNvPicPr preferRelativeResize="0"/>
          <p:nvPr/>
        </p:nvPicPr>
        <p:blipFill>
          <a:blip r:embed="rId4">
            <a:alphaModFix/>
          </a:blip>
          <a:stretch>
            <a:fillRect/>
          </a:stretch>
        </p:blipFill>
        <p:spPr>
          <a:xfrm>
            <a:off x="0" y="0"/>
            <a:ext cx="7811874" cy="10299699"/>
          </a:xfrm>
          <a:prstGeom prst="rect">
            <a:avLst/>
          </a:prstGeom>
          <a:noFill/>
          <a:ln>
            <a:noFill/>
          </a:ln>
        </p:spPr>
      </p:pic>
      <p:sp>
        <p:nvSpPr>
          <p:cNvPr id="47" name="Google Shape;47;p7"/>
          <p:cNvSpPr txBox="1"/>
          <p:nvPr/>
        </p:nvSpPr>
        <p:spPr>
          <a:xfrm>
            <a:off x="15053950" y="2469150"/>
            <a:ext cx="1673700" cy="2189700"/>
          </a:xfrm>
          <a:prstGeom prst="rect">
            <a:avLst/>
          </a:prstGeom>
          <a:solidFill>
            <a:schemeClr val="dk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48" name="Google Shape;48;p7"/>
          <p:cNvSpPr/>
          <p:nvPr/>
        </p:nvSpPr>
        <p:spPr>
          <a:xfrm>
            <a:off x="8395038" y="3579700"/>
            <a:ext cx="9322500" cy="907200"/>
          </a:xfrm>
          <a:prstGeom prst="rect">
            <a:avLst/>
          </a:prstGeom>
          <a:solidFill>
            <a:srgbClr val="000509">
              <a:alpha val="462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Calibri"/>
              <a:ea typeface="Calibri"/>
              <a:cs typeface="Calibri"/>
              <a:sym typeface="Calibri"/>
            </a:endParaRPr>
          </a:p>
        </p:txBody>
      </p:sp>
      <p:sp>
        <p:nvSpPr>
          <p:cNvPr id="49" name="Google Shape;49;p7"/>
          <p:cNvSpPr/>
          <p:nvPr/>
        </p:nvSpPr>
        <p:spPr>
          <a:xfrm>
            <a:off x="8270100" y="434000"/>
            <a:ext cx="9578700" cy="9431700"/>
          </a:xfrm>
          <a:prstGeom prst="rect">
            <a:avLst/>
          </a:prstGeom>
          <a:solidFill>
            <a:srgbClr val="00203A"/>
          </a:solidFill>
          <a:ln>
            <a:noFill/>
          </a:ln>
          <a:effectLst>
            <a:outerShdw blurRad="100013" rotWithShape="0" algn="bl" dir="5400000" dist="76200">
              <a:srgbClr val="000000">
                <a:alpha val="5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0" name="Google Shape;50;p7"/>
          <p:cNvSpPr txBox="1"/>
          <p:nvPr/>
        </p:nvSpPr>
        <p:spPr>
          <a:xfrm>
            <a:off x="8207400" y="775900"/>
            <a:ext cx="9697800" cy="679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500">
                <a:solidFill>
                  <a:srgbClr val="FFFFFF"/>
                </a:solidFill>
                <a:latin typeface="Trebuchet MS"/>
                <a:ea typeface="Trebuchet MS"/>
                <a:cs typeface="Trebuchet MS"/>
                <a:sym typeface="Trebuchet MS"/>
              </a:rPr>
              <a:t>Security Vulnerabilities in Bluetooth Technology as Used in IoT</a:t>
            </a:r>
            <a:endParaRPr b="1" sz="4500">
              <a:solidFill>
                <a:srgbClr val="FFFFFF"/>
              </a:solidFill>
              <a:latin typeface="Trebuchet MS"/>
              <a:ea typeface="Trebuchet MS"/>
              <a:cs typeface="Trebuchet MS"/>
              <a:sym typeface="Trebuchet MS"/>
            </a:endParaRPr>
          </a:p>
          <a:p>
            <a:pPr indent="0" lvl="0" marL="0" rtl="0" algn="ctr">
              <a:spcBef>
                <a:spcPts val="0"/>
              </a:spcBef>
              <a:spcAft>
                <a:spcPts val="0"/>
              </a:spcAft>
              <a:buNone/>
            </a:pPr>
            <a:r>
              <a:t/>
            </a:r>
            <a:endParaRPr b="1" sz="4800">
              <a:solidFill>
                <a:srgbClr val="FFFFFF"/>
              </a:solidFill>
              <a:latin typeface="Cambria"/>
              <a:ea typeface="Cambria"/>
              <a:cs typeface="Cambria"/>
              <a:sym typeface="Cambria"/>
            </a:endParaRPr>
          </a:p>
          <a:p>
            <a:pPr indent="0" lvl="0" marL="0" rtl="0" algn="ctr">
              <a:spcBef>
                <a:spcPts val="0"/>
              </a:spcBef>
              <a:spcAft>
                <a:spcPts val="0"/>
              </a:spcAft>
              <a:buNone/>
            </a:pPr>
            <a:r>
              <a:rPr lang="en-US" sz="2400">
                <a:solidFill>
                  <a:srgbClr val="FFFFFF"/>
                </a:solidFill>
                <a:latin typeface="Cambria"/>
                <a:ea typeface="Cambria"/>
                <a:cs typeface="Cambria"/>
                <a:sym typeface="Cambria"/>
              </a:rPr>
              <a:t>Angela M. Lonzetta , Peter Cope , Joseph Campbell , Bassam J. Mohd and Thaier Hayajneh </a:t>
            </a:r>
            <a:endParaRPr sz="2400">
              <a:solidFill>
                <a:srgbClr val="FFFFFF"/>
              </a:solidFill>
              <a:latin typeface="Cambria"/>
              <a:ea typeface="Cambria"/>
              <a:cs typeface="Cambria"/>
              <a:sym typeface="Cambria"/>
            </a:endParaRPr>
          </a:p>
          <a:p>
            <a:pPr indent="0" lvl="0" marL="0" rtl="0" algn="ctr">
              <a:spcBef>
                <a:spcPts val="0"/>
              </a:spcBef>
              <a:spcAft>
                <a:spcPts val="0"/>
              </a:spcAft>
              <a:buNone/>
            </a:pPr>
            <a:r>
              <a:t/>
            </a:r>
            <a:endParaRPr sz="2400">
              <a:solidFill>
                <a:srgbClr val="FFFFFF"/>
              </a:solidFill>
              <a:latin typeface="Cambria"/>
              <a:ea typeface="Cambria"/>
              <a:cs typeface="Cambria"/>
              <a:sym typeface="Cambria"/>
            </a:endParaRPr>
          </a:p>
          <a:p>
            <a:pPr indent="0" lvl="0" marL="0" rtl="0" algn="ctr">
              <a:spcBef>
                <a:spcPts val="0"/>
              </a:spcBef>
              <a:spcAft>
                <a:spcPts val="0"/>
              </a:spcAft>
              <a:buNone/>
            </a:pPr>
            <a:r>
              <a:t/>
            </a:r>
            <a:endParaRPr sz="2400">
              <a:solidFill>
                <a:srgbClr val="FFFFFF"/>
              </a:solidFill>
              <a:latin typeface="Cambria"/>
              <a:ea typeface="Cambria"/>
              <a:cs typeface="Cambria"/>
              <a:sym typeface="Cambria"/>
            </a:endParaRPr>
          </a:p>
          <a:p>
            <a:pPr indent="0" lvl="0" marL="0" rtl="0" algn="ctr">
              <a:spcBef>
                <a:spcPts val="0"/>
              </a:spcBef>
              <a:spcAft>
                <a:spcPts val="0"/>
              </a:spcAft>
              <a:buNone/>
            </a:pPr>
            <a:r>
              <a:t/>
            </a:r>
            <a:endParaRPr sz="2400">
              <a:solidFill>
                <a:srgbClr val="FFFFFF"/>
              </a:solidFill>
              <a:latin typeface="Cambria"/>
              <a:ea typeface="Cambria"/>
              <a:cs typeface="Cambria"/>
              <a:sym typeface="Cambria"/>
            </a:endParaRPr>
          </a:p>
          <a:p>
            <a:pPr indent="0" lvl="0" marL="0" rtl="0" algn="ctr">
              <a:spcBef>
                <a:spcPts val="0"/>
              </a:spcBef>
              <a:spcAft>
                <a:spcPts val="0"/>
              </a:spcAft>
              <a:buNone/>
            </a:pPr>
            <a:r>
              <a:t/>
            </a:r>
            <a:endParaRPr sz="2400">
              <a:solidFill>
                <a:srgbClr val="FFFFFF"/>
              </a:solidFill>
              <a:latin typeface="Cambria"/>
              <a:ea typeface="Cambria"/>
              <a:cs typeface="Cambria"/>
              <a:sym typeface="Cambria"/>
            </a:endParaRPr>
          </a:p>
          <a:p>
            <a:pPr indent="0" lvl="0" marL="0" rtl="0" algn="ctr">
              <a:spcBef>
                <a:spcPts val="0"/>
              </a:spcBef>
              <a:spcAft>
                <a:spcPts val="0"/>
              </a:spcAft>
              <a:buNone/>
            </a:pPr>
            <a:r>
              <a:rPr lang="en-US" sz="2600">
                <a:solidFill>
                  <a:srgbClr val="FFFFFF"/>
                </a:solidFill>
                <a:latin typeface="Trebuchet MS"/>
                <a:ea typeface="Trebuchet MS"/>
                <a:cs typeface="Trebuchet MS"/>
                <a:sym typeface="Trebuchet MS"/>
              </a:rPr>
              <a:t>Under guidance of Professor Shambhu Upadhyaya</a:t>
            </a:r>
            <a:endParaRPr sz="2600">
              <a:solidFill>
                <a:srgbClr val="FFFFFF"/>
              </a:solidFill>
              <a:latin typeface="Trebuchet MS"/>
              <a:ea typeface="Trebuchet MS"/>
              <a:cs typeface="Trebuchet MS"/>
              <a:sym typeface="Trebuchet MS"/>
            </a:endParaRPr>
          </a:p>
          <a:p>
            <a:pPr indent="0" lvl="0" marL="0" rtl="0" algn="ctr">
              <a:spcBef>
                <a:spcPts val="0"/>
              </a:spcBef>
              <a:spcAft>
                <a:spcPts val="0"/>
              </a:spcAft>
              <a:buNone/>
            </a:pPr>
            <a:r>
              <a:t/>
            </a:r>
            <a:endParaRPr sz="2600">
              <a:solidFill>
                <a:srgbClr val="FFFFFF"/>
              </a:solidFill>
              <a:latin typeface="Trebuchet MS"/>
              <a:ea typeface="Trebuchet MS"/>
              <a:cs typeface="Trebuchet MS"/>
              <a:sym typeface="Trebuchet MS"/>
            </a:endParaRPr>
          </a:p>
          <a:p>
            <a:pPr indent="0" lvl="0" marL="0" rtl="0" algn="ctr">
              <a:spcBef>
                <a:spcPts val="0"/>
              </a:spcBef>
              <a:spcAft>
                <a:spcPts val="0"/>
              </a:spcAft>
              <a:buNone/>
            </a:pPr>
            <a:r>
              <a:rPr lang="en-US" sz="2500">
                <a:solidFill>
                  <a:srgbClr val="FFFFFF"/>
                </a:solidFill>
                <a:latin typeface="Trebuchet MS"/>
                <a:ea typeface="Trebuchet MS"/>
                <a:cs typeface="Trebuchet MS"/>
                <a:sym typeface="Trebuchet MS"/>
              </a:rPr>
              <a:t>Presenters: Sagnik Mondal, Namrata Banerjee</a:t>
            </a:r>
            <a:endParaRPr sz="2500">
              <a:solidFill>
                <a:srgbClr val="FFFFFF"/>
              </a:solidFill>
              <a:latin typeface="Trebuchet MS"/>
              <a:ea typeface="Trebuchet MS"/>
              <a:cs typeface="Trebuchet MS"/>
              <a:sym typeface="Trebuchet MS"/>
            </a:endParaRPr>
          </a:p>
          <a:p>
            <a:pPr indent="0" lvl="0" marL="0" rtl="0" algn="ctr">
              <a:spcBef>
                <a:spcPts val="0"/>
              </a:spcBef>
              <a:spcAft>
                <a:spcPts val="0"/>
              </a:spcAft>
              <a:buNone/>
            </a:pPr>
            <a:r>
              <a:t/>
            </a:r>
            <a:endParaRPr sz="2500">
              <a:solidFill>
                <a:srgbClr val="FFFFFF"/>
              </a:solidFill>
              <a:latin typeface="Trebuchet MS"/>
              <a:ea typeface="Trebuchet MS"/>
              <a:cs typeface="Trebuchet MS"/>
              <a:sym typeface="Trebuchet MS"/>
            </a:endParaRPr>
          </a:p>
          <a:p>
            <a:pPr indent="0" lvl="0" marL="0" rtl="0" algn="ctr">
              <a:spcBef>
                <a:spcPts val="0"/>
              </a:spcBef>
              <a:spcAft>
                <a:spcPts val="0"/>
              </a:spcAft>
              <a:buNone/>
            </a:pPr>
            <a:r>
              <a:rPr lang="en-US" sz="2000">
                <a:solidFill>
                  <a:srgbClr val="FFFFFF"/>
                </a:solidFill>
                <a:latin typeface="Trebuchet MS"/>
                <a:ea typeface="Trebuchet MS"/>
                <a:cs typeface="Trebuchet MS"/>
                <a:sym typeface="Trebuchet MS"/>
              </a:rPr>
              <a:t>CSE 707 Seminar-Advanced concept in Wireless Network Security</a:t>
            </a:r>
            <a:r>
              <a:rPr lang="en-US" sz="2500">
                <a:solidFill>
                  <a:srgbClr val="FFFFFF"/>
                </a:solidFill>
                <a:latin typeface="Trebuchet MS"/>
                <a:ea typeface="Trebuchet MS"/>
                <a:cs typeface="Trebuchet MS"/>
                <a:sym typeface="Trebuchet MS"/>
              </a:rPr>
              <a:t> </a:t>
            </a:r>
            <a:endParaRPr sz="2500">
              <a:solidFill>
                <a:srgbClr val="FFFFFF"/>
              </a:solidFill>
              <a:latin typeface="Trebuchet MS"/>
              <a:ea typeface="Trebuchet MS"/>
              <a:cs typeface="Trebuchet MS"/>
              <a:sym typeface="Trebuchet MS"/>
            </a:endParaRPr>
          </a:p>
          <a:p>
            <a:pPr indent="0" lvl="0" marL="0" rtl="0" algn="ctr">
              <a:spcBef>
                <a:spcPts val="0"/>
              </a:spcBef>
              <a:spcAft>
                <a:spcPts val="0"/>
              </a:spcAft>
              <a:buNone/>
            </a:pPr>
            <a:r>
              <a:t/>
            </a:r>
            <a:endParaRPr sz="2600">
              <a:solidFill>
                <a:srgbClr val="FFFFFF"/>
              </a:solidFill>
              <a:latin typeface="Trebuchet MS"/>
              <a:ea typeface="Trebuchet MS"/>
              <a:cs typeface="Trebuchet MS"/>
              <a:sym typeface="Trebuchet MS"/>
            </a:endParaRPr>
          </a:p>
        </p:txBody>
      </p:sp>
      <p:cxnSp>
        <p:nvCxnSpPr>
          <p:cNvPr id="51" name="Google Shape;51;p7"/>
          <p:cNvCxnSpPr/>
          <p:nvPr/>
        </p:nvCxnSpPr>
        <p:spPr>
          <a:xfrm>
            <a:off x="11176950" y="3363700"/>
            <a:ext cx="3758700" cy="31200"/>
          </a:xfrm>
          <a:prstGeom prst="straightConnector1">
            <a:avLst/>
          </a:prstGeom>
          <a:noFill/>
          <a:ln cap="flat" cmpd="sng" w="38100">
            <a:solidFill>
              <a:schemeClr val="lt1"/>
            </a:solidFill>
            <a:prstDash val="solid"/>
            <a:round/>
            <a:headEnd len="med" w="med" type="none"/>
            <a:tailEnd len="med" w="med" type="none"/>
          </a:ln>
        </p:spPr>
      </p:cxnSp>
      <p:pic>
        <p:nvPicPr>
          <p:cNvPr id="52" name="Google Shape;52;p7"/>
          <p:cNvPicPr preferRelativeResize="0"/>
          <p:nvPr/>
        </p:nvPicPr>
        <p:blipFill>
          <a:blip r:embed="rId5">
            <a:alphaModFix/>
          </a:blip>
          <a:stretch>
            <a:fillRect/>
          </a:stretch>
        </p:blipFill>
        <p:spPr>
          <a:xfrm>
            <a:off x="10585400" y="8553725"/>
            <a:ext cx="5123251" cy="1029300"/>
          </a:xfrm>
          <a:prstGeom prst="rect">
            <a:avLst/>
          </a:prstGeom>
          <a:noFill/>
          <a:ln>
            <a:noFill/>
          </a:ln>
          <a:effectLst>
            <a:outerShdw blurRad="100013" rotWithShape="0" algn="bl" dir="5400000" dist="76200">
              <a:srgbClr val="000000">
                <a:alpha val="54000"/>
              </a:srgbClr>
            </a:outerShdw>
          </a:effectLst>
        </p:spPr>
      </p:pic>
      <p:sp>
        <p:nvSpPr>
          <p:cNvPr id="53" name="Google Shape;53;p7"/>
          <p:cNvSpPr/>
          <p:nvPr/>
        </p:nvSpPr>
        <p:spPr>
          <a:xfrm>
            <a:off x="7820650" y="29975"/>
            <a:ext cx="1673700" cy="225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4" name="Google Shape;54;p7"/>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8" name="Shape 128"/>
        <p:cNvGrpSpPr/>
        <p:nvPr/>
      </p:nvGrpSpPr>
      <p:grpSpPr>
        <a:xfrm>
          <a:off x="0" y="0"/>
          <a:ext cx="0" cy="0"/>
          <a:chOff x="0" y="0"/>
          <a:chExt cx="0" cy="0"/>
        </a:xfrm>
      </p:grpSpPr>
      <p:pic>
        <p:nvPicPr>
          <p:cNvPr id="129" name="Google Shape;129;p16"/>
          <p:cNvPicPr preferRelativeResize="0"/>
          <p:nvPr/>
        </p:nvPicPr>
        <p:blipFill>
          <a:blip r:embed="rId3">
            <a:alphaModFix/>
          </a:blip>
          <a:stretch>
            <a:fillRect/>
          </a:stretch>
        </p:blipFill>
        <p:spPr>
          <a:xfrm>
            <a:off x="0" y="0"/>
            <a:ext cx="18432525" cy="10441401"/>
          </a:xfrm>
          <a:prstGeom prst="rect">
            <a:avLst/>
          </a:prstGeom>
          <a:noFill/>
          <a:ln>
            <a:noFill/>
          </a:ln>
        </p:spPr>
      </p:pic>
      <p:sp>
        <p:nvSpPr>
          <p:cNvPr id="130" name="Google Shape;130;p16"/>
          <p:cNvSpPr txBox="1"/>
          <p:nvPr>
            <p:ph type="title"/>
          </p:nvPr>
        </p:nvSpPr>
        <p:spPr>
          <a:xfrm>
            <a:off x="4966275" y="717275"/>
            <a:ext cx="8648700" cy="677400"/>
          </a:xfrm>
          <a:prstGeom prst="rect">
            <a:avLst/>
          </a:prstGeom>
          <a:solidFill>
            <a:srgbClr val="EEECE1">
              <a:alpha val="46250"/>
            </a:srgbClr>
          </a:solidFill>
          <a:ln>
            <a:noFill/>
          </a:ln>
        </p:spPr>
        <p:txBody>
          <a:bodyPr anchorCtr="0" anchor="ctr" bIns="0" lIns="0" spcFirstLastPara="1" rIns="0" wrap="square" tIns="0">
            <a:spAutoFit/>
          </a:bodyPr>
          <a:lstStyle/>
          <a:p>
            <a:pPr indent="0" lvl="0" marL="0" marR="28575" rtl="0" algn="ctr">
              <a:lnSpc>
                <a:spcPct val="100000"/>
              </a:lnSpc>
              <a:spcBef>
                <a:spcPts val="0"/>
              </a:spcBef>
              <a:spcAft>
                <a:spcPts val="0"/>
              </a:spcAft>
              <a:buNone/>
            </a:pPr>
            <a:r>
              <a:rPr lang="en-US" sz="4400">
                <a:latin typeface="Trebuchet MS"/>
                <a:ea typeface="Trebuchet MS"/>
                <a:cs typeface="Trebuchet MS"/>
                <a:sym typeface="Trebuchet MS"/>
              </a:rPr>
              <a:t>How do</a:t>
            </a:r>
            <a:r>
              <a:rPr lang="en-US" sz="4400">
                <a:latin typeface="Trebuchet MS"/>
                <a:ea typeface="Trebuchet MS"/>
                <a:cs typeface="Trebuchet MS"/>
                <a:sym typeface="Trebuchet MS"/>
              </a:rPr>
              <a:t>es pairing occur</a:t>
            </a:r>
            <a:r>
              <a:rPr lang="en-US" sz="4400">
                <a:latin typeface="Trebuchet MS"/>
                <a:ea typeface="Trebuchet MS"/>
                <a:cs typeface="Trebuchet MS"/>
                <a:sym typeface="Trebuchet MS"/>
              </a:rPr>
              <a:t> ?</a:t>
            </a:r>
            <a:endParaRPr sz="4400">
              <a:latin typeface="Trebuchet MS"/>
              <a:ea typeface="Trebuchet MS"/>
              <a:cs typeface="Trebuchet MS"/>
              <a:sym typeface="Trebuchet MS"/>
            </a:endParaRPr>
          </a:p>
        </p:txBody>
      </p:sp>
      <p:sp>
        <p:nvSpPr>
          <p:cNvPr id="131" name="Google Shape;131;p16"/>
          <p:cNvSpPr txBox="1"/>
          <p:nvPr/>
        </p:nvSpPr>
        <p:spPr>
          <a:xfrm>
            <a:off x="10846350" y="2198150"/>
            <a:ext cx="6680400" cy="5322600"/>
          </a:xfrm>
          <a:prstGeom prst="rect">
            <a:avLst/>
          </a:prstGeom>
          <a:noFill/>
          <a:ln>
            <a:noFill/>
          </a:ln>
        </p:spPr>
        <p:txBody>
          <a:bodyPr anchorCtr="0" anchor="t" bIns="0" lIns="0" spcFirstLastPara="1" rIns="0" wrap="square" tIns="12050">
            <a:spAutoFit/>
          </a:bodyPr>
          <a:lstStyle/>
          <a:p>
            <a:pPr indent="0" lvl="0" marL="283845" marR="275590" rtl="0" algn="l">
              <a:lnSpc>
                <a:spcPct val="117300"/>
              </a:lnSpc>
              <a:spcBef>
                <a:spcPts val="75"/>
              </a:spcBef>
              <a:spcAft>
                <a:spcPts val="0"/>
              </a:spcAft>
              <a:buNone/>
            </a:pPr>
            <a:r>
              <a:rPr lang="en-US" sz="2450">
                <a:solidFill>
                  <a:schemeClr val="lt1"/>
                </a:solidFill>
                <a:latin typeface="Verdana"/>
                <a:ea typeface="Verdana"/>
                <a:cs typeface="Verdana"/>
                <a:sym typeface="Verdana"/>
              </a:rPr>
              <a:t>Authentication is performed by using challenge-response, based on BD_ADDR and a link key . </a:t>
            </a:r>
            <a:endParaRPr sz="2450">
              <a:solidFill>
                <a:schemeClr val="lt1"/>
              </a:solidFill>
              <a:latin typeface="Verdana"/>
              <a:ea typeface="Verdana"/>
              <a:cs typeface="Verdana"/>
              <a:sym typeface="Verdana"/>
            </a:endParaRPr>
          </a:p>
          <a:p>
            <a:pPr indent="0" lvl="0" marL="283845" marR="275590" rtl="0" algn="l">
              <a:lnSpc>
                <a:spcPct val="117300"/>
              </a:lnSpc>
              <a:spcBef>
                <a:spcPts val="75"/>
              </a:spcBef>
              <a:spcAft>
                <a:spcPts val="0"/>
              </a:spcAft>
              <a:buNone/>
            </a:pPr>
            <a:r>
              <a:t/>
            </a:r>
            <a:endParaRPr sz="2450">
              <a:solidFill>
                <a:schemeClr val="lt1"/>
              </a:solidFill>
              <a:latin typeface="Verdana"/>
              <a:ea typeface="Verdana"/>
              <a:cs typeface="Verdana"/>
              <a:sym typeface="Verdana"/>
            </a:endParaRPr>
          </a:p>
          <a:p>
            <a:pPr indent="0" lvl="0" marL="283845" marR="275590" rtl="0" algn="l">
              <a:lnSpc>
                <a:spcPct val="117300"/>
              </a:lnSpc>
              <a:spcBef>
                <a:spcPts val="75"/>
              </a:spcBef>
              <a:spcAft>
                <a:spcPts val="0"/>
              </a:spcAft>
              <a:buNone/>
            </a:pPr>
            <a:r>
              <a:rPr lang="en-US" sz="2450">
                <a:solidFill>
                  <a:schemeClr val="lt1"/>
                </a:solidFill>
                <a:latin typeface="Verdana"/>
                <a:ea typeface="Verdana"/>
                <a:cs typeface="Verdana"/>
                <a:sym typeface="Verdana"/>
              </a:rPr>
              <a:t>The link keys, once established, are kept by both devices to be used for future pairing </a:t>
            </a:r>
            <a:endParaRPr sz="2450">
              <a:solidFill>
                <a:schemeClr val="lt1"/>
              </a:solidFill>
              <a:latin typeface="Verdana"/>
              <a:ea typeface="Verdana"/>
              <a:cs typeface="Verdana"/>
              <a:sym typeface="Verdana"/>
            </a:endParaRPr>
          </a:p>
          <a:p>
            <a:pPr indent="0" lvl="0" marL="283845" marR="275590" rtl="0" algn="l">
              <a:lnSpc>
                <a:spcPct val="117300"/>
              </a:lnSpc>
              <a:spcBef>
                <a:spcPts val="75"/>
              </a:spcBef>
              <a:spcAft>
                <a:spcPts val="0"/>
              </a:spcAft>
              <a:buNone/>
            </a:pPr>
            <a:r>
              <a:t/>
            </a:r>
            <a:endParaRPr sz="2450">
              <a:solidFill>
                <a:schemeClr val="lt1"/>
              </a:solidFill>
              <a:latin typeface="Verdana"/>
              <a:ea typeface="Verdana"/>
              <a:cs typeface="Verdana"/>
              <a:sym typeface="Verdana"/>
            </a:endParaRPr>
          </a:p>
          <a:p>
            <a:pPr indent="0" lvl="0" marL="283845" marR="275590" rtl="0" algn="l">
              <a:lnSpc>
                <a:spcPct val="117300"/>
              </a:lnSpc>
              <a:spcBef>
                <a:spcPts val="75"/>
              </a:spcBef>
              <a:spcAft>
                <a:spcPts val="0"/>
              </a:spcAft>
              <a:buNone/>
            </a:pPr>
            <a:r>
              <a:t/>
            </a:r>
            <a:endParaRPr b="1" sz="2450">
              <a:solidFill>
                <a:schemeClr val="lt1"/>
              </a:solidFill>
              <a:latin typeface="Verdana"/>
              <a:ea typeface="Verdana"/>
              <a:cs typeface="Verdana"/>
              <a:sym typeface="Verdana"/>
            </a:endParaRPr>
          </a:p>
          <a:p>
            <a:pPr indent="0" lvl="0" marL="283845" marR="275590" rtl="0" algn="l">
              <a:lnSpc>
                <a:spcPct val="117300"/>
              </a:lnSpc>
              <a:spcBef>
                <a:spcPts val="75"/>
              </a:spcBef>
              <a:spcAft>
                <a:spcPts val="0"/>
              </a:spcAft>
              <a:buNone/>
            </a:pPr>
            <a:r>
              <a:t/>
            </a:r>
            <a:endParaRPr sz="2450">
              <a:solidFill>
                <a:schemeClr val="lt1"/>
              </a:solidFill>
              <a:latin typeface="Verdana"/>
              <a:ea typeface="Verdana"/>
              <a:cs typeface="Verdana"/>
              <a:sym typeface="Verdana"/>
            </a:endParaRPr>
          </a:p>
          <a:p>
            <a:pPr indent="0" lvl="0" marL="283845" marR="275590" rtl="0" algn="l">
              <a:lnSpc>
                <a:spcPct val="117300"/>
              </a:lnSpc>
              <a:spcBef>
                <a:spcPts val="75"/>
              </a:spcBef>
              <a:spcAft>
                <a:spcPts val="0"/>
              </a:spcAft>
              <a:buNone/>
            </a:pPr>
            <a:r>
              <a:t/>
            </a:r>
            <a:endParaRPr sz="2450">
              <a:solidFill>
                <a:schemeClr val="lt1"/>
              </a:solidFill>
              <a:latin typeface="Verdana"/>
              <a:ea typeface="Verdana"/>
              <a:cs typeface="Verdana"/>
              <a:sym typeface="Verdana"/>
            </a:endParaRPr>
          </a:p>
          <a:p>
            <a:pPr indent="0" lvl="0" marL="283845" marR="275590" rtl="0" algn="l">
              <a:lnSpc>
                <a:spcPct val="117300"/>
              </a:lnSpc>
              <a:spcBef>
                <a:spcPts val="75"/>
              </a:spcBef>
              <a:spcAft>
                <a:spcPts val="0"/>
              </a:spcAft>
              <a:buNone/>
            </a:pPr>
            <a:r>
              <a:t/>
            </a:r>
            <a:endParaRPr sz="2450">
              <a:solidFill>
                <a:schemeClr val="lt1"/>
              </a:solidFill>
              <a:latin typeface="Verdana"/>
              <a:ea typeface="Verdana"/>
              <a:cs typeface="Verdana"/>
              <a:sym typeface="Verdana"/>
            </a:endParaRPr>
          </a:p>
        </p:txBody>
      </p:sp>
      <p:sp>
        <p:nvSpPr>
          <p:cNvPr id="132" name="Google Shape;132;p16"/>
          <p:cNvSpPr txBox="1"/>
          <p:nvPr>
            <p:ph type="title"/>
          </p:nvPr>
        </p:nvSpPr>
        <p:spPr>
          <a:xfrm>
            <a:off x="10846338" y="5873925"/>
            <a:ext cx="5852700" cy="377100"/>
          </a:xfrm>
          <a:prstGeom prst="rect">
            <a:avLst/>
          </a:prstGeom>
          <a:solidFill>
            <a:schemeClr val="lt2"/>
          </a:solidFill>
          <a:ln>
            <a:noFill/>
          </a:ln>
        </p:spPr>
        <p:txBody>
          <a:bodyPr anchorCtr="0" anchor="ctr" bIns="0" lIns="0" spcFirstLastPara="1" rIns="0" wrap="square" tIns="0">
            <a:spAutoFit/>
          </a:bodyPr>
          <a:lstStyle/>
          <a:p>
            <a:pPr indent="0" lvl="0" marL="283845" marR="275590" rtl="0" algn="l">
              <a:lnSpc>
                <a:spcPct val="117300"/>
              </a:lnSpc>
              <a:spcBef>
                <a:spcPts val="75"/>
              </a:spcBef>
              <a:spcAft>
                <a:spcPts val="0"/>
              </a:spcAft>
              <a:buClr>
                <a:schemeClr val="dk1"/>
              </a:buClr>
              <a:buFont typeface="Arial"/>
              <a:buNone/>
            </a:pPr>
            <a:r>
              <a:rPr lang="en-US" sz="2450">
                <a:latin typeface="Verdana"/>
                <a:ea typeface="Verdana"/>
                <a:cs typeface="Verdana"/>
                <a:sym typeface="Verdana"/>
              </a:rPr>
              <a:t>Link Key Generation with PIN</a:t>
            </a:r>
            <a:endParaRPr sz="4400"/>
          </a:p>
        </p:txBody>
      </p:sp>
      <p:sp>
        <p:nvSpPr>
          <p:cNvPr id="133" name="Google Shape;133;p16"/>
          <p:cNvSpPr txBox="1"/>
          <p:nvPr>
            <p:ph type="title"/>
          </p:nvPr>
        </p:nvSpPr>
        <p:spPr>
          <a:xfrm>
            <a:off x="10846338" y="6855325"/>
            <a:ext cx="5852700" cy="377100"/>
          </a:xfrm>
          <a:prstGeom prst="rect">
            <a:avLst/>
          </a:prstGeom>
          <a:solidFill>
            <a:schemeClr val="lt2"/>
          </a:solidFill>
          <a:ln>
            <a:noFill/>
          </a:ln>
        </p:spPr>
        <p:txBody>
          <a:bodyPr anchorCtr="0" anchor="ctr" bIns="0" lIns="0" spcFirstLastPara="1" rIns="0" wrap="square" tIns="0">
            <a:spAutoFit/>
          </a:bodyPr>
          <a:lstStyle/>
          <a:p>
            <a:pPr indent="0" lvl="0" marL="283845" marR="275590" rtl="0" algn="l">
              <a:lnSpc>
                <a:spcPct val="117300"/>
              </a:lnSpc>
              <a:spcBef>
                <a:spcPts val="75"/>
              </a:spcBef>
              <a:spcAft>
                <a:spcPts val="0"/>
              </a:spcAft>
              <a:buNone/>
            </a:pPr>
            <a:r>
              <a:rPr lang="en-US" sz="2450">
                <a:latin typeface="Verdana"/>
                <a:ea typeface="Verdana"/>
                <a:cs typeface="Verdana"/>
                <a:sym typeface="Verdana"/>
              </a:rPr>
              <a:t>Link Key Generation with SSP</a:t>
            </a:r>
            <a:endParaRPr sz="4400"/>
          </a:p>
        </p:txBody>
      </p:sp>
      <p:pic>
        <p:nvPicPr>
          <p:cNvPr id="134" name="Google Shape;134;p16"/>
          <p:cNvPicPr preferRelativeResize="0"/>
          <p:nvPr/>
        </p:nvPicPr>
        <p:blipFill>
          <a:blip r:embed="rId4">
            <a:alphaModFix/>
          </a:blip>
          <a:stretch>
            <a:fillRect/>
          </a:stretch>
        </p:blipFill>
        <p:spPr>
          <a:xfrm>
            <a:off x="1481400" y="2488551"/>
            <a:ext cx="8045578" cy="5322600"/>
          </a:xfrm>
          <a:prstGeom prst="rect">
            <a:avLst/>
          </a:prstGeom>
          <a:noFill/>
          <a:ln>
            <a:noFill/>
          </a:ln>
        </p:spPr>
      </p:pic>
      <p:sp>
        <p:nvSpPr>
          <p:cNvPr id="135" name="Google Shape;135;p16"/>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9" name="Shape 139"/>
        <p:cNvGrpSpPr/>
        <p:nvPr/>
      </p:nvGrpSpPr>
      <p:grpSpPr>
        <a:xfrm>
          <a:off x="0" y="0"/>
          <a:ext cx="0" cy="0"/>
          <a:chOff x="0" y="0"/>
          <a:chExt cx="0" cy="0"/>
        </a:xfrm>
      </p:grpSpPr>
      <p:pic>
        <p:nvPicPr>
          <p:cNvPr id="140" name="Google Shape;140;p17"/>
          <p:cNvPicPr preferRelativeResize="0"/>
          <p:nvPr/>
        </p:nvPicPr>
        <p:blipFill>
          <a:blip r:embed="rId3">
            <a:alphaModFix/>
          </a:blip>
          <a:stretch>
            <a:fillRect/>
          </a:stretch>
        </p:blipFill>
        <p:spPr>
          <a:xfrm>
            <a:off x="-172050" y="0"/>
            <a:ext cx="18472750" cy="10430724"/>
          </a:xfrm>
          <a:prstGeom prst="rect">
            <a:avLst/>
          </a:prstGeom>
          <a:noFill/>
          <a:ln cap="flat" cmpd="sng" w="9525">
            <a:solidFill>
              <a:srgbClr val="EEECE1"/>
            </a:solidFill>
            <a:prstDash val="solid"/>
            <a:round/>
            <a:headEnd len="sm" w="sm" type="none"/>
            <a:tailEnd len="sm" w="sm" type="none"/>
          </a:ln>
        </p:spPr>
      </p:pic>
      <p:sp>
        <p:nvSpPr>
          <p:cNvPr id="141" name="Google Shape;141;p17"/>
          <p:cNvSpPr txBox="1"/>
          <p:nvPr>
            <p:ph type="title"/>
          </p:nvPr>
        </p:nvSpPr>
        <p:spPr>
          <a:xfrm>
            <a:off x="4741450" y="748600"/>
            <a:ext cx="8648700" cy="677400"/>
          </a:xfrm>
          <a:prstGeom prst="rect">
            <a:avLst/>
          </a:prstGeom>
          <a:solidFill>
            <a:srgbClr val="EEECE1">
              <a:alpha val="46250"/>
            </a:srgbClr>
          </a:solidFill>
          <a:ln>
            <a:noFill/>
          </a:ln>
        </p:spPr>
        <p:txBody>
          <a:bodyPr anchorCtr="0" anchor="ctr" bIns="0" lIns="0" spcFirstLastPara="1" rIns="0" wrap="square" tIns="0">
            <a:spAutoFit/>
          </a:bodyPr>
          <a:lstStyle/>
          <a:p>
            <a:pPr indent="0" lvl="0" marL="0" marR="28575" rtl="0" algn="ctr">
              <a:lnSpc>
                <a:spcPct val="100000"/>
              </a:lnSpc>
              <a:spcBef>
                <a:spcPts val="0"/>
              </a:spcBef>
              <a:spcAft>
                <a:spcPts val="0"/>
              </a:spcAft>
              <a:buNone/>
            </a:pPr>
            <a:r>
              <a:rPr lang="en-US" sz="4400">
                <a:latin typeface="Trebuchet MS"/>
                <a:ea typeface="Trebuchet MS"/>
                <a:cs typeface="Trebuchet MS"/>
                <a:sym typeface="Trebuchet MS"/>
              </a:rPr>
              <a:t>Built in Security Features</a:t>
            </a:r>
            <a:endParaRPr sz="4400">
              <a:latin typeface="Trebuchet MS"/>
              <a:ea typeface="Trebuchet MS"/>
              <a:cs typeface="Trebuchet MS"/>
              <a:sym typeface="Trebuchet MS"/>
            </a:endParaRPr>
          </a:p>
        </p:txBody>
      </p:sp>
      <p:sp>
        <p:nvSpPr>
          <p:cNvPr id="142" name="Google Shape;142;p17"/>
          <p:cNvSpPr txBox="1"/>
          <p:nvPr/>
        </p:nvSpPr>
        <p:spPr>
          <a:xfrm>
            <a:off x="2316400" y="2109400"/>
            <a:ext cx="13498800" cy="6197700"/>
          </a:xfrm>
          <a:prstGeom prst="rect">
            <a:avLst/>
          </a:prstGeom>
          <a:solidFill>
            <a:srgbClr val="EEECE1">
              <a:alpha val="68750"/>
            </a:srgbClr>
          </a:solidFill>
          <a:ln>
            <a:noFill/>
          </a:ln>
          <a:effectLst>
            <a:outerShdw blurRad="57150" rotWithShape="0" algn="bl" dir="5400000" dist="19050">
              <a:srgbClr val="000000">
                <a:alpha val="50000"/>
              </a:srgbClr>
            </a:outerShdw>
          </a:effectLst>
        </p:spPr>
        <p:txBody>
          <a:bodyPr anchorCtr="0" anchor="t" bIns="0" lIns="0" spcFirstLastPara="1" rIns="0" wrap="square" tIns="12050">
            <a:spAutoFit/>
          </a:bodyPr>
          <a:lstStyle/>
          <a:p>
            <a:pPr indent="-384175" lvl="0" marL="457200" marR="275590" rtl="0" algn="l">
              <a:lnSpc>
                <a:spcPct val="117300"/>
              </a:lnSpc>
              <a:spcBef>
                <a:spcPts val="75"/>
              </a:spcBef>
              <a:spcAft>
                <a:spcPts val="0"/>
              </a:spcAft>
              <a:buClr>
                <a:schemeClr val="dk1"/>
              </a:buClr>
              <a:buSzPts val="2450"/>
              <a:buFont typeface="Verdana"/>
              <a:buChar char="●"/>
            </a:pPr>
            <a:r>
              <a:rPr b="1" lang="en-US" sz="2450">
                <a:solidFill>
                  <a:schemeClr val="dk1"/>
                </a:solidFill>
                <a:latin typeface="Verdana"/>
                <a:ea typeface="Verdana"/>
                <a:cs typeface="Verdana"/>
                <a:sym typeface="Verdana"/>
              </a:rPr>
              <a:t>Adaptive Frequency Hopping:</a:t>
            </a:r>
            <a:r>
              <a:rPr lang="en-US" sz="2450">
                <a:solidFill>
                  <a:schemeClr val="dk1"/>
                </a:solidFill>
                <a:latin typeface="Verdana"/>
                <a:ea typeface="Verdana"/>
                <a:cs typeface="Verdana"/>
                <a:sym typeface="Verdana"/>
              </a:rPr>
              <a:t> Frequency hopping in Bluetooth uses a 2.4 GHz ISM band with 79 channels to enable hops at 1600 hops per second. During the hopping, existing frequencies are excluded. The ability to frequency hop reduces both jamming and interference. </a:t>
            </a:r>
            <a:endParaRPr sz="2450">
              <a:solidFill>
                <a:schemeClr val="dk1"/>
              </a:solidFill>
              <a:latin typeface="Verdana"/>
              <a:ea typeface="Verdana"/>
              <a:cs typeface="Verdana"/>
              <a:sym typeface="Verdana"/>
            </a:endParaRPr>
          </a:p>
          <a:p>
            <a:pPr indent="0" lvl="0" marL="283845"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 </a:t>
            </a:r>
            <a:r>
              <a:rPr b="1" lang="en-US" sz="2450">
                <a:solidFill>
                  <a:schemeClr val="dk1"/>
                </a:solidFill>
                <a:latin typeface="Verdana"/>
                <a:ea typeface="Verdana"/>
                <a:cs typeface="Verdana"/>
                <a:sym typeface="Verdana"/>
              </a:rPr>
              <a:t>E0 Cipher Suite:</a:t>
            </a:r>
            <a:r>
              <a:rPr lang="en-US" sz="2450">
                <a:solidFill>
                  <a:schemeClr val="dk1"/>
                </a:solidFill>
                <a:latin typeface="Verdana"/>
                <a:ea typeface="Verdana"/>
                <a:cs typeface="Verdana"/>
                <a:sym typeface="Verdana"/>
              </a:rPr>
              <a:t> The cipher generally has a key length of 128 bits and uses stream ciphering. </a:t>
            </a:r>
            <a:endParaRPr sz="2450">
              <a:solidFill>
                <a:schemeClr val="dk1"/>
              </a:solidFill>
              <a:latin typeface="Verdana"/>
              <a:ea typeface="Verdana"/>
              <a:cs typeface="Verdana"/>
              <a:sym typeface="Verdana"/>
            </a:endParaRPr>
          </a:p>
          <a:p>
            <a:pPr indent="0" lvl="0" marL="283845"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 </a:t>
            </a:r>
            <a:r>
              <a:rPr b="1" lang="en-US" sz="2450">
                <a:solidFill>
                  <a:schemeClr val="dk1"/>
                </a:solidFill>
                <a:latin typeface="Verdana"/>
                <a:ea typeface="Verdana"/>
                <a:cs typeface="Verdana"/>
                <a:sym typeface="Verdana"/>
              </a:rPr>
              <a:t>Undiscoverability:</a:t>
            </a:r>
            <a:r>
              <a:rPr lang="en-US" sz="2450">
                <a:solidFill>
                  <a:schemeClr val="dk1"/>
                </a:solidFill>
                <a:latin typeface="Verdana"/>
                <a:ea typeface="Verdana"/>
                <a:cs typeface="Verdana"/>
                <a:sym typeface="Verdana"/>
              </a:rPr>
              <a:t> This prevents devices from responding to scanning attempts. A device’s 48-bit BD_ADDR address is also concealed. </a:t>
            </a:r>
            <a:endParaRPr sz="2450">
              <a:solidFill>
                <a:schemeClr val="dk1"/>
              </a:solidFill>
              <a:latin typeface="Verdana"/>
              <a:ea typeface="Verdana"/>
              <a:cs typeface="Verdana"/>
              <a:sym typeface="Verdana"/>
            </a:endParaRPr>
          </a:p>
          <a:p>
            <a:pPr indent="0" lvl="0" marL="283845"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dk1"/>
              </a:buClr>
              <a:buSzPts val="2450"/>
              <a:buFont typeface="Verdana"/>
              <a:buChar char="●"/>
            </a:pPr>
            <a:r>
              <a:rPr b="1" lang="en-US" sz="2450">
                <a:solidFill>
                  <a:schemeClr val="dk1"/>
                </a:solidFill>
                <a:latin typeface="Verdana"/>
                <a:ea typeface="Verdana"/>
                <a:cs typeface="Verdana"/>
                <a:sym typeface="Verdana"/>
              </a:rPr>
              <a:t>Pairing:</a:t>
            </a:r>
            <a:r>
              <a:rPr lang="en-US" sz="2450">
                <a:solidFill>
                  <a:schemeClr val="dk1"/>
                </a:solidFill>
                <a:latin typeface="Verdana"/>
                <a:ea typeface="Verdana"/>
                <a:cs typeface="Verdana"/>
                <a:sym typeface="Verdana"/>
              </a:rPr>
              <a:t> Pairing enables devices to communicate. A device’s BD_ADDR must be known for a pairing request to be made. The BD_ADDR is identified from knowledge of previous pairing or by scanning</a:t>
            </a:r>
            <a:endParaRPr sz="2450">
              <a:solidFill>
                <a:schemeClr val="dk1"/>
              </a:solidFill>
              <a:latin typeface="Verdana"/>
              <a:ea typeface="Verdana"/>
              <a:cs typeface="Verdana"/>
              <a:sym typeface="Verdana"/>
            </a:endParaRPr>
          </a:p>
        </p:txBody>
      </p:sp>
      <p:sp>
        <p:nvSpPr>
          <p:cNvPr id="143" name="Google Shape;143;p17"/>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7" name="Shape 147"/>
        <p:cNvGrpSpPr/>
        <p:nvPr/>
      </p:nvGrpSpPr>
      <p:grpSpPr>
        <a:xfrm>
          <a:off x="0" y="0"/>
          <a:ext cx="0" cy="0"/>
          <a:chOff x="0" y="0"/>
          <a:chExt cx="0" cy="0"/>
        </a:xfrm>
      </p:grpSpPr>
      <p:sp>
        <p:nvSpPr>
          <p:cNvPr id="148" name="Google Shape;148;p18"/>
          <p:cNvSpPr txBox="1"/>
          <p:nvPr>
            <p:ph idx="4294967295" type="title"/>
          </p:nvPr>
        </p:nvSpPr>
        <p:spPr>
          <a:xfrm>
            <a:off x="1534175" y="647000"/>
            <a:ext cx="6776700" cy="13674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sz="4400">
                <a:latin typeface="Trebuchet MS"/>
                <a:ea typeface="Trebuchet MS"/>
                <a:cs typeface="Trebuchet MS"/>
                <a:sym typeface="Trebuchet MS"/>
              </a:rPr>
              <a:t>Bluetooth version wise vulnerabilities</a:t>
            </a:r>
            <a:endParaRPr sz="4400"/>
          </a:p>
        </p:txBody>
      </p:sp>
      <p:sp>
        <p:nvSpPr>
          <p:cNvPr id="149" name="Google Shape;149;p18"/>
          <p:cNvSpPr txBox="1"/>
          <p:nvPr/>
        </p:nvSpPr>
        <p:spPr>
          <a:xfrm>
            <a:off x="515825" y="2290700"/>
            <a:ext cx="8813400" cy="8383800"/>
          </a:xfrm>
          <a:prstGeom prst="rect">
            <a:avLst/>
          </a:prstGeom>
          <a:noFill/>
          <a:ln>
            <a:noFill/>
          </a:ln>
        </p:spPr>
        <p:txBody>
          <a:bodyPr anchorCtr="0" anchor="t" bIns="0" lIns="0" spcFirstLastPara="1" rIns="0" wrap="square" tIns="10150">
            <a:spAutoFit/>
          </a:bodyPr>
          <a:lstStyle/>
          <a:p>
            <a:pPr indent="-46355" lvl="0" marL="58418" marR="5080" rtl="0" algn="l">
              <a:lnSpc>
                <a:spcPct val="117800"/>
              </a:lnSpc>
              <a:spcBef>
                <a:spcPts val="0"/>
              </a:spcBef>
              <a:spcAft>
                <a:spcPts val="0"/>
              </a:spcAft>
              <a:buNone/>
            </a:pPr>
            <a:r>
              <a:rPr lang="en-US" sz="2450">
                <a:latin typeface="Verdana"/>
                <a:ea typeface="Verdana"/>
                <a:cs typeface="Verdana"/>
                <a:sym typeface="Verdana"/>
              </a:rPr>
              <a:t>Bluetooth supports a wide range of device types, from older versions like Bluetooth 2.0 to more recent versions like Bluetooth 5. Each version has varying levels of security features. If you have a mix of devices with different security capabilities in your Bluetooth network, the security is only as strong as the weakest device in the network.</a:t>
            </a:r>
            <a:endParaRPr sz="2450">
              <a:latin typeface="Verdana"/>
              <a:ea typeface="Verdana"/>
              <a:cs typeface="Verdana"/>
              <a:sym typeface="Verdana"/>
            </a:endParaRPr>
          </a:p>
          <a:p>
            <a:pPr indent="-46355" lvl="0" marL="58418" marR="5080" rtl="0" algn="l">
              <a:lnSpc>
                <a:spcPct val="117800"/>
              </a:lnSpc>
              <a:spcBef>
                <a:spcPts val="0"/>
              </a:spcBef>
              <a:spcAft>
                <a:spcPts val="0"/>
              </a:spcAft>
              <a:buNone/>
            </a:pPr>
            <a:br>
              <a:rPr lang="en-US" sz="2450">
                <a:latin typeface="Verdana"/>
                <a:ea typeface="Verdana"/>
                <a:cs typeface="Verdana"/>
                <a:sym typeface="Verdana"/>
              </a:rPr>
            </a:br>
            <a:r>
              <a:rPr lang="en-US" sz="2450">
                <a:latin typeface="Verdana"/>
                <a:ea typeface="Verdana"/>
                <a:cs typeface="Verdana"/>
                <a:sym typeface="Verdana"/>
              </a:rPr>
              <a:t>Example :</a:t>
            </a:r>
            <a:endParaRPr sz="2450">
              <a:latin typeface="Verdana"/>
              <a:ea typeface="Verdana"/>
              <a:cs typeface="Verdana"/>
              <a:sym typeface="Verdana"/>
            </a:endParaRPr>
          </a:p>
          <a:p>
            <a:pPr indent="-384175" lvl="0" marL="457200" marR="5080" rtl="0" algn="l">
              <a:lnSpc>
                <a:spcPct val="117800"/>
              </a:lnSpc>
              <a:spcBef>
                <a:spcPts val="0"/>
              </a:spcBef>
              <a:spcAft>
                <a:spcPts val="0"/>
              </a:spcAft>
              <a:buSzPts val="2450"/>
              <a:buFont typeface="Verdana"/>
              <a:buChar char="●"/>
            </a:pPr>
            <a:r>
              <a:rPr lang="en-US" sz="2450">
                <a:latin typeface="Verdana"/>
                <a:ea typeface="Verdana"/>
                <a:cs typeface="Verdana"/>
                <a:sym typeface="Verdana"/>
              </a:rPr>
              <a:t>Pre Bluetooth v.1.2- Link keys, which are based on static unit keys, are used for pairing and can be reused</a:t>
            </a:r>
            <a:endParaRPr sz="2450">
              <a:latin typeface="Verdana"/>
              <a:ea typeface="Verdana"/>
              <a:cs typeface="Verdana"/>
              <a:sym typeface="Verdana"/>
            </a:endParaRPr>
          </a:p>
          <a:p>
            <a:pPr indent="-384175" lvl="0" marL="457200" marR="5080" rtl="0" algn="l">
              <a:lnSpc>
                <a:spcPct val="117800"/>
              </a:lnSpc>
              <a:spcBef>
                <a:spcPts val="0"/>
              </a:spcBef>
              <a:spcAft>
                <a:spcPts val="0"/>
              </a:spcAft>
              <a:buSzPts val="2450"/>
              <a:buFont typeface="Verdana"/>
              <a:buChar char="●"/>
            </a:pPr>
            <a:r>
              <a:rPr lang="en-US" sz="2450">
                <a:latin typeface="Verdana"/>
                <a:ea typeface="Verdana"/>
                <a:cs typeface="Verdana"/>
                <a:sym typeface="Verdana"/>
              </a:rPr>
              <a:t>Connecting older versions with newer ones (v.2.1 and v.3 with v.4)</a:t>
            </a:r>
            <a:endParaRPr sz="2450">
              <a:latin typeface="Verdana"/>
              <a:ea typeface="Verdana"/>
              <a:cs typeface="Verdana"/>
              <a:sym typeface="Verdana"/>
            </a:endParaRPr>
          </a:p>
          <a:p>
            <a:pPr indent="-384175" lvl="0" marL="457200" marR="5080" rtl="0" algn="l">
              <a:lnSpc>
                <a:spcPct val="117800"/>
              </a:lnSpc>
              <a:spcBef>
                <a:spcPts val="0"/>
              </a:spcBef>
              <a:spcAft>
                <a:spcPts val="0"/>
              </a:spcAft>
              <a:buSzPts val="2450"/>
              <a:buFont typeface="Verdana"/>
              <a:buChar char="●"/>
            </a:pPr>
            <a:r>
              <a:rPr lang="en-US" sz="2450">
                <a:latin typeface="Verdana"/>
                <a:ea typeface="Verdana"/>
                <a:cs typeface="Verdana"/>
                <a:sym typeface="Verdana"/>
              </a:rPr>
              <a:t>No user authentication, only device authentication</a:t>
            </a:r>
            <a:endParaRPr sz="2450">
              <a:latin typeface="Verdana"/>
              <a:ea typeface="Verdana"/>
              <a:cs typeface="Verdana"/>
              <a:sym typeface="Verdana"/>
            </a:endParaRPr>
          </a:p>
          <a:p>
            <a:pPr indent="-46355" lvl="0" marL="58418" marR="5080" rtl="0" algn="l">
              <a:lnSpc>
                <a:spcPct val="117800"/>
              </a:lnSpc>
              <a:spcBef>
                <a:spcPts val="0"/>
              </a:spcBef>
              <a:spcAft>
                <a:spcPts val="0"/>
              </a:spcAft>
              <a:buNone/>
            </a:pPr>
            <a:r>
              <a:t/>
            </a:r>
            <a:endParaRPr sz="2450">
              <a:latin typeface="Verdana"/>
              <a:ea typeface="Verdana"/>
              <a:cs typeface="Verdana"/>
              <a:sym typeface="Verdana"/>
            </a:endParaRPr>
          </a:p>
          <a:p>
            <a:pPr indent="-46355" lvl="0" marL="58418" marR="5080" rtl="0" algn="l">
              <a:lnSpc>
                <a:spcPct val="117800"/>
              </a:lnSpc>
              <a:spcBef>
                <a:spcPts val="0"/>
              </a:spcBef>
              <a:spcAft>
                <a:spcPts val="0"/>
              </a:spcAft>
              <a:buNone/>
            </a:pPr>
            <a:r>
              <a:t/>
            </a:r>
            <a:endParaRPr sz="2450">
              <a:latin typeface="Verdana"/>
              <a:ea typeface="Verdana"/>
              <a:cs typeface="Verdana"/>
              <a:sym typeface="Verdana"/>
            </a:endParaRPr>
          </a:p>
          <a:p>
            <a:pPr indent="-46355" lvl="0" marL="58418" marR="5080" rtl="0" algn="l">
              <a:lnSpc>
                <a:spcPct val="117800"/>
              </a:lnSpc>
              <a:spcBef>
                <a:spcPts val="0"/>
              </a:spcBef>
              <a:spcAft>
                <a:spcPts val="0"/>
              </a:spcAft>
              <a:buNone/>
            </a:pPr>
            <a:r>
              <a:t/>
            </a:r>
            <a:endParaRPr sz="2450">
              <a:latin typeface="Verdana"/>
              <a:ea typeface="Verdana"/>
              <a:cs typeface="Verdana"/>
              <a:sym typeface="Verdana"/>
            </a:endParaRPr>
          </a:p>
          <a:p>
            <a:pPr indent="-46355" lvl="0" marL="58418" marR="5080" rtl="0" algn="ctr">
              <a:lnSpc>
                <a:spcPct val="117800"/>
              </a:lnSpc>
              <a:spcBef>
                <a:spcPts val="0"/>
              </a:spcBef>
              <a:spcAft>
                <a:spcPts val="0"/>
              </a:spcAft>
              <a:buNone/>
            </a:pPr>
            <a:r>
              <a:t/>
            </a:r>
            <a:endParaRPr sz="2450">
              <a:latin typeface="Verdana"/>
              <a:ea typeface="Verdana"/>
              <a:cs typeface="Verdana"/>
              <a:sym typeface="Verdana"/>
            </a:endParaRPr>
          </a:p>
        </p:txBody>
      </p:sp>
      <p:sp>
        <p:nvSpPr>
          <p:cNvPr id="150" name="Google Shape;150;p18"/>
          <p:cNvSpPr/>
          <p:nvPr/>
        </p:nvSpPr>
        <p:spPr>
          <a:xfrm>
            <a:off x="9960400" y="50"/>
            <a:ext cx="8340300" cy="10299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51" name="Google Shape;151;p18"/>
          <p:cNvPicPr preferRelativeResize="0"/>
          <p:nvPr/>
        </p:nvPicPr>
        <p:blipFill>
          <a:blip r:embed="rId3">
            <a:alphaModFix/>
          </a:blip>
          <a:stretch>
            <a:fillRect/>
          </a:stretch>
        </p:blipFill>
        <p:spPr>
          <a:xfrm>
            <a:off x="10806725" y="2737725"/>
            <a:ext cx="6647675" cy="4361300"/>
          </a:xfrm>
          <a:prstGeom prst="rect">
            <a:avLst/>
          </a:prstGeom>
          <a:noFill/>
          <a:ln>
            <a:noFill/>
          </a:ln>
        </p:spPr>
      </p:pic>
      <p:sp>
        <p:nvSpPr>
          <p:cNvPr id="152" name="Google Shape;152;p18"/>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6" name="Shape 156"/>
        <p:cNvGrpSpPr/>
        <p:nvPr/>
      </p:nvGrpSpPr>
      <p:grpSpPr>
        <a:xfrm>
          <a:off x="0" y="0"/>
          <a:ext cx="0" cy="0"/>
          <a:chOff x="0" y="0"/>
          <a:chExt cx="0" cy="0"/>
        </a:xfrm>
      </p:grpSpPr>
      <p:grpSp>
        <p:nvGrpSpPr>
          <p:cNvPr id="157" name="Google Shape;157;p19"/>
          <p:cNvGrpSpPr/>
          <p:nvPr/>
        </p:nvGrpSpPr>
        <p:grpSpPr>
          <a:xfrm>
            <a:off x="9144000" y="0"/>
            <a:ext cx="9144000" cy="10299344"/>
            <a:chOff x="9144000" y="0"/>
            <a:chExt cx="9144000" cy="10287000"/>
          </a:xfrm>
        </p:grpSpPr>
        <p:sp>
          <p:nvSpPr>
            <p:cNvPr id="158" name="Google Shape;158;p19"/>
            <p:cNvSpPr/>
            <p:nvPr/>
          </p:nvSpPr>
          <p:spPr>
            <a:xfrm>
              <a:off x="9144000" y="0"/>
              <a:ext cx="9144000" cy="10287000"/>
            </a:xfrm>
            <a:custGeom>
              <a:rect b="b" l="l" r="r" t="t"/>
              <a:pathLst>
                <a:path extrusionOk="0" h="10287000" w="9144000">
                  <a:moveTo>
                    <a:pt x="9143999" y="10286999"/>
                  </a:moveTo>
                  <a:lnTo>
                    <a:pt x="0" y="10286999"/>
                  </a:lnTo>
                  <a:lnTo>
                    <a:pt x="0" y="0"/>
                  </a:lnTo>
                  <a:lnTo>
                    <a:pt x="9143999" y="0"/>
                  </a:lnTo>
                  <a:lnTo>
                    <a:pt x="9143999" y="1028699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59" name="Google Shape;159;p19"/>
            <p:cNvPicPr preferRelativeResize="0"/>
            <p:nvPr/>
          </p:nvPicPr>
          <p:blipFill rotWithShape="1">
            <a:blip r:embed="rId3">
              <a:alphaModFix/>
            </a:blip>
            <a:srcRect b="0" l="0" r="0" t="0"/>
            <a:stretch/>
          </p:blipFill>
          <p:spPr>
            <a:xfrm>
              <a:off x="10453197" y="1143000"/>
              <a:ext cx="6496049" cy="7962899"/>
            </a:xfrm>
            <a:prstGeom prst="rect">
              <a:avLst/>
            </a:prstGeom>
            <a:noFill/>
            <a:ln>
              <a:noFill/>
            </a:ln>
          </p:spPr>
        </p:pic>
      </p:grpSp>
      <p:sp>
        <p:nvSpPr>
          <p:cNvPr id="160" name="Google Shape;160;p19"/>
          <p:cNvSpPr txBox="1"/>
          <p:nvPr>
            <p:ph type="title"/>
          </p:nvPr>
        </p:nvSpPr>
        <p:spPr>
          <a:xfrm>
            <a:off x="2063777" y="752685"/>
            <a:ext cx="4212600" cy="6978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4450">
                <a:latin typeface="Trebuchet MS"/>
                <a:ea typeface="Trebuchet MS"/>
                <a:cs typeface="Trebuchet MS"/>
                <a:sym typeface="Trebuchet MS"/>
              </a:rPr>
              <a:t>The Rise of IoT</a:t>
            </a:r>
            <a:endParaRPr sz="4450">
              <a:latin typeface="Trebuchet MS"/>
              <a:ea typeface="Trebuchet MS"/>
              <a:cs typeface="Trebuchet MS"/>
              <a:sym typeface="Trebuchet MS"/>
            </a:endParaRPr>
          </a:p>
        </p:txBody>
      </p:sp>
      <p:sp>
        <p:nvSpPr>
          <p:cNvPr id="161" name="Google Shape;161;p19"/>
          <p:cNvSpPr txBox="1"/>
          <p:nvPr/>
        </p:nvSpPr>
        <p:spPr>
          <a:xfrm>
            <a:off x="546550" y="1812500"/>
            <a:ext cx="7812900" cy="1719600"/>
          </a:xfrm>
          <a:prstGeom prst="rect">
            <a:avLst/>
          </a:prstGeom>
          <a:noFill/>
          <a:ln>
            <a:noFill/>
          </a:ln>
        </p:spPr>
        <p:txBody>
          <a:bodyPr anchorCtr="0" anchor="t" bIns="0" lIns="0" spcFirstLastPara="1" rIns="0" wrap="square" tIns="10775">
            <a:spAutoFit/>
          </a:bodyPr>
          <a:lstStyle/>
          <a:p>
            <a:pPr indent="0" lvl="0" marL="12700" marR="5080" rtl="0" algn="l">
              <a:lnSpc>
                <a:spcPct val="117700"/>
              </a:lnSpc>
              <a:spcBef>
                <a:spcPts val="0"/>
              </a:spcBef>
              <a:spcAft>
                <a:spcPts val="0"/>
              </a:spcAft>
              <a:buNone/>
            </a:pPr>
            <a:r>
              <a:rPr lang="en-US" sz="2450">
                <a:latin typeface="Verdana"/>
                <a:ea typeface="Verdana"/>
                <a:cs typeface="Verdana"/>
                <a:sym typeface="Verdana"/>
              </a:rPr>
              <a:t>The Internet of Things (IoT) has  revolutionized the way we interact with  technology. From smart homes to  wearable devices, IoT has become an  integral part of our lives. </a:t>
            </a:r>
            <a:endParaRPr sz="2450">
              <a:latin typeface="Verdana"/>
              <a:ea typeface="Verdana"/>
              <a:cs typeface="Verdana"/>
              <a:sym typeface="Verdana"/>
            </a:endParaRPr>
          </a:p>
        </p:txBody>
      </p:sp>
      <p:sp>
        <p:nvSpPr>
          <p:cNvPr id="162" name="Google Shape;162;p19"/>
          <p:cNvSpPr txBox="1"/>
          <p:nvPr/>
        </p:nvSpPr>
        <p:spPr>
          <a:xfrm>
            <a:off x="546550" y="4302025"/>
            <a:ext cx="7812900" cy="3939000"/>
          </a:xfrm>
          <a:prstGeom prst="rect">
            <a:avLst/>
          </a:prstGeom>
          <a:noFill/>
          <a:ln>
            <a:noFill/>
          </a:ln>
        </p:spPr>
        <p:txBody>
          <a:bodyPr anchorCtr="0" anchor="t" bIns="0" lIns="0" spcFirstLastPara="1" rIns="0" wrap="square" tIns="10775">
            <a:spAutoFit/>
          </a:bodyPr>
          <a:lstStyle/>
          <a:p>
            <a:pPr indent="0" lvl="0" marL="0" marR="5080" rtl="0" algn="l">
              <a:lnSpc>
                <a:spcPct val="117700"/>
              </a:lnSpc>
              <a:spcBef>
                <a:spcPts val="0"/>
              </a:spcBef>
              <a:spcAft>
                <a:spcPts val="0"/>
              </a:spcAft>
              <a:buNone/>
            </a:pPr>
            <a:r>
              <a:rPr lang="en-US" sz="2450">
                <a:latin typeface="Verdana"/>
                <a:ea typeface="Verdana"/>
                <a:cs typeface="Verdana"/>
                <a:sym typeface="Verdana"/>
              </a:rPr>
              <a:t>Bluetooth Low Energy (BLE) is a Bluetooth variant designed for IoT applications.</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rPr lang="en-US" sz="2450">
                <a:latin typeface="Verdana"/>
                <a:ea typeface="Verdana"/>
                <a:cs typeface="Verdana"/>
                <a:sym typeface="Verdana"/>
              </a:rPr>
              <a:t>Bluetooth offers interoperability across various IoT devices allowing them to work together seamlessly</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rPr lang="en-US" sz="2450">
                <a:latin typeface="Verdana"/>
                <a:ea typeface="Verdana"/>
                <a:cs typeface="Verdana"/>
                <a:sym typeface="Verdana"/>
              </a:rPr>
              <a:t>Implementation of Bluetooth mesh</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p:txBody>
      </p:sp>
      <p:sp>
        <p:nvSpPr>
          <p:cNvPr id="163" name="Google Shape;163;p19"/>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7" name="Shape 167"/>
        <p:cNvGrpSpPr/>
        <p:nvPr/>
      </p:nvGrpSpPr>
      <p:grpSpPr>
        <a:xfrm>
          <a:off x="0" y="0"/>
          <a:ext cx="0" cy="0"/>
          <a:chOff x="0" y="0"/>
          <a:chExt cx="0" cy="0"/>
        </a:xfrm>
      </p:grpSpPr>
      <p:pic>
        <p:nvPicPr>
          <p:cNvPr id="168" name="Google Shape;168;p20"/>
          <p:cNvPicPr preferRelativeResize="0"/>
          <p:nvPr/>
        </p:nvPicPr>
        <p:blipFill>
          <a:blip r:embed="rId3">
            <a:alphaModFix/>
          </a:blip>
          <a:stretch>
            <a:fillRect/>
          </a:stretch>
        </p:blipFill>
        <p:spPr>
          <a:xfrm>
            <a:off x="0" y="0"/>
            <a:ext cx="18300700" cy="10299701"/>
          </a:xfrm>
          <a:prstGeom prst="rect">
            <a:avLst/>
          </a:prstGeom>
          <a:noFill/>
          <a:ln>
            <a:noFill/>
          </a:ln>
        </p:spPr>
      </p:pic>
      <p:sp>
        <p:nvSpPr>
          <p:cNvPr id="169" name="Google Shape;169;p20"/>
          <p:cNvSpPr txBox="1"/>
          <p:nvPr/>
        </p:nvSpPr>
        <p:spPr>
          <a:xfrm>
            <a:off x="3776325" y="467025"/>
            <a:ext cx="10104600" cy="969900"/>
          </a:xfrm>
          <a:prstGeom prst="rect">
            <a:avLst/>
          </a:prstGeom>
          <a:noFill/>
          <a:ln>
            <a:noFill/>
          </a:ln>
        </p:spPr>
        <p:txBody>
          <a:bodyPr anchorCtr="0" anchor="t" bIns="91425" lIns="91425" spcFirstLastPara="1" rIns="91425" wrap="square" tIns="91425">
            <a:noAutofit/>
          </a:bodyPr>
          <a:lstStyle/>
          <a:p>
            <a:pPr indent="0" lvl="0" marL="0" marR="28575" rtl="0" algn="ctr">
              <a:spcBef>
                <a:spcPts val="0"/>
              </a:spcBef>
              <a:spcAft>
                <a:spcPts val="0"/>
              </a:spcAft>
              <a:buClr>
                <a:schemeClr val="dk1"/>
              </a:buClr>
              <a:buFont typeface="Arial"/>
              <a:buNone/>
            </a:pPr>
            <a:r>
              <a:rPr b="1" lang="en-US" sz="4400">
                <a:solidFill>
                  <a:schemeClr val="lt1"/>
                </a:solidFill>
                <a:latin typeface="Trebuchet MS"/>
                <a:ea typeface="Trebuchet MS"/>
                <a:cs typeface="Trebuchet MS"/>
                <a:sym typeface="Trebuchet MS"/>
              </a:rPr>
              <a:t>Bluetooth Attack Taxonomy</a:t>
            </a:r>
            <a:endParaRPr>
              <a:latin typeface="Trebuchet MS"/>
              <a:ea typeface="Trebuchet MS"/>
              <a:cs typeface="Trebuchet MS"/>
              <a:sym typeface="Trebuchet MS"/>
            </a:endParaRPr>
          </a:p>
        </p:txBody>
      </p:sp>
      <p:sp>
        <p:nvSpPr>
          <p:cNvPr id="170" name="Google Shape;170;p20"/>
          <p:cNvSpPr/>
          <p:nvPr/>
        </p:nvSpPr>
        <p:spPr>
          <a:xfrm>
            <a:off x="616725" y="2011500"/>
            <a:ext cx="2612100" cy="2815500"/>
          </a:xfrm>
          <a:prstGeom prst="rect">
            <a:avLst/>
          </a:prstGeom>
          <a:solidFill>
            <a:srgbClr val="000509">
              <a:alpha val="4625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1" name="Google Shape;171;p20"/>
          <p:cNvSpPr/>
          <p:nvPr/>
        </p:nvSpPr>
        <p:spPr>
          <a:xfrm>
            <a:off x="6278975" y="5647975"/>
            <a:ext cx="2612100" cy="2815500"/>
          </a:xfrm>
          <a:prstGeom prst="rect">
            <a:avLst/>
          </a:prstGeom>
          <a:solidFill>
            <a:srgbClr val="000509">
              <a:alpha val="4625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2" name="Google Shape;172;p20"/>
          <p:cNvSpPr/>
          <p:nvPr/>
        </p:nvSpPr>
        <p:spPr>
          <a:xfrm>
            <a:off x="4218100" y="2011500"/>
            <a:ext cx="2612100" cy="2815500"/>
          </a:xfrm>
          <a:prstGeom prst="rect">
            <a:avLst/>
          </a:prstGeom>
          <a:solidFill>
            <a:srgbClr val="000509">
              <a:alpha val="4625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3" name="Google Shape;173;p20"/>
          <p:cNvSpPr/>
          <p:nvPr/>
        </p:nvSpPr>
        <p:spPr>
          <a:xfrm>
            <a:off x="2122950" y="5647975"/>
            <a:ext cx="2612100" cy="2815500"/>
          </a:xfrm>
          <a:prstGeom prst="rect">
            <a:avLst/>
          </a:prstGeom>
          <a:solidFill>
            <a:srgbClr val="000509">
              <a:alpha val="4625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4" name="Google Shape;174;p20"/>
          <p:cNvSpPr/>
          <p:nvPr/>
        </p:nvSpPr>
        <p:spPr>
          <a:xfrm>
            <a:off x="11479650" y="2011500"/>
            <a:ext cx="2612100" cy="2815500"/>
          </a:xfrm>
          <a:prstGeom prst="rect">
            <a:avLst/>
          </a:prstGeom>
          <a:solidFill>
            <a:srgbClr val="000509">
              <a:alpha val="4625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5" name="Google Shape;175;p20"/>
          <p:cNvSpPr/>
          <p:nvPr/>
        </p:nvSpPr>
        <p:spPr>
          <a:xfrm>
            <a:off x="10435000" y="5647975"/>
            <a:ext cx="2612100" cy="2815500"/>
          </a:xfrm>
          <a:prstGeom prst="rect">
            <a:avLst/>
          </a:prstGeom>
          <a:solidFill>
            <a:srgbClr val="000509">
              <a:alpha val="4625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6" name="Google Shape;176;p20"/>
          <p:cNvSpPr/>
          <p:nvPr/>
        </p:nvSpPr>
        <p:spPr>
          <a:xfrm>
            <a:off x="7741275" y="2011488"/>
            <a:ext cx="2612100" cy="2815500"/>
          </a:xfrm>
          <a:prstGeom prst="rect">
            <a:avLst/>
          </a:prstGeom>
          <a:solidFill>
            <a:srgbClr val="000509">
              <a:alpha val="4625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7" name="Google Shape;177;p20"/>
          <p:cNvSpPr/>
          <p:nvPr/>
        </p:nvSpPr>
        <p:spPr>
          <a:xfrm>
            <a:off x="15116075" y="2011500"/>
            <a:ext cx="2612100" cy="2815500"/>
          </a:xfrm>
          <a:prstGeom prst="rect">
            <a:avLst/>
          </a:prstGeom>
          <a:solidFill>
            <a:srgbClr val="000509">
              <a:alpha val="4625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8" name="Google Shape;178;p20"/>
          <p:cNvSpPr/>
          <p:nvPr/>
        </p:nvSpPr>
        <p:spPr>
          <a:xfrm>
            <a:off x="14091750" y="5647975"/>
            <a:ext cx="2612100" cy="2815500"/>
          </a:xfrm>
          <a:prstGeom prst="rect">
            <a:avLst/>
          </a:prstGeom>
          <a:solidFill>
            <a:srgbClr val="000509">
              <a:alpha val="4625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9" name="Google Shape;179;p20"/>
          <p:cNvSpPr txBox="1"/>
          <p:nvPr/>
        </p:nvSpPr>
        <p:spPr>
          <a:xfrm>
            <a:off x="857175" y="3028275"/>
            <a:ext cx="2174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solidFill>
                  <a:schemeClr val="lt1"/>
                </a:solidFill>
                <a:latin typeface="Calibri"/>
                <a:ea typeface="Calibri"/>
                <a:cs typeface="Calibri"/>
                <a:sym typeface="Calibri"/>
              </a:rPr>
              <a:t>OBFUSCATION</a:t>
            </a:r>
            <a:endParaRPr b="1" sz="2400">
              <a:solidFill>
                <a:schemeClr val="lt1"/>
              </a:solidFill>
              <a:latin typeface="Calibri"/>
              <a:ea typeface="Calibri"/>
              <a:cs typeface="Calibri"/>
              <a:sym typeface="Calibri"/>
            </a:endParaRPr>
          </a:p>
        </p:txBody>
      </p:sp>
      <p:sp>
        <p:nvSpPr>
          <p:cNvPr id="180" name="Google Shape;180;p20"/>
          <p:cNvSpPr txBox="1"/>
          <p:nvPr/>
        </p:nvSpPr>
        <p:spPr>
          <a:xfrm>
            <a:off x="4398000" y="3028275"/>
            <a:ext cx="21741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solidFill>
                  <a:schemeClr val="lt1"/>
                </a:solidFill>
                <a:latin typeface="Calibri"/>
                <a:ea typeface="Calibri"/>
                <a:cs typeface="Calibri"/>
                <a:sym typeface="Calibri"/>
              </a:rPr>
              <a:t>SURVEILLANCE</a:t>
            </a:r>
            <a:endParaRPr b="1" sz="2300">
              <a:solidFill>
                <a:schemeClr val="lt1"/>
              </a:solidFill>
              <a:latin typeface="Calibri"/>
              <a:ea typeface="Calibri"/>
              <a:cs typeface="Calibri"/>
              <a:sym typeface="Calibri"/>
            </a:endParaRPr>
          </a:p>
        </p:txBody>
      </p:sp>
      <p:sp>
        <p:nvSpPr>
          <p:cNvPr id="181" name="Google Shape;181;p20"/>
          <p:cNvSpPr txBox="1"/>
          <p:nvPr/>
        </p:nvSpPr>
        <p:spPr>
          <a:xfrm>
            <a:off x="2341950" y="6504675"/>
            <a:ext cx="21741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chemeClr val="lt1"/>
                </a:solidFill>
                <a:latin typeface="Calibri"/>
                <a:ea typeface="Calibri"/>
                <a:cs typeface="Calibri"/>
                <a:sym typeface="Calibri"/>
              </a:rPr>
              <a:t>UNAUTHORIZED DIRECT DATA ACCESS</a:t>
            </a:r>
            <a:endParaRPr b="1" sz="2100">
              <a:solidFill>
                <a:schemeClr val="lt1"/>
              </a:solidFill>
              <a:latin typeface="Calibri"/>
              <a:ea typeface="Calibri"/>
              <a:cs typeface="Calibri"/>
              <a:sym typeface="Calibri"/>
            </a:endParaRPr>
          </a:p>
        </p:txBody>
      </p:sp>
      <p:sp>
        <p:nvSpPr>
          <p:cNvPr id="182" name="Google Shape;182;p20"/>
          <p:cNvSpPr txBox="1"/>
          <p:nvPr/>
        </p:nvSpPr>
        <p:spPr>
          <a:xfrm>
            <a:off x="6497975" y="6563125"/>
            <a:ext cx="21741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solidFill>
                  <a:schemeClr val="lt1"/>
                </a:solidFill>
                <a:latin typeface="Calibri"/>
                <a:ea typeface="Calibri"/>
                <a:cs typeface="Calibri"/>
                <a:sym typeface="Calibri"/>
              </a:rPr>
              <a:t>DENIAL OF SERVICE</a:t>
            </a:r>
            <a:endParaRPr b="1" sz="2400">
              <a:solidFill>
                <a:schemeClr val="lt1"/>
              </a:solidFill>
              <a:latin typeface="Calibri"/>
              <a:ea typeface="Calibri"/>
              <a:cs typeface="Calibri"/>
              <a:sym typeface="Calibri"/>
            </a:endParaRPr>
          </a:p>
        </p:txBody>
      </p:sp>
      <p:sp>
        <p:nvSpPr>
          <p:cNvPr id="183" name="Google Shape;183;p20"/>
          <p:cNvSpPr txBox="1"/>
          <p:nvPr/>
        </p:nvSpPr>
        <p:spPr>
          <a:xfrm>
            <a:off x="15458475" y="3126750"/>
            <a:ext cx="21741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solidFill>
                  <a:schemeClr val="lt1"/>
                </a:solidFill>
                <a:latin typeface="Calibri"/>
                <a:ea typeface="Calibri"/>
                <a:cs typeface="Calibri"/>
                <a:sym typeface="Calibri"/>
              </a:rPr>
              <a:t>MAN IN THE MIDDLE</a:t>
            </a:r>
            <a:endParaRPr b="1" sz="2400">
              <a:solidFill>
                <a:schemeClr val="lt1"/>
              </a:solidFill>
              <a:latin typeface="Calibri"/>
              <a:ea typeface="Calibri"/>
              <a:cs typeface="Calibri"/>
              <a:sym typeface="Calibri"/>
            </a:endParaRPr>
          </a:p>
        </p:txBody>
      </p:sp>
      <p:sp>
        <p:nvSpPr>
          <p:cNvPr id="184" name="Google Shape;184;p20"/>
          <p:cNvSpPr txBox="1"/>
          <p:nvPr/>
        </p:nvSpPr>
        <p:spPr>
          <a:xfrm>
            <a:off x="11647675" y="3126750"/>
            <a:ext cx="2174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solidFill>
                  <a:schemeClr val="lt1"/>
                </a:solidFill>
                <a:latin typeface="Calibri"/>
                <a:ea typeface="Calibri"/>
                <a:cs typeface="Calibri"/>
                <a:sym typeface="Calibri"/>
              </a:rPr>
              <a:t>SNIFFING</a:t>
            </a:r>
            <a:endParaRPr b="1" sz="2400">
              <a:solidFill>
                <a:schemeClr val="lt1"/>
              </a:solidFill>
              <a:latin typeface="Calibri"/>
              <a:ea typeface="Calibri"/>
              <a:cs typeface="Calibri"/>
              <a:sym typeface="Calibri"/>
            </a:endParaRPr>
          </a:p>
        </p:txBody>
      </p:sp>
      <p:sp>
        <p:nvSpPr>
          <p:cNvPr id="185" name="Google Shape;185;p20"/>
          <p:cNvSpPr txBox="1"/>
          <p:nvPr/>
        </p:nvSpPr>
        <p:spPr>
          <a:xfrm>
            <a:off x="7938825" y="3028275"/>
            <a:ext cx="21741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solidFill>
                  <a:schemeClr val="lt1"/>
                </a:solidFill>
                <a:latin typeface="Calibri"/>
                <a:ea typeface="Calibri"/>
                <a:cs typeface="Calibri"/>
                <a:sym typeface="Calibri"/>
              </a:rPr>
              <a:t>RANGE EXTENSION</a:t>
            </a:r>
            <a:endParaRPr b="1" sz="2400">
              <a:solidFill>
                <a:schemeClr val="lt1"/>
              </a:solidFill>
              <a:latin typeface="Calibri"/>
              <a:ea typeface="Calibri"/>
              <a:cs typeface="Calibri"/>
              <a:sym typeface="Calibri"/>
            </a:endParaRPr>
          </a:p>
        </p:txBody>
      </p:sp>
      <p:sp>
        <p:nvSpPr>
          <p:cNvPr id="186" name="Google Shape;186;p20"/>
          <p:cNvSpPr txBox="1"/>
          <p:nvPr/>
        </p:nvSpPr>
        <p:spPr>
          <a:xfrm>
            <a:off x="14591025" y="6763225"/>
            <a:ext cx="1525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solidFill>
                  <a:schemeClr val="lt1"/>
                </a:solidFill>
                <a:latin typeface="Calibri"/>
                <a:ea typeface="Calibri"/>
                <a:cs typeface="Calibri"/>
                <a:sym typeface="Calibri"/>
              </a:rPr>
              <a:t>FUZZER</a:t>
            </a:r>
            <a:endParaRPr b="1" sz="2400">
              <a:solidFill>
                <a:schemeClr val="lt1"/>
              </a:solidFill>
              <a:latin typeface="Calibri"/>
              <a:ea typeface="Calibri"/>
              <a:cs typeface="Calibri"/>
              <a:sym typeface="Calibri"/>
            </a:endParaRPr>
          </a:p>
        </p:txBody>
      </p:sp>
      <p:sp>
        <p:nvSpPr>
          <p:cNvPr id="187" name="Google Shape;187;p20"/>
          <p:cNvSpPr txBox="1"/>
          <p:nvPr/>
        </p:nvSpPr>
        <p:spPr>
          <a:xfrm>
            <a:off x="10873000" y="6763225"/>
            <a:ext cx="2174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solidFill>
                  <a:schemeClr val="lt1"/>
                </a:solidFill>
                <a:latin typeface="Calibri"/>
                <a:ea typeface="Calibri"/>
                <a:cs typeface="Calibri"/>
                <a:sym typeface="Calibri"/>
              </a:rPr>
              <a:t>MALWARE</a:t>
            </a:r>
            <a:endParaRPr b="1" sz="2400">
              <a:solidFill>
                <a:schemeClr val="lt1"/>
              </a:solidFill>
              <a:latin typeface="Calibri"/>
              <a:ea typeface="Calibri"/>
              <a:cs typeface="Calibri"/>
              <a:sym typeface="Calibri"/>
            </a:endParaRPr>
          </a:p>
        </p:txBody>
      </p:sp>
      <p:sp>
        <p:nvSpPr>
          <p:cNvPr id="188" name="Google Shape;188;p20"/>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2" name="Shape 192"/>
        <p:cNvGrpSpPr/>
        <p:nvPr/>
      </p:nvGrpSpPr>
      <p:grpSpPr>
        <a:xfrm>
          <a:off x="0" y="0"/>
          <a:ext cx="0" cy="0"/>
          <a:chOff x="0" y="0"/>
          <a:chExt cx="0" cy="0"/>
        </a:xfrm>
      </p:grpSpPr>
      <p:pic>
        <p:nvPicPr>
          <p:cNvPr id="193" name="Google Shape;193;p21"/>
          <p:cNvPicPr preferRelativeResize="0"/>
          <p:nvPr/>
        </p:nvPicPr>
        <p:blipFill>
          <a:blip r:embed="rId3">
            <a:alphaModFix/>
          </a:blip>
          <a:stretch>
            <a:fillRect/>
          </a:stretch>
        </p:blipFill>
        <p:spPr>
          <a:xfrm>
            <a:off x="9160238" y="-143200"/>
            <a:ext cx="9144000" cy="10442900"/>
          </a:xfrm>
          <a:prstGeom prst="rect">
            <a:avLst/>
          </a:prstGeom>
          <a:noFill/>
          <a:ln>
            <a:noFill/>
          </a:ln>
        </p:spPr>
      </p:pic>
      <p:pic>
        <p:nvPicPr>
          <p:cNvPr id="194" name="Google Shape;194;p21"/>
          <p:cNvPicPr preferRelativeResize="0"/>
          <p:nvPr/>
        </p:nvPicPr>
        <p:blipFill>
          <a:blip r:embed="rId4">
            <a:alphaModFix/>
          </a:blip>
          <a:stretch>
            <a:fillRect/>
          </a:stretch>
        </p:blipFill>
        <p:spPr>
          <a:xfrm>
            <a:off x="11049700" y="496525"/>
            <a:ext cx="5365075" cy="4358725"/>
          </a:xfrm>
          <a:prstGeom prst="rect">
            <a:avLst/>
          </a:prstGeom>
          <a:noFill/>
          <a:ln>
            <a:noFill/>
          </a:ln>
        </p:spPr>
      </p:pic>
      <p:sp>
        <p:nvSpPr>
          <p:cNvPr id="195" name="Google Shape;195;p21"/>
          <p:cNvSpPr txBox="1"/>
          <p:nvPr>
            <p:ph type="title"/>
          </p:nvPr>
        </p:nvSpPr>
        <p:spPr>
          <a:xfrm>
            <a:off x="1064650" y="631350"/>
            <a:ext cx="6776700" cy="474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sz="3000">
                <a:latin typeface="Trebuchet MS"/>
                <a:ea typeface="Trebuchet MS"/>
                <a:cs typeface="Trebuchet MS"/>
                <a:sym typeface="Trebuchet MS"/>
              </a:rPr>
              <a:t>MAC Spoofing attack</a:t>
            </a:r>
            <a:endParaRPr sz="3000"/>
          </a:p>
        </p:txBody>
      </p:sp>
      <p:sp>
        <p:nvSpPr>
          <p:cNvPr id="196" name="Google Shape;196;p21"/>
          <p:cNvSpPr txBox="1"/>
          <p:nvPr/>
        </p:nvSpPr>
        <p:spPr>
          <a:xfrm>
            <a:off x="656050" y="1609050"/>
            <a:ext cx="7812900" cy="2927100"/>
          </a:xfrm>
          <a:prstGeom prst="rect">
            <a:avLst/>
          </a:prstGeom>
          <a:noFill/>
          <a:ln>
            <a:noFill/>
          </a:ln>
        </p:spPr>
        <p:txBody>
          <a:bodyPr anchorCtr="0" anchor="t" bIns="0" lIns="0" spcFirstLastPara="1" rIns="0" wrap="square" tIns="10775">
            <a:spAutoFit/>
          </a:bodyPr>
          <a:lstStyle/>
          <a:p>
            <a:pPr indent="0" lvl="0" marL="12700" marR="5080" rtl="0" algn="l">
              <a:lnSpc>
                <a:spcPct val="117700"/>
              </a:lnSpc>
              <a:spcBef>
                <a:spcPts val="0"/>
              </a:spcBef>
              <a:spcAft>
                <a:spcPts val="0"/>
              </a:spcAft>
              <a:buNone/>
            </a:pPr>
            <a:r>
              <a:rPr lang="en-US" sz="2350">
                <a:latin typeface="Verdana"/>
                <a:ea typeface="Verdana"/>
                <a:cs typeface="Verdana"/>
                <a:sym typeface="Verdana"/>
              </a:rPr>
              <a:t>The attack occurs during piconet formation, before encryption is established when generating link keys. </a:t>
            </a:r>
            <a:endParaRPr sz="23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350">
              <a:latin typeface="Verdana"/>
              <a:ea typeface="Verdana"/>
              <a:cs typeface="Verdana"/>
              <a:sym typeface="Verdana"/>
            </a:endParaRPr>
          </a:p>
          <a:p>
            <a:pPr indent="0" lvl="0" marL="12700" marR="5080" rtl="0" algn="l">
              <a:lnSpc>
                <a:spcPct val="117700"/>
              </a:lnSpc>
              <a:spcBef>
                <a:spcPts val="0"/>
              </a:spcBef>
              <a:spcAft>
                <a:spcPts val="0"/>
              </a:spcAft>
              <a:buNone/>
            </a:pPr>
            <a:r>
              <a:rPr lang="en-US" sz="2350">
                <a:latin typeface="Verdana"/>
                <a:ea typeface="Verdana"/>
                <a:cs typeface="Verdana"/>
                <a:sym typeface="Verdana"/>
              </a:rPr>
              <a:t>Attackers can impersonate users, terminate connections, or intercept/modify data using specialized tools.</a:t>
            </a:r>
            <a:endParaRPr sz="2350">
              <a:latin typeface="Verdana"/>
              <a:ea typeface="Verdana"/>
              <a:cs typeface="Verdana"/>
              <a:sym typeface="Verdana"/>
            </a:endParaRPr>
          </a:p>
        </p:txBody>
      </p:sp>
      <p:sp>
        <p:nvSpPr>
          <p:cNvPr id="197" name="Google Shape;197;p21"/>
          <p:cNvSpPr txBox="1"/>
          <p:nvPr>
            <p:ph type="title"/>
          </p:nvPr>
        </p:nvSpPr>
        <p:spPr>
          <a:xfrm>
            <a:off x="923875" y="5039238"/>
            <a:ext cx="6776700" cy="474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sz="3000">
                <a:latin typeface="Trebuchet MS"/>
                <a:ea typeface="Trebuchet MS"/>
                <a:cs typeface="Trebuchet MS"/>
                <a:sym typeface="Trebuchet MS"/>
              </a:rPr>
              <a:t>Man in the middle attack</a:t>
            </a:r>
            <a:endParaRPr sz="3000"/>
          </a:p>
        </p:txBody>
      </p:sp>
      <p:sp>
        <p:nvSpPr>
          <p:cNvPr id="198" name="Google Shape;198;p21"/>
          <p:cNvSpPr txBox="1"/>
          <p:nvPr/>
        </p:nvSpPr>
        <p:spPr>
          <a:xfrm>
            <a:off x="656050" y="5830875"/>
            <a:ext cx="7812900" cy="4382700"/>
          </a:xfrm>
          <a:prstGeom prst="rect">
            <a:avLst/>
          </a:prstGeom>
          <a:noFill/>
          <a:ln>
            <a:noFill/>
          </a:ln>
        </p:spPr>
        <p:txBody>
          <a:bodyPr anchorCtr="0" anchor="t" bIns="0" lIns="0" spcFirstLastPara="1" rIns="0" wrap="square" tIns="10775">
            <a:spAutoFit/>
          </a:bodyPr>
          <a:lstStyle/>
          <a:p>
            <a:pPr indent="0" lvl="0" marL="12700" marR="5080" rtl="0" algn="l">
              <a:lnSpc>
                <a:spcPct val="117700"/>
              </a:lnSpc>
              <a:spcBef>
                <a:spcPts val="0"/>
              </a:spcBef>
              <a:spcAft>
                <a:spcPts val="0"/>
              </a:spcAft>
              <a:buNone/>
            </a:pPr>
            <a:r>
              <a:rPr lang="en-US" sz="2450">
                <a:latin typeface="Verdana"/>
                <a:ea typeface="Verdana"/>
                <a:cs typeface="Verdana"/>
                <a:sym typeface="Verdana"/>
              </a:rPr>
              <a:t> Takes place during pairing when devices exchange messages through an attacker.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rPr lang="en-US" sz="2450">
                <a:latin typeface="Verdana"/>
                <a:ea typeface="Verdana"/>
                <a:cs typeface="Verdana"/>
                <a:sym typeface="Verdana"/>
              </a:rPr>
              <a:t>This allows authentication without shared secret keys.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rPr lang="en-US" sz="2450">
                <a:latin typeface="Verdana"/>
                <a:ea typeface="Verdana"/>
                <a:cs typeface="Verdana"/>
                <a:sym typeface="Verdana"/>
              </a:rPr>
              <a:t>In a successful attack, users believe pairing is complete, but, in reality, the devices are paired with the attacker.</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p:txBody>
      </p:sp>
      <p:pic>
        <p:nvPicPr>
          <p:cNvPr id="199" name="Google Shape;199;p21"/>
          <p:cNvPicPr preferRelativeResize="0"/>
          <p:nvPr/>
        </p:nvPicPr>
        <p:blipFill>
          <a:blip r:embed="rId5">
            <a:alphaModFix/>
          </a:blip>
          <a:stretch>
            <a:fillRect/>
          </a:stretch>
        </p:blipFill>
        <p:spPr>
          <a:xfrm>
            <a:off x="10615661" y="5369550"/>
            <a:ext cx="6233170" cy="4382701"/>
          </a:xfrm>
          <a:prstGeom prst="rect">
            <a:avLst/>
          </a:prstGeom>
          <a:noFill/>
          <a:ln>
            <a:noFill/>
          </a:ln>
        </p:spPr>
      </p:pic>
      <p:sp>
        <p:nvSpPr>
          <p:cNvPr id="200" name="Google Shape;200;p21"/>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4" name="Shape 204"/>
        <p:cNvGrpSpPr/>
        <p:nvPr/>
      </p:nvGrpSpPr>
      <p:grpSpPr>
        <a:xfrm>
          <a:off x="0" y="0"/>
          <a:ext cx="0" cy="0"/>
          <a:chOff x="0" y="0"/>
          <a:chExt cx="0" cy="0"/>
        </a:xfrm>
      </p:grpSpPr>
      <p:sp>
        <p:nvSpPr>
          <p:cNvPr id="205" name="Google Shape;205;p22"/>
          <p:cNvSpPr/>
          <p:nvPr/>
        </p:nvSpPr>
        <p:spPr>
          <a:xfrm>
            <a:off x="-62225" y="-13250"/>
            <a:ext cx="18425160" cy="10312717"/>
          </a:xfrm>
          <a:custGeom>
            <a:rect b="b" l="l" r="r" t="t"/>
            <a:pathLst>
              <a:path extrusionOk="0" h="10287000" w="18288000">
                <a:moveTo>
                  <a:pt x="0" y="0"/>
                </a:moveTo>
                <a:lnTo>
                  <a:pt x="18287999" y="0"/>
                </a:lnTo>
                <a:lnTo>
                  <a:pt x="18287999" y="10286999"/>
                </a:lnTo>
                <a:lnTo>
                  <a:pt x="0" y="10286999"/>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06" name="Google Shape;206;p22"/>
          <p:cNvSpPr txBox="1"/>
          <p:nvPr>
            <p:ph type="title"/>
          </p:nvPr>
        </p:nvSpPr>
        <p:spPr>
          <a:xfrm>
            <a:off x="9751450" y="639650"/>
            <a:ext cx="4211400" cy="477900"/>
          </a:xfrm>
          <a:prstGeom prst="rect">
            <a:avLst/>
          </a:prstGeom>
          <a:noFill/>
          <a:ln>
            <a:noFill/>
          </a:ln>
        </p:spPr>
        <p:txBody>
          <a:bodyPr anchorCtr="0" anchor="t" bIns="0" lIns="0" spcFirstLastPara="1" rIns="0" wrap="square" tIns="15875">
            <a:spAutoFit/>
          </a:bodyPr>
          <a:lstStyle/>
          <a:p>
            <a:pPr indent="0" lvl="0" marL="12700" rtl="0" algn="ctr">
              <a:spcBef>
                <a:spcPts val="0"/>
              </a:spcBef>
              <a:spcAft>
                <a:spcPts val="0"/>
              </a:spcAft>
              <a:buNone/>
            </a:pPr>
            <a:r>
              <a:rPr lang="en-US" sz="3000">
                <a:solidFill>
                  <a:schemeClr val="lt1"/>
                </a:solidFill>
                <a:latin typeface="Trebuchet MS"/>
                <a:ea typeface="Trebuchet MS"/>
                <a:cs typeface="Trebuchet MS"/>
                <a:sym typeface="Trebuchet MS"/>
              </a:rPr>
              <a:t>Pin cracking attack</a:t>
            </a:r>
            <a:endParaRPr sz="3600">
              <a:solidFill>
                <a:schemeClr val="lt1"/>
              </a:solidFill>
            </a:endParaRPr>
          </a:p>
        </p:txBody>
      </p:sp>
      <p:pic>
        <p:nvPicPr>
          <p:cNvPr id="207" name="Google Shape;207;p22"/>
          <p:cNvPicPr preferRelativeResize="0"/>
          <p:nvPr/>
        </p:nvPicPr>
        <p:blipFill rotWithShape="1">
          <a:blip r:embed="rId3">
            <a:alphaModFix/>
          </a:blip>
          <a:srcRect b="0" l="0" r="0" t="0"/>
          <a:stretch/>
        </p:blipFill>
        <p:spPr>
          <a:xfrm>
            <a:off x="0" y="0"/>
            <a:ext cx="9143998" cy="10306593"/>
          </a:xfrm>
          <a:prstGeom prst="rect">
            <a:avLst/>
          </a:prstGeom>
          <a:noFill/>
          <a:ln>
            <a:noFill/>
          </a:ln>
        </p:spPr>
      </p:pic>
      <p:sp>
        <p:nvSpPr>
          <p:cNvPr id="208" name="Google Shape;208;p22"/>
          <p:cNvSpPr txBox="1"/>
          <p:nvPr>
            <p:ph type="title"/>
          </p:nvPr>
        </p:nvSpPr>
        <p:spPr>
          <a:xfrm>
            <a:off x="9963725" y="4899150"/>
            <a:ext cx="5671800" cy="477900"/>
          </a:xfrm>
          <a:prstGeom prst="rect">
            <a:avLst/>
          </a:prstGeom>
          <a:noFill/>
          <a:ln>
            <a:noFill/>
          </a:ln>
        </p:spPr>
        <p:txBody>
          <a:bodyPr anchorCtr="0" anchor="t" bIns="0" lIns="0" spcFirstLastPara="1" rIns="0" wrap="square" tIns="15875">
            <a:spAutoFit/>
          </a:bodyPr>
          <a:lstStyle/>
          <a:p>
            <a:pPr indent="0" lvl="0" marL="12700" rtl="0" algn="ctr">
              <a:spcBef>
                <a:spcPts val="0"/>
              </a:spcBef>
              <a:spcAft>
                <a:spcPts val="0"/>
              </a:spcAft>
              <a:buNone/>
            </a:pPr>
            <a:r>
              <a:rPr lang="en-US" sz="3000">
                <a:solidFill>
                  <a:schemeClr val="lt1"/>
                </a:solidFill>
                <a:latin typeface="Trebuchet MS"/>
                <a:ea typeface="Trebuchet MS"/>
                <a:cs typeface="Trebuchet MS"/>
                <a:sym typeface="Trebuchet MS"/>
              </a:rPr>
              <a:t>Brute-Force BD_ADDR Attack</a:t>
            </a:r>
            <a:endParaRPr sz="3600">
              <a:solidFill>
                <a:schemeClr val="lt1"/>
              </a:solidFill>
            </a:endParaRPr>
          </a:p>
        </p:txBody>
      </p:sp>
      <p:sp>
        <p:nvSpPr>
          <p:cNvPr id="209" name="Google Shape;209;p22"/>
          <p:cNvSpPr txBox="1"/>
          <p:nvPr/>
        </p:nvSpPr>
        <p:spPr>
          <a:xfrm>
            <a:off x="9963725" y="1560725"/>
            <a:ext cx="7812900" cy="3352800"/>
          </a:xfrm>
          <a:prstGeom prst="rect">
            <a:avLst/>
          </a:prstGeom>
          <a:noFill/>
          <a:ln>
            <a:noFill/>
          </a:ln>
        </p:spPr>
        <p:txBody>
          <a:bodyPr anchorCtr="0" anchor="t" bIns="0" lIns="0" spcFirstLastPara="1" rIns="0" wrap="square" tIns="10775">
            <a:spAutoFit/>
          </a:bodyPr>
          <a:lstStyle/>
          <a:p>
            <a:pPr indent="0" lvl="0" marL="12700" marR="5080" rtl="0" algn="l">
              <a:lnSpc>
                <a:spcPct val="117700"/>
              </a:lnSpc>
              <a:spcBef>
                <a:spcPts val="0"/>
              </a:spcBef>
              <a:spcAft>
                <a:spcPts val="0"/>
              </a:spcAft>
              <a:buSzPts val="1100"/>
              <a:buNone/>
            </a:pPr>
            <a:r>
              <a:rPr lang="en-US" sz="2350">
                <a:solidFill>
                  <a:schemeClr val="lt1"/>
                </a:solidFill>
                <a:latin typeface="Verdana"/>
                <a:ea typeface="Verdana"/>
                <a:cs typeface="Verdana"/>
                <a:sym typeface="Verdana"/>
              </a:rPr>
              <a:t>An attacker uses a frequency sniffer tool to collect the RAND and the BD_ADDR of the targeted device</a:t>
            </a:r>
            <a:endParaRPr sz="2350">
              <a:solidFill>
                <a:schemeClr val="lt1"/>
              </a:solidFill>
              <a:latin typeface="Verdana"/>
              <a:ea typeface="Verdana"/>
              <a:cs typeface="Verdana"/>
              <a:sym typeface="Verdana"/>
            </a:endParaRPr>
          </a:p>
          <a:p>
            <a:pPr indent="0" lvl="0" marL="12700" marR="5080" rtl="0" algn="l">
              <a:lnSpc>
                <a:spcPct val="117700"/>
              </a:lnSpc>
              <a:spcBef>
                <a:spcPts val="0"/>
              </a:spcBef>
              <a:spcAft>
                <a:spcPts val="0"/>
              </a:spcAft>
              <a:buClr>
                <a:schemeClr val="dk1"/>
              </a:buClr>
              <a:buSzPts val="1100"/>
              <a:buFont typeface="Arial"/>
              <a:buNone/>
            </a:pPr>
            <a:r>
              <a:t/>
            </a:r>
            <a:endParaRPr sz="2350">
              <a:solidFill>
                <a:schemeClr val="lt1"/>
              </a:solidFill>
              <a:latin typeface="Verdana"/>
              <a:ea typeface="Verdana"/>
              <a:cs typeface="Verdana"/>
              <a:sym typeface="Verdana"/>
            </a:endParaRPr>
          </a:p>
          <a:p>
            <a:pPr indent="0" lvl="0" marL="12700" marR="5080" rtl="0" algn="l">
              <a:lnSpc>
                <a:spcPct val="117700"/>
              </a:lnSpc>
              <a:spcBef>
                <a:spcPts val="0"/>
              </a:spcBef>
              <a:spcAft>
                <a:spcPts val="0"/>
              </a:spcAft>
              <a:buClr>
                <a:schemeClr val="dk1"/>
              </a:buClr>
              <a:buSzPts val="1100"/>
              <a:buFont typeface="Arial"/>
              <a:buNone/>
            </a:pPr>
            <a:r>
              <a:rPr lang="en-US" sz="2350">
                <a:solidFill>
                  <a:schemeClr val="lt1"/>
                </a:solidFill>
                <a:latin typeface="Verdana"/>
                <a:ea typeface="Verdana"/>
                <a:cs typeface="Verdana"/>
                <a:sym typeface="Verdana"/>
              </a:rPr>
              <a:t>A brute-force algorithm (E22 algorithm) is then used to test all possible permutations of the PIN with the data previously collected until the correct PIN is found </a:t>
            </a:r>
            <a:endParaRPr sz="2350">
              <a:solidFill>
                <a:schemeClr val="lt1"/>
              </a:solidFill>
              <a:latin typeface="Verdana"/>
              <a:ea typeface="Verdana"/>
              <a:cs typeface="Verdana"/>
              <a:sym typeface="Verdana"/>
            </a:endParaRPr>
          </a:p>
          <a:p>
            <a:pPr indent="0" lvl="0" marL="12700" marR="5080" rtl="0" algn="l">
              <a:lnSpc>
                <a:spcPct val="117700"/>
              </a:lnSpc>
              <a:spcBef>
                <a:spcPts val="0"/>
              </a:spcBef>
              <a:spcAft>
                <a:spcPts val="0"/>
              </a:spcAft>
              <a:buNone/>
            </a:pPr>
            <a:r>
              <a:t/>
            </a:r>
            <a:endParaRPr sz="2350">
              <a:solidFill>
                <a:schemeClr val="lt1"/>
              </a:solidFill>
              <a:latin typeface="Verdana"/>
              <a:ea typeface="Verdana"/>
              <a:cs typeface="Verdana"/>
              <a:sym typeface="Verdana"/>
            </a:endParaRPr>
          </a:p>
        </p:txBody>
      </p:sp>
      <p:sp>
        <p:nvSpPr>
          <p:cNvPr id="210" name="Google Shape;210;p22"/>
          <p:cNvSpPr txBox="1"/>
          <p:nvPr/>
        </p:nvSpPr>
        <p:spPr>
          <a:xfrm>
            <a:off x="9963725" y="5718750"/>
            <a:ext cx="7812900" cy="1224000"/>
          </a:xfrm>
          <a:prstGeom prst="rect">
            <a:avLst/>
          </a:prstGeom>
          <a:noFill/>
          <a:ln>
            <a:noFill/>
          </a:ln>
        </p:spPr>
        <p:txBody>
          <a:bodyPr anchorCtr="0" anchor="t" bIns="0" lIns="0" spcFirstLastPara="1" rIns="0" wrap="square" tIns="10775">
            <a:spAutoFit/>
          </a:bodyPr>
          <a:lstStyle/>
          <a:p>
            <a:pPr indent="0" lvl="0" marL="12700" marR="5080" rtl="0" algn="l">
              <a:lnSpc>
                <a:spcPct val="117700"/>
              </a:lnSpc>
              <a:spcBef>
                <a:spcPts val="0"/>
              </a:spcBef>
              <a:spcAft>
                <a:spcPts val="0"/>
              </a:spcAft>
              <a:buNone/>
            </a:pPr>
            <a:r>
              <a:rPr lang="en-US" sz="2350">
                <a:solidFill>
                  <a:schemeClr val="lt1"/>
                </a:solidFill>
                <a:latin typeface="Verdana"/>
                <a:ea typeface="Verdana"/>
                <a:cs typeface="Verdana"/>
                <a:sym typeface="Verdana"/>
              </a:rPr>
              <a:t>This attack is a scanning attack on the last three bytes of the BD_ADDR of a device , noting the first 3-bytes are public</a:t>
            </a:r>
            <a:endParaRPr sz="2350">
              <a:solidFill>
                <a:schemeClr val="lt1"/>
              </a:solidFill>
              <a:latin typeface="Verdana"/>
              <a:ea typeface="Verdana"/>
              <a:cs typeface="Verdana"/>
              <a:sym typeface="Verdana"/>
            </a:endParaRPr>
          </a:p>
        </p:txBody>
      </p:sp>
      <p:sp>
        <p:nvSpPr>
          <p:cNvPr id="211" name="Google Shape;211;p22"/>
          <p:cNvSpPr txBox="1"/>
          <p:nvPr/>
        </p:nvSpPr>
        <p:spPr>
          <a:xfrm>
            <a:off x="9963725" y="7934850"/>
            <a:ext cx="7812900" cy="1649700"/>
          </a:xfrm>
          <a:prstGeom prst="rect">
            <a:avLst/>
          </a:prstGeom>
          <a:noFill/>
          <a:ln>
            <a:noFill/>
          </a:ln>
        </p:spPr>
        <p:txBody>
          <a:bodyPr anchorCtr="0" anchor="t" bIns="0" lIns="0" spcFirstLastPara="1" rIns="0" wrap="square" tIns="10775">
            <a:spAutoFit/>
          </a:bodyPr>
          <a:lstStyle/>
          <a:p>
            <a:pPr indent="0" lvl="0" marL="12700" marR="5080" rtl="0" algn="l">
              <a:lnSpc>
                <a:spcPct val="117700"/>
              </a:lnSpc>
              <a:spcBef>
                <a:spcPts val="0"/>
              </a:spcBef>
              <a:spcAft>
                <a:spcPts val="0"/>
              </a:spcAft>
              <a:buNone/>
            </a:pPr>
            <a:r>
              <a:rPr lang="en-US" sz="2350">
                <a:solidFill>
                  <a:schemeClr val="lt1"/>
                </a:solidFill>
                <a:latin typeface="Verdana"/>
                <a:ea typeface="Verdana"/>
                <a:cs typeface="Verdana"/>
                <a:sym typeface="Verdana"/>
              </a:rPr>
              <a:t>The attacker is not looking for any undisclosed information during the attack. It simply authenticates the connection by reflecting/relaying device information.</a:t>
            </a:r>
            <a:endParaRPr sz="2350">
              <a:solidFill>
                <a:schemeClr val="lt1"/>
              </a:solidFill>
              <a:latin typeface="Verdana"/>
              <a:ea typeface="Verdana"/>
              <a:cs typeface="Verdana"/>
              <a:sym typeface="Verdana"/>
            </a:endParaRPr>
          </a:p>
        </p:txBody>
      </p:sp>
      <p:sp>
        <p:nvSpPr>
          <p:cNvPr id="212" name="Google Shape;212;p22"/>
          <p:cNvSpPr txBox="1"/>
          <p:nvPr>
            <p:ph type="title"/>
          </p:nvPr>
        </p:nvSpPr>
        <p:spPr>
          <a:xfrm>
            <a:off x="9876575" y="7199850"/>
            <a:ext cx="5139900" cy="477900"/>
          </a:xfrm>
          <a:prstGeom prst="rect">
            <a:avLst/>
          </a:prstGeom>
          <a:noFill/>
          <a:ln>
            <a:noFill/>
          </a:ln>
        </p:spPr>
        <p:txBody>
          <a:bodyPr anchorCtr="0" anchor="t" bIns="0" lIns="0" spcFirstLastPara="1" rIns="0" wrap="square" tIns="15875">
            <a:spAutoFit/>
          </a:bodyPr>
          <a:lstStyle/>
          <a:p>
            <a:pPr indent="0" lvl="0" marL="12700" rtl="0" algn="ctr">
              <a:spcBef>
                <a:spcPts val="0"/>
              </a:spcBef>
              <a:spcAft>
                <a:spcPts val="0"/>
              </a:spcAft>
              <a:buNone/>
            </a:pPr>
            <a:r>
              <a:rPr lang="en-US" sz="3000">
                <a:solidFill>
                  <a:schemeClr val="lt1"/>
                </a:solidFill>
                <a:latin typeface="Trebuchet MS"/>
                <a:ea typeface="Trebuchet MS"/>
                <a:cs typeface="Trebuchet MS"/>
                <a:sym typeface="Trebuchet MS"/>
              </a:rPr>
              <a:t>Relay / Reflection Attack</a:t>
            </a:r>
            <a:endParaRPr sz="3600">
              <a:solidFill>
                <a:schemeClr val="lt1"/>
              </a:solidFill>
            </a:endParaRPr>
          </a:p>
        </p:txBody>
      </p:sp>
      <p:cxnSp>
        <p:nvCxnSpPr>
          <p:cNvPr id="213" name="Google Shape;213;p22"/>
          <p:cNvCxnSpPr/>
          <p:nvPr/>
        </p:nvCxnSpPr>
        <p:spPr>
          <a:xfrm>
            <a:off x="10205075" y="1264725"/>
            <a:ext cx="2221200" cy="15600"/>
          </a:xfrm>
          <a:prstGeom prst="straightConnector1">
            <a:avLst/>
          </a:prstGeom>
          <a:solidFill>
            <a:schemeClr val="lt2"/>
          </a:solidFill>
          <a:ln cap="flat" cmpd="sng" w="38100">
            <a:solidFill>
              <a:schemeClr val="lt1"/>
            </a:solidFill>
            <a:prstDash val="solid"/>
            <a:round/>
            <a:headEnd len="med" w="med" type="none"/>
            <a:tailEnd len="med" w="med" type="none"/>
          </a:ln>
        </p:spPr>
      </p:cxnSp>
      <p:cxnSp>
        <p:nvCxnSpPr>
          <p:cNvPr id="214" name="Google Shape;214;p22"/>
          <p:cNvCxnSpPr/>
          <p:nvPr/>
        </p:nvCxnSpPr>
        <p:spPr>
          <a:xfrm>
            <a:off x="10158125" y="5534900"/>
            <a:ext cx="2315100" cy="0"/>
          </a:xfrm>
          <a:prstGeom prst="straightConnector1">
            <a:avLst/>
          </a:prstGeom>
          <a:solidFill>
            <a:schemeClr val="lt2"/>
          </a:solidFill>
          <a:ln cap="flat" cmpd="sng" w="38100">
            <a:solidFill>
              <a:schemeClr val="lt1"/>
            </a:solidFill>
            <a:prstDash val="solid"/>
            <a:round/>
            <a:headEnd len="med" w="med" type="none"/>
            <a:tailEnd len="med" w="med" type="none"/>
          </a:ln>
        </p:spPr>
      </p:cxnSp>
      <p:cxnSp>
        <p:nvCxnSpPr>
          <p:cNvPr id="215" name="Google Shape;215;p22"/>
          <p:cNvCxnSpPr/>
          <p:nvPr/>
        </p:nvCxnSpPr>
        <p:spPr>
          <a:xfrm>
            <a:off x="10244125" y="7794900"/>
            <a:ext cx="2424600" cy="0"/>
          </a:xfrm>
          <a:prstGeom prst="straightConnector1">
            <a:avLst/>
          </a:prstGeom>
          <a:solidFill>
            <a:schemeClr val="lt2"/>
          </a:solidFill>
          <a:ln cap="flat" cmpd="sng" w="38100">
            <a:solidFill>
              <a:schemeClr val="lt1"/>
            </a:solidFill>
            <a:prstDash val="solid"/>
            <a:round/>
            <a:headEnd len="med" w="med" type="none"/>
            <a:tailEnd len="med" w="med" type="none"/>
          </a:ln>
        </p:spPr>
      </p:cxnSp>
      <p:sp>
        <p:nvSpPr>
          <p:cNvPr id="216" name="Google Shape;216;p22"/>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0" name="Shape 220"/>
        <p:cNvGrpSpPr/>
        <p:nvPr/>
      </p:nvGrpSpPr>
      <p:grpSpPr>
        <a:xfrm>
          <a:off x="0" y="0"/>
          <a:ext cx="0" cy="0"/>
          <a:chOff x="0" y="0"/>
          <a:chExt cx="0" cy="0"/>
        </a:xfrm>
      </p:grpSpPr>
      <p:pic>
        <p:nvPicPr>
          <p:cNvPr id="221" name="Google Shape;221;p23"/>
          <p:cNvPicPr preferRelativeResize="0"/>
          <p:nvPr/>
        </p:nvPicPr>
        <p:blipFill>
          <a:blip r:embed="rId3">
            <a:alphaModFix/>
          </a:blip>
          <a:stretch>
            <a:fillRect/>
          </a:stretch>
        </p:blipFill>
        <p:spPr>
          <a:xfrm>
            <a:off x="0" y="0"/>
            <a:ext cx="18300702" cy="10299700"/>
          </a:xfrm>
          <a:prstGeom prst="rect">
            <a:avLst/>
          </a:prstGeom>
          <a:noFill/>
          <a:ln>
            <a:noFill/>
          </a:ln>
        </p:spPr>
      </p:pic>
      <p:sp>
        <p:nvSpPr>
          <p:cNvPr id="222" name="Google Shape;222;p23"/>
          <p:cNvSpPr txBox="1"/>
          <p:nvPr>
            <p:ph type="title"/>
          </p:nvPr>
        </p:nvSpPr>
        <p:spPr>
          <a:xfrm>
            <a:off x="3166300" y="821875"/>
            <a:ext cx="4066800" cy="469500"/>
          </a:xfrm>
          <a:prstGeom prst="rect">
            <a:avLst/>
          </a:prstGeom>
          <a:solidFill>
            <a:srgbClr val="EEECE1">
              <a:alpha val="46250"/>
            </a:srgbClr>
          </a:solidFill>
          <a:ln>
            <a:noFill/>
          </a:ln>
        </p:spPr>
        <p:txBody>
          <a:bodyPr anchorCtr="0" anchor="ctr" bIns="0" lIns="0" spcFirstLastPara="1" rIns="0" wrap="square" tIns="0">
            <a:spAutoFit/>
          </a:bodyPr>
          <a:lstStyle/>
          <a:p>
            <a:pPr indent="0" lvl="0" marL="283845" marR="275590" rtl="0" algn="l">
              <a:lnSpc>
                <a:spcPct val="117300"/>
              </a:lnSpc>
              <a:spcBef>
                <a:spcPts val="75"/>
              </a:spcBef>
              <a:spcAft>
                <a:spcPts val="0"/>
              </a:spcAft>
              <a:buNone/>
            </a:pPr>
            <a:r>
              <a:rPr lang="en-US" sz="3050">
                <a:latin typeface="Trebuchet MS"/>
                <a:ea typeface="Trebuchet MS"/>
                <a:cs typeface="Trebuchet MS"/>
                <a:sym typeface="Trebuchet MS"/>
              </a:rPr>
              <a:t>BlueJacking Attack</a:t>
            </a:r>
            <a:endParaRPr sz="5000">
              <a:latin typeface="Trebuchet MS"/>
              <a:ea typeface="Trebuchet MS"/>
              <a:cs typeface="Trebuchet MS"/>
              <a:sym typeface="Trebuchet MS"/>
            </a:endParaRPr>
          </a:p>
        </p:txBody>
      </p:sp>
      <p:sp>
        <p:nvSpPr>
          <p:cNvPr id="223" name="Google Shape;223;p23"/>
          <p:cNvSpPr txBox="1"/>
          <p:nvPr>
            <p:ph type="title"/>
          </p:nvPr>
        </p:nvSpPr>
        <p:spPr>
          <a:xfrm>
            <a:off x="11534571" y="825775"/>
            <a:ext cx="4129500" cy="461700"/>
          </a:xfrm>
          <a:prstGeom prst="rect">
            <a:avLst/>
          </a:prstGeom>
          <a:solidFill>
            <a:srgbClr val="EEECE1">
              <a:alpha val="46250"/>
            </a:srgbClr>
          </a:solidFill>
          <a:ln>
            <a:noFill/>
          </a:ln>
        </p:spPr>
        <p:txBody>
          <a:bodyPr anchorCtr="0" anchor="ctr" bIns="0" lIns="0" spcFirstLastPara="1" rIns="0" wrap="square" tIns="0">
            <a:spAutoFit/>
          </a:bodyPr>
          <a:lstStyle/>
          <a:p>
            <a:pPr indent="0" lvl="0" marL="283845" marR="275590" rtl="0" algn="l">
              <a:lnSpc>
                <a:spcPct val="117300"/>
              </a:lnSpc>
              <a:spcBef>
                <a:spcPts val="75"/>
              </a:spcBef>
              <a:spcAft>
                <a:spcPts val="0"/>
              </a:spcAft>
              <a:buNone/>
            </a:pPr>
            <a:r>
              <a:rPr lang="en-US" sz="3000">
                <a:latin typeface="Trebuchet MS"/>
                <a:ea typeface="Trebuchet MS"/>
                <a:cs typeface="Trebuchet MS"/>
                <a:sym typeface="Trebuchet MS"/>
              </a:rPr>
              <a:t>BlueSnarfing Attack</a:t>
            </a:r>
            <a:endParaRPr sz="3000">
              <a:latin typeface="Trebuchet MS"/>
              <a:ea typeface="Trebuchet MS"/>
              <a:cs typeface="Trebuchet MS"/>
              <a:sym typeface="Trebuchet MS"/>
            </a:endParaRPr>
          </a:p>
        </p:txBody>
      </p:sp>
      <p:sp>
        <p:nvSpPr>
          <p:cNvPr id="224" name="Google Shape;224;p23"/>
          <p:cNvSpPr txBox="1"/>
          <p:nvPr/>
        </p:nvSpPr>
        <p:spPr>
          <a:xfrm>
            <a:off x="1336250" y="1765300"/>
            <a:ext cx="7226400" cy="6620700"/>
          </a:xfrm>
          <a:prstGeom prst="rect">
            <a:avLst/>
          </a:prstGeom>
          <a:solidFill>
            <a:srgbClr val="EEECE1">
              <a:alpha val="46250"/>
            </a:srgbClr>
          </a:solidFill>
          <a:ln>
            <a:noFill/>
          </a:ln>
          <a:effectLst>
            <a:outerShdw blurRad="57150" rotWithShape="0" algn="bl" dir="5400000" dist="19050">
              <a:srgbClr val="000000">
                <a:alpha val="50000"/>
              </a:srgbClr>
            </a:outerShdw>
          </a:effectLst>
        </p:spPr>
        <p:txBody>
          <a:bodyPr anchorCtr="0" anchor="t" bIns="0" lIns="0" spcFirstLastPara="1" rIns="0" wrap="square" tIns="12050">
            <a:spAutoFit/>
          </a:bodyPr>
          <a:lstStyle/>
          <a:p>
            <a:pPr indent="-384175" lvl="0" marL="457200" marR="275590" rtl="0" algn="l">
              <a:lnSpc>
                <a:spcPct val="117300"/>
              </a:lnSpc>
              <a:spcBef>
                <a:spcPts val="75"/>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During a BlueJacking attack, the attacker sends unsolicited messages to a device to trick the user into using an access code </a:t>
            </a:r>
            <a:endParaRPr sz="2450">
              <a:solidFill>
                <a:schemeClr val="dk1"/>
              </a:solidFill>
              <a:latin typeface="Verdana"/>
              <a:ea typeface="Verdana"/>
              <a:cs typeface="Verdana"/>
              <a:sym typeface="Verdana"/>
            </a:endParaRPr>
          </a:p>
          <a:p>
            <a:pPr indent="0" lvl="0" marL="914400"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This enables the adversary to access files on the targeted device. The devices involved in the attack and the exact source of the message received need to be within a specific range, 10 m, for the attack to be successful </a:t>
            </a:r>
            <a:endParaRPr sz="2450">
              <a:solidFill>
                <a:schemeClr val="dk1"/>
              </a:solidFill>
              <a:latin typeface="Verdana"/>
              <a:ea typeface="Verdana"/>
              <a:cs typeface="Verdana"/>
              <a:sym typeface="Verdana"/>
            </a:endParaRPr>
          </a:p>
          <a:p>
            <a:pPr indent="0" lvl="0" marL="914400"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While it does not usually involve the alteration of data, it could make devices susceptible to other attacks</a:t>
            </a:r>
            <a:endParaRPr sz="2450">
              <a:solidFill>
                <a:schemeClr val="dk1"/>
              </a:solidFill>
              <a:latin typeface="Verdana"/>
              <a:ea typeface="Verdana"/>
              <a:cs typeface="Verdana"/>
              <a:sym typeface="Verdana"/>
            </a:endParaRPr>
          </a:p>
        </p:txBody>
      </p:sp>
      <p:sp>
        <p:nvSpPr>
          <p:cNvPr id="225" name="Google Shape;225;p23"/>
          <p:cNvSpPr txBox="1"/>
          <p:nvPr/>
        </p:nvSpPr>
        <p:spPr>
          <a:xfrm>
            <a:off x="10138450" y="1765300"/>
            <a:ext cx="7226400" cy="3985800"/>
          </a:xfrm>
          <a:prstGeom prst="rect">
            <a:avLst/>
          </a:prstGeom>
          <a:solidFill>
            <a:srgbClr val="EEECE1">
              <a:alpha val="46250"/>
            </a:srgbClr>
          </a:solidFill>
          <a:ln>
            <a:noFill/>
          </a:ln>
          <a:effectLst>
            <a:outerShdw blurRad="57150" rotWithShape="0" algn="bl" dir="5400000" dist="19050">
              <a:srgbClr val="000000">
                <a:alpha val="50000"/>
              </a:srgbClr>
            </a:outerShdw>
          </a:effectLst>
        </p:spPr>
        <p:txBody>
          <a:bodyPr anchorCtr="0" anchor="t" bIns="0" lIns="0" spcFirstLastPara="1" rIns="0" wrap="square" tIns="12050">
            <a:spAutoFit/>
          </a:bodyPr>
          <a:lstStyle/>
          <a:p>
            <a:pPr indent="-384175" lvl="0" marL="457200" marR="275590" rtl="0" algn="l">
              <a:lnSpc>
                <a:spcPct val="117300"/>
              </a:lnSpc>
              <a:spcBef>
                <a:spcPts val="75"/>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Involves hacking into a mobile phone and stealing data stored in its memory.</a:t>
            </a:r>
            <a:endParaRPr sz="2450">
              <a:solidFill>
                <a:schemeClr val="dk1"/>
              </a:solidFill>
              <a:latin typeface="Verdana"/>
              <a:ea typeface="Verdana"/>
              <a:cs typeface="Verdana"/>
              <a:sym typeface="Verdana"/>
            </a:endParaRPr>
          </a:p>
          <a:p>
            <a:pPr indent="0" lvl="0" marL="1371600"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Exploits the OBEX File Transfer Protocol.</a:t>
            </a:r>
            <a:endParaRPr sz="2450">
              <a:solidFill>
                <a:schemeClr val="dk1"/>
              </a:solidFill>
              <a:latin typeface="Verdana"/>
              <a:ea typeface="Verdana"/>
              <a:cs typeface="Verdana"/>
              <a:sym typeface="Verdana"/>
            </a:endParaRPr>
          </a:p>
          <a:p>
            <a:pPr indent="0" lvl="0" marL="1371600"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Enables the attacker to pair with the user's device and access data.</a:t>
            </a:r>
            <a:endParaRPr sz="2450">
              <a:solidFill>
                <a:schemeClr val="dk1"/>
              </a:solidFill>
              <a:latin typeface="Verdana"/>
              <a:ea typeface="Verdana"/>
              <a:cs typeface="Verdana"/>
              <a:sym typeface="Verdana"/>
            </a:endParaRPr>
          </a:p>
          <a:p>
            <a:pPr indent="0" lvl="0" marL="1371600"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a:p>
            <a:pPr indent="0" lvl="0" marL="914400"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p:txBody>
      </p:sp>
      <p:sp>
        <p:nvSpPr>
          <p:cNvPr id="226" name="Google Shape;226;p23"/>
          <p:cNvSpPr txBox="1"/>
          <p:nvPr/>
        </p:nvSpPr>
        <p:spPr>
          <a:xfrm>
            <a:off x="11096725" y="5973050"/>
            <a:ext cx="5005200" cy="798300"/>
          </a:xfrm>
          <a:prstGeom prst="rect">
            <a:avLst/>
          </a:prstGeom>
          <a:solidFill>
            <a:srgbClr val="000509">
              <a:alpha val="46250"/>
            </a:srgbClr>
          </a:solidFill>
          <a:ln>
            <a:noFill/>
          </a:ln>
        </p:spPr>
        <p:txBody>
          <a:bodyPr anchorCtr="0" anchor="t" bIns="0" lIns="0" spcFirstLastPara="1" rIns="0" wrap="square" tIns="10775">
            <a:spAutoFit/>
          </a:bodyPr>
          <a:lstStyle/>
          <a:p>
            <a:pPr indent="0" lvl="0" marL="12700" marR="5080" rtl="0" algn="l">
              <a:lnSpc>
                <a:spcPct val="117700"/>
              </a:lnSpc>
              <a:spcBef>
                <a:spcPts val="0"/>
              </a:spcBef>
              <a:spcAft>
                <a:spcPts val="0"/>
              </a:spcAft>
              <a:buNone/>
            </a:pPr>
            <a:r>
              <a:rPr lang="en-US" sz="2350">
                <a:solidFill>
                  <a:schemeClr val="lt1"/>
                </a:solidFill>
                <a:latin typeface="Verdana"/>
                <a:ea typeface="Verdana"/>
                <a:cs typeface="Verdana"/>
                <a:sym typeface="Verdana"/>
              </a:rPr>
              <a:t>Example: ‘HELLOMOTO ATTACK’ in 2007</a:t>
            </a:r>
            <a:endParaRPr sz="2350">
              <a:solidFill>
                <a:schemeClr val="lt1"/>
              </a:solidFill>
              <a:latin typeface="Verdana"/>
              <a:ea typeface="Verdana"/>
              <a:cs typeface="Verdana"/>
              <a:sym typeface="Verdana"/>
            </a:endParaRPr>
          </a:p>
        </p:txBody>
      </p:sp>
      <p:sp>
        <p:nvSpPr>
          <p:cNvPr id="227" name="Google Shape;227;p23"/>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1" name="Shape 231"/>
        <p:cNvGrpSpPr/>
        <p:nvPr/>
      </p:nvGrpSpPr>
      <p:grpSpPr>
        <a:xfrm>
          <a:off x="0" y="0"/>
          <a:ext cx="0" cy="0"/>
          <a:chOff x="0" y="0"/>
          <a:chExt cx="0" cy="0"/>
        </a:xfrm>
      </p:grpSpPr>
      <p:pic>
        <p:nvPicPr>
          <p:cNvPr id="232" name="Google Shape;232;p24"/>
          <p:cNvPicPr preferRelativeResize="0"/>
          <p:nvPr/>
        </p:nvPicPr>
        <p:blipFill>
          <a:blip r:embed="rId3">
            <a:alphaModFix/>
          </a:blip>
          <a:stretch>
            <a:fillRect/>
          </a:stretch>
        </p:blipFill>
        <p:spPr>
          <a:xfrm>
            <a:off x="9501175" y="0"/>
            <a:ext cx="8799523" cy="10299699"/>
          </a:xfrm>
          <a:prstGeom prst="rect">
            <a:avLst/>
          </a:prstGeom>
          <a:noFill/>
          <a:ln>
            <a:noFill/>
          </a:ln>
        </p:spPr>
      </p:pic>
      <p:sp>
        <p:nvSpPr>
          <p:cNvPr id="233" name="Google Shape;233;p24"/>
          <p:cNvSpPr txBox="1"/>
          <p:nvPr>
            <p:ph type="title"/>
          </p:nvPr>
        </p:nvSpPr>
        <p:spPr>
          <a:xfrm>
            <a:off x="1268000" y="518813"/>
            <a:ext cx="6776700" cy="4746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Clr>
                <a:schemeClr val="dk1"/>
              </a:buClr>
              <a:buFont typeface="Arial"/>
              <a:buNone/>
            </a:pPr>
            <a:r>
              <a:rPr lang="en-US" sz="3000">
                <a:latin typeface="Trebuchet MS"/>
                <a:ea typeface="Trebuchet MS"/>
                <a:cs typeface="Trebuchet MS"/>
                <a:sym typeface="Trebuchet MS"/>
              </a:rPr>
              <a:t>Car Whisperer Attack </a:t>
            </a:r>
            <a:endParaRPr sz="3000"/>
          </a:p>
        </p:txBody>
      </p:sp>
      <p:sp>
        <p:nvSpPr>
          <p:cNvPr id="234" name="Google Shape;234;p24"/>
          <p:cNvSpPr txBox="1"/>
          <p:nvPr/>
        </p:nvSpPr>
        <p:spPr>
          <a:xfrm>
            <a:off x="749900" y="1172725"/>
            <a:ext cx="7812900" cy="12897600"/>
          </a:xfrm>
          <a:prstGeom prst="rect">
            <a:avLst/>
          </a:prstGeom>
          <a:noFill/>
          <a:ln>
            <a:noFill/>
          </a:ln>
        </p:spPr>
        <p:txBody>
          <a:bodyPr anchorCtr="0" anchor="t" bIns="0" lIns="0" spcFirstLastPara="1" rIns="0" wrap="square" tIns="91425">
            <a:spAutoFit/>
          </a:bodyPr>
          <a:lstStyle/>
          <a:p>
            <a:pPr indent="0" lvl="0" marL="12700" marR="5080" rtl="0" algn="l">
              <a:lnSpc>
                <a:spcPct val="117700"/>
              </a:lnSpc>
              <a:spcBef>
                <a:spcPts val="0"/>
              </a:spcBef>
              <a:spcAft>
                <a:spcPts val="0"/>
              </a:spcAft>
              <a:buNone/>
            </a:pPr>
            <a:r>
              <a:rPr lang="en-US" sz="2450">
                <a:latin typeface="Verdana"/>
                <a:ea typeface="Verdana"/>
                <a:cs typeface="Verdana"/>
                <a:sym typeface="Verdana"/>
              </a:rPr>
              <a:t>Though surfaced in 2005, this attack is still prevalent and puts hackers in car seats.</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rPr lang="en-US" sz="2450">
                <a:latin typeface="Verdana"/>
                <a:ea typeface="Verdana"/>
                <a:cs typeface="Verdana"/>
                <a:sym typeface="Verdana"/>
              </a:rPr>
              <a:t>Developed by Trinity group in Europe in order to demonstrate the limitations of Bluetooth systems</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rPr lang="en-US" sz="2450">
                <a:latin typeface="Verdana"/>
                <a:ea typeface="Verdana"/>
                <a:cs typeface="Verdana"/>
                <a:sym typeface="Verdana"/>
              </a:rPr>
              <a:t>The Car Whisperer software is used to exploit the very short four-digit security key assigned by car manufacturers that come by default on Bluetooth radios in cars.To note car systems sometimes use the same key</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SzPts val="1100"/>
              <a:buNone/>
            </a:pPr>
            <a:r>
              <a:rPr lang="en-US" sz="2450">
                <a:latin typeface="Verdana"/>
                <a:ea typeface="Verdana"/>
                <a:cs typeface="Verdana"/>
                <a:sym typeface="Verdana"/>
              </a:rPr>
              <a:t>Devices connect to vehicles by emulating a phone. After connecting, they can play sounds from the music systems in the vehicles and listen to the microphone</a:t>
            </a:r>
            <a:endParaRPr sz="2450">
              <a:latin typeface="Verdana"/>
              <a:ea typeface="Verdana"/>
              <a:cs typeface="Verdana"/>
              <a:sym typeface="Verdana"/>
            </a:endParaRPr>
          </a:p>
          <a:p>
            <a:pPr indent="0" lvl="0" marL="12700" marR="5080" rtl="0" algn="l">
              <a:lnSpc>
                <a:spcPct val="117700"/>
              </a:lnSpc>
              <a:spcBef>
                <a:spcPts val="0"/>
              </a:spcBef>
              <a:spcAft>
                <a:spcPts val="0"/>
              </a:spcAft>
              <a:buSzPts val="1100"/>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Clr>
                <a:schemeClr val="dk1"/>
              </a:buClr>
              <a:buSzPts val="1100"/>
              <a:buFont typeface="Arial"/>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Clr>
                <a:schemeClr val="dk1"/>
              </a:buClr>
              <a:buSzPts val="1100"/>
              <a:buFont typeface="Arial"/>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Clr>
                <a:schemeClr val="dk1"/>
              </a:buClr>
              <a:buSzPts val="1100"/>
              <a:buFont typeface="Arial"/>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Clr>
                <a:schemeClr val="dk1"/>
              </a:buClr>
              <a:buSzPts val="1100"/>
              <a:buFont typeface="Arial"/>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Clr>
                <a:schemeClr val="dk1"/>
              </a:buClr>
              <a:buSzPts val="1100"/>
              <a:buFont typeface="Arial"/>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Clr>
                <a:schemeClr val="dk1"/>
              </a:buClr>
              <a:buSzPts val="1100"/>
              <a:buFont typeface="Arial"/>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p:txBody>
      </p:sp>
      <p:sp>
        <p:nvSpPr>
          <p:cNvPr id="235" name="Google Shape;235;p24"/>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9" name="Shape 239"/>
        <p:cNvGrpSpPr/>
        <p:nvPr/>
      </p:nvGrpSpPr>
      <p:grpSpPr>
        <a:xfrm>
          <a:off x="0" y="0"/>
          <a:ext cx="0" cy="0"/>
          <a:chOff x="0" y="0"/>
          <a:chExt cx="0" cy="0"/>
        </a:xfrm>
      </p:grpSpPr>
      <p:grpSp>
        <p:nvGrpSpPr>
          <p:cNvPr id="240" name="Google Shape;240;p25"/>
          <p:cNvGrpSpPr/>
          <p:nvPr/>
        </p:nvGrpSpPr>
        <p:grpSpPr>
          <a:xfrm>
            <a:off x="0" y="0"/>
            <a:ext cx="9144000" cy="10299344"/>
            <a:chOff x="0" y="0"/>
            <a:chExt cx="9144000" cy="10287000"/>
          </a:xfrm>
        </p:grpSpPr>
        <p:sp>
          <p:nvSpPr>
            <p:cNvPr id="241" name="Google Shape;241;p25"/>
            <p:cNvSpPr/>
            <p:nvPr/>
          </p:nvSpPr>
          <p:spPr>
            <a:xfrm>
              <a:off x="0" y="0"/>
              <a:ext cx="9144000" cy="10287000"/>
            </a:xfrm>
            <a:custGeom>
              <a:rect b="b" l="l" r="r" t="t"/>
              <a:pathLst>
                <a:path extrusionOk="0" h="10287000" w="9144000">
                  <a:moveTo>
                    <a:pt x="0" y="0"/>
                  </a:moveTo>
                  <a:lnTo>
                    <a:pt x="9143999" y="0"/>
                  </a:lnTo>
                  <a:lnTo>
                    <a:pt x="9143999" y="10286998"/>
                  </a:lnTo>
                  <a:lnTo>
                    <a:pt x="0" y="10286998"/>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242" name="Google Shape;242;p25"/>
            <p:cNvPicPr preferRelativeResize="0"/>
            <p:nvPr/>
          </p:nvPicPr>
          <p:blipFill rotWithShape="1">
            <a:blip r:embed="rId3">
              <a:alphaModFix/>
            </a:blip>
            <a:srcRect b="0" l="0" r="0" t="0"/>
            <a:stretch/>
          </p:blipFill>
          <p:spPr>
            <a:xfrm>
              <a:off x="1334999" y="1143000"/>
              <a:ext cx="6467473" cy="8001000"/>
            </a:xfrm>
            <a:prstGeom prst="rect">
              <a:avLst/>
            </a:prstGeom>
            <a:noFill/>
            <a:ln>
              <a:noFill/>
            </a:ln>
          </p:spPr>
        </p:pic>
      </p:grpSp>
      <p:sp>
        <p:nvSpPr>
          <p:cNvPr id="243" name="Google Shape;243;p25"/>
          <p:cNvSpPr txBox="1"/>
          <p:nvPr>
            <p:ph type="title"/>
          </p:nvPr>
        </p:nvSpPr>
        <p:spPr>
          <a:xfrm>
            <a:off x="10527825" y="787775"/>
            <a:ext cx="6776700" cy="474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sz="3000">
                <a:latin typeface="Trebuchet MS"/>
                <a:ea typeface="Trebuchet MS"/>
                <a:cs typeface="Trebuchet MS"/>
                <a:sym typeface="Trebuchet MS"/>
              </a:rPr>
              <a:t>Blue-Borne Attack</a:t>
            </a:r>
            <a:endParaRPr sz="3000"/>
          </a:p>
        </p:txBody>
      </p:sp>
      <p:sp>
        <p:nvSpPr>
          <p:cNvPr id="244" name="Google Shape;244;p25"/>
          <p:cNvSpPr txBox="1"/>
          <p:nvPr/>
        </p:nvSpPr>
        <p:spPr>
          <a:xfrm>
            <a:off x="10009725" y="1644900"/>
            <a:ext cx="7812900" cy="4630200"/>
          </a:xfrm>
          <a:prstGeom prst="rect">
            <a:avLst/>
          </a:prstGeom>
          <a:noFill/>
          <a:ln>
            <a:noFill/>
          </a:ln>
        </p:spPr>
        <p:txBody>
          <a:bodyPr anchorCtr="0" anchor="t" bIns="0" lIns="0" spcFirstLastPara="1" rIns="0" wrap="square" tIns="10775">
            <a:spAutoFit/>
          </a:bodyPr>
          <a:lstStyle/>
          <a:p>
            <a:pPr indent="-377825" lvl="0" marL="457200" marR="5080" rtl="0" algn="l">
              <a:lnSpc>
                <a:spcPct val="117700"/>
              </a:lnSpc>
              <a:spcBef>
                <a:spcPts val="0"/>
              </a:spcBef>
              <a:spcAft>
                <a:spcPts val="0"/>
              </a:spcAft>
              <a:buSzPts val="2350"/>
              <a:buFont typeface="Verdana"/>
              <a:buChar char="●"/>
            </a:pPr>
            <a:r>
              <a:rPr lang="en-US" sz="2350">
                <a:latin typeface="Verdana"/>
                <a:ea typeface="Verdana"/>
                <a:cs typeface="Verdana"/>
                <a:sym typeface="Verdana"/>
              </a:rPr>
              <a:t>The attack is conducted by exploiting a stack buffer overflow flaw</a:t>
            </a:r>
            <a:endParaRPr sz="2350">
              <a:latin typeface="Verdana"/>
              <a:ea typeface="Verdana"/>
              <a:cs typeface="Verdana"/>
              <a:sym typeface="Verdana"/>
            </a:endParaRPr>
          </a:p>
          <a:p>
            <a:pPr indent="0" lvl="0" marL="457200" marR="5080" rtl="0" algn="l">
              <a:lnSpc>
                <a:spcPct val="117700"/>
              </a:lnSpc>
              <a:spcBef>
                <a:spcPts val="0"/>
              </a:spcBef>
              <a:spcAft>
                <a:spcPts val="0"/>
              </a:spcAft>
              <a:buNone/>
            </a:pPr>
            <a:r>
              <a:t/>
            </a:r>
            <a:endParaRPr sz="2350">
              <a:latin typeface="Verdana"/>
              <a:ea typeface="Verdana"/>
              <a:cs typeface="Verdana"/>
              <a:sym typeface="Verdana"/>
            </a:endParaRPr>
          </a:p>
          <a:p>
            <a:pPr indent="-377825" lvl="0" marL="457200" marR="5080" rtl="0" algn="l">
              <a:lnSpc>
                <a:spcPct val="117700"/>
              </a:lnSpc>
              <a:spcBef>
                <a:spcPts val="0"/>
              </a:spcBef>
              <a:spcAft>
                <a:spcPts val="0"/>
              </a:spcAft>
              <a:buSzPts val="2350"/>
              <a:buFont typeface="Verdana"/>
              <a:buChar char="●"/>
            </a:pPr>
            <a:r>
              <a:rPr lang="en-US" sz="2350">
                <a:latin typeface="Verdana"/>
                <a:ea typeface="Verdana"/>
                <a:cs typeface="Verdana"/>
                <a:sym typeface="Verdana"/>
              </a:rPr>
              <a:t>By targeting the processing of pending client L2CAP configuration responses, the attacker is able to hijack Bluetooth connections </a:t>
            </a:r>
            <a:endParaRPr sz="2350">
              <a:latin typeface="Verdana"/>
              <a:ea typeface="Verdana"/>
              <a:cs typeface="Verdana"/>
              <a:sym typeface="Verdana"/>
            </a:endParaRPr>
          </a:p>
          <a:p>
            <a:pPr indent="0" lvl="0" marL="457200" marR="5080" rtl="0" algn="l">
              <a:lnSpc>
                <a:spcPct val="117700"/>
              </a:lnSpc>
              <a:spcBef>
                <a:spcPts val="0"/>
              </a:spcBef>
              <a:spcAft>
                <a:spcPts val="0"/>
              </a:spcAft>
              <a:buNone/>
            </a:pPr>
            <a:r>
              <a:t/>
            </a:r>
            <a:endParaRPr sz="2350">
              <a:latin typeface="Verdana"/>
              <a:ea typeface="Verdana"/>
              <a:cs typeface="Verdana"/>
              <a:sym typeface="Verdana"/>
            </a:endParaRPr>
          </a:p>
          <a:p>
            <a:pPr indent="-377825" lvl="0" marL="457200" marR="5080" rtl="0" algn="l">
              <a:lnSpc>
                <a:spcPct val="117700"/>
              </a:lnSpc>
              <a:spcBef>
                <a:spcPts val="0"/>
              </a:spcBef>
              <a:spcAft>
                <a:spcPts val="0"/>
              </a:spcAft>
              <a:buSzPts val="2350"/>
              <a:buFont typeface="Verdana"/>
              <a:buChar char="●"/>
            </a:pPr>
            <a:r>
              <a:rPr lang="en-US" sz="2350">
                <a:latin typeface="Verdana"/>
                <a:ea typeface="Verdana"/>
                <a:cs typeface="Verdana"/>
                <a:sym typeface="Verdana"/>
              </a:rPr>
              <a:t> This enables them to control a targeted device’s embedded content and functions. For the attack to be successful, only MAC and Bluetooth addresses are needed </a:t>
            </a:r>
            <a:endParaRPr sz="2350">
              <a:latin typeface="Verdana"/>
              <a:ea typeface="Verdana"/>
              <a:cs typeface="Verdana"/>
              <a:sym typeface="Verdana"/>
            </a:endParaRPr>
          </a:p>
        </p:txBody>
      </p:sp>
      <p:sp>
        <p:nvSpPr>
          <p:cNvPr id="245" name="Google Shape;245;p25"/>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 name="Shape 58"/>
        <p:cNvGrpSpPr/>
        <p:nvPr/>
      </p:nvGrpSpPr>
      <p:grpSpPr>
        <a:xfrm>
          <a:off x="0" y="0"/>
          <a:ext cx="0" cy="0"/>
          <a:chOff x="0" y="0"/>
          <a:chExt cx="0" cy="0"/>
        </a:xfrm>
      </p:grpSpPr>
      <p:sp>
        <p:nvSpPr>
          <p:cNvPr id="59" name="Google Shape;59;p8"/>
          <p:cNvSpPr txBox="1"/>
          <p:nvPr>
            <p:ph idx="4294967295" type="title"/>
          </p:nvPr>
        </p:nvSpPr>
        <p:spPr>
          <a:xfrm>
            <a:off x="1534175" y="647000"/>
            <a:ext cx="6776700" cy="705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a:latin typeface="Trebuchet MS"/>
                <a:ea typeface="Trebuchet MS"/>
                <a:cs typeface="Trebuchet MS"/>
                <a:sym typeface="Trebuchet MS"/>
              </a:rPr>
              <a:t>What is Bluetooth?</a:t>
            </a:r>
            <a:endParaRPr/>
          </a:p>
        </p:txBody>
      </p:sp>
      <p:sp>
        <p:nvSpPr>
          <p:cNvPr id="60" name="Google Shape;60;p8"/>
          <p:cNvSpPr txBox="1"/>
          <p:nvPr/>
        </p:nvSpPr>
        <p:spPr>
          <a:xfrm>
            <a:off x="515825" y="2290700"/>
            <a:ext cx="8813400" cy="5718300"/>
          </a:xfrm>
          <a:prstGeom prst="rect">
            <a:avLst/>
          </a:prstGeom>
          <a:noFill/>
          <a:ln>
            <a:noFill/>
          </a:ln>
        </p:spPr>
        <p:txBody>
          <a:bodyPr anchorCtr="0" anchor="t" bIns="0" lIns="0" spcFirstLastPara="1" rIns="0" wrap="square" tIns="10150">
            <a:spAutoFit/>
          </a:bodyPr>
          <a:lstStyle/>
          <a:p>
            <a:pPr indent="-46355" lvl="0" marL="58418" marR="5080" rtl="0" algn="ctr">
              <a:lnSpc>
                <a:spcPct val="117800"/>
              </a:lnSpc>
              <a:spcBef>
                <a:spcPts val="0"/>
              </a:spcBef>
              <a:spcAft>
                <a:spcPts val="0"/>
              </a:spcAft>
              <a:buNone/>
            </a:pPr>
            <a:r>
              <a:rPr lang="en-US" sz="2450">
                <a:latin typeface="Verdana"/>
                <a:ea typeface="Verdana"/>
                <a:cs typeface="Verdana"/>
                <a:sym typeface="Verdana"/>
              </a:rPr>
              <a:t>Bluetooth is a short-range wireless technology standard that is used for exchanging data between fixed and mobile devices over short distances and building personal area networks (PANs).</a:t>
            </a:r>
            <a:endParaRPr sz="2450">
              <a:latin typeface="Verdana"/>
              <a:ea typeface="Verdana"/>
              <a:cs typeface="Verdana"/>
              <a:sym typeface="Verdana"/>
            </a:endParaRPr>
          </a:p>
          <a:p>
            <a:pPr indent="-46355" lvl="0" marL="58418" marR="5080" rtl="0" algn="ctr">
              <a:lnSpc>
                <a:spcPct val="117800"/>
              </a:lnSpc>
              <a:spcBef>
                <a:spcPts val="0"/>
              </a:spcBef>
              <a:spcAft>
                <a:spcPts val="0"/>
              </a:spcAft>
              <a:buNone/>
            </a:pPr>
            <a:r>
              <a:t/>
            </a:r>
            <a:endParaRPr sz="2450">
              <a:latin typeface="Verdana"/>
              <a:ea typeface="Verdana"/>
              <a:cs typeface="Verdana"/>
              <a:sym typeface="Verdana"/>
            </a:endParaRPr>
          </a:p>
          <a:p>
            <a:pPr indent="-46355" lvl="0" marL="58418" marR="5080" rtl="0" algn="ctr">
              <a:lnSpc>
                <a:spcPct val="117800"/>
              </a:lnSpc>
              <a:spcBef>
                <a:spcPts val="0"/>
              </a:spcBef>
              <a:spcAft>
                <a:spcPts val="0"/>
              </a:spcAft>
              <a:buNone/>
            </a:pPr>
            <a:r>
              <a:rPr lang="en-US" sz="2450">
                <a:latin typeface="Verdana"/>
                <a:ea typeface="Verdana"/>
                <a:cs typeface="Verdana"/>
                <a:sym typeface="Verdana"/>
              </a:rPr>
              <a:t>It was </a:t>
            </a:r>
            <a:r>
              <a:rPr lang="en-US" sz="2450">
                <a:latin typeface="Verdana"/>
                <a:ea typeface="Verdana"/>
                <a:cs typeface="Verdana"/>
                <a:sym typeface="Verdana"/>
              </a:rPr>
              <a:t>initially</a:t>
            </a:r>
            <a:r>
              <a:rPr lang="en-US" sz="2450">
                <a:latin typeface="Verdana"/>
                <a:ea typeface="Verdana"/>
                <a:cs typeface="Verdana"/>
                <a:sym typeface="Verdana"/>
              </a:rPr>
              <a:t> developed by the Swedish Company </a:t>
            </a:r>
            <a:r>
              <a:rPr lang="en-US" sz="2450">
                <a:latin typeface="Verdana"/>
                <a:ea typeface="Verdana"/>
                <a:cs typeface="Verdana"/>
                <a:sym typeface="Verdana"/>
              </a:rPr>
              <a:t>Ericsson</a:t>
            </a:r>
            <a:r>
              <a:rPr lang="en-US" sz="2450">
                <a:latin typeface="Verdana"/>
                <a:ea typeface="Verdana"/>
                <a:cs typeface="Verdana"/>
                <a:sym typeface="Verdana"/>
              </a:rPr>
              <a:t> in 1994. </a:t>
            </a:r>
            <a:endParaRPr sz="2450">
              <a:latin typeface="Verdana"/>
              <a:ea typeface="Verdana"/>
              <a:cs typeface="Verdana"/>
              <a:sym typeface="Verdana"/>
            </a:endParaRPr>
          </a:p>
          <a:p>
            <a:pPr indent="-46355" lvl="0" marL="58418" marR="5080" rtl="0" algn="ctr">
              <a:lnSpc>
                <a:spcPct val="117800"/>
              </a:lnSpc>
              <a:spcBef>
                <a:spcPts val="0"/>
              </a:spcBef>
              <a:spcAft>
                <a:spcPts val="0"/>
              </a:spcAft>
              <a:buNone/>
            </a:pPr>
            <a:r>
              <a:t/>
            </a:r>
            <a:endParaRPr sz="2450">
              <a:latin typeface="Verdana"/>
              <a:ea typeface="Verdana"/>
              <a:cs typeface="Verdana"/>
              <a:sym typeface="Verdana"/>
            </a:endParaRPr>
          </a:p>
          <a:p>
            <a:pPr indent="-46355" lvl="0" marL="58418" marR="5080" rtl="0" algn="ctr">
              <a:lnSpc>
                <a:spcPct val="117800"/>
              </a:lnSpc>
              <a:spcBef>
                <a:spcPts val="0"/>
              </a:spcBef>
              <a:spcAft>
                <a:spcPts val="0"/>
              </a:spcAft>
              <a:buNone/>
            </a:pPr>
            <a:r>
              <a:rPr lang="en-US" sz="2450">
                <a:latin typeface="Verdana"/>
                <a:ea typeface="Verdana"/>
                <a:cs typeface="Verdana"/>
                <a:sym typeface="Verdana"/>
              </a:rPr>
              <a:t> While Bluetooth offers significant power efficiency, with a transmission power limited to 2.5 milliwatts, its range is relatively short, typically spanning between 10 to 15 meters at most.</a:t>
            </a:r>
            <a:endParaRPr sz="2450">
              <a:latin typeface="Verdana"/>
              <a:ea typeface="Verdana"/>
              <a:cs typeface="Verdana"/>
              <a:sym typeface="Verdana"/>
            </a:endParaRPr>
          </a:p>
          <a:p>
            <a:pPr indent="-46355" lvl="0" marL="58419" marR="5080" rtl="0" algn="ctr">
              <a:lnSpc>
                <a:spcPct val="117800"/>
              </a:lnSpc>
              <a:spcBef>
                <a:spcPts val="0"/>
              </a:spcBef>
              <a:spcAft>
                <a:spcPts val="0"/>
              </a:spcAft>
              <a:buNone/>
            </a:pPr>
            <a:r>
              <a:t/>
            </a:r>
            <a:endParaRPr sz="2450">
              <a:latin typeface="Verdana"/>
              <a:ea typeface="Verdana"/>
              <a:cs typeface="Verdana"/>
              <a:sym typeface="Verdana"/>
            </a:endParaRPr>
          </a:p>
        </p:txBody>
      </p:sp>
      <p:sp>
        <p:nvSpPr>
          <p:cNvPr id="61" name="Google Shape;61;p8"/>
          <p:cNvSpPr/>
          <p:nvPr/>
        </p:nvSpPr>
        <p:spPr>
          <a:xfrm>
            <a:off x="9960400" y="50"/>
            <a:ext cx="8340300" cy="10299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62" name="Google Shape;62;p8"/>
          <p:cNvPicPr preferRelativeResize="0"/>
          <p:nvPr/>
        </p:nvPicPr>
        <p:blipFill>
          <a:blip r:embed="rId3">
            <a:alphaModFix/>
          </a:blip>
          <a:stretch>
            <a:fillRect/>
          </a:stretch>
        </p:blipFill>
        <p:spPr>
          <a:xfrm>
            <a:off x="11010550" y="1876700"/>
            <a:ext cx="6239999" cy="5882824"/>
          </a:xfrm>
          <a:prstGeom prst="rect">
            <a:avLst/>
          </a:prstGeom>
          <a:noFill/>
          <a:ln>
            <a:noFill/>
          </a:ln>
        </p:spPr>
      </p:pic>
      <p:sp>
        <p:nvSpPr>
          <p:cNvPr id="63" name="Google Shape;63;p8"/>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9" name="Shape 249"/>
        <p:cNvGrpSpPr/>
        <p:nvPr/>
      </p:nvGrpSpPr>
      <p:grpSpPr>
        <a:xfrm>
          <a:off x="0" y="0"/>
          <a:ext cx="0" cy="0"/>
          <a:chOff x="0" y="0"/>
          <a:chExt cx="0" cy="0"/>
        </a:xfrm>
      </p:grpSpPr>
      <p:pic>
        <p:nvPicPr>
          <p:cNvPr id="250" name="Google Shape;250;p26"/>
          <p:cNvPicPr preferRelativeResize="0"/>
          <p:nvPr/>
        </p:nvPicPr>
        <p:blipFill>
          <a:blip r:embed="rId3">
            <a:alphaModFix amt="80000"/>
          </a:blip>
          <a:stretch>
            <a:fillRect/>
          </a:stretch>
        </p:blipFill>
        <p:spPr>
          <a:xfrm>
            <a:off x="0" y="-6350"/>
            <a:ext cx="18310579" cy="10299701"/>
          </a:xfrm>
          <a:prstGeom prst="rect">
            <a:avLst/>
          </a:prstGeom>
          <a:noFill/>
          <a:ln>
            <a:noFill/>
          </a:ln>
        </p:spPr>
      </p:pic>
      <p:sp>
        <p:nvSpPr>
          <p:cNvPr id="251" name="Google Shape;251;p26"/>
          <p:cNvSpPr txBox="1"/>
          <p:nvPr>
            <p:ph type="title"/>
          </p:nvPr>
        </p:nvSpPr>
        <p:spPr>
          <a:xfrm>
            <a:off x="1611500" y="482575"/>
            <a:ext cx="6776700" cy="474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sz="3000">
                <a:solidFill>
                  <a:schemeClr val="lt1"/>
                </a:solidFill>
                <a:latin typeface="Trebuchet MS"/>
                <a:ea typeface="Trebuchet MS"/>
                <a:cs typeface="Trebuchet MS"/>
                <a:sym typeface="Trebuchet MS"/>
              </a:rPr>
              <a:t>BlueDump Attack</a:t>
            </a:r>
            <a:endParaRPr sz="3000">
              <a:solidFill>
                <a:schemeClr val="lt1"/>
              </a:solidFill>
            </a:endParaRPr>
          </a:p>
        </p:txBody>
      </p:sp>
      <p:sp>
        <p:nvSpPr>
          <p:cNvPr id="252" name="Google Shape;252;p26"/>
          <p:cNvSpPr txBox="1"/>
          <p:nvPr/>
        </p:nvSpPr>
        <p:spPr>
          <a:xfrm>
            <a:off x="909500" y="1402250"/>
            <a:ext cx="8180700" cy="5229600"/>
          </a:xfrm>
          <a:prstGeom prst="rect">
            <a:avLst/>
          </a:prstGeom>
          <a:solidFill>
            <a:srgbClr val="000509">
              <a:alpha val="46250"/>
            </a:srgbClr>
          </a:solidFill>
          <a:ln>
            <a:noFill/>
          </a:ln>
        </p:spPr>
        <p:txBody>
          <a:bodyPr anchorCtr="0" anchor="t" bIns="91425" lIns="91425" spcFirstLastPara="1" rIns="91425" wrap="square" tIns="91425">
            <a:spAutoFit/>
          </a:bodyPr>
          <a:lstStyle/>
          <a:p>
            <a:pPr indent="-377825" lvl="0" marL="457200" marR="5080" rtl="0" algn="l">
              <a:lnSpc>
                <a:spcPct val="117700"/>
              </a:lnSpc>
              <a:spcBef>
                <a:spcPts val="0"/>
              </a:spcBef>
              <a:spcAft>
                <a:spcPts val="0"/>
              </a:spcAft>
              <a:buClr>
                <a:schemeClr val="lt1"/>
              </a:buClr>
              <a:buSzPts val="2350"/>
              <a:buFont typeface="Verdana"/>
              <a:buChar char="●"/>
            </a:pPr>
            <a:r>
              <a:rPr lang="en-US" sz="2350">
                <a:solidFill>
                  <a:schemeClr val="lt1"/>
                </a:solidFill>
                <a:latin typeface="Verdana"/>
                <a:ea typeface="Verdana"/>
                <a:cs typeface="Verdana"/>
                <a:sym typeface="Verdana"/>
              </a:rPr>
              <a:t>During the attack, the attacker spoofs the BD_ADDR of one of the devices to connect with the other during pairing, the target device sends an authentication request </a:t>
            </a:r>
            <a:endParaRPr sz="2350">
              <a:solidFill>
                <a:schemeClr val="lt1"/>
              </a:solidFill>
              <a:latin typeface="Verdana"/>
              <a:ea typeface="Verdana"/>
              <a:cs typeface="Verdana"/>
              <a:sym typeface="Verdana"/>
            </a:endParaRPr>
          </a:p>
          <a:p>
            <a:pPr indent="0" lvl="0" marL="457200" marR="5080" rtl="0" algn="l">
              <a:lnSpc>
                <a:spcPct val="117700"/>
              </a:lnSpc>
              <a:spcBef>
                <a:spcPts val="0"/>
              </a:spcBef>
              <a:spcAft>
                <a:spcPts val="0"/>
              </a:spcAft>
              <a:buNone/>
            </a:pPr>
            <a:r>
              <a:t/>
            </a:r>
            <a:endParaRPr sz="2350">
              <a:solidFill>
                <a:schemeClr val="lt1"/>
              </a:solidFill>
              <a:latin typeface="Verdana"/>
              <a:ea typeface="Verdana"/>
              <a:cs typeface="Verdana"/>
              <a:sym typeface="Verdana"/>
            </a:endParaRPr>
          </a:p>
          <a:p>
            <a:pPr indent="-377825" lvl="0" marL="457200" marR="5080" rtl="0" algn="l">
              <a:lnSpc>
                <a:spcPct val="117700"/>
              </a:lnSpc>
              <a:spcBef>
                <a:spcPts val="0"/>
              </a:spcBef>
              <a:spcAft>
                <a:spcPts val="0"/>
              </a:spcAft>
              <a:buClr>
                <a:schemeClr val="lt1"/>
              </a:buClr>
              <a:buSzPts val="2350"/>
              <a:buFont typeface="Verdana"/>
              <a:buChar char="●"/>
            </a:pPr>
            <a:r>
              <a:rPr lang="en-US" sz="2350">
                <a:solidFill>
                  <a:schemeClr val="lt1"/>
                </a:solidFill>
                <a:latin typeface="Verdana"/>
                <a:ea typeface="Verdana"/>
                <a:cs typeface="Verdana"/>
                <a:sym typeface="Verdana"/>
              </a:rPr>
              <a:t> The attacker responds with</a:t>
            </a:r>
            <a:r>
              <a:rPr lang="en-US" sz="2350">
                <a:solidFill>
                  <a:schemeClr val="lt1"/>
                </a:solidFill>
                <a:latin typeface="Verdana"/>
                <a:ea typeface="Verdana"/>
                <a:cs typeface="Verdana"/>
                <a:sym typeface="Verdana"/>
              </a:rPr>
              <a:t> HCI_Link_Key_Request_Negative_Reply,</a:t>
            </a:r>
            <a:r>
              <a:rPr lang="en-US" sz="2350">
                <a:solidFill>
                  <a:schemeClr val="lt1"/>
                </a:solidFill>
                <a:latin typeface="Verdana"/>
                <a:ea typeface="Verdana"/>
                <a:cs typeface="Verdana"/>
                <a:sym typeface="Verdana"/>
              </a:rPr>
              <a:t> this is a result of the attacker not having a link key. In some cases, the device targeted deletes its link key </a:t>
            </a:r>
            <a:endParaRPr sz="2350">
              <a:solidFill>
                <a:schemeClr val="lt1"/>
              </a:solidFill>
              <a:latin typeface="Verdana"/>
              <a:ea typeface="Verdana"/>
              <a:cs typeface="Verdana"/>
              <a:sym typeface="Verdana"/>
            </a:endParaRPr>
          </a:p>
          <a:p>
            <a:pPr indent="0" lvl="0" marL="457200" marR="5080" rtl="0" algn="l">
              <a:lnSpc>
                <a:spcPct val="117700"/>
              </a:lnSpc>
              <a:spcBef>
                <a:spcPts val="0"/>
              </a:spcBef>
              <a:spcAft>
                <a:spcPts val="0"/>
              </a:spcAft>
              <a:buNone/>
            </a:pPr>
            <a:r>
              <a:t/>
            </a:r>
            <a:endParaRPr sz="2350">
              <a:solidFill>
                <a:schemeClr val="lt1"/>
              </a:solidFill>
              <a:latin typeface="Verdana"/>
              <a:ea typeface="Verdana"/>
              <a:cs typeface="Verdana"/>
              <a:sym typeface="Verdana"/>
            </a:endParaRPr>
          </a:p>
          <a:p>
            <a:pPr indent="-377825" lvl="0" marL="457200" marR="5080" rtl="0" algn="l">
              <a:lnSpc>
                <a:spcPct val="117700"/>
              </a:lnSpc>
              <a:spcBef>
                <a:spcPts val="0"/>
              </a:spcBef>
              <a:spcAft>
                <a:spcPts val="0"/>
              </a:spcAft>
              <a:buClr>
                <a:schemeClr val="lt1"/>
              </a:buClr>
              <a:buSzPts val="2350"/>
              <a:buFont typeface="Verdana"/>
              <a:buChar char="●"/>
            </a:pPr>
            <a:r>
              <a:rPr lang="en-US" sz="2350">
                <a:solidFill>
                  <a:schemeClr val="lt1"/>
                </a:solidFill>
                <a:latin typeface="Verdana"/>
                <a:ea typeface="Verdana"/>
                <a:cs typeface="Verdana"/>
                <a:sym typeface="Verdana"/>
              </a:rPr>
              <a:t>It then goes into pairing mode</a:t>
            </a:r>
            <a:endParaRPr sz="2350">
              <a:solidFill>
                <a:schemeClr val="lt1"/>
              </a:solidFill>
              <a:latin typeface="Verdana"/>
              <a:ea typeface="Verdana"/>
              <a:cs typeface="Verdana"/>
              <a:sym typeface="Verdana"/>
            </a:endParaRPr>
          </a:p>
        </p:txBody>
      </p:sp>
      <p:sp>
        <p:nvSpPr>
          <p:cNvPr id="253" name="Google Shape;253;p26"/>
          <p:cNvSpPr txBox="1"/>
          <p:nvPr>
            <p:ph type="title"/>
          </p:nvPr>
        </p:nvSpPr>
        <p:spPr>
          <a:xfrm>
            <a:off x="11682175" y="3575950"/>
            <a:ext cx="6776700" cy="474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sz="3000">
                <a:solidFill>
                  <a:schemeClr val="lt1"/>
                </a:solidFill>
                <a:latin typeface="Trebuchet MS"/>
                <a:ea typeface="Trebuchet MS"/>
                <a:cs typeface="Trebuchet MS"/>
                <a:sym typeface="Trebuchet MS"/>
              </a:rPr>
              <a:t>Fuzzing </a:t>
            </a:r>
            <a:r>
              <a:rPr lang="en-US" sz="3000">
                <a:solidFill>
                  <a:schemeClr val="lt1"/>
                </a:solidFill>
                <a:latin typeface="Trebuchet MS"/>
                <a:ea typeface="Trebuchet MS"/>
                <a:cs typeface="Trebuchet MS"/>
                <a:sym typeface="Trebuchet MS"/>
              </a:rPr>
              <a:t>Attack</a:t>
            </a:r>
            <a:endParaRPr sz="3000">
              <a:solidFill>
                <a:schemeClr val="lt1"/>
              </a:solidFill>
            </a:endParaRPr>
          </a:p>
        </p:txBody>
      </p:sp>
      <p:sp>
        <p:nvSpPr>
          <p:cNvPr id="254" name="Google Shape;254;p26"/>
          <p:cNvSpPr txBox="1"/>
          <p:nvPr/>
        </p:nvSpPr>
        <p:spPr>
          <a:xfrm>
            <a:off x="9788750" y="4463025"/>
            <a:ext cx="8180700" cy="4803900"/>
          </a:xfrm>
          <a:prstGeom prst="rect">
            <a:avLst/>
          </a:prstGeom>
          <a:solidFill>
            <a:srgbClr val="000509">
              <a:alpha val="46250"/>
            </a:srgbClr>
          </a:solidFill>
          <a:ln>
            <a:noFill/>
          </a:ln>
        </p:spPr>
        <p:txBody>
          <a:bodyPr anchorCtr="0" anchor="t" bIns="91425" lIns="91425" spcFirstLastPara="1" rIns="91425" wrap="square" tIns="91425">
            <a:spAutoFit/>
          </a:bodyPr>
          <a:lstStyle/>
          <a:p>
            <a:pPr indent="-377825" lvl="0" marL="457200" marR="5080" rtl="0" algn="l">
              <a:lnSpc>
                <a:spcPct val="117700"/>
              </a:lnSpc>
              <a:spcBef>
                <a:spcPts val="0"/>
              </a:spcBef>
              <a:spcAft>
                <a:spcPts val="0"/>
              </a:spcAft>
              <a:buClr>
                <a:schemeClr val="lt1"/>
              </a:buClr>
              <a:buSzPts val="2350"/>
              <a:buFont typeface="Verdana"/>
              <a:buChar char="●"/>
            </a:pPr>
            <a:r>
              <a:rPr lang="en-US" sz="2350">
                <a:solidFill>
                  <a:schemeClr val="lt1"/>
                </a:solidFill>
                <a:latin typeface="Verdana"/>
                <a:ea typeface="Verdana"/>
                <a:cs typeface="Verdana"/>
                <a:sym typeface="Verdana"/>
              </a:rPr>
              <a:t>The attack occurs when the adversary attempts to cause a device to behave abnormally by sending malformed data packets and non-standard data to a device’s Bluetooth radio </a:t>
            </a:r>
            <a:endParaRPr sz="2350">
              <a:solidFill>
                <a:schemeClr val="lt1"/>
              </a:solidFill>
              <a:latin typeface="Verdana"/>
              <a:ea typeface="Verdana"/>
              <a:cs typeface="Verdana"/>
              <a:sym typeface="Verdana"/>
            </a:endParaRPr>
          </a:p>
          <a:p>
            <a:pPr indent="0" lvl="0" marL="457200" marR="5080" rtl="0" algn="l">
              <a:lnSpc>
                <a:spcPct val="117700"/>
              </a:lnSpc>
              <a:spcBef>
                <a:spcPts val="0"/>
              </a:spcBef>
              <a:spcAft>
                <a:spcPts val="0"/>
              </a:spcAft>
              <a:buNone/>
            </a:pPr>
            <a:r>
              <a:t/>
            </a:r>
            <a:endParaRPr sz="2350">
              <a:solidFill>
                <a:schemeClr val="lt1"/>
              </a:solidFill>
              <a:latin typeface="Verdana"/>
              <a:ea typeface="Verdana"/>
              <a:cs typeface="Verdana"/>
              <a:sym typeface="Verdana"/>
            </a:endParaRPr>
          </a:p>
          <a:p>
            <a:pPr indent="-377825" lvl="0" marL="457200" marR="5080" rtl="0" algn="l">
              <a:lnSpc>
                <a:spcPct val="117700"/>
              </a:lnSpc>
              <a:spcBef>
                <a:spcPts val="0"/>
              </a:spcBef>
              <a:spcAft>
                <a:spcPts val="0"/>
              </a:spcAft>
              <a:buClr>
                <a:schemeClr val="lt1"/>
              </a:buClr>
              <a:buSzPts val="2350"/>
              <a:buFont typeface="Verdana"/>
              <a:buChar char="●"/>
            </a:pPr>
            <a:r>
              <a:rPr lang="en-US" sz="2350">
                <a:solidFill>
                  <a:schemeClr val="lt1"/>
                </a:solidFill>
                <a:latin typeface="Verdana"/>
                <a:ea typeface="Verdana"/>
                <a:cs typeface="Verdana"/>
                <a:sym typeface="Verdana"/>
              </a:rPr>
              <a:t> The attacker then watches how the device reacts to the data packets being sent </a:t>
            </a:r>
            <a:endParaRPr sz="2350">
              <a:solidFill>
                <a:schemeClr val="lt1"/>
              </a:solidFill>
              <a:latin typeface="Verdana"/>
              <a:ea typeface="Verdana"/>
              <a:cs typeface="Verdana"/>
              <a:sym typeface="Verdana"/>
            </a:endParaRPr>
          </a:p>
          <a:p>
            <a:pPr indent="0" lvl="0" marL="457200" marR="5080" rtl="0" algn="l">
              <a:lnSpc>
                <a:spcPct val="117700"/>
              </a:lnSpc>
              <a:spcBef>
                <a:spcPts val="0"/>
              </a:spcBef>
              <a:spcAft>
                <a:spcPts val="0"/>
              </a:spcAft>
              <a:buNone/>
            </a:pPr>
            <a:r>
              <a:t/>
            </a:r>
            <a:endParaRPr sz="2350">
              <a:solidFill>
                <a:schemeClr val="lt1"/>
              </a:solidFill>
              <a:latin typeface="Verdana"/>
              <a:ea typeface="Verdana"/>
              <a:cs typeface="Verdana"/>
              <a:sym typeface="Verdana"/>
            </a:endParaRPr>
          </a:p>
          <a:p>
            <a:pPr indent="-377825" lvl="0" marL="457200" marR="5080" rtl="0" algn="l">
              <a:lnSpc>
                <a:spcPct val="117700"/>
              </a:lnSpc>
              <a:spcBef>
                <a:spcPts val="0"/>
              </a:spcBef>
              <a:spcAft>
                <a:spcPts val="0"/>
              </a:spcAft>
              <a:buClr>
                <a:schemeClr val="lt1"/>
              </a:buClr>
              <a:buSzPts val="2350"/>
              <a:buFont typeface="Verdana"/>
              <a:buChar char="●"/>
            </a:pPr>
            <a:r>
              <a:rPr lang="en-US" sz="2350">
                <a:solidFill>
                  <a:schemeClr val="lt1"/>
                </a:solidFill>
                <a:latin typeface="Verdana"/>
                <a:ea typeface="Verdana"/>
                <a:cs typeface="Verdana"/>
                <a:sym typeface="Verdana"/>
              </a:rPr>
              <a:t>If the device’s operations become sluggish or stop during these attacks, the attacker could infer that the protocol stack has vulnerabilities</a:t>
            </a:r>
            <a:endParaRPr sz="2350">
              <a:solidFill>
                <a:schemeClr val="lt1"/>
              </a:solidFill>
              <a:latin typeface="Verdana"/>
              <a:ea typeface="Verdana"/>
              <a:cs typeface="Verdana"/>
              <a:sym typeface="Verdana"/>
            </a:endParaRPr>
          </a:p>
        </p:txBody>
      </p:sp>
      <p:sp>
        <p:nvSpPr>
          <p:cNvPr id="255" name="Google Shape;255;p26"/>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9" name="Shape 259"/>
        <p:cNvGrpSpPr/>
        <p:nvPr/>
      </p:nvGrpSpPr>
      <p:grpSpPr>
        <a:xfrm>
          <a:off x="0" y="0"/>
          <a:ext cx="0" cy="0"/>
          <a:chOff x="0" y="0"/>
          <a:chExt cx="0" cy="0"/>
        </a:xfrm>
      </p:grpSpPr>
      <p:pic>
        <p:nvPicPr>
          <p:cNvPr id="260" name="Google Shape;260;p27"/>
          <p:cNvPicPr preferRelativeResize="0"/>
          <p:nvPr/>
        </p:nvPicPr>
        <p:blipFill>
          <a:blip r:embed="rId3">
            <a:alphaModFix/>
          </a:blip>
          <a:stretch>
            <a:fillRect/>
          </a:stretch>
        </p:blipFill>
        <p:spPr>
          <a:xfrm>
            <a:off x="-9875" y="0"/>
            <a:ext cx="18310576" cy="10360825"/>
          </a:xfrm>
          <a:prstGeom prst="rect">
            <a:avLst/>
          </a:prstGeom>
          <a:noFill/>
          <a:ln>
            <a:noFill/>
          </a:ln>
        </p:spPr>
      </p:pic>
      <p:sp>
        <p:nvSpPr>
          <p:cNvPr id="261" name="Google Shape;261;p27"/>
          <p:cNvSpPr txBox="1"/>
          <p:nvPr>
            <p:ph type="title"/>
          </p:nvPr>
        </p:nvSpPr>
        <p:spPr>
          <a:xfrm>
            <a:off x="578675" y="462100"/>
            <a:ext cx="8290200" cy="469500"/>
          </a:xfrm>
          <a:prstGeom prst="rect">
            <a:avLst/>
          </a:prstGeom>
          <a:solidFill>
            <a:srgbClr val="EEECE1">
              <a:alpha val="46250"/>
            </a:srgbClr>
          </a:solidFill>
          <a:ln>
            <a:noFill/>
          </a:ln>
        </p:spPr>
        <p:txBody>
          <a:bodyPr anchorCtr="0" anchor="ctr" bIns="0" lIns="0" spcFirstLastPara="1" rIns="0" wrap="square" tIns="0">
            <a:spAutoFit/>
          </a:bodyPr>
          <a:lstStyle/>
          <a:p>
            <a:pPr indent="0" lvl="0" marL="283845" marR="275590" rtl="0" algn="l">
              <a:lnSpc>
                <a:spcPct val="117300"/>
              </a:lnSpc>
              <a:spcBef>
                <a:spcPts val="75"/>
              </a:spcBef>
              <a:spcAft>
                <a:spcPts val="0"/>
              </a:spcAft>
              <a:buNone/>
            </a:pPr>
            <a:r>
              <a:rPr lang="en-US" sz="3050">
                <a:latin typeface="Trebuchet MS"/>
                <a:ea typeface="Trebuchet MS"/>
                <a:cs typeface="Trebuchet MS"/>
                <a:sym typeface="Trebuchet MS"/>
              </a:rPr>
              <a:t>Attacks on personal assistant devices</a:t>
            </a:r>
            <a:endParaRPr sz="5000">
              <a:latin typeface="Trebuchet MS"/>
              <a:ea typeface="Trebuchet MS"/>
              <a:cs typeface="Trebuchet MS"/>
              <a:sym typeface="Trebuchet MS"/>
            </a:endParaRPr>
          </a:p>
        </p:txBody>
      </p:sp>
      <p:sp>
        <p:nvSpPr>
          <p:cNvPr id="262" name="Google Shape;262;p27"/>
          <p:cNvSpPr txBox="1"/>
          <p:nvPr/>
        </p:nvSpPr>
        <p:spPr>
          <a:xfrm>
            <a:off x="578675" y="1374275"/>
            <a:ext cx="15945600" cy="5784000"/>
          </a:xfrm>
          <a:prstGeom prst="rect">
            <a:avLst/>
          </a:prstGeom>
          <a:solidFill>
            <a:srgbClr val="EEECE1">
              <a:alpha val="46250"/>
            </a:srgbClr>
          </a:solidFill>
          <a:ln>
            <a:noFill/>
          </a:ln>
          <a:effectLst>
            <a:outerShdw blurRad="57150" rotWithShape="0" algn="bl" dir="5400000" dist="19050">
              <a:srgbClr val="000000">
                <a:alpha val="50000"/>
              </a:srgbClr>
            </a:outerShdw>
          </a:effectLst>
        </p:spPr>
        <p:txBody>
          <a:bodyPr anchorCtr="0" anchor="t" bIns="0" lIns="0" spcFirstLastPara="1" rIns="0" wrap="square" tIns="12050">
            <a:spAutoFit/>
          </a:bodyPr>
          <a:lstStyle/>
          <a:p>
            <a:pPr indent="0" lvl="0" marL="914400" marR="275590" rtl="0" algn="l">
              <a:lnSpc>
                <a:spcPct val="117300"/>
              </a:lnSpc>
              <a:spcBef>
                <a:spcPts val="75"/>
              </a:spcBef>
              <a:spcAft>
                <a:spcPts val="0"/>
              </a:spcAft>
              <a:buClr>
                <a:schemeClr val="dk1"/>
              </a:buClr>
              <a:buSzPts val="1100"/>
              <a:buFont typeface="Arial"/>
              <a:buNone/>
            </a:pPr>
            <a:r>
              <a:t/>
            </a:r>
            <a:endParaRPr sz="2450">
              <a:solidFill>
                <a:schemeClr val="dk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BlueBorne attacks, which exploit vulnerabilities in the L2CAP, were conducted on the Amazon Echo and Google Home to demonstrate the vulnerabilities on these smarthome Bluetooth devices</a:t>
            </a:r>
            <a:endParaRPr sz="2450">
              <a:solidFill>
                <a:schemeClr val="dk1"/>
              </a:solidFill>
              <a:latin typeface="Verdana"/>
              <a:ea typeface="Verdana"/>
              <a:cs typeface="Verdana"/>
              <a:sym typeface="Verdana"/>
            </a:endParaRPr>
          </a:p>
          <a:p>
            <a:pPr indent="-384175" lvl="0" marL="457200" marR="275590" rtl="0" algn="l">
              <a:lnSpc>
                <a:spcPct val="1173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Amazon Echo Vulnerabilities:</a:t>
            </a:r>
            <a:endParaRPr sz="2450">
              <a:solidFill>
                <a:schemeClr val="dk1"/>
              </a:solidFill>
              <a:latin typeface="Verdana"/>
              <a:ea typeface="Verdana"/>
              <a:cs typeface="Verdana"/>
              <a:sym typeface="Verdana"/>
            </a:endParaRPr>
          </a:p>
          <a:p>
            <a:pPr indent="0" lvl="0" marL="1371600" marR="275590" rtl="0" algn="l">
              <a:lnSpc>
                <a:spcPct val="117300"/>
              </a:lnSpc>
              <a:spcBef>
                <a:spcPts val="75"/>
              </a:spcBef>
              <a:spcAft>
                <a:spcPts val="0"/>
              </a:spcAft>
              <a:buNone/>
            </a:pPr>
            <a:r>
              <a:rPr lang="en-US" sz="2450">
                <a:solidFill>
                  <a:schemeClr val="dk1"/>
                </a:solidFill>
                <a:latin typeface="Verdana"/>
                <a:ea typeface="Verdana"/>
                <a:cs typeface="Verdana"/>
                <a:sym typeface="Verdana"/>
              </a:rPr>
              <a:t>Remote code execution vulnerability in the Linux Kernel </a:t>
            </a:r>
            <a:endParaRPr sz="2450">
              <a:solidFill>
                <a:schemeClr val="dk1"/>
              </a:solidFill>
              <a:latin typeface="Verdana"/>
              <a:ea typeface="Verdana"/>
              <a:cs typeface="Verdana"/>
              <a:sym typeface="Verdana"/>
            </a:endParaRPr>
          </a:p>
          <a:p>
            <a:pPr indent="0" lvl="0" marL="1371600" marR="275590" rtl="0" algn="l">
              <a:lnSpc>
                <a:spcPct val="117300"/>
              </a:lnSpc>
              <a:spcBef>
                <a:spcPts val="75"/>
              </a:spcBef>
              <a:spcAft>
                <a:spcPts val="0"/>
              </a:spcAft>
              <a:buNone/>
            </a:pPr>
            <a:r>
              <a:rPr lang="en-US" sz="2450">
                <a:solidFill>
                  <a:schemeClr val="dk1"/>
                </a:solidFill>
                <a:latin typeface="Verdana"/>
                <a:ea typeface="Verdana"/>
                <a:cs typeface="Verdana"/>
                <a:sym typeface="Verdana"/>
              </a:rPr>
              <a:t>Information disclosure flaw in the SDP server </a:t>
            </a:r>
            <a:endParaRPr sz="2450">
              <a:solidFill>
                <a:schemeClr val="dk1"/>
              </a:solidFill>
              <a:latin typeface="Verdana"/>
              <a:ea typeface="Verdana"/>
              <a:cs typeface="Verdana"/>
              <a:sym typeface="Verdana"/>
            </a:endParaRPr>
          </a:p>
          <a:p>
            <a:pPr indent="0" lvl="0" marL="1371600" marR="275590" rtl="0" algn="l">
              <a:lnSpc>
                <a:spcPct val="117300"/>
              </a:lnSpc>
              <a:spcBef>
                <a:spcPts val="75"/>
              </a:spcBef>
              <a:spcAft>
                <a:spcPts val="0"/>
              </a:spcAft>
              <a:buNone/>
            </a:pPr>
            <a:r>
              <a:rPr lang="en-US" sz="2450">
                <a:solidFill>
                  <a:schemeClr val="dk1"/>
                </a:solidFill>
                <a:latin typeface="Verdana"/>
                <a:ea typeface="Verdana"/>
                <a:cs typeface="Verdana"/>
                <a:sym typeface="Verdana"/>
              </a:rPr>
              <a:t>Vulnerability depended on the device's operating system</a:t>
            </a:r>
            <a:endParaRPr sz="2450">
              <a:solidFill>
                <a:schemeClr val="dk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Google Home Vulnerability:</a:t>
            </a:r>
            <a:endParaRPr sz="2450">
              <a:solidFill>
                <a:schemeClr val="dk1"/>
              </a:solidFill>
              <a:latin typeface="Verdana"/>
              <a:ea typeface="Verdana"/>
              <a:cs typeface="Verdana"/>
              <a:sym typeface="Verdana"/>
            </a:endParaRPr>
          </a:p>
          <a:p>
            <a:pPr indent="0" lvl="0" marL="1371600" marR="275590" rtl="0" algn="l">
              <a:lnSpc>
                <a:spcPct val="117300"/>
              </a:lnSpc>
              <a:spcBef>
                <a:spcPts val="75"/>
              </a:spcBef>
              <a:spcAft>
                <a:spcPts val="0"/>
              </a:spcAft>
              <a:buNone/>
            </a:pPr>
            <a:r>
              <a:rPr lang="en-US" sz="2450">
                <a:solidFill>
                  <a:schemeClr val="dk1"/>
                </a:solidFill>
                <a:latin typeface="Verdana"/>
                <a:ea typeface="Verdana"/>
                <a:cs typeface="Verdana"/>
                <a:sym typeface="Verdana"/>
              </a:rPr>
              <a:t>Information disclosure vulnerability in Android's Bluetooth stack </a:t>
            </a:r>
            <a:endParaRPr sz="2450">
              <a:solidFill>
                <a:schemeClr val="dk1"/>
              </a:solidFill>
              <a:latin typeface="Verdana"/>
              <a:ea typeface="Verdana"/>
              <a:cs typeface="Verdana"/>
              <a:sym typeface="Verdana"/>
            </a:endParaRPr>
          </a:p>
          <a:p>
            <a:pPr indent="0" lvl="0" marL="1371600" marR="275590" rtl="0" algn="l">
              <a:lnSpc>
                <a:spcPct val="117300"/>
              </a:lnSpc>
              <a:spcBef>
                <a:spcPts val="75"/>
              </a:spcBef>
              <a:spcAft>
                <a:spcPts val="0"/>
              </a:spcAft>
              <a:buNone/>
            </a:pPr>
            <a:r>
              <a:rPr lang="en-US" sz="2450">
                <a:solidFill>
                  <a:schemeClr val="dk1"/>
                </a:solidFill>
                <a:latin typeface="Verdana"/>
                <a:ea typeface="Verdana"/>
                <a:cs typeface="Verdana"/>
                <a:sym typeface="Verdana"/>
              </a:rPr>
              <a:t>Exposure could lead to a Denial of Service (DoS) </a:t>
            </a:r>
            <a:endParaRPr sz="2450">
              <a:solidFill>
                <a:schemeClr val="dk1"/>
              </a:solidFill>
              <a:latin typeface="Verdana"/>
              <a:ea typeface="Verdana"/>
              <a:cs typeface="Verdana"/>
              <a:sym typeface="Verdana"/>
            </a:endParaRPr>
          </a:p>
          <a:p>
            <a:pPr indent="0" lvl="0" marL="1371600"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a:p>
            <a:pPr indent="0" lvl="0" marL="914400"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p:txBody>
      </p:sp>
      <p:sp>
        <p:nvSpPr>
          <p:cNvPr id="263" name="Google Shape;263;p27"/>
          <p:cNvSpPr txBox="1"/>
          <p:nvPr/>
        </p:nvSpPr>
        <p:spPr>
          <a:xfrm>
            <a:off x="578675" y="7600950"/>
            <a:ext cx="11727300" cy="1725900"/>
          </a:xfrm>
          <a:prstGeom prst="rect">
            <a:avLst/>
          </a:prstGeom>
          <a:solidFill>
            <a:srgbClr val="000509">
              <a:alpha val="46250"/>
            </a:srgbClr>
          </a:solidFill>
          <a:ln>
            <a:noFill/>
          </a:ln>
          <a:effectLst>
            <a:outerShdw blurRad="57150" rotWithShape="0" algn="bl" dir="5400000" dist="19050">
              <a:srgbClr val="000000">
                <a:alpha val="50000"/>
              </a:srgbClr>
            </a:outerShdw>
          </a:effectLst>
        </p:spPr>
        <p:txBody>
          <a:bodyPr anchorCtr="0" anchor="t" bIns="0" lIns="0" spcFirstLastPara="1" rIns="0" wrap="square" tIns="12050">
            <a:spAutoFit/>
          </a:bodyPr>
          <a:lstStyle/>
          <a:p>
            <a:pPr indent="0" lvl="0" marL="914400" marR="275590" rtl="0" algn="l">
              <a:lnSpc>
                <a:spcPct val="117300"/>
              </a:lnSpc>
              <a:spcBef>
                <a:spcPts val="75"/>
              </a:spcBef>
              <a:spcAft>
                <a:spcPts val="0"/>
              </a:spcAft>
              <a:buNone/>
            </a:pPr>
            <a:r>
              <a:rPr b="1" lang="en-US" sz="2450">
                <a:solidFill>
                  <a:schemeClr val="lt1"/>
                </a:solidFill>
                <a:latin typeface="Verdana"/>
                <a:ea typeface="Verdana"/>
                <a:cs typeface="Verdana"/>
                <a:sym typeface="Verdana"/>
              </a:rPr>
              <a:t>Don’t forget to update your devices!</a:t>
            </a:r>
            <a:endParaRPr b="1" sz="2450">
              <a:solidFill>
                <a:schemeClr val="lt1"/>
              </a:solidFill>
              <a:latin typeface="Verdana"/>
              <a:ea typeface="Verdana"/>
              <a:cs typeface="Verdana"/>
              <a:sym typeface="Verdana"/>
            </a:endParaRPr>
          </a:p>
          <a:p>
            <a:pPr indent="0" lvl="0" marL="914400" marR="275590" rtl="0" algn="l">
              <a:lnSpc>
                <a:spcPct val="117300"/>
              </a:lnSpc>
              <a:spcBef>
                <a:spcPts val="75"/>
              </a:spcBef>
              <a:spcAft>
                <a:spcPts val="0"/>
              </a:spcAft>
              <a:buNone/>
            </a:pPr>
            <a:r>
              <a:rPr lang="en-US" sz="2450">
                <a:solidFill>
                  <a:schemeClr val="lt1"/>
                </a:solidFill>
                <a:latin typeface="Verdana"/>
                <a:ea typeface="Verdana"/>
                <a:cs typeface="Verdana"/>
                <a:sym typeface="Verdana"/>
              </a:rPr>
              <a:t>Since bluetooth could not be disabled in these devices they were left vulnerable until new security patches were released by Amazon and Google. </a:t>
            </a:r>
            <a:endParaRPr sz="2450">
              <a:solidFill>
                <a:schemeClr val="lt1"/>
              </a:solidFill>
              <a:latin typeface="Verdana"/>
              <a:ea typeface="Verdana"/>
              <a:cs typeface="Verdana"/>
              <a:sym typeface="Verdana"/>
            </a:endParaRPr>
          </a:p>
        </p:txBody>
      </p:sp>
      <p:sp>
        <p:nvSpPr>
          <p:cNvPr id="264" name="Google Shape;264;p27"/>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8" name="Shape 268"/>
        <p:cNvGrpSpPr/>
        <p:nvPr/>
      </p:nvGrpSpPr>
      <p:grpSpPr>
        <a:xfrm>
          <a:off x="0" y="0"/>
          <a:ext cx="0" cy="0"/>
          <a:chOff x="0" y="0"/>
          <a:chExt cx="0" cy="0"/>
        </a:xfrm>
      </p:grpSpPr>
      <p:sp>
        <p:nvSpPr>
          <p:cNvPr id="269" name="Google Shape;269;p28"/>
          <p:cNvSpPr/>
          <p:nvPr/>
        </p:nvSpPr>
        <p:spPr>
          <a:xfrm>
            <a:off x="0" y="0"/>
            <a:ext cx="9144000" cy="10287000"/>
          </a:xfrm>
          <a:custGeom>
            <a:rect b="b" l="l" r="r" t="t"/>
            <a:pathLst>
              <a:path extrusionOk="0" h="10287000" w="9144000">
                <a:moveTo>
                  <a:pt x="0" y="0"/>
                </a:moveTo>
                <a:lnTo>
                  <a:pt x="9143999" y="0"/>
                </a:lnTo>
                <a:lnTo>
                  <a:pt x="9143999" y="10286998"/>
                </a:lnTo>
                <a:lnTo>
                  <a:pt x="0" y="10286998"/>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270" name="Google Shape;270;p28"/>
          <p:cNvPicPr preferRelativeResize="0"/>
          <p:nvPr/>
        </p:nvPicPr>
        <p:blipFill>
          <a:blip r:embed="rId3">
            <a:alphaModFix/>
          </a:blip>
          <a:stretch>
            <a:fillRect/>
          </a:stretch>
        </p:blipFill>
        <p:spPr>
          <a:xfrm>
            <a:off x="764950" y="2351217"/>
            <a:ext cx="7614099" cy="4441558"/>
          </a:xfrm>
          <a:prstGeom prst="rect">
            <a:avLst/>
          </a:prstGeom>
          <a:noFill/>
          <a:ln>
            <a:noFill/>
          </a:ln>
        </p:spPr>
      </p:pic>
      <p:sp>
        <p:nvSpPr>
          <p:cNvPr id="271" name="Google Shape;271;p28"/>
          <p:cNvSpPr txBox="1"/>
          <p:nvPr>
            <p:ph type="title"/>
          </p:nvPr>
        </p:nvSpPr>
        <p:spPr>
          <a:xfrm>
            <a:off x="10320500" y="361450"/>
            <a:ext cx="6776700" cy="474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sz="3000">
                <a:latin typeface="Trebuchet MS"/>
                <a:ea typeface="Trebuchet MS"/>
                <a:cs typeface="Trebuchet MS"/>
                <a:sym typeface="Trebuchet MS"/>
              </a:rPr>
              <a:t>Bluetooth Smart Lock Hacks</a:t>
            </a:r>
            <a:endParaRPr sz="3000"/>
          </a:p>
        </p:txBody>
      </p:sp>
      <p:sp>
        <p:nvSpPr>
          <p:cNvPr id="272" name="Google Shape;272;p28"/>
          <p:cNvSpPr txBox="1"/>
          <p:nvPr/>
        </p:nvSpPr>
        <p:spPr>
          <a:xfrm>
            <a:off x="9618500" y="1053925"/>
            <a:ext cx="8180700" cy="9313200"/>
          </a:xfrm>
          <a:prstGeom prst="rect">
            <a:avLst/>
          </a:prstGeom>
          <a:noFill/>
          <a:ln>
            <a:noFill/>
          </a:ln>
        </p:spPr>
        <p:txBody>
          <a:bodyPr anchorCtr="0" anchor="t" bIns="0" lIns="0" spcFirstLastPara="1" rIns="0" wrap="square" tIns="10775">
            <a:spAutoFit/>
          </a:bodyPr>
          <a:lstStyle/>
          <a:p>
            <a:pPr indent="0" lvl="0" marL="0" marR="5080" rtl="0" algn="l">
              <a:lnSpc>
                <a:spcPct val="117700"/>
              </a:lnSpc>
              <a:spcBef>
                <a:spcPts val="0"/>
              </a:spcBef>
              <a:spcAft>
                <a:spcPts val="0"/>
              </a:spcAft>
              <a:buNone/>
            </a:pPr>
            <a:r>
              <a:rPr lang="en-US" sz="2350">
                <a:latin typeface="Verdana"/>
                <a:ea typeface="Verdana"/>
                <a:cs typeface="Verdana"/>
                <a:sym typeface="Verdana"/>
              </a:rPr>
              <a:t>Researchers Anthony Rose and Ben Ramsey tested 16 Bluetooth smart locks, successfully wirelessly hacking and opening 12 of them.</a:t>
            </a:r>
            <a:endParaRPr sz="2350">
              <a:latin typeface="Verdana"/>
              <a:ea typeface="Verdana"/>
              <a:cs typeface="Verdana"/>
              <a:sym typeface="Verdana"/>
            </a:endParaRPr>
          </a:p>
          <a:p>
            <a:pPr indent="0" lvl="0" marL="0" marR="5080" rtl="0" algn="l">
              <a:lnSpc>
                <a:spcPct val="117700"/>
              </a:lnSpc>
              <a:spcBef>
                <a:spcPts val="0"/>
              </a:spcBef>
              <a:spcAft>
                <a:spcPts val="0"/>
              </a:spcAft>
              <a:buNone/>
            </a:pPr>
            <a:r>
              <a:t/>
            </a:r>
            <a:endParaRPr sz="2350">
              <a:latin typeface="Verdana"/>
              <a:ea typeface="Verdana"/>
              <a:cs typeface="Verdana"/>
              <a:sym typeface="Verdana"/>
            </a:endParaRPr>
          </a:p>
          <a:p>
            <a:pPr indent="0" lvl="0" marL="457200" marR="5080" rtl="0" algn="l">
              <a:lnSpc>
                <a:spcPct val="117700"/>
              </a:lnSpc>
              <a:spcBef>
                <a:spcPts val="0"/>
              </a:spcBef>
              <a:spcAft>
                <a:spcPts val="0"/>
              </a:spcAft>
              <a:buNone/>
            </a:pPr>
            <a:r>
              <a:rPr lang="en-US" sz="2350">
                <a:latin typeface="Verdana"/>
                <a:ea typeface="Verdana"/>
                <a:cs typeface="Verdana"/>
                <a:sym typeface="Verdana"/>
              </a:rPr>
              <a:t>Vulnerabilities were not with Bluetooth Low Energy (BLE) protocol but in the way manufacturers implemented Bluetooth data communication with smartphone apps.</a:t>
            </a:r>
            <a:endParaRPr sz="2350">
              <a:latin typeface="Verdana"/>
              <a:ea typeface="Verdana"/>
              <a:cs typeface="Verdana"/>
              <a:sym typeface="Verdana"/>
            </a:endParaRPr>
          </a:p>
          <a:p>
            <a:pPr indent="0" lvl="0" marL="457200" marR="5080" rtl="0" algn="l">
              <a:lnSpc>
                <a:spcPct val="117700"/>
              </a:lnSpc>
              <a:spcBef>
                <a:spcPts val="0"/>
              </a:spcBef>
              <a:spcAft>
                <a:spcPts val="0"/>
              </a:spcAft>
              <a:buNone/>
            </a:pPr>
            <a:r>
              <a:t/>
            </a:r>
            <a:endParaRPr sz="2350">
              <a:latin typeface="Verdana"/>
              <a:ea typeface="Verdana"/>
              <a:cs typeface="Verdana"/>
              <a:sym typeface="Verdana"/>
            </a:endParaRPr>
          </a:p>
          <a:p>
            <a:pPr indent="0" lvl="0" marL="457200" marR="5080" rtl="0" algn="l">
              <a:lnSpc>
                <a:spcPct val="117700"/>
              </a:lnSpc>
              <a:spcBef>
                <a:spcPts val="0"/>
              </a:spcBef>
              <a:spcAft>
                <a:spcPts val="0"/>
              </a:spcAft>
              <a:buNone/>
            </a:pPr>
            <a:r>
              <a:rPr lang="en-US" sz="2350">
                <a:latin typeface="Verdana"/>
                <a:ea typeface="Verdana"/>
                <a:cs typeface="Verdana"/>
                <a:sym typeface="Verdana"/>
              </a:rPr>
              <a:t>Vulnerability Types:</a:t>
            </a:r>
            <a:endParaRPr sz="2350">
              <a:latin typeface="Verdana"/>
              <a:ea typeface="Verdana"/>
              <a:cs typeface="Verdana"/>
              <a:sym typeface="Verdana"/>
            </a:endParaRPr>
          </a:p>
          <a:p>
            <a:pPr indent="-377825" lvl="0" marL="457200" marR="5080" rtl="0" algn="l">
              <a:lnSpc>
                <a:spcPct val="117700"/>
              </a:lnSpc>
              <a:spcBef>
                <a:spcPts val="0"/>
              </a:spcBef>
              <a:spcAft>
                <a:spcPts val="0"/>
              </a:spcAft>
              <a:buSzPts val="2350"/>
              <a:buFont typeface="Verdana"/>
              <a:buChar char="●"/>
            </a:pPr>
            <a:r>
              <a:rPr lang="en-US" sz="2350">
                <a:latin typeface="Verdana"/>
                <a:ea typeface="Verdana"/>
                <a:cs typeface="Verdana"/>
                <a:sym typeface="Verdana"/>
              </a:rPr>
              <a:t>Link Manager Protocol/Link Layer Protocol vulnerabilities.</a:t>
            </a:r>
            <a:endParaRPr sz="2350">
              <a:latin typeface="Verdana"/>
              <a:ea typeface="Verdana"/>
              <a:cs typeface="Verdana"/>
              <a:sym typeface="Verdana"/>
            </a:endParaRPr>
          </a:p>
          <a:p>
            <a:pPr indent="-377825" lvl="0" marL="457200" marR="5080" rtl="0" algn="l">
              <a:lnSpc>
                <a:spcPct val="117700"/>
              </a:lnSpc>
              <a:spcBef>
                <a:spcPts val="0"/>
              </a:spcBef>
              <a:spcAft>
                <a:spcPts val="0"/>
              </a:spcAft>
              <a:buSzPts val="2350"/>
              <a:buFont typeface="Verdana"/>
              <a:buChar char="●"/>
            </a:pPr>
            <a:r>
              <a:rPr lang="en-US" sz="2350">
                <a:latin typeface="Verdana"/>
                <a:ea typeface="Verdana"/>
                <a:cs typeface="Verdana"/>
                <a:sym typeface="Verdana"/>
              </a:rPr>
              <a:t>Some locks transmitted passwords in plaintext.</a:t>
            </a:r>
            <a:endParaRPr sz="2350">
              <a:latin typeface="Verdana"/>
              <a:ea typeface="Verdana"/>
              <a:cs typeface="Verdana"/>
              <a:sym typeface="Verdana"/>
            </a:endParaRPr>
          </a:p>
          <a:p>
            <a:pPr indent="-377825" lvl="0" marL="457200" marR="5080" rtl="0" algn="l">
              <a:lnSpc>
                <a:spcPct val="117700"/>
              </a:lnSpc>
              <a:spcBef>
                <a:spcPts val="0"/>
              </a:spcBef>
              <a:spcAft>
                <a:spcPts val="0"/>
              </a:spcAft>
              <a:buSzPts val="2350"/>
              <a:buFont typeface="Verdana"/>
              <a:buChar char="●"/>
            </a:pPr>
            <a:r>
              <a:rPr lang="en-US" sz="2350">
                <a:latin typeface="Verdana"/>
                <a:ea typeface="Verdana"/>
                <a:cs typeface="Verdana"/>
                <a:sym typeface="Verdana"/>
              </a:rPr>
              <a:t>Others sent passwords twice, enabling attackers to alter them.</a:t>
            </a:r>
            <a:endParaRPr sz="2350">
              <a:latin typeface="Verdana"/>
              <a:ea typeface="Verdana"/>
              <a:cs typeface="Verdana"/>
              <a:sym typeface="Verdana"/>
            </a:endParaRPr>
          </a:p>
          <a:p>
            <a:pPr indent="-377825" lvl="0" marL="457200" marR="5080" rtl="0" algn="l">
              <a:lnSpc>
                <a:spcPct val="117700"/>
              </a:lnSpc>
              <a:spcBef>
                <a:spcPts val="0"/>
              </a:spcBef>
              <a:spcAft>
                <a:spcPts val="0"/>
              </a:spcAft>
              <a:buSzPts val="2350"/>
              <a:buFont typeface="Verdana"/>
              <a:buChar char="●"/>
            </a:pPr>
            <a:r>
              <a:rPr lang="en-US" sz="2350">
                <a:latin typeface="Verdana"/>
                <a:ea typeface="Verdana"/>
                <a:cs typeface="Verdana"/>
                <a:sym typeface="Verdana"/>
              </a:rPr>
              <a:t>Some locks encrypted passwords, but attackers could unlock them with encrypted passwords.</a:t>
            </a:r>
            <a:endParaRPr sz="2350">
              <a:latin typeface="Verdana"/>
              <a:ea typeface="Verdana"/>
              <a:cs typeface="Verdana"/>
              <a:sym typeface="Verdana"/>
            </a:endParaRPr>
          </a:p>
          <a:p>
            <a:pPr indent="-377825" lvl="0" marL="457200" marR="5080" rtl="0" algn="l">
              <a:lnSpc>
                <a:spcPct val="117700"/>
              </a:lnSpc>
              <a:spcBef>
                <a:spcPts val="0"/>
              </a:spcBef>
              <a:spcAft>
                <a:spcPts val="0"/>
              </a:spcAft>
              <a:buSzPts val="2350"/>
              <a:buFont typeface="Verdana"/>
              <a:buChar char="●"/>
            </a:pPr>
            <a:r>
              <a:rPr lang="en-US" sz="2350">
                <a:latin typeface="Verdana"/>
                <a:ea typeface="Verdana"/>
                <a:cs typeface="Verdana"/>
                <a:sym typeface="Verdana"/>
              </a:rPr>
              <a:t>Conducted Man-in-the-Middle attacks between the lock and the connected app.</a:t>
            </a:r>
            <a:endParaRPr sz="2350">
              <a:latin typeface="Verdana"/>
              <a:ea typeface="Verdana"/>
              <a:cs typeface="Verdana"/>
              <a:sym typeface="Verdana"/>
            </a:endParaRPr>
          </a:p>
          <a:p>
            <a:pPr indent="-377825" lvl="0" marL="457200" marR="5080" rtl="0" algn="l">
              <a:lnSpc>
                <a:spcPct val="117700"/>
              </a:lnSpc>
              <a:spcBef>
                <a:spcPts val="0"/>
              </a:spcBef>
              <a:spcAft>
                <a:spcPts val="0"/>
              </a:spcAft>
              <a:buSzPts val="2350"/>
              <a:buFont typeface="Verdana"/>
              <a:buChar char="●"/>
            </a:pPr>
            <a:r>
              <a:rPr lang="en-US" sz="2350">
                <a:latin typeface="Verdana"/>
                <a:ea typeface="Verdana"/>
                <a:cs typeface="Verdana"/>
                <a:sym typeface="Verdana"/>
              </a:rPr>
              <a:t>Opened locks by changing a byte in proprietary encryption </a:t>
            </a:r>
            <a:endParaRPr sz="2350">
              <a:latin typeface="Verdana"/>
              <a:ea typeface="Verdana"/>
              <a:cs typeface="Verdana"/>
              <a:sym typeface="Verdana"/>
            </a:endParaRPr>
          </a:p>
          <a:p>
            <a:pPr indent="0" lvl="0" marL="457200" marR="5080" rtl="0" algn="l">
              <a:lnSpc>
                <a:spcPct val="117700"/>
              </a:lnSpc>
              <a:spcBef>
                <a:spcPts val="0"/>
              </a:spcBef>
              <a:spcAft>
                <a:spcPts val="0"/>
              </a:spcAft>
              <a:buNone/>
            </a:pPr>
            <a:r>
              <a:t/>
            </a:r>
            <a:endParaRPr sz="2350">
              <a:latin typeface="Verdana"/>
              <a:ea typeface="Verdana"/>
              <a:cs typeface="Verdana"/>
              <a:sym typeface="Verdana"/>
            </a:endParaRPr>
          </a:p>
        </p:txBody>
      </p:sp>
      <p:sp>
        <p:nvSpPr>
          <p:cNvPr id="273" name="Google Shape;273;p28"/>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7" name="Shape 277"/>
        <p:cNvGrpSpPr/>
        <p:nvPr/>
      </p:nvGrpSpPr>
      <p:grpSpPr>
        <a:xfrm>
          <a:off x="0" y="0"/>
          <a:ext cx="0" cy="0"/>
          <a:chOff x="0" y="0"/>
          <a:chExt cx="0" cy="0"/>
        </a:xfrm>
      </p:grpSpPr>
      <p:pic>
        <p:nvPicPr>
          <p:cNvPr id="278" name="Google Shape;278;p29"/>
          <p:cNvPicPr preferRelativeResize="0"/>
          <p:nvPr/>
        </p:nvPicPr>
        <p:blipFill>
          <a:blip r:embed="rId3">
            <a:alphaModFix amt="31000"/>
          </a:blip>
          <a:stretch>
            <a:fillRect/>
          </a:stretch>
        </p:blipFill>
        <p:spPr>
          <a:xfrm>
            <a:off x="-9878" y="0"/>
            <a:ext cx="18310578" cy="10299700"/>
          </a:xfrm>
          <a:prstGeom prst="rect">
            <a:avLst/>
          </a:prstGeom>
          <a:noFill/>
          <a:ln>
            <a:noFill/>
          </a:ln>
        </p:spPr>
      </p:pic>
      <p:sp>
        <p:nvSpPr>
          <p:cNvPr id="279" name="Google Shape;279;p29"/>
          <p:cNvSpPr txBox="1"/>
          <p:nvPr/>
        </p:nvSpPr>
        <p:spPr>
          <a:xfrm>
            <a:off x="3954825" y="265050"/>
            <a:ext cx="10694700" cy="4971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12050">
            <a:spAutoFit/>
          </a:bodyPr>
          <a:lstStyle/>
          <a:p>
            <a:pPr indent="0" lvl="0" marL="914400" marR="275590" rtl="0" algn="l">
              <a:lnSpc>
                <a:spcPct val="117300"/>
              </a:lnSpc>
              <a:spcBef>
                <a:spcPts val="75"/>
              </a:spcBef>
              <a:spcAft>
                <a:spcPts val="0"/>
              </a:spcAft>
              <a:buNone/>
            </a:pPr>
            <a:r>
              <a:rPr b="1" lang="en-US" sz="3150">
                <a:solidFill>
                  <a:schemeClr val="dk1"/>
                </a:solidFill>
                <a:latin typeface="Trebuchet MS"/>
                <a:ea typeface="Trebuchet MS"/>
                <a:cs typeface="Trebuchet MS"/>
                <a:sym typeface="Trebuchet MS"/>
              </a:rPr>
              <a:t>A cute toy could bring a hacker into a home!</a:t>
            </a:r>
            <a:endParaRPr sz="3150">
              <a:solidFill>
                <a:schemeClr val="dk1"/>
              </a:solidFill>
              <a:latin typeface="Trebuchet MS"/>
              <a:ea typeface="Trebuchet MS"/>
              <a:cs typeface="Trebuchet MS"/>
              <a:sym typeface="Trebuchet MS"/>
            </a:endParaRPr>
          </a:p>
        </p:txBody>
      </p:sp>
      <p:sp>
        <p:nvSpPr>
          <p:cNvPr id="280" name="Google Shape;280;p29"/>
          <p:cNvSpPr txBox="1"/>
          <p:nvPr/>
        </p:nvSpPr>
        <p:spPr>
          <a:xfrm>
            <a:off x="813300" y="1234800"/>
            <a:ext cx="11059500" cy="6935400"/>
          </a:xfrm>
          <a:prstGeom prst="rect">
            <a:avLst/>
          </a:prstGeom>
          <a:solidFill>
            <a:srgbClr val="000509">
              <a:alpha val="46250"/>
            </a:srgbClr>
          </a:solidFill>
          <a:ln>
            <a:noFill/>
          </a:ln>
          <a:effectLst>
            <a:outerShdw blurRad="57150" rotWithShape="0" algn="bl" dir="5400000" dist="19050">
              <a:srgbClr val="000000">
                <a:alpha val="50000"/>
              </a:srgbClr>
            </a:outerShdw>
          </a:effectLst>
        </p:spPr>
        <p:txBody>
          <a:bodyPr anchorCtr="0" anchor="t" bIns="0" lIns="0" spcFirstLastPara="1" rIns="0" wrap="square" tIns="12050">
            <a:spAutoFit/>
          </a:bodyPr>
          <a:lstStyle/>
          <a:p>
            <a:pPr indent="-371475" lvl="0" marL="457200" marR="275590" rtl="0" algn="l">
              <a:lnSpc>
                <a:spcPct val="117300"/>
              </a:lnSpc>
              <a:spcBef>
                <a:spcPts val="75"/>
              </a:spcBef>
              <a:spcAft>
                <a:spcPts val="0"/>
              </a:spcAft>
              <a:buClr>
                <a:schemeClr val="lt1"/>
              </a:buClr>
              <a:buSzPts val="2250"/>
              <a:buFont typeface="Verdana"/>
              <a:buChar char="●"/>
            </a:pPr>
            <a:r>
              <a:rPr lang="en-US" sz="2250">
                <a:solidFill>
                  <a:schemeClr val="lt1"/>
                </a:solidFill>
                <a:latin typeface="Verdana"/>
                <a:ea typeface="Verdana"/>
                <a:cs typeface="Verdana"/>
                <a:sym typeface="Verdana"/>
              </a:rPr>
              <a:t>An 11-year-old boy, Reuben Paul, attended a cybersecurity conference at the World Forum in The Hague and performed a live hack exploiting vulnerabilities in his cloud-connected teddy bear </a:t>
            </a:r>
            <a:endParaRPr sz="2250">
              <a:solidFill>
                <a:schemeClr val="lt1"/>
              </a:solidFill>
              <a:latin typeface="Verdana"/>
              <a:ea typeface="Verdana"/>
              <a:cs typeface="Verdana"/>
              <a:sym typeface="Verdana"/>
            </a:endParaRPr>
          </a:p>
          <a:p>
            <a:pPr indent="0" lvl="0" marL="1371600" marR="275590" rtl="0" algn="l">
              <a:lnSpc>
                <a:spcPct val="117300"/>
              </a:lnSpc>
              <a:spcBef>
                <a:spcPts val="75"/>
              </a:spcBef>
              <a:spcAft>
                <a:spcPts val="0"/>
              </a:spcAft>
              <a:buNone/>
            </a:pPr>
            <a:r>
              <a:t/>
            </a:r>
            <a:endParaRPr sz="2250">
              <a:solidFill>
                <a:schemeClr val="lt1"/>
              </a:solidFill>
              <a:latin typeface="Verdana"/>
              <a:ea typeface="Verdana"/>
              <a:cs typeface="Verdana"/>
              <a:sym typeface="Verdana"/>
            </a:endParaRPr>
          </a:p>
          <a:p>
            <a:pPr indent="-371475" lvl="0" marL="457200" marR="275590" rtl="0" algn="l">
              <a:lnSpc>
                <a:spcPct val="117300"/>
              </a:lnSpc>
              <a:spcBef>
                <a:spcPts val="75"/>
              </a:spcBef>
              <a:spcAft>
                <a:spcPts val="0"/>
              </a:spcAft>
              <a:buClr>
                <a:schemeClr val="lt1"/>
              </a:buClr>
              <a:buSzPts val="2250"/>
              <a:buFont typeface="Verdana"/>
              <a:buChar char="●"/>
            </a:pPr>
            <a:r>
              <a:rPr lang="en-US" sz="2250">
                <a:solidFill>
                  <a:schemeClr val="lt1"/>
                </a:solidFill>
                <a:latin typeface="Verdana"/>
                <a:ea typeface="Verdana"/>
                <a:cs typeface="Verdana"/>
                <a:sym typeface="Verdana"/>
              </a:rPr>
              <a:t>The exploit was performed by connecting the bear to Wi-Fi and Bluetooth, which enables the bear to transmit and receive messages. </a:t>
            </a:r>
            <a:endParaRPr sz="2250">
              <a:solidFill>
                <a:schemeClr val="lt1"/>
              </a:solidFill>
              <a:latin typeface="Verdana"/>
              <a:ea typeface="Verdana"/>
              <a:cs typeface="Verdana"/>
              <a:sym typeface="Verdana"/>
            </a:endParaRPr>
          </a:p>
          <a:p>
            <a:pPr indent="0" lvl="0" marL="1371600" marR="275590" rtl="0" algn="l">
              <a:lnSpc>
                <a:spcPct val="117300"/>
              </a:lnSpc>
              <a:spcBef>
                <a:spcPts val="75"/>
              </a:spcBef>
              <a:spcAft>
                <a:spcPts val="0"/>
              </a:spcAft>
              <a:buNone/>
            </a:pPr>
            <a:r>
              <a:t/>
            </a:r>
            <a:endParaRPr sz="2250">
              <a:solidFill>
                <a:schemeClr val="lt1"/>
              </a:solidFill>
              <a:latin typeface="Verdana"/>
              <a:ea typeface="Verdana"/>
              <a:cs typeface="Verdana"/>
              <a:sym typeface="Verdana"/>
            </a:endParaRPr>
          </a:p>
          <a:p>
            <a:pPr indent="-371475" lvl="0" marL="457200" marR="275590" rtl="0" algn="l">
              <a:lnSpc>
                <a:spcPct val="117300"/>
              </a:lnSpc>
              <a:spcBef>
                <a:spcPts val="75"/>
              </a:spcBef>
              <a:spcAft>
                <a:spcPts val="0"/>
              </a:spcAft>
              <a:buClr>
                <a:schemeClr val="lt1"/>
              </a:buClr>
              <a:buSzPts val="2250"/>
              <a:buFont typeface="Verdana"/>
              <a:buChar char="●"/>
            </a:pPr>
            <a:r>
              <a:rPr lang="en-US" sz="2250">
                <a:solidFill>
                  <a:schemeClr val="lt1"/>
                </a:solidFill>
                <a:latin typeface="Verdana"/>
                <a:ea typeface="Verdana"/>
                <a:cs typeface="Verdana"/>
                <a:sym typeface="Verdana"/>
              </a:rPr>
              <a:t>Reuben used a Raspberry Pi that was connected to his computer to scan for Bluetooth-connected devices</a:t>
            </a:r>
            <a:endParaRPr sz="2250">
              <a:solidFill>
                <a:schemeClr val="lt1"/>
              </a:solidFill>
              <a:latin typeface="Verdana"/>
              <a:ea typeface="Verdana"/>
              <a:cs typeface="Verdana"/>
              <a:sym typeface="Verdana"/>
            </a:endParaRPr>
          </a:p>
          <a:p>
            <a:pPr indent="0" lvl="0" marL="0" marR="275590" rtl="0" algn="l">
              <a:lnSpc>
                <a:spcPct val="117300"/>
              </a:lnSpc>
              <a:spcBef>
                <a:spcPts val="75"/>
              </a:spcBef>
              <a:spcAft>
                <a:spcPts val="0"/>
              </a:spcAft>
              <a:buNone/>
            </a:pPr>
            <a:r>
              <a:t/>
            </a:r>
            <a:endParaRPr sz="2250">
              <a:solidFill>
                <a:schemeClr val="lt1"/>
              </a:solidFill>
              <a:latin typeface="Verdana"/>
              <a:ea typeface="Verdana"/>
              <a:cs typeface="Verdana"/>
              <a:sym typeface="Verdana"/>
            </a:endParaRPr>
          </a:p>
          <a:p>
            <a:pPr indent="-371475" lvl="0" marL="457200" marR="275590" rtl="0" algn="l">
              <a:lnSpc>
                <a:spcPct val="117300"/>
              </a:lnSpc>
              <a:spcBef>
                <a:spcPts val="75"/>
              </a:spcBef>
              <a:spcAft>
                <a:spcPts val="0"/>
              </a:spcAft>
              <a:buClr>
                <a:schemeClr val="lt1"/>
              </a:buClr>
              <a:buSzPts val="2250"/>
              <a:buFont typeface="Verdana"/>
              <a:buChar char="●"/>
            </a:pPr>
            <a:r>
              <a:rPr lang="en-US" sz="2250">
                <a:solidFill>
                  <a:schemeClr val="lt1"/>
                </a:solidFill>
                <a:latin typeface="Verdana"/>
                <a:ea typeface="Verdana"/>
                <a:cs typeface="Verdana"/>
                <a:sym typeface="Verdana"/>
              </a:rPr>
              <a:t>Through the scan, he was able to download many device numbers, some of which belonged to devices of important executives attending the conference </a:t>
            </a:r>
            <a:endParaRPr sz="2250">
              <a:solidFill>
                <a:schemeClr val="lt1"/>
              </a:solidFill>
              <a:latin typeface="Verdana"/>
              <a:ea typeface="Verdana"/>
              <a:cs typeface="Verdana"/>
              <a:sym typeface="Verdana"/>
            </a:endParaRPr>
          </a:p>
          <a:p>
            <a:pPr indent="0" lvl="0" marL="1371600" marR="275590" rtl="0" algn="l">
              <a:lnSpc>
                <a:spcPct val="117300"/>
              </a:lnSpc>
              <a:spcBef>
                <a:spcPts val="75"/>
              </a:spcBef>
              <a:spcAft>
                <a:spcPts val="0"/>
              </a:spcAft>
              <a:buNone/>
            </a:pPr>
            <a:r>
              <a:t/>
            </a:r>
            <a:endParaRPr sz="2250">
              <a:solidFill>
                <a:schemeClr val="lt1"/>
              </a:solidFill>
              <a:latin typeface="Verdana"/>
              <a:ea typeface="Verdana"/>
              <a:cs typeface="Verdana"/>
              <a:sym typeface="Verdana"/>
            </a:endParaRPr>
          </a:p>
          <a:p>
            <a:pPr indent="-371475" lvl="0" marL="457200" marR="275590" rtl="0" algn="l">
              <a:lnSpc>
                <a:spcPct val="117300"/>
              </a:lnSpc>
              <a:spcBef>
                <a:spcPts val="75"/>
              </a:spcBef>
              <a:spcAft>
                <a:spcPts val="0"/>
              </a:spcAft>
              <a:buClr>
                <a:schemeClr val="lt1"/>
              </a:buClr>
              <a:buSzPts val="2250"/>
              <a:buFont typeface="Verdana"/>
              <a:buChar char="●"/>
            </a:pPr>
            <a:r>
              <a:rPr lang="en-US" sz="2250">
                <a:solidFill>
                  <a:schemeClr val="lt1"/>
                </a:solidFill>
                <a:latin typeface="Verdana"/>
                <a:ea typeface="Verdana"/>
                <a:cs typeface="Verdana"/>
                <a:sym typeface="Verdana"/>
              </a:rPr>
              <a:t> By utilizing one of the numbers and the Python programming language, Paul was able to turn on the bear, turn on the bear’s lights, and even record a message from the audience</a:t>
            </a:r>
            <a:endParaRPr sz="2250">
              <a:solidFill>
                <a:schemeClr val="lt1"/>
              </a:solidFill>
              <a:latin typeface="Verdana"/>
              <a:ea typeface="Verdana"/>
              <a:cs typeface="Verdana"/>
              <a:sym typeface="Verdana"/>
            </a:endParaRPr>
          </a:p>
        </p:txBody>
      </p:sp>
      <p:sp>
        <p:nvSpPr>
          <p:cNvPr id="281" name="Google Shape;281;p29"/>
          <p:cNvSpPr txBox="1"/>
          <p:nvPr/>
        </p:nvSpPr>
        <p:spPr>
          <a:xfrm>
            <a:off x="813300" y="8875575"/>
            <a:ext cx="11727300" cy="3894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12050">
            <a:spAutoFit/>
          </a:bodyPr>
          <a:lstStyle/>
          <a:p>
            <a:pPr indent="0" lvl="0" marL="0" marR="275590" rtl="0" algn="l">
              <a:lnSpc>
                <a:spcPct val="117300"/>
              </a:lnSpc>
              <a:spcBef>
                <a:spcPts val="75"/>
              </a:spcBef>
              <a:spcAft>
                <a:spcPts val="0"/>
              </a:spcAft>
              <a:buNone/>
            </a:pPr>
            <a:r>
              <a:rPr lang="en-US" sz="2450">
                <a:solidFill>
                  <a:schemeClr val="dk1"/>
                </a:solidFill>
                <a:latin typeface="Verdana"/>
                <a:ea typeface="Verdana"/>
                <a:cs typeface="Verdana"/>
                <a:sym typeface="Verdana"/>
              </a:rPr>
              <a:t>Mitigation: Building Security into hardware / Issuing patches</a:t>
            </a:r>
            <a:endParaRPr sz="2450">
              <a:solidFill>
                <a:schemeClr val="dk1"/>
              </a:solidFill>
              <a:latin typeface="Verdana"/>
              <a:ea typeface="Verdana"/>
              <a:cs typeface="Verdana"/>
              <a:sym typeface="Verdana"/>
            </a:endParaRPr>
          </a:p>
        </p:txBody>
      </p:sp>
      <p:sp>
        <p:nvSpPr>
          <p:cNvPr id="282" name="Google Shape;282;p29"/>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6" name="Shape 286"/>
        <p:cNvGrpSpPr/>
        <p:nvPr/>
      </p:nvGrpSpPr>
      <p:grpSpPr>
        <a:xfrm>
          <a:off x="0" y="0"/>
          <a:ext cx="0" cy="0"/>
          <a:chOff x="0" y="0"/>
          <a:chExt cx="0" cy="0"/>
        </a:xfrm>
      </p:grpSpPr>
      <p:sp>
        <p:nvSpPr>
          <p:cNvPr id="287" name="Google Shape;287;p30"/>
          <p:cNvSpPr txBox="1"/>
          <p:nvPr>
            <p:ph type="title"/>
          </p:nvPr>
        </p:nvSpPr>
        <p:spPr>
          <a:xfrm>
            <a:off x="640377" y="471135"/>
            <a:ext cx="4212600" cy="474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000">
                <a:latin typeface="Trebuchet MS"/>
                <a:ea typeface="Trebuchet MS"/>
                <a:cs typeface="Trebuchet MS"/>
                <a:sym typeface="Trebuchet MS"/>
              </a:rPr>
              <a:t>Back to more attacks…</a:t>
            </a:r>
            <a:endParaRPr sz="3000">
              <a:latin typeface="Trebuchet MS"/>
              <a:ea typeface="Trebuchet MS"/>
              <a:cs typeface="Trebuchet MS"/>
              <a:sym typeface="Trebuchet MS"/>
            </a:endParaRPr>
          </a:p>
        </p:txBody>
      </p:sp>
      <p:sp>
        <p:nvSpPr>
          <p:cNvPr id="288" name="Google Shape;288;p30"/>
          <p:cNvSpPr txBox="1"/>
          <p:nvPr/>
        </p:nvSpPr>
        <p:spPr>
          <a:xfrm>
            <a:off x="468300" y="1870825"/>
            <a:ext cx="7812900" cy="11928300"/>
          </a:xfrm>
          <a:prstGeom prst="rect">
            <a:avLst/>
          </a:prstGeom>
          <a:noFill/>
          <a:ln>
            <a:noFill/>
          </a:ln>
        </p:spPr>
        <p:txBody>
          <a:bodyPr anchorCtr="0" anchor="t" bIns="0" lIns="0" spcFirstLastPara="1" rIns="0" wrap="square" tIns="10775">
            <a:spAutoFit/>
          </a:bodyPr>
          <a:lstStyle/>
          <a:p>
            <a:pPr indent="-384175" lvl="0" marL="457200" marR="5080" rtl="0" algn="l">
              <a:lnSpc>
                <a:spcPct val="117700"/>
              </a:lnSpc>
              <a:spcBef>
                <a:spcPts val="0"/>
              </a:spcBef>
              <a:spcAft>
                <a:spcPts val="0"/>
              </a:spcAft>
              <a:buSzPts val="2450"/>
              <a:buFont typeface="Verdana"/>
              <a:buChar char="●"/>
            </a:pPr>
            <a:r>
              <a:rPr lang="en-US" sz="2450">
                <a:latin typeface="Verdana"/>
                <a:ea typeface="Verdana"/>
                <a:cs typeface="Verdana"/>
                <a:sym typeface="Verdana"/>
              </a:rPr>
              <a:t>Disruption of services by making the machine/network unavailable</a:t>
            </a:r>
            <a:endParaRPr sz="2450">
              <a:latin typeface="Verdana"/>
              <a:ea typeface="Verdana"/>
              <a:cs typeface="Verdana"/>
              <a:sym typeface="Verdana"/>
            </a:endParaRPr>
          </a:p>
          <a:p>
            <a:pPr indent="0" lvl="0" marL="457200" marR="5080" rtl="0" algn="l">
              <a:lnSpc>
                <a:spcPct val="117700"/>
              </a:lnSpc>
              <a:spcBef>
                <a:spcPts val="0"/>
              </a:spcBef>
              <a:spcAft>
                <a:spcPts val="0"/>
              </a:spcAft>
              <a:buNone/>
            </a:pPr>
            <a:r>
              <a:t/>
            </a:r>
            <a:endParaRPr sz="2450">
              <a:latin typeface="Verdana"/>
              <a:ea typeface="Verdana"/>
              <a:cs typeface="Verdana"/>
              <a:sym typeface="Verdana"/>
            </a:endParaRPr>
          </a:p>
          <a:p>
            <a:pPr indent="-384175" lvl="0" marL="457200" marR="5080" rtl="0" algn="l">
              <a:lnSpc>
                <a:spcPct val="117700"/>
              </a:lnSpc>
              <a:spcBef>
                <a:spcPts val="0"/>
              </a:spcBef>
              <a:spcAft>
                <a:spcPts val="0"/>
              </a:spcAft>
              <a:buSzPts val="2450"/>
              <a:buFont typeface="Verdana"/>
              <a:buChar char="●"/>
            </a:pPr>
            <a:r>
              <a:rPr lang="en-US" sz="2450">
                <a:latin typeface="Verdana"/>
                <a:ea typeface="Verdana"/>
                <a:cs typeface="Verdana"/>
                <a:sym typeface="Verdana"/>
              </a:rPr>
              <a:t>The attacks target the Physical Layer in the protocol stack or above</a:t>
            </a:r>
            <a:endParaRPr sz="2450">
              <a:latin typeface="Verdana"/>
              <a:ea typeface="Verdana"/>
              <a:cs typeface="Verdana"/>
              <a:sym typeface="Verdana"/>
            </a:endParaRPr>
          </a:p>
          <a:p>
            <a:pPr indent="0" lvl="0" marL="457200" marR="5080" rtl="0" algn="l">
              <a:lnSpc>
                <a:spcPct val="117700"/>
              </a:lnSpc>
              <a:spcBef>
                <a:spcPts val="0"/>
              </a:spcBef>
              <a:spcAft>
                <a:spcPts val="0"/>
              </a:spcAft>
              <a:buNone/>
            </a:pPr>
            <a:r>
              <a:t/>
            </a:r>
            <a:endParaRPr sz="2450">
              <a:latin typeface="Verdana"/>
              <a:ea typeface="Verdana"/>
              <a:cs typeface="Verdana"/>
              <a:sym typeface="Verdana"/>
            </a:endParaRPr>
          </a:p>
          <a:p>
            <a:pPr indent="-384175" lvl="0" marL="457200" marR="5080" rtl="0" algn="l">
              <a:lnSpc>
                <a:spcPct val="117700"/>
              </a:lnSpc>
              <a:spcBef>
                <a:spcPts val="0"/>
              </a:spcBef>
              <a:spcAft>
                <a:spcPts val="0"/>
              </a:spcAft>
              <a:buSzPts val="2450"/>
              <a:buFont typeface="Verdana"/>
              <a:buChar char="●"/>
            </a:pPr>
            <a:r>
              <a:rPr lang="en-US" sz="2450">
                <a:latin typeface="Verdana"/>
                <a:ea typeface="Verdana"/>
                <a:cs typeface="Verdana"/>
                <a:sym typeface="Verdana"/>
              </a:rPr>
              <a:t>Ordinary Dos : By crashing the network or restart the system by sending packets to the targeted system</a:t>
            </a:r>
            <a:endParaRPr sz="2450">
              <a:latin typeface="Verdana"/>
              <a:ea typeface="Verdana"/>
              <a:cs typeface="Verdana"/>
              <a:sym typeface="Verdana"/>
            </a:endParaRPr>
          </a:p>
          <a:p>
            <a:pPr indent="0" lvl="0" marL="457200" marR="5080" rtl="0" algn="l">
              <a:lnSpc>
                <a:spcPct val="117700"/>
              </a:lnSpc>
              <a:spcBef>
                <a:spcPts val="0"/>
              </a:spcBef>
              <a:spcAft>
                <a:spcPts val="0"/>
              </a:spcAft>
              <a:buNone/>
            </a:pPr>
            <a:r>
              <a:t/>
            </a:r>
            <a:endParaRPr sz="2450">
              <a:latin typeface="Verdana"/>
              <a:ea typeface="Verdana"/>
              <a:cs typeface="Verdana"/>
              <a:sym typeface="Verdana"/>
            </a:endParaRPr>
          </a:p>
          <a:p>
            <a:pPr indent="-384175" lvl="0" marL="457200" marR="5080" rtl="0" algn="l">
              <a:lnSpc>
                <a:spcPct val="117700"/>
              </a:lnSpc>
              <a:spcBef>
                <a:spcPts val="0"/>
              </a:spcBef>
              <a:spcAft>
                <a:spcPts val="0"/>
              </a:spcAft>
              <a:buSzPts val="2450"/>
              <a:buFont typeface="Verdana"/>
              <a:buChar char="●"/>
            </a:pPr>
            <a:r>
              <a:rPr lang="en-US" sz="2450">
                <a:latin typeface="Verdana"/>
                <a:ea typeface="Verdana"/>
                <a:cs typeface="Verdana"/>
                <a:sym typeface="Verdana"/>
              </a:rPr>
              <a:t>DDos - </a:t>
            </a:r>
            <a:endParaRPr sz="2450">
              <a:latin typeface="Verdana"/>
              <a:ea typeface="Verdana"/>
              <a:cs typeface="Verdana"/>
              <a:sym typeface="Verdana"/>
            </a:endParaRPr>
          </a:p>
          <a:p>
            <a:pPr indent="0" lvl="0" marL="457200" marR="5080" rtl="0" algn="l">
              <a:lnSpc>
                <a:spcPct val="117700"/>
              </a:lnSpc>
              <a:spcBef>
                <a:spcPts val="0"/>
              </a:spcBef>
              <a:spcAft>
                <a:spcPts val="0"/>
              </a:spcAft>
              <a:buNone/>
            </a:pPr>
            <a:r>
              <a:rPr lang="en-US" sz="2450">
                <a:latin typeface="Verdana"/>
                <a:ea typeface="Verdana"/>
                <a:cs typeface="Verdana"/>
                <a:sym typeface="Verdana"/>
              </a:rPr>
              <a:t>Single attacker</a:t>
            </a:r>
            <a:endParaRPr sz="2450">
              <a:latin typeface="Verdana"/>
              <a:ea typeface="Verdana"/>
              <a:cs typeface="Verdana"/>
              <a:sym typeface="Verdana"/>
            </a:endParaRPr>
          </a:p>
          <a:p>
            <a:pPr indent="0" lvl="0" marL="457200" marR="5080" rtl="0" algn="l">
              <a:lnSpc>
                <a:spcPct val="117700"/>
              </a:lnSpc>
              <a:spcBef>
                <a:spcPts val="0"/>
              </a:spcBef>
              <a:spcAft>
                <a:spcPts val="0"/>
              </a:spcAft>
              <a:buNone/>
            </a:pPr>
            <a:r>
              <a:rPr lang="en-US" sz="2450">
                <a:latin typeface="Verdana"/>
                <a:ea typeface="Verdana"/>
                <a:cs typeface="Verdana"/>
                <a:sym typeface="Verdana"/>
              </a:rPr>
              <a:t>Disable network/restrict access to a larger network</a:t>
            </a:r>
            <a:endParaRPr sz="2450">
              <a:latin typeface="Verdana"/>
              <a:ea typeface="Verdana"/>
              <a:cs typeface="Verdana"/>
              <a:sym typeface="Verdana"/>
            </a:endParaRPr>
          </a:p>
          <a:p>
            <a:pPr indent="0" lvl="0" marL="0" marR="5080" rtl="0" algn="l">
              <a:lnSpc>
                <a:spcPct val="117700"/>
              </a:lnSpc>
              <a:spcBef>
                <a:spcPts val="0"/>
              </a:spcBef>
              <a:spcAft>
                <a:spcPts val="0"/>
              </a:spcAft>
              <a:buNone/>
            </a:pPr>
            <a:r>
              <a:t/>
            </a:r>
            <a:endParaRPr sz="2450">
              <a:latin typeface="Verdana"/>
              <a:ea typeface="Verdana"/>
              <a:cs typeface="Verdana"/>
              <a:sym typeface="Verdana"/>
            </a:endParaRPr>
          </a:p>
          <a:p>
            <a:pPr indent="0" lvl="0" marL="0" marR="5080" rtl="0" algn="l">
              <a:lnSpc>
                <a:spcPct val="117700"/>
              </a:lnSpc>
              <a:spcBef>
                <a:spcPts val="0"/>
              </a:spcBef>
              <a:spcAft>
                <a:spcPts val="0"/>
              </a:spcAft>
              <a:buNone/>
            </a:pPr>
            <a:r>
              <a:rPr lang="en-US" sz="2450">
                <a:latin typeface="Verdana"/>
                <a:ea typeface="Verdana"/>
                <a:cs typeface="Verdana"/>
                <a:sym typeface="Verdana"/>
              </a:rPr>
              <a:t>Namely BD_ADDR duplication, BlueSmack, BlueChop, NAK(Negative ack) uses </a:t>
            </a:r>
            <a:r>
              <a:rPr lang="en-US" sz="2450">
                <a:latin typeface="Verdana"/>
                <a:ea typeface="Verdana"/>
                <a:cs typeface="Verdana"/>
                <a:sym typeface="Verdana"/>
              </a:rPr>
              <a:t>continuous</a:t>
            </a:r>
            <a:r>
              <a:rPr lang="en-US" sz="2450">
                <a:latin typeface="Verdana"/>
                <a:ea typeface="Verdana"/>
                <a:cs typeface="Verdana"/>
                <a:sym typeface="Verdana"/>
              </a:rPr>
              <a:t> retransmission loop</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p:txBody>
      </p:sp>
      <p:sp>
        <p:nvSpPr>
          <p:cNvPr id="289" name="Google Shape;289;p30"/>
          <p:cNvSpPr txBox="1"/>
          <p:nvPr>
            <p:ph type="title"/>
          </p:nvPr>
        </p:nvSpPr>
        <p:spPr>
          <a:xfrm>
            <a:off x="757500" y="1170975"/>
            <a:ext cx="7523700" cy="474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000">
                <a:latin typeface="Trebuchet MS"/>
                <a:ea typeface="Trebuchet MS"/>
                <a:cs typeface="Trebuchet MS"/>
                <a:sym typeface="Trebuchet MS"/>
              </a:rPr>
              <a:t>DDoS - Denial of Service Attack</a:t>
            </a:r>
            <a:endParaRPr sz="3000">
              <a:latin typeface="Trebuchet MS"/>
              <a:ea typeface="Trebuchet MS"/>
              <a:cs typeface="Trebuchet MS"/>
              <a:sym typeface="Trebuchet MS"/>
            </a:endParaRPr>
          </a:p>
        </p:txBody>
      </p:sp>
      <p:pic>
        <p:nvPicPr>
          <p:cNvPr id="290" name="Google Shape;290;p30"/>
          <p:cNvPicPr preferRelativeResize="0"/>
          <p:nvPr/>
        </p:nvPicPr>
        <p:blipFill>
          <a:blip r:embed="rId3">
            <a:alphaModFix/>
          </a:blip>
          <a:stretch>
            <a:fillRect/>
          </a:stretch>
        </p:blipFill>
        <p:spPr>
          <a:xfrm>
            <a:off x="9491987" y="585487"/>
            <a:ext cx="8372813" cy="9128725"/>
          </a:xfrm>
          <a:prstGeom prst="rect">
            <a:avLst/>
          </a:prstGeom>
          <a:noFill/>
          <a:ln>
            <a:noFill/>
          </a:ln>
        </p:spPr>
      </p:pic>
      <p:sp>
        <p:nvSpPr>
          <p:cNvPr id="291" name="Google Shape;291;p30"/>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5" name="Shape 295"/>
        <p:cNvGrpSpPr/>
        <p:nvPr/>
      </p:nvGrpSpPr>
      <p:grpSpPr>
        <a:xfrm>
          <a:off x="0" y="0"/>
          <a:ext cx="0" cy="0"/>
          <a:chOff x="0" y="0"/>
          <a:chExt cx="0" cy="0"/>
        </a:xfrm>
      </p:grpSpPr>
      <p:pic>
        <p:nvPicPr>
          <p:cNvPr id="296" name="Google Shape;296;p31"/>
          <p:cNvPicPr preferRelativeResize="0"/>
          <p:nvPr/>
        </p:nvPicPr>
        <p:blipFill>
          <a:blip r:embed="rId3">
            <a:alphaModFix amt="98000"/>
          </a:blip>
          <a:stretch>
            <a:fillRect/>
          </a:stretch>
        </p:blipFill>
        <p:spPr>
          <a:xfrm>
            <a:off x="9128325" y="0"/>
            <a:ext cx="9172375" cy="10299700"/>
          </a:xfrm>
          <a:prstGeom prst="rect">
            <a:avLst/>
          </a:prstGeom>
          <a:noFill/>
          <a:ln>
            <a:noFill/>
          </a:ln>
        </p:spPr>
      </p:pic>
      <p:sp>
        <p:nvSpPr>
          <p:cNvPr id="297" name="Google Shape;297;p31"/>
          <p:cNvSpPr txBox="1"/>
          <p:nvPr/>
        </p:nvSpPr>
        <p:spPr>
          <a:xfrm>
            <a:off x="468325" y="979250"/>
            <a:ext cx="8360400" cy="5714400"/>
          </a:xfrm>
          <a:prstGeom prst="rect">
            <a:avLst/>
          </a:prstGeom>
          <a:noFill/>
          <a:ln>
            <a:noFill/>
          </a:ln>
        </p:spPr>
        <p:txBody>
          <a:bodyPr anchorCtr="0" anchor="t" bIns="0" lIns="0" spcFirstLastPara="1" rIns="0" wrap="square" tIns="10775">
            <a:spAutoFit/>
          </a:bodyPr>
          <a:lstStyle/>
          <a:p>
            <a:pPr indent="-384175" lvl="0" marL="457200" marR="5080" rtl="0" algn="l">
              <a:lnSpc>
                <a:spcPct val="117700"/>
              </a:lnSpc>
              <a:spcBef>
                <a:spcPts val="0"/>
              </a:spcBef>
              <a:spcAft>
                <a:spcPts val="0"/>
              </a:spcAft>
              <a:buSzPts val="2450"/>
              <a:buFont typeface="Verdana"/>
              <a:buChar char="●"/>
            </a:pPr>
            <a:r>
              <a:rPr lang="en-US" sz="2450">
                <a:latin typeface="Verdana"/>
                <a:ea typeface="Verdana"/>
                <a:cs typeface="Verdana"/>
                <a:sym typeface="Verdana"/>
              </a:rPr>
              <a:t>The attack occurs in the RFCOMM protocol. Physical connections are made via L2CAP + base band and it emulates serial RS-232 connections .</a:t>
            </a:r>
            <a:endParaRPr sz="2450">
              <a:latin typeface="Verdana"/>
              <a:ea typeface="Verdana"/>
              <a:cs typeface="Verdana"/>
              <a:sym typeface="Verdana"/>
            </a:endParaRPr>
          </a:p>
          <a:p>
            <a:pPr indent="-384175" lvl="0" marL="457200" marR="5080" rtl="0" algn="l">
              <a:lnSpc>
                <a:spcPct val="117700"/>
              </a:lnSpc>
              <a:spcBef>
                <a:spcPts val="0"/>
              </a:spcBef>
              <a:spcAft>
                <a:spcPts val="0"/>
              </a:spcAft>
              <a:buSzPts val="2450"/>
              <a:buFont typeface="Verdana"/>
              <a:buChar char="●"/>
            </a:pPr>
            <a:r>
              <a:rPr lang="en-US" sz="2450">
                <a:latin typeface="Verdana"/>
                <a:ea typeface="Verdana"/>
                <a:cs typeface="Verdana"/>
                <a:sym typeface="Verdana"/>
              </a:rPr>
              <a:t>Installs a backdoor virus to exploit vulnerabilties</a:t>
            </a:r>
            <a:endParaRPr sz="2450">
              <a:latin typeface="Verdana"/>
              <a:ea typeface="Verdana"/>
              <a:cs typeface="Verdana"/>
              <a:sym typeface="Verdana"/>
            </a:endParaRPr>
          </a:p>
          <a:p>
            <a:pPr indent="0" lvl="0" marL="457200" marR="5080" rtl="0" algn="l">
              <a:lnSpc>
                <a:spcPct val="117700"/>
              </a:lnSpc>
              <a:spcBef>
                <a:spcPts val="0"/>
              </a:spcBef>
              <a:spcAft>
                <a:spcPts val="0"/>
              </a:spcAft>
              <a:buNone/>
            </a:pPr>
            <a:r>
              <a:t/>
            </a:r>
            <a:endParaRPr sz="2450">
              <a:latin typeface="Verdana"/>
              <a:ea typeface="Verdana"/>
              <a:cs typeface="Verdana"/>
              <a:sym typeface="Verdana"/>
            </a:endParaRPr>
          </a:p>
          <a:p>
            <a:pPr indent="-384175" lvl="0" marL="457200" marR="5080" rtl="0" algn="l">
              <a:lnSpc>
                <a:spcPct val="117700"/>
              </a:lnSpc>
              <a:spcBef>
                <a:spcPts val="0"/>
              </a:spcBef>
              <a:spcAft>
                <a:spcPts val="0"/>
              </a:spcAft>
              <a:buSzPts val="2450"/>
              <a:buFont typeface="Verdana"/>
              <a:buChar char="●"/>
            </a:pPr>
            <a:r>
              <a:rPr lang="en-US" sz="2450">
                <a:latin typeface="Verdana"/>
                <a:ea typeface="Verdana"/>
                <a:cs typeface="Verdana"/>
                <a:sym typeface="Verdana"/>
              </a:rPr>
              <a:t>Unknown to the owner of target device the attacker then takes over the device by gaining access to the device’s set of “AT” commands, which are attention commands that send instructions to the module</a:t>
            </a:r>
            <a:endParaRPr sz="2450">
              <a:latin typeface="Verdana"/>
              <a:ea typeface="Verdana"/>
              <a:cs typeface="Verdana"/>
              <a:sym typeface="Verdana"/>
            </a:endParaRPr>
          </a:p>
          <a:p>
            <a:pPr indent="0" lvl="0" marL="457200" marR="5080" rtl="0" algn="l">
              <a:lnSpc>
                <a:spcPct val="117700"/>
              </a:lnSpc>
              <a:spcBef>
                <a:spcPts val="0"/>
              </a:spcBef>
              <a:spcAft>
                <a:spcPts val="0"/>
              </a:spcAft>
              <a:buNone/>
            </a:pPr>
            <a:r>
              <a:t/>
            </a:r>
            <a:endParaRPr sz="2450">
              <a:latin typeface="Verdana"/>
              <a:ea typeface="Verdana"/>
              <a:cs typeface="Verdana"/>
              <a:sym typeface="Verdana"/>
            </a:endParaRPr>
          </a:p>
          <a:p>
            <a:pPr indent="-384175" lvl="0" marL="457200" marR="5080" rtl="0" algn="l">
              <a:lnSpc>
                <a:spcPct val="117700"/>
              </a:lnSpc>
              <a:spcBef>
                <a:spcPts val="0"/>
              </a:spcBef>
              <a:spcAft>
                <a:spcPts val="0"/>
              </a:spcAft>
              <a:buSzPts val="2450"/>
              <a:buFont typeface="Verdana"/>
              <a:buChar char="●"/>
            </a:pPr>
            <a:r>
              <a:rPr lang="en-US" sz="2450">
                <a:latin typeface="Verdana"/>
                <a:ea typeface="Verdana"/>
                <a:cs typeface="Verdana"/>
                <a:sym typeface="Verdana"/>
              </a:rPr>
              <a:t>Attacker now has </a:t>
            </a:r>
            <a:r>
              <a:rPr lang="en-US" sz="2450">
                <a:latin typeface="Verdana"/>
                <a:ea typeface="Verdana"/>
                <a:cs typeface="Verdana"/>
                <a:sym typeface="Verdana"/>
              </a:rPr>
              <a:t>privileges</a:t>
            </a:r>
            <a:r>
              <a:rPr lang="en-US" sz="2450">
                <a:latin typeface="Verdana"/>
                <a:ea typeface="Verdana"/>
                <a:cs typeface="Verdana"/>
                <a:sym typeface="Verdana"/>
              </a:rPr>
              <a:t> like owner and access to phone service and settings</a:t>
            </a:r>
            <a:endParaRPr sz="2450">
              <a:latin typeface="Verdana"/>
              <a:ea typeface="Verdana"/>
              <a:cs typeface="Verdana"/>
              <a:sym typeface="Verdana"/>
            </a:endParaRPr>
          </a:p>
        </p:txBody>
      </p:sp>
      <p:sp>
        <p:nvSpPr>
          <p:cNvPr id="298" name="Google Shape;298;p31"/>
          <p:cNvSpPr txBox="1"/>
          <p:nvPr>
            <p:ph type="title"/>
          </p:nvPr>
        </p:nvSpPr>
        <p:spPr>
          <a:xfrm>
            <a:off x="3365850" y="373250"/>
            <a:ext cx="2315100" cy="474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000">
                <a:latin typeface="Trebuchet MS"/>
                <a:ea typeface="Trebuchet MS"/>
                <a:cs typeface="Trebuchet MS"/>
                <a:sym typeface="Trebuchet MS"/>
              </a:rPr>
              <a:t>BlueBugging</a:t>
            </a:r>
            <a:endParaRPr sz="3000">
              <a:latin typeface="Trebuchet MS"/>
              <a:ea typeface="Trebuchet MS"/>
              <a:cs typeface="Trebuchet MS"/>
              <a:sym typeface="Trebuchet MS"/>
            </a:endParaRPr>
          </a:p>
        </p:txBody>
      </p:sp>
      <p:sp>
        <p:nvSpPr>
          <p:cNvPr id="299" name="Google Shape;299;p31"/>
          <p:cNvSpPr txBox="1"/>
          <p:nvPr>
            <p:ph type="title"/>
          </p:nvPr>
        </p:nvSpPr>
        <p:spPr>
          <a:xfrm>
            <a:off x="3217225" y="7304950"/>
            <a:ext cx="2315100" cy="474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000">
                <a:latin typeface="Trebuchet MS"/>
                <a:ea typeface="Trebuchet MS"/>
                <a:cs typeface="Trebuchet MS"/>
                <a:sym typeface="Trebuchet MS"/>
              </a:rPr>
              <a:t>BluePrinting</a:t>
            </a:r>
            <a:endParaRPr sz="3000">
              <a:latin typeface="Trebuchet MS"/>
              <a:ea typeface="Trebuchet MS"/>
              <a:cs typeface="Trebuchet MS"/>
              <a:sym typeface="Trebuchet MS"/>
            </a:endParaRPr>
          </a:p>
        </p:txBody>
      </p:sp>
      <p:sp>
        <p:nvSpPr>
          <p:cNvPr id="300" name="Google Shape;300;p31"/>
          <p:cNvSpPr txBox="1"/>
          <p:nvPr/>
        </p:nvSpPr>
        <p:spPr>
          <a:xfrm>
            <a:off x="468325" y="7947175"/>
            <a:ext cx="7812900" cy="1719600"/>
          </a:xfrm>
          <a:prstGeom prst="rect">
            <a:avLst/>
          </a:prstGeom>
          <a:noFill/>
          <a:ln>
            <a:noFill/>
          </a:ln>
        </p:spPr>
        <p:txBody>
          <a:bodyPr anchorCtr="0" anchor="t" bIns="0" lIns="0" spcFirstLastPara="1" rIns="0" wrap="square" tIns="10775">
            <a:spAutoFit/>
          </a:bodyPr>
          <a:lstStyle/>
          <a:p>
            <a:pPr indent="-228600" lvl="0" marL="457200" marR="5080" rtl="0" algn="l">
              <a:lnSpc>
                <a:spcPct val="117700"/>
              </a:lnSpc>
              <a:spcBef>
                <a:spcPts val="0"/>
              </a:spcBef>
              <a:spcAft>
                <a:spcPts val="0"/>
              </a:spcAft>
              <a:buSzPts val="2450"/>
              <a:buFont typeface="Verdana"/>
              <a:buNone/>
            </a:pPr>
            <a:r>
              <a:rPr lang="en-US" sz="2450">
                <a:solidFill>
                  <a:schemeClr val="dk1"/>
                </a:solidFill>
                <a:latin typeface="Verdana"/>
                <a:ea typeface="Verdana"/>
                <a:cs typeface="Verdana"/>
                <a:sym typeface="Verdana"/>
              </a:rPr>
              <a:t>The attack is carried out by combining the information that is revealed about a device like manufacturer, device model, and firmware version along with BD_ADDR </a:t>
            </a:r>
            <a:r>
              <a:rPr lang="en-US" sz="2450">
                <a:solidFill>
                  <a:schemeClr val="dk1"/>
                </a:solidFill>
                <a:latin typeface="Verdana"/>
                <a:ea typeface="Verdana"/>
                <a:cs typeface="Verdana"/>
                <a:sym typeface="Verdana"/>
              </a:rPr>
              <a:t>already</a:t>
            </a:r>
            <a:r>
              <a:rPr lang="en-US" sz="2450">
                <a:solidFill>
                  <a:schemeClr val="dk1"/>
                </a:solidFill>
                <a:latin typeface="Verdana"/>
                <a:ea typeface="Verdana"/>
                <a:cs typeface="Verdana"/>
                <a:sym typeface="Verdana"/>
              </a:rPr>
              <a:t> known</a:t>
            </a:r>
            <a:endParaRPr sz="2450">
              <a:latin typeface="Verdana"/>
              <a:ea typeface="Verdana"/>
              <a:cs typeface="Verdana"/>
              <a:sym typeface="Verdana"/>
            </a:endParaRPr>
          </a:p>
        </p:txBody>
      </p:sp>
      <p:pic>
        <p:nvPicPr>
          <p:cNvPr id="301" name="Google Shape;301;p31"/>
          <p:cNvPicPr preferRelativeResize="0"/>
          <p:nvPr/>
        </p:nvPicPr>
        <p:blipFill>
          <a:blip r:embed="rId4">
            <a:alphaModFix/>
          </a:blip>
          <a:stretch>
            <a:fillRect/>
          </a:stretch>
        </p:blipFill>
        <p:spPr>
          <a:xfrm>
            <a:off x="9571125" y="3350363"/>
            <a:ext cx="8286750" cy="3343275"/>
          </a:xfrm>
          <a:prstGeom prst="rect">
            <a:avLst/>
          </a:prstGeom>
          <a:noFill/>
          <a:ln>
            <a:noFill/>
          </a:ln>
        </p:spPr>
      </p:pic>
      <p:sp>
        <p:nvSpPr>
          <p:cNvPr id="302" name="Google Shape;302;p31"/>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6" name="Shape 306"/>
        <p:cNvGrpSpPr/>
        <p:nvPr/>
      </p:nvGrpSpPr>
      <p:grpSpPr>
        <a:xfrm>
          <a:off x="0" y="0"/>
          <a:ext cx="0" cy="0"/>
          <a:chOff x="0" y="0"/>
          <a:chExt cx="0" cy="0"/>
        </a:xfrm>
      </p:grpSpPr>
      <p:sp>
        <p:nvSpPr>
          <p:cNvPr id="307" name="Google Shape;307;p32"/>
          <p:cNvSpPr txBox="1"/>
          <p:nvPr/>
        </p:nvSpPr>
        <p:spPr>
          <a:xfrm>
            <a:off x="405750" y="1323350"/>
            <a:ext cx="8610600" cy="6602100"/>
          </a:xfrm>
          <a:prstGeom prst="rect">
            <a:avLst/>
          </a:prstGeom>
          <a:noFill/>
          <a:ln>
            <a:noFill/>
          </a:ln>
        </p:spPr>
        <p:txBody>
          <a:bodyPr anchorCtr="0" anchor="t" bIns="0" lIns="0" spcFirstLastPara="1" rIns="0" wrap="square" tIns="10775">
            <a:spAutoFit/>
          </a:bodyPr>
          <a:lstStyle/>
          <a:p>
            <a:pPr indent="0" lvl="0" marL="12700" marR="5080" rtl="0" algn="l">
              <a:lnSpc>
                <a:spcPct val="117700"/>
              </a:lnSpc>
              <a:spcBef>
                <a:spcPts val="0"/>
              </a:spcBef>
              <a:spcAft>
                <a:spcPts val="0"/>
              </a:spcAft>
              <a:buNone/>
            </a:pPr>
            <a:r>
              <a:rPr lang="en-US" sz="2450">
                <a:latin typeface="Verdana"/>
                <a:ea typeface="Verdana"/>
                <a:cs typeface="Verdana"/>
                <a:sym typeface="Verdana"/>
              </a:rPr>
              <a:t>The attacks occur when a malicious software or Trojan file sends itself to available Bluetooth devices</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rPr lang="en-US" sz="2450">
                <a:latin typeface="Verdana"/>
                <a:ea typeface="Verdana"/>
                <a:cs typeface="Verdana"/>
                <a:sym typeface="Verdana"/>
              </a:rPr>
              <a:t>Mobile phones that use the Symbian series 60 interface platform are vulnerable to the attacks</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rPr lang="en-US" sz="2450">
                <a:latin typeface="Verdana"/>
                <a:ea typeface="Verdana"/>
                <a:cs typeface="Verdana"/>
                <a:sym typeface="Verdana"/>
              </a:rPr>
              <a:t> For the attacks to be successful, the user must accept the worm. This causes the malware to install on the device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t/>
            </a:r>
            <a:endParaRPr sz="2450">
              <a:latin typeface="Verdana"/>
              <a:ea typeface="Verdana"/>
              <a:cs typeface="Verdana"/>
              <a:sym typeface="Verdana"/>
            </a:endParaRPr>
          </a:p>
          <a:p>
            <a:pPr indent="0" lvl="0" marL="12700" marR="5080" rtl="0" algn="l">
              <a:lnSpc>
                <a:spcPct val="117700"/>
              </a:lnSpc>
              <a:spcBef>
                <a:spcPts val="0"/>
              </a:spcBef>
              <a:spcAft>
                <a:spcPts val="0"/>
              </a:spcAft>
              <a:buNone/>
            </a:pPr>
            <a:r>
              <a:rPr lang="en-US" sz="2450">
                <a:latin typeface="Verdana"/>
                <a:ea typeface="Verdana"/>
                <a:cs typeface="Verdana"/>
                <a:sym typeface="Verdana"/>
              </a:rPr>
              <a:t>The worms are usually disguised in applications, which results in users unknowingly accepting them .Once installed, the software is the able to use the compromised device to search for and send itself to other available devices</a:t>
            </a:r>
            <a:endParaRPr sz="2450">
              <a:latin typeface="Verdana"/>
              <a:ea typeface="Verdana"/>
              <a:cs typeface="Verdana"/>
              <a:sym typeface="Verdana"/>
            </a:endParaRPr>
          </a:p>
        </p:txBody>
      </p:sp>
      <p:sp>
        <p:nvSpPr>
          <p:cNvPr id="308" name="Google Shape;308;p32"/>
          <p:cNvSpPr txBox="1"/>
          <p:nvPr>
            <p:ph type="title"/>
          </p:nvPr>
        </p:nvSpPr>
        <p:spPr>
          <a:xfrm>
            <a:off x="1649075" y="471125"/>
            <a:ext cx="4895700" cy="474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000">
                <a:latin typeface="Trebuchet MS"/>
                <a:ea typeface="Trebuchet MS"/>
                <a:cs typeface="Trebuchet MS"/>
                <a:sym typeface="Trebuchet MS"/>
              </a:rPr>
              <a:t>Worm Attacks on Bluetooth</a:t>
            </a:r>
            <a:endParaRPr sz="3000">
              <a:latin typeface="Trebuchet MS"/>
              <a:ea typeface="Trebuchet MS"/>
              <a:cs typeface="Trebuchet MS"/>
              <a:sym typeface="Trebuchet MS"/>
            </a:endParaRPr>
          </a:p>
        </p:txBody>
      </p:sp>
      <p:pic>
        <p:nvPicPr>
          <p:cNvPr id="309" name="Google Shape;309;p32"/>
          <p:cNvPicPr preferRelativeResize="0"/>
          <p:nvPr/>
        </p:nvPicPr>
        <p:blipFill>
          <a:blip r:embed="rId3">
            <a:alphaModFix/>
          </a:blip>
          <a:stretch>
            <a:fillRect/>
          </a:stretch>
        </p:blipFill>
        <p:spPr>
          <a:xfrm>
            <a:off x="10242250" y="1522725"/>
            <a:ext cx="6954649" cy="7051675"/>
          </a:xfrm>
          <a:prstGeom prst="rect">
            <a:avLst/>
          </a:prstGeom>
          <a:noFill/>
          <a:ln>
            <a:noFill/>
          </a:ln>
        </p:spPr>
      </p:pic>
      <p:sp>
        <p:nvSpPr>
          <p:cNvPr id="310" name="Google Shape;310;p32"/>
          <p:cNvSpPr txBox="1"/>
          <p:nvPr/>
        </p:nvSpPr>
        <p:spPr>
          <a:xfrm>
            <a:off x="405750" y="8003650"/>
            <a:ext cx="10643700" cy="1258200"/>
          </a:xfrm>
          <a:prstGeom prst="rect">
            <a:avLst/>
          </a:prstGeom>
          <a:solidFill>
            <a:srgbClr val="2E3444">
              <a:alpha val="82500"/>
            </a:srgbClr>
          </a:solidFill>
          <a:ln>
            <a:noFill/>
          </a:ln>
          <a:effectLst>
            <a:outerShdw blurRad="57150" rotWithShape="0" algn="bl" dir="5400000" dist="19050">
              <a:srgbClr val="000000">
                <a:alpha val="50000"/>
              </a:srgbClr>
            </a:outerShdw>
          </a:effectLst>
        </p:spPr>
        <p:txBody>
          <a:bodyPr anchorCtr="0" anchor="t" bIns="0" lIns="0" spcFirstLastPara="1" rIns="0" wrap="square" tIns="12050">
            <a:spAutoFit/>
          </a:bodyPr>
          <a:lstStyle/>
          <a:p>
            <a:pPr indent="0" lvl="0" marL="0" marR="275590" rtl="0" algn="l">
              <a:lnSpc>
                <a:spcPct val="117300"/>
              </a:lnSpc>
              <a:spcBef>
                <a:spcPts val="75"/>
              </a:spcBef>
              <a:spcAft>
                <a:spcPts val="0"/>
              </a:spcAft>
              <a:buNone/>
            </a:pPr>
            <a:r>
              <a:rPr b="1" lang="en-US" sz="1750">
                <a:solidFill>
                  <a:schemeClr val="lt1"/>
                </a:solidFill>
                <a:latin typeface="Verdana"/>
                <a:ea typeface="Verdana"/>
                <a:cs typeface="Verdana"/>
                <a:sym typeface="Verdana"/>
              </a:rPr>
              <a:t>Namely </a:t>
            </a:r>
            <a:endParaRPr b="1" sz="1750">
              <a:solidFill>
                <a:schemeClr val="lt1"/>
              </a:solidFill>
              <a:latin typeface="Verdana"/>
              <a:ea typeface="Verdana"/>
              <a:cs typeface="Verdana"/>
              <a:sym typeface="Verdana"/>
            </a:endParaRPr>
          </a:p>
          <a:p>
            <a:pPr indent="0" lvl="0" marL="0" marR="275590" rtl="0" algn="l">
              <a:lnSpc>
                <a:spcPct val="117300"/>
              </a:lnSpc>
              <a:spcBef>
                <a:spcPts val="75"/>
              </a:spcBef>
              <a:spcAft>
                <a:spcPts val="0"/>
              </a:spcAft>
              <a:buNone/>
            </a:pPr>
            <a:r>
              <a:rPr b="1" lang="en-US" sz="1750">
                <a:solidFill>
                  <a:schemeClr val="lt1"/>
                </a:solidFill>
                <a:latin typeface="Verdana"/>
                <a:ea typeface="Verdana"/>
                <a:cs typeface="Verdana"/>
                <a:sym typeface="Verdana"/>
              </a:rPr>
              <a:t>Cabir Worms : replicates by using MMS and Bluetooth</a:t>
            </a:r>
            <a:endParaRPr b="1" sz="1750">
              <a:solidFill>
                <a:schemeClr val="lt1"/>
              </a:solidFill>
              <a:latin typeface="Verdana"/>
              <a:ea typeface="Verdana"/>
              <a:cs typeface="Verdana"/>
              <a:sym typeface="Verdana"/>
            </a:endParaRPr>
          </a:p>
          <a:p>
            <a:pPr indent="0" lvl="0" marL="0" marR="275590" rtl="0" algn="l">
              <a:lnSpc>
                <a:spcPct val="117300"/>
              </a:lnSpc>
              <a:spcBef>
                <a:spcPts val="75"/>
              </a:spcBef>
              <a:spcAft>
                <a:spcPts val="0"/>
              </a:spcAft>
              <a:buNone/>
            </a:pPr>
            <a:r>
              <a:rPr b="1" lang="en-US" sz="1750">
                <a:solidFill>
                  <a:schemeClr val="lt1"/>
                </a:solidFill>
                <a:latin typeface="Verdana"/>
                <a:ea typeface="Verdana"/>
                <a:cs typeface="Verdana"/>
                <a:sym typeface="Verdana"/>
              </a:rPr>
              <a:t>Skulls Worms : poses as a Macromedia Flash player(SIS file)</a:t>
            </a:r>
            <a:endParaRPr b="1" sz="1750">
              <a:solidFill>
                <a:schemeClr val="lt1"/>
              </a:solidFill>
              <a:latin typeface="Verdana"/>
              <a:ea typeface="Verdana"/>
              <a:cs typeface="Verdana"/>
              <a:sym typeface="Verdana"/>
            </a:endParaRPr>
          </a:p>
          <a:p>
            <a:pPr indent="0" lvl="0" marL="0" marR="275590" rtl="0" algn="l">
              <a:lnSpc>
                <a:spcPct val="117300"/>
              </a:lnSpc>
              <a:spcBef>
                <a:spcPts val="75"/>
              </a:spcBef>
              <a:spcAft>
                <a:spcPts val="0"/>
              </a:spcAft>
              <a:buNone/>
            </a:pPr>
            <a:r>
              <a:rPr b="1" lang="en-US" sz="1750">
                <a:solidFill>
                  <a:schemeClr val="lt1"/>
                </a:solidFill>
                <a:latin typeface="Verdana"/>
                <a:ea typeface="Verdana"/>
                <a:cs typeface="Verdana"/>
                <a:sym typeface="Verdana"/>
              </a:rPr>
              <a:t>Lasco Worms : from activation of velasco.sis file </a:t>
            </a:r>
            <a:endParaRPr b="1" sz="1750">
              <a:solidFill>
                <a:schemeClr val="lt1"/>
              </a:solidFill>
              <a:latin typeface="Verdana"/>
              <a:ea typeface="Verdana"/>
              <a:cs typeface="Verdana"/>
              <a:sym typeface="Verdana"/>
            </a:endParaRPr>
          </a:p>
        </p:txBody>
      </p:sp>
      <p:sp>
        <p:nvSpPr>
          <p:cNvPr id="311" name="Google Shape;311;p32"/>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5" name="Shape 315"/>
        <p:cNvGrpSpPr/>
        <p:nvPr/>
      </p:nvGrpSpPr>
      <p:grpSpPr>
        <a:xfrm>
          <a:off x="0" y="0"/>
          <a:ext cx="0" cy="0"/>
          <a:chOff x="0" y="0"/>
          <a:chExt cx="0" cy="0"/>
        </a:xfrm>
      </p:grpSpPr>
      <p:pic>
        <p:nvPicPr>
          <p:cNvPr id="316" name="Google Shape;316;p33"/>
          <p:cNvPicPr preferRelativeResize="0"/>
          <p:nvPr/>
        </p:nvPicPr>
        <p:blipFill>
          <a:blip r:embed="rId3">
            <a:alphaModFix amt="66000"/>
          </a:blip>
          <a:stretch>
            <a:fillRect/>
          </a:stretch>
        </p:blipFill>
        <p:spPr>
          <a:xfrm>
            <a:off x="0" y="-347175"/>
            <a:ext cx="18300700" cy="11446800"/>
          </a:xfrm>
          <a:prstGeom prst="rect">
            <a:avLst/>
          </a:prstGeom>
          <a:noFill/>
          <a:ln>
            <a:noFill/>
          </a:ln>
        </p:spPr>
      </p:pic>
      <p:sp>
        <p:nvSpPr>
          <p:cNvPr id="317" name="Google Shape;317;p33"/>
          <p:cNvSpPr txBox="1"/>
          <p:nvPr/>
        </p:nvSpPr>
        <p:spPr>
          <a:xfrm>
            <a:off x="1194300" y="1330975"/>
            <a:ext cx="7791600" cy="7543800"/>
          </a:xfrm>
          <a:prstGeom prst="rect">
            <a:avLst/>
          </a:prstGeom>
          <a:solidFill>
            <a:srgbClr val="000509">
              <a:alpha val="46250"/>
            </a:srgbClr>
          </a:solidFill>
          <a:ln>
            <a:noFill/>
          </a:ln>
          <a:effectLst>
            <a:outerShdw blurRad="57150" rotWithShape="0" algn="bl" dir="5400000" dist="19050">
              <a:srgbClr val="000000">
                <a:alpha val="50000"/>
              </a:srgbClr>
            </a:outerShdw>
          </a:effectLst>
        </p:spPr>
        <p:txBody>
          <a:bodyPr anchorCtr="0" anchor="t" bIns="0" lIns="0" spcFirstLastPara="1" rIns="0" wrap="square" tIns="12050">
            <a:spAutoFit/>
          </a:bodyPr>
          <a:lstStyle/>
          <a:p>
            <a:pPr indent="-384175" lvl="0" marL="457200" marR="275590" rtl="0" algn="l">
              <a:lnSpc>
                <a:spcPct val="117300"/>
              </a:lnSpc>
              <a:spcBef>
                <a:spcPts val="75"/>
              </a:spcBef>
              <a:spcAft>
                <a:spcPts val="0"/>
              </a:spcAft>
              <a:buClr>
                <a:schemeClr val="lt1"/>
              </a:buClr>
              <a:buSzPts val="2450"/>
              <a:buFont typeface="Verdana"/>
              <a:buChar char="●"/>
            </a:pPr>
            <a:r>
              <a:rPr lang="en-US" sz="2450">
                <a:solidFill>
                  <a:schemeClr val="lt1"/>
                </a:solidFill>
                <a:latin typeface="Verdana"/>
                <a:ea typeface="Verdana"/>
                <a:cs typeface="Verdana"/>
                <a:sym typeface="Verdana"/>
              </a:rPr>
              <a:t>According to a report in WIRED, security experts who studied at the Midwestern medical facility chain, over the course of two years found critical security vulnerabilities in medical devices  </a:t>
            </a:r>
            <a:endParaRPr sz="2450">
              <a:solidFill>
                <a:schemeClr val="lt1"/>
              </a:solidFill>
              <a:latin typeface="Verdana"/>
              <a:ea typeface="Verdana"/>
              <a:cs typeface="Verdana"/>
              <a:sym typeface="Verdana"/>
            </a:endParaRPr>
          </a:p>
          <a:p>
            <a:pPr indent="-228600" lvl="0" marL="457200" marR="275590" rtl="0" algn="l">
              <a:lnSpc>
                <a:spcPct val="117300"/>
              </a:lnSpc>
              <a:spcBef>
                <a:spcPts val="0"/>
              </a:spcBef>
              <a:spcAft>
                <a:spcPts val="0"/>
              </a:spcAft>
              <a:buClr>
                <a:schemeClr val="lt1"/>
              </a:buClr>
              <a:buSzPts val="2250"/>
              <a:buFont typeface="Verdana"/>
              <a:buNone/>
            </a:pPr>
            <a:r>
              <a:t/>
            </a:r>
            <a:endParaRPr sz="2450">
              <a:solidFill>
                <a:schemeClr val="lt1"/>
              </a:solidFill>
              <a:latin typeface="Verdana"/>
              <a:ea typeface="Verdana"/>
              <a:cs typeface="Verdana"/>
              <a:sym typeface="Verdana"/>
            </a:endParaRPr>
          </a:p>
          <a:p>
            <a:pPr indent="-384175" lvl="0" marL="457200" marR="275590" rtl="0" algn="l">
              <a:lnSpc>
                <a:spcPct val="117300"/>
              </a:lnSpc>
              <a:spcBef>
                <a:spcPts val="0"/>
              </a:spcBef>
              <a:spcAft>
                <a:spcPts val="0"/>
              </a:spcAft>
              <a:buClr>
                <a:schemeClr val="lt1"/>
              </a:buClr>
              <a:buSzPts val="2450"/>
              <a:buFont typeface="Verdana"/>
              <a:buChar char="●"/>
            </a:pPr>
            <a:r>
              <a:rPr lang="en-US" sz="2450">
                <a:solidFill>
                  <a:schemeClr val="lt1"/>
                </a:solidFill>
                <a:latin typeface="Verdana"/>
                <a:ea typeface="Verdana"/>
                <a:cs typeface="Verdana"/>
                <a:sym typeface="Verdana"/>
              </a:rPr>
              <a:t>One finding allowed Bluetooth-enabled defibrillators to be manipulated to deliver random shocks to a patient’s heart or prevent a medically needed shock from occurring</a:t>
            </a:r>
            <a:endParaRPr sz="2450">
              <a:solidFill>
                <a:schemeClr val="lt1"/>
              </a:solidFill>
              <a:latin typeface="Verdana"/>
              <a:ea typeface="Verdana"/>
              <a:cs typeface="Verdana"/>
              <a:sym typeface="Verdana"/>
            </a:endParaRPr>
          </a:p>
          <a:p>
            <a:pPr indent="-228600" lvl="0" marL="457200" marR="275590" rtl="0" algn="l">
              <a:lnSpc>
                <a:spcPct val="117300"/>
              </a:lnSpc>
              <a:spcBef>
                <a:spcPts val="0"/>
              </a:spcBef>
              <a:spcAft>
                <a:spcPts val="0"/>
              </a:spcAft>
              <a:buClr>
                <a:schemeClr val="lt1"/>
              </a:buClr>
              <a:buSzPts val="2250"/>
              <a:buFont typeface="Verdana"/>
              <a:buNone/>
            </a:pPr>
            <a:r>
              <a:t/>
            </a:r>
            <a:endParaRPr sz="2450">
              <a:solidFill>
                <a:schemeClr val="lt1"/>
              </a:solidFill>
              <a:latin typeface="Verdana"/>
              <a:ea typeface="Verdana"/>
              <a:cs typeface="Verdana"/>
              <a:sym typeface="Verdana"/>
            </a:endParaRPr>
          </a:p>
          <a:p>
            <a:pPr indent="-384175" lvl="0" marL="457200" marR="275590" rtl="0" algn="l">
              <a:lnSpc>
                <a:spcPct val="117300"/>
              </a:lnSpc>
              <a:spcBef>
                <a:spcPts val="0"/>
              </a:spcBef>
              <a:spcAft>
                <a:spcPts val="0"/>
              </a:spcAft>
              <a:buClr>
                <a:schemeClr val="lt1"/>
              </a:buClr>
              <a:buSzPts val="2450"/>
              <a:buFont typeface="Verdana"/>
              <a:buChar char="●"/>
            </a:pPr>
            <a:r>
              <a:rPr lang="en-US" sz="2450">
                <a:solidFill>
                  <a:schemeClr val="lt1"/>
                </a:solidFill>
                <a:latin typeface="Verdana"/>
                <a:ea typeface="Verdana"/>
                <a:cs typeface="Verdana"/>
                <a:sym typeface="Verdana"/>
              </a:rPr>
              <a:t>Lack of authentication </a:t>
            </a:r>
            <a:r>
              <a:rPr lang="en-US" sz="2450">
                <a:solidFill>
                  <a:schemeClr val="lt1"/>
                </a:solidFill>
                <a:latin typeface="Verdana"/>
                <a:ea typeface="Verdana"/>
                <a:cs typeface="Verdana"/>
                <a:sym typeface="Verdana"/>
              </a:rPr>
              <a:t>in the system</a:t>
            </a:r>
            <a:endParaRPr sz="2450">
              <a:solidFill>
                <a:schemeClr val="lt1"/>
              </a:solidFill>
              <a:latin typeface="Verdana"/>
              <a:ea typeface="Verdana"/>
              <a:cs typeface="Verdana"/>
              <a:sym typeface="Verdana"/>
            </a:endParaRPr>
          </a:p>
          <a:p>
            <a:pPr indent="0" lvl="0" marL="228600" marR="275590" rtl="0" algn="l">
              <a:lnSpc>
                <a:spcPct val="117300"/>
              </a:lnSpc>
              <a:spcBef>
                <a:spcPts val="0"/>
              </a:spcBef>
              <a:spcAft>
                <a:spcPts val="0"/>
              </a:spcAft>
              <a:buClr>
                <a:schemeClr val="lt1"/>
              </a:buClr>
              <a:buSzPts val="2250"/>
              <a:buFont typeface="Verdana"/>
              <a:buNone/>
            </a:pPr>
            <a:r>
              <a:t/>
            </a:r>
            <a:endParaRPr sz="2450">
              <a:solidFill>
                <a:schemeClr val="lt1"/>
              </a:solidFill>
              <a:latin typeface="Verdana"/>
              <a:ea typeface="Verdana"/>
              <a:cs typeface="Verdana"/>
              <a:sym typeface="Verdana"/>
            </a:endParaRPr>
          </a:p>
          <a:p>
            <a:pPr indent="-384175" lvl="0" marL="457200" marR="275590" rtl="0" algn="l">
              <a:lnSpc>
                <a:spcPct val="117300"/>
              </a:lnSpc>
              <a:spcBef>
                <a:spcPts val="0"/>
              </a:spcBef>
              <a:spcAft>
                <a:spcPts val="0"/>
              </a:spcAft>
              <a:buClr>
                <a:schemeClr val="lt1"/>
              </a:buClr>
              <a:buSzPts val="2450"/>
              <a:buFont typeface="Verdana"/>
              <a:buChar char="●"/>
            </a:pPr>
            <a:r>
              <a:rPr lang="en-US" sz="2450">
                <a:solidFill>
                  <a:schemeClr val="lt1"/>
                </a:solidFill>
                <a:latin typeface="Verdana"/>
                <a:ea typeface="Verdana"/>
                <a:cs typeface="Verdana"/>
                <a:sym typeface="Verdana"/>
              </a:rPr>
              <a:t>Usage if weak/hardcoded passwords </a:t>
            </a:r>
            <a:endParaRPr sz="2450">
              <a:solidFill>
                <a:schemeClr val="lt1"/>
              </a:solidFill>
              <a:latin typeface="Verdana"/>
              <a:ea typeface="Verdana"/>
              <a:cs typeface="Verdana"/>
              <a:sym typeface="Verdana"/>
            </a:endParaRPr>
          </a:p>
          <a:p>
            <a:pPr indent="0" lvl="0" marL="228600" marR="275590" rtl="0" algn="l">
              <a:lnSpc>
                <a:spcPct val="117300"/>
              </a:lnSpc>
              <a:spcBef>
                <a:spcPts val="0"/>
              </a:spcBef>
              <a:spcAft>
                <a:spcPts val="0"/>
              </a:spcAft>
              <a:buClr>
                <a:schemeClr val="lt1"/>
              </a:buClr>
              <a:buSzPts val="2250"/>
              <a:buFont typeface="Verdana"/>
              <a:buNone/>
            </a:pPr>
            <a:r>
              <a:t/>
            </a:r>
            <a:endParaRPr sz="2450">
              <a:solidFill>
                <a:schemeClr val="lt1"/>
              </a:solidFill>
              <a:latin typeface="Verdana"/>
              <a:ea typeface="Verdana"/>
              <a:cs typeface="Verdana"/>
              <a:sym typeface="Verdana"/>
            </a:endParaRPr>
          </a:p>
          <a:p>
            <a:pPr indent="0" lvl="0" marL="228600" marR="275590" rtl="0" algn="l">
              <a:lnSpc>
                <a:spcPct val="117300"/>
              </a:lnSpc>
              <a:spcBef>
                <a:spcPts val="0"/>
              </a:spcBef>
              <a:spcAft>
                <a:spcPts val="0"/>
              </a:spcAft>
              <a:buClr>
                <a:schemeClr val="lt1"/>
              </a:buClr>
              <a:buSzPts val="2250"/>
              <a:buFont typeface="Verdana"/>
              <a:buNone/>
            </a:pPr>
            <a:r>
              <a:t/>
            </a:r>
            <a:endParaRPr sz="2450">
              <a:solidFill>
                <a:schemeClr val="lt1"/>
              </a:solidFill>
              <a:latin typeface="Verdana"/>
              <a:ea typeface="Verdana"/>
              <a:cs typeface="Verdana"/>
              <a:sym typeface="Verdana"/>
            </a:endParaRPr>
          </a:p>
        </p:txBody>
      </p:sp>
      <p:sp>
        <p:nvSpPr>
          <p:cNvPr id="318" name="Google Shape;318;p33"/>
          <p:cNvSpPr txBox="1"/>
          <p:nvPr>
            <p:ph type="title"/>
          </p:nvPr>
        </p:nvSpPr>
        <p:spPr>
          <a:xfrm>
            <a:off x="6909348" y="317675"/>
            <a:ext cx="4686300" cy="423300"/>
          </a:xfrm>
          <a:prstGeom prst="rect">
            <a:avLst/>
          </a:prstGeom>
          <a:solidFill>
            <a:schemeClr val="lt2"/>
          </a:solidFill>
          <a:ln>
            <a:noFill/>
          </a:ln>
        </p:spPr>
        <p:txBody>
          <a:bodyPr anchorCtr="0" anchor="ctr" bIns="0" lIns="0" spcFirstLastPara="1" rIns="0" wrap="square" tIns="0">
            <a:spAutoFit/>
          </a:bodyPr>
          <a:lstStyle/>
          <a:p>
            <a:pPr indent="0" lvl="0" marL="283845" marR="275590" rtl="0" algn="l">
              <a:lnSpc>
                <a:spcPct val="117300"/>
              </a:lnSpc>
              <a:spcBef>
                <a:spcPts val="75"/>
              </a:spcBef>
              <a:spcAft>
                <a:spcPts val="0"/>
              </a:spcAft>
              <a:buNone/>
            </a:pPr>
            <a:r>
              <a:rPr lang="en-US" sz="2750">
                <a:latin typeface="Trebuchet MS"/>
                <a:ea typeface="Trebuchet MS"/>
                <a:cs typeface="Trebuchet MS"/>
                <a:sym typeface="Trebuchet MS"/>
              </a:rPr>
              <a:t>Bluetooth Medical Hacks</a:t>
            </a:r>
            <a:endParaRPr sz="4700">
              <a:latin typeface="Trebuchet MS"/>
              <a:ea typeface="Trebuchet MS"/>
              <a:cs typeface="Trebuchet MS"/>
              <a:sym typeface="Trebuchet MS"/>
            </a:endParaRPr>
          </a:p>
        </p:txBody>
      </p:sp>
      <p:sp>
        <p:nvSpPr>
          <p:cNvPr id="319" name="Google Shape;319;p33"/>
          <p:cNvSpPr txBox="1"/>
          <p:nvPr/>
        </p:nvSpPr>
        <p:spPr>
          <a:xfrm>
            <a:off x="548725" y="9634350"/>
            <a:ext cx="11727300" cy="389400"/>
          </a:xfrm>
          <a:prstGeom prst="rect">
            <a:avLst/>
          </a:prstGeom>
          <a:solidFill>
            <a:srgbClr val="EEECE1"/>
          </a:solidFill>
          <a:ln>
            <a:noFill/>
          </a:ln>
          <a:effectLst>
            <a:outerShdw blurRad="57150" rotWithShape="0" algn="bl" dir="5400000" dist="19050">
              <a:srgbClr val="000000">
                <a:alpha val="50000"/>
              </a:srgbClr>
            </a:outerShdw>
          </a:effectLst>
        </p:spPr>
        <p:txBody>
          <a:bodyPr anchorCtr="0" anchor="t" bIns="0" lIns="0" spcFirstLastPara="1" rIns="0" wrap="square" tIns="12050">
            <a:spAutoFit/>
          </a:bodyPr>
          <a:lstStyle/>
          <a:p>
            <a:pPr indent="0" lvl="0" marL="0" marR="275590" rtl="0" algn="l">
              <a:lnSpc>
                <a:spcPct val="117300"/>
              </a:lnSpc>
              <a:spcBef>
                <a:spcPts val="75"/>
              </a:spcBef>
              <a:spcAft>
                <a:spcPts val="0"/>
              </a:spcAft>
              <a:buNone/>
            </a:pPr>
            <a:r>
              <a:rPr b="1" lang="en-US" sz="2450">
                <a:solidFill>
                  <a:schemeClr val="dk1"/>
                </a:solidFill>
                <a:latin typeface="Verdana"/>
                <a:ea typeface="Verdana"/>
                <a:cs typeface="Verdana"/>
                <a:sym typeface="Verdana"/>
              </a:rPr>
              <a:t>Mitigation</a:t>
            </a:r>
            <a:r>
              <a:rPr lang="en-US" sz="2450">
                <a:solidFill>
                  <a:schemeClr val="dk1"/>
                </a:solidFill>
                <a:latin typeface="Verdana"/>
                <a:ea typeface="Verdana"/>
                <a:cs typeface="Verdana"/>
                <a:sym typeface="Verdana"/>
              </a:rPr>
              <a:t>: </a:t>
            </a:r>
            <a:r>
              <a:rPr lang="en-US" sz="2450">
                <a:solidFill>
                  <a:schemeClr val="dk1"/>
                </a:solidFill>
                <a:latin typeface="Verdana"/>
                <a:ea typeface="Verdana"/>
                <a:cs typeface="Verdana"/>
                <a:sym typeface="Verdana"/>
              </a:rPr>
              <a:t>Updating the software and hardware</a:t>
            </a:r>
            <a:endParaRPr sz="2450">
              <a:solidFill>
                <a:schemeClr val="dk1"/>
              </a:solidFill>
              <a:latin typeface="Verdana"/>
              <a:ea typeface="Verdana"/>
              <a:cs typeface="Verdana"/>
              <a:sym typeface="Verdana"/>
            </a:endParaRPr>
          </a:p>
        </p:txBody>
      </p:sp>
      <p:sp>
        <p:nvSpPr>
          <p:cNvPr id="320" name="Google Shape;320;p33"/>
          <p:cNvSpPr txBox="1"/>
          <p:nvPr/>
        </p:nvSpPr>
        <p:spPr>
          <a:xfrm>
            <a:off x="9778100" y="1330975"/>
            <a:ext cx="7791600" cy="7563300"/>
          </a:xfrm>
          <a:prstGeom prst="rect">
            <a:avLst/>
          </a:prstGeom>
          <a:solidFill>
            <a:srgbClr val="000509">
              <a:alpha val="46250"/>
            </a:srgbClr>
          </a:solidFill>
          <a:ln>
            <a:noFill/>
          </a:ln>
          <a:effectLst>
            <a:outerShdw blurRad="57150" rotWithShape="0" algn="bl" dir="5400000" dist="19050">
              <a:srgbClr val="000000">
                <a:alpha val="50000"/>
              </a:srgbClr>
            </a:outerShdw>
          </a:effectLst>
        </p:spPr>
        <p:txBody>
          <a:bodyPr anchorCtr="0" anchor="t" bIns="0" lIns="0" spcFirstLastPara="1" rIns="0" wrap="square" tIns="12050">
            <a:spAutoFit/>
          </a:bodyPr>
          <a:lstStyle/>
          <a:p>
            <a:pPr indent="0" lvl="0" marL="228600" marR="275590" rtl="0" algn="l">
              <a:lnSpc>
                <a:spcPct val="117300"/>
              </a:lnSpc>
              <a:spcBef>
                <a:spcPts val="75"/>
              </a:spcBef>
              <a:spcAft>
                <a:spcPts val="0"/>
              </a:spcAft>
              <a:buClr>
                <a:schemeClr val="lt1"/>
              </a:buClr>
              <a:buSzPts val="2250"/>
              <a:buFont typeface="Verdana"/>
              <a:buNone/>
            </a:pPr>
            <a:r>
              <a:rPr lang="en-US" sz="2450">
                <a:solidFill>
                  <a:schemeClr val="lt1"/>
                </a:solidFill>
                <a:latin typeface="Verdana"/>
                <a:ea typeface="Verdana"/>
                <a:cs typeface="Verdana"/>
                <a:sym typeface="Verdana"/>
              </a:rPr>
              <a:t> Hacks on Insulin Pumps and Companion App</a:t>
            </a:r>
            <a:endParaRPr sz="2450">
              <a:solidFill>
                <a:schemeClr val="lt1"/>
              </a:solidFill>
              <a:latin typeface="Verdana"/>
              <a:ea typeface="Verdana"/>
              <a:cs typeface="Verdana"/>
              <a:sym typeface="Verdana"/>
            </a:endParaRPr>
          </a:p>
          <a:p>
            <a:pPr indent="0" lvl="0" marL="228600" marR="275590" rtl="0" algn="l">
              <a:lnSpc>
                <a:spcPct val="117300"/>
              </a:lnSpc>
              <a:spcBef>
                <a:spcPts val="0"/>
              </a:spcBef>
              <a:spcAft>
                <a:spcPts val="0"/>
              </a:spcAft>
              <a:buClr>
                <a:schemeClr val="lt1"/>
              </a:buClr>
              <a:buSzPts val="2250"/>
              <a:buFont typeface="Verdana"/>
              <a:buNone/>
            </a:pPr>
            <a:r>
              <a:t/>
            </a:r>
            <a:endParaRPr sz="2450">
              <a:solidFill>
                <a:schemeClr val="lt1"/>
              </a:solidFill>
              <a:latin typeface="Verdana"/>
              <a:ea typeface="Verdana"/>
              <a:cs typeface="Verdana"/>
              <a:sym typeface="Verdana"/>
            </a:endParaRPr>
          </a:p>
          <a:p>
            <a:pPr indent="0" lvl="0" marL="228600" marR="275590" rtl="0" algn="l">
              <a:lnSpc>
                <a:spcPct val="117300"/>
              </a:lnSpc>
              <a:spcBef>
                <a:spcPts val="0"/>
              </a:spcBef>
              <a:spcAft>
                <a:spcPts val="0"/>
              </a:spcAft>
              <a:buClr>
                <a:schemeClr val="lt1"/>
              </a:buClr>
              <a:buSzPts val="2250"/>
              <a:buFont typeface="Verdana"/>
              <a:buNone/>
            </a:pPr>
            <a:r>
              <a:rPr lang="en-US" sz="2450">
                <a:solidFill>
                  <a:schemeClr val="lt1"/>
                </a:solidFill>
                <a:latin typeface="Verdana"/>
                <a:ea typeface="Verdana"/>
                <a:cs typeface="Verdana"/>
                <a:sym typeface="Verdana"/>
              </a:rPr>
              <a:t>Glucose monitors can be connected to companion smart apps on smartphones, which not only capture data, but also send alerts to patients </a:t>
            </a:r>
            <a:endParaRPr sz="2450">
              <a:solidFill>
                <a:schemeClr val="lt1"/>
              </a:solidFill>
              <a:latin typeface="Verdana"/>
              <a:ea typeface="Verdana"/>
              <a:cs typeface="Verdana"/>
              <a:sym typeface="Verdana"/>
            </a:endParaRPr>
          </a:p>
          <a:p>
            <a:pPr indent="0" lvl="0" marL="228600" marR="275590" rtl="0" algn="l">
              <a:lnSpc>
                <a:spcPct val="117300"/>
              </a:lnSpc>
              <a:spcBef>
                <a:spcPts val="0"/>
              </a:spcBef>
              <a:spcAft>
                <a:spcPts val="0"/>
              </a:spcAft>
              <a:buClr>
                <a:schemeClr val="lt1"/>
              </a:buClr>
              <a:buSzPts val="2250"/>
              <a:buFont typeface="Verdana"/>
              <a:buNone/>
            </a:pPr>
            <a:r>
              <a:t/>
            </a:r>
            <a:endParaRPr sz="2450">
              <a:solidFill>
                <a:schemeClr val="lt1"/>
              </a:solidFill>
              <a:latin typeface="Verdana"/>
              <a:ea typeface="Verdana"/>
              <a:cs typeface="Verdana"/>
              <a:sym typeface="Verdana"/>
            </a:endParaRPr>
          </a:p>
          <a:p>
            <a:pPr indent="0" lvl="0" marL="228600" marR="275590" rtl="0" algn="l">
              <a:lnSpc>
                <a:spcPct val="117300"/>
              </a:lnSpc>
              <a:spcBef>
                <a:spcPts val="0"/>
              </a:spcBef>
              <a:spcAft>
                <a:spcPts val="0"/>
              </a:spcAft>
              <a:buClr>
                <a:schemeClr val="lt1"/>
              </a:buClr>
              <a:buSzPts val="2250"/>
              <a:buFont typeface="Verdana"/>
              <a:buNone/>
            </a:pPr>
            <a:r>
              <a:rPr lang="en-US" sz="2450">
                <a:solidFill>
                  <a:schemeClr val="lt1"/>
                </a:solidFill>
                <a:latin typeface="Verdana"/>
                <a:ea typeface="Verdana"/>
                <a:cs typeface="Verdana"/>
                <a:sym typeface="Verdana"/>
              </a:rPr>
              <a:t> Man-in-the-Middle and eavesdropping attacks can be executed within close range</a:t>
            </a:r>
            <a:endParaRPr sz="2450">
              <a:solidFill>
                <a:schemeClr val="lt1"/>
              </a:solidFill>
              <a:latin typeface="Verdana"/>
              <a:ea typeface="Verdana"/>
              <a:cs typeface="Verdana"/>
              <a:sym typeface="Verdana"/>
            </a:endParaRPr>
          </a:p>
          <a:p>
            <a:pPr indent="0" lvl="0" marL="228600" marR="275590" rtl="0" algn="l">
              <a:lnSpc>
                <a:spcPct val="117300"/>
              </a:lnSpc>
              <a:spcBef>
                <a:spcPts val="0"/>
              </a:spcBef>
              <a:spcAft>
                <a:spcPts val="0"/>
              </a:spcAft>
              <a:buClr>
                <a:schemeClr val="lt1"/>
              </a:buClr>
              <a:buSzPts val="2250"/>
              <a:buFont typeface="Verdana"/>
              <a:buNone/>
            </a:pPr>
            <a:r>
              <a:t/>
            </a:r>
            <a:endParaRPr sz="2450">
              <a:solidFill>
                <a:schemeClr val="lt1"/>
              </a:solidFill>
              <a:latin typeface="Verdana"/>
              <a:ea typeface="Verdana"/>
              <a:cs typeface="Verdana"/>
              <a:sym typeface="Verdana"/>
            </a:endParaRPr>
          </a:p>
          <a:p>
            <a:pPr indent="0" lvl="0" marL="228600" marR="275590" rtl="0" algn="l">
              <a:lnSpc>
                <a:spcPct val="117300"/>
              </a:lnSpc>
              <a:spcBef>
                <a:spcPts val="0"/>
              </a:spcBef>
              <a:spcAft>
                <a:spcPts val="0"/>
              </a:spcAft>
              <a:buClr>
                <a:schemeClr val="lt1"/>
              </a:buClr>
              <a:buSzPts val="2250"/>
              <a:buFont typeface="Verdana"/>
              <a:buNone/>
            </a:pPr>
            <a:r>
              <a:rPr lang="en-US" sz="2450">
                <a:solidFill>
                  <a:schemeClr val="lt1"/>
                </a:solidFill>
                <a:latin typeface="Verdana"/>
                <a:ea typeface="Verdana"/>
                <a:cs typeface="Verdana"/>
                <a:sym typeface="Verdana"/>
              </a:rPr>
              <a:t>Data can be intercepted and decrypted/captured</a:t>
            </a:r>
            <a:endParaRPr sz="2450">
              <a:solidFill>
                <a:schemeClr val="lt1"/>
              </a:solidFill>
              <a:latin typeface="Verdana"/>
              <a:ea typeface="Verdana"/>
              <a:cs typeface="Verdana"/>
              <a:sym typeface="Verdana"/>
            </a:endParaRPr>
          </a:p>
          <a:p>
            <a:pPr indent="0" lvl="0" marL="228600" marR="275590" rtl="0" algn="l">
              <a:lnSpc>
                <a:spcPct val="117300"/>
              </a:lnSpc>
              <a:spcBef>
                <a:spcPts val="0"/>
              </a:spcBef>
              <a:spcAft>
                <a:spcPts val="0"/>
              </a:spcAft>
              <a:buClr>
                <a:schemeClr val="lt1"/>
              </a:buClr>
              <a:buSzPts val="2250"/>
              <a:buFont typeface="Verdana"/>
              <a:buNone/>
            </a:pPr>
            <a:r>
              <a:t/>
            </a:r>
            <a:endParaRPr sz="2450">
              <a:solidFill>
                <a:schemeClr val="lt1"/>
              </a:solidFill>
              <a:latin typeface="Verdana"/>
              <a:ea typeface="Verdana"/>
              <a:cs typeface="Verdana"/>
              <a:sym typeface="Verdana"/>
            </a:endParaRPr>
          </a:p>
          <a:p>
            <a:pPr indent="0" lvl="0" marL="228600" marR="275590" rtl="0" algn="l">
              <a:lnSpc>
                <a:spcPct val="117300"/>
              </a:lnSpc>
              <a:spcBef>
                <a:spcPts val="0"/>
              </a:spcBef>
              <a:spcAft>
                <a:spcPts val="0"/>
              </a:spcAft>
              <a:buClr>
                <a:schemeClr val="lt1"/>
              </a:buClr>
              <a:buSzPts val="2250"/>
              <a:buFont typeface="Verdana"/>
              <a:buNone/>
            </a:pPr>
            <a:r>
              <a:rPr lang="en-US" sz="2450">
                <a:solidFill>
                  <a:schemeClr val="lt1"/>
                </a:solidFill>
                <a:latin typeface="Verdana"/>
                <a:ea typeface="Verdana"/>
                <a:cs typeface="Verdana"/>
                <a:sym typeface="Verdana"/>
              </a:rPr>
              <a:t>Bluetooth’s Host Security protocols under attack</a:t>
            </a:r>
            <a:endParaRPr sz="2450">
              <a:solidFill>
                <a:schemeClr val="lt1"/>
              </a:solidFill>
              <a:latin typeface="Verdana"/>
              <a:ea typeface="Verdana"/>
              <a:cs typeface="Verdana"/>
              <a:sym typeface="Verdana"/>
            </a:endParaRPr>
          </a:p>
          <a:p>
            <a:pPr indent="0" lvl="0" marL="228600" marR="275590" rtl="0" algn="l">
              <a:lnSpc>
                <a:spcPct val="117300"/>
              </a:lnSpc>
              <a:spcBef>
                <a:spcPts val="0"/>
              </a:spcBef>
              <a:spcAft>
                <a:spcPts val="0"/>
              </a:spcAft>
              <a:buClr>
                <a:schemeClr val="lt1"/>
              </a:buClr>
              <a:buSzPts val="2250"/>
              <a:buFont typeface="Verdana"/>
              <a:buNone/>
            </a:pPr>
            <a:r>
              <a:t/>
            </a:r>
            <a:endParaRPr sz="2450">
              <a:solidFill>
                <a:schemeClr val="lt1"/>
              </a:solidFill>
              <a:latin typeface="Verdana"/>
              <a:ea typeface="Verdana"/>
              <a:cs typeface="Verdana"/>
              <a:sym typeface="Verdana"/>
            </a:endParaRPr>
          </a:p>
          <a:p>
            <a:pPr indent="0" lvl="0" marL="228600" marR="275590" rtl="0" algn="l">
              <a:lnSpc>
                <a:spcPct val="117300"/>
              </a:lnSpc>
              <a:spcBef>
                <a:spcPts val="0"/>
              </a:spcBef>
              <a:spcAft>
                <a:spcPts val="0"/>
              </a:spcAft>
              <a:buClr>
                <a:schemeClr val="lt1"/>
              </a:buClr>
              <a:buSzPts val="2250"/>
              <a:buFont typeface="Verdana"/>
              <a:buNone/>
            </a:pPr>
            <a:r>
              <a:t/>
            </a:r>
            <a:endParaRPr sz="2450">
              <a:solidFill>
                <a:schemeClr val="lt1"/>
              </a:solidFill>
              <a:latin typeface="Verdana"/>
              <a:ea typeface="Verdana"/>
              <a:cs typeface="Verdana"/>
              <a:sym typeface="Verdana"/>
            </a:endParaRPr>
          </a:p>
        </p:txBody>
      </p:sp>
      <p:sp>
        <p:nvSpPr>
          <p:cNvPr id="321" name="Google Shape;321;p33"/>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5" name="Shape 325"/>
        <p:cNvGrpSpPr/>
        <p:nvPr/>
      </p:nvGrpSpPr>
      <p:grpSpPr>
        <a:xfrm>
          <a:off x="0" y="0"/>
          <a:ext cx="0" cy="0"/>
          <a:chOff x="0" y="0"/>
          <a:chExt cx="0" cy="0"/>
        </a:xfrm>
      </p:grpSpPr>
      <p:pic>
        <p:nvPicPr>
          <p:cNvPr id="326" name="Google Shape;326;p34"/>
          <p:cNvPicPr preferRelativeResize="0"/>
          <p:nvPr/>
        </p:nvPicPr>
        <p:blipFill>
          <a:blip r:embed="rId3">
            <a:alphaModFix amt="95000"/>
          </a:blip>
          <a:stretch>
            <a:fillRect/>
          </a:stretch>
        </p:blipFill>
        <p:spPr>
          <a:xfrm>
            <a:off x="0" y="-113400"/>
            <a:ext cx="18300700" cy="10413099"/>
          </a:xfrm>
          <a:prstGeom prst="rect">
            <a:avLst/>
          </a:prstGeom>
          <a:noFill/>
          <a:ln>
            <a:noFill/>
          </a:ln>
        </p:spPr>
      </p:pic>
      <p:sp>
        <p:nvSpPr>
          <p:cNvPr id="327" name="Google Shape;327;p34"/>
          <p:cNvSpPr txBox="1"/>
          <p:nvPr>
            <p:ph type="title"/>
          </p:nvPr>
        </p:nvSpPr>
        <p:spPr>
          <a:xfrm>
            <a:off x="5674550" y="567875"/>
            <a:ext cx="6513000" cy="469500"/>
          </a:xfrm>
          <a:prstGeom prst="rect">
            <a:avLst/>
          </a:prstGeom>
          <a:solidFill>
            <a:srgbClr val="EEECE1">
              <a:alpha val="46250"/>
            </a:srgbClr>
          </a:solidFill>
          <a:ln>
            <a:noFill/>
          </a:ln>
        </p:spPr>
        <p:txBody>
          <a:bodyPr anchorCtr="0" anchor="ctr" bIns="0" lIns="0" spcFirstLastPara="1" rIns="0" wrap="square" tIns="0">
            <a:spAutoFit/>
          </a:bodyPr>
          <a:lstStyle/>
          <a:p>
            <a:pPr indent="0" lvl="0" marL="283845" marR="275590" rtl="0" algn="l">
              <a:lnSpc>
                <a:spcPct val="117300"/>
              </a:lnSpc>
              <a:spcBef>
                <a:spcPts val="75"/>
              </a:spcBef>
              <a:spcAft>
                <a:spcPts val="0"/>
              </a:spcAft>
              <a:buNone/>
            </a:pPr>
            <a:r>
              <a:rPr lang="en-US" sz="3050">
                <a:latin typeface="Trebuchet MS"/>
                <a:ea typeface="Trebuchet MS"/>
                <a:cs typeface="Trebuchet MS"/>
                <a:sym typeface="Trebuchet MS"/>
              </a:rPr>
              <a:t>Smartphone Hacks on Bluetooth</a:t>
            </a:r>
            <a:endParaRPr sz="5000">
              <a:latin typeface="Trebuchet MS"/>
              <a:ea typeface="Trebuchet MS"/>
              <a:cs typeface="Trebuchet MS"/>
              <a:sym typeface="Trebuchet MS"/>
            </a:endParaRPr>
          </a:p>
        </p:txBody>
      </p:sp>
      <p:sp>
        <p:nvSpPr>
          <p:cNvPr id="328" name="Google Shape;328;p34"/>
          <p:cNvSpPr txBox="1"/>
          <p:nvPr/>
        </p:nvSpPr>
        <p:spPr>
          <a:xfrm>
            <a:off x="1336250" y="1765300"/>
            <a:ext cx="7226400" cy="7534200"/>
          </a:xfrm>
          <a:prstGeom prst="rect">
            <a:avLst/>
          </a:prstGeom>
          <a:solidFill>
            <a:srgbClr val="EEECE1">
              <a:alpha val="46250"/>
            </a:srgbClr>
          </a:solidFill>
          <a:ln>
            <a:noFill/>
          </a:ln>
          <a:effectLst>
            <a:outerShdw blurRad="57150" rotWithShape="0" algn="bl" dir="5400000" dist="19050">
              <a:srgbClr val="000000">
                <a:alpha val="50000"/>
              </a:srgbClr>
            </a:outerShdw>
          </a:effectLst>
        </p:spPr>
        <p:txBody>
          <a:bodyPr anchorCtr="0" anchor="t" bIns="0" lIns="0" spcFirstLastPara="1" rIns="0" wrap="square" tIns="12050">
            <a:spAutoFit/>
          </a:bodyPr>
          <a:lstStyle/>
          <a:p>
            <a:pPr indent="-384175" lvl="0" marL="457200" marR="275590" rtl="0" algn="l">
              <a:lnSpc>
                <a:spcPct val="117300"/>
              </a:lnSpc>
              <a:spcBef>
                <a:spcPts val="75"/>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Researchers conducted an experiment with the goal of learning how many devices they could infect with viruses in a public place using Bluetooth</a:t>
            </a:r>
            <a:endParaRPr sz="2450">
              <a:solidFill>
                <a:schemeClr val="dk1"/>
              </a:solidFill>
              <a:latin typeface="Verdana"/>
              <a:ea typeface="Verdana"/>
              <a:cs typeface="Verdana"/>
              <a:sym typeface="Verdana"/>
            </a:endParaRPr>
          </a:p>
          <a:p>
            <a:pPr indent="0" lvl="0" marL="914400"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They visited public places with a suitcase consisting of a computer that was equipped with a Bluetooth sniffing program</a:t>
            </a:r>
            <a:endParaRPr sz="2450">
              <a:solidFill>
                <a:schemeClr val="dk1"/>
              </a:solidFill>
              <a:latin typeface="Verdana"/>
              <a:ea typeface="Verdana"/>
              <a:cs typeface="Verdana"/>
              <a:sym typeface="Verdana"/>
            </a:endParaRPr>
          </a:p>
          <a:p>
            <a:pPr indent="0" lvl="0" marL="914400"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Able to detect more than 1400 devices in less than 23h</a:t>
            </a:r>
            <a:endParaRPr sz="2450">
              <a:solidFill>
                <a:schemeClr val="dk1"/>
              </a:solidFill>
              <a:latin typeface="Verdana"/>
              <a:ea typeface="Verdana"/>
              <a:cs typeface="Verdana"/>
              <a:sym typeface="Verdana"/>
            </a:endParaRPr>
          </a:p>
          <a:p>
            <a:pPr indent="0" lvl="0" marL="914400"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Captured 300 phone address books from </a:t>
            </a:r>
            <a:endParaRPr sz="2450">
              <a:solidFill>
                <a:schemeClr val="dk1"/>
              </a:solidFill>
              <a:latin typeface="Verdana"/>
              <a:ea typeface="Verdana"/>
              <a:cs typeface="Verdana"/>
              <a:sym typeface="Verdana"/>
            </a:endParaRPr>
          </a:p>
          <a:p>
            <a:pPr indent="0" lvl="0" marL="0" marR="275590" rtl="0" algn="l">
              <a:lnSpc>
                <a:spcPct val="117300"/>
              </a:lnSpc>
              <a:spcBef>
                <a:spcPts val="75"/>
              </a:spcBef>
              <a:spcAft>
                <a:spcPts val="0"/>
              </a:spcAft>
              <a:buNone/>
            </a:pPr>
            <a:r>
              <a:rPr lang="en-US" sz="2450">
                <a:solidFill>
                  <a:schemeClr val="dk1"/>
                </a:solidFill>
                <a:latin typeface="Verdana"/>
                <a:ea typeface="Verdana"/>
                <a:cs typeface="Verdana"/>
                <a:sym typeface="Verdana"/>
              </a:rPr>
              <a:t>the roof of a Las vegas hotel on smartphones of bypassers standing in the below taxi stand</a:t>
            </a:r>
            <a:endParaRPr sz="2450">
              <a:solidFill>
                <a:schemeClr val="dk1"/>
              </a:solidFill>
              <a:latin typeface="Verdana"/>
              <a:ea typeface="Verdana"/>
              <a:cs typeface="Verdana"/>
              <a:sym typeface="Verdana"/>
            </a:endParaRPr>
          </a:p>
        </p:txBody>
      </p:sp>
      <p:sp>
        <p:nvSpPr>
          <p:cNvPr id="329" name="Google Shape;329;p34"/>
          <p:cNvSpPr txBox="1"/>
          <p:nvPr/>
        </p:nvSpPr>
        <p:spPr>
          <a:xfrm>
            <a:off x="10138450" y="1765300"/>
            <a:ext cx="7226400" cy="3966600"/>
          </a:xfrm>
          <a:prstGeom prst="rect">
            <a:avLst/>
          </a:prstGeom>
          <a:solidFill>
            <a:srgbClr val="EEECE1">
              <a:alpha val="46250"/>
            </a:srgbClr>
          </a:solidFill>
          <a:ln>
            <a:noFill/>
          </a:ln>
          <a:effectLst>
            <a:outerShdw blurRad="57150" rotWithShape="0" algn="bl" dir="5400000" dist="19050">
              <a:srgbClr val="000000">
                <a:alpha val="50000"/>
              </a:srgbClr>
            </a:outerShdw>
          </a:effectLst>
        </p:spPr>
        <p:txBody>
          <a:bodyPr anchorCtr="0" anchor="t" bIns="0" lIns="0" spcFirstLastPara="1" rIns="0" wrap="square" tIns="12050">
            <a:spAutoFit/>
          </a:bodyPr>
          <a:lstStyle/>
          <a:p>
            <a:pPr indent="-384175" lvl="0" marL="457200" marR="275590" rtl="0" algn="l">
              <a:lnSpc>
                <a:spcPct val="117300"/>
              </a:lnSpc>
              <a:spcBef>
                <a:spcPts val="75"/>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While </a:t>
            </a:r>
            <a:r>
              <a:rPr lang="en-US" sz="2450">
                <a:solidFill>
                  <a:schemeClr val="dk1"/>
                </a:solidFill>
                <a:latin typeface="Verdana"/>
                <a:ea typeface="Verdana"/>
                <a:cs typeface="Verdana"/>
                <a:sym typeface="Verdana"/>
              </a:rPr>
              <a:t>experts</a:t>
            </a:r>
            <a:r>
              <a:rPr lang="en-US" sz="2450">
                <a:solidFill>
                  <a:schemeClr val="dk1"/>
                </a:solidFill>
                <a:latin typeface="Verdana"/>
                <a:ea typeface="Verdana"/>
                <a:cs typeface="Verdana"/>
                <a:sym typeface="Verdana"/>
              </a:rPr>
              <a:t> advise to keep bluetooth off, some </a:t>
            </a:r>
            <a:r>
              <a:rPr lang="en-US" sz="2450">
                <a:solidFill>
                  <a:schemeClr val="dk1"/>
                </a:solidFill>
                <a:latin typeface="Verdana"/>
                <a:ea typeface="Verdana"/>
                <a:cs typeface="Verdana"/>
                <a:sym typeface="Verdana"/>
              </a:rPr>
              <a:t>companies’ processes include turning the bluetooth on automatically when phones are turn on or after updates exposing customers to attack</a:t>
            </a:r>
            <a:endParaRPr sz="2450">
              <a:solidFill>
                <a:schemeClr val="dk1"/>
              </a:solidFill>
              <a:latin typeface="Verdana"/>
              <a:ea typeface="Verdana"/>
              <a:cs typeface="Verdana"/>
              <a:sym typeface="Verdana"/>
            </a:endParaRPr>
          </a:p>
          <a:p>
            <a:pPr indent="0" lvl="0" marL="1371600"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a:p>
            <a:pPr indent="0" lvl="0" marL="1371600"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a:p>
            <a:pPr indent="0" lvl="0" marL="1371600"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a:p>
            <a:pPr indent="0" lvl="0" marL="914400" marR="275590" rtl="0" algn="l">
              <a:lnSpc>
                <a:spcPct val="117300"/>
              </a:lnSpc>
              <a:spcBef>
                <a:spcPts val="75"/>
              </a:spcBef>
              <a:spcAft>
                <a:spcPts val="0"/>
              </a:spcAft>
              <a:buNone/>
            </a:pPr>
            <a:r>
              <a:t/>
            </a:r>
            <a:endParaRPr sz="2450">
              <a:solidFill>
                <a:schemeClr val="dk1"/>
              </a:solidFill>
              <a:latin typeface="Verdana"/>
              <a:ea typeface="Verdana"/>
              <a:cs typeface="Verdana"/>
              <a:sym typeface="Verdana"/>
            </a:endParaRPr>
          </a:p>
        </p:txBody>
      </p:sp>
      <p:sp>
        <p:nvSpPr>
          <p:cNvPr id="330" name="Google Shape;330;p34"/>
          <p:cNvSpPr txBox="1"/>
          <p:nvPr/>
        </p:nvSpPr>
        <p:spPr>
          <a:xfrm>
            <a:off x="10556975" y="4376000"/>
            <a:ext cx="5005200" cy="798300"/>
          </a:xfrm>
          <a:prstGeom prst="rect">
            <a:avLst/>
          </a:prstGeom>
          <a:solidFill>
            <a:srgbClr val="000509">
              <a:alpha val="46250"/>
            </a:srgbClr>
          </a:solidFill>
          <a:ln>
            <a:noFill/>
          </a:ln>
        </p:spPr>
        <p:txBody>
          <a:bodyPr anchorCtr="0" anchor="t" bIns="0" lIns="0" spcFirstLastPara="1" rIns="0" wrap="square" tIns="10775">
            <a:spAutoFit/>
          </a:bodyPr>
          <a:lstStyle/>
          <a:p>
            <a:pPr indent="0" lvl="0" marL="12700" marR="5080" rtl="0" algn="l">
              <a:lnSpc>
                <a:spcPct val="117700"/>
              </a:lnSpc>
              <a:spcBef>
                <a:spcPts val="0"/>
              </a:spcBef>
              <a:spcAft>
                <a:spcPts val="0"/>
              </a:spcAft>
              <a:buNone/>
            </a:pPr>
            <a:r>
              <a:rPr lang="en-US" sz="2350">
                <a:solidFill>
                  <a:schemeClr val="lt1"/>
                </a:solidFill>
                <a:latin typeface="Verdana"/>
                <a:ea typeface="Verdana"/>
                <a:cs typeface="Verdana"/>
                <a:sym typeface="Verdana"/>
              </a:rPr>
              <a:t>Mitigation : It’s better to turn off the bluetooth when not in use</a:t>
            </a:r>
            <a:endParaRPr sz="2350">
              <a:solidFill>
                <a:schemeClr val="lt1"/>
              </a:solidFill>
              <a:latin typeface="Verdana"/>
              <a:ea typeface="Verdana"/>
              <a:cs typeface="Verdana"/>
              <a:sym typeface="Verdana"/>
            </a:endParaRPr>
          </a:p>
        </p:txBody>
      </p:sp>
      <p:sp>
        <p:nvSpPr>
          <p:cNvPr id="331" name="Google Shape;331;p34"/>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5" name="Shape 335"/>
        <p:cNvGrpSpPr/>
        <p:nvPr/>
      </p:nvGrpSpPr>
      <p:grpSpPr>
        <a:xfrm>
          <a:off x="0" y="0"/>
          <a:ext cx="0" cy="0"/>
          <a:chOff x="0" y="0"/>
          <a:chExt cx="0" cy="0"/>
        </a:xfrm>
      </p:grpSpPr>
      <p:pic>
        <p:nvPicPr>
          <p:cNvPr id="336" name="Google Shape;336;p35"/>
          <p:cNvPicPr preferRelativeResize="0"/>
          <p:nvPr/>
        </p:nvPicPr>
        <p:blipFill>
          <a:blip r:embed="rId3">
            <a:alphaModFix/>
          </a:blip>
          <a:stretch>
            <a:fillRect/>
          </a:stretch>
        </p:blipFill>
        <p:spPr>
          <a:xfrm>
            <a:off x="0" y="0"/>
            <a:ext cx="18310578" cy="10299700"/>
          </a:xfrm>
          <a:prstGeom prst="rect">
            <a:avLst/>
          </a:prstGeom>
          <a:noFill/>
          <a:ln>
            <a:noFill/>
          </a:ln>
        </p:spPr>
      </p:pic>
      <p:sp>
        <p:nvSpPr>
          <p:cNvPr id="337" name="Google Shape;337;p35"/>
          <p:cNvSpPr txBox="1"/>
          <p:nvPr/>
        </p:nvSpPr>
        <p:spPr>
          <a:xfrm>
            <a:off x="1064900" y="1493575"/>
            <a:ext cx="16016700" cy="7933800"/>
          </a:xfrm>
          <a:prstGeom prst="rect">
            <a:avLst/>
          </a:prstGeom>
          <a:solidFill>
            <a:srgbClr val="333333">
              <a:alpha val="80630"/>
            </a:srgbClr>
          </a:solidFill>
          <a:ln>
            <a:noFill/>
          </a:ln>
        </p:spPr>
        <p:txBody>
          <a:bodyPr anchorCtr="0" anchor="t" bIns="0" lIns="0" spcFirstLastPara="1" rIns="0" wrap="square" tIns="10775">
            <a:spAutoFit/>
          </a:bodyPr>
          <a:lstStyle/>
          <a:p>
            <a:pPr indent="-384175" lvl="0" marL="457200" marR="5080" rtl="0" algn="l">
              <a:lnSpc>
                <a:spcPct val="117700"/>
              </a:lnSpc>
              <a:spcBef>
                <a:spcPts val="0"/>
              </a:spcBef>
              <a:spcAft>
                <a:spcPts val="0"/>
              </a:spcAft>
              <a:buClr>
                <a:schemeClr val="lt1"/>
              </a:buClr>
              <a:buSzPts val="2450"/>
              <a:buFont typeface="Verdana"/>
              <a:buChar char="●"/>
            </a:pPr>
            <a:r>
              <a:rPr lang="en-US" sz="2450">
                <a:solidFill>
                  <a:schemeClr val="lt1"/>
                </a:solidFill>
                <a:latin typeface="Verdana"/>
                <a:ea typeface="Verdana"/>
                <a:cs typeface="Verdana"/>
                <a:sym typeface="Verdana"/>
              </a:rPr>
              <a:t>In 2017, a mobile security and IoT hacker, Jason Doyle, identified three different vulnerabilities in Nest Cam Indoor, Nest Cam Outdoor, Dropcam Pro, and Dropcam security cameras that caused the camera’s feed to cut out . Each of the vulnerabilities were found in a specific firmware, which was version 5.2.1</a:t>
            </a:r>
            <a:endParaRPr sz="2450">
              <a:solidFill>
                <a:schemeClr val="lt1"/>
              </a:solidFill>
              <a:latin typeface="Verdana"/>
              <a:ea typeface="Verdana"/>
              <a:cs typeface="Verdana"/>
              <a:sym typeface="Verdana"/>
            </a:endParaRPr>
          </a:p>
          <a:p>
            <a:pPr indent="0" lvl="0" marL="457200" marR="5080" rtl="0" algn="l">
              <a:lnSpc>
                <a:spcPct val="117700"/>
              </a:lnSpc>
              <a:spcBef>
                <a:spcPts val="0"/>
              </a:spcBef>
              <a:spcAft>
                <a:spcPts val="0"/>
              </a:spcAft>
              <a:buNone/>
            </a:pPr>
            <a:r>
              <a:t/>
            </a:r>
            <a:endParaRPr sz="2450">
              <a:solidFill>
                <a:schemeClr val="lt1"/>
              </a:solidFill>
              <a:latin typeface="Verdana"/>
              <a:ea typeface="Verdana"/>
              <a:cs typeface="Verdana"/>
              <a:sym typeface="Verdana"/>
            </a:endParaRPr>
          </a:p>
          <a:p>
            <a:pPr indent="0" lvl="0" marL="457200" marR="5080" rtl="0" algn="l">
              <a:lnSpc>
                <a:spcPct val="117700"/>
              </a:lnSpc>
              <a:spcBef>
                <a:spcPts val="0"/>
              </a:spcBef>
              <a:spcAft>
                <a:spcPts val="0"/>
              </a:spcAft>
              <a:buNone/>
            </a:pPr>
            <a:r>
              <a:t/>
            </a:r>
            <a:endParaRPr sz="2450">
              <a:solidFill>
                <a:schemeClr val="lt1"/>
              </a:solidFill>
              <a:latin typeface="Verdana"/>
              <a:ea typeface="Verdana"/>
              <a:cs typeface="Verdana"/>
              <a:sym typeface="Verdana"/>
            </a:endParaRPr>
          </a:p>
          <a:p>
            <a:pPr indent="-384175" lvl="0" marL="457200" marR="5080" rtl="0" algn="l">
              <a:lnSpc>
                <a:spcPct val="117700"/>
              </a:lnSpc>
              <a:spcBef>
                <a:spcPts val="0"/>
              </a:spcBef>
              <a:spcAft>
                <a:spcPts val="0"/>
              </a:spcAft>
              <a:buClr>
                <a:schemeClr val="lt1"/>
              </a:buClr>
              <a:buSzPts val="2450"/>
              <a:buFont typeface="Verdana"/>
              <a:buChar char="●"/>
            </a:pPr>
            <a:r>
              <a:rPr lang="en-US" sz="2450">
                <a:solidFill>
                  <a:schemeClr val="lt1"/>
                </a:solidFill>
                <a:latin typeface="Verdana"/>
                <a:ea typeface="Verdana"/>
                <a:cs typeface="Verdana"/>
                <a:sym typeface="Verdana"/>
              </a:rPr>
              <a:t>Vulnerabilities exploited : Passing parameters to overflow Wi-Fi passwords and </a:t>
            </a:r>
            <a:r>
              <a:rPr lang="en-US" sz="2450">
                <a:solidFill>
                  <a:schemeClr val="lt1"/>
                </a:solidFill>
                <a:latin typeface="Verdana"/>
                <a:ea typeface="Verdana"/>
                <a:cs typeface="Verdana"/>
                <a:sym typeface="Verdana"/>
              </a:rPr>
              <a:t>Wi-Fi</a:t>
            </a:r>
            <a:r>
              <a:rPr lang="en-US" sz="2450">
                <a:solidFill>
                  <a:schemeClr val="lt1"/>
                </a:solidFill>
                <a:latin typeface="Verdana"/>
                <a:ea typeface="Verdana"/>
                <a:cs typeface="Verdana"/>
                <a:sym typeface="Verdana"/>
              </a:rPr>
              <a:t> SSIDs   causing cameras to crash/reboot                         </a:t>
            </a:r>
            <a:endParaRPr sz="2450">
              <a:solidFill>
                <a:schemeClr val="lt1"/>
              </a:solidFill>
              <a:latin typeface="Verdana"/>
              <a:ea typeface="Verdana"/>
              <a:cs typeface="Verdana"/>
              <a:sym typeface="Verdana"/>
            </a:endParaRPr>
          </a:p>
          <a:p>
            <a:pPr indent="0" lvl="0" marL="457200" marR="5080" rtl="0" algn="l">
              <a:lnSpc>
                <a:spcPct val="117700"/>
              </a:lnSpc>
              <a:spcBef>
                <a:spcPts val="0"/>
              </a:spcBef>
              <a:spcAft>
                <a:spcPts val="0"/>
              </a:spcAft>
              <a:buNone/>
            </a:pPr>
            <a:r>
              <a:rPr lang="en-US" sz="2450">
                <a:solidFill>
                  <a:schemeClr val="lt1"/>
                </a:solidFill>
                <a:latin typeface="Verdana"/>
                <a:ea typeface="Verdana"/>
                <a:cs typeface="Verdana"/>
                <a:sym typeface="Verdana"/>
              </a:rPr>
              <a:t>                                      Sending non-existent SSID resulting cameras to disconnect</a:t>
            </a:r>
            <a:endParaRPr sz="2450">
              <a:solidFill>
                <a:schemeClr val="lt1"/>
              </a:solidFill>
              <a:latin typeface="Verdana"/>
              <a:ea typeface="Verdana"/>
              <a:cs typeface="Verdana"/>
              <a:sym typeface="Verdana"/>
            </a:endParaRPr>
          </a:p>
          <a:p>
            <a:pPr indent="0" lvl="0" marL="457200" marR="5080" rtl="0" algn="l">
              <a:lnSpc>
                <a:spcPct val="117700"/>
              </a:lnSpc>
              <a:spcBef>
                <a:spcPts val="0"/>
              </a:spcBef>
              <a:spcAft>
                <a:spcPts val="0"/>
              </a:spcAft>
              <a:buNone/>
            </a:pPr>
            <a:r>
              <a:t/>
            </a:r>
            <a:endParaRPr sz="2450">
              <a:solidFill>
                <a:schemeClr val="lt1"/>
              </a:solidFill>
              <a:latin typeface="Verdana"/>
              <a:ea typeface="Verdana"/>
              <a:cs typeface="Verdana"/>
              <a:sym typeface="Verdana"/>
            </a:endParaRPr>
          </a:p>
          <a:p>
            <a:pPr indent="0" lvl="0" marL="457200" marR="5080" rtl="0" algn="l">
              <a:lnSpc>
                <a:spcPct val="117700"/>
              </a:lnSpc>
              <a:spcBef>
                <a:spcPts val="0"/>
              </a:spcBef>
              <a:spcAft>
                <a:spcPts val="0"/>
              </a:spcAft>
              <a:buNone/>
            </a:pPr>
            <a:r>
              <a:rPr lang="en-US" sz="2450">
                <a:solidFill>
                  <a:schemeClr val="lt1"/>
                </a:solidFill>
                <a:latin typeface="Verdana"/>
                <a:ea typeface="Verdana"/>
                <a:cs typeface="Verdana"/>
                <a:sym typeface="Verdana"/>
              </a:rPr>
              <a:t>These L2CAP vulnerabilities were exploited by attackers within Bluetooth range of the cameras.</a:t>
            </a:r>
            <a:endParaRPr sz="2450">
              <a:solidFill>
                <a:schemeClr val="lt1"/>
              </a:solidFill>
              <a:latin typeface="Verdana"/>
              <a:ea typeface="Verdana"/>
              <a:cs typeface="Verdana"/>
              <a:sym typeface="Verdana"/>
            </a:endParaRPr>
          </a:p>
          <a:p>
            <a:pPr indent="0" lvl="0" marL="457200" marR="5080" rtl="0" algn="l">
              <a:lnSpc>
                <a:spcPct val="117700"/>
              </a:lnSpc>
              <a:spcBef>
                <a:spcPts val="0"/>
              </a:spcBef>
              <a:spcAft>
                <a:spcPts val="0"/>
              </a:spcAft>
              <a:buNone/>
            </a:pPr>
            <a:r>
              <a:t/>
            </a:r>
            <a:endParaRPr sz="2450">
              <a:solidFill>
                <a:schemeClr val="lt1"/>
              </a:solidFill>
              <a:latin typeface="Verdana"/>
              <a:ea typeface="Verdana"/>
              <a:cs typeface="Verdana"/>
              <a:sym typeface="Verdana"/>
            </a:endParaRPr>
          </a:p>
          <a:p>
            <a:pPr indent="0" lvl="0" marL="457200" marR="5080" rtl="0" algn="l">
              <a:lnSpc>
                <a:spcPct val="117700"/>
              </a:lnSpc>
              <a:spcBef>
                <a:spcPts val="0"/>
              </a:spcBef>
              <a:spcAft>
                <a:spcPts val="0"/>
              </a:spcAft>
              <a:buNone/>
            </a:pPr>
            <a:r>
              <a:rPr lang="en-US" sz="2450">
                <a:solidFill>
                  <a:schemeClr val="lt1"/>
                </a:solidFill>
                <a:latin typeface="Verdana"/>
                <a:ea typeface="Verdana"/>
                <a:cs typeface="Verdana"/>
                <a:sym typeface="Verdana"/>
              </a:rPr>
              <a:t>Mitigation : Users should make sure they are updating their devices and running the latest updates to mitigate these types of vulnerabilities</a:t>
            </a:r>
            <a:endParaRPr sz="2450">
              <a:solidFill>
                <a:schemeClr val="lt1"/>
              </a:solidFill>
              <a:latin typeface="Verdana"/>
              <a:ea typeface="Verdana"/>
              <a:cs typeface="Verdana"/>
              <a:sym typeface="Verdana"/>
            </a:endParaRPr>
          </a:p>
          <a:p>
            <a:pPr indent="0" lvl="0" marL="457200" marR="5080" rtl="0" algn="l">
              <a:lnSpc>
                <a:spcPct val="117700"/>
              </a:lnSpc>
              <a:spcBef>
                <a:spcPts val="0"/>
              </a:spcBef>
              <a:spcAft>
                <a:spcPts val="0"/>
              </a:spcAft>
              <a:buNone/>
            </a:pPr>
            <a:r>
              <a:t/>
            </a:r>
            <a:endParaRPr sz="2450">
              <a:solidFill>
                <a:schemeClr val="lt1"/>
              </a:solidFill>
              <a:latin typeface="Verdana"/>
              <a:ea typeface="Verdana"/>
              <a:cs typeface="Verdana"/>
              <a:sym typeface="Verdana"/>
            </a:endParaRPr>
          </a:p>
          <a:p>
            <a:pPr indent="0" lvl="0" marL="457200" marR="5080" rtl="0" algn="l">
              <a:lnSpc>
                <a:spcPct val="117700"/>
              </a:lnSpc>
              <a:spcBef>
                <a:spcPts val="0"/>
              </a:spcBef>
              <a:spcAft>
                <a:spcPts val="0"/>
              </a:spcAft>
              <a:buNone/>
            </a:pPr>
            <a:r>
              <a:t/>
            </a:r>
            <a:endParaRPr sz="2450">
              <a:solidFill>
                <a:schemeClr val="lt1"/>
              </a:solidFill>
              <a:latin typeface="Verdana"/>
              <a:ea typeface="Verdana"/>
              <a:cs typeface="Verdana"/>
              <a:sym typeface="Verdana"/>
            </a:endParaRPr>
          </a:p>
          <a:p>
            <a:pPr indent="0" lvl="0" marL="457200" marR="5080" rtl="0" algn="l">
              <a:lnSpc>
                <a:spcPct val="117700"/>
              </a:lnSpc>
              <a:spcBef>
                <a:spcPts val="0"/>
              </a:spcBef>
              <a:spcAft>
                <a:spcPts val="0"/>
              </a:spcAft>
              <a:buNone/>
            </a:pPr>
            <a:r>
              <a:t/>
            </a:r>
            <a:endParaRPr sz="2450">
              <a:solidFill>
                <a:schemeClr val="lt1"/>
              </a:solidFill>
              <a:latin typeface="Verdana"/>
              <a:ea typeface="Verdana"/>
              <a:cs typeface="Verdana"/>
              <a:sym typeface="Verdana"/>
            </a:endParaRPr>
          </a:p>
          <a:p>
            <a:pPr indent="0" lvl="0" marL="457200" marR="5080" rtl="0" algn="l">
              <a:lnSpc>
                <a:spcPct val="117700"/>
              </a:lnSpc>
              <a:spcBef>
                <a:spcPts val="0"/>
              </a:spcBef>
              <a:spcAft>
                <a:spcPts val="0"/>
              </a:spcAft>
              <a:buNone/>
            </a:pPr>
            <a:r>
              <a:rPr lang="en-US" sz="2450">
                <a:solidFill>
                  <a:schemeClr val="lt1"/>
                </a:solidFill>
                <a:latin typeface="Verdana"/>
                <a:ea typeface="Verdana"/>
                <a:cs typeface="Verdana"/>
                <a:sym typeface="Verdana"/>
              </a:rPr>
              <a:t>                                     </a:t>
            </a:r>
            <a:endParaRPr sz="2450">
              <a:solidFill>
                <a:schemeClr val="lt1"/>
              </a:solidFill>
              <a:latin typeface="Verdana"/>
              <a:ea typeface="Verdana"/>
              <a:cs typeface="Verdana"/>
              <a:sym typeface="Verdana"/>
            </a:endParaRPr>
          </a:p>
        </p:txBody>
      </p:sp>
      <p:sp>
        <p:nvSpPr>
          <p:cNvPr id="338" name="Google Shape;338;p35"/>
          <p:cNvSpPr txBox="1"/>
          <p:nvPr>
            <p:ph type="title"/>
          </p:nvPr>
        </p:nvSpPr>
        <p:spPr>
          <a:xfrm>
            <a:off x="5473250" y="437575"/>
            <a:ext cx="7200000" cy="474600"/>
          </a:xfrm>
          <a:prstGeom prst="rect">
            <a:avLst/>
          </a:prstGeom>
          <a:solidFill>
            <a:schemeClr val="lt2"/>
          </a:solid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sz="3000">
                <a:latin typeface="Trebuchet MS"/>
                <a:ea typeface="Trebuchet MS"/>
                <a:cs typeface="Trebuchet MS"/>
                <a:sym typeface="Trebuchet MS"/>
              </a:rPr>
              <a:t>Camera Hacks on Bluetooth</a:t>
            </a:r>
            <a:endParaRPr sz="3000">
              <a:latin typeface="Trebuchet MS"/>
              <a:ea typeface="Trebuchet MS"/>
              <a:cs typeface="Trebuchet MS"/>
              <a:sym typeface="Trebuchet MS"/>
            </a:endParaRPr>
          </a:p>
        </p:txBody>
      </p:sp>
      <p:sp>
        <p:nvSpPr>
          <p:cNvPr id="339" name="Google Shape;339;p35"/>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7" name="Shape 67"/>
        <p:cNvGrpSpPr/>
        <p:nvPr/>
      </p:nvGrpSpPr>
      <p:grpSpPr>
        <a:xfrm>
          <a:off x="0" y="0"/>
          <a:ext cx="0" cy="0"/>
          <a:chOff x="0" y="0"/>
          <a:chExt cx="0" cy="0"/>
        </a:xfrm>
      </p:grpSpPr>
      <p:sp>
        <p:nvSpPr>
          <p:cNvPr id="68" name="Google Shape;68;p9"/>
          <p:cNvSpPr txBox="1"/>
          <p:nvPr>
            <p:ph type="title"/>
          </p:nvPr>
        </p:nvSpPr>
        <p:spPr>
          <a:xfrm>
            <a:off x="6060025" y="420100"/>
            <a:ext cx="6678900" cy="705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a:latin typeface="Trebuchet MS"/>
                <a:ea typeface="Trebuchet MS"/>
                <a:cs typeface="Trebuchet MS"/>
                <a:sym typeface="Trebuchet MS"/>
              </a:rPr>
              <a:t>How Bluetooth works?</a:t>
            </a:r>
            <a:endParaRPr/>
          </a:p>
        </p:txBody>
      </p:sp>
      <p:sp>
        <p:nvSpPr>
          <p:cNvPr id="69" name="Google Shape;69;p9"/>
          <p:cNvSpPr txBox="1"/>
          <p:nvPr/>
        </p:nvSpPr>
        <p:spPr>
          <a:xfrm>
            <a:off x="1023425" y="6089050"/>
            <a:ext cx="16408200" cy="3052800"/>
          </a:xfrm>
          <a:prstGeom prst="rect">
            <a:avLst/>
          </a:prstGeom>
          <a:noFill/>
          <a:ln>
            <a:noFill/>
          </a:ln>
        </p:spPr>
        <p:txBody>
          <a:bodyPr anchorCtr="0" anchor="t" bIns="0" lIns="0" spcFirstLastPara="1" rIns="0" wrap="square" tIns="10150">
            <a:spAutoFit/>
          </a:bodyPr>
          <a:lstStyle/>
          <a:p>
            <a:pPr indent="-384175" lvl="0" marL="457200" marR="5080" rtl="0" algn="l">
              <a:lnSpc>
                <a:spcPct val="117800"/>
              </a:lnSpc>
              <a:spcBef>
                <a:spcPts val="0"/>
              </a:spcBef>
              <a:spcAft>
                <a:spcPts val="0"/>
              </a:spcAft>
              <a:buSzPts val="2450"/>
              <a:buFont typeface="Verdana"/>
              <a:buChar char="●"/>
            </a:pPr>
            <a:r>
              <a:rPr lang="en-US" sz="2450">
                <a:latin typeface="Verdana"/>
                <a:ea typeface="Verdana"/>
                <a:cs typeface="Verdana"/>
                <a:sym typeface="Verdana"/>
              </a:rPr>
              <a:t>Bluetooth operates in the ISM bands from 2.4 to 2.4835 GHz. </a:t>
            </a:r>
            <a:endParaRPr sz="2450">
              <a:latin typeface="Verdana"/>
              <a:ea typeface="Verdana"/>
              <a:cs typeface="Verdana"/>
              <a:sym typeface="Verdana"/>
            </a:endParaRPr>
          </a:p>
          <a:p>
            <a:pPr indent="-46355" lvl="0" marL="58418" marR="5080" rtl="0" algn="l">
              <a:lnSpc>
                <a:spcPct val="117800"/>
              </a:lnSpc>
              <a:spcBef>
                <a:spcPts val="0"/>
              </a:spcBef>
              <a:spcAft>
                <a:spcPts val="0"/>
              </a:spcAft>
              <a:buNone/>
            </a:pPr>
            <a:r>
              <a:rPr lang="en-US" sz="2450">
                <a:latin typeface="Verdana"/>
                <a:ea typeface="Verdana"/>
                <a:cs typeface="Verdana"/>
                <a:sym typeface="Verdana"/>
              </a:rPr>
              <a:t>Bluetooth uses a technology called </a:t>
            </a:r>
            <a:r>
              <a:rPr b="1" lang="en-US" sz="2450">
                <a:latin typeface="Verdana"/>
                <a:ea typeface="Verdana"/>
                <a:cs typeface="Verdana"/>
                <a:sym typeface="Verdana"/>
              </a:rPr>
              <a:t>frequency-hopping spread spectrum </a:t>
            </a:r>
            <a:r>
              <a:rPr lang="en-US" sz="2450">
                <a:latin typeface="Verdana"/>
                <a:ea typeface="Verdana"/>
                <a:cs typeface="Verdana"/>
                <a:sym typeface="Verdana"/>
              </a:rPr>
              <a:t>to avoid interference by frequently changing the frequency at which data is transmitted.</a:t>
            </a:r>
            <a:endParaRPr sz="2450">
              <a:latin typeface="Verdana"/>
              <a:ea typeface="Verdana"/>
              <a:cs typeface="Verdana"/>
              <a:sym typeface="Verdana"/>
            </a:endParaRPr>
          </a:p>
          <a:p>
            <a:pPr indent="-384175" lvl="0" marL="457200" marR="5080" rtl="0" algn="l">
              <a:lnSpc>
                <a:spcPct val="117800"/>
              </a:lnSpc>
              <a:spcBef>
                <a:spcPts val="0"/>
              </a:spcBef>
              <a:spcAft>
                <a:spcPts val="0"/>
              </a:spcAft>
              <a:buSzPts val="2450"/>
              <a:buFont typeface="Verdana"/>
              <a:buChar char="●"/>
            </a:pPr>
            <a:r>
              <a:rPr lang="en-US" sz="2450">
                <a:latin typeface="Verdana"/>
                <a:ea typeface="Verdana"/>
                <a:cs typeface="Verdana"/>
                <a:sym typeface="Verdana"/>
              </a:rPr>
              <a:t>The spectrum is divided into 79 channels with each channel being 1MHz. Bluetooth then divides the transmitted data into packets and transmit the packets using one of 79 channels mentioned above. </a:t>
            </a:r>
            <a:endParaRPr sz="2450">
              <a:latin typeface="Verdana"/>
              <a:ea typeface="Verdana"/>
              <a:cs typeface="Verdana"/>
              <a:sym typeface="Verdana"/>
            </a:endParaRPr>
          </a:p>
          <a:p>
            <a:pPr indent="-384175" lvl="0" marL="457200" marR="5080" rtl="0" algn="l">
              <a:lnSpc>
                <a:spcPct val="117800"/>
              </a:lnSpc>
              <a:spcBef>
                <a:spcPts val="0"/>
              </a:spcBef>
              <a:spcAft>
                <a:spcPts val="0"/>
              </a:spcAft>
              <a:buSzPts val="2450"/>
              <a:buFont typeface="Verdana"/>
              <a:buChar char="●"/>
            </a:pPr>
            <a:r>
              <a:rPr lang="en-US" sz="2450">
                <a:latin typeface="Verdana"/>
                <a:ea typeface="Verdana"/>
                <a:cs typeface="Verdana"/>
                <a:sym typeface="Verdana"/>
              </a:rPr>
              <a:t>Bluetooth devices hops from one channel to another at a rate of 1600 times per </a:t>
            </a:r>
            <a:r>
              <a:rPr lang="en-US" sz="2450">
                <a:latin typeface="Verdana"/>
                <a:ea typeface="Verdana"/>
                <a:cs typeface="Verdana"/>
                <a:sym typeface="Verdana"/>
              </a:rPr>
              <a:t>second. This rapid hoping not only avoids interference but also enhance security and reliability of Bluetooth connections</a:t>
            </a:r>
            <a:endParaRPr sz="2450">
              <a:latin typeface="Verdana"/>
              <a:ea typeface="Verdana"/>
              <a:cs typeface="Verdana"/>
              <a:sym typeface="Verdana"/>
            </a:endParaRPr>
          </a:p>
        </p:txBody>
      </p:sp>
      <p:pic>
        <p:nvPicPr>
          <p:cNvPr id="70" name="Google Shape;70;p9"/>
          <p:cNvPicPr preferRelativeResize="0"/>
          <p:nvPr/>
        </p:nvPicPr>
        <p:blipFill>
          <a:blip r:embed="rId3">
            <a:alphaModFix/>
          </a:blip>
          <a:stretch>
            <a:fillRect/>
          </a:stretch>
        </p:blipFill>
        <p:spPr>
          <a:xfrm>
            <a:off x="2082750" y="1624619"/>
            <a:ext cx="14450058" cy="3880631"/>
          </a:xfrm>
          <a:prstGeom prst="rect">
            <a:avLst/>
          </a:prstGeom>
          <a:noFill/>
          <a:ln>
            <a:noFill/>
          </a:ln>
        </p:spPr>
      </p:pic>
      <p:sp>
        <p:nvSpPr>
          <p:cNvPr id="71" name="Google Shape;71;p9"/>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3" name="Shape 343"/>
        <p:cNvGrpSpPr/>
        <p:nvPr/>
      </p:nvGrpSpPr>
      <p:grpSpPr>
        <a:xfrm>
          <a:off x="0" y="0"/>
          <a:ext cx="0" cy="0"/>
          <a:chOff x="0" y="0"/>
          <a:chExt cx="0" cy="0"/>
        </a:xfrm>
      </p:grpSpPr>
      <p:pic>
        <p:nvPicPr>
          <p:cNvPr id="344" name="Google Shape;344;p36"/>
          <p:cNvPicPr preferRelativeResize="0"/>
          <p:nvPr/>
        </p:nvPicPr>
        <p:blipFill>
          <a:blip r:embed="rId3">
            <a:alphaModFix amt="44000"/>
          </a:blip>
          <a:stretch>
            <a:fillRect/>
          </a:stretch>
        </p:blipFill>
        <p:spPr>
          <a:xfrm>
            <a:off x="3541727" y="2120950"/>
            <a:ext cx="10537475" cy="5900975"/>
          </a:xfrm>
          <a:prstGeom prst="rect">
            <a:avLst/>
          </a:prstGeom>
          <a:noFill/>
          <a:ln>
            <a:noFill/>
          </a:ln>
        </p:spPr>
      </p:pic>
      <p:sp>
        <p:nvSpPr>
          <p:cNvPr id="345" name="Google Shape;345;p36"/>
          <p:cNvSpPr txBox="1"/>
          <p:nvPr/>
        </p:nvSpPr>
        <p:spPr>
          <a:xfrm>
            <a:off x="586850" y="1337550"/>
            <a:ext cx="17127000" cy="9706200"/>
          </a:xfrm>
          <a:prstGeom prst="rect">
            <a:avLst/>
          </a:prstGeom>
          <a:noFill/>
          <a:ln>
            <a:noFill/>
          </a:ln>
        </p:spPr>
        <p:txBody>
          <a:bodyPr anchorCtr="0" anchor="t" bIns="0" lIns="91425" spcFirstLastPara="1" rIns="91425" wrap="square" tIns="0">
            <a:spAutoFit/>
          </a:bodyPr>
          <a:lstStyle/>
          <a:p>
            <a:pPr indent="457200" lvl="0" marL="457200" marR="5080" rtl="0" algn="l">
              <a:lnSpc>
                <a:spcPct val="117800"/>
              </a:lnSpc>
              <a:spcBef>
                <a:spcPts val="0"/>
              </a:spcBef>
              <a:spcAft>
                <a:spcPts val="0"/>
              </a:spcAft>
              <a:buClr>
                <a:schemeClr val="dk1"/>
              </a:buClr>
              <a:buSzPts val="1100"/>
              <a:buFont typeface="Arial"/>
              <a:buNone/>
            </a:pPr>
            <a:r>
              <a:rPr b="1" lang="en-US" sz="2450">
                <a:solidFill>
                  <a:schemeClr val="dk1"/>
                </a:solidFill>
                <a:latin typeface="Verdana"/>
                <a:ea typeface="Verdana"/>
                <a:cs typeface="Verdana"/>
                <a:sym typeface="Verdana"/>
              </a:rPr>
              <a:t>Device Firmware Upgrades:</a:t>
            </a:r>
            <a:endParaRPr b="1"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Clr>
                <a:schemeClr val="dk1"/>
              </a:buClr>
              <a:buSzPts val="1100"/>
              <a:buFont typeface="Arial"/>
              <a:buNone/>
            </a:pPr>
            <a:r>
              <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Firmware upgrades are critical for addressing Bluetooth vulnerabilities, as they often include security patches.</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However, these upgrades can only be provided by the device manufacturers, making it essential to stay updated with their offerings.</a:t>
            </a:r>
            <a:endParaRPr sz="2450">
              <a:solidFill>
                <a:schemeClr val="dk1"/>
              </a:solidFill>
              <a:latin typeface="Verdana"/>
              <a:ea typeface="Verdana"/>
              <a:cs typeface="Verdana"/>
              <a:sym typeface="Verdana"/>
            </a:endParaRPr>
          </a:p>
          <a:p>
            <a:pPr indent="0" lvl="0" marL="9144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0" lvl="0" marL="914400" marR="5080" rtl="0" algn="l">
              <a:lnSpc>
                <a:spcPct val="117800"/>
              </a:lnSpc>
              <a:spcBef>
                <a:spcPts val="0"/>
              </a:spcBef>
              <a:spcAft>
                <a:spcPts val="0"/>
              </a:spcAft>
              <a:buNone/>
            </a:pPr>
            <a:r>
              <a:rPr b="1" lang="en-US" sz="2450">
                <a:solidFill>
                  <a:schemeClr val="dk1"/>
                </a:solidFill>
                <a:latin typeface="Verdana"/>
                <a:ea typeface="Verdana"/>
                <a:cs typeface="Verdana"/>
                <a:sym typeface="Verdana"/>
              </a:rPr>
              <a:t>Enhancing User Awareness:</a:t>
            </a:r>
            <a:endParaRPr b="1"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Clr>
                <a:schemeClr val="dk1"/>
              </a:buClr>
              <a:buSzPts val="1100"/>
              <a:buFont typeface="Arial"/>
              <a:buNone/>
            </a:pPr>
            <a:r>
              <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Educating users about secure Bluetooth practices is paramount.</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This includes securing default settings, managing power levels to reduce exposure, and regularly updating and changing PIN codes for added protection.</a:t>
            </a:r>
            <a:endParaRPr sz="2450">
              <a:solidFill>
                <a:schemeClr val="dk1"/>
              </a:solidFill>
              <a:latin typeface="Verdana"/>
              <a:ea typeface="Verdana"/>
              <a:cs typeface="Verdana"/>
              <a:sym typeface="Verdana"/>
            </a:endParaRPr>
          </a:p>
          <a:p>
            <a:pPr indent="0" lvl="0" marL="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457200" lvl="0" marL="457200" marR="5080" rtl="0" algn="l">
              <a:lnSpc>
                <a:spcPct val="117800"/>
              </a:lnSpc>
              <a:spcBef>
                <a:spcPts val="0"/>
              </a:spcBef>
              <a:spcAft>
                <a:spcPts val="0"/>
              </a:spcAft>
              <a:buNone/>
            </a:pPr>
            <a:r>
              <a:rPr b="1" lang="en-US" sz="2450">
                <a:solidFill>
                  <a:schemeClr val="dk1"/>
                </a:solidFill>
                <a:latin typeface="Verdana"/>
                <a:ea typeface="Verdana"/>
                <a:cs typeface="Verdana"/>
                <a:sym typeface="Verdana"/>
              </a:rPr>
              <a:t>Secure Device Configuration:</a:t>
            </a:r>
            <a:endParaRPr b="1" sz="2450">
              <a:solidFill>
                <a:schemeClr val="dk1"/>
              </a:solidFill>
              <a:latin typeface="Verdana"/>
              <a:ea typeface="Verdana"/>
              <a:cs typeface="Verdana"/>
              <a:sym typeface="Verdana"/>
            </a:endParaRPr>
          </a:p>
          <a:p>
            <a:pPr indent="457200" lvl="0" marL="4572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Ensuring that devices are set to undiscoverable mode when not in active use minimizes exposure to potential attackers.</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Additionally, turning off Bluetooth in public areas and avoiding acceptance of connection requests from unknown sources are key steps in protecting against unauthorized access.</a:t>
            </a:r>
            <a:endParaRPr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0" lvl="0" marL="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p:txBody>
      </p:sp>
      <p:sp>
        <p:nvSpPr>
          <p:cNvPr id="346" name="Google Shape;346;p36"/>
          <p:cNvSpPr txBox="1"/>
          <p:nvPr>
            <p:ph type="title"/>
          </p:nvPr>
        </p:nvSpPr>
        <p:spPr>
          <a:xfrm>
            <a:off x="4323058" y="415750"/>
            <a:ext cx="9654600" cy="705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a:latin typeface="Trebuchet MS"/>
                <a:ea typeface="Trebuchet MS"/>
                <a:cs typeface="Trebuchet MS"/>
                <a:sym typeface="Trebuchet MS"/>
              </a:rPr>
              <a:t>Mitigation and Countermeasures</a:t>
            </a:r>
            <a:endParaRPr/>
          </a:p>
        </p:txBody>
      </p:sp>
      <p:sp>
        <p:nvSpPr>
          <p:cNvPr id="347" name="Google Shape;347;p36"/>
          <p:cNvSpPr txBox="1"/>
          <p:nvPr/>
        </p:nvSpPr>
        <p:spPr>
          <a:xfrm>
            <a:off x="455225" y="2262075"/>
            <a:ext cx="8023500" cy="387300"/>
          </a:xfrm>
          <a:prstGeom prst="rect">
            <a:avLst/>
          </a:prstGeom>
          <a:noFill/>
          <a:ln>
            <a:noFill/>
          </a:ln>
        </p:spPr>
        <p:txBody>
          <a:bodyPr anchorCtr="0" anchor="t" bIns="0" lIns="0" spcFirstLastPara="1" rIns="0" wrap="square" tIns="10150">
            <a:spAutoFit/>
          </a:bodyPr>
          <a:lstStyle/>
          <a:p>
            <a:pPr indent="-46355" lvl="0" marL="58418" marR="5080" rtl="0" algn="ctr">
              <a:lnSpc>
                <a:spcPct val="117800"/>
              </a:lnSpc>
              <a:spcBef>
                <a:spcPts val="0"/>
              </a:spcBef>
              <a:spcAft>
                <a:spcPts val="0"/>
              </a:spcAft>
              <a:buNone/>
            </a:pPr>
            <a:r>
              <a:t/>
            </a:r>
            <a:endParaRPr sz="2450">
              <a:latin typeface="Verdana"/>
              <a:ea typeface="Verdana"/>
              <a:cs typeface="Verdana"/>
              <a:sym typeface="Verdana"/>
            </a:endParaRPr>
          </a:p>
        </p:txBody>
      </p:sp>
      <p:sp>
        <p:nvSpPr>
          <p:cNvPr id="348" name="Google Shape;348;p36"/>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52" name="Shape 352"/>
        <p:cNvGrpSpPr/>
        <p:nvPr/>
      </p:nvGrpSpPr>
      <p:grpSpPr>
        <a:xfrm>
          <a:off x="0" y="0"/>
          <a:ext cx="0" cy="0"/>
          <a:chOff x="0" y="0"/>
          <a:chExt cx="0" cy="0"/>
        </a:xfrm>
      </p:grpSpPr>
      <p:pic>
        <p:nvPicPr>
          <p:cNvPr id="353" name="Google Shape;353;p37"/>
          <p:cNvPicPr preferRelativeResize="0"/>
          <p:nvPr/>
        </p:nvPicPr>
        <p:blipFill>
          <a:blip r:embed="rId3">
            <a:alphaModFix amt="31000"/>
          </a:blip>
          <a:stretch>
            <a:fillRect/>
          </a:stretch>
        </p:blipFill>
        <p:spPr>
          <a:xfrm>
            <a:off x="3541727" y="2120950"/>
            <a:ext cx="10537475" cy="5900975"/>
          </a:xfrm>
          <a:prstGeom prst="rect">
            <a:avLst/>
          </a:prstGeom>
          <a:noFill/>
          <a:ln>
            <a:noFill/>
          </a:ln>
        </p:spPr>
      </p:pic>
      <p:sp>
        <p:nvSpPr>
          <p:cNvPr id="354" name="Google Shape;354;p37"/>
          <p:cNvSpPr txBox="1"/>
          <p:nvPr>
            <p:ph type="title"/>
          </p:nvPr>
        </p:nvSpPr>
        <p:spPr>
          <a:xfrm>
            <a:off x="4323058" y="415750"/>
            <a:ext cx="9654600" cy="705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a:latin typeface="Trebuchet MS"/>
                <a:ea typeface="Trebuchet MS"/>
                <a:cs typeface="Trebuchet MS"/>
                <a:sym typeface="Trebuchet MS"/>
              </a:rPr>
              <a:t>Mitigation and Countermeasures</a:t>
            </a:r>
            <a:endParaRPr/>
          </a:p>
        </p:txBody>
      </p:sp>
      <p:sp>
        <p:nvSpPr>
          <p:cNvPr id="355" name="Google Shape;355;p37"/>
          <p:cNvSpPr txBox="1"/>
          <p:nvPr/>
        </p:nvSpPr>
        <p:spPr>
          <a:xfrm>
            <a:off x="455225" y="2262075"/>
            <a:ext cx="8023500" cy="387300"/>
          </a:xfrm>
          <a:prstGeom prst="rect">
            <a:avLst/>
          </a:prstGeom>
          <a:noFill/>
          <a:ln>
            <a:noFill/>
          </a:ln>
        </p:spPr>
        <p:txBody>
          <a:bodyPr anchorCtr="0" anchor="t" bIns="0" lIns="0" spcFirstLastPara="1" rIns="0" wrap="square" tIns="10150">
            <a:spAutoFit/>
          </a:bodyPr>
          <a:lstStyle/>
          <a:p>
            <a:pPr indent="-46355" lvl="0" marL="58418" marR="5080" rtl="0" algn="ctr">
              <a:lnSpc>
                <a:spcPct val="117800"/>
              </a:lnSpc>
              <a:spcBef>
                <a:spcPts val="0"/>
              </a:spcBef>
              <a:spcAft>
                <a:spcPts val="0"/>
              </a:spcAft>
              <a:buNone/>
            </a:pPr>
            <a:r>
              <a:t/>
            </a:r>
            <a:endParaRPr sz="2450">
              <a:latin typeface="Verdana"/>
              <a:ea typeface="Verdana"/>
              <a:cs typeface="Verdana"/>
              <a:sym typeface="Verdana"/>
            </a:endParaRPr>
          </a:p>
        </p:txBody>
      </p:sp>
      <p:sp>
        <p:nvSpPr>
          <p:cNvPr id="356" name="Google Shape;356;p37"/>
          <p:cNvSpPr txBox="1"/>
          <p:nvPr/>
        </p:nvSpPr>
        <p:spPr>
          <a:xfrm>
            <a:off x="586838" y="1345375"/>
            <a:ext cx="17127000" cy="8650500"/>
          </a:xfrm>
          <a:prstGeom prst="rect">
            <a:avLst/>
          </a:prstGeom>
          <a:noFill/>
          <a:ln>
            <a:noFill/>
          </a:ln>
        </p:spPr>
        <p:txBody>
          <a:bodyPr anchorCtr="0" anchor="t" bIns="182875" lIns="91425" spcFirstLastPara="1" rIns="91425" wrap="square" tIns="91425">
            <a:spAutoFit/>
          </a:bodyPr>
          <a:lstStyle/>
          <a:p>
            <a:pPr indent="457200" lvl="0" marL="457200" marR="5080" rtl="0" algn="l">
              <a:lnSpc>
                <a:spcPct val="117800"/>
              </a:lnSpc>
              <a:spcBef>
                <a:spcPts val="0"/>
              </a:spcBef>
              <a:spcAft>
                <a:spcPts val="0"/>
              </a:spcAft>
              <a:buNone/>
            </a:pPr>
            <a:r>
              <a:rPr b="1" lang="en-US" sz="2450">
                <a:solidFill>
                  <a:schemeClr val="dk1"/>
                </a:solidFill>
                <a:latin typeface="Verdana"/>
                <a:ea typeface="Verdana"/>
                <a:cs typeface="Verdana"/>
                <a:sym typeface="Verdana"/>
              </a:rPr>
              <a:t>Software and Driver Updates:</a:t>
            </a:r>
            <a:endParaRPr b="1"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Keeping software and drivers up-to-date is crucial for patching known vulnerabilities and enhancing security.</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It's equally important to avoid using older or unsupported Bluetooth versions that may lack critical security features.</a:t>
            </a:r>
            <a:endParaRPr sz="2450">
              <a:solidFill>
                <a:schemeClr val="dk1"/>
              </a:solidFill>
              <a:latin typeface="Verdana"/>
              <a:ea typeface="Verdana"/>
              <a:cs typeface="Verdana"/>
              <a:sym typeface="Verdana"/>
            </a:endParaRPr>
          </a:p>
          <a:p>
            <a:pPr indent="0" lvl="0" marL="9144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0" lvl="0" marL="914400" marR="5080" rtl="0" algn="l">
              <a:lnSpc>
                <a:spcPct val="117800"/>
              </a:lnSpc>
              <a:spcBef>
                <a:spcPts val="0"/>
              </a:spcBef>
              <a:spcAft>
                <a:spcPts val="0"/>
              </a:spcAft>
              <a:buNone/>
            </a:pPr>
            <a:r>
              <a:rPr b="1" lang="en-US" sz="2450">
                <a:solidFill>
                  <a:schemeClr val="dk1"/>
                </a:solidFill>
                <a:latin typeface="Verdana"/>
                <a:ea typeface="Verdana"/>
                <a:cs typeface="Verdana"/>
                <a:sym typeface="Verdana"/>
              </a:rPr>
              <a:t>Pairing Best Practices:</a:t>
            </a:r>
            <a:endParaRPr b="1"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Devices should be paired in secure, non-public settings to prevent eavesdropping and unauthorized connections.</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Utilizing Secure Simple Pairing (SSP) when pairing devices, when possible, can significantly enhance security. Additionally, promptly unpairing lost or stolen devices from previous connections is essential to prevent unauthorized access.</a:t>
            </a:r>
            <a:endParaRPr sz="2450">
              <a:solidFill>
                <a:schemeClr val="dk1"/>
              </a:solidFill>
              <a:latin typeface="Verdana"/>
              <a:ea typeface="Verdana"/>
              <a:cs typeface="Verdana"/>
              <a:sym typeface="Verdana"/>
            </a:endParaRPr>
          </a:p>
          <a:p>
            <a:pPr indent="0" lvl="0" marL="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457200" lvl="0" marL="457200" marR="5080" rtl="0" algn="l">
              <a:lnSpc>
                <a:spcPct val="117800"/>
              </a:lnSpc>
              <a:spcBef>
                <a:spcPts val="0"/>
              </a:spcBef>
              <a:spcAft>
                <a:spcPts val="0"/>
              </a:spcAft>
              <a:buNone/>
            </a:pPr>
            <a:r>
              <a:rPr b="1" lang="en-US" sz="2450">
                <a:solidFill>
                  <a:schemeClr val="dk1"/>
                </a:solidFill>
                <a:latin typeface="Verdana"/>
                <a:ea typeface="Verdana"/>
                <a:cs typeface="Verdana"/>
                <a:sym typeface="Verdana"/>
              </a:rPr>
              <a:t>Broadcast Encryption:</a:t>
            </a:r>
            <a:endParaRPr b="1" sz="2450">
              <a:solidFill>
                <a:schemeClr val="dk1"/>
              </a:solidFill>
              <a:latin typeface="Verdana"/>
              <a:ea typeface="Verdana"/>
              <a:cs typeface="Verdana"/>
              <a:sym typeface="Verdana"/>
            </a:endParaRPr>
          </a:p>
          <a:p>
            <a:pPr indent="457200" lvl="0" marL="4572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Encrypting broadcasts lowers the risk of interception and ensures that sensitive information remains confidential.</a:t>
            </a:r>
            <a:endParaRPr sz="2450">
              <a:solidFill>
                <a:schemeClr val="dk1"/>
              </a:solidFill>
              <a:latin typeface="Verdana"/>
              <a:ea typeface="Verdana"/>
              <a:cs typeface="Verdana"/>
              <a:sym typeface="Verdana"/>
            </a:endParaRPr>
          </a:p>
        </p:txBody>
      </p:sp>
      <p:sp>
        <p:nvSpPr>
          <p:cNvPr id="357" name="Google Shape;357;p37"/>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61" name="Shape 361"/>
        <p:cNvGrpSpPr/>
        <p:nvPr/>
      </p:nvGrpSpPr>
      <p:grpSpPr>
        <a:xfrm>
          <a:off x="0" y="0"/>
          <a:ext cx="0" cy="0"/>
          <a:chOff x="0" y="0"/>
          <a:chExt cx="0" cy="0"/>
        </a:xfrm>
      </p:grpSpPr>
      <p:pic>
        <p:nvPicPr>
          <p:cNvPr id="362" name="Google Shape;362;p38"/>
          <p:cNvPicPr preferRelativeResize="0"/>
          <p:nvPr/>
        </p:nvPicPr>
        <p:blipFill>
          <a:blip r:embed="rId3">
            <a:alphaModFix amt="30000"/>
          </a:blip>
          <a:stretch>
            <a:fillRect/>
          </a:stretch>
        </p:blipFill>
        <p:spPr>
          <a:xfrm>
            <a:off x="3541727" y="2120950"/>
            <a:ext cx="10537475" cy="5900975"/>
          </a:xfrm>
          <a:prstGeom prst="rect">
            <a:avLst/>
          </a:prstGeom>
          <a:noFill/>
          <a:ln>
            <a:noFill/>
          </a:ln>
        </p:spPr>
      </p:pic>
      <p:sp>
        <p:nvSpPr>
          <p:cNvPr id="363" name="Google Shape;363;p38"/>
          <p:cNvSpPr txBox="1"/>
          <p:nvPr>
            <p:ph type="title"/>
          </p:nvPr>
        </p:nvSpPr>
        <p:spPr>
          <a:xfrm>
            <a:off x="4323058" y="415750"/>
            <a:ext cx="9654600" cy="705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a:latin typeface="Trebuchet MS"/>
                <a:ea typeface="Trebuchet MS"/>
                <a:cs typeface="Trebuchet MS"/>
                <a:sym typeface="Trebuchet MS"/>
              </a:rPr>
              <a:t>Mitigation and Countermeasures</a:t>
            </a:r>
            <a:endParaRPr/>
          </a:p>
        </p:txBody>
      </p:sp>
      <p:sp>
        <p:nvSpPr>
          <p:cNvPr id="364" name="Google Shape;364;p38"/>
          <p:cNvSpPr txBox="1"/>
          <p:nvPr/>
        </p:nvSpPr>
        <p:spPr>
          <a:xfrm>
            <a:off x="455225" y="2262075"/>
            <a:ext cx="8023500" cy="387300"/>
          </a:xfrm>
          <a:prstGeom prst="rect">
            <a:avLst/>
          </a:prstGeom>
          <a:noFill/>
          <a:ln>
            <a:noFill/>
          </a:ln>
        </p:spPr>
        <p:txBody>
          <a:bodyPr anchorCtr="0" anchor="t" bIns="0" lIns="0" spcFirstLastPara="1" rIns="0" wrap="square" tIns="10150">
            <a:spAutoFit/>
          </a:bodyPr>
          <a:lstStyle/>
          <a:p>
            <a:pPr indent="-46355" lvl="0" marL="58418" marR="5080" rtl="0" algn="ctr">
              <a:lnSpc>
                <a:spcPct val="117800"/>
              </a:lnSpc>
              <a:spcBef>
                <a:spcPts val="0"/>
              </a:spcBef>
              <a:spcAft>
                <a:spcPts val="0"/>
              </a:spcAft>
              <a:buNone/>
            </a:pPr>
            <a:r>
              <a:t/>
            </a:r>
            <a:endParaRPr sz="2450">
              <a:latin typeface="Verdana"/>
              <a:ea typeface="Verdana"/>
              <a:cs typeface="Verdana"/>
              <a:sym typeface="Verdana"/>
            </a:endParaRPr>
          </a:p>
        </p:txBody>
      </p:sp>
      <p:sp>
        <p:nvSpPr>
          <p:cNvPr id="365" name="Google Shape;365;p38"/>
          <p:cNvSpPr txBox="1"/>
          <p:nvPr/>
        </p:nvSpPr>
        <p:spPr>
          <a:xfrm>
            <a:off x="586850" y="2120950"/>
            <a:ext cx="17127000" cy="6940800"/>
          </a:xfrm>
          <a:prstGeom prst="rect">
            <a:avLst/>
          </a:prstGeom>
          <a:noFill/>
          <a:ln>
            <a:noFill/>
          </a:ln>
        </p:spPr>
        <p:txBody>
          <a:bodyPr anchorCtr="0" anchor="t" bIns="91425" lIns="91425" spcFirstLastPara="1" rIns="91425" wrap="square" tIns="91425">
            <a:noAutofit/>
          </a:bodyPr>
          <a:lstStyle/>
          <a:p>
            <a:pPr indent="457200" lvl="0" marL="457200" marR="5080" rtl="0" algn="l">
              <a:lnSpc>
                <a:spcPct val="117800"/>
              </a:lnSpc>
              <a:spcBef>
                <a:spcPts val="0"/>
              </a:spcBef>
              <a:spcAft>
                <a:spcPts val="0"/>
              </a:spcAft>
              <a:buNone/>
            </a:pPr>
            <a:r>
              <a:rPr b="1" lang="en-US" sz="2450">
                <a:solidFill>
                  <a:schemeClr val="dk1"/>
                </a:solidFill>
                <a:latin typeface="Verdana"/>
                <a:ea typeface="Verdana"/>
                <a:cs typeface="Verdana"/>
                <a:sym typeface="Verdana"/>
              </a:rPr>
              <a:t>Data Transmission Security:</a:t>
            </a:r>
            <a:endParaRPr b="1"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Using link encryption for all data transmissions safeguards the confidentiality and integrity of information.</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Avoiding the use of the HID boot mode, which sends data in plaintext, and enabling encryption for multi-hop communication can help prevent eavesdropping and data interception. Implementing mutual authentication adds an extra layer of security to network-connected devices.</a:t>
            </a:r>
            <a:endParaRPr sz="2450">
              <a:solidFill>
                <a:schemeClr val="dk1"/>
              </a:solidFill>
              <a:latin typeface="Verdana"/>
              <a:ea typeface="Verdana"/>
              <a:cs typeface="Verdana"/>
              <a:sym typeface="Verdana"/>
            </a:endParaRPr>
          </a:p>
          <a:p>
            <a:pPr indent="0" lvl="0" marL="9144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0" lvl="0" marL="914400" marR="5080" rtl="0" algn="l">
              <a:lnSpc>
                <a:spcPct val="117800"/>
              </a:lnSpc>
              <a:spcBef>
                <a:spcPts val="0"/>
              </a:spcBef>
              <a:spcAft>
                <a:spcPts val="0"/>
              </a:spcAft>
              <a:buNone/>
            </a:pPr>
            <a:r>
              <a:rPr b="1" lang="en-US" sz="2450">
                <a:solidFill>
                  <a:schemeClr val="dk1"/>
                </a:solidFill>
                <a:latin typeface="Verdana"/>
                <a:ea typeface="Verdana"/>
                <a:cs typeface="Verdana"/>
                <a:sym typeface="Verdana"/>
              </a:rPr>
              <a:t>Key Size and Security Mode:</a:t>
            </a:r>
            <a:endParaRPr b="1"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Utilizing the maximum encryption key size along with a minimum recommended key size (e.g., 128 bits) significantly bolsters resistance against brute-force attacks.</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Implementing Security Mode 3 at the link level offers robust Bluetooth security and is highly recommended to enhance data protection.</a:t>
            </a:r>
            <a:endParaRPr sz="2450">
              <a:solidFill>
                <a:schemeClr val="dk1"/>
              </a:solidFill>
              <a:latin typeface="Verdana"/>
              <a:ea typeface="Verdana"/>
              <a:cs typeface="Verdana"/>
              <a:sym typeface="Verdana"/>
            </a:endParaRPr>
          </a:p>
          <a:p>
            <a:pPr indent="0" lvl="0" marL="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p:txBody>
      </p:sp>
      <p:sp>
        <p:nvSpPr>
          <p:cNvPr id="366" name="Google Shape;366;p38"/>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0" name="Shape 370"/>
        <p:cNvGrpSpPr/>
        <p:nvPr/>
      </p:nvGrpSpPr>
      <p:grpSpPr>
        <a:xfrm>
          <a:off x="0" y="0"/>
          <a:ext cx="0" cy="0"/>
          <a:chOff x="0" y="0"/>
          <a:chExt cx="0" cy="0"/>
        </a:xfrm>
      </p:grpSpPr>
      <p:pic>
        <p:nvPicPr>
          <p:cNvPr id="371" name="Google Shape;371;p39"/>
          <p:cNvPicPr preferRelativeResize="0"/>
          <p:nvPr/>
        </p:nvPicPr>
        <p:blipFill>
          <a:blip r:embed="rId3">
            <a:alphaModFix amt="81000"/>
          </a:blip>
          <a:stretch>
            <a:fillRect/>
          </a:stretch>
        </p:blipFill>
        <p:spPr>
          <a:xfrm>
            <a:off x="1" y="0"/>
            <a:ext cx="18300699" cy="10299699"/>
          </a:xfrm>
          <a:prstGeom prst="rect">
            <a:avLst/>
          </a:prstGeom>
          <a:noFill/>
          <a:ln>
            <a:noFill/>
          </a:ln>
        </p:spPr>
      </p:pic>
      <p:sp>
        <p:nvSpPr>
          <p:cNvPr id="372" name="Google Shape;372;p39"/>
          <p:cNvSpPr txBox="1"/>
          <p:nvPr>
            <p:ph type="title"/>
          </p:nvPr>
        </p:nvSpPr>
        <p:spPr>
          <a:xfrm>
            <a:off x="3473299" y="544875"/>
            <a:ext cx="11354100" cy="705600"/>
          </a:xfrm>
          <a:prstGeom prst="rect">
            <a:avLst/>
          </a:prstGeom>
          <a:solidFill>
            <a:srgbClr val="EEECE1">
              <a:alpha val="46250"/>
            </a:srgbClr>
          </a:solid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a:latin typeface="Trebuchet MS"/>
                <a:ea typeface="Trebuchet MS"/>
                <a:cs typeface="Trebuchet MS"/>
                <a:sym typeface="Trebuchet MS"/>
              </a:rPr>
              <a:t>Recommendations for Bluetooth Safety</a:t>
            </a:r>
            <a:endParaRPr/>
          </a:p>
        </p:txBody>
      </p:sp>
      <p:sp>
        <p:nvSpPr>
          <p:cNvPr id="373" name="Google Shape;373;p39"/>
          <p:cNvSpPr txBox="1"/>
          <p:nvPr/>
        </p:nvSpPr>
        <p:spPr>
          <a:xfrm>
            <a:off x="455225" y="2262075"/>
            <a:ext cx="8023500" cy="387300"/>
          </a:xfrm>
          <a:prstGeom prst="rect">
            <a:avLst/>
          </a:prstGeom>
          <a:noFill/>
          <a:ln>
            <a:noFill/>
          </a:ln>
        </p:spPr>
        <p:txBody>
          <a:bodyPr anchorCtr="0" anchor="t" bIns="0" lIns="0" spcFirstLastPara="1" rIns="0" wrap="square" tIns="10150">
            <a:spAutoFit/>
          </a:bodyPr>
          <a:lstStyle/>
          <a:p>
            <a:pPr indent="-46355" lvl="0" marL="58418" marR="5080" rtl="0" algn="ctr">
              <a:lnSpc>
                <a:spcPct val="117800"/>
              </a:lnSpc>
              <a:spcBef>
                <a:spcPts val="0"/>
              </a:spcBef>
              <a:spcAft>
                <a:spcPts val="0"/>
              </a:spcAft>
              <a:buNone/>
            </a:pPr>
            <a:r>
              <a:t/>
            </a:r>
            <a:endParaRPr sz="2450">
              <a:latin typeface="Verdana"/>
              <a:ea typeface="Verdana"/>
              <a:cs typeface="Verdana"/>
              <a:sym typeface="Verdana"/>
            </a:endParaRPr>
          </a:p>
        </p:txBody>
      </p:sp>
      <p:sp>
        <p:nvSpPr>
          <p:cNvPr id="374" name="Google Shape;374;p39"/>
          <p:cNvSpPr txBox="1"/>
          <p:nvPr/>
        </p:nvSpPr>
        <p:spPr>
          <a:xfrm>
            <a:off x="586850" y="2262075"/>
            <a:ext cx="17127000" cy="6940800"/>
          </a:xfrm>
          <a:prstGeom prst="rect">
            <a:avLst/>
          </a:prstGeom>
          <a:solidFill>
            <a:srgbClr val="EEECE1">
              <a:alpha val="46250"/>
            </a:srgbClr>
          </a:solidFill>
          <a:ln>
            <a:noFill/>
          </a:ln>
        </p:spPr>
        <p:txBody>
          <a:bodyPr anchorCtr="0" anchor="t" bIns="91425" lIns="91425" spcFirstLastPara="1" rIns="91425" wrap="square" tIns="91425">
            <a:noAutofit/>
          </a:bodyPr>
          <a:lstStyle/>
          <a:p>
            <a:pPr indent="457200" lvl="0" marL="457200" marR="5080" rtl="0" algn="l">
              <a:lnSpc>
                <a:spcPct val="117800"/>
              </a:lnSpc>
              <a:spcBef>
                <a:spcPts val="0"/>
              </a:spcBef>
              <a:spcAft>
                <a:spcPts val="0"/>
              </a:spcAft>
              <a:buNone/>
            </a:pPr>
            <a:r>
              <a:rPr b="1" lang="en-US" sz="2450">
                <a:solidFill>
                  <a:schemeClr val="dk1"/>
                </a:solidFill>
                <a:latin typeface="Verdana"/>
                <a:ea typeface="Verdana"/>
                <a:cs typeface="Verdana"/>
                <a:sym typeface="Verdana"/>
              </a:rPr>
              <a:t>Recommendations for Users:</a:t>
            </a:r>
            <a:endParaRPr b="1"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Users should educate themselves on Bluetooth technology and do some research regarding the devices security </a:t>
            </a:r>
            <a:r>
              <a:rPr lang="en-US" sz="2450">
                <a:solidFill>
                  <a:schemeClr val="dk1"/>
                </a:solidFill>
                <a:latin typeface="Verdana"/>
                <a:ea typeface="Verdana"/>
                <a:cs typeface="Verdana"/>
                <a:sym typeface="Verdana"/>
              </a:rPr>
              <a:t>features and capabilities before purchasing an IoT device.</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User should visit </a:t>
            </a:r>
            <a:r>
              <a:rPr lang="en-US" sz="2450">
                <a:solidFill>
                  <a:schemeClr val="dk1"/>
                </a:solidFill>
                <a:latin typeface="Verdana"/>
                <a:ea typeface="Verdana"/>
                <a:cs typeface="Verdana"/>
                <a:sym typeface="Verdana"/>
              </a:rPr>
              <a:t>manufacturer's</a:t>
            </a:r>
            <a:r>
              <a:rPr lang="en-US" sz="2450">
                <a:solidFill>
                  <a:schemeClr val="dk1"/>
                </a:solidFill>
                <a:latin typeface="Verdana"/>
                <a:ea typeface="Verdana"/>
                <a:cs typeface="Verdana"/>
                <a:sym typeface="Verdana"/>
              </a:rPr>
              <a:t> website on a regular basis for any firmware updates or security patches to minimise the threat</a:t>
            </a:r>
            <a:endParaRPr sz="2450">
              <a:solidFill>
                <a:schemeClr val="dk1"/>
              </a:solidFill>
              <a:latin typeface="Verdana"/>
              <a:ea typeface="Verdana"/>
              <a:cs typeface="Verdana"/>
              <a:sym typeface="Verdana"/>
            </a:endParaRPr>
          </a:p>
          <a:p>
            <a:pPr indent="0" lvl="0" marL="9144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0" lvl="0" marL="914400" marR="5080" rtl="0" algn="l">
              <a:lnSpc>
                <a:spcPct val="117800"/>
              </a:lnSpc>
              <a:spcBef>
                <a:spcPts val="0"/>
              </a:spcBef>
              <a:spcAft>
                <a:spcPts val="0"/>
              </a:spcAft>
              <a:buNone/>
            </a:pPr>
            <a:r>
              <a:rPr b="1" lang="en-US" sz="2450">
                <a:solidFill>
                  <a:schemeClr val="dk1"/>
                </a:solidFill>
                <a:latin typeface="Verdana"/>
                <a:ea typeface="Verdana"/>
                <a:cs typeface="Verdana"/>
                <a:sym typeface="Verdana"/>
              </a:rPr>
              <a:t>Recommendations for Manufacturers:</a:t>
            </a:r>
            <a:endParaRPr b="1"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Companies should prioritise security and apply security principles throughout </a:t>
            </a:r>
            <a:r>
              <a:rPr lang="en-US" sz="2450">
                <a:solidFill>
                  <a:schemeClr val="dk1"/>
                </a:solidFill>
                <a:latin typeface="Verdana"/>
                <a:ea typeface="Verdana"/>
                <a:cs typeface="Verdana"/>
                <a:sym typeface="Verdana"/>
              </a:rPr>
              <a:t>development</a:t>
            </a:r>
            <a:r>
              <a:rPr lang="en-US" sz="2450">
                <a:solidFill>
                  <a:schemeClr val="dk1"/>
                </a:solidFill>
                <a:latin typeface="Verdana"/>
                <a:ea typeface="Verdana"/>
                <a:cs typeface="Verdana"/>
                <a:sym typeface="Verdana"/>
              </a:rPr>
              <a:t> by leveraging threat models</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Should stay updated on vulnerabilities and release patches and update firmwares promptly</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Manufacturers must ensure that latest version of bluetooth is being used by the device</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lang="en-US" sz="2450">
                <a:solidFill>
                  <a:schemeClr val="dk1"/>
                </a:solidFill>
                <a:latin typeface="Verdana"/>
                <a:ea typeface="Verdana"/>
                <a:cs typeface="Verdana"/>
                <a:sym typeface="Verdana"/>
              </a:rPr>
              <a:t>Documentation needs to be provided for users to increase their </a:t>
            </a:r>
            <a:r>
              <a:rPr lang="en-US" sz="2450">
                <a:solidFill>
                  <a:schemeClr val="dk1"/>
                </a:solidFill>
                <a:latin typeface="Verdana"/>
                <a:ea typeface="Verdana"/>
                <a:cs typeface="Verdana"/>
                <a:sym typeface="Verdana"/>
              </a:rPr>
              <a:t>awareness</a:t>
            </a:r>
            <a:r>
              <a:rPr lang="en-US" sz="2450">
                <a:solidFill>
                  <a:schemeClr val="dk1"/>
                </a:solidFill>
                <a:latin typeface="Verdana"/>
                <a:ea typeface="Verdana"/>
                <a:cs typeface="Verdana"/>
                <a:sym typeface="Verdana"/>
              </a:rPr>
              <a:t> on security of their devices.</a:t>
            </a:r>
            <a:endParaRPr sz="2450">
              <a:solidFill>
                <a:schemeClr val="dk1"/>
              </a:solidFill>
              <a:latin typeface="Verdana"/>
              <a:ea typeface="Verdana"/>
              <a:cs typeface="Verdana"/>
              <a:sym typeface="Verdana"/>
            </a:endParaRPr>
          </a:p>
          <a:p>
            <a:pPr indent="0" lvl="0" marL="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p:txBody>
      </p:sp>
      <p:sp>
        <p:nvSpPr>
          <p:cNvPr id="375" name="Google Shape;375;p39"/>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9" name="Shape 379"/>
        <p:cNvGrpSpPr/>
        <p:nvPr/>
      </p:nvGrpSpPr>
      <p:grpSpPr>
        <a:xfrm>
          <a:off x="0" y="0"/>
          <a:ext cx="0" cy="0"/>
          <a:chOff x="0" y="0"/>
          <a:chExt cx="0" cy="0"/>
        </a:xfrm>
      </p:grpSpPr>
      <p:sp>
        <p:nvSpPr>
          <p:cNvPr id="380" name="Google Shape;380;p40"/>
          <p:cNvSpPr txBox="1"/>
          <p:nvPr/>
        </p:nvSpPr>
        <p:spPr>
          <a:xfrm>
            <a:off x="500975" y="2508300"/>
            <a:ext cx="9273000" cy="7045800"/>
          </a:xfrm>
          <a:prstGeom prst="rect">
            <a:avLst/>
          </a:prstGeom>
          <a:noFill/>
          <a:ln>
            <a:noFill/>
          </a:ln>
        </p:spPr>
        <p:txBody>
          <a:bodyPr anchorCtr="0" anchor="t" bIns="0" lIns="0" spcFirstLastPara="1" rIns="0" wrap="square" tIns="10775">
            <a:spAutoFit/>
          </a:bodyPr>
          <a:lstStyle/>
          <a:p>
            <a:pPr indent="-384175" lvl="0" marL="457200" marR="5080" rtl="0" algn="l">
              <a:lnSpc>
                <a:spcPct val="117700"/>
              </a:lnSpc>
              <a:spcBef>
                <a:spcPts val="0"/>
              </a:spcBef>
              <a:spcAft>
                <a:spcPts val="0"/>
              </a:spcAft>
              <a:buSzPts val="2450"/>
              <a:buFont typeface="Verdana"/>
              <a:buChar char="●"/>
            </a:pPr>
            <a:r>
              <a:rPr lang="en-US" sz="2450">
                <a:latin typeface="Verdana"/>
                <a:ea typeface="Verdana"/>
                <a:cs typeface="Verdana"/>
                <a:sym typeface="Verdana"/>
              </a:rPr>
              <a:t> This article comprehensively covered Bluetooth security, vulnerabilities, threats related to pairing, risk mitigation, real-life exploits in commercial products, and recommendations for securing Bluetooth communications.</a:t>
            </a:r>
            <a:br>
              <a:rPr lang="en-US" sz="2450">
                <a:latin typeface="Verdana"/>
                <a:ea typeface="Verdana"/>
                <a:cs typeface="Verdana"/>
                <a:sym typeface="Verdana"/>
              </a:rPr>
            </a:br>
            <a:endParaRPr sz="2450">
              <a:latin typeface="Verdana"/>
              <a:ea typeface="Verdana"/>
              <a:cs typeface="Verdana"/>
              <a:sym typeface="Verdana"/>
            </a:endParaRPr>
          </a:p>
          <a:p>
            <a:pPr indent="-384175" lvl="0" marL="457200" marR="5080" rtl="0" algn="l">
              <a:lnSpc>
                <a:spcPct val="117700"/>
              </a:lnSpc>
              <a:spcBef>
                <a:spcPts val="0"/>
              </a:spcBef>
              <a:spcAft>
                <a:spcPts val="0"/>
              </a:spcAft>
              <a:buSzPts val="2450"/>
              <a:buFont typeface="Verdana"/>
              <a:buChar char="●"/>
            </a:pPr>
            <a:r>
              <a:rPr lang="en-US" sz="2450">
                <a:latin typeface="Verdana"/>
                <a:ea typeface="Verdana"/>
                <a:cs typeface="Verdana"/>
                <a:sym typeface="Verdana"/>
              </a:rPr>
              <a:t>Every individual should be responsible for securing their Bluetooth communications, as there is not one trusted, central party taking the necessary action.</a:t>
            </a:r>
            <a:br>
              <a:rPr lang="en-US" sz="2450">
                <a:latin typeface="Verdana"/>
                <a:ea typeface="Verdana"/>
                <a:cs typeface="Verdana"/>
                <a:sym typeface="Verdana"/>
              </a:rPr>
            </a:br>
            <a:endParaRPr sz="2450">
              <a:latin typeface="Verdana"/>
              <a:ea typeface="Verdana"/>
              <a:cs typeface="Verdana"/>
              <a:sym typeface="Verdana"/>
            </a:endParaRPr>
          </a:p>
          <a:p>
            <a:pPr indent="-384175" lvl="0" marL="457200" marR="5080" rtl="0" algn="l">
              <a:lnSpc>
                <a:spcPct val="117700"/>
              </a:lnSpc>
              <a:spcBef>
                <a:spcPts val="0"/>
              </a:spcBef>
              <a:spcAft>
                <a:spcPts val="0"/>
              </a:spcAft>
              <a:buSzPts val="2450"/>
              <a:buFont typeface="Verdana"/>
              <a:buChar char="●"/>
            </a:pPr>
            <a:r>
              <a:rPr lang="en-US" sz="2450">
                <a:latin typeface="Verdana"/>
                <a:ea typeface="Verdana"/>
                <a:cs typeface="Verdana"/>
                <a:sym typeface="Verdana"/>
              </a:rPr>
              <a:t>Future work could extend this analysis to other wireless standards like WiFi and ZigBee and delve into power attacks on Bluetooth Low Energy (BLE) for low-energy applications.</a:t>
            </a:r>
            <a:endParaRPr sz="2450">
              <a:latin typeface="Verdana"/>
              <a:ea typeface="Verdana"/>
              <a:cs typeface="Verdana"/>
              <a:sym typeface="Verdana"/>
            </a:endParaRPr>
          </a:p>
          <a:p>
            <a:pPr indent="0" lvl="0" marL="457200" marR="5080" rtl="0" algn="l">
              <a:lnSpc>
                <a:spcPct val="117700"/>
              </a:lnSpc>
              <a:spcBef>
                <a:spcPts val="0"/>
              </a:spcBef>
              <a:spcAft>
                <a:spcPts val="0"/>
              </a:spcAft>
              <a:buNone/>
            </a:pPr>
            <a:br>
              <a:rPr lang="en-US" sz="2450">
                <a:latin typeface="Verdana"/>
                <a:ea typeface="Verdana"/>
                <a:cs typeface="Verdana"/>
                <a:sym typeface="Verdana"/>
              </a:rPr>
            </a:br>
            <a:endParaRPr sz="2450">
              <a:latin typeface="Verdana"/>
              <a:ea typeface="Verdana"/>
              <a:cs typeface="Verdana"/>
              <a:sym typeface="Verdana"/>
            </a:endParaRPr>
          </a:p>
        </p:txBody>
      </p:sp>
      <p:sp>
        <p:nvSpPr>
          <p:cNvPr id="381" name="Google Shape;381;p40"/>
          <p:cNvSpPr txBox="1"/>
          <p:nvPr>
            <p:ph type="title"/>
          </p:nvPr>
        </p:nvSpPr>
        <p:spPr>
          <a:xfrm>
            <a:off x="1081175" y="913850"/>
            <a:ext cx="7200000" cy="474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sz="3000">
                <a:latin typeface="Trebuchet MS"/>
                <a:ea typeface="Trebuchet MS"/>
                <a:cs typeface="Trebuchet MS"/>
                <a:sym typeface="Trebuchet MS"/>
              </a:rPr>
              <a:t>Conclusion</a:t>
            </a:r>
            <a:endParaRPr sz="3000">
              <a:latin typeface="Trebuchet MS"/>
              <a:ea typeface="Trebuchet MS"/>
              <a:cs typeface="Trebuchet MS"/>
              <a:sym typeface="Trebuchet MS"/>
            </a:endParaRPr>
          </a:p>
        </p:txBody>
      </p:sp>
      <p:pic>
        <p:nvPicPr>
          <p:cNvPr id="382" name="Google Shape;382;p40"/>
          <p:cNvPicPr preferRelativeResize="0"/>
          <p:nvPr/>
        </p:nvPicPr>
        <p:blipFill>
          <a:blip r:embed="rId3">
            <a:alphaModFix/>
          </a:blip>
          <a:stretch>
            <a:fillRect/>
          </a:stretch>
        </p:blipFill>
        <p:spPr>
          <a:xfrm>
            <a:off x="9886625" y="3017250"/>
            <a:ext cx="7636601" cy="3868950"/>
          </a:xfrm>
          <a:prstGeom prst="rect">
            <a:avLst/>
          </a:prstGeom>
          <a:noFill/>
          <a:ln>
            <a:noFill/>
          </a:ln>
        </p:spPr>
      </p:pic>
      <p:sp>
        <p:nvSpPr>
          <p:cNvPr id="383" name="Google Shape;383;p40"/>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7" name="Shape 387"/>
        <p:cNvGrpSpPr/>
        <p:nvPr/>
      </p:nvGrpSpPr>
      <p:grpSpPr>
        <a:xfrm>
          <a:off x="0" y="0"/>
          <a:ext cx="0" cy="0"/>
          <a:chOff x="0" y="0"/>
          <a:chExt cx="0" cy="0"/>
        </a:xfrm>
      </p:grpSpPr>
      <p:sp>
        <p:nvSpPr>
          <p:cNvPr id="388" name="Google Shape;388;p41"/>
          <p:cNvSpPr txBox="1"/>
          <p:nvPr/>
        </p:nvSpPr>
        <p:spPr>
          <a:xfrm>
            <a:off x="1081175" y="2104700"/>
            <a:ext cx="16263600" cy="9112200"/>
          </a:xfrm>
          <a:prstGeom prst="rect">
            <a:avLst/>
          </a:prstGeom>
          <a:noFill/>
          <a:ln>
            <a:noFill/>
          </a:ln>
        </p:spPr>
        <p:txBody>
          <a:bodyPr anchorCtr="0" anchor="t" bIns="0" lIns="0" spcFirstLastPara="1" rIns="0" wrap="square" tIns="10775">
            <a:spAutoFit/>
          </a:bodyPr>
          <a:lstStyle/>
          <a:p>
            <a:pPr indent="-361950" lvl="0" marL="457200" marR="5080" rtl="0" algn="l">
              <a:lnSpc>
                <a:spcPct val="117700"/>
              </a:lnSpc>
              <a:spcBef>
                <a:spcPts val="0"/>
              </a:spcBef>
              <a:spcAft>
                <a:spcPts val="0"/>
              </a:spcAft>
              <a:buSzPts val="2100"/>
              <a:buFont typeface="Verdana"/>
              <a:buChar char="❏"/>
            </a:pPr>
            <a:r>
              <a:rPr lang="en-US" sz="2100" u="sng">
                <a:solidFill>
                  <a:schemeClr val="hlink"/>
                </a:solidFill>
                <a:latin typeface="Verdana"/>
                <a:ea typeface="Verdana"/>
                <a:cs typeface="Verdana"/>
                <a:sym typeface="Verdana"/>
                <a:hlinkClick r:id="rId3"/>
              </a:rPr>
              <a:t>Angela M. Lonzetta, Peter Cope, Joseph Campbell, Bassam J. Mohd and Thaier Hayajneh, Security Vulnerabilities in Bluetooth Technology as Used in IoT, Journal of Sensor and Actuator Networks, 2018.</a:t>
            </a:r>
            <a:endParaRPr sz="2100">
              <a:latin typeface="Verdana"/>
              <a:ea typeface="Verdana"/>
              <a:cs typeface="Verdana"/>
              <a:sym typeface="Verdana"/>
            </a:endParaRPr>
          </a:p>
          <a:p>
            <a:pPr indent="0" lvl="0" marL="457200" marR="5080" rtl="0" algn="l">
              <a:lnSpc>
                <a:spcPct val="117700"/>
              </a:lnSpc>
              <a:spcBef>
                <a:spcPts val="0"/>
              </a:spcBef>
              <a:spcAft>
                <a:spcPts val="0"/>
              </a:spcAft>
              <a:buNone/>
            </a:pPr>
            <a:r>
              <a:t/>
            </a:r>
            <a:endParaRPr sz="2100">
              <a:latin typeface="Verdana"/>
              <a:ea typeface="Verdana"/>
              <a:cs typeface="Verdana"/>
              <a:sym typeface="Verdana"/>
            </a:endParaRPr>
          </a:p>
          <a:p>
            <a:pPr indent="-361950" lvl="0" marL="457200" marR="5080" rtl="0" algn="l">
              <a:lnSpc>
                <a:spcPct val="117700"/>
              </a:lnSpc>
              <a:spcBef>
                <a:spcPts val="0"/>
              </a:spcBef>
              <a:spcAft>
                <a:spcPts val="0"/>
              </a:spcAft>
              <a:buSzPts val="2100"/>
              <a:buFont typeface="Verdana"/>
              <a:buChar char="❏"/>
            </a:pPr>
            <a:r>
              <a:rPr lang="en-US" sz="2100" u="sng">
                <a:solidFill>
                  <a:schemeClr val="hlink"/>
                </a:solidFill>
                <a:latin typeface="Verdana"/>
                <a:ea typeface="Verdana"/>
                <a:cs typeface="Verdana"/>
                <a:sym typeface="Verdana"/>
                <a:hlinkClick r:id="rId4"/>
              </a:rPr>
              <a:t>https://www.ellisys.com/technology/een_bt07.pdf</a:t>
            </a:r>
            <a:endParaRPr sz="2100">
              <a:latin typeface="Verdana"/>
              <a:ea typeface="Verdana"/>
              <a:cs typeface="Verdana"/>
              <a:sym typeface="Verdana"/>
            </a:endParaRPr>
          </a:p>
          <a:p>
            <a:pPr indent="0" lvl="0" marL="457200" marR="5080" rtl="0" algn="l">
              <a:lnSpc>
                <a:spcPct val="117700"/>
              </a:lnSpc>
              <a:spcBef>
                <a:spcPts val="0"/>
              </a:spcBef>
              <a:spcAft>
                <a:spcPts val="0"/>
              </a:spcAft>
              <a:buNone/>
            </a:pPr>
            <a:r>
              <a:t/>
            </a:r>
            <a:endParaRPr sz="2100">
              <a:latin typeface="Verdana"/>
              <a:ea typeface="Verdana"/>
              <a:cs typeface="Verdana"/>
              <a:sym typeface="Verdana"/>
            </a:endParaRPr>
          </a:p>
          <a:p>
            <a:pPr indent="-361950" lvl="0" marL="457200" marR="5080" rtl="0" algn="l">
              <a:lnSpc>
                <a:spcPct val="117700"/>
              </a:lnSpc>
              <a:spcBef>
                <a:spcPts val="0"/>
              </a:spcBef>
              <a:spcAft>
                <a:spcPts val="0"/>
              </a:spcAft>
              <a:buSzPts val="2100"/>
              <a:buFont typeface="Verdana"/>
              <a:buChar char="❏"/>
            </a:pPr>
            <a:r>
              <a:rPr lang="en-US" sz="2100" u="sng">
                <a:solidFill>
                  <a:schemeClr val="hlink"/>
                </a:solidFill>
                <a:latin typeface="Verdana"/>
                <a:ea typeface="Verdana"/>
                <a:cs typeface="Verdana"/>
                <a:sym typeface="Verdana"/>
                <a:hlinkClick r:id="rId5"/>
              </a:rPr>
              <a:t>https://www.govinfo.gov/content/pkg/GOVPUB-C13-c528fe2437b557e63cc73e6b431be093/pdf/GOVPUB-C13-c528fe2437b557e63cc73e6b431be093.pdf</a:t>
            </a:r>
            <a:endParaRPr sz="2100">
              <a:latin typeface="Verdana"/>
              <a:ea typeface="Verdana"/>
              <a:cs typeface="Verdana"/>
              <a:sym typeface="Verdana"/>
            </a:endParaRPr>
          </a:p>
          <a:p>
            <a:pPr indent="0" lvl="0" marL="457200" marR="5080" rtl="0" algn="l">
              <a:lnSpc>
                <a:spcPct val="117700"/>
              </a:lnSpc>
              <a:spcBef>
                <a:spcPts val="0"/>
              </a:spcBef>
              <a:spcAft>
                <a:spcPts val="0"/>
              </a:spcAft>
              <a:buNone/>
            </a:pPr>
            <a:r>
              <a:t/>
            </a:r>
            <a:endParaRPr sz="2100">
              <a:latin typeface="Verdana"/>
              <a:ea typeface="Verdana"/>
              <a:cs typeface="Verdana"/>
              <a:sym typeface="Verdana"/>
            </a:endParaRPr>
          </a:p>
          <a:p>
            <a:pPr indent="-361950" lvl="0" marL="457200" marR="5080" rtl="0" algn="l">
              <a:lnSpc>
                <a:spcPct val="117700"/>
              </a:lnSpc>
              <a:spcBef>
                <a:spcPts val="0"/>
              </a:spcBef>
              <a:spcAft>
                <a:spcPts val="0"/>
              </a:spcAft>
              <a:buSzPts val="2100"/>
              <a:buFont typeface="Verdana"/>
              <a:buChar char="❏"/>
            </a:pPr>
            <a:r>
              <a:rPr lang="en-US" sz="2100" u="sng">
                <a:solidFill>
                  <a:schemeClr val="hlink"/>
                </a:solidFill>
                <a:latin typeface="Verdana"/>
                <a:ea typeface="Verdana"/>
                <a:cs typeface="Verdana"/>
                <a:sym typeface="Verdana"/>
                <a:hlinkClick r:id="rId6"/>
              </a:rPr>
              <a:t>https://en.wikipedia.org/wiki/Bluetooth</a:t>
            </a:r>
            <a:endParaRPr sz="2100">
              <a:latin typeface="Verdana"/>
              <a:ea typeface="Verdana"/>
              <a:cs typeface="Verdana"/>
              <a:sym typeface="Verdana"/>
            </a:endParaRPr>
          </a:p>
          <a:p>
            <a:pPr indent="0" lvl="0" marL="457200" marR="5080" rtl="0" algn="l">
              <a:lnSpc>
                <a:spcPct val="117700"/>
              </a:lnSpc>
              <a:spcBef>
                <a:spcPts val="0"/>
              </a:spcBef>
              <a:spcAft>
                <a:spcPts val="0"/>
              </a:spcAft>
              <a:buNone/>
            </a:pPr>
            <a:r>
              <a:t/>
            </a:r>
            <a:endParaRPr sz="2100">
              <a:latin typeface="Verdana"/>
              <a:ea typeface="Verdana"/>
              <a:cs typeface="Verdana"/>
              <a:sym typeface="Verdana"/>
            </a:endParaRPr>
          </a:p>
          <a:p>
            <a:pPr indent="-361950" lvl="0" marL="457200" marR="5080" rtl="0" algn="l">
              <a:lnSpc>
                <a:spcPct val="117700"/>
              </a:lnSpc>
              <a:spcBef>
                <a:spcPts val="0"/>
              </a:spcBef>
              <a:spcAft>
                <a:spcPts val="0"/>
              </a:spcAft>
              <a:buSzPts val="2100"/>
              <a:buFont typeface="Verdana"/>
              <a:buChar char="❏"/>
            </a:pPr>
            <a:r>
              <a:rPr lang="en-US" sz="2100" u="sng">
                <a:solidFill>
                  <a:schemeClr val="hlink"/>
                </a:solidFill>
                <a:latin typeface="Verdana"/>
                <a:ea typeface="Verdana"/>
                <a:cs typeface="Verdana"/>
                <a:sym typeface="Verdana"/>
                <a:hlinkClick r:id="rId7"/>
              </a:rPr>
              <a:t>https://www.makeuseof.com/bluetooth-attacks/</a:t>
            </a:r>
            <a:endParaRPr sz="2100">
              <a:latin typeface="Verdana"/>
              <a:ea typeface="Verdana"/>
              <a:cs typeface="Verdana"/>
              <a:sym typeface="Verdana"/>
            </a:endParaRPr>
          </a:p>
          <a:p>
            <a:pPr indent="0" lvl="0" marL="457200" marR="5080" rtl="0" algn="l">
              <a:lnSpc>
                <a:spcPct val="117700"/>
              </a:lnSpc>
              <a:spcBef>
                <a:spcPts val="0"/>
              </a:spcBef>
              <a:spcAft>
                <a:spcPts val="0"/>
              </a:spcAft>
              <a:buNone/>
            </a:pPr>
            <a:r>
              <a:t/>
            </a:r>
            <a:endParaRPr sz="2100">
              <a:latin typeface="Verdana"/>
              <a:ea typeface="Verdana"/>
              <a:cs typeface="Verdana"/>
              <a:sym typeface="Verdana"/>
            </a:endParaRPr>
          </a:p>
          <a:p>
            <a:pPr indent="-361950" lvl="0" marL="457200" marR="5080" rtl="0" algn="l">
              <a:lnSpc>
                <a:spcPct val="117700"/>
              </a:lnSpc>
              <a:spcBef>
                <a:spcPts val="0"/>
              </a:spcBef>
              <a:spcAft>
                <a:spcPts val="0"/>
              </a:spcAft>
              <a:buSzPts val="2100"/>
              <a:buFont typeface="Verdana"/>
              <a:buChar char="❏"/>
            </a:pPr>
            <a:r>
              <a:rPr lang="en-US" sz="2100" u="sng">
                <a:solidFill>
                  <a:schemeClr val="hlink"/>
                </a:solidFill>
                <a:latin typeface="Verdana"/>
                <a:ea typeface="Verdana"/>
                <a:cs typeface="Verdana"/>
                <a:sym typeface="Verdana"/>
                <a:hlinkClick r:id="rId8"/>
              </a:rPr>
              <a:t>https://electrek.co/2022/05/17/tesla-singled-out-bluetooth-hack-unlock-cars/</a:t>
            </a:r>
            <a:endParaRPr sz="2100">
              <a:latin typeface="Verdana"/>
              <a:ea typeface="Verdana"/>
              <a:cs typeface="Verdana"/>
              <a:sym typeface="Verdana"/>
            </a:endParaRPr>
          </a:p>
          <a:p>
            <a:pPr indent="0" lvl="0" marL="457200" marR="5080" rtl="0" algn="l">
              <a:lnSpc>
                <a:spcPct val="117700"/>
              </a:lnSpc>
              <a:spcBef>
                <a:spcPts val="0"/>
              </a:spcBef>
              <a:spcAft>
                <a:spcPts val="0"/>
              </a:spcAft>
              <a:buNone/>
            </a:pPr>
            <a:r>
              <a:t/>
            </a:r>
            <a:endParaRPr sz="2100">
              <a:latin typeface="Verdana"/>
              <a:ea typeface="Verdana"/>
              <a:cs typeface="Verdana"/>
              <a:sym typeface="Verdana"/>
            </a:endParaRPr>
          </a:p>
          <a:p>
            <a:pPr indent="-361950" lvl="0" marL="457200" rtl="0" algn="l">
              <a:lnSpc>
                <a:spcPct val="115000"/>
              </a:lnSpc>
              <a:spcBef>
                <a:spcPts val="0"/>
              </a:spcBef>
              <a:spcAft>
                <a:spcPts val="0"/>
              </a:spcAft>
              <a:buSzPts val="2100"/>
              <a:buFont typeface="Verdana"/>
              <a:buChar char="❏"/>
            </a:pPr>
            <a:r>
              <a:rPr lang="en-US" sz="2100" u="sng">
                <a:solidFill>
                  <a:schemeClr val="hlink"/>
                </a:solidFill>
                <a:highlight>
                  <a:srgbClr val="FFFFFF"/>
                </a:highlight>
                <a:latin typeface="Verdana"/>
                <a:ea typeface="Verdana"/>
                <a:cs typeface="Verdana"/>
                <a:sym typeface="Verdana"/>
                <a:hlinkClick r:id="rId9"/>
              </a:rPr>
              <a:t>https://www.youtube.com/watch?v=eJKkEzeGuuo</a:t>
            </a:r>
            <a:endParaRPr sz="2100" u="sng">
              <a:solidFill>
                <a:schemeClr val="hlink"/>
              </a:solidFill>
              <a:highlight>
                <a:srgbClr val="FFFFFF"/>
              </a:highlight>
              <a:latin typeface="Verdana"/>
              <a:ea typeface="Verdana"/>
              <a:cs typeface="Verdana"/>
              <a:sym typeface="Verdana"/>
            </a:endParaRPr>
          </a:p>
          <a:p>
            <a:pPr indent="0" lvl="0" marL="457200" rtl="0" algn="l">
              <a:lnSpc>
                <a:spcPct val="115000"/>
              </a:lnSpc>
              <a:spcBef>
                <a:spcPts val="0"/>
              </a:spcBef>
              <a:spcAft>
                <a:spcPts val="0"/>
              </a:spcAft>
              <a:buNone/>
            </a:pPr>
            <a:r>
              <a:t/>
            </a:r>
            <a:endParaRPr sz="2100" u="sng">
              <a:solidFill>
                <a:schemeClr val="hlink"/>
              </a:solidFill>
              <a:highlight>
                <a:srgbClr val="FFFFFF"/>
              </a:highlight>
              <a:latin typeface="Verdana"/>
              <a:ea typeface="Verdana"/>
              <a:cs typeface="Verdana"/>
              <a:sym typeface="Verdana"/>
            </a:endParaRPr>
          </a:p>
          <a:p>
            <a:pPr indent="-361950" lvl="0" marL="457200" rtl="0" algn="l">
              <a:lnSpc>
                <a:spcPct val="115000"/>
              </a:lnSpc>
              <a:spcBef>
                <a:spcPts val="0"/>
              </a:spcBef>
              <a:spcAft>
                <a:spcPts val="0"/>
              </a:spcAft>
              <a:buSzPts val="2100"/>
              <a:buFont typeface="Verdana"/>
              <a:buChar char="❏"/>
            </a:pPr>
            <a:r>
              <a:rPr lang="en-US" sz="2100" u="sng">
                <a:solidFill>
                  <a:schemeClr val="hlink"/>
                </a:solidFill>
                <a:highlight>
                  <a:srgbClr val="FFFFFF"/>
                </a:highlight>
                <a:latin typeface="Verdana"/>
                <a:ea typeface="Verdana"/>
                <a:cs typeface="Verdana"/>
                <a:sym typeface="Verdana"/>
                <a:hlinkClick r:id="rId10"/>
              </a:rPr>
              <a:t>https://youtu.be/1I1vxu5qIUM?si=FnHKPZQwWeU-5wDJ</a:t>
            </a:r>
            <a:endParaRPr sz="2100" u="sng">
              <a:solidFill>
                <a:schemeClr val="hlink"/>
              </a:solidFill>
              <a:highlight>
                <a:srgbClr val="FFFFFF"/>
              </a:highlight>
              <a:latin typeface="Verdana"/>
              <a:ea typeface="Verdana"/>
              <a:cs typeface="Verdana"/>
              <a:sym typeface="Verdana"/>
            </a:endParaRPr>
          </a:p>
          <a:p>
            <a:pPr indent="0" lvl="0" marL="457200" rtl="0" algn="l">
              <a:lnSpc>
                <a:spcPct val="115000"/>
              </a:lnSpc>
              <a:spcBef>
                <a:spcPts val="0"/>
              </a:spcBef>
              <a:spcAft>
                <a:spcPts val="0"/>
              </a:spcAft>
              <a:buNone/>
            </a:pPr>
            <a:r>
              <a:t/>
            </a:r>
            <a:endParaRPr sz="2100" u="sng">
              <a:solidFill>
                <a:schemeClr val="hlink"/>
              </a:solidFill>
              <a:highlight>
                <a:srgbClr val="FFFFFF"/>
              </a:highlight>
              <a:latin typeface="Verdana"/>
              <a:ea typeface="Verdana"/>
              <a:cs typeface="Verdana"/>
              <a:sym typeface="Verdana"/>
            </a:endParaRPr>
          </a:p>
          <a:p>
            <a:pPr indent="-361950" lvl="0" marL="457200" marR="5080" rtl="0" algn="l">
              <a:lnSpc>
                <a:spcPct val="117700"/>
              </a:lnSpc>
              <a:spcBef>
                <a:spcPts val="0"/>
              </a:spcBef>
              <a:spcAft>
                <a:spcPts val="0"/>
              </a:spcAft>
              <a:buSzPts val="2100"/>
              <a:buFont typeface="Verdana"/>
              <a:buChar char="❏"/>
            </a:pPr>
            <a:r>
              <a:rPr lang="en-US" sz="2100" u="sng">
                <a:solidFill>
                  <a:schemeClr val="hlink"/>
                </a:solidFill>
                <a:highlight>
                  <a:srgbClr val="FFFFFF"/>
                </a:highlight>
                <a:latin typeface="Verdana"/>
                <a:ea typeface="Verdana"/>
                <a:cs typeface="Verdana"/>
                <a:sym typeface="Verdana"/>
                <a:hlinkClick r:id="rId11"/>
              </a:rPr>
              <a:t>https://youtu.be/cxP0Mdoz_Bo?si=FgheQp8Mm3FswWEp</a:t>
            </a:r>
            <a:endParaRPr sz="2100">
              <a:latin typeface="Verdana"/>
              <a:ea typeface="Verdana"/>
              <a:cs typeface="Verdana"/>
              <a:sym typeface="Verdana"/>
            </a:endParaRPr>
          </a:p>
          <a:p>
            <a:pPr indent="0" lvl="0" marL="457200" marR="5080" rtl="0" algn="l">
              <a:lnSpc>
                <a:spcPct val="117700"/>
              </a:lnSpc>
              <a:spcBef>
                <a:spcPts val="0"/>
              </a:spcBef>
              <a:spcAft>
                <a:spcPts val="0"/>
              </a:spcAft>
              <a:buClr>
                <a:schemeClr val="dk1"/>
              </a:buClr>
              <a:buSzPts val="1100"/>
              <a:buFont typeface="Arial"/>
              <a:buNone/>
            </a:pPr>
            <a:r>
              <a:t/>
            </a:r>
            <a:endParaRPr sz="1800">
              <a:latin typeface="Verdana"/>
              <a:ea typeface="Verdana"/>
              <a:cs typeface="Verdana"/>
              <a:sym typeface="Verdana"/>
            </a:endParaRPr>
          </a:p>
          <a:p>
            <a:pPr indent="0" lvl="0" marL="457200" marR="5080" rtl="0" algn="l">
              <a:lnSpc>
                <a:spcPct val="117700"/>
              </a:lnSpc>
              <a:spcBef>
                <a:spcPts val="0"/>
              </a:spcBef>
              <a:spcAft>
                <a:spcPts val="0"/>
              </a:spcAft>
              <a:buClr>
                <a:schemeClr val="dk1"/>
              </a:buClr>
              <a:buSzPts val="1100"/>
              <a:buFont typeface="Arial"/>
              <a:buNone/>
            </a:pPr>
            <a:r>
              <a:t/>
            </a:r>
            <a:endParaRPr sz="1800">
              <a:latin typeface="Verdana"/>
              <a:ea typeface="Verdana"/>
              <a:cs typeface="Verdana"/>
              <a:sym typeface="Verdana"/>
            </a:endParaRPr>
          </a:p>
          <a:p>
            <a:pPr indent="0" lvl="0" marL="457200" marR="5080" rtl="0" algn="l">
              <a:lnSpc>
                <a:spcPct val="117700"/>
              </a:lnSpc>
              <a:spcBef>
                <a:spcPts val="0"/>
              </a:spcBef>
              <a:spcAft>
                <a:spcPts val="0"/>
              </a:spcAft>
              <a:buClr>
                <a:schemeClr val="dk1"/>
              </a:buClr>
              <a:buSzPts val="1100"/>
              <a:buFont typeface="Arial"/>
              <a:buNone/>
            </a:pPr>
            <a:r>
              <a:t/>
            </a:r>
            <a:endParaRPr sz="1800">
              <a:latin typeface="Verdana"/>
              <a:ea typeface="Verdana"/>
              <a:cs typeface="Verdana"/>
              <a:sym typeface="Verdana"/>
            </a:endParaRPr>
          </a:p>
          <a:p>
            <a:pPr indent="0" lvl="0" marL="457200" marR="5080" rtl="0" algn="l">
              <a:lnSpc>
                <a:spcPct val="117700"/>
              </a:lnSpc>
              <a:spcBef>
                <a:spcPts val="0"/>
              </a:spcBef>
              <a:spcAft>
                <a:spcPts val="0"/>
              </a:spcAft>
              <a:buClr>
                <a:schemeClr val="dk1"/>
              </a:buClr>
              <a:buSzPts val="1100"/>
              <a:buFont typeface="Arial"/>
              <a:buNone/>
            </a:pPr>
            <a:r>
              <a:t/>
            </a:r>
            <a:endParaRPr sz="1800">
              <a:latin typeface="Verdana"/>
              <a:ea typeface="Verdana"/>
              <a:cs typeface="Verdana"/>
              <a:sym typeface="Verdana"/>
            </a:endParaRPr>
          </a:p>
          <a:p>
            <a:pPr indent="0" lvl="0" marL="457200" marR="5080" rtl="0" algn="l">
              <a:lnSpc>
                <a:spcPct val="117700"/>
              </a:lnSpc>
              <a:spcBef>
                <a:spcPts val="0"/>
              </a:spcBef>
              <a:spcAft>
                <a:spcPts val="0"/>
              </a:spcAft>
              <a:buNone/>
            </a:pPr>
            <a:r>
              <a:t/>
            </a:r>
            <a:endParaRPr sz="1800">
              <a:latin typeface="Verdana"/>
              <a:ea typeface="Verdana"/>
              <a:cs typeface="Verdana"/>
              <a:sym typeface="Verdana"/>
            </a:endParaRPr>
          </a:p>
          <a:p>
            <a:pPr indent="0" lvl="0" marL="457200" marR="5080" rtl="0" algn="l">
              <a:lnSpc>
                <a:spcPct val="117700"/>
              </a:lnSpc>
              <a:spcBef>
                <a:spcPts val="0"/>
              </a:spcBef>
              <a:spcAft>
                <a:spcPts val="0"/>
              </a:spcAft>
              <a:buNone/>
            </a:pPr>
            <a:r>
              <a:t/>
            </a:r>
            <a:endParaRPr sz="1800">
              <a:latin typeface="Verdana"/>
              <a:ea typeface="Verdana"/>
              <a:cs typeface="Verdana"/>
              <a:sym typeface="Verdana"/>
            </a:endParaRPr>
          </a:p>
        </p:txBody>
      </p:sp>
      <p:sp>
        <p:nvSpPr>
          <p:cNvPr id="389" name="Google Shape;389;p41"/>
          <p:cNvSpPr txBox="1"/>
          <p:nvPr>
            <p:ph type="title"/>
          </p:nvPr>
        </p:nvSpPr>
        <p:spPr>
          <a:xfrm>
            <a:off x="5327075" y="913850"/>
            <a:ext cx="7200000" cy="474600"/>
          </a:xfrm>
          <a:prstGeom prst="rect">
            <a:avLst/>
          </a:prstGeom>
          <a:noFill/>
          <a:ln>
            <a:noFill/>
          </a:ln>
        </p:spPr>
        <p:txBody>
          <a:bodyPr anchorCtr="0" anchor="t" bIns="0" lIns="0" spcFirstLastPara="1" rIns="0" wrap="square" tIns="12700">
            <a:spAutoFit/>
          </a:bodyPr>
          <a:lstStyle/>
          <a:p>
            <a:pPr indent="0" lvl="0" marL="0" rtl="0" algn="ctr">
              <a:lnSpc>
                <a:spcPct val="100000"/>
              </a:lnSpc>
              <a:spcBef>
                <a:spcPts val="0"/>
              </a:spcBef>
              <a:spcAft>
                <a:spcPts val="0"/>
              </a:spcAft>
              <a:buNone/>
            </a:pPr>
            <a:r>
              <a:rPr lang="en-US" sz="3000">
                <a:latin typeface="Trebuchet MS"/>
                <a:ea typeface="Trebuchet MS"/>
                <a:cs typeface="Trebuchet MS"/>
                <a:sym typeface="Trebuchet MS"/>
              </a:rPr>
              <a:t>Bibliography</a:t>
            </a:r>
            <a:endParaRPr sz="3000">
              <a:latin typeface="Trebuchet MS"/>
              <a:ea typeface="Trebuchet MS"/>
              <a:cs typeface="Trebuchet MS"/>
              <a:sym typeface="Trebuchet MS"/>
            </a:endParaRPr>
          </a:p>
        </p:txBody>
      </p:sp>
      <p:sp>
        <p:nvSpPr>
          <p:cNvPr id="390" name="Google Shape;390;p41"/>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4" name="Shape 394"/>
        <p:cNvGrpSpPr/>
        <p:nvPr/>
      </p:nvGrpSpPr>
      <p:grpSpPr>
        <a:xfrm>
          <a:off x="0" y="0"/>
          <a:ext cx="0" cy="0"/>
          <a:chOff x="0" y="0"/>
          <a:chExt cx="0" cy="0"/>
        </a:xfrm>
      </p:grpSpPr>
      <p:pic>
        <p:nvPicPr>
          <p:cNvPr id="395" name="Google Shape;395;p42"/>
          <p:cNvPicPr preferRelativeResize="0"/>
          <p:nvPr/>
        </p:nvPicPr>
        <p:blipFill>
          <a:blip r:embed="rId3">
            <a:alphaModFix/>
          </a:blip>
          <a:stretch>
            <a:fillRect/>
          </a:stretch>
        </p:blipFill>
        <p:spPr>
          <a:xfrm>
            <a:off x="0" y="0"/>
            <a:ext cx="18300700" cy="10378325"/>
          </a:xfrm>
          <a:prstGeom prst="rect">
            <a:avLst/>
          </a:prstGeom>
          <a:noFill/>
          <a:ln>
            <a:noFill/>
          </a:ln>
        </p:spPr>
      </p:pic>
      <p:sp>
        <p:nvSpPr>
          <p:cNvPr id="396" name="Google Shape;396;p42"/>
          <p:cNvSpPr txBox="1"/>
          <p:nvPr>
            <p:ph type="title"/>
          </p:nvPr>
        </p:nvSpPr>
        <p:spPr>
          <a:xfrm>
            <a:off x="1505146" y="2379330"/>
            <a:ext cx="6400200" cy="1122300"/>
          </a:xfrm>
          <a:prstGeom prst="rect">
            <a:avLst/>
          </a:prstGeom>
          <a:noFill/>
          <a:ln>
            <a:noFill/>
          </a:ln>
        </p:spPr>
        <p:txBody>
          <a:bodyPr anchorCtr="0" anchor="t" bIns="0" lIns="0" spcFirstLastPara="1" rIns="0" wrap="square" tIns="13950">
            <a:spAutoFit/>
          </a:bodyPr>
          <a:lstStyle/>
          <a:p>
            <a:pPr indent="0" lvl="0" marL="12700" rtl="0" algn="l">
              <a:lnSpc>
                <a:spcPct val="100000"/>
              </a:lnSpc>
              <a:spcBef>
                <a:spcPts val="0"/>
              </a:spcBef>
              <a:spcAft>
                <a:spcPts val="0"/>
              </a:spcAft>
              <a:buNone/>
            </a:pPr>
            <a:r>
              <a:rPr lang="en-US" sz="7200">
                <a:solidFill>
                  <a:srgbClr val="FFFFFF"/>
                </a:solidFill>
              </a:rPr>
              <a:t>Thank you!</a:t>
            </a:r>
            <a:endParaRPr sz="7200">
              <a:latin typeface="Trebuchet MS"/>
              <a:ea typeface="Trebuchet MS"/>
              <a:cs typeface="Trebuchet MS"/>
              <a:sym typeface="Trebuchet MS"/>
            </a:endParaRPr>
          </a:p>
        </p:txBody>
      </p:sp>
      <p:sp>
        <p:nvSpPr>
          <p:cNvPr id="397" name="Google Shape;397;p42"/>
          <p:cNvSpPr txBox="1"/>
          <p:nvPr/>
        </p:nvSpPr>
        <p:spPr>
          <a:xfrm>
            <a:off x="1505146" y="3653308"/>
            <a:ext cx="9906600" cy="43680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2750">
                <a:solidFill>
                  <a:srgbClr val="FFFFFF"/>
                </a:solidFill>
                <a:latin typeface="Verdana"/>
                <a:ea typeface="Verdana"/>
                <a:cs typeface="Verdana"/>
                <a:sym typeface="Verdana"/>
              </a:rPr>
              <a:t>Do you have any questions? </a:t>
            </a:r>
            <a:endParaRPr sz="2750">
              <a:latin typeface="Verdana"/>
              <a:ea typeface="Verdana"/>
              <a:cs typeface="Verdana"/>
              <a:sym typeface="Verdana"/>
            </a:endParaRPr>
          </a:p>
        </p:txBody>
      </p:sp>
      <p:sp>
        <p:nvSpPr>
          <p:cNvPr id="398" name="Google Shape;398;p42"/>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5" name="Shape 75"/>
        <p:cNvGrpSpPr/>
        <p:nvPr/>
      </p:nvGrpSpPr>
      <p:grpSpPr>
        <a:xfrm>
          <a:off x="0" y="0"/>
          <a:ext cx="0" cy="0"/>
          <a:chOff x="0" y="0"/>
          <a:chExt cx="0" cy="0"/>
        </a:xfrm>
      </p:grpSpPr>
      <p:sp>
        <p:nvSpPr>
          <p:cNvPr id="76" name="Google Shape;76;p10"/>
          <p:cNvSpPr/>
          <p:nvPr/>
        </p:nvSpPr>
        <p:spPr>
          <a:xfrm>
            <a:off x="-78200" y="0"/>
            <a:ext cx="18379440" cy="10364153"/>
          </a:xfrm>
          <a:custGeom>
            <a:rect b="b" l="l" r="r" t="t"/>
            <a:pathLst>
              <a:path extrusionOk="0" h="10287000" w="18288000">
                <a:moveTo>
                  <a:pt x="0" y="0"/>
                </a:moveTo>
                <a:lnTo>
                  <a:pt x="18287999" y="0"/>
                </a:lnTo>
                <a:lnTo>
                  <a:pt x="18287999" y="10286999"/>
                </a:lnTo>
                <a:lnTo>
                  <a:pt x="0" y="10286999"/>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77" name="Google Shape;77;p10"/>
          <p:cNvPicPr preferRelativeResize="0"/>
          <p:nvPr/>
        </p:nvPicPr>
        <p:blipFill>
          <a:blip r:embed="rId3">
            <a:alphaModFix/>
          </a:blip>
          <a:stretch>
            <a:fillRect/>
          </a:stretch>
        </p:blipFill>
        <p:spPr>
          <a:xfrm>
            <a:off x="1072425" y="2618701"/>
            <a:ext cx="5346025" cy="5553125"/>
          </a:xfrm>
          <a:prstGeom prst="rect">
            <a:avLst/>
          </a:prstGeom>
          <a:noFill/>
          <a:ln>
            <a:noFill/>
          </a:ln>
        </p:spPr>
      </p:pic>
      <p:sp>
        <p:nvSpPr>
          <p:cNvPr id="78" name="Google Shape;78;p10"/>
          <p:cNvSpPr txBox="1"/>
          <p:nvPr>
            <p:ph type="title"/>
          </p:nvPr>
        </p:nvSpPr>
        <p:spPr>
          <a:xfrm>
            <a:off x="7990725" y="613925"/>
            <a:ext cx="8648700" cy="677400"/>
          </a:xfrm>
          <a:prstGeom prst="rect">
            <a:avLst/>
          </a:prstGeom>
          <a:solidFill>
            <a:schemeClr val="lt2"/>
          </a:solidFill>
          <a:ln>
            <a:noFill/>
          </a:ln>
        </p:spPr>
        <p:txBody>
          <a:bodyPr anchorCtr="0" anchor="ctr" bIns="0" lIns="0" spcFirstLastPara="1" rIns="0" wrap="square" tIns="0">
            <a:spAutoFit/>
          </a:bodyPr>
          <a:lstStyle/>
          <a:p>
            <a:pPr indent="0" lvl="0" marL="0" marR="28575" rtl="0" algn="ctr">
              <a:lnSpc>
                <a:spcPct val="100000"/>
              </a:lnSpc>
              <a:spcBef>
                <a:spcPts val="0"/>
              </a:spcBef>
              <a:spcAft>
                <a:spcPts val="0"/>
              </a:spcAft>
              <a:buNone/>
            </a:pPr>
            <a:r>
              <a:rPr lang="en-US" sz="4400"/>
              <a:t>Piconet and Scatternet</a:t>
            </a:r>
            <a:endParaRPr sz="4400"/>
          </a:p>
        </p:txBody>
      </p:sp>
      <p:sp>
        <p:nvSpPr>
          <p:cNvPr id="79" name="Google Shape;79;p10"/>
          <p:cNvSpPr txBox="1"/>
          <p:nvPr/>
        </p:nvSpPr>
        <p:spPr>
          <a:xfrm>
            <a:off x="7402275" y="1986000"/>
            <a:ext cx="10008000" cy="8024700"/>
          </a:xfrm>
          <a:prstGeom prst="rect">
            <a:avLst/>
          </a:prstGeom>
          <a:noFill/>
          <a:ln>
            <a:noFill/>
          </a:ln>
        </p:spPr>
        <p:txBody>
          <a:bodyPr anchorCtr="0" anchor="t" bIns="0" lIns="0" spcFirstLastPara="1" rIns="0" wrap="square" tIns="12050">
            <a:spAutoFit/>
          </a:bodyPr>
          <a:lstStyle/>
          <a:p>
            <a:pPr indent="-384175" lvl="0" marL="457200" marR="275590" rtl="0" algn="l">
              <a:lnSpc>
                <a:spcPct val="117300"/>
              </a:lnSpc>
              <a:spcBef>
                <a:spcPts val="75"/>
              </a:spcBef>
              <a:spcAft>
                <a:spcPts val="0"/>
              </a:spcAft>
              <a:buClr>
                <a:schemeClr val="lt1"/>
              </a:buClr>
              <a:buSzPts val="2450"/>
              <a:buFont typeface="Verdana"/>
              <a:buChar char="●"/>
            </a:pPr>
            <a:r>
              <a:rPr lang="en-US" sz="2450">
                <a:solidFill>
                  <a:schemeClr val="lt1"/>
                </a:solidFill>
                <a:latin typeface="Verdana"/>
                <a:ea typeface="Verdana"/>
                <a:cs typeface="Verdana"/>
                <a:sym typeface="Verdana"/>
              </a:rPr>
              <a:t>A piconet is a spontaneous, ad hoc network that enables multiple Bluetooth devices to communicate with one another. </a:t>
            </a:r>
            <a:endParaRPr sz="2450">
              <a:solidFill>
                <a:schemeClr val="lt1"/>
              </a:solidFill>
              <a:latin typeface="Verdana"/>
              <a:ea typeface="Verdana"/>
              <a:cs typeface="Verdana"/>
              <a:sym typeface="Verdana"/>
            </a:endParaRPr>
          </a:p>
          <a:p>
            <a:pPr indent="0" lvl="0" marL="457200" marR="275590" rtl="0" algn="l">
              <a:lnSpc>
                <a:spcPct val="117300"/>
              </a:lnSpc>
              <a:spcBef>
                <a:spcPts val="75"/>
              </a:spcBef>
              <a:spcAft>
                <a:spcPts val="0"/>
              </a:spcAft>
              <a:buNone/>
            </a:pPr>
            <a:r>
              <a:t/>
            </a:r>
            <a:endParaRPr sz="2450">
              <a:solidFill>
                <a:schemeClr val="lt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lt1"/>
              </a:buClr>
              <a:buSzPts val="2450"/>
              <a:buFont typeface="Verdana"/>
              <a:buChar char="●"/>
            </a:pPr>
            <a:r>
              <a:rPr lang="en-US" sz="2450">
                <a:solidFill>
                  <a:schemeClr val="lt1"/>
                </a:solidFill>
                <a:latin typeface="Verdana"/>
                <a:ea typeface="Verdana"/>
                <a:cs typeface="Verdana"/>
                <a:sym typeface="Verdana"/>
              </a:rPr>
              <a:t>It consists of a master device and several slave devices.</a:t>
            </a:r>
            <a:endParaRPr sz="2450">
              <a:solidFill>
                <a:schemeClr val="lt1"/>
              </a:solidFill>
              <a:latin typeface="Verdana"/>
              <a:ea typeface="Verdana"/>
              <a:cs typeface="Verdana"/>
              <a:sym typeface="Verdana"/>
            </a:endParaRPr>
          </a:p>
          <a:p>
            <a:pPr indent="0" lvl="0" marL="457200" marR="275590" rtl="0" algn="l">
              <a:lnSpc>
                <a:spcPct val="117300"/>
              </a:lnSpc>
              <a:spcBef>
                <a:spcPts val="75"/>
              </a:spcBef>
              <a:spcAft>
                <a:spcPts val="0"/>
              </a:spcAft>
              <a:buNone/>
            </a:pPr>
            <a:r>
              <a:t/>
            </a:r>
            <a:endParaRPr sz="2450">
              <a:solidFill>
                <a:schemeClr val="lt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lt1"/>
              </a:buClr>
              <a:buSzPts val="2450"/>
              <a:buFont typeface="Verdana"/>
              <a:buChar char="●"/>
            </a:pPr>
            <a:r>
              <a:rPr lang="en-US" sz="2450">
                <a:solidFill>
                  <a:schemeClr val="lt1"/>
                </a:solidFill>
                <a:latin typeface="Verdana"/>
                <a:ea typeface="Verdana"/>
                <a:cs typeface="Verdana"/>
                <a:sym typeface="Verdana"/>
              </a:rPr>
              <a:t>At most, 7 slave devices can connect to a Master Device.</a:t>
            </a:r>
            <a:endParaRPr sz="2450">
              <a:solidFill>
                <a:schemeClr val="lt1"/>
              </a:solidFill>
              <a:latin typeface="Verdana"/>
              <a:ea typeface="Verdana"/>
              <a:cs typeface="Verdana"/>
              <a:sym typeface="Verdana"/>
            </a:endParaRPr>
          </a:p>
          <a:p>
            <a:pPr indent="0" lvl="0" marL="457200" marR="275590" rtl="0" algn="l">
              <a:lnSpc>
                <a:spcPct val="117300"/>
              </a:lnSpc>
              <a:spcBef>
                <a:spcPts val="75"/>
              </a:spcBef>
              <a:spcAft>
                <a:spcPts val="0"/>
              </a:spcAft>
              <a:buNone/>
            </a:pPr>
            <a:r>
              <a:t/>
            </a:r>
            <a:endParaRPr sz="2450">
              <a:solidFill>
                <a:schemeClr val="lt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lt1"/>
              </a:buClr>
              <a:buSzPts val="2450"/>
              <a:buFont typeface="Verdana"/>
              <a:buChar char="●"/>
            </a:pPr>
            <a:r>
              <a:rPr lang="en-US" sz="2450">
                <a:solidFill>
                  <a:schemeClr val="lt1"/>
                </a:solidFill>
                <a:latin typeface="Verdana"/>
                <a:ea typeface="Verdana"/>
                <a:cs typeface="Verdana"/>
                <a:sym typeface="Verdana"/>
              </a:rPr>
              <a:t>The Master Device takes charge of managing the communication within the piconet. </a:t>
            </a:r>
            <a:endParaRPr sz="2450">
              <a:solidFill>
                <a:schemeClr val="lt1"/>
              </a:solidFill>
              <a:latin typeface="Verdana"/>
              <a:ea typeface="Verdana"/>
              <a:cs typeface="Verdana"/>
              <a:sym typeface="Verdana"/>
            </a:endParaRPr>
          </a:p>
          <a:p>
            <a:pPr indent="0" lvl="0" marL="457200" marR="275590" rtl="0" algn="l">
              <a:lnSpc>
                <a:spcPct val="117300"/>
              </a:lnSpc>
              <a:spcBef>
                <a:spcPts val="75"/>
              </a:spcBef>
              <a:spcAft>
                <a:spcPts val="0"/>
              </a:spcAft>
              <a:buNone/>
            </a:pPr>
            <a:r>
              <a:t/>
            </a:r>
            <a:endParaRPr sz="2450">
              <a:solidFill>
                <a:schemeClr val="lt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lt1"/>
              </a:buClr>
              <a:buSzPts val="2450"/>
              <a:buFont typeface="Verdana"/>
              <a:buChar char="●"/>
            </a:pPr>
            <a:r>
              <a:rPr lang="en-US" sz="2450">
                <a:solidFill>
                  <a:schemeClr val="lt1"/>
                </a:solidFill>
                <a:latin typeface="Verdana"/>
                <a:ea typeface="Verdana"/>
                <a:cs typeface="Verdana"/>
                <a:sym typeface="Verdana"/>
              </a:rPr>
              <a:t>Slave devices need to relay information through the master device.</a:t>
            </a:r>
            <a:endParaRPr sz="2450">
              <a:solidFill>
                <a:schemeClr val="lt1"/>
              </a:solidFill>
              <a:latin typeface="Verdana"/>
              <a:ea typeface="Verdana"/>
              <a:cs typeface="Verdana"/>
              <a:sym typeface="Verdana"/>
            </a:endParaRPr>
          </a:p>
          <a:p>
            <a:pPr indent="0" lvl="0" marL="457200" marR="275590" rtl="0" algn="l">
              <a:lnSpc>
                <a:spcPct val="117300"/>
              </a:lnSpc>
              <a:spcBef>
                <a:spcPts val="75"/>
              </a:spcBef>
              <a:spcAft>
                <a:spcPts val="0"/>
              </a:spcAft>
              <a:buNone/>
            </a:pPr>
            <a:r>
              <a:t/>
            </a:r>
            <a:endParaRPr sz="2450">
              <a:solidFill>
                <a:schemeClr val="lt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lt1"/>
              </a:buClr>
              <a:buSzPts val="2450"/>
              <a:buFont typeface="Verdana"/>
              <a:buChar char="●"/>
            </a:pPr>
            <a:r>
              <a:rPr lang="en-US" sz="2450">
                <a:solidFill>
                  <a:schemeClr val="lt1"/>
                </a:solidFill>
                <a:latin typeface="Verdana"/>
                <a:ea typeface="Verdana"/>
                <a:cs typeface="Verdana"/>
                <a:sym typeface="Verdana"/>
              </a:rPr>
              <a:t>Sometimes, a slave Device in a piconet can be the Master Device in another piconet.</a:t>
            </a:r>
            <a:endParaRPr sz="2450">
              <a:solidFill>
                <a:schemeClr val="lt1"/>
              </a:solidFill>
              <a:latin typeface="Verdana"/>
              <a:ea typeface="Verdana"/>
              <a:cs typeface="Verdana"/>
              <a:sym typeface="Verdana"/>
            </a:endParaRPr>
          </a:p>
          <a:p>
            <a:pPr indent="0" lvl="0" marL="457200" marR="275590" rtl="0" algn="l">
              <a:lnSpc>
                <a:spcPct val="117300"/>
              </a:lnSpc>
              <a:spcBef>
                <a:spcPts val="75"/>
              </a:spcBef>
              <a:spcAft>
                <a:spcPts val="0"/>
              </a:spcAft>
              <a:buNone/>
            </a:pPr>
            <a:r>
              <a:t/>
            </a:r>
            <a:endParaRPr sz="2450">
              <a:solidFill>
                <a:schemeClr val="lt1"/>
              </a:solidFill>
              <a:latin typeface="Verdana"/>
              <a:ea typeface="Verdana"/>
              <a:cs typeface="Verdana"/>
              <a:sym typeface="Verdana"/>
            </a:endParaRPr>
          </a:p>
          <a:p>
            <a:pPr indent="-384175" lvl="0" marL="457200" marR="275590" rtl="0" algn="l">
              <a:lnSpc>
                <a:spcPct val="117300"/>
              </a:lnSpc>
              <a:spcBef>
                <a:spcPts val="75"/>
              </a:spcBef>
              <a:spcAft>
                <a:spcPts val="0"/>
              </a:spcAft>
              <a:buClr>
                <a:schemeClr val="lt1"/>
              </a:buClr>
              <a:buSzPts val="2450"/>
              <a:buFont typeface="Verdana"/>
              <a:buChar char="●"/>
            </a:pPr>
            <a:r>
              <a:rPr lang="en-US" sz="2450">
                <a:solidFill>
                  <a:schemeClr val="lt1"/>
                </a:solidFill>
                <a:latin typeface="Verdana"/>
                <a:ea typeface="Verdana"/>
                <a:cs typeface="Verdana"/>
                <a:sym typeface="Verdana"/>
              </a:rPr>
              <a:t> This group of 2 or more piconet is known as scatternet.</a:t>
            </a:r>
            <a:endParaRPr sz="2450">
              <a:solidFill>
                <a:schemeClr val="lt1"/>
              </a:solidFill>
              <a:latin typeface="Verdana"/>
              <a:ea typeface="Verdana"/>
              <a:cs typeface="Verdana"/>
              <a:sym typeface="Verdana"/>
            </a:endParaRPr>
          </a:p>
        </p:txBody>
      </p:sp>
      <p:sp>
        <p:nvSpPr>
          <p:cNvPr id="80" name="Google Shape;80;p10"/>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4" name="Shape 84"/>
        <p:cNvGrpSpPr/>
        <p:nvPr/>
      </p:nvGrpSpPr>
      <p:grpSpPr>
        <a:xfrm>
          <a:off x="0" y="0"/>
          <a:ext cx="0" cy="0"/>
          <a:chOff x="0" y="0"/>
          <a:chExt cx="0" cy="0"/>
        </a:xfrm>
      </p:grpSpPr>
      <p:sp>
        <p:nvSpPr>
          <p:cNvPr id="85" name="Google Shape;85;p11"/>
          <p:cNvSpPr txBox="1"/>
          <p:nvPr>
            <p:ph type="title"/>
          </p:nvPr>
        </p:nvSpPr>
        <p:spPr>
          <a:xfrm>
            <a:off x="2067616" y="624069"/>
            <a:ext cx="4982100" cy="705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a:latin typeface="Trebuchet MS"/>
                <a:ea typeface="Trebuchet MS"/>
                <a:cs typeface="Trebuchet MS"/>
                <a:sym typeface="Trebuchet MS"/>
              </a:rPr>
              <a:t>Protocol Stack</a:t>
            </a:r>
            <a:endParaRPr/>
          </a:p>
        </p:txBody>
      </p:sp>
      <p:sp>
        <p:nvSpPr>
          <p:cNvPr id="86" name="Google Shape;86;p11"/>
          <p:cNvSpPr txBox="1"/>
          <p:nvPr/>
        </p:nvSpPr>
        <p:spPr>
          <a:xfrm>
            <a:off x="455225" y="2262075"/>
            <a:ext cx="8023500" cy="1720200"/>
          </a:xfrm>
          <a:prstGeom prst="rect">
            <a:avLst/>
          </a:prstGeom>
          <a:noFill/>
          <a:ln>
            <a:noFill/>
          </a:ln>
        </p:spPr>
        <p:txBody>
          <a:bodyPr anchorCtr="0" anchor="t" bIns="0" lIns="0" spcFirstLastPara="1" rIns="0" wrap="square" tIns="10150">
            <a:spAutoFit/>
          </a:bodyPr>
          <a:lstStyle/>
          <a:p>
            <a:pPr indent="-46355" lvl="0" marL="58418" marR="5080" rtl="0" algn="ctr">
              <a:lnSpc>
                <a:spcPct val="117800"/>
              </a:lnSpc>
              <a:spcBef>
                <a:spcPts val="0"/>
              </a:spcBef>
              <a:spcAft>
                <a:spcPts val="0"/>
              </a:spcAft>
              <a:buNone/>
            </a:pPr>
            <a:r>
              <a:rPr lang="en-US" sz="2450">
                <a:latin typeface="Verdana"/>
                <a:ea typeface="Verdana"/>
                <a:cs typeface="Verdana"/>
                <a:sym typeface="Verdana"/>
              </a:rPr>
              <a:t>Bluetooth Protocol Stack is divided into 4 layers. </a:t>
            </a:r>
            <a:br>
              <a:rPr lang="en-US" sz="2450">
                <a:latin typeface="Verdana"/>
                <a:ea typeface="Verdana"/>
                <a:cs typeface="Verdana"/>
                <a:sym typeface="Verdana"/>
              </a:rPr>
            </a:br>
            <a:r>
              <a:rPr lang="en-US" sz="2450">
                <a:latin typeface="Verdana"/>
                <a:ea typeface="Verdana"/>
                <a:cs typeface="Verdana"/>
                <a:sym typeface="Verdana"/>
              </a:rPr>
              <a:t>Physical Layer, Data Link Layer, Middleware Layer and the Application Layer. They are discussed in detail below.</a:t>
            </a:r>
            <a:endParaRPr sz="2450">
              <a:latin typeface="Verdana"/>
              <a:ea typeface="Verdana"/>
              <a:cs typeface="Verdana"/>
              <a:sym typeface="Verdana"/>
            </a:endParaRPr>
          </a:p>
        </p:txBody>
      </p:sp>
      <p:sp>
        <p:nvSpPr>
          <p:cNvPr id="87" name="Google Shape;87;p11"/>
          <p:cNvSpPr txBox="1"/>
          <p:nvPr/>
        </p:nvSpPr>
        <p:spPr>
          <a:xfrm>
            <a:off x="597500" y="3983300"/>
            <a:ext cx="8023500" cy="5633700"/>
          </a:xfrm>
          <a:prstGeom prst="rect">
            <a:avLst/>
          </a:prstGeom>
          <a:noFill/>
          <a:ln>
            <a:noFill/>
          </a:ln>
        </p:spPr>
        <p:txBody>
          <a:bodyPr anchorCtr="0" anchor="t" bIns="91425" lIns="91425" spcFirstLastPara="1" rIns="91425" wrap="square" tIns="91425">
            <a:noAutofit/>
          </a:bodyPr>
          <a:lstStyle/>
          <a:p>
            <a:pPr indent="-384175" lvl="0" marL="457200" marR="5080" rtl="0" algn="l">
              <a:lnSpc>
                <a:spcPct val="117800"/>
              </a:lnSpc>
              <a:spcBef>
                <a:spcPts val="0"/>
              </a:spcBef>
              <a:spcAft>
                <a:spcPts val="0"/>
              </a:spcAft>
              <a:buClr>
                <a:schemeClr val="dk1"/>
              </a:buClr>
              <a:buSzPts val="2450"/>
              <a:buFont typeface="Verdana"/>
              <a:buChar char="●"/>
            </a:pPr>
            <a:r>
              <a:rPr b="1" lang="en-US" sz="2450">
                <a:solidFill>
                  <a:schemeClr val="dk1"/>
                </a:solidFill>
                <a:latin typeface="Verdana"/>
                <a:ea typeface="Verdana"/>
                <a:cs typeface="Verdana"/>
                <a:sym typeface="Verdana"/>
              </a:rPr>
              <a:t>Physical radio </a:t>
            </a:r>
            <a:r>
              <a:rPr lang="en-US" sz="2450">
                <a:solidFill>
                  <a:schemeClr val="dk1"/>
                </a:solidFill>
                <a:latin typeface="Verdana"/>
                <a:ea typeface="Verdana"/>
                <a:cs typeface="Verdana"/>
                <a:sym typeface="Verdana"/>
              </a:rPr>
              <a:t>(Physical Layer)</a:t>
            </a:r>
            <a:r>
              <a:rPr lang="en-US" sz="2450">
                <a:solidFill>
                  <a:schemeClr val="dk1"/>
                </a:solidFill>
                <a:latin typeface="Verdana"/>
                <a:ea typeface="Verdana"/>
                <a:cs typeface="Verdana"/>
                <a:sym typeface="Verdana"/>
              </a:rPr>
              <a:t>: This layer converts data into radio signals. It acts as </a:t>
            </a:r>
            <a:endParaRPr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None/>
            </a:pPr>
            <a:r>
              <a:rPr lang="en-US" sz="2450">
                <a:solidFill>
                  <a:schemeClr val="dk1"/>
                </a:solidFill>
                <a:latin typeface="Verdana"/>
                <a:ea typeface="Verdana"/>
                <a:cs typeface="Verdana"/>
                <a:sym typeface="Verdana"/>
              </a:rPr>
              <a:t>transceiver (transmitter and receiver).</a:t>
            </a:r>
            <a:endParaRPr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b="1" lang="en-US" sz="2450">
                <a:solidFill>
                  <a:schemeClr val="dk1"/>
                </a:solidFill>
                <a:latin typeface="Verdana"/>
                <a:ea typeface="Verdana"/>
                <a:cs typeface="Verdana"/>
                <a:sym typeface="Verdana"/>
              </a:rPr>
              <a:t>Baseband </a:t>
            </a:r>
            <a:r>
              <a:rPr lang="en-US" sz="2450">
                <a:solidFill>
                  <a:schemeClr val="dk1"/>
                </a:solidFill>
                <a:latin typeface="Verdana"/>
                <a:ea typeface="Verdana"/>
                <a:cs typeface="Verdana"/>
                <a:sym typeface="Verdana"/>
              </a:rPr>
              <a:t>(Data Link Layer)</a:t>
            </a:r>
            <a:r>
              <a:rPr lang="en-US" sz="2450">
                <a:solidFill>
                  <a:schemeClr val="dk1"/>
                </a:solidFill>
                <a:latin typeface="Verdana"/>
                <a:ea typeface="Verdana"/>
                <a:cs typeface="Verdana"/>
                <a:sym typeface="Verdana"/>
              </a:rPr>
              <a:t>: This layer establisher connection in a piconet</a:t>
            </a:r>
            <a:endParaRPr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b="1" lang="en-US" sz="2450">
                <a:solidFill>
                  <a:schemeClr val="dk1"/>
                </a:solidFill>
                <a:latin typeface="Verdana"/>
                <a:ea typeface="Verdana"/>
                <a:cs typeface="Verdana"/>
                <a:sym typeface="Verdana"/>
              </a:rPr>
              <a:t>Link Manager</a:t>
            </a:r>
            <a:r>
              <a:rPr lang="en-US" sz="2450">
                <a:solidFill>
                  <a:schemeClr val="dk1"/>
                </a:solidFill>
                <a:latin typeface="Verdana"/>
                <a:ea typeface="Verdana"/>
                <a:cs typeface="Verdana"/>
                <a:sym typeface="Verdana"/>
              </a:rPr>
              <a:t>(Data Link Layer)</a:t>
            </a:r>
            <a:r>
              <a:rPr lang="en-US" sz="2450">
                <a:solidFill>
                  <a:schemeClr val="dk1"/>
                </a:solidFill>
                <a:latin typeface="Verdana"/>
                <a:ea typeface="Verdana"/>
                <a:cs typeface="Verdana"/>
                <a:sym typeface="Verdana"/>
              </a:rPr>
              <a:t>: Once connection has been made, LM manages the established link. It also provides authentication and encryption processes.</a:t>
            </a:r>
            <a:endParaRPr sz="2450">
              <a:solidFill>
                <a:schemeClr val="dk1"/>
              </a:solidFill>
              <a:latin typeface="Verdana"/>
              <a:ea typeface="Verdana"/>
              <a:cs typeface="Verdana"/>
              <a:sym typeface="Verdana"/>
            </a:endParaRPr>
          </a:p>
          <a:p>
            <a:pPr indent="0" lvl="0" marL="0" marR="5080" rtl="0" algn="l">
              <a:lnSpc>
                <a:spcPct val="117800"/>
              </a:lnSpc>
              <a:spcBef>
                <a:spcPts val="0"/>
              </a:spcBef>
              <a:spcAft>
                <a:spcPts val="0"/>
              </a:spcAft>
              <a:buClr>
                <a:schemeClr val="dk1"/>
              </a:buClr>
              <a:buFont typeface="Arial"/>
              <a:buNone/>
            </a:pPr>
            <a:r>
              <a:t/>
            </a:r>
            <a:endParaRPr sz="2450">
              <a:solidFill>
                <a:schemeClr val="dk1"/>
              </a:solidFill>
              <a:latin typeface="Verdana"/>
              <a:ea typeface="Verdana"/>
              <a:cs typeface="Verdana"/>
              <a:sym typeface="Verdana"/>
            </a:endParaRPr>
          </a:p>
        </p:txBody>
      </p:sp>
      <p:pic>
        <p:nvPicPr>
          <p:cNvPr id="88" name="Google Shape;88;p11"/>
          <p:cNvPicPr preferRelativeResize="0"/>
          <p:nvPr/>
        </p:nvPicPr>
        <p:blipFill>
          <a:blip r:embed="rId3">
            <a:alphaModFix/>
          </a:blip>
          <a:stretch>
            <a:fillRect/>
          </a:stretch>
        </p:blipFill>
        <p:spPr>
          <a:xfrm>
            <a:off x="8856650" y="3340025"/>
            <a:ext cx="8967527" cy="3297474"/>
          </a:xfrm>
          <a:prstGeom prst="rect">
            <a:avLst/>
          </a:prstGeom>
          <a:noFill/>
          <a:ln>
            <a:noFill/>
          </a:ln>
        </p:spPr>
      </p:pic>
      <p:sp>
        <p:nvSpPr>
          <p:cNvPr id="89" name="Google Shape;89;p11"/>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3" name="Shape 93"/>
        <p:cNvGrpSpPr/>
        <p:nvPr/>
      </p:nvGrpSpPr>
      <p:grpSpPr>
        <a:xfrm>
          <a:off x="0" y="0"/>
          <a:ext cx="0" cy="0"/>
          <a:chOff x="0" y="0"/>
          <a:chExt cx="0" cy="0"/>
        </a:xfrm>
      </p:grpSpPr>
      <p:sp>
        <p:nvSpPr>
          <p:cNvPr id="94" name="Google Shape;94;p12"/>
          <p:cNvSpPr txBox="1"/>
          <p:nvPr>
            <p:ph type="title"/>
          </p:nvPr>
        </p:nvSpPr>
        <p:spPr>
          <a:xfrm>
            <a:off x="2067616" y="624069"/>
            <a:ext cx="4982100" cy="705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a:latin typeface="Trebuchet MS"/>
                <a:ea typeface="Trebuchet MS"/>
                <a:cs typeface="Trebuchet MS"/>
                <a:sym typeface="Trebuchet MS"/>
              </a:rPr>
              <a:t>Protocol Stack</a:t>
            </a:r>
            <a:endParaRPr/>
          </a:p>
        </p:txBody>
      </p:sp>
      <p:sp>
        <p:nvSpPr>
          <p:cNvPr id="95" name="Google Shape;95;p12"/>
          <p:cNvSpPr txBox="1"/>
          <p:nvPr/>
        </p:nvSpPr>
        <p:spPr>
          <a:xfrm>
            <a:off x="455225" y="2262075"/>
            <a:ext cx="8023500" cy="387300"/>
          </a:xfrm>
          <a:prstGeom prst="rect">
            <a:avLst/>
          </a:prstGeom>
          <a:noFill/>
          <a:ln>
            <a:noFill/>
          </a:ln>
        </p:spPr>
        <p:txBody>
          <a:bodyPr anchorCtr="0" anchor="t" bIns="0" lIns="0" spcFirstLastPara="1" rIns="0" wrap="square" tIns="10150">
            <a:spAutoFit/>
          </a:bodyPr>
          <a:lstStyle/>
          <a:p>
            <a:pPr indent="-46355" lvl="0" marL="58418" marR="5080" rtl="0" algn="ctr">
              <a:lnSpc>
                <a:spcPct val="117800"/>
              </a:lnSpc>
              <a:spcBef>
                <a:spcPts val="0"/>
              </a:spcBef>
              <a:spcAft>
                <a:spcPts val="0"/>
              </a:spcAft>
              <a:buNone/>
            </a:pPr>
            <a:r>
              <a:t/>
            </a:r>
            <a:endParaRPr sz="2450">
              <a:latin typeface="Verdana"/>
              <a:ea typeface="Verdana"/>
              <a:cs typeface="Verdana"/>
              <a:sym typeface="Verdana"/>
            </a:endParaRPr>
          </a:p>
        </p:txBody>
      </p:sp>
      <p:sp>
        <p:nvSpPr>
          <p:cNvPr id="96" name="Google Shape;96;p12"/>
          <p:cNvSpPr txBox="1"/>
          <p:nvPr/>
        </p:nvSpPr>
        <p:spPr>
          <a:xfrm>
            <a:off x="546925" y="2476875"/>
            <a:ext cx="17127000" cy="7083900"/>
          </a:xfrm>
          <a:prstGeom prst="rect">
            <a:avLst/>
          </a:prstGeom>
          <a:noFill/>
          <a:ln>
            <a:noFill/>
          </a:ln>
        </p:spPr>
        <p:txBody>
          <a:bodyPr anchorCtr="0" anchor="t" bIns="91425" lIns="91425" spcFirstLastPara="1" rIns="91425" wrap="square" tIns="91425">
            <a:noAutofit/>
          </a:bodyPr>
          <a:lstStyle/>
          <a:p>
            <a:pPr indent="-384175" lvl="0" marL="457200" marR="5080" rtl="0" algn="l">
              <a:lnSpc>
                <a:spcPct val="117800"/>
              </a:lnSpc>
              <a:spcBef>
                <a:spcPts val="0"/>
              </a:spcBef>
              <a:spcAft>
                <a:spcPts val="0"/>
              </a:spcAft>
              <a:buClr>
                <a:schemeClr val="dk1"/>
              </a:buClr>
              <a:buSzPts val="2450"/>
              <a:buFont typeface="Verdana"/>
              <a:buChar char="●"/>
            </a:pPr>
            <a:r>
              <a:rPr b="1" lang="en-US" sz="2450">
                <a:solidFill>
                  <a:schemeClr val="dk1"/>
                </a:solidFill>
                <a:latin typeface="Verdana"/>
                <a:ea typeface="Verdana"/>
                <a:cs typeface="Verdana"/>
                <a:sym typeface="Verdana"/>
              </a:rPr>
              <a:t>L2CAP </a:t>
            </a:r>
            <a:r>
              <a:rPr lang="en-US" sz="2450">
                <a:solidFill>
                  <a:schemeClr val="dk1"/>
                </a:solidFill>
                <a:latin typeface="Verdana"/>
                <a:ea typeface="Verdana"/>
                <a:cs typeface="Verdana"/>
                <a:sym typeface="Verdana"/>
              </a:rPr>
              <a:t>(Data Link Layer)</a:t>
            </a:r>
            <a:r>
              <a:rPr b="1" lang="en-US" sz="2450">
                <a:solidFill>
                  <a:schemeClr val="dk1"/>
                </a:solidFill>
                <a:latin typeface="Verdana"/>
                <a:ea typeface="Verdana"/>
                <a:cs typeface="Verdana"/>
                <a:sym typeface="Verdana"/>
              </a:rPr>
              <a:t>:</a:t>
            </a:r>
            <a:r>
              <a:rPr lang="en-US" sz="2450">
                <a:solidFill>
                  <a:schemeClr val="dk1"/>
                </a:solidFill>
                <a:latin typeface="Verdana"/>
                <a:ea typeface="Verdana"/>
                <a:cs typeface="Verdana"/>
                <a:sym typeface="Verdana"/>
              </a:rPr>
              <a:t> Logical link control and adaptation protocol layer allows communication between upper layers and lower layers. It also does segmentation and multiplexing of data.</a:t>
            </a:r>
            <a:endParaRPr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b="1" lang="en-US" sz="2450">
                <a:solidFill>
                  <a:schemeClr val="dk1"/>
                </a:solidFill>
                <a:latin typeface="Verdana"/>
                <a:ea typeface="Verdana"/>
                <a:cs typeface="Verdana"/>
                <a:sym typeface="Verdana"/>
              </a:rPr>
              <a:t>RFComm </a:t>
            </a:r>
            <a:r>
              <a:rPr lang="en-US" sz="2450">
                <a:solidFill>
                  <a:schemeClr val="dk1"/>
                </a:solidFill>
                <a:latin typeface="Verdana"/>
                <a:ea typeface="Verdana"/>
                <a:cs typeface="Verdana"/>
                <a:sym typeface="Verdana"/>
              </a:rPr>
              <a:t>(Middleware Layer)</a:t>
            </a:r>
            <a:r>
              <a:rPr b="1" lang="en-US" sz="2450">
                <a:solidFill>
                  <a:schemeClr val="dk1"/>
                </a:solidFill>
                <a:latin typeface="Verdana"/>
                <a:ea typeface="Verdana"/>
                <a:cs typeface="Verdana"/>
                <a:sym typeface="Verdana"/>
              </a:rPr>
              <a:t>:</a:t>
            </a:r>
            <a:r>
              <a:rPr lang="en-US" sz="2450">
                <a:solidFill>
                  <a:schemeClr val="dk1"/>
                </a:solidFill>
                <a:latin typeface="Verdana"/>
                <a:ea typeface="Verdana"/>
                <a:cs typeface="Verdana"/>
                <a:sym typeface="Verdana"/>
              </a:rPr>
              <a:t> Radio Frontend Component provide serial interface with WAP(Wireless Application Protocol) and OBEX(Object Exchange)</a:t>
            </a:r>
            <a:endParaRPr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b="1" lang="en-US" sz="2450">
                <a:solidFill>
                  <a:schemeClr val="dk1"/>
                </a:solidFill>
                <a:latin typeface="Verdana"/>
                <a:ea typeface="Verdana"/>
                <a:cs typeface="Verdana"/>
                <a:sym typeface="Verdana"/>
              </a:rPr>
              <a:t>TCS </a:t>
            </a:r>
            <a:r>
              <a:rPr lang="en-US" sz="2450">
                <a:solidFill>
                  <a:schemeClr val="dk1"/>
                </a:solidFill>
                <a:latin typeface="Verdana"/>
                <a:ea typeface="Verdana"/>
                <a:cs typeface="Verdana"/>
                <a:sym typeface="Verdana"/>
              </a:rPr>
              <a:t>(Middleware Layer): Telephony control protocol is used to provide telephony services like voice, fax, data etc.</a:t>
            </a:r>
            <a:endParaRPr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b="1" lang="en-US" sz="2450">
                <a:solidFill>
                  <a:schemeClr val="dk1"/>
                </a:solidFill>
                <a:latin typeface="Verdana"/>
                <a:ea typeface="Verdana"/>
                <a:cs typeface="Verdana"/>
                <a:sym typeface="Verdana"/>
              </a:rPr>
              <a:t>SDP </a:t>
            </a:r>
            <a:r>
              <a:rPr lang="en-US" sz="2450">
                <a:solidFill>
                  <a:schemeClr val="dk1"/>
                </a:solidFill>
                <a:latin typeface="Verdana"/>
                <a:ea typeface="Verdana"/>
                <a:cs typeface="Verdana"/>
                <a:sym typeface="Verdana"/>
              </a:rPr>
              <a:t>(Middleware Layer)</a:t>
            </a:r>
            <a:r>
              <a:rPr b="1" lang="en-US" sz="2450">
                <a:solidFill>
                  <a:schemeClr val="dk1"/>
                </a:solidFill>
                <a:latin typeface="Verdana"/>
                <a:ea typeface="Verdana"/>
                <a:cs typeface="Verdana"/>
                <a:sym typeface="Verdana"/>
              </a:rPr>
              <a:t>:</a:t>
            </a:r>
            <a:r>
              <a:rPr lang="en-US" sz="2450">
                <a:solidFill>
                  <a:schemeClr val="dk1"/>
                </a:solidFill>
                <a:latin typeface="Verdana"/>
                <a:ea typeface="Verdana"/>
                <a:cs typeface="Verdana"/>
                <a:sym typeface="Verdana"/>
              </a:rPr>
              <a:t> The Service Discovery Protocol layer allows to discover the services available on a connected bluetooth device to enable seamless service integration.</a:t>
            </a:r>
            <a:endParaRPr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384175" lvl="0" marL="457200" marR="5080" rtl="0" algn="l">
              <a:lnSpc>
                <a:spcPct val="117800"/>
              </a:lnSpc>
              <a:spcBef>
                <a:spcPts val="0"/>
              </a:spcBef>
              <a:spcAft>
                <a:spcPts val="0"/>
              </a:spcAft>
              <a:buClr>
                <a:schemeClr val="dk1"/>
              </a:buClr>
              <a:buSzPts val="2450"/>
              <a:buFont typeface="Verdana"/>
              <a:buChar char="●"/>
            </a:pPr>
            <a:r>
              <a:rPr b="1" lang="en-US" sz="2450">
                <a:solidFill>
                  <a:schemeClr val="dk1"/>
                </a:solidFill>
                <a:latin typeface="Verdana"/>
                <a:ea typeface="Verdana"/>
                <a:cs typeface="Verdana"/>
                <a:sym typeface="Verdana"/>
              </a:rPr>
              <a:t>Application Layer </a:t>
            </a:r>
            <a:r>
              <a:rPr lang="en-US" sz="2450">
                <a:solidFill>
                  <a:schemeClr val="dk1"/>
                </a:solidFill>
                <a:latin typeface="Verdana"/>
                <a:ea typeface="Verdana"/>
                <a:cs typeface="Verdana"/>
                <a:sym typeface="Verdana"/>
              </a:rPr>
              <a:t>(Middleware Layer)</a:t>
            </a:r>
            <a:r>
              <a:rPr b="1" lang="en-US" sz="2450">
                <a:solidFill>
                  <a:schemeClr val="dk1"/>
                </a:solidFill>
                <a:latin typeface="Verdana"/>
                <a:ea typeface="Verdana"/>
                <a:cs typeface="Verdana"/>
                <a:sym typeface="Verdana"/>
              </a:rPr>
              <a:t>:</a:t>
            </a:r>
            <a:r>
              <a:rPr lang="en-US" sz="2450">
                <a:solidFill>
                  <a:schemeClr val="dk1"/>
                </a:solidFill>
                <a:latin typeface="Verdana"/>
                <a:ea typeface="Verdana"/>
                <a:cs typeface="Verdana"/>
                <a:sym typeface="Verdana"/>
              </a:rPr>
              <a:t> At the top of the stack, the Application Layer provides an interface for users and applications to interact with Bluetooth technology and the connected devices.</a:t>
            </a:r>
            <a:endParaRPr sz="2450">
              <a:solidFill>
                <a:schemeClr val="dk1"/>
              </a:solidFill>
              <a:latin typeface="Verdana"/>
              <a:ea typeface="Verdana"/>
              <a:cs typeface="Verdana"/>
              <a:sym typeface="Verdana"/>
            </a:endParaRPr>
          </a:p>
          <a:p>
            <a:pPr indent="0" lvl="0" marL="457200" marR="5080" rtl="0" algn="l">
              <a:lnSpc>
                <a:spcPct val="117800"/>
              </a:lnSpc>
              <a:spcBef>
                <a:spcPts val="0"/>
              </a:spcBef>
              <a:spcAft>
                <a:spcPts val="0"/>
              </a:spcAft>
              <a:buNone/>
            </a:pPr>
            <a:r>
              <a:t/>
            </a:r>
            <a:endParaRPr sz="2450">
              <a:solidFill>
                <a:schemeClr val="dk1"/>
              </a:solidFill>
              <a:latin typeface="Verdana"/>
              <a:ea typeface="Verdana"/>
              <a:cs typeface="Verdana"/>
              <a:sym typeface="Verdana"/>
            </a:endParaRPr>
          </a:p>
          <a:p>
            <a:pPr indent="0" lvl="0" marL="0" marR="5080" rtl="0" algn="l">
              <a:lnSpc>
                <a:spcPct val="117800"/>
              </a:lnSpc>
              <a:spcBef>
                <a:spcPts val="0"/>
              </a:spcBef>
              <a:spcAft>
                <a:spcPts val="0"/>
              </a:spcAft>
              <a:buClr>
                <a:schemeClr val="dk1"/>
              </a:buClr>
              <a:buFont typeface="Arial"/>
              <a:buNone/>
            </a:pPr>
            <a:r>
              <a:t/>
            </a:r>
            <a:endParaRPr sz="2450">
              <a:solidFill>
                <a:schemeClr val="dk1"/>
              </a:solidFill>
              <a:latin typeface="Verdana"/>
              <a:ea typeface="Verdana"/>
              <a:cs typeface="Verdana"/>
              <a:sym typeface="Verdana"/>
            </a:endParaRPr>
          </a:p>
        </p:txBody>
      </p:sp>
      <p:sp>
        <p:nvSpPr>
          <p:cNvPr id="97" name="Google Shape;97;p12"/>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1" name="Shape 101"/>
        <p:cNvGrpSpPr/>
        <p:nvPr/>
      </p:nvGrpSpPr>
      <p:grpSpPr>
        <a:xfrm>
          <a:off x="0" y="0"/>
          <a:ext cx="0" cy="0"/>
          <a:chOff x="0" y="0"/>
          <a:chExt cx="0" cy="0"/>
        </a:xfrm>
      </p:grpSpPr>
      <p:pic>
        <p:nvPicPr>
          <p:cNvPr id="102" name="Google Shape;102;p13"/>
          <p:cNvPicPr preferRelativeResize="0"/>
          <p:nvPr/>
        </p:nvPicPr>
        <p:blipFill rotWithShape="1">
          <a:blip r:embed="rId3">
            <a:alphaModFix/>
          </a:blip>
          <a:srcRect b="0" l="0" r="0" t="0"/>
          <a:stretch/>
        </p:blipFill>
        <p:spPr>
          <a:xfrm>
            <a:off x="0" y="0"/>
            <a:ext cx="8124825" cy="10286998"/>
          </a:xfrm>
          <a:prstGeom prst="rect">
            <a:avLst/>
          </a:prstGeom>
          <a:noFill/>
          <a:ln>
            <a:noFill/>
          </a:ln>
        </p:spPr>
      </p:pic>
      <p:sp>
        <p:nvSpPr>
          <p:cNvPr id="103" name="Google Shape;103;p13"/>
          <p:cNvSpPr txBox="1"/>
          <p:nvPr>
            <p:ph type="title"/>
          </p:nvPr>
        </p:nvSpPr>
        <p:spPr>
          <a:xfrm>
            <a:off x="8877999" y="699310"/>
            <a:ext cx="8648700" cy="960300"/>
          </a:xfrm>
          <a:prstGeom prst="rect">
            <a:avLst/>
          </a:prstGeom>
          <a:solidFill>
            <a:srgbClr val="000000"/>
          </a:solidFill>
          <a:ln>
            <a:noFill/>
          </a:ln>
        </p:spPr>
        <p:txBody>
          <a:bodyPr anchorCtr="0" anchor="t" bIns="155425" lIns="0" spcFirstLastPara="1" rIns="0" wrap="square" tIns="155425">
            <a:spAutoFit/>
          </a:bodyPr>
          <a:lstStyle/>
          <a:p>
            <a:pPr indent="0" lvl="0" marL="0" marR="28575" rtl="0" algn="ctr">
              <a:lnSpc>
                <a:spcPct val="100000"/>
              </a:lnSpc>
              <a:spcBef>
                <a:spcPts val="0"/>
              </a:spcBef>
              <a:spcAft>
                <a:spcPts val="0"/>
              </a:spcAft>
              <a:buNone/>
            </a:pPr>
            <a:r>
              <a:rPr lang="en-US" sz="4200">
                <a:solidFill>
                  <a:srgbClr val="FFFFFF"/>
                </a:solidFill>
                <a:latin typeface="Trebuchet MS"/>
                <a:ea typeface="Trebuchet MS"/>
                <a:cs typeface="Trebuchet MS"/>
                <a:sym typeface="Trebuchet MS"/>
              </a:rPr>
              <a:t>Bluetooth Security Modes</a:t>
            </a:r>
            <a:endParaRPr sz="4200">
              <a:latin typeface="Trebuchet MS"/>
              <a:ea typeface="Trebuchet MS"/>
              <a:cs typeface="Trebuchet MS"/>
              <a:sym typeface="Trebuchet MS"/>
            </a:endParaRPr>
          </a:p>
        </p:txBody>
      </p:sp>
      <p:sp>
        <p:nvSpPr>
          <p:cNvPr id="104" name="Google Shape;104;p13"/>
          <p:cNvSpPr txBox="1"/>
          <p:nvPr/>
        </p:nvSpPr>
        <p:spPr>
          <a:xfrm>
            <a:off x="8878000" y="2198150"/>
            <a:ext cx="8648700" cy="831600"/>
          </a:xfrm>
          <a:prstGeom prst="rect">
            <a:avLst/>
          </a:prstGeom>
          <a:noFill/>
          <a:ln>
            <a:noFill/>
          </a:ln>
        </p:spPr>
        <p:txBody>
          <a:bodyPr anchorCtr="0" anchor="t" bIns="0" lIns="0" spcFirstLastPara="1" rIns="0" wrap="square" tIns="12050">
            <a:spAutoFit/>
          </a:bodyPr>
          <a:lstStyle/>
          <a:p>
            <a:pPr indent="0" lvl="0" marL="283845" marR="275590" rtl="0" algn="ctr">
              <a:lnSpc>
                <a:spcPct val="117300"/>
              </a:lnSpc>
              <a:spcBef>
                <a:spcPts val="75"/>
              </a:spcBef>
              <a:spcAft>
                <a:spcPts val="0"/>
              </a:spcAft>
              <a:buNone/>
            </a:pPr>
            <a:r>
              <a:rPr lang="en-US" sz="2450">
                <a:latin typeface="Verdana"/>
                <a:ea typeface="Verdana"/>
                <a:cs typeface="Verdana"/>
                <a:sym typeface="Verdana"/>
              </a:rPr>
              <a:t>All Bluetooth Devices operate in 1 of 4 defined access security modes. </a:t>
            </a:r>
            <a:endParaRPr sz="2450">
              <a:latin typeface="Verdana"/>
              <a:ea typeface="Verdana"/>
              <a:cs typeface="Verdana"/>
              <a:sym typeface="Verdana"/>
            </a:endParaRPr>
          </a:p>
        </p:txBody>
      </p:sp>
      <p:sp>
        <p:nvSpPr>
          <p:cNvPr id="105" name="Google Shape;105;p13"/>
          <p:cNvSpPr txBox="1"/>
          <p:nvPr/>
        </p:nvSpPr>
        <p:spPr>
          <a:xfrm>
            <a:off x="9275950" y="3727250"/>
            <a:ext cx="7852800" cy="60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50">
                <a:latin typeface="Verdana"/>
                <a:ea typeface="Verdana"/>
                <a:cs typeface="Verdana"/>
                <a:sym typeface="Verdana"/>
              </a:rPr>
              <a:t>Mode 1(</a:t>
            </a:r>
            <a:r>
              <a:rPr b="1" lang="en-US" sz="2450">
                <a:latin typeface="Verdana"/>
                <a:ea typeface="Verdana"/>
                <a:cs typeface="Verdana"/>
                <a:sym typeface="Verdana"/>
              </a:rPr>
              <a:t>Non secure mode</a:t>
            </a:r>
            <a:r>
              <a:rPr lang="en-US" sz="2450">
                <a:latin typeface="Verdana"/>
                <a:ea typeface="Verdana"/>
                <a:cs typeface="Verdana"/>
                <a:sym typeface="Verdana"/>
              </a:rPr>
              <a:t>): No security</a:t>
            </a:r>
            <a:endParaRPr sz="2450">
              <a:latin typeface="Verdana"/>
              <a:ea typeface="Verdana"/>
              <a:cs typeface="Verdana"/>
              <a:sym typeface="Verdana"/>
            </a:endParaRPr>
          </a:p>
          <a:p>
            <a:pPr indent="0" lvl="0" marL="0" rtl="0" algn="l">
              <a:spcBef>
                <a:spcPts val="0"/>
              </a:spcBef>
              <a:spcAft>
                <a:spcPts val="0"/>
              </a:spcAft>
              <a:buNone/>
            </a:pPr>
            <a:r>
              <a:t/>
            </a:r>
            <a:endParaRPr sz="2450">
              <a:latin typeface="Verdana"/>
              <a:ea typeface="Verdana"/>
              <a:cs typeface="Verdana"/>
              <a:sym typeface="Verdana"/>
            </a:endParaRPr>
          </a:p>
          <a:p>
            <a:pPr indent="0" lvl="0" marL="0" rtl="0" algn="l">
              <a:spcBef>
                <a:spcPts val="0"/>
              </a:spcBef>
              <a:spcAft>
                <a:spcPts val="0"/>
              </a:spcAft>
              <a:buNone/>
            </a:pPr>
            <a:r>
              <a:rPr lang="en-US" sz="2450">
                <a:latin typeface="Verdana"/>
                <a:ea typeface="Verdana"/>
                <a:cs typeface="Verdana"/>
                <a:sym typeface="Verdana"/>
              </a:rPr>
              <a:t>Mode 2(</a:t>
            </a:r>
            <a:r>
              <a:rPr b="1" lang="en-US" sz="2450">
                <a:latin typeface="Verdana"/>
                <a:ea typeface="Verdana"/>
                <a:cs typeface="Verdana"/>
                <a:sym typeface="Verdana"/>
              </a:rPr>
              <a:t>Service Level</a:t>
            </a:r>
            <a:r>
              <a:rPr lang="en-US" sz="2450">
                <a:latin typeface="Verdana"/>
                <a:ea typeface="Verdana"/>
                <a:cs typeface="Verdana"/>
                <a:sym typeface="Verdana"/>
              </a:rPr>
              <a:t>): It can enforce authentication, confidentiality, and authorization</a:t>
            </a:r>
            <a:endParaRPr sz="2450">
              <a:latin typeface="Verdana"/>
              <a:ea typeface="Verdana"/>
              <a:cs typeface="Verdana"/>
              <a:sym typeface="Verdana"/>
            </a:endParaRPr>
          </a:p>
          <a:p>
            <a:pPr indent="0" lvl="0" marL="0" rtl="0" algn="l">
              <a:spcBef>
                <a:spcPts val="0"/>
              </a:spcBef>
              <a:spcAft>
                <a:spcPts val="0"/>
              </a:spcAft>
              <a:buNone/>
            </a:pPr>
            <a:r>
              <a:t/>
            </a:r>
            <a:endParaRPr sz="2450">
              <a:latin typeface="Verdana"/>
              <a:ea typeface="Verdana"/>
              <a:cs typeface="Verdana"/>
              <a:sym typeface="Verdana"/>
            </a:endParaRPr>
          </a:p>
          <a:p>
            <a:pPr indent="0" lvl="0" marL="0" rtl="0" algn="l">
              <a:spcBef>
                <a:spcPts val="0"/>
              </a:spcBef>
              <a:spcAft>
                <a:spcPts val="0"/>
              </a:spcAft>
              <a:buNone/>
            </a:pPr>
            <a:r>
              <a:rPr lang="en-US" sz="2450">
                <a:latin typeface="Verdana"/>
                <a:ea typeface="Verdana"/>
                <a:cs typeface="Verdana"/>
                <a:sym typeface="Verdana"/>
              </a:rPr>
              <a:t>Mode 3(</a:t>
            </a:r>
            <a:r>
              <a:rPr b="1" lang="en-US" sz="2450">
                <a:latin typeface="Verdana"/>
                <a:ea typeface="Verdana"/>
                <a:cs typeface="Verdana"/>
                <a:sym typeface="Verdana"/>
              </a:rPr>
              <a:t>Link Level</a:t>
            </a:r>
            <a:r>
              <a:rPr lang="en-US" sz="2450">
                <a:latin typeface="Verdana"/>
                <a:ea typeface="Verdana"/>
                <a:cs typeface="Verdana"/>
                <a:sym typeface="Verdana"/>
              </a:rPr>
              <a:t>): Uses a secret key link to pair new devices.</a:t>
            </a:r>
            <a:endParaRPr sz="2450">
              <a:latin typeface="Verdana"/>
              <a:ea typeface="Verdana"/>
              <a:cs typeface="Verdana"/>
              <a:sym typeface="Verdana"/>
            </a:endParaRPr>
          </a:p>
          <a:p>
            <a:pPr indent="0" lvl="0" marL="0" rtl="0" algn="l">
              <a:spcBef>
                <a:spcPts val="0"/>
              </a:spcBef>
              <a:spcAft>
                <a:spcPts val="0"/>
              </a:spcAft>
              <a:buNone/>
            </a:pPr>
            <a:r>
              <a:t/>
            </a:r>
            <a:endParaRPr sz="2450">
              <a:latin typeface="Verdana"/>
              <a:ea typeface="Verdana"/>
              <a:cs typeface="Verdana"/>
              <a:sym typeface="Verdana"/>
            </a:endParaRPr>
          </a:p>
          <a:p>
            <a:pPr indent="0" lvl="0" marL="0" rtl="0" algn="l">
              <a:spcBef>
                <a:spcPts val="0"/>
              </a:spcBef>
              <a:spcAft>
                <a:spcPts val="0"/>
              </a:spcAft>
              <a:buNone/>
            </a:pPr>
            <a:r>
              <a:rPr lang="en-US" sz="2450">
                <a:latin typeface="Verdana"/>
                <a:ea typeface="Verdana"/>
                <a:cs typeface="Verdana"/>
                <a:sym typeface="Verdana"/>
              </a:rPr>
              <a:t>Mode 4(</a:t>
            </a:r>
            <a:r>
              <a:rPr b="1" lang="en-US" sz="2450">
                <a:latin typeface="Verdana"/>
                <a:ea typeface="Verdana"/>
                <a:cs typeface="Verdana"/>
                <a:sym typeface="Verdana"/>
              </a:rPr>
              <a:t>Service Level with key exc</a:t>
            </a:r>
            <a:r>
              <a:rPr lang="en-US" sz="2450">
                <a:latin typeface="Verdana"/>
                <a:ea typeface="Verdana"/>
                <a:cs typeface="Verdana"/>
                <a:sym typeface="Verdana"/>
              </a:rPr>
              <a:t>): SHA-256 is used for hashing and AES CCM is used for encryption.</a:t>
            </a:r>
            <a:endParaRPr sz="2450">
              <a:latin typeface="Verdana"/>
              <a:ea typeface="Verdana"/>
              <a:cs typeface="Verdana"/>
              <a:sym typeface="Verdana"/>
            </a:endParaRPr>
          </a:p>
          <a:p>
            <a:pPr indent="0" lvl="0" marL="0" rtl="0" algn="l">
              <a:spcBef>
                <a:spcPts val="0"/>
              </a:spcBef>
              <a:spcAft>
                <a:spcPts val="0"/>
              </a:spcAft>
              <a:buNone/>
            </a:pPr>
            <a:r>
              <a:t/>
            </a:r>
            <a:endParaRPr sz="2450">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t/>
            </a:r>
            <a:endParaRPr sz="2450">
              <a:latin typeface="Verdana"/>
              <a:ea typeface="Verdana"/>
              <a:cs typeface="Verdana"/>
              <a:sym typeface="Verdana"/>
            </a:endParaRPr>
          </a:p>
        </p:txBody>
      </p:sp>
      <p:sp>
        <p:nvSpPr>
          <p:cNvPr id="106" name="Google Shape;106;p13"/>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0" name="Shape 110"/>
        <p:cNvGrpSpPr/>
        <p:nvPr/>
      </p:nvGrpSpPr>
      <p:grpSpPr>
        <a:xfrm>
          <a:off x="0" y="0"/>
          <a:ext cx="0" cy="0"/>
          <a:chOff x="0" y="0"/>
          <a:chExt cx="0" cy="0"/>
        </a:xfrm>
      </p:grpSpPr>
      <p:pic>
        <p:nvPicPr>
          <p:cNvPr id="111" name="Google Shape;111;p14"/>
          <p:cNvPicPr preferRelativeResize="0"/>
          <p:nvPr/>
        </p:nvPicPr>
        <p:blipFill rotWithShape="1">
          <a:blip r:embed="rId3">
            <a:alphaModFix/>
          </a:blip>
          <a:srcRect b="0" l="0" r="0" t="0"/>
          <a:stretch/>
        </p:blipFill>
        <p:spPr>
          <a:xfrm>
            <a:off x="0" y="0"/>
            <a:ext cx="8124825" cy="10286998"/>
          </a:xfrm>
          <a:prstGeom prst="rect">
            <a:avLst/>
          </a:prstGeom>
          <a:noFill/>
          <a:ln>
            <a:noFill/>
          </a:ln>
        </p:spPr>
      </p:pic>
      <p:sp>
        <p:nvSpPr>
          <p:cNvPr id="112" name="Google Shape;112;p14"/>
          <p:cNvSpPr txBox="1"/>
          <p:nvPr/>
        </p:nvSpPr>
        <p:spPr>
          <a:xfrm>
            <a:off x="8878000" y="2198150"/>
            <a:ext cx="8648700" cy="831600"/>
          </a:xfrm>
          <a:prstGeom prst="rect">
            <a:avLst/>
          </a:prstGeom>
          <a:noFill/>
          <a:ln>
            <a:noFill/>
          </a:ln>
        </p:spPr>
        <p:txBody>
          <a:bodyPr anchorCtr="0" anchor="t" bIns="0" lIns="0" spcFirstLastPara="1" rIns="0" wrap="square" tIns="12050">
            <a:spAutoFit/>
          </a:bodyPr>
          <a:lstStyle/>
          <a:p>
            <a:pPr indent="0" lvl="0" marL="283845" marR="275590" rtl="0" algn="ctr">
              <a:lnSpc>
                <a:spcPct val="117300"/>
              </a:lnSpc>
              <a:spcBef>
                <a:spcPts val="75"/>
              </a:spcBef>
              <a:spcAft>
                <a:spcPts val="0"/>
              </a:spcAft>
              <a:buNone/>
            </a:pPr>
            <a:r>
              <a:rPr lang="en-US" sz="2450">
                <a:latin typeface="Verdana"/>
                <a:ea typeface="Verdana"/>
                <a:cs typeface="Verdana"/>
                <a:sym typeface="Verdana"/>
              </a:rPr>
              <a:t>The two modes of trust are Trusted Mode and Untrusted Mode</a:t>
            </a:r>
            <a:endParaRPr sz="2450">
              <a:latin typeface="Verdana"/>
              <a:ea typeface="Verdana"/>
              <a:cs typeface="Verdana"/>
              <a:sym typeface="Verdana"/>
            </a:endParaRPr>
          </a:p>
        </p:txBody>
      </p:sp>
      <p:sp>
        <p:nvSpPr>
          <p:cNvPr id="113" name="Google Shape;113;p14"/>
          <p:cNvSpPr txBox="1"/>
          <p:nvPr/>
        </p:nvSpPr>
        <p:spPr>
          <a:xfrm>
            <a:off x="9338525" y="3445700"/>
            <a:ext cx="7852800" cy="60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50">
                <a:latin typeface="Verdana"/>
                <a:ea typeface="Verdana"/>
                <a:cs typeface="Verdana"/>
                <a:sym typeface="Verdana"/>
              </a:rPr>
              <a:t>Trusted Mode</a:t>
            </a:r>
            <a:r>
              <a:rPr lang="en-US" sz="2450">
                <a:latin typeface="Verdana"/>
                <a:ea typeface="Verdana"/>
                <a:cs typeface="Verdana"/>
                <a:sym typeface="Verdana"/>
              </a:rPr>
              <a:t> means that a trusted device has established a fixed relationship with another device and has unrestricted access to all services.</a:t>
            </a:r>
            <a:endParaRPr sz="2450">
              <a:latin typeface="Verdana"/>
              <a:ea typeface="Verdana"/>
              <a:cs typeface="Verdana"/>
              <a:sym typeface="Verdana"/>
            </a:endParaRPr>
          </a:p>
          <a:p>
            <a:pPr indent="0" lvl="0" marL="0" rtl="0" algn="l">
              <a:spcBef>
                <a:spcPts val="0"/>
              </a:spcBef>
              <a:spcAft>
                <a:spcPts val="0"/>
              </a:spcAft>
              <a:buNone/>
            </a:pPr>
            <a:r>
              <a:t/>
            </a:r>
            <a:endParaRPr sz="2450">
              <a:latin typeface="Verdana"/>
              <a:ea typeface="Verdana"/>
              <a:cs typeface="Verdana"/>
              <a:sym typeface="Verdana"/>
            </a:endParaRPr>
          </a:p>
          <a:p>
            <a:pPr indent="0" lvl="0" marL="0" rtl="0" algn="l">
              <a:spcBef>
                <a:spcPts val="0"/>
              </a:spcBef>
              <a:spcAft>
                <a:spcPts val="0"/>
              </a:spcAft>
              <a:buNone/>
            </a:pPr>
            <a:r>
              <a:rPr b="1" lang="en-US" sz="2450">
                <a:latin typeface="Verdana"/>
                <a:ea typeface="Verdana"/>
                <a:cs typeface="Verdana"/>
                <a:sym typeface="Verdana"/>
              </a:rPr>
              <a:t>Untrusted Mode </a:t>
            </a:r>
            <a:r>
              <a:rPr lang="en-US" sz="2450">
                <a:latin typeface="Verdana"/>
                <a:ea typeface="Verdana"/>
                <a:cs typeface="Verdana"/>
                <a:sym typeface="Verdana"/>
              </a:rPr>
              <a:t>means that untrusted device only has access to a restricted set of services. Although the device has passed authentication successfully, it does not have a fixed relationship with another device.</a:t>
            </a:r>
            <a:endParaRPr sz="2450">
              <a:latin typeface="Verdana"/>
              <a:ea typeface="Verdana"/>
              <a:cs typeface="Verdana"/>
              <a:sym typeface="Verdana"/>
            </a:endParaRPr>
          </a:p>
        </p:txBody>
      </p:sp>
      <p:sp>
        <p:nvSpPr>
          <p:cNvPr id="114" name="Google Shape;114;p14"/>
          <p:cNvSpPr txBox="1"/>
          <p:nvPr>
            <p:ph type="title"/>
          </p:nvPr>
        </p:nvSpPr>
        <p:spPr>
          <a:xfrm>
            <a:off x="8877999" y="699310"/>
            <a:ext cx="8648700" cy="960300"/>
          </a:xfrm>
          <a:prstGeom prst="rect">
            <a:avLst/>
          </a:prstGeom>
          <a:solidFill>
            <a:srgbClr val="000000"/>
          </a:solidFill>
          <a:ln>
            <a:noFill/>
          </a:ln>
        </p:spPr>
        <p:txBody>
          <a:bodyPr anchorCtr="0" anchor="t" bIns="155425" lIns="0" spcFirstLastPara="1" rIns="0" wrap="square" tIns="155425">
            <a:spAutoFit/>
          </a:bodyPr>
          <a:lstStyle/>
          <a:p>
            <a:pPr indent="0" lvl="0" marL="0" marR="28575" rtl="0" algn="ctr">
              <a:lnSpc>
                <a:spcPct val="100000"/>
              </a:lnSpc>
              <a:spcBef>
                <a:spcPts val="0"/>
              </a:spcBef>
              <a:spcAft>
                <a:spcPts val="0"/>
              </a:spcAft>
              <a:buNone/>
            </a:pPr>
            <a:r>
              <a:rPr lang="en-US" sz="4200">
                <a:solidFill>
                  <a:srgbClr val="FFFFFF"/>
                </a:solidFill>
                <a:latin typeface="Trebuchet MS"/>
                <a:ea typeface="Trebuchet MS"/>
                <a:cs typeface="Trebuchet MS"/>
                <a:sym typeface="Trebuchet MS"/>
              </a:rPr>
              <a:t>Bluetooth Trust  Modes</a:t>
            </a:r>
            <a:endParaRPr sz="4200">
              <a:latin typeface="Trebuchet MS"/>
              <a:ea typeface="Trebuchet MS"/>
              <a:cs typeface="Trebuchet MS"/>
              <a:sym typeface="Trebuchet MS"/>
            </a:endParaRPr>
          </a:p>
        </p:txBody>
      </p:sp>
      <p:sp>
        <p:nvSpPr>
          <p:cNvPr id="115" name="Google Shape;115;p14"/>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9" name="Shape 119"/>
        <p:cNvGrpSpPr/>
        <p:nvPr/>
      </p:nvGrpSpPr>
      <p:grpSpPr>
        <a:xfrm>
          <a:off x="0" y="0"/>
          <a:ext cx="0" cy="0"/>
          <a:chOff x="0" y="0"/>
          <a:chExt cx="0" cy="0"/>
        </a:xfrm>
      </p:grpSpPr>
      <p:sp>
        <p:nvSpPr>
          <p:cNvPr id="120" name="Google Shape;120;p15"/>
          <p:cNvSpPr txBox="1"/>
          <p:nvPr/>
        </p:nvSpPr>
        <p:spPr>
          <a:xfrm>
            <a:off x="9376025" y="2089825"/>
            <a:ext cx="8441100" cy="7653600"/>
          </a:xfrm>
          <a:prstGeom prst="rect">
            <a:avLst/>
          </a:prstGeom>
          <a:noFill/>
          <a:ln>
            <a:noFill/>
          </a:ln>
        </p:spPr>
        <p:txBody>
          <a:bodyPr anchorCtr="0" anchor="t" bIns="91425" lIns="91425" spcFirstLastPara="1" rIns="91425" wrap="square" tIns="91425">
            <a:noAutofit/>
          </a:bodyPr>
          <a:lstStyle/>
          <a:p>
            <a:pPr indent="-384175" lvl="0" marL="457200" rtl="0" algn="l">
              <a:spcBef>
                <a:spcPts val="0"/>
              </a:spcBef>
              <a:spcAft>
                <a:spcPts val="0"/>
              </a:spcAft>
              <a:buSzPts val="2450"/>
              <a:buFont typeface="Verdana"/>
              <a:buChar char="●"/>
            </a:pPr>
            <a:r>
              <a:rPr lang="en-US" sz="2450">
                <a:latin typeface="Verdana"/>
                <a:ea typeface="Verdana"/>
                <a:cs typeface="Verdana"/>
                <a:sym typeface="Verdana"/>
              </a:rPr>
              <a:t>Discoverability mode in bluetooth devices seriously impact the device security. </a:t>
            </a:r>
            <a:endParaRPr sz="2450">
              <a:latin typeface="Verdana"/>
              <a:ea typeface="Verdana"/>
              <a:cs typeface="Verdana"/>
              <a:sym typeface="Verdana"/>
            </a:endParaRPr>
          </a:p>
          <a:p>
            <a:pPr indent="0" lvl="0" marL="457200" rtl="0" algn="l">
              <a:spcBef>
                <a:spcPts val="0"/>
              </a:spcBef>
              <a:spcAft>
                <a:spcPts val="0"/>
              </a:spcAft>
              <a:buNone/>
            </a:pPr>
            <a:r>
              <a:t/>
            </a:r>
            <a:endParaRPr sz="2450">
              <a:latin typeface="Verdana"/>
              <a:ea typeface="Verdana"/>
              <a:cs typeface="Verdana"/>
              <a:sym typeface="Verdana"/>
            </a:endParaRPr>
          </a:p>
          <a:p>
            <a:pPr indent="-384175" lvl="0" marL="457200" rtl="0" algn="l">
              <a:spcBef>
                <a:spcPts val="0"/>
              </a:spcBef>
              <a:spcAft>
                <a:spcPts val="0"/>
              </a:spcAft>
              <a:buSzPts val="2450"/>
              <a:buFont typeface="Verdana"/>
              <a:buChar char="●"/>
            </a:pPr>
            <a:r>
              <a:rPr lang="en-US" sz="2450">
                <a:latin typeface="Verdana"/>
                <a:ea typeface="Verdana"/>
                <a:cs typeface="Verdana"/>
                <a:sym typeface="Verdana"/>
              </a:rPr>
              <a:t>When a device has its discoverable mode enabled, it becomes more vulnerable to security risks since they can be recognised by another bluetooth enabled device within the range of 10 metres. </a:t>
            </a:r>
            <a:endParaRPr sz="2450">
              <a:latin typeface="Verdana"/>
              <a:ea typeface="Verdana"/>
              <a:cs typeface="Verdana"/>
              <a:sym typeface="Verdana"/>
            </a:endParaRPr>
          </a:p>
          <a:p>
            <a:pPr indent="0" lvl="0" marL="457200" rtl="0" algn="l">
              <a:spcBef>
                <a:spcPts val="0"/>
              </a:spcBef>
              <a:spcAft>
                <a:spcPts val="0"/>
              </a:spcAft>
              <a:buNone/>
            </a:pPr>
            <a:r>
              <a:t/>
            </a:r>
            <a:endParaRPr sz="2450">
              <a:latin typeface="Verdana"/>
              <a:ea typeface="Verdana"/>
              <a:cs typeface="Verdana"/>
              <a:sym typeface="Verdana"/>
            </a:endParaRPr>
          </a:p>
          <a:p>
            <a:pPr indent="-384175" lvl="0" marL="457200" rtl="0" algn="l">
              <a:spcBef>
                <a:spcPts val="0"/>
              </a:spcBef>
              <a:spcAft>
                <a:spcPts val="0"/>
              </a:spcAft>
              <a:buSzPts val="2450"/>
              <a:buFont typeface="Verdana"/>
              <a:buChar char="●"/>
            </a:pPr>
            <a:r>
              <a:rPr lang="en-US" sz="2450">
                <a:latin typeface="Verdana"/>
                <a:ea typeface="Verdana"/>
                <a:cs typeface="Verdana"/>
                <a:sym typeface="Verdana"/>
              </a:rPr>
              <a:t>In this mode, the device exchanges device name, class, list of services, and technical information.</a:t>
            </a:r>
            <a:endParaRPr sz="2450">
              <a:latin typeface="Verdana"/>
              <a:ea typeface="Verdana"/>
              <a:cs typeface="Verdana"/>
              <a:sym typeface="Verdana"/>
            </a:endParaRPr>
          </a:p>
          <a:p>
            <a:pPr indent="0" lvl="0" marL="457200" rtl="0" algn="l">
              <a:spcBef>
                <a:spcPts val="0"/>
              </a:spcBef>
              <a:spcAft>
                <a:spcPts val="0"/>
              </a:spcAft>
              <a:buNone/>
            </a:pPr>
            <a:r>
              <a:t/>
            </a:r>
            <a:endParaRPr sz="2450">
              <a:latin typeface="Verdana"/>
              <a:ea typeface="Verdana"/>
              <a:cs typeface="Verdana"/>
              <a:sym typeface="Verdana"/>
            </a:endParaRPr>
          </a:p>
          <a:p>
            <a:pPr indent="-384175" lvl="0" marL="457200" rtl="0" algn="l">
              <a:spcBef>
                <a:spcPts val="0"/>
              </a:spcBef>
              <a:spcAft>
                <a:spcPts val="0"/>
              </a:spcAft>
              <a:buSzPts val="2450"/>
              <a:buFont typeface="Verdana"/>
              <a:buChar char="●"/>
            </a:pPr>
            <a:r>
              <a:rPr lang="en-US" sz="2450">
                <a:latin typeface="Verdana"/>
                <a:ea typeface="Verdana"/>
                <a:cs typeface="Verdana"/>
                <a:sym typeface="Verdana"/>
              </a:rPr>
              <a:t>In addition to that, every bluetooth device has a 48 bit Address similar to MAC Address, known as BD_ADDR which is manufacturer assigned address for hardware. It also serves as a unique id number.</a:t>
            </a:r>
            <a:endParaRPr sz="2450">
              <a:latin typeface="Verdana"/>
              <a:ea typeface="Verdana"/>
              <a:cs typeface="Verdana"/>
              <a:sym typeface="Verdana"/>
            </a:endParaRPr>
          </a:p>
        </p:txBody>
      </p:sp>
      <p:sp>
        <p:nvSpPr>
          <p:cNvPr id="121" name="Google Shape;121;p15"/>
          <p:cNvSpPr/>
          <p:nvPr/>
        </p:nvSpPr>
        <p:spPr>
          <a:xfrm>
            <a:off x="-8950" y="-17875"/>
            <a:ext cx="8759400" cy="10317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2" name="Google Shape;122;p15"/>
          <p:cNvSpPr txBox="1"/>
          <p:nvPr>
            <p:ph type="title"/>
          </p:nvPr>
        </p:nvSpPr>
        <p:spPr>
          <a:xfrm>
            <a:off x="9595025" y="699300"/>
            <a:ext cx="7914600" cy="960300"/>
          </a:xfrm>
          <a:prstGeom prst="rect">
            <a:avLst/>
          </a:prstGeom>
          <a:solidFill>
            <a:srgbClr val="000000"/>
          </a:solidFill>
          <a:ln>
            <a:noFill/>
          </a:ln>
        </p:spPr>
        <p:txBody>
          <a:bodyPr anchorCtr="0" anchor="t" bIns="155425" lIns="0" spcFirstLastPara="1" rIns="0" wrap="square" tIns="155425">
            <a:spAutoFit/>
          </a:bodyPr>
          <a:lstStyle/>
          <a:p>
            <a:pPr indent="0" lvl="0" marL="0" marR="28575" rtl="0" algn="ctr">
              <a:lnSpc>
                <a:spcPct val="100000"/>
              </a:lnSpc>
              <a:spcBef>
                <a:spcPts val="0"/>
              </a:spcBef>
              <a:spcAft>
                <a:spcPts val="0"/>
              </a:spcAft>
              <a:buNone/>
            </a:pPr>
            <a:r>
              <a:rPr lang="en-US" sz="4200">
                <a:solidFill>
                  <a:srgbClr val="FFFFFF"/>
                </a:solidFill>
                <a:latin typeface="Trebuchet MS"/>
                <a:ea typeface="Trebuchet MS"/>
                <a:cs typeface="Trebuchet MS"/>
                <a:sym typeface="Trebuchet MS"/>
              </a:rPr>
              <a:t>Bluetooth Discoverability</a:t>
            </a:r>
            <a:endParaRPr sz="4200">
              <a:latin typeface="Trebuchet MS"/>
              <a:ea typeface="Trebuchet MS"/>
              <a:cs typeface="Trebuchet MS"/>
              <a:sym typeface="Trebuchet MS"/>
            </a:endParaRPr>
          </a:p>
        </p:txBody>
      </p:sp>
      <p:pic>
        <p:nvPicPr>
          <p:cNvPr id="123" name="Google Shape;123;p15"/>
          <p:cNvPicPr preferRelativeResize="0"/>
          <p:nvPr/>
        </p:nvPicPr>
        <p:blipFill>
          <a:blip r:embed="rId3">
            <a:alphaModFix/>
          </a:blip>
          <a:stretch>
            <a:fillRect/>
          </a:stretch>
        </p:blipFill>
        <p:spPr>
          <a:xfrm>
            <a:off x="0" y="-17900"/>
            <a:ext cx="8759401" cy="10317601"/>
          </a:xfrm>
          <a:prstGeom prst="rect">
            <a:avLst/>
          </a:prstGeom>
          <a:noFill/>
          <a:ln>
            <a:noFill/>
          </a:ln>
        </p:spPr>
      </p:pic>
      <p:sp>
        <p:nvSpPr>
          <p:cNvPr id="124" name="Google Shape;124;p15"/>
          <p:cNvSpPr txBox="1"/>
          <p:nvPr>
            <p:ph idx="12" type="sldNum"/>
          </p:nvPr>
        </p:nvSpPr>
        <p:spPr>
          <a:xfrm>
            <a:off x="13176505" y="9578721"/>
            <a:ext cx="4209300" cy="2772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