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2" r:id="rId1"/>
  </p:sldMasterIdLst>
  <p:notesMasterIdLst>
    <p:notesMasterId r:id="rId50"/>
  </p:notesMasterIdLst>
  <p:sldIdLst>
    <p:sldId id="299" r:id="rId2"/>
    <p:sldId id="348" r:id="rId3"/>
    <p:sldId id="338"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40" r:id="rId33"/>
    <p:sldId id="341" r:id="rId34"/>
    <p:sldId id="331" r:id="rId35"/>
    <p:sldId id="344" r:id="rId36"/>
    <p:sldId id="345" r:id="rId37"/>
    <p:sldId id="346" r:id="rId38"/>
    <p:sldId id="342" r:id="rId39"/>
    <p:sldId id="343" r:id="rId40"/>
    <p:sldId id="333" r:id="rId41"/>
    <p:sldId id="334" r:id="rId42"/>
    <p:sldId id="347" r:id="rId43"/>
    <p:sldId id="335" r:id="rId44"/>
    <p:sldId id="336" r:id="rId45"/>
    <p:sldId id="337" r:id="rId46"/>
    <p:sldId id="339" r:id="rId47"/>
    <p:sldId id="295" r:id="rId48"/>
    <p:sldId id="296" r:id="rId4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4660"/>
  </p:normalViewPr>
  <p:slideViewPr>
    <p:cSldViewPr snapToGrid="0">
      <p:cViewPr varScale="1">
        <p:scale>
          <a:sx n="80" d="100"/>
          <a:sy n="80" d="100"/>
        </p:scale>
        <p:origin x="93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 name="Google Shape;6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 name="Google Shape;7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501729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29011c2fd35_0_3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 name="Google Shape;343;g29011c2fd35_0_36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g29011c2fd35_0_36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47</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29011c2fd35_0_38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29011c2fd35_0_38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1" name="Google Shape;351;g29011c2fd35_0_38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Divider Slide 1">
  <p:cSld name="Divider Slide 1">
    <p:bg>
      <p:bgPr>
        <a:blipFill>
          <a:blip r:embed="rId2">
            <a:alphaModFix/>
          </a:blip>
          <a:stretch>
            <a:fillRect/>
          </a:stretch>
        </a:blipFill>
        <a:effectLst/>
      </p:bgPr>
    </p:bg>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658368" y="1490663"/>
            <a:ext cx="6638544" cy="2387600"/>
          </a:xfrm>
          <a:prstGeom prst="rect">
            <a:avLst/>
          </a:prstGeom>
          <a:noFill/>
          <a:ln>
            <a:noFill/>
          </a:ln>
        </p:spPr>
        <p:txBody>
          <a:bodyPr spcFirstLastPara="1" wrap="square" lIns="0" tIns="45700" rIns="91425" bIns="45700" anchor="b" anchorCtr="0">
            <a:noAutofit/>
          </a:bodyPr>
          <a:lstStyle>
            <a:lvl1pPr lvl="0" algn="l">
              <a:lnSpc>
                <a:spcPct val="96666"/>
              </a:lnSpc>
              <a:spcBef>
                <a:spcPts val="0"/>
              </a:spcBef>
              <a:spcAft>
                <a:spcPts val="0"/>
              </a:spcAft>
              <a:buClr>
                <a:schemeClr val="lt1"/>
              </a:buClr>
              <a:buSzPts val="6000"/>
              <a:buFont typeface="Arial"/>
              <a:buNone/>
              <a:defRPr sz="6000" b="1" i="0" cap="none">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subTitle" idx="1"/>
          </p:nvPr>
        </p:nvSpPr>
        <p:spPr>
          <a:xfrm>
            <a:off x="658368" y="3970337"/>
            <a:ext cx="6638544" cy="2212976"/>
          </a:xfrm>
          <a:prstGeom prst="rect">
            <a:avLst/>
          </a:prstGeom>
          <a:noFill/>
          <a:ln>
            <a:noFill/>
          </a:ln>
        </p:spPr>
        <p:txBody>
          <a:bodyPr spcFirstLastPara="1" wrap="square" lIns="0" tIns="45700" rIns="91425" bIns="45700" anchor="t" anchorCtr="0">
            <a:noAutofit/>
          </a:bodyPr>
          <a:lstStyle>
            <a:lvl1pPr lvl="0" algn="l">
              <a:lnSpc>
                <a:spcPct val="130000"/>
              </a:lnSpc>
              <a:spcBef>
                <a:spcPts val="600"/>
              </a:spcBef>
              <a:spcAft>
                <a:spcPts val="0"/>
              </a:spcAft>
              <a:buSzPts val="3360"/>
              <a:buNone/>
              <a:defRPr sz="2800" b="0">
                <a:solidFill>
                  <a:schemeClr val="lt1"/>
                </a:solidFill>
                <a:latin typeface="Arial"/>
                <a:ea typeface="Arial"/>
                <a:cs typeface="Arial"/>
                <a:sym typeface="Arial"/>
              </a:defRPr>
            </a:lvl1pPr>
            <a:lvl2pPr lvl="1" algn="ctr">
              <a:lnSpc>
                <a:spcPct val="130000"/>
              </a:lnSpc>
              <a:spcBef>
                <a:spcPts val="600"/>
              </a:spcBef>
              <a:spcAft>
                <a:spcPts val="0"/>
              </a:spcAft>
              <a:buSzPts val="2400"/>
              <a:buNone/>
              <a:defRPr sz="2000"/>
            </a:lvl2pPr>
            <a:lvl3pPr lvl="2" algn="ctr">
              <a:lnSpc>
                <a:spcPct val="130000"/>
              </a:lnSpc>
              <a:spcBef>
                <a:spcPts val="600"/>
              </a:spcBef>
              <a:spcAft>
                <a:spcPts val="0"/>
              </a:spcAft>
              <a:buSzPts val="2160"/>
              <a:buNone/>
              <a:defRPr sz="1800"/>
            </a:lvl3pPr>
            <a:lvl4pPr lvl="3" algn="ctr">
              <a:lnSpc>
                <a:spcPct val="130000"/>
              </a:lnSpc>
              <a:spcBef>
                <a:spcPts val="600"/>
              </a:spcBef>
              <a:spcAft>
                <a:spcPts val="0"/>
              </a:spcAft>
              <a:buSzPts val="1920"/>
              <a:buNone/>
              <a:defRPr sz="1600"/>
            </a:lvl4pPr>
            <a:lvl5pPr lvl="4" algn="ctr">
              <a:lnSpc>
                <a:spcPct val="130000"/>
              </a:lnSpc>
              <a:spcBef>
                <a:spcPts val="600"/>
              </a:spcBef>
              <a:spcAft>
                <a:spcPts val="0"/>
              </a:spcAft>
              <a:buSzPts val="192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5" name="Google Shape;25;p4" descr="University at Buffalo, The State University of New York logo"/>
          <p:cNvPicPr preferRelativeResize="0"/>
          <p:nvPr/>
        </p:nvPicPr>
        <p:blipFill rotWithShape="1">
          <a:blip r:embed="rId3">
            <a:alphaModFix/>
          </a:blip>
          <a:srcRect/>
          <a:stretch/>
        </p:blipFill>
        <p:spPr>
          <a:xfrm>
            <a:off x="355600" y="321146"/>
            <a:ext cx="4800600" cy="35602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566928" y="1499616"/>
            <a:ext cx="10515600" cy="590931"/>
          </a:xfrm>
          <a:prstGeom prst="rect">
            <a:avLst/>
          </a:prstGeom>
          <a:noFill/>
          <a:ln>
            <a:noFill/>
          </a:ln>
        </p:spPr>
        <p:txBody>
          <a:bodyPr spcFirstLastPara="1" wrap="square" lIns="91425" tIns="45700" rIns="91425" bIns="45700" anchor="b" anchorCtr="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blipFill>
          <a:blip r:embed="rId2">
            <a:alphaModFix/>
          </a:blip>
          <a:stretch>
            <a:fillRect/>
          </a:stretch>
        </a:blipFill>
        <a:effectLst/>
      </p:bgPr>
    </p:bg>
    <p:spTree>
      <p:nvGrpSpPr>
        <p:cNvPr id="1" name="Shape 65"/>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1">
  <p:cSld name="Title Slide 1">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2"/>
          <p:cNvSpPr txBox="1">
            <a:spLocks noGrp="1"/>
          </p:cNvSpPr>
          <p:nvPr>
            <p:ph type="body" idx="1"/>
          </p:nvPr>
        </p:nvSpPr>
        <p:spPr>
          <a:xfrm>
            <a:off x="658368" y="3968496"/>
            <a:ext cx="6638544" cy="1650381"/>
          </a:xfrm>
          <a:prstGeom prst="rect">
            <a:avLst/>
          </a:prstGeom>
          <a:noFill/>
          <a:ln>
            <a:noFill/>
          </a:ln>
        </p:spPr>
        <p:txBody>
          <a:bodyPr spcFirstLastPara="1" wrap="square" lIns="0" tIns="45700" rIns="91425" bIns="45700" anchor="t" anchorCtr="0">
            <a:noAutofit/>
          </a:bodyPr>
          <a:lstStyle>
            <a:lvl1pPr marL="457200" lvl="0" indent="-228600" algn="l">
              <a:lnSpc>
                <a:spcPct val="130000"/>
              </a:lnSpc>
              <a:spcBef>
                <a:spcPts val="600"/>
              </a:spcBef>
              <a:spcAft>
                <a:spcPts val="0"/>
              </a:spcAft>
              <a:buSzPts val="3360"/>
              <a:buNone/>
              <a:defRPr sz="2800" b="0" i="0">
                <a:solidFill>
                  <a:schemeClr val="dk1"/>
                </a:solidFill>
                <a:latin typeface="Arial"/>
                <a:ea typeface="Arial"/>
                <a:cs typeface="Arial"/>
                <a:sym typeface="Arial"/>
              </a:defRPr>
            </a:lvl1pPr>
            <a:lvl2pPr marL="914400" lvl="1" indent="-365760" algn="l">
              <a:lnSpc>
                <a:spcPct val="130000"/>
              </a:lnSpc>
              <a:spcBef>
                <a:spcPts val="600"/>
              </a:spcBef>
              <a:spcAft>
                <a:spcPts val="0"/>
              </a:spcAft>
              <a:buSzPts val="2160"/>
              <a:buChar char="-"/>
              <a:defRPr/>
            </a:lvl2pPr>
            <a:lvl3pPr marL="1371600" lvl="2" indent="-365760" algn="l">
              <a:lnSpc>
                <a:spcPct val="130000"/>
              </a:lnSpc>
              <a:spcBef>
                <a:spcPts val="600"/>
              </a:spcBef>
              <a:spcAft>
                <a:spcPts val="0"/>
              </a:spcAft>
              <a:buSzPts val="2160"/>
              <a:buChar char="-"/>
              <a:defRPr/>
            </a:lvl3pPr>
            <a:lvl4pPr marL="1828800" lvl="3" indent="-365760" algn="l">
              <a:lnSpc>
                <a:spcPct val="130000"/>
              </a:lnSpc>
              <a:spcBef>
                <a:spcPts val="600"/>
              </a:spcBef>
              <a:spcAft>
                <a:spcPts val="0"/>
              </a:spcAft>
              <a:buSzPts val="2160"/>
              <a:buChar char="-"/>
              <a:defRPr/>
            </a:lvl4pPr>
            <a:lvl5pPr marL="2286000" lvl="4" indent="-365760" algn="l">
              <a:lnSpc>
                <a:spcPct val="130000"/>
              </a:lnSpc>
              <a:spcBef>
                <a:spcPts val="600"/>
              </a:spcBef>
              <a:spcAft>
                <a:spcPts val="0"/>
              </a:spcAft>
              <a:buSzPts val="216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 name="Google Shape;16;p2"/>
          <p:cNvSpPr txBox="1">
            <a:spLocks noGrp="1"/>
          </p:cNvSpPr>
          <p:nvPr>
            <p:ph type="ctrTitle"/>
          </p:nvPr>
        </p:nvSpPr>
        <p:spPr>
          <a:xfrm>
            <a:off x="658368" y="1490472"/>
            <a:ext cx="6638544" cy="2386584"/>
          </a:xfrm>
          <a:prstGeom prst="rect">
            <a:avLst/>
          </a:prstGeom>
          <a:noFill/>
          <a:ln>
            <a:noFill/>
          </a:ln>
        </p:spPr>
        <p:txBody>
          <a:bodyPr spcFirstLastPara="1" wrap="square" lIns="0" tIns="45700" rIns="91425" bIns="45700" anchor="b" anchorCtr="0">
            <a:noAutofit/>
          </a:bodyPr>
          <a:lstStyle>
            <a:lvl1pPr lvl="0" algn="l">
              <a:lnSpc>
                <a:spcPct val="96666"/>
              </a:lnSpc>
              <a:spcBef>
                <a:spcPts val="0"/>
              </a:spcBef>
              <a:spcAft>
                <a:spcPts val="0"/>
              </a:spcAft>
              <a:buClr>
                <a:schemeClr val="dk2"/>
              </a:buClr>
              <a:buSzPts val="6000"/>
              <a:buFont typeface="Arial"/>
              <a:buNone/>
              <a:defRPr sz="6000" b="1" i="0" cap="none">
                <a:solidFill>
                  <a:schemeClr val="dk2"/>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7" name="Google Shape;17;p2" descr="University at Buffalo, The State University of New York logo"/>
          <p:cNvPicPr preferRelativeResize="0"/>
          <p:nvPr/>
        </p:nvPicPr>
        <p:blipFill rotWithShape="1">
          <a:blip r:embed="rId3">
            <a:alphaModFix/>
          </a:blip>
          <a:srcRect/>
          <a:stretch/>
        </p:blipFill>
        <p:spPr>
          <a:xfrm>
            <a:off x="660400" y="6041329"/>
            <a:ext cx="4800600" cy="355823"/>
          </a:xfrm>
          <a:prstGeom prst="rect">
            <a:avLst/>
          </a:prstGeom>
          <a:noFill/>
          <a:ln>
            <a:noFill/>
          </a:ln>
        </p:spPr>
      </p:pic>
    </p:spTree>
    <p:extLst>
      <p:ext uri="{BB962C8B-B14F-4D97-AF65-F5344CB8AC3E}">
        <p14:creationId xmlns:p14="http://schemas.microsoft.com/office/powerpoint/2010/main" val="658108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Divider Slide 2">
  <p:cSld name="Divider Slide 2">
    <p:bg>
      <p:bgPr>
        <a:blipFill>
          <a:blip r:embed="rId2">
            <a:alphaModFix/>
          </a:blip>
          <a:stretch>
            <a:fillRect/>
          </a:stretch>
        </a:blipFill>
        <a:effectLst/>
      </p:bgPr>
    </p:bg>
    <p:spTree>
      <p:nvGrpSpPr>
        <p:cNvPr id="1" name="Shape 26"/>
        <p:cNvGrpSpPr/>
        <p:nvPr/>
      </p:nvGrpSpPr>
      <p:grpSpPr>
        <a:xfrm>
          <a:off x="0" y="0"/>
          <a:ext cx="0" cy="0"/>
          <a:chOff x="0" y="0"/>
          <a:chExt cx="0" cy="0"/>
        </a:xfrm>
      </p:grpSpPr>
      <p:sp>
        <p:nvSpPr>
          <p:cNvPr id="27" name="Google Shape;27;p5"/>
          <p:cNvSpPr txBox="1">
            <a:spLocks noGrp="1"/>
          </p:cNvSpPr>
          <p:nvPr>
            <p:ph type="ctrTitle"/>
          </p:nvPr>
        </p:nvSpPr>
        <p:spPr>
          <a:xfrm>
            <a:off x="658368" y="1490663"/>
            <a:ext cx="6638544" cy="2387600"/>
          </a:xfrm>
          <a:prstGeom prst="rect">
            <a:avLst/>
          </a:prstGeom>
          <a:noFill/>
          <a:ln>
            <a:noFill/>
          </a:ln>
        </p:spPr>
        <p:txBody>
          <a:bodyPr spcFirstLastPara="1" wrap="square" lIns="0" tIns="45700" rIns="91425" bIns="45700" anchor="b" anchorCtr="0">
            <a:noAutofit/>
          </a:bodyPr>
          <a:lstStyle>
            <a:lvl1pPr lvl="0" algn="l">
              <a:lnSpc>
                <a:spcPct val="96666"/>
              </a:lnSpc>
              <a:spcBef>
                <a:spcPts val="0"/>
              </a:spcBef>
              <a:spcAft>
                <a:spcPts val="0"/>
              </a:spcAft>
              <a:buClr>
                <a:schemeClr val="dk2"/>
              </a:buClr>
              <a:buSzPts val="6000"/>
              <a:buFont typeface="Arial"/>
              <a:buNone/>
              <a:defRPr sz="6000" b="1" i="0" cap="none">
                <a:solidFill>
                  <a:schemeClr val="dk2"/>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5"/>
          <p:cNvSpPr txBox="1">
            <a:spLocks noGrp="1"/>
          </p:cNvSpPr>
          <p:nvPr>
            <p:ph type="subTitle" idx="1"/>
          </p:nvPr>
        </p:nvSpPr>
        <p:spPr>
          <a:xfrm>
            <a:off x="658368" y="3970337"/>
            <a:ext cx="6638544" cy="2212976"/>
          </a:xfrm>
          <a:prstGeom prst="rect">
            <a:avLst/>
          </a:prstGeom>
          <a:noFill/>
          <a:ln>
            <a:noFill/>
          </a:ln>
        </p:spPr>
        <p:txBody>
          <a:bodyPr spcFirstLastPara="1" wrap="square" lIns="0" tIns="45700" rIns="91425" bIns="45700" anchor="t" anchorCtr="0">
            <a:noAutofit/>
          </a:bodyPr>
          <a:lstStyle>
            <a:lvl1pPr lvl="0" algn="l">
              <a:lnSpc>
                <a:spcPct val="130000"/>
              </a:lnSpc>
              <a:spcBef>
                <a:spcPts val="600"/>
              </a:spcBef>
              <a:spcAft>
                <a:spcPts val="0"/>
              </a:spcAft>
              <a:buSzPts val="3360"/>
              <a:buNone/>
              <a:defRPr sz="2800" b="0">
                <a:solidFill>
                  <a:schemeClr val="dk1"/>
                </a:solidFill>
                <a:latin typeface="Arial"/>
                <a:ea typeface="Arial"/>
                <a:cs typeface="Arial"/>
                <a:sym typeface="Arial"/>
              </a:defRPr>
            </a:lvl1pPr>
            <a:lvl2pPr lvl="1" algn="ctr">
              <a:lnSpc>
                <a:spcPct val="130000"/>
              </a:lnSpc>
              <a:spcBef>
                <a:spcPts val="600"/>
              </a:spcBef>
              <a:spcAft>
                <a:spcPts val="0"/>
              </a:spcAft>
              <a:buSzPts val="2400"/>
              <a:buNone/>
              <a:defRPr sz="2000"/>
            </a:lvl2pPr>
            <a:lvl3pPr lvl="2" algn="ctr">
              <a:lnSpc>
                <a:spcPct val="130000"/>
              </a:lnSpc>
              <a:spcBef>
                <a:spcPts val="600"/>
              </a:spcBef>
              <a:spcAft>
                <a:spcPts val="0"/>
              </a:spcAft>
              <a:buSzPts val="2160"/>
              <a:buNone/>
              <a:defRPr sz="1800"/>
            </a:lvl3pPr>
            <a:lvl4pPr lvl="3" algn="ctr">
              <a:lnSpc>
                <a:spcPct val="130000"/>
              </a:lnSpc>
              <a:spcBef>
                <a:spcPts val="600"/>
              </a:spcBef>
              <a:spcAft>
                <a:spcPts val="0"/>
              </a:spcAft>
              <a:buSzPts val="1920"/>
              <a:buNone/>
              <a:defRPr sz="1600"/>
            </a:lvl4pPr>
            <a:lvl5pPr lvl="4" algn="ctr">
              <a:lnSpc>
                <a:spcPct val="130000"/>
              </a:lnSpc>
              <a:spcBef>
                <a:spcPts val="600"/>
              </a:spcBef>
              <a:spcAft>
                <a:spcPts val="0"/>
              </a:spcAft>
              <a:buSzPts val="192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9" name="Google Shape;29;p5" descr="University at Buffalo, The State University of New York logo"/>
          <p:cNvPicPr preferRelativeResize="0"/>
          <p:nvPr/>
        </p:nvPicPr>
        <p:blipFill rotWithShape="1">
          <a:blip r:embed="rId3">
            <a:alphaModFix/>
          </a:blip>
          <a:srcRect/>
          <a:stretch/>
        </p:blipFill>
        <p:spPr>
          <a:xfrm>
            <a:off x="355600" y="321249"/>
            <a:ext cx="4800600" cy="355823"/>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566928" y="1499616"/>
            <a:ext cx="6951472" cy="590931"/>
          </a:xfrm>
          <a:prstGeom prst="rect">
            <a:avLst/>
          </a:prstGeom>
          <a:noFill/>
          <a:ln>
            <a:noFill/>
          </a:ln>
        </p:spPr>
        <p:txBody>
          <a:bodyPr spcFirstLastPara="1" wrap="square" lIns="91425" tIns="45700" rIns="91425" bIns="45700" anchor="b" anchorCtr="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6"/>
          <p:cNvSpPr txBox="1">
            <a:spLocks noGrp="1"/>
          </p:cNvSpPr>
          <p:nvPr>
            <p:ph type="body" idx="1"/>
          </p:nvPr>
        </p:nvSpPr>
        <p:spPr>
          <a:xfrm>
            <a:off x="566928" y="2185416"/>
            <a:ext cx="6951472" cy="3968249"/>
          </a:xfrm>
          <a:prstGeom prst="rect">
            <a:avLst/>
          </a:prstGeom>
          <a:noFill/>
          <a:ln>
            <a:noFill/>
          </a:ln>
        </p:spPr>
        <p:txBody>
          <a:bodyPr spcFirstLastPara="1" wrap="square" lIns="91425" tIns="45700" rIns="91425" bIns="45700" anchor="t" anchorCtr="0">
            <a:noAutofit/>
          </a:bodyPr>
          <a:lstStyle>
            <a:lvl1pPr marL="457200" lvl="0" indent="-365760" algn="l">
              <a:lnSpc>
                <a:spcPct val="130000"/>
              </a:lnSpc>
              <a:spcBef>
                <a:spcPts val="600"/>
              </a:spcBef>
              <a:spcAft>
                <a:spcPts val="0"/>
              </a:spcAft>
              <a:buSzPts val="2160"/>
              <a:buChar char="•"/>
              <a:defRPr/>
            </a:lvl1pPr>
            <a:lvl2pPr marL="914400" lvl="1" indent="-365760" algn="l">
              <a:lnSpc>
                <a:spcPct val="130000"/>
              </a:lnSpc>
              <a:spcBef>
                <a:spcPts val="600"/>
              </a:spcBef>
              <a:spcAft>
                <a:spcPts val="0"/>
              </a:spcAft>
              <a:buSzPts val="2160"/>
              <a:buChar char="-"/>
              <a:defRPr/>
            </a:lvl2pPr>
            <a:lvl3pPr marL="1371600" lvl="2" indent="-365760" algn="l">
              <a:lnSpc>
                <a:spcPct val="130000"/>
              </a:lnSpc>
              <a:spcBef>
                <a:spcPts val="600"/>
              </a:spcBef>
              <a:spcAft>
                <a:spcPts val="0"/>
              </a:spcAft>
              <a:buSzPts val="2160"/>
              <a:buChar char="-"/>
              <a:defRPr/>
            </a:lvl3pPr>
            <a:lvl4pPr marL="1828800" lvl="3" indent="-365760" algn="l">
              <a:lnSpc>
                <a:spcPct val="130000"/>
              </a:lnSpc>
              <a:spcBef>
                <a:spcPts val="600"/>
              </a:spcBef>
              <a:spcAft>
                <a:spcPts val="0"/>
              </a:spcAft>
              <a:buSzPts val="2160"/>
              <a:buChar char="-"/>
              <a:defRPr/>
            </a:lvl4pPr>
            <a:lvl5pPr marL="2286000" lvl="4" indent="-365760" algn="l">
              <a:lnSpc>
                <a:spcPct val="130000"/>
              </a:lnSpc>
              <a:spcBef>
                <a:spcPts val="600"/>
              </a:spcBef>
              <a:spcAft>
                <a:spcPts val="0"/>
              </a:spcAft>
              <a:buSzPts val="216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Double Content" type="twoObj">
  <p:cSld name="TWO_OBJECTS">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566928" y="1499616"/>
            <a:ext cx="10515600" cy="590931"/>
          </a:xfrm>
          <a:prstGeom prst="rect">
            <a:avLst/>
          </a:prstGeom>
          <a:noFill/>
          <a:ln>
            <a:noFill/>
          </a:ln>
        </p:spPr>
        <p:txBody>
          <a:bodyPr spcFirstLastPara="1" wrap="square" lIns="91425" tIns="45700" rIns="91425" bIns="45700" anchor="b" anchorCtr="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566928" y="2185416"/>
            <a:ext cx="4500372" cy="3948684"/>
          </a:xfrm>
          <a:prstGeom prst="rect">
            <a:avLst/>
          </a:prstGeom>
          <a:noFill/>
          <a:ln>
            <a:noFill/>
          </a:ln>
        </p:spPr>
        <p:txBody>
          <a:bodyPr spcFirstLastPara="1" wrap="square" lIns="91425" tIns="45700" rIns="91425" bIns="45700" anchor="t" anchorCtr="0">
            <a:noAutofit/>
          </a:bodyPr>
          <a:lstStyle>
            <a:lvl1pPr marL="457200" lvl="0" indent="-365760" algn="l">
              <a:lnSpc>
                <a:spcPct val="130000"/>
              </a:lnSpc>
              <a:spcBef>
                <a:spcPts val="600"/>
              </a:spcBef>
              <a:spcAft>
                <a:spcPts val="0"/>
              </a:spcAft>
              <a:buSzPts val="2160"/>
              <a:buChar char="•"/>
              <a:defRPr/>
            </a:lvl1pPr>
            <a:lvl2pPr marL="914400" lvl="1" indent="-365760" algn="l">
              <a:lnSpc>
                <a:spcPct val="130000"/>
              </a:lnSpc>
              <a:spcBef>
                <a:spcPts val="600"/>
              </a:spcBef>
              <a:spcAft>
                <a:spcPts val="0"/>
              </a:spcAft>
              <a:buSzPts val="2160"/>
              <a:buChar char="-"/>
              <a:defRPr/>
            </a:lvl2pPr>
            <a:lvl3pPr marL="1371600" lvl="2" indent="-365760" algn="l">
              <a:lnSpc>
                <a:spcPct val="130000"/>
              </a:lnSpc>
              <a:spcBef>
                <a:spcPts val="600"/>
              </a:spcBef>
              <a:spcAft>
                <a:spcPts val="0"/>
              </a:spcAft>
              <a:buSzPts val="2160"/>
              <a:buChar char="-"/>
              <a:defRPr/>
            </a:lvl3pPr>
            <a:lvl4pPr marL="1828800" lvl="3" indent="-365760" algn="l">
              <a:lnSpc>
                <a:spcPct val="130000"/>
              </a:lnSpc>
              <a:spcBef>
                <a:spcPts val="600"/>
              </a:spcBef>
              <a:spcAft>
                <a:spcPts val="0"/>
              </a:spcAft>
              <a:buSzPts val="2160"/>
              <a:buChar char="-"/>
              <a:defRPr/>
            </a:lvl4pPr>
            <a:lvl5pPr marL="2286000" lvl="4" indent="-365760" algn="l">
              <a:lnSpc>
                <a:spcPct val="130000"/>
              </a:lnSpc>
              <a:spcBef>
                <a:spcPts val="600"/>
              </a:spcBef>
              <a:spcAft>
                <a:spcPts val="0"/>
              </a:spcAft>
              <a:buSzPts val="216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7"/>
          <p:cNvSpPr txBox="1">
            <a:spLocks noGrp="1"/>
          </p:cNvSpPr>
          <p:nvPr>
            <p:ph type="body" idx="2"/>
          </p:nvPr>
        </p:nvSpPr>
        <p:spPr>
          <a:xfrm>
            <a:off x="5410200" y="2185416"/>
            <a:ext cx="4498848" cy="3950208"/>
          </a:xfrm>
          <a:prstGeom prst="rect">
            <a:avLst/>
          </a:prstGeom>
          <a:noFill/>
          <a:ln>
            <a:noFill/>
          </a:ln>
        </p:spPr>
        <p:txBody>
          <a:bodyPr spcFirstLastPara="1" wrap="square" lIns="91425" tIns="45700" rIns="91425" bIns="45700" anchor="t" anchorCtr="0">
            <a:noAutofit/>
          </a:bodyPr>
          <a:lstStyle>
            <a:lvl1pPr marL="457200" lvl="0" indent="-365760" algn="l">
              <a:lnSpc>
                <a:spcPct val="130000"/>
              </a:lnSpc>
              <a:spcBef>
                <a:spcPts val="600"/>
              </a:spcBef>
              <a:spcAft>
                <a:spcPts val="0"/>
              </a:spcAft>
              <a:buSzPts val="2160"/>
              <a:buChar char="•"/>
              <a:defRPr/>
            </a:lvl1pPr>
            <a:lvl2pPr marL="914400" lvl="1" indent="-365760" algn="l">
              <a:lnSpc>
                <a:spcPct val="130000"/>
              </a:lnSpc>
              <a:spcBef>
                <a:spcPts val="600"/>
              </a:spcBef>
              <a:spcAft>
                <a:spcPts val="0"/>
              </a:spcAft>
              <a:buSzPts val="2160"/>
              <a:buChar char="-"/>
              <a:defRPr/>
            </a:lvl2pPr>
            <a:lvl3pPr marL="1371600" lvl="2" indent="-365760" algn="l">
              <a:lnSpc>
                <a:spcPct val="130000"/>
              </a:lnSpc>
              <a:spcBef>
                <a:spcPts val="600"/>
              </a:spcBef>
              <a:spcAft>
                <a:spcPts val="0"/>
              </a:spcAft>
              <a:buSzPts val="2160"/>
              <a:buChar char="-"/>
              <a:defRPr/>
            </a:lvl3pPr>
            <a:lvl4pPr marL="1828800" lvl="3" indent="-365760" algn="l">
              <a:lnSpc>
                <a:spcPct val="130000"/>
              </a:lnSpc>
              <a:spcBef>
                <a:spcPts val="600"/>
              </a:spcBef>
              <a:spcAft>
                <a:spcPts val="0"/>
              </a:spcAft>
              <a:buSzPts val="2160"/>
              <a:buChar char="-"/>
              <a:defRPr/>
            </a:lvl4pPr>
            <a:lvl5pPr marL="2286000" lvl="4" indent="-365760" algn="l">
              <a:lnSpc>
                <a:spcPct val="130000"/>
              </a:lnSpc>
              <a:spcBef>
                <a:spcPts val="600"/>
              </a:spcBef>
              <a:spcAft>
                <a:spcPts val="0"/>
              </a:spcAft>
              <a:buSzPts val="216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ulleted List">
  <p:cSld name="Bulleted List">
    <p:spTree>
      <p:nvGrpSpPr>
        <p:cNvPr id="1" name="Shape 37"/>
        <p:cNvGrpSpPr/>
        <p:nvPr/>
      </p:nvGrpSpPr>
      <p:grpSpPr>
        <a:xfrm>
          <a:off x="0" y="0"/>
          <a:ext cx="0" cy="0"/>
          <a:chOff x="0" y="0"/>
          <a:chExt cx="0" cy="0"/>
        </a:xfrm>
      </p:grpSpPr>
      <p:sp>
        <p:nvSpPr>
          <p:cNvPr id="38" name="Google Shape;38;p8"/>
          <p:cNvSpPr txBox="1">
            <a:spLocks noGrp="1"/>
          </p:cNvSpPr>
          <p:nvPr>
            <p:ph type="title"/>
          </p:nvPr>
        </p:nvSpPr>
        <p:spPr>
          <a:xfrm>
            <a:off x="566928" y="1499616"/>
            <a:ext cx="6951472" cy="590931"/>
          </a:xfrm>
          <a:prstGeom prst="rect">
            <a:avLst/>
          </a:prstGeom>
          <a:noFill/>
          <a:ln>
            <a:noFill/>
          </a:ln>
        </p:spPr>
        <p:txBody>
          <a:bodyPr spcFirstLastPara="1" wrap="square" lIns="91425" tIns="45700" rIns="91425" bIns="45700" anchor="b" anchorCtr="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8"/>
          <p:cNvSpPr txBox="1">
            <a:spLocks noGrp="1"/>
          </p:cNvSpPr>
          <p:nvPr>
            <p:ph type="body" idx="1"/>
          </p:nvPr>
        </p:nvSpPr>
        <p:spPr>
          <a:xfrm>
            <a:off x="566928" y="2185416"/>
            <a:ext cx="6951472" cy="3968249"/>
          </a:xfrm>
          <a:prstGeom prst="rect">
            <a:avLst/>
          </a:prstGeom>
          <a:noFill/>
          <a:ln>
            <a:noFill/>
          </a:ln>
        </p:spPr>
        <p:txBody>
          <a:bodyPr spcFirstLastPara="1" wrap="square" lIns="91425" tIns="45700" rIns="91425" bIns="45700" anchor="t" anchorCtr="0">
            <a:noAutofit/>
          </a:bodyPr>
          <a:lstStyle>
            <a:lvl1pPr marL="457200" lvl="0" indent="-365760" algn="l">
              <a:lnSpc>
                <a:spcPct val="130000"/>
              </a:lnSpc>
              <a:spcBef>
                <a:spcPts val="600"/>
              </a:spcBef>
              <a:spcAft>
                <a:spcPts val="0"/>
              </a:spcAft>
              <a:buSzPts val="2160"/>
              <a:buChar char="•"/>
              <a:defRPr/>
            </a:lvl1pPr>
            <a:lvl2pPr marL="914400" lvl="1" indent="-365760" algn="l">
              <a:lnSpc>
                <a:spcPct val="130000"/>
              </a:lnSpc>
              <a:spcBef>
                <a:spcPts val="600"/>
              </a:spcBef>
              <a:spcAft>
                <a:spcPts val="0"/>
              </a:spcAft>
              <a:buSzPts val="2160"/>
              <a:buChar char="-"/>
              <a:defRPr/>
            </a:lvl2pPr>
            <a:lvl3pPr marL="1371600" lvl="2" indent="-365760" algn="l">
              <a:lnSpc>
                <a:spcPct val="130000"/>
              </a:lnSpc>
              <a:spcBef>
                <a:spcPts val="600"/>
              </a:spcBef>
              <a:spcAft>
                <a:spcPts val="0"/>
              </a:spcAft>
              <a:buSzPts val="2160"/>
              <a:buChar char="-"/>
              <a:defRPr/>
            </a:lvl3pPr>
            <a:lvl4pPr marL="1828800" lvl="3" indent="-365760" algn="l">
              <a:lnSpc>
                <a:spcPct val="130000"/>
              </a:lnSpc>
              <a:spcBef>
                <a:spcPts val="600"/>
              </a:spcBef>
              <a:spcAft>
                <a:spcPts val="0"/>
              </a:spcAft>
              <a:buSzPts val="2160"/>
              <a:buChar char="-"/>
              <a:defRPr/>
            </a:lvl4pPr>
            <a:lvl5pPr marL="2286000" lvl="4" indent="-365760" algn="l">
              <a:lnSpc>
                <a:spcPct val="130000"/>
              </a:lnSpc>
              <a:spcBef>
                <a:spcPts val="600"/>
              </a:spcBef>
              <a:spcAft>
                <a:spcPts val="0"/>
              </a:spcAft>
              <a:buSzPts val="216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9"/>
          <p:cNvSpPr txBox="1">
            <a:spLocks noGrp="1"/>
          </p:cNvSpPr>
          <p:nvPr>
            <p:ph type="title"/>
          </p:nvPr>
        </p:nvSpPr>
        <p:spPr>
          <a:xfrm>
            <a:off x="566928" y="1499616"/>
            <a:ext cx="10515600" cy="590931"/>
          </a:xfrm>
          <a:prstGeom prst="rect">
            <a:avLst/>
          </a:prstGeom>
          <a:noFill/>
          <a:ln>
            <a:noFill/>
          </a:ln>
        </p:spPr>
        <p:txBody>
          <a:bodyPr spcFirstLastPara="1" wrap="square" lIns="91425" tIns="45700" rIns="91425" bIns="45700" anchor="b" anchorCtr="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9"/>
          <p:cNvSpPr txBox="1">
            <a:spLocks noGrp="1"/>
          </p:cNvSpPr>
          <p:nvPr>
            <p:ph type="body" idx="1"/>
          </p:nvPr>
        </p:nvSpPr>
        <p:spPr>
          <a:xfrm>
            <a:off x="566928" y="2185416"/>
            <a:ext cx="5138928" cy="393192"/>
          </a:xfrm>
          <a:prstGeom prst="rect">
            <a:avLst/>
          </a:prstGeom>
          <a:noFill/>
          <a:ln>
            <a:noFill/>
          </a:ln>
        </p:spPr>
        <p:txBody>
          <a:bodyPr spcFirstLastPara="1" wrap="square" lIns="91425" tIns="45700" rIns="91425" bIns="45700" anchor="t" anchorCtr="0">
            <a:spAutoFit/>
          </a:bodyPr>
          <a:lstStyle>
            <a:lvl1pPr marL="457200" lvl="0" indent="-228600" algn="l">
              <a:lnSpc>
                <a:spcPct val="130000"/>
              </a:lnSpc>
              <a:spcBef>
                <a:spcPts val="600"/>
              </a:spcBef>
              <a:spcAft>
                <a:spcPts val="0"/>
              </a:spcAft>
              <a:buSzPts val="1920"/>
              <a:buNone/>
              <a:defRPr sz="1600" b="1" cap="none">
                <a:solidFill>
                  <a:schemeClr val="dk2"/>
                </a:solidFill>
              </a:defRPr>
            </a:lvl1pPr>
            <a:lvl2pPr marL="914400" lvl="1" indent="-228600" algn="l">
              <a:lnSpc>
                <a:spcPct val="130000"/>
              </a:lnSpc>
              <a:spcBef>
                <a:spcPts val="600"/>
              </a:spcBef>
              <a:spcAft>
                <a:spcPts val="0"/>
              </a:spcAft>
              <a:buSzPts val="2400"/>
              <a:buNone/>
              <a:defRPr sz="2000" b="1"/>
            </a:lvl2pPr>
            <a:lvl3pPr marL="1371600" lvl="2" indent="-228600" algn="l">
              <a:lnSpc>
                <a:spcPct val="130000"/>
              </a:lnSpc>
              <a:spcBef>
                <a:spcPts val="600"/>
              </a:spcBef>
              <a:spcAft>
                <a:spcPts val="0"/>
              </a:spcAft>
              <a:buSzPts val="2160"/>
              <a:buNone/>
              <a:defRPr sz="1800" b="1"/>
            </a:lvl3pPr>
            <a:lvl4pPr marL="1828800" lvl="3" indent="-228600" algn="l">
              <a:lnSpc>
                <a:spcPct val="130000"/>
              </a:lnSpc>
              <a:spcBef>
                <a:spcPts val="600"/>
              </a:spcBef>
              <a:spcAft>
                <a:spcPts val="0"/>
              </a:spcAft>
              <a:buSzPts val="1920"/>
              <a:buNone/>
              <a:defRPr sz="1600" b="1"/>
            </a:lvl4pPr>
            <a:lvl5pPr marL="2286000" lvl="4" indent="-228600" algn="l">
              <a:lnSpc>
                <a:spcPct val="130000"/>
              </a:lnSpc>
              <a:spcBef>
                <a:spcPts val="600"/>
              </a:spcBef>
              <a:spcAft>
                <a:spcPts val="0"/>
              </a:spcAft>
              <a:buSzPts val="192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9"/>
          <p:cNvSpPr txBox="1">
            <a:spLocks noGrp="1"/>
          </p:cNvSpPr>
          <p:nvPr>
            <p:ph type="body" idx="2"/>
          </p:nvPr>
        </p:nvSpPr>
        <p:spPr>
          <a:xfrm>
            <a:off x="566928" y="2593340"/>
            <a:ext cx="5140515" cy="3535744"/>
          </a:xfrm>
          <a:prstGeom prst="rect">
            <a:avLst/>
          </a:prstGeom>
          <a:noFill/>
          <a:ln>
            <a:noFill/>
          </a:ln>
        </p:spPr>
        <p:txBody>
          <a:bodyPr spcFirstLastPara="1" wrap="square" lIns="91425" tIns="45700" rIns="91425" bIns="45700" anchor="t" anchorCtr="0">
            <a:noAutofit/>
          </a:bodyPr>
          <a:lstStyle>
            <a:lvl1pPr marL="457200" lvl="0" indent="-365760" algn="l">
              <a:lnSpc>
                <a:spcPct val="130000"/>
              </a:lnSpc>
              <a:spcBef>
                <a:spcPts val="600"/>
              </a:spcBef>
              <a:spcAft>
                <a:spcPts val="0"/>
              </a:spcAft>
              <a:buClr>
                <a:schemeClr val="dk2"/>
              </a:buClr>
              <a:buSzPts val="2160"/>
              <a:buFont typeface="Arial"/>
              <a:buChar char="•"/>
              <a:defRPr/>
            </a:lvl1pPr>
            <a:lvl2pPr marL="914400" lvl="1" indent="-365760" algn="l">
              <a:lnSpc>
                <a:spcPct val="130000"/>
              </a:lnSpc>
              <a:spcBef>
                <a:spcPts val="600"/>
              </a:spcBef>
              <a:spcAft>
                <a:spcPts val="0"/>
              </a:spcAft>
              <a:buSzPts val="2160"/>
              <a:buChar char="-"/>
              <a:defRPr/>
            </a:lvl2pPr>
            <a:lvl3pPr marL="1371600" lvl="2" indent="-365760" algn="l">
              <a:lnSpc>
                <a:spcPct val="130000"/>
              </a:lnSpc>
              <a:spcBef>
                <a:spcPts val="600"/>
              </a:spcBef>
              <a:spcAft>
                <a:spcPts val="0"/>
              </a:spcAft>
              <a:buSzPts val="2160"/>
              <a:buChar char="-"/>
              <a:defRPr/>
            </a:lvl3pPr>
            <a:lvl4pPr marL="1828800" lvl="3" indent="-365760" algn="l">
              <a:lnSpc>
                <a:spcPct val="130000"/>
              </a:lnSpc>
              <a:spcBef>
                <a:spcPts val="600"/>
              </a:spcBef>
              <a:spcAft>
                <a:spcPts val="0"/>
              </a:spcAft>
              <a:buSzPts val="2160"/>
              <a:buChar char="-"/>
              <a:defRPr/>
            </a:lvl4pPr>
            <a:lvl5pPr marL="2286000" lvl="4" indent="-365760" algn="l">
              <a:lnSpc>
                <a:spcPct val="130000"/>
              </a:lnSpc>
              <a:spcBef>
                <a:spcPts val="600"/>
              </a:spcBef>
              <a:spcAft>
                <a:spcPts val="0"/>
              </a:spcAft>
              <a:buSzPts val="216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9"/>
          <p:cNvSpPr txBox="1">
            <a:spLocks noGrp="1"/>
          </p:cNvSpPr>
          <p:nvPr>
            <p:ph type="body" idx="3"/>
          </p:nvPr>
        </p:nvSpPr>
        <p:spPr>
          <a:xfrm>
            <a:off x="6172200" y="2185416"/>
            <a:ext cx="5138928" cy="394980"/>
          </a:xfrm>
          <a:prstGeom prst="rect">
            <a:avLst/>
          </a:prstGeom>
          <a:noFill/>
          <a:ln>
            <a:noFill/>
          </a:ln>
        </p:spPr>
        <p:txBody>
          <a:bodyPr spcFirstLastPara="1" wrap="square" lIns="91425" tIns="45700" rIns="91425" bIns="45700" anchor="t" anchorCtr="0">
            <a:spAutoFit/>
          </a:bodyPr>
          <a:lstStyle>
            <a:lvl1pPr marL="457200" lvl="0" indent="-228600" algn="l">
              <a:lnSpc>
                <a:spcPct val="130000"/>
              </a:lnSpc>
              <a:spcBef>
                <a:spcPts val="600"/>
              </a:spcBef>
              <a:spcAft>
                <a:spcPts val="0"/>
              </a:spcAft>
              <a:buSzPts val="1920"/>
              <a:buNone/>
              <a:defRPr sz="1600" b="1" cap="none">
                <a:solidFill>
                  <a:schemeClr val="dk2"/>
                </a:solidFill>
              </a:defRPr>
            </a:lvl1pPr>
            <a:lvl2pPr marL="914400" lvl="1" indent="-228600" algn="l">
              <a:lnSpc>
                <a:spcPct val="130000"/>
              </a:lnSpc>
              <a:spcBef>
                <a:spcPts val="600"/>
              </a:spcBef>
              <a:spcAft>
                <a:spcPts val="0"/>
              </a:spcAft>
              <a:buSzPts val="2400"/>
              <a:buNone/>
              <a:defRPr sz="2000" b="1"/>
            </a:lvl2pPr>
            <a:lvl3pPr marL="1371600" lvl="2" indent="-228600" algn="l">
              <a:lnSpc>
                <a:spcPct val="130000"/>
              </a:lnSpc>
              <a:spcBef>
                <a:spcPts val="600"/>
              </a:spcBef>
              <a:spcAft>
                <a:spcPts val="0"/>
              </a:spcAft>
              <a:buSzPts val="2160"/>
              <a:buNone/>
              <a:defRPr sz="1800" b="1"/>
            </a:lvl3pPr>
            <a:lvl4pPr marL="1828800" lvl="3" indent="-228600" algn="l">
              <a:lnSpc>
                <a:spcPct val="130000"/>
              </a:lnSpc>
              <a:spcBef>
                <a:spcPts val="600"/>
              </a:spcBef>
              <a:spcAft>
                <a:spcPts val="0"/>
              </a:spcAft>
              <a:buSzPts val="1920"/>
              <a:buNone/>
              <a:defRPr sz="1600" b="1"/>
            </a:lvl4pPr>
            <a:lvl5pPr marL="2286000" lvl="4" indent="-228600" algn="l">
              <a:lnSpc>
                <a:spcPct val="130000"/>
              </a:lnSpc>
              <a:spcBef>
                <a:spcPts val="600"/>
              </a:spcBef>
              <a:spcAft>
                <a:spcPts val="0"/>
              </a:spcAft>
              <a:buSzPts val="192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9"/>
          <p:cNvSpPr txBox="1">
            <a:spLocks noGrp="1"/>
          </p:cNvSpPr>
          <p:nvPr>
            <p:ph type="body" idx="4"/>
          </p:nvPr>
        </p:nvSpPr>
        <p:spPr>
          <a:xfrm>
            <a:off x="6172200" y="2590800"/>
            <a:ext cx="5138928" cy="3538728"/>
          </a:xfrm>
          <a:prstGeom prst="rect">
            <a:avLst/>
          </a:prstGeom>
          <a:noFill/>
          <a:ln>
            <a:noFill/>
          </a:ln>
        </p:spPr>
        <p:txBody>
          <a:bodyPr spcFirstLastPara="1" wrap="square" lIns="91425" tIns="45700" rIns="91425" bIns="45700" anchor="t" anchorCtr="0">
            <a:noAutofit/>
          </a:bodyPr>
          <a:lstStyle>
            <a:lvl1pPr marL="457200" lvl="0" indent="-365760" algn="l">
              <a:lnSpc>
                <a:spcPct val="130000"/>
              </a:lnSpc>
              <a:spcBef>
                <a:spcPts val="600"/>
              </a:spcBef>
              <a:spcAft>
                <a:spcPts val="0"/>
              </a:spcAft>
              <a:buClr>
                <a:schemeClr val="dk2"/>
              </a:buClr>
              <a:buSzPts val="2160"/>
              <a:buFont typeface="Arial"/>
              <a:buChar char="•"/>
              <a:defRPr/>
            </a:lvl1pPr>
            <a:lvl2pPr marL="914400" lvl="1" indent="-365760" algn="l">
              <a:lnSpc>
                <a:spcPct val="130000"/>
              </a:lnSpc>
              <a:spcBef>
                <a:spcPts val="600"/>
              </a:spcBef>
              <a:spcAft>
                <a:spcPts val="0"/>
              </a:spcAft>
              <a:buSzPts val="2160"/>
              <a:buChar char="-"/>
              <a:defRPr/>
            </a:lvl2pPr>
            <a:lvl3pPr marL="1371600" lvl="2" indent="-365760" algn="l">
              <a:lnSpc>
                <a:spcPct val="130000"/>
              </a:lnSpc>
              <a:spcBef>
                <a:spcPts val="600"/>
              </a:spcBef>
              <a:spcAft>
                <a:spcPts val="0"/>
              </a:spcAft>
              <a:buSzPts val="2160"/>
              <a:buChar char="-"/>
              <a:defRPr/>
            </a:lvl3pPr>
            <a:lvl4pPr marL="1828800" lvl="3" indent="-365760" algn="l">
              <a:lnSpc>
                <a:spcPct val="130000"/>
              </a:lnSpc>
              <a:spcBef>
                <a:spcPts val="600"/>
              </a:spcBef>
              <a:spcAft>
                <a:spcPts val="0"/>
              </a:spcAft>
              <a:buSzPts val="2160"/>
              <a:buChar char="-"/>
              <a:defRPr/>
            </a:lvl4pPr>
            <a:lvl5pPr marL="2286000" lvl="4" indent="-365760" algn="l">
              <a:lnSpc>
                <a:spcPct val="130000"/>
              </a:lnSpc>
              <a:spcBef>
                <a:spcPts val="600"/>
              </a:spcBef>
              <a:spcAft>
                <a:spcPts val="0"/>
              </a:spcAft>
              <a:buSzPts val="216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and Three Photos">
  <p:cSld name="Content and Three Photos">
    <p:spTree>
      <p:nvGrpSpPr>
        <p:cNvPr id="1" name="Shape 50"/>
        <p:cNvGrpSpPr/>
        <p:nvPr/>
      </p:nvGrpSpPr>
      <p:grpSpPr>
        <a:xfrm>
          <a:off x="0" y="0"/>
          <a:ext cx="0" cy="0"/>
          <a:chOff x="0" y="0"/>
          <a:chExt cx="0" cy="0"/>
        </a:xfrm>
      </p:grpSpPr>
      <p:sp>
        <p:nvSpPr>
          <p:cNvPr id="51" name="Google Shape;51;p11"/>
          <p:cNvSpPr txBox="1">
            <a:spLocks noGrp="1"/>
          </p:cNvSpPr>
          <p:nvPr>
            <p:ph type="title"/>
          </p:nvPr>
        </p:nvSpPr>
        <p:spPr>
          <a:xfrm>
            <a:off x="566928" y="1499616"/>
            <a:ext cx="4248912" cy="590931"/>
          </a:xfrm>
          <a:prstGeom prst="rect">
            <a:avLst/>
          </a:prstGeom>
          <a:noFill/>
          <a:ln>
            <a:noFill/>
          </a:ln>
        </p:spPr>
        <p:txBody>
          <a:bodyPr spcFirstLastPara="1" wrap="square" lIns="91425" tIns="45700" rIns="91425" bIns="45700" anchor="b" anchorCtr="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11"/>
          <p:cNvSpPr txBox="1">
            <a:spLocks noGrp="1"/>
          </p:cNvSpPr>
          <p:nvPr>
            <p:ph type="body" idx="1"/>
          </p:nvPr>
        </p:nvSpPr>
        <p:spPr>
          <a:xfrm>
            <a:off x="566928" y="2185416"/>
            <a:ext cx="4248912" cy="3968249"/>
          </a:xfrm>
          <a:prstGeom prst="rect">
            <a:avLst/>
          </a:prstGeom>
          <a:noFill/>
          <a:ln>
            <a:noFill/>
          </a:ln>
        </p:spPr>
        <p:txBody>
          <a:bodyPr spcFirstLastPara="1" wrap="square" lIns="91425" tIns="45700" rIns="91425" bIns="45700" anchor="t" anchorCtr="0">
            <a:noAutofit/>
          </a:bodyPr>
          <a:lstStyle>
            <a:lvl1pPr marL="457200" lvl="0" indent="-365760" algn="l">
              <a:lnSpc>
                <a:spcPct val="130000"/>
              </a:lnSpc>
              <a:spcBef>
                <a:spcPts val="600"/>
              </a:spcBef>
              <a:spcAft>
                <a:spcPts val="0"/>
              </a:spcAft>
              <a:buSzPts val="2160"/>
              <a:buChar char="•"/>
              <a:defRPr/>
            </a:lvl1pPr>
            <a:lvl2pPr marL="914400" lvl="1" indent="-365760" algn="l">
              <a:lnSpc>
                <a:spcPct val="130000"/>
              </a:lnSpc>
              <a:spcBef>
                <a:spcPts val="600"/>
              </a:spcBef>
              <a:spcAft>
                <a:spcPts val="0"/>
              </a:spcAft>
              <a:buSzPts val="2160"/>
              <a:buChar char="-"/>
              <a:defRPr/>
            </a:lvl2pPr>
            <a:lvl3pPr marL="1371600" lvl="2" indent="-365760" algn="l">
              <a:lnSpc>
                <a:spcPct val="130000"/>
              </a:lnSpc>
              <a:spcBef>
                <a:spcPts val="600"/>
              </a:spcBef>
              <a:spcAft>
                <a:spcPts val="0"/>
              </a:spcAft>
              <a:buSzPts val="2160"/>
              <a:buChar char="-"/>
              <a:defRPr/>
            </a:lvl3pPr>
            <a:lvl4pPr marL="1828800" lvl="3" indent="-365760" algn="l">
              <a:lnSpc>
                <a:spcPct val="130000"/>
              </a:lnSpc>
              <a:spcBef>
                <a:spcPts val="600"/>
              </a:spcBef>
              <a:spcAft>
                <a:spcPts val="0"/>
              </a:spcAft>
              <a:buSzPts val="2160"/>
              <a:buChar char="-"/>
              <a:defRPr/>
            </a:lvl4pPr>
            <a:lvl5pPr marL="2286000" lvl="4" indent="-365760" algn="l">
              <a:lnSpc>
                <a:spcPct val="130000"/>
              </a:lnSpc>
              <a:spcBef>
                <a:spcPts val="600"/>
              </a:spcBef>
              <a:spcAft>
                <a:spcPts val="0"/>
              </a:spcAft>
              <a:buSzPts val="216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11"/>
          <p:cNvSpPr>
            <a:spLocks noGrp="1"/>
          </p:cNvSpPr>
          <p:nvPr>
            <p:ph type="pic" idx="2"/>
          </p:nvPr>
        </p:nvSpPr>
        <p:spPr>
          <a:xfrm>
            <a:off x="5114631" y="1066800"/>
            <a:ext cx="7077369" cy="2932598"/>
          </a:xfrm>
          <a:prstGeom prst="rect">
            <a:avLst/>
          </a:prstGeom>
          <a:solidFill>
            <a:srgbClr val="BFBFBF"/>
          </a:solidFill>
          <a:ln w="9525" cap="flat" cmpd="sng">
            <a:solidFill>
              <a:schemeClr val="lt1"/>
            </a:solidFill>
            <a:prstDash val="solid"/>
            <a:round/>
            <a:headEnd type="none" w="sm" len="sm"/>
            <a:tailEnd type="none" w="sm" len="sm"/>
          </a:ln>
        </p:spPr>
      </p:sp>
      <p:sp>
        <p:nvSpPr>
          <p:cNvPr id="54" name="Google Shape;54;p11"/>
          <p:cNvSpPr>
            <a:spLocks noGrp="1"/>
          </p:cNvSpPr>
          <p:nvPr>
            <p:ph type="pic" idx="3"/>
          </p:nvPr>
        </p:nvSpPr>
        <p:spPr>
          <a:xfrm>
            <a:off x="5114631" y="3998296"/>
            <a:ext cx="3602522" cy="2857500"/>
          </a:xfrm>
          <a:prstGeom prst="rect">
            <a:avLst/>
          </a:prstGeom>
          <a:solidFill>
            <a:srgbClr val="BFBFBF"/>
          </a:solidFill>
          <a:ln w="9525" cap="flat" cmpd="sng">
            <a:solidFill>
              <a:schemeClr val="lt1"/>
            </a:solidFill>
            <a:prstDash val="solid"/>
            <a:round/>
            <a:headEnd type="none" w="sm" len="sm"/>
            <a:tailEnd type="none" w="sm" len="sm"/>
          </a:ln>
        </p:spPr>
      </p:sp>
      <p:sp>
        <p:nvSpPr>
          <p:cNvPr id="55" name="Google Shape;55;p11"/>
          <p:cNvSpPr>
            <a:spLocks noGrp="1"/>
          </p:cNvSpPr>
          <p:nvPr>
            <p:ph type="pic" idx="4"/>
          </p:nvPr>
        </p:nvSpPr>
        <p:spPr>
          <a:xfrm>
            <a:off x="8701089" y="3998296"/>
            <a:ext cx="3490912" cy="2857500"/>
          </a:xfrm>
          <a:prstGeom prst="rect">
            <a:avLst/>
          </a:prstGeom>
          <a:solidFill>
            <a:srgbClr val="BFBFBF"/>
          </a:solidFill>
          <a:ln w="9525" cap="flat" cmpd="sng">
            <a:solidFill>
              <a:schemeClr val="lt1"/>
            </a:solidFill>
            <a:prstDash val="solid"/>
            <a:round/>
            <a:headEnd type="none" w="sm" len="sm"/>
            <a:tailEnd type="none" w="sm" len="sm"/>
          </a:ln>
        </p:spPr>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Full Width Photo">
  <p:cSld name="Full Width Photo">
    <p:spTree>
      <p:nvGrpSpPr>
        <p:cNvPr id="1" name="Shape 56"/>
        <p:cNvGrpSpPr/>
        <p:nvPr/>
      </p:nvGrpSpPr>
      <p:grpSpPr>
        <a:xfrm>
          <a:off x="0" y="0"/>
          <a:ext cx="0" cy="0"/>
          <a:chOff x="0" y="0"/>
          <a:chExt cx="0" cy="0"/>
        </a:xfrm>
      </p:grpSpPr>
      <p:sp>
        <p:nvSpPr>
          <p:cNvPr id="57" name="Google Shape;57;p12"/>
          <p:cNvSpPr txBox="1">
            <a:spLocks noGrp="1"/>
          </p:cNvSpPr>
          <p:nvPr>
            <p:ph type="title"/>
          </p:nvPr>
        </p:nvSpPr>
        <p:spPr>
          <a:xfrm>
            <a:off x="566928" y="1499616"/>
            <a:ext cx="10515600" cy="590931"/>
          </a:xfrm>
          <a:prstGeom prst="rect">
            <a:avLst/>
          </a:prstGeom>
          <a:noFill/>
          <a:ln>
            <a:noFill/>
          </a:ln>
        </p:spPr>
        <p:txBody>
          <a:bodyPr spcFirstLastPara="1" wrap="square" lIns="91425" tIns="45700" rIns="91425" bIns="45700" anchor="b" anchorCtr="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2"/>
          <p:cNvSpPr>
            <a:spLocks noGrp="1"/>
          </p:cNvSpPr>
          <p:nvPr>
            <p:ph type="pic" idx="2"/>
          </p:nvPr>
        </p:nvSpPr>
        <p:spPr>
          <a:xfrm>
            <a:off x="0" y="1066800"/>
            <a:ext cx="12192000" cy="5791200"/>
          </a:xfrm>
          <a:prstGeom prst="rect">
            <a:avLst/>
          </a:prstGeom>
          <a:solidFill>
            <a:srgbClr val="BFBFBF"/>
          </a:solidFill>
          <a:ln>
            <a:noFill/>
          </a:ln>
        </p:spPr>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and Graph">
  <p:cSld name="Content and Graph">
    <p:spTree>
      <p:nvGrpSpPr>
        <p:cNvPr id="1" name="Shape 59"/>
        <p:cNvGrpSpPr/>
        <p:nvPr/>
      </p:nvGrpSpPr>
      <p:grpSpPr>
        <a:xfrm>
          <a:off x="0" y="0"/>
          <a:ext cx="0" cy="0"/>
          <a:chOff x="0" y="0"/>
          <a:chExt cx="0" cy="0"/>
        </a:xfrm>
      </p:grpSpPr>
      <p:sp>
        <p:nvSpPr>
          <p:cNvPr id="60" name="Google Shape;60;p13"/>
          <p:cNvSpPr txBox="1">
            <a:spLocks noGrp="1"/>
          </p:cNvSpPr>
          <p:nvPr>
            <p:ph type="title"/>
          </p:nvPr>
        </p:nvSpPr>
        <p:spPr>
          <a:xfrm>
            <a:off x="566928" y="1499616"/>
            <a:ext cx="4248912" cy="590931"/>
          </a:xfrm>
          <a:prstGeom prst="rect">
            <a:avLst/>
          </a:prstGeom>
          <a:noFill/>
          <a:ln>
            <a:noFill/>
          </a:ln>
        </p:spPr>
        <p:txBody>
          <a:bodyPr spcFirstLastPara="1" wrap="square" lIns="91425" tIns="45700" rIns="91425" bIns="45700" anchor="b" anchorCtr="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13"/>
          <p:cNvSpPr txBox="1">
            <a:spLocks noGrp="1"/>
          </p:cNvSpPr>
          <p:nvPr>
            <p:ph type="body" idx="1"/>
          </p:nvPr>
        </p:nvSpPr>
        <p:spPr>
          <a:xfrm>
            <a:off x="566928" y="2185416"/>
            <a:ext cx="4248912" cy="3968249"/>
          </a:xfrm>
          <a:prstGeom prst="rect">
            <a:avLst/>
          </a:prstGeom>
          <a:noFill/>
          <a:ln>
            <a:noFill/>
          </a:ln>
        </p:spPr>
        <p:txBody>
          <a:bodyPr spcFirstLastPara="1" wrap="square" lIns="91425" tIns="45700" rIns="91425" bIns="45700" anchor="t" anchorCtr="0">
            <a:noAutofit/>
          </a:bodyPr>
          <a:lstStyle>
            <a:lvl1pPr marL="457200" lvl="0" indent="-365760" algn="l">
              <a:lnSpc>
                <a:spcPct val="130000"/>
              </a:lnSpc>
              <a:spcBef>
                <a:spcPts val="600"/>
              </a:spcBef>
              <a:spcAft>
                <a:spcPts val="0"/>
              </a:spcAft>
              <a:buSzPts val="2160"/>
              <a:buChar char="•"/>
              <a:defRPr/>
            </a:lvl1pPr>
            <a:lvl2pPr marL="914400" lvl="1" indent="-365760" algn="l">
              <a:lnSpc>
                <a:spcPct val="130000"/>
              </a:lnSpc>
              <a:spcBef>
                <a:spcPts val="600"/>
              </a:spcBef>
              <a:spcAft>
                <a:spcPts val="0"/>
              </a:spcAft>
              <a:buSzPts val="2160"/>
              <a:buChar char="-"/>
              <a:defRPr/>
            </a:lvl2pPr>
            <a:lvl3pPr marL="1371600" lvl="2" indent="-365760" algn="l">
              <a:lnSpc>
                <a:spcPct val="130000"/>
              </a:lnSpc>
              <a:spcBef>
                <a:spcPts val="600"/>
              </a:spcBef>
              <a:spcAft>
                <a:spcPts val="0"/>
              </a:spcAft>
              <a:buSzPts val="2160"/>
              <a:buChar char="-"/>
              <a:defRPr/>
            </a:lvl3pPr>
            <a:lvl4pPr marL="1828800" lvl="3" indent="-365760" algn="l">
              <a:lnSpc>
                <a:spcPct val="130000"/>
              </a:lnSpc>
              <a:spcBef>
                <a:spcPts val="600"/>
              </a:spcBef>
              <a:spcAft>
                <a:spcPts val="0"/>
              </a:spcAft>
              <a:buSzPts val="2160"/>
              <a:buChar char="-"/>
              <a:defRPr/>
            </a:lvl4pPr>
            <a:lvl5pPr marL="2286000" lvl="4" indent="-365760" algn="l">
              <a:lnSpc>
                <a:spcPct val="130000"/>
              </a:lnSpc>
              <a:spcBef>
                <a:spcPts val="600"/>
              </a:spcBef>
              <a:spcAft>
                <a:spcPts val="0"/>
              </a:spcAft>
              <a:buSzPts val="216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13"/>
          <p:cNvSpPr>
            <a:spLocks noGrp="1"/>
          </p:cNvSpPr>
          <p:nvPr>
            <p:ph type="chart" idx="2"/>
          </p:nvPr>
        </p:nvSpPr>
        <p:spPr>
          <a:xfrm>
            <a:off x="5161935" y="1976285"/>
            <a:ext cx="6325152" cy="3967316"/>
          </a:xfrm>
          <a:prstGeom prst="rect">
            <a:avLst/>
          </a:prstGeom>
          <a:solidFill>
            <a:srgbClr val="BFBFBF"/>
          </a:solidFill>
          <a:ln>
            <a:noFill/>
          </a:ln>
        </p:spPr>
        <p:txBody>
          <a:bodyPr spcFirstLastPara="1" wrap="square" lIns="91425" tIns="45700" rIns="91425" bIns="45700" anchor="t" anchorCtr="0">
            <a:noAutofit/>
          </a:bodyPr>
          <a:lstStyle>
            <a:lvl1pPr marR="0" lvl="0" algn="ctr" rtl="0">
              <a:lnSpc>
                <a:spcPct val="90000"/>
              </a:lnSpc>
              <a:spcBef>
                <a:spcPts val="100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30000"/>
              </a:lnSpc>
              <a:spcBef>
                <a:spcPts val="600"/>
              </a:spcBef>
              <a:spcAft>
                <a:spcPts val="0"/>
              </a:spcAft>
              <a:buClr>
                <a:schemeClr val="dk2"/>
              </a:buClr>
              <a:buSzPts val="2160"/>
              <a:buFont typeface="NTR"/>
              <a:buChar char="-"/>
              <a:defRPr sz="1800" b="0" i="0" u="none" strike="noStrike" cap="none">
                <a:solidFill>
                  <a:schemeClr val="dk1"/>
                </a:solidFill>
                <a:latin typeface="Arial"/>
                <a:ea typeface="Arial"/>
                <a:cs typeface="Arial"/>
                <a:sym typeface="Arial"/>
              </a:defRPr>
            </a:lvl2pPr>
            <a:lvl3pPr marR="0" lvl="2" algn="l" rtl="0">
              <a:lnSpc>
                <a:spcPct val="130000"/>
              </a:lnSpc>
              <a:spcBef>
                <a:spcPts val="600"/>
              </a:spcBef>
              <a:spcAft>
                <a:spcPts val="0"/>
              </a:spcAft>
              <a:buClr>
                <a:schemeClr val="dk2"/>
              </a:buClr>
              <a:buSzPts val="2160"/>
              <a:buFont typeface="NTR"/>
              <a:buChar char="-"/>
              <a:defRPr sz="1800" b="0" i="0" u="none" strike="noStrike" cap="none">
                <a:solidFill>
                  <a:schemeClr val="dk1"/>
                </a:solidFill>
                <a:latin typeface="Arial"/>
                <a:ea typeface="Arial"/>
                <a:cs typeface="Arial"/>
                <a:sym typeface="Arial"/>
              </a:defRPr>
            </a:lvl3pPr>
            <a:lvl4pPr marR="0" lvl="3" algn="l" rtl="0">
              <a:lnSpc>
                <a:spcPct val="130000"/>
              </a:lnSpc>
              <a:spcBef>
                <a:spcPts val="600"/>
              </a:spcBef>
              <a:spcAft>
                <a:spcPts val="0"/>
              </a:spcAft>
              <a:buClr>
                <a:schemeClr val="dk2"/>
              </a:buClr>
              <a:buSzPts val="2160"/>
              <a:buFont typeface="NTR"/>
              <a:buChar char="-"/>
              <a:defRPr sz="1800" b="0" i="0" u="none" strike="noStrike" cap="none">
                <a:solidFill>
                  <a:schemeClr val="dk1"/>
                </a:solidFill>
                <a:latin typeface="Arial"/>
                <a:ea typeface="Arial"/>
                <a:cs typeface="Arial"/>
                <a:sym typeface="Arial"/>
              </a:defRPr>
            </a:lvl4pPr>
            <a:lvl5pPr marR="0" lvl="4" algn="l" rtl="0">
              <a:lnSpc>
                <a:spcPct val="130000"/>
              </a:lnSpc>
              <a:spcBef>
                <a:spcPts val="600"/>
              </a:spcBef>
              <a:spcAft>
                <a:spcPts val="0"/>
              </a:spcAft>
              <a:buClr>
                <a:schemeClr val="dk2"/>
              </a:buClr>
              <a:buSzPts val="2160"/>
              <a:buFont typeface="NTR"/>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566928" y="1499616"/>
            <a:ext cx="10515600" cy="590931"/>
          </a:xfrm>
          <a:prstGeom prst="rect">
            <a:avLst/>
          </a:prstGeom>
          <a:noFill/>
          <a:ln>
            <a:noFill/>
          </a:ln>
        </p:spPr>
        <p:txBody>
          <a:bodyPr spcFirstLastPara="1" wrap="square" lIns="91425" tIns="45700" rIns="91425" bIns="45700" anchor="b" anchorCtr="0">
            <a:spAutoFit/>
          </a:bodyPr>
          <a:lstStyle>
            <a:lvl1pPr marR="0" lvl="0" algn="l" rtl="0">
              <a:lnSpc>
                <a:spcPct val="90000"/>
              </a:lnSpc>
              <a:spcBef>
                <a:spcPts val="0"/>
              </a:spcBef>
              <a:spcAft>
                <a:spcPts val="0"/>
              </a:spcAft>
              <a:buClr>
                <a:schemeClr val="dk2"/>
              </a:buClr>
              <a:buSzPts val="3600"/>
              <a:buFont typeface="Arial"/>
              <a:buNone/>
              <a:defRPr sz="36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566928" y="2185416"/>
            <a:ext cx="10515600" cy="3968249"/>
          </a:xfrm>
          <a:prstGeom prst="rect">
            <a:avLst/>
          </a:prstGeom>
          <a:noFill/>
          <a:ln>
            <a:noFill/>
          </a:ln>
        </p:spPr>
        <p:txBody>
          <a:bodyPr spcFirstLastPara="1" wrap="square" lIns="91425" tIns="45700" rIns="91425" bIns="45700" anchor="t" anchorCtr="0">
            <a:noAutofit/>
          </a:bodyPr>
          <a:lstStyle>
            <a:lvl1pPr marL="457200" marR="0" lvl="0" indent="-365760" algn="l" rtl="0">
              <a:lnSpc>
                <a:spcPct val="130000"/>
              </a:lnSpc>
              <a:spcBef>
                <a:spcPts val="600"/>
              </a:spcBef>
              <a:spcAft>
                <a:spcPts val="0"/>
              </a:spcAft>
              <a:buClr>
                <a:schemeClr val="dk2"/>
              </a:buClr>
              <a:buSzPts val="2160"/>
              <a:buFont typeface="Arial"/>
              <a:buChar char="•"/>
              <a:defRPr sz="1800" b="0" i="0" u="none" strike="noStrike" cap="none">
                <a:solidFill>
                  <a:schemeClr val="dk1"/>
                </a:solidFill>
                <a:latin typeface="Arial"/>
                <a:ea typeface="Arial"/>
                <a:cs typeface="Arial"/>
                <a:sym typeface="Arial"/>
              </a:defRPr>
            </a:lvl1pPr>
            <a:lvl2pPr marL="914400" marR="0" lvl="1" indent="-365760" algn="l" rtl="0">
              <a:lnSpc>
                <a:spcPct val="130000"/>
              </a:lnSpc>
              <a:spcBef>
                <a:spcPts val="600"/>
              </a:spcBef>
              <a:spcAft>
                <a:spcPts val="0"/>
              </a:spcAft>
              <a:buClr>
                <a:schemeClr val="dk2"/>
              </a:buClr>
              <a:buSzPts val="2160"/>
              <a:buFont typeface="NTR"/>
              <a:buChar char="-"/>
              <a:defRPr sz="1800" b="0" i="0" u="none" strike="noStrike" cap="none">
                <a:solidFill>
                  <a:schemeClr val="dk1"/>
                </a:solidFill>
                <a:latin typeface="Arial"/>
                <a:ea typeface="Arial"/>
                <a:cs typeface="Arial"/>
                <a:sym typeface="Arial"/>
              </a:defRPr>
            </a:lvl2pPr>
            <a:lvl3pPr marL="1371600" marR="0" lvl="2" indent="-365760" algn="l" rtl="0">
              <a:lnSpc>
                <a:spcPct val="130000"/>
              </a:lnSpc>
              <a:spcBef>
                <a:spcPts val="600"/>
              </a:spcBef>
              <a:spcAft>
                <a:spcPts val="0"/>
              </a:spcAft>
              <a:buClr>
                <a:schemeClr val="dk2"/>
              </a:buClr>
              <a:buSzPts val="2160"/>
              <a:buFont typeface="NTR"/>
              <a:buChar char="-"/>
              <a:defRPr sz="1800" b="0" i="0" u="none" strike="noStrike" cap="none">
                <a:solidFill>
                  <a:schemeClr val="dk1"/>
                </a:solidFill>
                <a:latin typeface="Arial"/>
                <a:ea typeface="Arial"/>
                <a:cs typeface="Arial"/>
                <a:sym typeface="Arial"/>
              </a:defRPr>
            </a:lvl3pPr>
            <a:lvl4pPr marL="1828800" marR="0" lvl="3" indent="-365760" algn="l" rtl="0">
              <a:lnSpc>
                <a:spcPct val="130000"/>
              </a:lnSpc>
              <a:spcBef>
                <a:spcPts val="600"/>
              </a:spcBef>
              <a:spcAft>
                <a:spcPts val="0"/>
              </a:spcAft>
              <a:buClr>
                <a:schemeClr val="dk2"/>
              </a:buClr>
              <a:buSzPts val="2160"/>
              <a:buFont typeface="NTR"/>
              <a:buChar char="-"/>
              <a:defRPr sz="1800" b="0" i="0" u="none" strike="noStrike" cap="none">
                <a:solidFill>
                  <a:schemeClr val="dk1"/>
                </a:solidFill>
                <a:latin typeface="Arial"/>
                <a:ea typeface="Arial"/>
                <a:cs typeface="Arial"/>
                <a:sym typeface="Arial"/>
              </a:defRPr>
            </a:lvl4pPr>
            <a:lvl5pPr marL="2286000" marR="0" lvl="4" indent="-365760" algn="l" rtl="0">
              <a:lnSpc>
                <a:spcPct val="130000"/>
              </a:lnSpc>
              <a:spcBef>
                <a:spcPts val="600"/>
              </a:spcBef>
              <a:spcAft>
                <a:spcPts val="0"/>
              </a:spcAft>
              <a:buClr>
                <a:schemeClr val="dk2"/>
              </a:buClr>
              <a:buSzPts val="2160"/>
              <a:buFont typeface="NTR"/>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pic>
        <p:nvPicPr>
          <p:cNvPr id="12" name="Google Shape;12;p1" descr="University at Buffalo, The State University of New York logo"/>
          <p:cNvPicPr preferRelativeResize="0"/>
          <p:nvPr/>
        </p:nvPicPr>
        <p:blipFill rotWithShape="1">
          <a:blip r:embed="rId15">
            <a:alphaModFix/>
          </a:blip>
          <a:srcRect/>
          <a:stretch/>
        </p:blipFill>
        <p:spPr>
          <a:xfrm>
            <a:off x="355600" y="321249"/>
            <a:ext cx="4800600" cy="355823"/>
          </a:xfrm>
          <a:prstGeom prst="rect">
            <a:avLst/>
          </a:prstGeom>
          <a:noFill/>
          <a:ln>
            <a:noFill/>
          </a:ln>
        </p:spPr>
      </p:pic>
      <p:sp>
        <p:nvSpPr>
          <p:cNvPr id="13" name="Google Shape;13;p1"/>
          <p:cNvSpPr txBox="1"/>
          <p:nvPr/>
        </p:nvSpPr>
        <p:spPr>
          <a:xfrm>
            <a:off x="6938176" y="6319774"/>
            <a:ext cx="41148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600" b="1" i="0" u="none" strike="noStrike" cap="none">
                <a:solidFill>
                  <a:schemeClr val="dk1"/>
                </a:solidFill>
                <a:latin typeface="Arial"/>
                <a:ea typeface="Arial"/>
                <a:cs typeface="Arial"/>
                <a:sym typeface="Arial"/>
              </a:rPr>
              <a:t>‹#›</a:t>
            </a:fld>
            <a:endParaRPr sz="1600" b="1"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7" r:id="rId7"/>
    <p:sldLayoutId id="2147483658" r:id="rId8"/>
    <p:sldLayoutId id="2147483659" r:id="rId9"/>
    <p:sldLayoutId id="2147483660" r:id="rId10"/>
    <p:sldLayoutId id="2147483661" r:id="rId11"/>
    <p:sldLayoutId id="2147483663"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hyperlink" Target="https://www.bu.edu/articles/2023/is-meta-threads-safe-social-media-data-privacy-explained/"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6"/>
          <p:cNvSpPr txBox="1">
            <a:spLocks noGrp="1"/>
          </p:cNvSpPr>
          <p:nvPr>
            <p:ph type="ctrTitle"/>
          </p:nvPr>
        </p:nvSpPr>
        <p:spPr>
          <a:xfrm>
            <a:off x="289490" y="248304"/>
            <a:ext cx="9464700" cy="2602865"/>
          </a:xfrm>
          <a:prstGeom prst="rect">
            <a:avLst/>
          </a:prstGeom>
          <a:noFill/>
          <a:ln>
            <a:noFill/>
          </a:ln>
        </p:spPr>
        <p:txBody>
          <a:bodyPr spcFirstLastPara="1" wrap="square" lIns="0" tIns="45700" rIns="91425" bIns="45700" anchor="b" anchorCtr="0">
            <a:noAutofit/>
          </a:bodyPr>
          <a:lstStyle/>
          <a:p>
            <a:pPr marL="0" lvl="0" indent="0" algn="l" rtl="0">
              <a:spcBef>
                <a:spcPts val="0"/>
              </a:spcBef>
              <a:spcAft>
                <a:spcPts val="0"/>
              </a:spcAft>
              <a:buClr>
                <a:schemeClr val="lt1"/>
              </a:buClr>
              <a:buSzPts val="6000"/>
              <a:buFont typeface="Arial"/>
              <a:buNone/>
            </a:pPr>
            <a:br>
              <a:rPr lang="en-US" sz="3000" dirty="0">
                <a:solidFill>
                  <a:srgbClr val="000000"/>
                </a:solidFill>
              </a:rPr>
            </a:br>
            <a:br>
              <a:rPr lang="en-US" sz="3000" dirty="0">
                <a:solidFill>
                  <a:srgbClr val="000000"/>
                </a:solidFill>
              </a:rPr>
            </a:br>
            <a:br>
              <a:rPr lang="en-US" sz="3000" dirty="0">
                <a:solidFill>
                  <a:srgbClr val="000000"/>
                </a:solidFill>
              </a:rPr>
            </a:br>
            <a:endParaRPr sz="3000" dirty="0">
              <a:solidFill>
                <a:srgbClr val="000000"/>
              </a:solidFill>
              <a:latin typeface="Söhne"/>
            </a:endParaRPr>
          </a:p>
          <a:p>
            <a:pPr marL="0" lvl="0" indent="0" algn="l" rtl="0">
              <a:spcBef>
                <a:spcPts val="0"/>
              </a:spcBef>
              <a:spcAft>
                <a:spcPts val="0"/>
              </a:spcAft>
              <a:buClr>
                <a:schemeClr val="lt1"/>
              </a:buClr>
              <a:buSzPts val="6000"/>
              <a:buFont typeface="Arial"/>
              <a:buNone/>
            </a:pPr>
            <a:br>
              <a:rPr lang="en-US" sz="3000" dirty="0">
                <a:solidFill>
                  <a:srgbClr val="000000"/>
                </a:solidFill>
                <a:latin typeface="Söhne"/>
              </a:rPr>
            </a:br>
            <a:r>
              <a:rPr lang="en-US" sz="3000" dirty="0">
                <a:solidFill>
                  <a:srgbClr val="000000"/>
                </a:solidFill>
                <a:latin typeface="Söhne"/>
              </a:rPr>
              <a:t>CSE 707 : Wireless Network Security</a:t>
            </a:r>
            <a:br>
              <a:rPr lang="en-US" sz="3000" dirty="0">
                <a:solidFill>
                  <a:srgbClr val="000000"/>
                </a:solidFill>
                <a:latin typeface="Söhne"/>
              </a:rPr>
            </a:br>
            <a:br>
              <a:rPr lang="en-US" sz="3000" dirty="0">
                <a:solidFill>
                  <a:srgbClr val="000000"/>
                </a:solidFill>
                <a:latin typeface="Söhne"/>
              </a:rPr>
            </a:br>
            <a:r>
              <a:rPr lang="en-US" sz="3000" dirty="0">
                <a:solidFill>
                  <a:srgbClr val="000000"/>
                </a:solidFill>
                <a:latin typeface="Söhne"/>
              </a:rPr>
              <a:t>Solutions to Security and Privacy Issues in </a:t>
            </a:r>
            <a:br>
              <a:rPr lang="en-US" sz="3000" dirty="0">
                <a:solidFill>
                  <a:srgbClr val="000000"/>
                </a:solidFill>
                <a:latin typeface="Söhne"/>
              </a:rPr>
            </a:br>
            <a:r>
              <a:rPr lang="en-US" sz="2900" dirty="0">
                <a:solidFill>
                  <a:srgbClr val="000000"/>
                </a:solidFill>
                <a:latin typeface="Söhne"/>
              </a:rPr>
              <a:t>Mobile Social Networking</a:t>
            </a:r>
            <a:br>
              <a:rPr lang="en-US" sz="3000" dirty="0">
                <a:solidFill>
                  <a:srgbClr val="000000"/>
                </a:solidFill>
              </a:rPr>
            </a:br>
            <a:br>
              <a:rPr lang="en-US" sz="3000" dirty="0">
                <a:solidFill>
                  <a:schemeClr val="lt1"/>
                </a:solidFill>
              </a:rPr>
            </a:br>
            <a:r>
              <a:rPr lang="en-US" sz="1800" b="0" dirty="0">
                <a:solidFill>
                  <a:srgbClr val="000000"/>
                </a:solidFill>
              </a:rPr>
              <a:t>2009 International Conference on Computational Science and Engineering</a:t>
            </a:r>
            <a:endParaRPr dirty="0"/>
          </a:p>
        </p:txBody>
      </p:sp>
      <p:sp>
        <p:nvSpPr>
          <p:cNvPr id="71" name="Google Shape;71;p16"/>
          <p:cNvSpPr txBox="1">
            <a:spLocks noGrp="1"/>
          </p:cNvSpPr>
          <p:nvPr>
            <p:ph type="body" idx="1"/>
          </p:nvPr>
        </p:nvSpPr>
        <p:spPr>
          <a:xfrm>
            <a:off x="289490" y="3006292"/>
            <a:ext cx="7107232" cy="1000539"/>
          </a:xfrm>
          <a:prstGeom prst="rect">
            <a:avLst/>
          </a:prstGeom>
          <a:noFill/>
          <a:ln>
            <a:noFill/>
          </a:ln>
        </p:spPr>
        <p:txBody>
          <a:bodyPr spcFirstLastPara="1" wrap="square" lIns="0" tIns="45700" rIns="91425" bIns="45700" anchor="t" anchorCtr="0">
            <a:noAutofit/>
          </a:bodyPr>
          <a:lstStyle/>
          <a:p>
            <a:pPr marL="0" lvl="0" indent="0" algn="l" rtl="0">
              <a:lnSpc>
                <a:spcPct val="130000"/>
              </a:lnSpc>
              <a:spcBef>
                <a:spcPts val="0"/>
              </a:spcBef>
              <a:spcAft>
                <a:spcPts val="0"/>
              </a:spcAft>
              <a:buSzPts val="3360"/>
              <a:buNone/>
            </a:pPr>
            <a:r>
              <a:rPr lang="en-US" sz="2400" dirty="0"/>
              <a:t>Aaron Beach, Mike Gartrell, and Richard Han</a:t>
            </a:r>
          </a:p>
          <a:p>
            <a:pPr marL="0" lvl="0" indent="0" algn="l" rtl="0">
              <a:lnSpc>
                <a:spcPct val="130000"/>
              </a:lnSpc>
              <a:spcBef>
                <a:spcPts val="0"/>
              </a:spcBef>
              <a:spcAft>
                <a:spcPts val="0"/>
              </a:spcAft>
              <a:buSzPts val="3360"/>
              <a:buNone/>
            </a:pPr>
            <a:r>
              <a:rPr lang="en-US" sz="2000" dirty="0"/>
              <a:t>University of Colorado at Boulder</a:t>
            </a:r>
          </a:p>
        </p:txBody>
      </p:sp>
      <p:sp>
        <p:nvSpPr>
          <p:cNvPr id="72" name="Google Shape;72;p16"/>
          <p:cNvSpPr txBox="1"/>
          <p:nvPr/>
        </p:nvSpPr>
        <p:spPr>
          <a:xfrm>
            <a:off x="6194775" y="5827900"/>
            <a:ext cx="5503200" cy="90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3" name="Google Shape;73;p16"/>
          <p:cNvSpPr txBox="1"/>
          <p:nvPr/>
        </p:nvSpPr>
        <p:spPr>
          <a:xfrm>
            <a:off x="-822960" y="4006830"/>
            <a:ext cx="7589520" cy="2602865"/>
          </a:xfrm>
          <a:prstGeom prst="rect">
            <a:avLst/>
          </a:prstGeom>
          <a:noFill/>
          <a:ln>
            <a:noFill/>
          </a:ln>
        </p:spPr>
        <p:txBody>
          <a:bodyPr spcFirstLastPara="1" wrap="square" lIns="91425" tIns="91425" rIns="91425" bIns="91425" anchor="t" anchorCtr="0">
            <a:noAutofit/>
          </a:bodyPr>
          <a:lstStyle/>
          <a:p>
            <a:pPr marL="2743200" lvl="0" indent="0" algn="r" rtl="0">
              <a:spcBef>
                <a:spcPts val="0"/>
              </a:spcBef>
              <a:spcAft>
                <a:spcPts val="0"/>
              </a:spcAft>
              <a:buNone/>
            </a:pPr>
            <a:r>
              <a:rPr lang="en-US" sz="2000" b="1" dirty="0">
                <a:latin typeface="Söhne"/>
              </a:rPr>
              <a:t>Seminar Presentation by </a:t>
            </a:r>
          </a:p>
          <a:p>
            <a:pPr marL="2743200" lvl="0" indent="0" algn="r" rtl="0">
              <a:spcBef>
                <a:spcPts val="0"/>
              </a:spcBef>
              <a:spcAft>
                <a:spcPts val="0"/>
              </a:spcAft>
              <a:buNone/>
            </a:pPr>
            <a:r>
              <a:rPr lang="en-US" sz="2000" b="1" dirty="0">
                <a:latin typeface="Söhne"/>
              </a:rPr>
              <a:t>Pavithra Penumuru and Nikhil Sai Sarath V </a:t>
            </a:r>
          </a:p>
          <a:p>
            <a:pPr marL="2743200" lvl="0" indent="0" algn="r" rtl="0">
              <a:spcBef>
                <a:spcPts val="0"/>
              </a:spcBef>
              <a:spcAft>
                <a:spcPts val="0"/>
              </a:spcAft>
              <a:buNone/>
            </a:pPr>
            <a:r>
              <a:rPr lang="en-US" sz="2000" b="1" dirty="0">
                <a:latin typeface="Söhne"/>
              </a:rPr>
              <a:t>Under the Guidance of Professor </a:t>
            </a:r>
          </a:p>
          <a:p>
            <a:pPr marL="2743200" lvl="0" indent="0" algn="r" rtl="0">
              <a:spcBef>
                <a:spcPts val="0"/>
              </a:spcBef>
              <a:spcAft>
                <a:spcPts val="0"/>
              </a:spcAft>
              <a:buNone/>
            </a:pPr>
            <a:r>
              <a:rPr lang="en-US" sz="2000" b="1" dirty="0">
                <a:latin typeface="Söhne"/>
              </a:rPr>
              <a:t>Shambhu Upadhyaya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91837-7815-D3BD-1754-E0DBD42B7EB9}"/>
              </a:ext>
            </a:extLst>
          </p:cNvPr>
          <p:cNvSpPr>
            <a:spLocks noGrp="1"/>
          </p:cNvSpPr>
          <p:nvPr>
            <p:ph type="title"/>
          </p:nvPr>
        </p:nvSpPr>
        <p:spPr>
          <a:xfrm>
            <a:off x="566928" y="1462151"/>
            <a:ext cx="6951472" cy="590931"/>
          </a:xfrm>
        </p:spPr>
        <p:txBody>
          <a:bodyPr/>
          <a:lstStyle/>
          <a:p>
            <a:r>
              <a:rPr lang="en-US" dirty="0"/>
              <a:t>K-Anonymity Challenges</a:t>
            </a:r>
          </a:p>
        </p:txBody>
      </p:sp>
      <p:sp>
        <p:nvSpPr>
          <p:cNvPr id="3" name="Text Placeholder 2">
            <a:extLst>
              <a:ext uri="{FF2B5EF4-FFF2-40B4-BE49-F238E27FC236}">
                <a16:creationId xmlns:a16="http://schemas.microsoft.com/office/drawing/2014/main" id="{7687851B-BED6-6459-FA94-6847615DDC8A}"/>
              </a:ext>
            </a:extLst>
          </p:cNvPr>
          <p:cNvSpPr>
            <a:spLocks noGrp="1"/>
          </p:cNvSpPr>
          <p:nvPr>
            <p:ph type="body" idx="1"/>
          </p:nvPr>
        </p:nvSpPr>
        <p:spPr>
          <a:xfrm>
            <a:off x="566928" y="2352675"/>
            <a:ext cx="9339072" cy="3804285"/>
          </a:xfrm>
        </p:spPr>
        <p:txBody>
          <a:bodyPr/>
          <a:lstStyle/>
          <a:p>
            <a:r>
              <a:rPr lang="en-US" dirty="0"/>
              <a:t>Achieving k-anonymity requires mapping preferences to k or more indistinguishable user groups. </a:t>
            </a:r>
          </a:p>
          <a:p>
            <a:r>
              <a:rPr lang="en-US" dirty="0"/>
              <a:t>Efficient algorithms suited to dynamic mobile environments with changing preference sets and location variations are essential. </a:t>
            </a:r>
          </a:p>
          <a:p>
            <a:r>
              <a:rPr lang="en-US" dirty="0"/>
              <a:t>Usable k-anonymity is necessary for privacy-preserving mobile social apps to protect user identities and preference</a:t>
            </a:r>
          </a:p>
        </p:txBody>
      </p:sp>
    </p:spTree>
    <p:extLst>
      <p:ext uri="{BB962C8B-B14F-4D97-AF65-F5344CB8AC3E}">
        <p14:creationId xmlns:p14="http://schemas.microsoft.com/office/powerpoint/2010/main" val="2111909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6955C-32B7-02E7-9C66-202E6B8A215B}"/>
              </a:ext>
            </a:extLst>
          </p:cNvPr>
          <p:cNvSpPr>
            <a:spLocks noGrp="1"/>
          </p:cNvSpPr>
          <p:nvPr>
            <p:ph type="title"/>
          </p:nvPr>
        </p:nvSpPr>
        <p:spPr>
          <a:xfrm>
            <a:off x="566928" y="1265301"/>
            <a:ext cx="6951472" cy="590931"/>
          </a:xfrm>
        </p:spPr>
        <p:txBody>
          <a:bodyPr/>
          <a:lstStyle/>
          <a:p>
            <a:r>
              <a:rPr lang="en-US" dirty="0"/>
              <a:t>Security Attacks</a:t>
            </a:r>
          </a:p>
        </p:txBody>
      </p:sp>
      <p:sp>
        <p:nvSpPr>
          <p:cNvPr id="3" name="Text Placeholder 2">
            <a:extLst>
              <a:ext uri="{FF2B5EF4-FFF2-40B4-BE49-F238E27FC236}">
                <a16:creationId xmlns:a16="http://schemas.microsoft.com/office/drawing/2014/main" id="{230BF2D0-DC86-B327-71D7-7E47F41ACC70}"/>
              </a:ext>
            </a:extLst>
          </p:cNvPr>
          <p:cNvSpPr>
            <a:spLocks noGrp="1"/>
          </p:cNvSpPr>
          <p:nvPr>
            <p:ph type="body" idx="1"/>
          </p:nvPr>
        </p:nvSpPr>
        <p:spPr>
          <a:xfrm>
            <a:off x="566927" y="2152649"/>
            <a:ext cx="9653397" cy="3857625"/>
          </a:xfrm>
        </p:spPr>
        <p:txBody>
          <a:bodyPr/>
          <a:lstStyle/>
          <a:p>
            <a:r>
              <a:rPr lang="en-US" sz="2000" dirty="0"/>
              <a:t>Intercepted user IDs enable security attacks: Spoofing and replay attacks impersonate users by retransmitting captured IDs. </a:t>
            </a:r>
          </a:p>
          <a:p>
            <a:r>
              <a:rPr lang="en-US" sz="2000" dirty="0"/>
              <a:t>Wormhole attacks replay IDs from one location to another, deceiving user presence systems and undermining trust. </a:t>
            </a:r>
          </a:p>
          <a:p>
            <a:r>
              <a:rPr lang="en-US" sz="2000" dirty="0"/>
              <a:t>Wireless eavesdropping intercepts profile data, location traces, and sensitive information due to lack of encryption. </a:t>
            </a:r>
          </a:p>
          <a:p>
            <a:r>
              <a:rPr lang="en-US" sz="2000" dirty="0"/>
              <a:t>Attacks enable stalking, tracking, and identity theft, highlighting the need for robust defenses in mobile social systems.</a:t>
            </a:r>
          </a:p>
        </p:txBody>
      </p:sp>
    </p:spTree>
    <p:extLst>
      <p:ext uri="{BB962C8B-B14F-4D97-AF65-F5344CB8AC3E}">
        <p14:creationId xmlns:p14="http://schemas.microsoft.com/office/powerpoint/2010/main" val="1447259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729B6-42AD-ACE4-547D-293C9D59718E}"/>
              </a:ext>
            </a:extLst>
          </p:cNvPr>
          <p:cNvSpPr>
            <a:spLocks noGrp="1"/>
          </p:cNvSpPr>
          <p:nvPr>
            <p:ph type="title"/>
          </p:nvPr>
        </p:nvSpPr>
        <p:spPr>
          <a:xfrm>
            <a:off x="566928" y="1222121"/>
            <a:ext cx="6951472" cy="590931"/>
          </a:xfrm>
        </p:spPr>
        <p:txBody>
          <a:bodyPr/>
          <a:lstStyle/>
          <a:p>
            <a:r>
              <a:rPr lang="en-US" dirty="0"/>
              <a:t>Spoofing and Replay Attacks</a:t>
            </a:r>
          </a:p>
        </p:txBody>
      </p:sp>
      <p:sp>
        <p:nvSpPr>
          <p:cNvPr id="3" name="Text Placeholder 2">
            <a:extLst>
              <a:ext uri="{FF2B5EF4-FFF2-40B4-BE49-F238E27FC236}">
                <a16:creationId xmlns:a16="http://schemas.microsoft.com/office/drawing/2014/main" id="{A17CD3E1-4896-6562-726A-98A5BD5B4402}"/>
              </a:ext>
            </a:extLst>
          </p:cNvPr>
          <p:cNvSpPr>
            <a:spLocks noGrp="1"/>
          </p:cNvSpPr>
          <p:nvPr>
            <p:ph type="body" idx="1"/>
          </p:nvPr>
        </p:nvSpPr>
        <p:spPr>
          <a:xfrm>
            <a:off x="566928" y="2190750"/>
            <a:ext cx="10162032" cy="4017010"/>
          </a:xfrm>
        </p:spPr>
        <p:txBody>
          <a:bodyPr/>
          <a:lstStyle/>
          <a:p>
            <a:pPr>
              <a:buFont typeface="Arial" panose="020B0604020202020204" pitchFamily="34" charset="0"/>
              <a:buChar char="•"/>
            </a:pPr>
            <a:r>
              <a:rPr lang="en-US" dirty="0"/>
              <a:t>Spoofing and replay attacks exploit intercepted IDs to impersonate users. </a:t>
            </a:r>
          </a:p>
          <a:p>
            <a:pPr>
              <a:buFont typeface="Arial" panose="020B0604020202020204" pitchFamily="34" charset="0"/>
              <a:buChar char="•"/>
            </a:pPr>
            <a:r>
              <a:rPr lang="en-US" dirty="0"/>
              <a:t>Attackers use sniffing software and directional antennas to intercept IDs from technologies like Bluetooth and Wi-Fi. </a:t>
            </a:r>
          </a:p>
          <a:p>
            <a:pPr>
              <a:buFont typeface="Arial" panose="020B0604020202020204" pitchFamily="34" charset="0"/>
              <a:buChar char="•"/>
            </a:pPr>
            <a:r>
              <a:rPr lang="en-US" dirty="0"/>
              <a:t>Captured IDs are replayed to gain unauthorized access, compromising privacy and enabling access to privileged information. </a:t>
            </a:r>
          </a:p>
          <a:p>
            <a:pPr>
              <a:buFont typeface="Arial" panose="020B0604020202020204" pitchFamily="34" charset="0"/>
              <a:buChar char="•"/>
            </a:pPr>
            <a:r>
              <a:rPr lang="en-US" dirty="0"/>
              <a:t>Defenses like encrypted handshakes and randomized IDs are crucial to prevent wireless spoofing and replay attacks.</a:t>
            </a:r>
          </a:p>
        </p:txBody>
      </p:sp>
    </p:spTree>
    <p:extLst>
      <p:ext uri="{BB962C8B-B14F-4D97-AF65-F5344CB8AC3E}">
        <p14:creationId xmlns:p14="http://schemas.microsoft.com/office/powerpoint/2010/main" val="301500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88356-D173-5D32-0B15-34D6698D456D}"/>
              </a:ext>
            </a:extLst>
          </p:cNvPr>
          <p:cNvSpPr>
            <a:spLocks noGrp="1"/>
          </p:cNvSpPr>
          <p:nvPr>
            <p:ph type="title"/>
          </p:nvPr>
        </p:nvSpPr>
        <p:spPr>
          <a:xfrm>
            <a:off x="566928" y="1284986"/>
            <a:ext cx="6951472" cy="590931"/>
          </a:xfrm>
        </p:spPr>
        <p:txBody>
          <a:bodyPr/>
          <a:lstStyle/>
          <a:p>
            <a:r>
              <a:rPr lang="en-US" dirty="0"/>
              <a:t>Wormhole Attacks</a:t>
            </a:r>
          </a:p>
        </p:txBody>
      </p:sp>
      <p:sp>
        <p:nvSpPr>
          <p:cNvPr id="3" name="Text Placeholder 2">
            <a:extLst>
              <a:ext uri="{FF2B5EF4-FFF2-40B4-BE49-F238E27FC236}">
                <a16:creationId xmlns:a16="http://schemas.microsoft.com/office/drawing/2014/main" id="{24794C79-32BB-B66D-385D-955C88EC7BA8}"/>
              </a:ext>
            </a:extLst>
          </p:cNvPr>
          <p:cNvSpPr>
            <a:spLocks noGrp="1"/>
          </p:cNvSpPr>
          <p:nvPr>
            <p:ph type="body" idx="1"/>
          </p:nvPr>
        </p:nvSpPr>
        <p:spPr>
          <a:xfrm>
            <a:off x="566928" y="2124075"/>
            <a:ext cx="9511792" cy="3775590"/>
          </a:xfrm>
        </p:spPr>
        <p:txBody>
          <a:bodyPr/>
          <a:lstStyle/>
          <a:p>
            <a:r>
              <a:rPr lang="en-US" dirty="0"/>
              <a:t>Wormhole attacks involve capturing IDs in one location and replaying them at a distant location using low-latency tunnels. </a:t>
            </a:r>
          </a:p>
          <a:p>
            <a:r>
              <a:rPr lang="en-US" dirty="0"/>
              <a:t>Attacker devices at both ends or directional wireless equipment are used to create long-distance wormholes. </a:t>
            </a:r>
          </a:p>
          <a:p>
            <a:r>
              <a:rPr lang="en-US" dirty="0"/>
              <a:t>This type of attack can defeat proximity-based authentication and geo-fencing security mechanisms. </a:t>
            </a:r>
          </a:p>
          <a:p>
            <a:r>
              <a:rPr lang="en-US" dirty="0"/>
              <a:t>Users may appear to teleport across cities or countries, posing a significant challenge for security measures.</a:t>
            </a:r>
          </a:p>
        </p:txBody>
      </p:sp>
    </p:spTree>
    <p:extLst>
      <p:ext uri="{BB962C8B-B14F-4D97-AF65-F5344CB8AC3E}">
        <p14:creationId xmlns:p14="http://schemas.microsoft.com/office/powerpoint/2010/main" val="150052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3FEFF-3C5A-6787-F30F-FBE7C4975B02}"/>
              </a:ext>
            </a:extLst>
          </p:cNvPr>
          <p:cNvSpPr>
            <a:spLocks noGrp="1"/>
          </p:cNvSpPr>
          <p:nvPr>
            <p:ph type="title"/>
          </p:nvPr>
        </p:nvSpPr>
        <p:spPr>
          <a:xfrm>
            <a:off x="556768" y="1239266"/>
            <a:ext cx="6951472" cy="590931"/>
          </a:xfrm>
        </p:spPr>
        <p:txBody>
          <a:bodyPr/>
          <a:lstStyle/>
          <a:p>
            <a:r>
              <a:rPr lang="en-US" dirty="0"/>
              <a:t>Wireless Eavesdropping</a:t>
            </a:r>
          </a:p>
        </p:txBody>
      </p:sp>
      <p:sp>
        <p:nvSpPr>
          <p:cNvPr id="3" name="Text Placeholder 2">
            <a:extLst>
              <a:ext uri="{FF2B5EF4-FFF2-40B4-BE49-F238E27FC236}">
                <a16:creationId xmlns:a16="http://schemas.microsoft.com/office/drawing/2014/main" id="{1E8876F9-8D6A-AAC2-E0B7-73A4732E6EAD}"/>
              </a:ext>
            </a:extLst>
          </p:cNvPr>
          <p:cNvSpPr>
            <a:spLocks noGrp="1"/>
          </p:cNvSpPr>
          <p:nvPr>
            <p:ph type="body" idx="1"/>
          </p:nvPr>
        </p:nvSpPr>
        <p:spPr>
          <a:xfrm>
            <a:off x="556768" y="2285999"/>
            <a:ext cx="10487152" cy="4152011"/>
          </a:xfrm>
        </p:spPr>
        <p:txBody>
          <a:bodyPr/>
          <a:lstStyle/>
          <a:p>
            <a:pPr>
              <a:buFont typeface="Arial" panose="020B0604020202020204" pitchFamily="34" charset="0"/>
              <a:buChar char="•"/>
            </a:pPr>
            <a:r>
              <a:rPr lang="en-US" dirty="0"/>
              <a:t>Wireless technologies are vulnerable to eavesdropping due to the broadcast nature of radio communications. </a:t>
            </a:r>
          </a:p>
          <a:p>
            <a:pPr>
              <a:buFont typeface="Arial" panose="020B0604020202020204" pitchFamily="34" charset="0"/>
              <a:buChar char="•"/>
            </a:pPr>
            <a:r>
              <a:rPr lang="en-US" dirty="0"/>
              <a:t>Encryption like HTTPS secures data content, but metadata including source, destination, timing, and device details can be intercepted. </a:t>
            </a:r>
          </a:p>
          <a:p>
            <a:pPr>
              <a:buFont typeface="Arial" panose="020B0604020202020204" pitchFamily="34" charset="0"/>
              <a:buChar char="•"/>
            </a:pPr>
            <a:r>
              <a:rPr lang="en-US" dirty="0"/>
              <a:t>Indirect identifiers like device types and MAC addresses could also be exposed, leading to privacy risks. </a:t>
            </a:r>
          </a:p>
          <a:p>
            <a:pPr>
              <a:buFont typeface="Arial" panose="020B0604020202020204" pitchFamily="34" charset="0"/>
              <a:buChar char="•"/>
            </a:pPr>
            <a:r>
              <a:rPr lang="en-US" dirty="0"/>
              <a:t>Improper handling of decryption keys could expose otherwise protected private data, emphasizing the need for vigilance.</a:t>
            </a:r>
          </a:p>
        </p:txBody>
      </p:sp>
    </p:spTree>
    <p:extLst>
      <p:ext uri="{BB962C8B-B14F-4D97-AF65-F5344CB8AC3E}">
        <p14:creationId xmlns:p14="http://schemas.microsoft.com/office/powerpoint/2010/main" val="3236776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981E9-0367-398C-F2F2-47F48DC7954E}"/>
              </a:ext>
            </a:extLst>
          </p:cNvPr>
          <p:cNvSpPr>
            <a:spLocks noGrp="1"/>
          </p:cNvSpPr>
          <p:nvPr>
            <p:ph type="title"/>
          </p:nvPr>
        </p:nvSpPr>
        <p:spPr>
          <a:xfrm>
            <a:off x="566928" y="1507871"/>
            <a:ext cx="6951472" cy="590931"/>
          </a:xfrm>
        </p:spPr>
        <p:txBody>
          <a:bodyPr/>
          <a:lstStyle/>
          <a:p>
            <a:r>
              <a:rPr lang="en-US" dirty="0"/>
              <a:t>Risks of Wireless Eavesdropping</a:t>
            </a:r>
          </a:p>
        </p:txBody>
      </p:sp>
      <p:sp>
        <p:nvSpPr>
          <p:cNvPr id="3" name="Text Placeholder 2">
            <a:extLst>
              <a:ext uri="{FF2B5EF4-FFF2-40B4-BE49-F238E27FC236}">
                <a16:creationId xmlns:a16="http://schemas.microsoft.com/office/drawing/2014/main" id="{BD7CBAD6-47DC-DB7A-2A73-C0ABBD0290AA}"/>
              </a:ext>
            </a:extLst>
          </p:cNvPr>
          <p:cNvSpPr>
            <a:spLocks noGrp="1"/>
          </p:cNvSpPr>
          <p:nvPr>
            <p:ph type="body" idx="1"/>
          </p:nvPr>
        </p:nvSpPr>
        <p:spPr>
          <a:xfrm>
            <a:off x="566928" y="2305050"/>
            <a:ext cx="9300972" cy="3848615"/>
          </a:xfrm>
        </p:spPr>
        <p:txBody>
          <a:bodyPr/>
          <a:lstStyle/>
          <a:p>
            <a:r>
              <a:rPr lang="en-US" dirty="0"/>
              <a:t>Wireless eavesdropping intercepts user profile data, exposing sensitive information such as usernames, passwords, contacts, and location traces. </a:t>
            </a:r>
          </a:p>
          <a:p>
            <a:r>
              <a:rPr lang="en-US" dirty="0"/>
              <a:t>Unencrypted social network API access over HTTP allows unauthorized access to private profile details and activities. </a:t>
            </a:r>
          </a:p>
          <a:p>
            <a:r>
              <a:rPr lang="en-US" dirty="0"/>
              <a:t>Location tracing can reveal home and workplace addresses, while seemingly non-sensitive data can be mined using big data techniques. </a:t>
            </a:r>
          </a:p>
          <a:p>
            <a:r>
              <a:rPr lang="en-US" dirty="0"/>
              <a:t>Wireless eavesdropping poses a dangerous threat to mobile social networking, risking user privacy and data security.</a:t>
            </a:r>
          </a:p>
        </p:txBody>
      </p:sp>
    </p:spTree>
    <p:extLst>
      <p:ext uri="{BB962C8B-B14F-4D97-AF65-F5344CB8AC3E}">
        <p14:creationId xmlns:p14="http://schemas.microsoft.com/office/powerpoint/2010/main" val="2064737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CD3E8-1E39-23C3-B15F-9ADE5B06FE61}"/>
              </a:ext>
            </a:extLst>
          </p:cNvPr>
          <p:cNvSpPr>
            <a:spLocks noGrp="1"/>
          </p:cNvSpPr>
          <p:nvPr>
            <p:ph type="title"/>
          </p:nvPr>
        </p:nvSpPr>
        <p:spPr>
          <a:xfrm>
            <a:off x="566928" y="1453261"/>
            <a:ext cx="6951472" cy="590931"/>
          </a:xfrm>
        </p:spPr>
        <p:txBody>
          <a:bodyPr/>
          <a:lstStyle/>
          <a:p>
            <a:r>
              <a:rPr lang="en-US" dirty="0"/>
              <a:t>Risks to Users</a:t>
            </a:r>
          </a:p>
        </p:txBody>
      </p:sp>
      <p:sp>
        <p:nvSpPr>
          <p:cNvPr id="3" name="Text Placeholder 2">
            <a:extLst>
              <a:ext uri="{FF2B5EF4-FFF2-40B4-BE49-F238E27FC236}">
                <a16:creationId xmlns:a16="http://schemas.microsoft.com/office/drawing/2014/main" id="{D34EE148-909C-02F2-9650-7E90C4DCF575}"/>
              </a:ext>
            </a:extLst>
          </p:cNvPr>
          <p:cNvSpPr>
            <a:spLocks noGrp="1"/>
          </p:cNvSpPr>
          <p:nvPr>
            <p:ph type="body" idx="1"/>
          </p:nvPr>
        </p:nvSpPr>
        <p:spPr>
          <a:xfrm>
            <a:off x="566928" y="2209800"/>
            <a:ext cx="10111232" cy="4495800"/>
          </a:xfrm>
        </p:spPr>
        <p:txBody>
          <a:bodyPr/>
          <a:lstStyle/>
          <a:p>
            <a:r>
              <a:rPr lang="en-US" dirty="0"/>
              <a:t>Mobile social networking systems lacking privacy and security protections risk user safety and data exposure. </a:t>
            </a:r>
          </a:p>
          <a:p>
            <a:r>
              <a:rPr lang="en-US" dirty="0"/>
              <a:t>Unconstrained sharing of identity, location, and preference data leads to detailed user profiles, revealing sensitive details. </a:t>
            </a:r>
          </a:p>
          <a:p>
            <a:r>
              <a:rPr lang="en-US" dirty="0"/>
              <a:t>Users can be targeted, profiled, and deceived using falsified identities, raising ethical and legal compliance concerns. </a:t>
            </a:r>
          </a:p>
          <a:p>
            <a:r>
              <a:rPr lang="en-US" dirty="0"/>
              <a:t>Users lack visibility and control over data sharing in insecure systems, emphasizing the need for secure mobile social platforms.</a:t>
            </a:r>
          </a:p>
        </p:txBody>
      </p:sp>
    </p:spTree>
    <p:extLst>
      <p:ext uri="{BB962C8B-B14F-4D97-AF65-F5344CB8AC3E}">
        <p14:creationId xmlns:p14="http://schemas.microsoft.com/office/powerpoint/2010/main" val="257116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05204-C571-E4B1-71F8-A556B41DFBFD}"/>
              </a:ext>
            </a:extLst>
          </p:cNvPr>
          <p:cNvSpPr>
            <a:spLocks noGrp="1"/>
          </p:cNvSpPr>
          <p:nvPr>
            <p:ph type="title"/>
          </p:nvPr>
        </p:nvSpPr>
        <p:spPr/>
        <p:txBody>
          <a:bodyPr/>
          <a:lstStyle/>
          <a:p>
            <a:r>
              <a:rPr lang="en-US" dirty="0"/>
              <a:t>Proposed Solutions</a:t>
            </a:r>
          </a:p>
        </p:txBody>
      </p:sp>
      <p:sp>
        <p:nvSpPr>
          <p:cNvPr id="3" name="Text Placeholder 2">
            <a:extLst>
              <a:ext uri="{FF2B5EF4-FFF2-40B4-BE49-F238E27FC236}">
                <a16:creationId xmlns:a16="http://schemas.microsoft.com/office/drawing/2014/main" id="{31CEB0A5-0972-1BF4-CE23-080A2348E8B0}"/>
              </a:ext>
            </a:extLst>
          </p:cNvPr>
          <p:cNvSpPr>
            <a:spLocks noGrp="1"/>
          </p:cNvSpPr>
          <p:nvPr>
            <p:ph type="body" idx="1"/>
          </p:nvPr>
        </p:nvSpPr>
        <p:spPr/>
        <p:txBody>
          <a:bodyPr/>
          <a:lstStyle/>
          <a:p>
            <a:r>
              <a:rPr lang="en-US" dirty="0"/>
              <a:t>Use an Identity Server (IS) to generate Anonymous IDs (AIDs)</a:t>
            </a:r>
          </a:p>
          <a:p>
            <a:r>
              <a:rPr lang="en-US" dirty="0"/>
              <a:t>AIDs shared instead of actual user IDs like Facebook </a:t>
            </a:r>
          </a:p>
          <a:p>
            <a:r>
              <a:rPr lang="en-US" dirty="0"/>
              <a:t>IS maps AIDs to users and controls access to profile data </a:t>
            </a:r>
          </a:p>
          <a:p>
            <a:r>
              <a:rPr lang="en-US" dirty="0"/>
              <a:t>Prevents direct linkage of users to identities/locations</a:t>
            </a:r>
          </a:p>
        </p:txBody>
      </p:sp>
    </p:spTree>
    <p:extLst>
      <p:ext uri="{BB962C8B-B14F-4D97-AF65-F5344CB8AC3E}">
        <p14:creationId xmlns:p14="http://schemas.microsoft.com/office/powerpoint/2010/main" val="2829675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4C6C-D58E-4864-0F69-FF7490D611F2}"/>
              </a:ext>
            </a:extLst>
          </p:cNvPr>
          <p:cNvSpPr>
            <a:spLocks noGrp="1"/>
          </p:cNvSpPr>
          <p:nvPr>
            <p:ph type="title"/>
          </p:nvPr>
        </p:nvSpPr>
        <p:spPr>
          <a:xfrm>
            <a:off x="566928" y="1113536"/>
            <a:ext cx="6951472" cy="590931"/>
          </a:xfrm>
        </p:spPr>
        <p:txBody>
          <a:bodyPr/>
          <a:lstStyle/>
          <a:p>
            <a:r>
              <a:rPr lang="en-US" dirty="0"/>
              <a:t>Identity Server Architecture</a:t>
            </a:r>
          </a:p>
        </p:txBody>
      </p:sp>
      <p:sp>
        <p:nvSpPr>
          <p:cNvPr id="3" name="Text Placeholder 2">
            <a:extLst>
              <a:ext uri="{FF2B5EF4-FFF2-40B4-BE49-F238E27FC236}">
                <a16:creationId xmlns:a16="http://schemas.microsoft.com/office/drawing/2014/main" id="{D0A356DC-B2AF-FF3A-479B-A67F0D1B174D}"/>
              </a:ext>
            </a:extLst>
          </p:cNvPr>
          <p:cNvSpPr>
            <a:spLocks noGrp="1"/>
          </p:cNvSpPr>
          <p:nvPr>
            <p:ph type="body" idx="1"/>
          </p:nvPr>
        </p:nvSpPr>
        <p:spPr>
          <a:xfrm>
            <a:off x="566928" y="1798320"/>
            <a:ext cx="10233152" cy="4754880"/>
          </a:xfrm>
        </p:spPr>
        <p:txBody>
          <a:bodyPr/>
          <a:lstStyle/>
          <a:p>
            <a:r>
              <a:rPr lang="en-US" dirty="0"/>
              <a:t>Identity Server acts as a privacy-preserving bridge between mobile users and online social network data. </a:t>
            </a:r>
          </a:p>
          <a:p>
            <a:r>
              <a:rPr lang="en-US" dirty="0"/>
              <a:t>Users sign up, providing their social network username or ID, authenticating mobile apps and obtaining access tokens. </a:t>
            </a:r>
          </a:p>
          <a:p>
            <a:r>
              <a:rPr lang="en-US" dirty="0"/>
              <a:t>When the app advertises user presence, it requests an Anonymous ID (AID) from the Identity Server. </a:t>
            </a:r>
          </a:p>
          <a:p>
            <a:r>
              <a:rPr lang="en-US" dirty="0"/>
              <a:t>Nearby devices discover AID over Bluetooth, query the Identity Server for user's social profile data within set proximity. </a:t>
            </a:r>
          </a:p>
          <a:p>
            <a:r>
              <a:rPr lang="en-US" dirty="0"/>
              <a:t>New AIDs generated prevent tracking, all communication encrypted over HTTPS. </a:t>
            </a:r>
          </a:p>
          <a:p>
            <a:r>
              <a:rPr lang="en-US" dirty="0"/>
              <a:t>Identity Server maps AIDs to users, discloses profile data selectively based on context, ensuring user anonymity.</a:t>
            </a:r>
          </a:p>
          <a:p>
            <a:pPr marL="91440" indent="0">
              <a:buNone/>
            </a:pPr>
            <a:endParaRPr lang="en-US" dirty="0"/>
          </a:p>
        </p:txBody>
      </p:sp>
    </p:spTree>
    <p:extLst>
      <p:ext uri="{BB962C8B-B14F-4D97-AF65-F5344CB8AC3E}">
        <p14:creationId xmlns:p14="http://schemas.microsoft.com/office/powerpoint/2010/main" val="1370159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0A219-4AFB-F5D6-1F92-1589E5B0D5E3}"/>
              </a:ext>
            </a:extLst>
          </p:cNvPr>
          <p:cNvSpPr>
            <a:spLocks noGrp="1"/>
          </p:cNvSpPr>
          <p:nvPr>
            <p:ph type="title"/>
          </p:nvPr>
        </p:nvSpPr>
        <p:spPr>
          <a:xfrm>
            <a:off x="633603" y="1484376"/>
            <a:ext cx="6951472" cy="590931"/>
          </a:xfrm>
        </p:spPr>
        <p:txBody>
          <a:bodyPr/>
          <a:lstStyle/>
          <a:p>
            <a:r>
              <a:rPr lang="en-US" dirty="0"/>
              <a:t>Anonymous IDs</a:t>
            </a:r>
          </a:p>
        </p:txBody>
      </p:sp>
      <p:sp>
        <p:nvSpPr>
          <p:cNvPr id="3" name="Text Placeholder 2">
            <a:extLst>
              <a:ext uri="{FF2B5EF4-FFF2-40B4-BE49-F238E27FC236}">
                <a16:creationId xmlns:a16="http://schemas.microsoft.com/office/drawing/2014/main" id="{81670248-17EC-552C-5F9A-186262A9571E}"/>
              </a:ext>
            </a:extLst>
          </p:cNvPr>
          <p:cNvSpPr>
            <a:spLocks noGrp="1"/>
          </p:cNvSpPr>
          <p:nvPr>
            <p:ph type="body" idx="1"/>
          </p:nvPr>
        </p:nvSpPr>
        <p:spPr>
          <a:xfrm>
            <a:off x="566928" y="2381250"/>
            <a:ext cx="8662797" cy="3962915"/>
          </a:xfrm>
        </p:spPr>
        <p:txBody>
          <a:bodyPr/>
          <a:lstStyle/>
          <a:p>
            <a:r>
              <a:rPr lang="en-US" dirty="0"/>
              <a:t>AIDs: random nonce values, cryptographically unlinked to user identities. </a:t>
            </a:r>
          </a:p>
          <a:p>
            <a:r>
              <a:rPr lang="en-US" dirty="0"/>
              <a:t>Generated using SHA-1 hashing algorithm with user's identity and a 16-byte random salt. </a:t>
            </a:r>
          </a:p>
          <a:p>
            <a:r>
              <a:rPr lang="en-US" dirty="0"/>
              <a:t>AIDs change over time, preventing tracking, and devices request new AIDs for user profile information. </a:t>
            </a:r>
          </a:p>
          <a:p>
            <a:r>
              <a:rPr lang="en-US" dirty="0"/>
              <a:t>Personally identifiable information never associated with AIDs, ensuring crucial anonymity for personalized mobile social apps.</a:t>
            </a:r>
          </a:p>
          <a:p>
            <a:pPr marL="91440" indent="0">
              <a:buNone/>
            </a:pPr>
            <a:endParaRPr lang="en-US" dirty="0"/>
          </a:p>
        </p:txBody>
      </p:sp>
    </p:spTree>
    <p:extLst>
      <p:ext uri="{BB962C8B-B14F-4D97-AF65-F5344CB8AC3E}">
        <p14:creationId xmlns:p14="http://schemas.microsoft.com/office/powerpoint/2010/main" val="3870441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263268" y="1089184"/>
            <a:ext cx="6761800" cy="1694656"/>
          </a:xfrm>
          <a:prstGeom prst="rect">
            <a:avLst/>
          </a:prstGeom>
          <a:noFill/>
          <a:ln>
            <a:noFill/>
          </a:ln>
        </p:spPr>
        <p:txBody>
          <a:bodyPr spcFirstLastPara="1" wrap="square" lIns="0" tIns="45700" rIns="91425" bIns="45700" anchor="b" anchorCtr="0">
            <a:noAutofit/>
          </a:bodyPr>
          <a:lstStyle/>
          <a:p>
            <a:pPr marL="0" lvl="0" indent="0" algn="l" rtl="0">
              <a:spcBef>
                <a:spcPts val="0"/>
              </a:spcBef>
              <a:spcAft>
                <a:spcPts val="0"/>
              </a:spcAft>
              <a:buClr>
                <a:schemeClr val="dk2"/>
              </a:buClr>
              <a:buSzPts val="6000"/>
              <a:buFont typeface="Arial"/>
              <a:buNone/>
            </a:pPr>
            <a:r>
              <a:rPr lang="en-US" sz="3600" dirty="0">
                <a:latin typeface="Söhne"/>
              </a:rPr>
              <a:t>How much privacy are we willing to trade for the benefits of mobile social apps?</a:t>
            </a:r>
            <a:endParaRPr lang="en-US" sz="3600" dirty="0">
              <a:solidFill>
                <a:srgbClr val="000000"/>
              </a:solidFill>
              <a:latin typeface="Söhne"/>
            </a:endParaRPr>
          </a:p>
        </p:txBody>
      </p:sp>
      <p:sp>
        <p:nvSpPr>
          <p:cNvPr id="79" name="Google Shape;79;p17"/>
          <p:cNvSpPr txBox="1">
            <a:spLocks noGrp="1"/>
          </p:cNvSpPr>
          <p:nvPr>
            <p:ph type="subTitle" idx="1"/>
          </p:nvPr>
        </p:nvSpPr>
        <p:spPr>
          <a:xfrm>
            <a:off x="263268" y="2967611"/>
            <a:ext cx="8099682" cy="3404614"/>
          </a:xfrm>
          <a:prstGeom prst="rect">
            <a:avLst/>
          </a:prstGeom>
          <a:noFill/>
          <a:ln>
            <a:noFill/>
          </a:ln>
        </p:spPr>
        <p:txBody>
          <a:bodyPr spcFirstLastPara="1" wrap="square" lIns="0" tIns="45700" rIns="91425" bIns="45700" anchor="t" anchorCtr="0">
            <a:noAutofit/>
          </a:bodyPr>
          <a:lstStyle/>
          <a:p>
            <a:pPr lvl="0" indent="-457200" algn="l" rtl="0">
              <a:lnSpc>
                <a:spcPct val="130000"/>
              </a:lnSpc>
              <a:spcBef>
                <a:spcPts val="0"/>
              </a:spcBef>
              <a:spcAft>
                <a:spcPts val="0"/>
              </a:spcAft>
              <a:buSzPts val="3360"/>
              <a:buFont typeface="Arial" panose="020B0604020202020204" pitchFamily="34" charset="0"/>
              <a:buChar char="•"/>
            </a:pPr>
            <a:r>
              <a:rPr lang="en-US" sz="2400" dirty="0"/>
              <a:t>How many of you use social networking apps in your smart phones.</a:t>
            </a:r>
          </a:p>
          <a:p>
            <a:pPr lvl="0" indent="-457200" algn="l" rtl="0">
              <a:lnSpc>
                <a:spcPct val="130000"/>
              </a:lnSpc>
              <a:spcBef>
                <a:spcPts val="0"/>
              </a:spcBef>
              <a:spcAft>
                <a:spcPts val="0"/>
              </a:spcAft>
              <a:buSzPts val="3360"/>
              <a:buFont typeface="Arial" panose="020B0604020202020204" pitchFamily="34" charset="0"/>
              <a:buChar char="•"/>
            </a:pPr>
            <a:r>
              <a:rPr lang="en-US" sz="2400" dirty="0"/>
              <a:t>How can we balance privacy and utility in the design of mobile social systems? </a:t>
            </a:r>
          </a:p>
          <a:p>
            <a:pPr lvl="0" indent="-457200" algn="l" rtl="0">
              <a:lnSpc>
                <a:spcPct val="130000"/>
              </a:lnSpc>
              <a:spcBef>
                <a:spcPts val="0"/>
              </a:spcBef>
              <a:spcAft>
                <a:spcPts val="0"/>
              </a:spcAft>
              <a:buSzPts val="3360"/>
              <a:buFont typeface="Arial" panose="020B0604020202020204" pitchFamily="34" charset="0"/>
              <a:buChar char="•"/>
            </a:pPr>
            <a:r>
              <a:rPr lang="en-US" sz="2400" dirty="0"/>
              <a:t>Is it possible to build mobile social apps that are both useful and preserve user privacy?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1416F-3DD4-E0A3-6D99-304F6C8A3D37}"/>
              </a:ext>
            </a:extLst>
          </p:cNvPr>
          <p:cNvSpPr>
            <a:spLocks noGrp="1"/>
          </p:cNvSpPr>
          <p:nvPr>
            <p:ph type="title"/>
          </p:nvPr>
        </p:nvSpPr>
        <p:spPr>
          <a:xfrm>
            <a:off x="566928" y="1271016"/>
            <a:ext cx="6951472" cy="590931"/>
          </a:xfrm>
        </p:spPr>
        <p:txBody>
          <a:bodyPr/>
          <a:lstStyle/>
          <a:p>
            <a:r>
              <a:rPr lang="en-US" dirty="0"/>
              <a:t>Location Verification</a:t>
            </a:r>
          </a:p>
        </p:txBody>
      </p:sp>
      <p:sp>
        <p:nvSpPr>
          <p:cNvPr id="3" name="Text Placeholder 2">
            <a:extLst>
              <a:ext uri="{FF2B5EF4-FFF2-40B4-BE49-F238E27FC236}">
                <a16:creationId xmlns:a16="http://schemas.microsoft.com/office/drawing/2014/main" id="{AB630D37-6F01-1D8F-249E-C99E11310FA8}"/>
              </a:ext>
            </a:extLst>
          </p:cNvPr>
          <p:cNvSpPr>
            <a:spLocks noGrp="1"/>
          </p:cNvSpPr>
          <p:nvPr>
            <p:ph type="body" idx="1"/>
          </p:nvPr>
        </p:nvSpPr>
        <p:spPr>
          <a:xfrm>
            <a:off x="566928" y="2185416"/>
            <a:ext cx="9510522" cy="3968249"/>
          </a:xfrm>
        </p:spPr>
        <p:txBody>
          <a:bodyPr/>
          <a:lstStyle/>
          <a:p>
            <a:r>
              <a:rPr lang="en-US" dirty="0"/>
              <a:t>Identity Server verifies users' physical proximity before sharing profile information. </a:t>
            </a:r>
          </a:p>
          <a:p>
            <a:r>
              <a:rPr lang="en-US" dirty="0"/>
              <a:t>Mobile devices report location through secure positioning mechanisms, preventing falsified locations. </a:t>
            </a:r>
          </a:p>
          <a:p>
            <a:r>
              <a:rPr lang="en-US" dirty="0"/>
              <a:t>Profile data only released to devices within specified geographic proximity (e.g., 10 meters). </a:t>
            </a:r>
          </a:p>
          <a:p>
            <a:r>
              <a:rPr lang="en-US" dirty="0"/>
              <a:t>Prevents spoofing and wormhole attacks, providing contextual privacy protection. </a:t>
            </a:r>
          </a:p>
          <a:p>
            <a:r>
              <a:rPr lang="en-US" dirty="0"/>
              <a:t>Proximity threshold adjustable based on area sensitivity, narrower in private spaces, wider in public spaces.</a:t>
            </a:r>
          </a:p>
          <a:p>
            <a:pPr marL="91440" indent="0">
              <a:buNone/>
            </a:pPr>
            <a:endParaRPr lang="en-US" dirty="0"/>
          </a:p>
        </p:txBody>
      </p:sp>
    </p:spTree>
    <p:extLst>
      <p:ext uri="{BB962C8B-B14F-4D97-AF65-F5344CB8AC3E}">
        <p14:creationId xmlns:p14="http://schemas.microsoft.com/office/powerpoint/2010/main" val="72027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F67A4-6B98-5CC2-D8A6-F8EF67CE669D}"/>
              </a:ext>
            </a:extLst>
          </p:cNvPr>
          <p:cNvSpPr>
            <a:spLocks noGrp="1"/>
          </p:cNvSpPr>
          <p:nvPr>
            <p:ph type="title"/>
          </p:nvPr>
        </p:nvSpPr>
        <p:spPr>
          <a:xfrm>
            <a:off x="566928" y="1319276"/>
            <a:ext cx="6951472" cy="590931"/>
          </a:xfrm>
        </p:spPr>
        <p:txBody>
          <a:bodyPr/>
          <a:lstStyle/>
          <a:p>
            <a:r>
              <a:rPr lang="en-US" dirty="0"/>
              <a:t>K-Anonymity in IS</a:t>
            </a:r>
          </a:p>
        </p:txBody>
      </p:sp>
      <p:sp>
        <p:nvSpPr>
          <p:cNvPr id="3" name="Text Placeholder 2">
            <a:extLst>
              <a:ext uri="{FF2B5EF4-FFF2-40B4-BE49-F238E27FC236}">
                <a16:creationId xmlns:a16="http://schemas.microsoft.com/office/drawing/2014/main" id="{3BE5925D-7E68-B6EF-DFA0-72320755FC11}"/>
              </a:ext>
            </a:extLst>
          </p:cNvPr>
          <p:cNvSpPr>
            <a:spLocks noGrp="1"/>
          </p:cNvSpPr>
          <p:nvPr>
            <p:ph type="body" idx="1"/>
          </p:nvPr>
        </p:nvSpPr>
        <p:spPr>
          <a:xfrm>
            <a:off x="566928" y="2143125"/>
            <a:ext cx="9664192" cy="4399915"/>
          </a:xfrm>
        </p:spPr>
        <p:txBody>
          <a:bodyPr/>
          <a:lstStyle/>
          <a:p>
            <a:r>
              <a:rPr lang="en-US" dirty="0"/>
              <a:t>Identity Server ensures indirect anonymity using k-anonymity techniques. </a:t>
            </a:r>
          </a:p>
          <a:p>
            <a:r>
              <a:rPr lang="en-US" dirty="0"/>
              <a:t>Analytics prevent unique user preference combinations that could identify individuals. </a:t>
            </a:r>
          </a:p>
          <a:p>
            <a:r>
              <a:rPr lang="en-US" dirty="0"/>
              <a:t>System maintains state across changing preference sets, ensuring historical k-anonymity. </a:t>
            </a:r>
          </a:p>
          <a:p>
            <a:r>
              <a:rPr lang="en-US" dirty="0"/>
              <a:t>Level of k-anonymity tuned based on population density (lower k in sparse areas, higher k in dense urban environments). </a:t>
            </a:r>
          </a:p>
          <a:p>
            <a:r>
              <a:rPr lang="en-US" dirty="0"/>
              <a:t>Achieving robust k-anonymity in dynamic mobile environment remains challenging, given changing user populations and preferences, as well as latency constraints.</a:t>
            </a:r>
          </a:p>
          <a:p>
            <a:pPr marL="91440" indent="0">
              <a:buNone/>
            </a:pPr>
            <a:endParaRPr lang="en-US" dirty="0"/>
          </a:p>
        </p:txBody>
      </p:sp>
    </p:spTree>
    <p:extLst>
      <p:ext uri="{BB962C8B-B14F-4D97-AF65-F5344CB8AC3E}">
        <p14:creationId xmlns:p14="http://schemas.microsoft.com/office/powerpoint/2010/main" val="3684091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7615D-B8F2-C407-547E-516E6B0E923E}"/>
              </a:ext>
            </a:extLst>
          </p:cNvPr>
          <p:cNvSpPr>
            <a:spLocks noGrp="1"/>
          </p:cNvSpPr>
          <p:nvPr>
            <p:ph type="title"/>
          </p:nvPr>
        </p:nvSpPr>
        <p:spPr>
          <a:xfrm>
            <a:off x="566927" y="1213866"/>
            <a:ext cx="6951472" cy="590931"/>
          </a:xfrm>
        </p:spPr>
        <p:txBody>
          <a:bodyPr/>
          <a:lstStyle/>
          <a:p>
            <a:r>
              <a:rPr lang="en-US" dirty="0"/>
              <a:t>Implementation</a:t>
            </a:r>
          </a:p>
        </p:txBody>
      </p:sp>
      <p:sp>
        <p:nvSpPr>
          <p:cNvPr id="3" name="Text Placeholder 2">
            <a:extLst>
              <a:ext uri="{FF2B5EF4-FFF2-40B4-BE49-F238E27FC236}">
                <a16:creationId xmlns:a16="http://schemas.microsoft.com/office/drawing/2014/main" id="{624C06F4-E985-7907-B52B-6D7F64161A5B}"/>
              </a:ext>
            </a:extLst>
          </p:cNvPr>
          <p:cNvSpPr>
            <a:spLocks noGrp="1"/>
          </p:cNvSpPr>
          <p:nvPr>
            <p:ph type="body" idx="1"/>
          </p:nvPr>
        </p:nvSpPr>
        <p:spPr>
          <a:xfrm>
            <a:off x="566927" y="1947291"/>
            <a:ext cx="9005697" cy="3968249"/>
          </a:xfrm>
        </p:spPr>
        <p:txBody>
          <a:bodyPr/>
          <a:lstStyle/>
          <a:p>
            <a:r>
              <a:rPr lang="en-US" dirty="0"/>
              <a:t>Identity Server implemented as web service with REST APIs for location, AIDs, and user profiles. </a:t>
            </a:r>
          </a:p>
          <a:p>
            <a:r>
              <a:rPr lang="en-US" dirty="0"/>
              <a:t>Communication encrypted using JSON over HTTPS; Java servlets based on </a:t>
            </a:r>
            <a:r>
              <a:rPr lang="en-US" dirty="0" err="1"/>
              <a:t>Restlet</a:t>
            </a:r>
            <a:r>
              <a:rPr lang="en-US" dirty="0"/>
              <a:t> framework handle requests. </a:t>
            </a:r>
          </a:p>
          <a:p>
            <a:r>
              <a:rPr lang="en-US" dirty="0"/>
              <a:t>Backend data store provided by Amazon </a:t>
            </a:r>
            <a:r>
              <a:rPr lang="en-US" dirty="0" err="1"/>
              <a:t>SimpleDB</a:t>
            </a:r>
            <a:r>
              <a:rPr lang="en-US" dirty="0"/>
              <a:t>, ensuring distributed, scalable database through Amazon Web Services. </a:t>
            </a:r>
          </a:p>
          <a:p>
            <a:r>
              <a:rPr lang="en-US" dirty="0"/>
              <a:t>Data persistence managed through Java Persistence API, allowing portability across data stores. </a:t>
            </a:r>
          </a:p>
          <a:p>
            <a:r>
              <a:rPr lang="en-US" dirty="0"/>
              <a:t>Demonstrates feasibility of secure, anonymizing Identity Server scalable for heavy mobile social networking usage.</a:t>
            </a:r>
          </a:p>
          <a:p>
            <a:pPr marL="91440" indent="0">
              <a:buNone/>
            </a:pPr>
            <a:endParaRPr lang="en-US" dirty="0"/>
          </a:p>
        </p:txBody>
      </p:sp>
    </p:spTree>
    <p:extLst>
      <p:ext uri="{BB962C8B-B14F-4D97-AF65-F5344CB8AC3E}">
        <p14:creationId xmlns:p14="http://schemas.microsoft.com/office/powerpoint/2010/main" val="3145451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6AD70-C9F4-861F-214E-996C2B30AA0B}"/>
              </a:ext>
            </a:extLst>
          </p:cNvPr>
          <p:cNvSpPr>
            <a:spLocks noGrp="1"/>
          </p:cNvSpPr>
          <p:nvPr>
            <p:ph type="title"/>
          </p:nvPr>
        </p:nvSpPr>
        <p:spPr>
          <a:xfrm>
            <a:off x="566928" y="1144016"/>
            <a:ext cx="6951472" cy="590931"/>
          </a:xfrm>
        </p:spPr>
        <p:txBody>
          <a:bodyPr/>
          <a:lstStyle/>
          <a:p>
            <a:r>
              <a:rPr lang="en-US" dirty="0"/>
              <a:t>Access Control</a:t>
            </a:r>
          </a:p>
        </p:txBody>
      </p:sp>
      <p:sp>
        <p:nvSpPr>
          <p:cNvPr id="3" name="Text Placeholder 2">
            <a:extLst>
              <a:ext uri="{FF2B5EF4-FFF2-40B4-BE49-F238E27FC236}">
                <a16:creationId xmlns:a16="http://schemas.microsoft.com/office/drawing/2014/main" id="{87973CA5-9204-B18E-4522-F8215B03A644}"/>
              </a:ext>
            </a:extLst>
          </p:cNvPr>
          <p:cNvSpPr>
            <a:spLocks noGrp="1"/>
          </p:cNvSpPr>
          <p:nvPr>
            <p:ph type="body" idx="1"/>
          </p:nvPr>
        </p:nvSpPr>
        <p:spPr>
          <a:xfrm>
            <a:off x="633603" y="1874901"/>
            <a:ext cx="9567672" cy="4459224"/>
          </a:xfrm>
        </p:spPr>
        <p:txBody>
          <a:bodyPr/>
          <a:lstStyle/>
          <a:p>
            <a:r>
              <a:rPr lang="en-US" dirty="0"/>
              <a:t>Granular access control mechanisms on the Identity Server protect user data sharing. </a:t>
            </a:r>
          </a:p>
          <a:p>
            <a:r>
              <a:rPr lang="en-US" dirty="0"/>
              <a:t>User accounts registered during signup, authenticated via HTTP basic auth using usernames and passwords. </a:t>
            </a:r>
          </a:p>
          <a:p>
            <a:r>
              <a:rPr lang="en-US" dirty="0"/>
              <a:t>Identity Server issues short-lived access tokens for accessing protected resources like user profiles. </a:t>
            </a:r>
          </a:p>
          <a:p>
            <a:r>
              <a:rPr lang="en-US" dirty="0"/>
              <a:t>User profiles released only to devices within predefined geographic proximity, verified by Identity Server's location verification. </a:t>
            </a:r>
          </a:p>
          <a:p>
            <a:r>
              <a:rPr lang="en-US" dirty="0"/>
              <a:t>Contextual rules control disclosure of user information; wireless range, authenticated identities, and information categories can be adjusted based on privacy needs. </a:t>
            </a:r>
          </a:p>
          <a:p>
            <a:r>
              <a:rPr lang="en-US" dirty="0"/>
              <a:t>Secure access control limits data exposure to what is necessary for mobile social apps.</a:t>
            </a:r>
          </a:p>
        </p:txBody>
      </p:sp>
    </p:spTree>
    <p:extLst>
      <p:ext uri="{BB962C8B-B14F-4D97-AF65-F5344CB8AC3E}">
        <p14:creationId xmlns:p14="http://schemas.microsoft.com/office/powerpoint/2010/main" val="2167665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8B523-FC7B-AA80-A4A9-234425DB7297}"/>
              </a:ext>
            </a:extLst>
          </p:cNvPr>
          <p:cNvSpPr>
            <a:spLocks noGrp="1"/>
          </p:cNvSpPr>
          <p:nvPr>
            <p:ph type="title"/>
          </p:nvPr>
        </p:nvSpPr>
        <p:spPr/>
        <p:txBody>
          <a:bodyPr/>
          <a:lstStyle/>
          <a:p>
            <a:r>
              <a:rPr lang="en-US" dirty="0"/>
              <a:t>AID Generation</a:t>
            </a:r>
          </a:p>
        </p:txBody>
      </p:sp>
      <p:sp>
        <p:nvSpPr>
          <p:cNvPr id="3" name="Text Placeholder 2">
            <a:extLst>
              <a:ext uri="{FF2B5EF4-FFF2-40B4-BE49-F238E27FC236}">
                <a16:creationId xmlns:a16="http://schemas.microsoft.com/office/drawing/2014/main" id="{3027EB1A-A133-F198-4931-79BCA4FCFBC1}"/>
              </a:ext>
            </a:extLst>
          </p:cNvPr>
          <p:cNvSpPr>
            <a:spLocks noGrp="1"/>
          </p:cNvSpPr>
          <p:nvPr>
            <p:ph type="body" idx="1"/>
          </p:nvPr>
        </p:nvSpPr>
        <p:spPr/>
        <p:txBody>
          <a:bodyPr/>
          <a:lstStyle/>
          <a:p>
            <a:r>
              <a:rPr lang="en-US" dirty="0"/>
              <a:t>AIDs generated by SHA-1 hash + salt </a:t>
            </a:r>
          </a:p>
          <a:p>
            <a:r>
              <a:rPr lang="en-US" dirty="0"/>
              <a:t>Random 128-bit salts for each AID </a:t>
            </a:r>
          </a:p>
          <a:p>
            <a:r>
              <a:rPr lang="en-US" dirty="0"/>
              <a:t>AIDs time out after period of inactivity </a:t>
            </a:r>
          </a:p>
          <a:p>
            <a:r>
              <a:rPr lang="en-US" dirty="0"/>
              <a:t>Users can request multiple active AIDs </a:t>
            </a:r>
          </a:p>
          <a:p>
            <a:r>
              <a:rPr lang="en-US" dirty="0"/>
              <a:t>Allows multiple nearby users to get info </a:t>
            </a:r>
          </a:p>
          <a:p>
            <a:r>
              <a:rPr lang="en-US" dirty="0"/>
              <a:t>Limits growth of mappings in IS</a:t>
            </a:r>
          </a:p>
        </p:txBody>
      </p:sp>
    </p:spTree>
    <p:extLst>
      <p:ext uri="{BB962C8B-B14F-4D97-AF65-F5344CB8AC3E}">
        <p14:creationId xmlns:p14="http://schemas.microsoft.com/office/powerpoint/2010/main" val="1041495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DC7EF-A7D4-51B8-569F-D92EDBB1010F}"/>
              </a:ext>
            </a:extLst>
          </p:cNvPr>
          <p:cNvSpPr>
            <a:spLocks noGrp="1"/>
          </p:cNvSpPr>
          <p:nvPr>
            <p:ph type="title"/>
          </p:nvPr>
        </p:nvSpPr>
        <p:spPr>
          <a:xfrm>
            <a:off x="566928" y="1164336"/>
            <a:ext cx="6951472" cy="590931"/>
          </a:xfrm>
        </p:spPr>
        <p:txBody>
          <a:bodyPr/>
          <a:lstStyle/>
          <a:p>
            <a:r>
              <a:rPr lang="en-US" dirty="0"/>
              <a:t>K-Anonymity Implementation</a:t>
            </a:r>
          </a:p>
        </p:txBody>
      </p:sp>
      <p:sp>
        <p:nvSpPr>
          <p:cNvPr id="3" name="Text Placeholder 2">
            <a:extLst>
              <a:ext uri="{FF2B5EF4-FFF2-40B4-BE49-F238E27FC236}">
                <a16:creationId xmlns:a16="http://schemas.microsoft.com/office/drawing/2014/main" id="{432671B5-111C-3B50-F780-7D434ABD558A}"/>
              </a:ext>
            </a:extLst>
          </p:cNvPr>
          <p:cNvSpPr>
            <a:spLocks noGrp="1"/>
          </p:cNvSpPr>
          <p:nvPr>
            <p:ph type="body" idx="1"/>
          </p:nvPr>
        </p:nvSpPr>
        <p:spPr>
          <a:xfrm>
            <a:off x="566928" y="2152650"/>
            <a:ext cx="9501632" cy="4001015"/>
          </a:xfrm>
        </p:spPr>
        <p:txBody>
          <a:bodyPr/>
          <a:lstStyle/>
          <a:p>
            <a:pPr>
              <a:buFont typeface="Arial" panose="020B0604020202020204" pitchFamily="34" charset="0"/>
              <a:buChar char="•"/>
            </a:pPr>
            <a:r>
              <a:rPr lang="en-US" dirty="0"/>
              <a:t>Identity Server implements k-anonymity using Quine-McCluskey algorithm to prevent unique intersections of preferences identifying individuals. </a:t>
            </a:r>
          </a:p>
          <a:p>
            <a:pPr>
              <a:buFont typeface="Arial" panose="020B0604020202020204" pitchFamily="34" charset="0"/>
              <a:buChar char="•"/>
            </a:pPr>
            <a:r>
              <a:rPr lang="en-US" dirty="0"/>
              <a:t>Users and preferences modeled as a graph, paths represent truth cases for logical simplification. </a:t>
            </a:r>
          </a:p>
          <a:p>
            <a:pPr>
              <a:buFont typeface="Arial" panose="020B0604020202020204" pitchFamily="34" charset="0"/>
              <a:buChar char="•"/>
            </a:pPr>
            <a:r>
              <a:rPr lang="en-US" dirty="0"/>
              <a:t>Tested with sample mobile apps profiling music and movie preferences, indicating feasibility for typical social network friend list sizes. </a:t>
            </a:r>
          </a:p>
          <a:p>
            <a:pPr>
              <a:buFont typeface="Arial" panose="020B0604020202020204" pitchFamily="34" charset="0"/>
              <a:buChar char="•"/>
            </a:pPr>
            <a:r>
              <a:rPr lang="en-US" dirty="0"/>
              <a:t>Promising results suggest robust k-anonymity implementations preserve privacy in mobile social data sharing.</a:t>
            </a:r>
          </a:p>
        </p:txBody>
      </p:sp>
    </p:spTree>
    <p:extLst>
      <p:ext uri="{BB962C8B-B14F-4D97-AF65-F5344CB8AC3E}">
        <p14:creationId xmlns:p14="http://schemas.microsoft.com/office/powerpoint/2010/main" val="2171203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785B-3CD6-3B2C-13DD-0A54691C856A}"/>
              </a:ext>
            </a:extLst>
          </p:cNvPr>
          <p:cNvSpPr>
            <a:spLocks noGrp="1"/>
          </p:cNvSpPr>
          <p:nvPr>
            <p:ph type="title"/>
          </p:nvPr>
        </p:nvSpPr>
        <p:spPr>
          <a:xfrm>
            <a:off x="566928" y="1144016"/>
            <a:ext cx="6951472" cy="590931"/>
          </a:xfrm>
        </p:spPr>
        <p:txBody>
          <a:bodyPr/>
          <a:lstStyle/>
          <a:p>
            <a:r>
              <a:rPr lang="en-US" dirty="0"/>
              <a:t>Security Protections</a:t>
            </a:r>
          </a:p>
        </p:txBody>
      </p:sp>
      <p:sp>
        <p:nvSpPr>
          <p:cNvPr id="3" name="Text Placeholder 2">
            <a:extLst>
              <a:ext uri="{FF2B5EF4-FFF2-40B4-BE49-F238E27FC236}">
                <a16:creationId xmlns:a16="http://schemas.microsoft.com/office/drawing/2014/main" id="{BA5410BD-AE96-D24D-1818-A99942EA7AB8}"/>
              </a:ext>
            </a:extLst>
          </p:cNvPr>
          <p:cNvSpPr>
            <a:spLocks noGrp="1"/>
          </p:cNvSpPr>
          <p:nvPr>
            <p:ph type="body" idx="1"/>
          </p:nvPr>
        </p:nvSpPr>
        <p:spPr>
          <a:xfrm>
            <a:off x="566928" y="1940560"/>
            <a:ext cx="10070592" cy="4213105"/>
          </a:xfrm>
        </p:spPr>
        <p:txBody>
          <a:bodyPr/>
          <a:lstStyle/>
          <a:p>
            <a:r>
              <a:rPr lang="en-US" dirty="0"/>
              <a:t>Encrypted HTTPS communication prevents wireless eavesdropping and interception of sensitive profile data. </a:t>
            </a:r>
          </a:p>
          <a:p>
            <a:r>
              <a:rPr lang="en-US" dirty="0"/>
              <a:t>User authentication handled via short-lived access tokens; passwords not stored on the server.</a:t>
            </a:r>
          </a:p>
          <a:p>
            <a:r>
              <a:rPr lang="en-US" dirty="0"/>
              <a:t>Freshly generated, short-lived anonymous IDs prevent replay attacks. </a:t>
            </a:r>
          </a:p>
          <a:p>
            <a:r>
              <a:rPr lang="en-US" dirty="0"/>
              <a:t>Location verification prevents spoofed locations, ensuring users access only authorized profile data. </a:t>
            </a:r>
          </a:p>
          <a:p>
            <a:r>
              <a:rPr lang="en-US" dirty="0"/>
              <a:t>Mechanisms shield user data from attacks, enabling innovative social applications while protecting user identities and locations.</a:t>
            </a:r>
          </a:p>
        </p:txBody>
      </p:sp>
    </p:spTree>
    <p:extLst>
      <p:ext uri="{BB962C8B-B14F-4D97-AF65-F5344CB8AC3E}">
        <p14:creationId xmlns:p14="http://schemas.microsoft.com/office/powerpoint/2010/main" val="3190170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3A300-BE98-86FB-6484-A03656FADF3B}"/>
              </a:ext>
            </a:extLst>
          </p:cNvPr>
          <p:cNvSpPr>
            <a:spLocks noGrp="1"/>
          </p:cNvSpPr>
          <p:nvPr>
            <p:ph type="title"/>
          </p:nvPr>
        </p:nvSpPr>
        <p:spPr>
          <a:xfrm>
            <a:off x="597408" y="1184656"/>
            <a:ext cx="6951472" cy="590931"/>
          </a:xfrm>
        </p:spPr>
        <p:txBody>
          <a:bodyPr/>
          <a:lstStyle/>
          <a:p>
            <a:r>
              <a:rPr lang="en-US" dirty="0"/>
              <a:t>Trust Networks</a:t>
            </a:r>
          </a:p>
        </p:txBody>
      </p:sp>
      <p:sp>
        <p:nvSpPr>
          <p:cNvPr id="3" name="Text Placeholder 2">
            <a:extLst>
              <a:ext uri="{FF2B5EF4-FFF2-40B4-BE49-F238E27FC236}">
                <a16:creationId xmlns:a16="http://schemas.microsoft.com/office/drawing/2014/main" id="{E4FA2BC2-94E0-9536-737B-B12A29F84E12}"/>
              </a:ext>
            </a:extLst>
          </p:cNvPr>
          <p:cNvSpPr>
            <a:spLocks noGrp="1"/>
          </p:cNvSpPr>
          <p:nvPr>
            <p:ph type="body" idx="1"/>
          </p:nvPr>
        </p:nvSpPr>
        <p:spPr>
          <a:xfrm>
            <a:off x="597408" y="1969255"/>
            <a:ext cx="10040112" cy="4289305"/>
          </a:xfrm>
        </p:spPr>
        <p:txBody>
          <a:bodyPr/>
          <a:lstStyle/>
          <a:p>
            <a:r>
              <a:rPr lang="en-US" dirty="0"/>
              <a:t>Alternative approach: transfer social data directly between users over decentralized trust networks. </a:t>
            </a:r>
          </a:p>
          <a:p>
            <a:r>
              <a:rPr lang="en-US" dirty="0"/>
              <a:t>Users form groups, define access control for sharing with friends, friends-of-friends, etc. </a:t>
            </a:r>
          </a:p>
          <a:p>
            <a:r>
              <a:rPr lang="en-US" dirty="0"/>
              <a:t>Privacy depends on group policies; strong adoption and participation needed for effective trust networks. </a:t>
            </a:r>
          </a:p>
          <a:p>
            <a:r>
              <a:rPr lang="en-US" dirty="0"/>
              <a:t>Challenges include bootstrapping user groups, defining intuitive access controls across multiple connection degrees.</a:t>
            </a:r>
          </a:p>
        </p:txBody>
      </p:sp>
    </p:spTree>
    <p:extLst>
      <p:ext uri="{BB962C8B-B14F-4D97-AF65-F5344CB8AC3E}">
        <p14:creationId xmlns:p14="http://schemas.microsoft.com/office/powerpoint/2010/main" val="42860665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B66E-8D58-3A13-4F95-4CE88DF294E4}"/>
              </a:ext>
            </a:extLst>
          </p:cNvPr>
          <p:cNvSpPr>
            <a:spLocks noGrp="1"/>
          </p:cNvSpPr>
          <p:nvPr>
            <p:ph type="title"/>
          </p:nvPr>
        </p:nvSpPr>
        <p:spPr>
          <a:xfrm>
            <a:off x="566928" y="1290066"/>
            <a:ext cx="6951472" cy="590931"/>
          </a:xfrm>
        </p:spPr>
        <p:txBody>
          <a:bodyPr/>
          <a:lstStyle/>
          <a:p>
            <a:r>
              <a:rPr lang="en-US" dirty="0"/>
              <a:t>Onion Routing</a:t>
            </a:r>
          </a:p>
        </p:txBody>
      </p:sp>
      <p:sp>
        <p:nvSpPr>
          <p:cNvPr id="3" name="Text Placeholder 2">
            <a:extLst>
              <a:ext uri="{FF2B5EF4-FFF2-40B4-BE49-F238E27FC236}">
                <a16:creationId xmlns:a16="http://schemas.microsoft.com/office/drawing/2014/main" id="{891FFD7F-46A1-4A52-6FEA-B05DB9D70485}"/>
              </a:ext>
            </a:extLst>
          </p:cNvPr>
          <p:cNvSpPr>
            <a:spLocks noGrp="1"/>
          </p:cNvSpPr>
          <p:nvPr>
            <p:ph type="body" idx="1"/>
          </p:nvPr>
        </p:nvSpPr>
        <p:spPr>
          <a:xfrm>
            <a:off x="566928" y="2185416"/>
            <a:ext cx="8577072" cy="3968249"/>
          </a:xfrm>
        </p:spPr>
        <p:txBody>
          <a:bodyPr/>
          <a:lstStyle/>
          <a:p>
            <a:r>
              <a:rPr lang="en-US" dirty="0"/>
              <a:t>Onion routing provides anonymity by encrypting messages with layered "skins." </a:t>
            </a:r>
          </a:p>
          <a:p>
            <a:r>
              <a:rPr lang="en-US" dirty="0"/>
              <a:t>Each node in an onion network peels back one encryption layer, hiding source and routing path. </a:t>
            </a:r>
          </a:p>
          <a:p>
            <a:r>
              <a:rPr lang="en-US" dirty="0"/>
              <a:t>Tor network is a popular implementation, relaying Internet traffic through multiple nodes. </a:t>
            </a:r>
          </a:p>
          <a:p>
            <a:r>
              <a:rPr lang="en-US" dirty="0"/>
              <a:t>Effective for anonymity but introduces substantial latency due to multiple hops and encryption overhead.</a:t>
            </a:r>
          </a:p>
        </p:txBody>
      </p:sp>
    </p:spTree>
    <p:extLst>
      <p:ext uri="{BB962C8B-B14F-4D97-AF65-F5344CB8AC3E}">
        <p14:creationId xmlns:p14="http://schemas.microsoft.com/office/powerpoint/2010/main" val="1084907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8C2CE-8F46-BABF-550D-899BCA9430C9}"/>
              </a:ext>
            </a:extLst>
          </p:cNvPr>
          <p:cNvSpPr>
            <a:spLocks noGrp="1"/>
          </p:cNvSpPr>
          <p:nvPr>
            <p:ph type="title"/>
          </p:nvPr>
        </p:nvSpPr>
        <p:spPr>
          <a:xfrm>
            <a:off x="566928" y="1174496"/>
            <a:ext cx="6951472" cy="590931"/>
          </a:xfrm>
        </p:spPr>
        <p:txBody>
          <a:bodyPr/>
          <a:lstStyle/>
          <a:p>
            <a:r>
              <a:rPr lang="en-US" dirty="0"/>
              <a:t>Hybrid Approaches</a:t>
            </a:r>
          </a:p>
        </p:txBody>
      </p:sp>
      <p:sp>
        <p:nvSpPr>
          <p:cNvPr id="3" name="Text Placeholder 2">
            <a:extLst>
              <a:ext uri="{FF2B5EF4-FFF2-40B4-BE49-F238E27FC236}">
                <a16:creationId xmlns:a16="http://schemas.microsoft.com/office/drawing/2014/main" id="{49E47329-D168-8979-192E-50E1295B6F52}"/>
              </a:ext>
            </a:extLst>
          </p:cNvPr>
          <p:cNvSpPr>
            <a:spLocks noGrp="1"/>
          </p:cNvSpPr>
          <p:nvPr>
            <p:ph type="body" idx="1"/>
          </p:nvPr>
        </p:nvSpPr>
        <p:spPr>
          <a:xfrm>
            <a:off x="566928" y="1951736"/>
            <a:ext cx="10131552" cy="3968249"/>
          </a:xfrm>
        </p:spPr>
        <p:txBody>
          <a:bodyPr/>
          <a:lstStyle/>
          <a:p>
            <a:r>
              <a:rPr lang="en-US" dirty="0"/>
              <a:t>Emerging research proposes combining decentralized trust networks with onion routing for privacy in social data sharing. </a:t>
            </a:r>
          </a:p>
          <a:p>
            <a:r>
              <a:rPr lang="en-US" dirty="0"/>
              <a:t>Users form trusted peer groups for low latency data exchange; untrusted communication defaults to onion routing. </a:t>
            </a:r>
          </a:p>
          <a:p>
            <a:r>
              <a:rPr lang="en-US" dirty="0"/>
              <a:t>Hybrid approach aims for optimal performance and privacy across the network. </a:t>
            </a:r>
          </a:p>
          <a:p>
            <a:r>
              <a:rPr lang="en-US" dirty="0"/>
              <a:t>Challenges include incentivizing peer groups, bootstrapping adoption, and implementing performant anonymous routing. </a:t>
            </a:r>
          </a:p>
          <a:p>
            <a:r>
              <a:rPr lang="en-US" dirty="0"/>
              <a:t>With careful design, hybrid networks could unlock potential of social data sharing while respecting user privacy.</a:t>
            </a:r>
          </a:p>
        </p:txBody>
      </p:sp>
    </p:spTree>
    <p:extLst>
      <p:ext uri="{BB962C8B-B14F-4D97-AF65-F5344CB8AC3E}">
        <p14:creationId xmlns:p14="http://schemas.microsoft.com/office/powerpoint/2010/main" val="164610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A5271-411B-74BA-1B4B-4CC3738F37BC}"/>
              </a:ext>
            </a:extLst>
          </p:cNvPr>
          <p:cNvSpPr>
            <a:spLocks noGrp="1"/>
          </p:cNvSpPr>
          <p:nvPr>
            <p:ph type="title"/>
          </p:nvPr>
        </p:nvSpPr>
        <p:spPr>
          <a:xfrm>
            <a:off x="566928" y="1225336"/>
            <a:ext cx="6951472" cy="590891"/>
          </a:xfrm>
        </p:spPr>
        <p:txBody>
          <a:bodyPr/>
          <a:lstStyle/>
          <a:p>
            <a:r>
              <a:rPr lang="en-US" i="0" dirty="0">
                <a:effectLst/>
                <a:latin typeface="Söhne"/>
              </a:rPr>
              <a:t>Growth of Mobile Social Networking</a:t>
            </a:r>
            <a:endParaRPr lang="en-US" dirty="0"/>
          </a:p>
        </p:txBody>
      </p:sp>
      <p:sp>
        <p:nvSpPr>
          <p:cNvPr id="3" name="Text Placeholder 2">
            <a:extLst>
              <a:ext uri="{FF2B5EF4-FFF2-40B4-BE49-F238E27FC236}">
                <a16:creationId xmlns:a16="http://schemas.microsoft.com/office/drawing/2014/main" id="{1572C2F7-E42C-417C-723E-CE18FD950D08}"/>
              </a:ext>
            </a:extLst>
          </p:cNvPr>
          <p:cNvSpPr>
            <a:spLocks noGrp="1"/>
          </p:cNvSpPr>
          <p:nvPr>
            <p:ph type="body" idx="1"/>
          </p:nvPr>
        </p:nvSpPr>
        <p:spPr>
          <a:xfrm>
            <a:off x="566928" y="1951736"/>
            <a:ext cx="8262112" cy="4753864"/>
          </a:xfrm>
        </p:spPr>
        <p:txBody>
          <a:bodyPr/>
          <a:lstStyle/>
          <a:p>
            <a:r>
              <a:rPr lang="en-US" dirty="0"/>
              <a:t>According to Net Applications, Apple’s handheld status symbol accounted for nearly two-thirds of all mobile web browsing traffic in April of 2009 8X competitors </a:t>
            </a:r>
          </a:p>
          <a:p>
            <a:r>
              <a:rPr lang="en-US" dirty="0"/>
              <a:t>Global smartphone shipments projected to grow from 173M in 2009 to over 500M by 2012 </a:t>
            </a:r>
          </a:p>
          <a:p>
            <a:r>
              <a:rPr lang="en-US" dirty="0"/>
              <a:t>Facebook is the dominant social network with over 200 million active users </a:t>
            </a:r>
          </a:p>
          <a:p>
            <a:r>
              <a:rPr lang="en-US" dirty="0"/>
              <a:t>Over 100 million Facebook users log in daily Facebook mobile users exceed 30M and are 50% more active than non-mobile </a:t>
            </a:r>
          </a:p>
          <a:p>
            <a:r>
              <a:rPr lang="en-US" dirty="0"/>
              <a:t>Other social networks seeing similar growth - Twitter, LinkedIn, </a:t>
            </a:r>
            <a:r>
              <a:rPr lang="en-US" dirty="0" err="1"/>
              <a:t>MySpace</a:t>
            </a:r>
            <a:endParaRPr lang="en-US" dirty="0"/>
          </a:p>
        </p:txBody>
      </p:sp>
    </p:spTree>
    <p:extLst>
      <p:ext uri="{BB962C8B-B14F-4D97-AF65-F5344CB8AC3E}">
        <p14:creationId xmlns:p14="http://schemas.microsoft.com/office/powerpoint/2010/main" val="19948326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E5F0B-B578-6FD8-3365-29D247CC87D9}"/>
              </a:ext>
            </a:extLst>
          </p:cNvPr>
          <p:cNvSpPr>
            <a:spLocks noGrp="1"/>
          </p:cNvSpPr>
          <p:nvPr>
            <p:ph type="title"/>
          </p:nvPr>
        </p:nvSpPr>
        <p:spPr>
          <a:xfrm>
            <a:off x="566928" y="1185291"/>
            <a:ext cx="6951472" cy="590931"/>
          </a:xfrm>
        </p:spPr>
        <p:txBody>
          <a:bodyPr/>
          <a:lstStyle/>
          <a:p>
            <a:r>
              <a:rPr lang="en-US" dirty="0"/>
              <a:t>User Control</a:t>
            </a:r>
          </a:p>
        </p:txBody>
      </p:sp>
      <p:sp>
        <p:nvSpPr>
          <p:cNvPr id="3" name="Text Placeholder 2">
            <a:extLst>
              <a:ext uri="{FF2B5EF4-FFF2-40B4-BE49-F238E27FC236}">
                <a16:creationId xmlns:a16="http://schemas.microsoft.com/office/drawing/2014/main" id="{5298ABB1-8828-DD2A-E456-57188A227091}"/>
              </a:ext>
            </a:extLst>
          </p:cNvPr>
          <p:cNvSpPr>
            <a:spLocks noGrp="1"/>
          </p:cNvSpPr>
          <p:nvPr>
            <p:ph type="body" idx="1"/>
          </p:nvPr>
        </p:nvSpPr>
        <p:spPr>
          <a:xfrm>
            <a:off x="566928" y="1871091"/>
            <a:ext cx="9491472" cy="4186809"/>
          </a:xfrm>
        </p:spPr>
        <p:txBody>
          <a:bodyPr/>
          <a:lstStyle/>
          <a:p>
            <a:r>
              <a:rPr lang="en-US" dirty="0"/>
              <a:t>Privacy systems should offer transparency and control to users over their data. </a:t>
            </a:r>
          </a:p>
          <a:p>
            <a:r>
              <a:rPr lang="en-US" dirty="0"/>
              <a:t>Users need visibility into when and how their personal information is accessed and shared. </a:t>
            </a:r>
          </a:p>
          <a:p>
            <a:r>
              <a:rPr lang="en-US" dirty="0"/>
              <a:t>Consent mechanisms allow explicit permission for location tracking and preference sharing. </a:t>
            </a:r>
          </a:p>
          <a:p>
            <a:r>
              <a:rPr lang="en-US" dirty="0"/>
              <a:t>Selective disclosure enables users to limit visible profile fields, and data minimization ensures only necessary data is shared. </a:t>
            </a:r>
          </a:p>
          <a:p>
            <a:r>
              <a:rPr lang="en-US" dirty="0"/>
              <a:t>Compliance with privacy legislation like GDPR empowers users to manage personal data. </a:t>
            </a:r>
          </a:p>
          <a:p>
            <a:r>
              <a:rPr lang="en-US" dirty="0"/>
              <a:t>Striking the right balance between security and usability is essential for adoption.</a:t>
            </a:r>
          </a:p>
        </p:txBody>
      </p:sp>
    </p:spTree>
    <p:extLst>
      <p:ext uri="{BB962C8B-B14F-4D97-AF65-F5344CB8AC3E}">
        <p14:creationId xmlns:p14="http://schemas.microsoft.com/office/powerpoint/2010/main" val="38015648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69A5F-3ECB-89BE-99BD-EF89B5E7CCEA}"/>
              </a:ext>
            </a:extLst>
          </p:cNvPr>
          <p:cNvSpPr>
            <a:spLocks noGrp="1"/>
          </p:cNvSpPr>
          <p:nvPr>
            <p:ph type="title"/>
          </p:nvPr>
        </p:nvSpPr>
        <p:spPr>
          <a:xfrm>
            <a:off x="566928" y="1276096"/>
            <a:ext cx="6951472" cy="590931"/>
          </a:xfrm>
        </p:spPr>
        <p:txBody>
          <a:bodyPr/>
          <a:lstStyle/>
          <a:p>
            <a:r>
              <a:rPr lang="en-US" dirty="0"/>
              <a:t>Usable Security</a:t>
            </a:r>
          </a:p>
        </p:txBody>
      </p:sp>
      <p:sp>
        <p:nvSpPr>
          <p:cNvPr id="3" name="Text Placeholder 2">
            <a:extLst>
              <a:ext uri="{FF2B5EF4-FFF2-40B4-BE49-F238E27FC236}">
                <a16:creationId xmlns:a16="http://schemas.microsoft.com/office/drawing/2014/main" id="{3800ECBC-FFC2-0094-03C7-89B910830168}"/>
              </a:ext>
            </a:extLst>
          </p:cNvPr>
          <p:cNvSpPr>
            <a:spLocks noGrp="1"/>
          </p:cNvSpPr>
          <p:nvPr>
            <p:ph type="body" idx="1"/>
          </p:nvPr>
        </p:nvSpPr>
        <p:spPr>
          <a:xfrm>
            <a:off x="566928" y="2082800"/>
            <a:ext cx="9908032" cy="4070865"/>
          </a:xfrm>
        </p:spPr>
        <p:txBody>
          <a:bodyPr/>
          <a:lstStyle/>
          <a:p>
            <a:r>
              <a:rPr lang="en-US" dirty="0"/>
              <a:t>Privacy solutions for mobile social networking must balance usability with anonymity needs. </a:t>
            </a:r>
          </a:p>
          <a:p>
            <a:r>
              <a:rPr lang="en-US" dirty="0"/>
              <a:t>Friction from security mechanisms can deter users, but weak protections compromise data security. </a:t>
            </a:r>
          </a:p>
          <a:p>
            <a:r>
              <a:rPr lang="en-US" dirty="0"/>
              <a:t>Contextual integrity techniques reveal minimum needed data based on situation sensitivity. </a:t>
            </a:r>
          </a:p>
          <a:p>
            <a:r>
              <a:rPr lang="en-US" dirty="0"/>
              <a:t>Location granularity, profile fields, and presence data can be tuned depending on the scenario. </a:t>
            </a:r>
          </a:p>
          <a:p>
            <a:r>
              <a:rPr lang="en-US" dirty="0"/>
              <a:t>Usable security remains a challenge, with adjustments based on social proximity and event settings.</a:t>
            </a:r>
          </a:p>
        </p:txBody>
      </p:sp>
    </p:spTree>
    <p:extLst>
      <p:ext uri="{BB962C8B-B14F-4D97-AF65-F5344CB8AC3E}">
        <p14:creationId xmlns:p14="http://schemas.microsoft.com/office/powerpoint/2010/main" val="3391725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114CA-6D1B-5F96-9FFE-274FCCBB8DFD}"/>
              </a:ext>
            </a:extLst>
          </p:cNvPr>
          <p:cNvSpPr>
            <a:spLocks noGrp="1"/>
          </p:cNvSpPr>
          <p:nvPr>
            <p:ph type="title"/>
          </p:nvPr>
        </p:nvSpPr>
        <p:spPr>
          <a:xfrm>
            <a:off x="566928" y="1185291"/>
            <a:ext cx="6951472" cy="590931"/>
          </a:xfrm>
        </p:spPr>
        <p:txBody>
          <a:bodyPr/>
          <a:lstStyle/>
          <a:p>
            <a:r>
              <a:rPr lang="en-US" dirty="0"/>
              <a:t>Solutions Discussed:</a:t>
            </a:r>
          </a:p>
        </p:txBody>
      </p:sp>
      <p:sp>
        <p:nvSpPr>
          <p:cNvPr id="3" name="Text Placeholder 2">
            <a:extLst>
              <a:ext uri="{FF2B5EF4-FFF2-40B4-BE49-F238E27FC236}">
                <a16:creationId xmlns:a16="http://schemas.microsoft.com/office/drawing/2014/main" id="{0A48B0FE-9E12-944B-B833-A6B19E29DF15}"/>
              </a:ext>
            </a:extLst>
          </p:cNvPr>
          <p:cNvSpPr>
            <a:spLocks noGrp="1"/>
          </p:cNvSpPr>
          <p:nvPr>
            <p:ph type="body" idx="1"/>
          </p:nvPr>
        </p:nvSpPr>
        <p:spPr>
          <a:xfrm>
            <a:off x="566928" y="1876425"/>
            <a:ext cx="9129522" cy="4758055"/>
          </a:xfrm>
        </p:spPr>
        <p:txBody>
          <a:bodyPr/>
          <a:lstStyle/>
          <a:p>
            <a:r>
              <a:rPr lang="en-US" dirty="0"/>
              <a:t>Identity Server acts as an anonymizing layer, applying ephemeral Anonymous IDs and location verification. </a:t>
            </a:r>
          </a:p>
          <a:p>
            <a:r>
              <a:rPr lang="en-US" dirty="0"/>
              <a:t>K-anonymity algorithms prevent unique preference combinations from being shared, ensuring indirect anonymity. </a:t>
            </a:r>
          </a:p>
          <a:p>
            <a:r>
              <a:rPr lang="en-US" dirty="0"/>
              <a:t>Encrypted communication, user authentication, and randomly generated IDs counter potential attacks. </a:t>
            </a:r>
          </a:p>
          <a:p>
            <a:r>
              <a:rPr lang="en-US" dirty="0"/>
              <a:t>These mechanisms enable mobile social apps without compromising user privacy and security. </a:t>
            </a:r>
          </a:p>
          <a:p>
            <a:r>
              <a:rPr lang="en-US" dirty="0"/>
              <a:t>Users benefit from personalized location-based services with strong safeguards on their data.</a:t>
            </a:r>
          </a:p>
        </p:txBody>
      </p:sp>
    </p:spTree>
    <p:extLst>
      <p:ext uri="{BB962C8B-B14F-4D97-AF65-F5344CB8AC3E}">
        <p14:creationId xmlns:p14="http://schemas.microsoft.com/office/powerpoint/2010/main" val="16692998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1337-5066-88A8-9397-A5F775AC973E}"/>
              </a:ext>
            </a:extLst>
          </p:cNvPr>
          <p:cNvSpPr>
            <a:spLocks noGrp="1"/>
          </p:cNvSpPr>
          <p:nvPr>
            <p:ph type="title"/>
          </p:nvPr>
        </p:nvSpPr>
        <p:spPr>
          <a:xfrm>
            <a:off x="566928" y="1123696"/>
            <a:ext cx="6951472" cy="590931"/>
          </a:xfrm>
        </p:spPr>
        <p:txBody>
          <a:bodyPr/>
          <a:lstStyle/>
          <a:p>
            <a:r>
              <a:rPr lang="en-US" dirty="0"/>
              <a:t>Results</a:t>
            </a:r>
          </a:p>
        </p:txBody>
      </p:sp>
      <p:sp>
        <p:nvSpPr>
          <p:cNvPr id="3" name="Text Placeholder 2">
            <a:extLst>
              <a:ext uri="{FF2B5EF4-FFF2-40B4-BE49-F238E27FC236}">
                <a16:creationId xmlns:a16="http://schemas.microsoft.com/office/drawing/2014/main" id="{6833B36C-E3AF-5551-4505-CF93A1EB4FD8}"/>
              </a:ext>
            </a:extLst>
          </p:cNvPr>
          <p:cNvSpPr>
            <a:spLocks noGrp="1"/>
          </p:cNvSpPr>
          <p:nvPr>
            <p:ph type="body" idx="1"/>
          </p:nvPr>
        </p:nvSpPr>
        <p:spPr>
          <a:xfrm>
            <a:off x="566928" y="1881886"/>
            <a:ext cx="9430512" cy="4134104"/>
          </a:xfrm>
        </p:spPr>
        <p:txBody>
          <a:bodyPr/>
          <a:lstStyle/>
          <a:p>
            <a:r>
              <a:rPr lang="en-US" dirty="0"/>
              <a:t>Implemented Identity Server prototype demonstrated features like AID anonymization and location-based access control. </a:t>
            </a:r>
          </a:p>
          <a:p>
            <a:r>
              <a:rPr lang="en-US" dirty="0"/>
              <a:t>Feasibility testing showed the effectiveness of techniques balancing privacy and application utility. </a:t>
            </a:r>
          </a:p>
          <a:p>
            <a:r>
              <a:rPr lang="en-US" dirty="0"/>
              <a:t>K-anonymity algorithms proved workable for typical friend group scales, preventing unique identification. </a:t>
            </a:r>
          </a:p>
          <a:p>
            <a:r>
              <a:rPr lang="en-US" dirty="0"/>
              <a:t>Accomplishments pave the way for fully secure mobile social ecosystems, offering personalized services with user data control and anonymity. </a:t>
            </a:r>
          </a:p>
          <a:p>
            <a:r>
              <a:rPr lang="en-US" dirty="0"/>
              <a:t>Solutions provide building blocks for developers to create rich social apps while respecting user privacy.</a:t>
            </a:r>
          </a:p>
        </p:txBody>
      </p:sp>
    </p:spTree>
    <p:extLst>
      <p:ext uri="{BB962C8B-B14F-4D97-AF65-F5344CB8AC3E}">
        <p14:creationId xmlns:p14="http://schemas.microsoft.com/office/powerpoint/2010/main" val="47428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1AF0C-3A3E-7EC4-1133-A4C2A6C349C2}"/>
              </a:ext>
            </a:extLst>
          </p:cNvPr>
          <p:cNvSpPr>
            <a:spLocks noGrp="1"/>
          </p:cNvSpPr>
          <p:nvPr>
            <p:ph type="title"/>
          </p:nvPr>
        </p:nvSpPr>
        <p:spPr>
          <a:xfrm>
            <a:off x="566928" y="1001058"/>
            <a:ext cx="6951472" cy="1089489"/>
          </a:xfrm>
        </p:spPr>
        <p:txBody>
          <a:bodyPr/>
          <a:lstStyle/>
          <a:p>
            <a:r>
              <a:rPr lang="en-US" dirty="0"/>
              <a:t>Security and Privacy in Mobile Social Networking in 2023</a:t>
            </a:r>
          </a:p>
        </p:txBody>
      </p:sp>
      <p:sp>
        <p:nvSpPr>
          <p:cNvPr id="3" name="Text Placeholder 2">
            <a:extLst>
              <a:ext uri="{FF2B5EF4-FFF2-40B4-BE49-F238E27FC236}">
                <a16:creationId xmlns:a16="http://schemas.microsoft.com/office/drawing/2014/main" id="{C192EBC6-593D-AAAD-A5A7-C1CEEF670013}"/>
              </a:ext>
            </a:extLst>
          </p:cNvPr>
          <p:cNvSpPr>
            <a:spLocks noGrp="1"/>
          </p:cNvSpPr>
          <p:nvPr>
            <p:ph type="body" idx="1"/>
          </p:nvPr>
        </p:nvSpPr>
        <p:spPr>
          <a:xfrm>
            <a:off x="566928" y="2404491"/>
            <a:ext cx="8662797" cy="3968249"/>
          </a:xfrm>
        </p:spPr>
        <p:txBody>
          <a:bodyPr/>
          <a:lstStyle/>
          <a:p>
            <a:r>
              <a:rPr lang="en-US" dirty="0"/>
              <a:t>Over 3.8 billion active social media users globally, with mobile usage dominating social app activity. </a:t>
            </a:r>
          </a:p>
          <a:p>
            <a:r>
              <a:rPr lang="en-US" dirty="0"/>
              <a:t>Smartphones are the primary interface for users interacting with social platforms. </a:t>
            </a:r>
          </a:p>
          <a:p>
            <a:r>
              <a:rPr lang="en-US" dirty="0"/>
              <a:t>Privacy, while a major concern, is often considered secondary to growth, engagement, and revenue in system design. </a:t>
            </a:r>
          </a:p>
          <a:p>
            <a:r>
              <a:rPr lang="en-US" dirty="0"/>
              <a:t>Privacy challenges persist despite the exponential rise in social media and mobile app usage.</a:t>
            </a:r>
          </a:p>
        </p:txBody>
      </p:sp>
    </p:spTree>
    <p:extLst>
      <p:ext uri="{BB962C8B-B14F-4D97-AF65-F5344CB8AC3E}">
        <p14:creationId xmlns:p14="http://schemas.microsoft.com/office/powerpoint/2010/main" val="3611319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94C1D-B01C-72D5-120A-C72765DDC266}"/>
              </a:ext>
            </a:extLst>
          </p:cNvPr>
          <p:cNvSpPr>
            <a:spLocks noGrp="1"/>
          </p:cNvSpPr>
          <p:nvPr>
            <p:ph type="title"/>
          </p:nvPr>
        </p:nvSpPr>
        <p:spPr>
          <a:xfrm>
            <a:off x="566928" y="1001058"/>
            <a:ext cx="6951472" cy="1089489"/>
          </a:xfrm>
        </p:spPr>
        <p:txBody>
          <a:bodyPr/>
          <a:lstStyle/>
          <a:p>
            <a:r>
              <a:rPr lang="en-US" dirty="0"/>
              <a:t>Privacy Concerns and Data Breaches</a:t>
            </a:r>
          </a:p>
        </p:txBody>
      </p:sp>
      <p:sp>
        <p:nvSpPr>
          <p:cNvPr id="3" name="Text Placeholder 2">
            <a:extLst>
              <a:ext uri="{FF2B5EF4-FFF2-40B4-BE49-F238E27FC236}">
                <a16:creationId xmlns:a16="http://schemas.microsoft.com/office/drawing/2014/main" id="{2C0A906E-2DC2-4B3D-750A-60B323C32598}"/>
              </a:ext>
            </a:extLst>
          </p:cNvPr>
          <p:cNvSpPr>
            <a:spLocks noGrp="1"/>
          </p:cNvSpPr>
          <p:nvPr>
            <p:ph type="body" idx="1"/>
          </p:nvPr>
        </p:nvSpPr>
        <p:spPr>
          <a:xfrm>
            <a:off x="566928" y="2185416"/>
            <a:ext cx="8558022" cy="3968249"/>
          </a:xfrm>
        </p:spPr>
        <p:txBody>
          <a:bodyPr/>
          <a:lstStyle/>
          <a:p>
            <a:r>
              <a:rPr lang="en-US" dirty="0"/>
              <a:t>Privacy concerns arise due to daily digital footprints left by users on social media platforms. </a:t>
            </a:r>
          </a:p>
          <a:p>
            <a:r>
              <a:rPr lang="en-US" dirty="0"/>
              <a:t>Scandals and data breaches, like the Twitter hack in July 2022, highlight the risks. </a:t>
            </a:r>
          </a:p>
          <a:p>
            <a:r>
              <a:rPr lang="en-US" dirty="0"/>
              <a:t>Government agencies ban TikTok due to concerns about Chinese ownership and potential data exposure. </a:t>
            </a:r>
          </a:p>
          <a:p>
            <a:r>
              <a:rPr lang="en-US" dirty="0"/>
              <a:t>European Union fines Meta for violating EU privacy laws by storing European Facebook users' data on U.S. servers.</a:t>
            </a:r>
          </a:p>
        </p:txBody>
      </p:sp>
    </p:spTree>
    <p:extLst>
      <p:ext uri="{BB962C8B-B14F-4D97-AF65-F5344CB8AC3E}">
        <p14:creationId xmlns:p14="http://schemas.microsoft.com/office/powerpoint/2010/main" val="30886059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23BC5-388E-E7AD-72BC-C39464387415}"/>
              </a:ext>
            </a:extLst>
          </p:cNvPr>
          <p:cNvSpPr>
            <a:spLocks noGrp="1"/>
          </p:cNvSpPr>
          <p:nvPr>
            <p:ph type="title"/>
          </p:nvPr>
        </p:nvSpPr>
        <p:spPr>
          <a:xfrm>
            <a:off x="566928" y="1001058"/>
            <a:ext cx="6951472" cy="1089489"/>
          </a:xfrm>
        </p:spPr>
        <p:txBody>
          <a:bodyPr/>
          <a:lstStyle/>
          <a:p>
            <a:r>
              <a:rPr lang="en-US" i="0" dirty="0">
                <a:effectLst/>
                <a:latin typeface="Söhne"/>
              </a:rPr>
              <a:t>Types of Data Collected and Privacy Issues</a:t>
            </a:r>
            <a:endParaRPr lang="en-US" dirty="0"/>
          </a:p>
        </p:txBody>
      </p:sp>
      <p:sp>
        <p:nvSpPr>
          <p:cNvPr id="3" name="Text Placeholder 2">
            <a:extLst>
              <a:ext uri="{FF2B5EF4-FFF2-40B4-BE49-F238E27FC236}">
                <a16:creationId xmlns:a16="http://schemas.microsoft.com/office/drawing/2014/main" id="{0FB22C13-9BC4-C462-A122-E828BB5AE542}"/>
              </a:ext>
            </a:extLst>
          </p:cNvPr>
          <p:cNvSpPr>
            <a:spLocks noGrp="1"/>
          </p:cNvSpPr>
          <p:nvPr>
            <p:ph type="body" idx="1"/>
          </p:nvPr>
        </p:nvSpPr>
        <p:spPr>
          <a:xfrm>
            <a:off x="566927" y="2476500"/>
            <a:ext cx="8262747" cy="3677165"/>
          </a:xfrm>
        </p:spPr>
        <p:txBody>
          <a:bodyPr/>
          <a:lstStyle/>
          <a:p>
            <a:r>
              <a:rPr lang="en-US" dirty="0"/>
              <a:t>Social media platforms collect extensive personal data, including status updates, location, interests, and identifiers. </a:t>
            </a:r>
          </a:p>
          <a:p>
            <a:r>
              <a:rPr lang="en-US" dirty="0"/>
              <a:t>Scammers use publicly available information for identity theft and phishing attacks. </a:t>
            </a:r>
          </a:p>
          <a:p>
            <a:r>
              <a:rPr lang="en-US" dirty="0"/>
              <a:t>Privacy settings may not be as secure as users believe; loopholes can lead to data exposure. </a:t>
            </a:r>
          </a:p>
          <a:p>
            <a:r>
              <a:rPr lang="en-US" dirty="0"/>
              <a:t>Cyberbullying, </a:t>
            </a:r>
            <a:r>
              <a:rPr lang="en-US" dirty="0" err="1"/>
              <a:t>doxxing</a:t>
            </a:r>
            <a:r>
              <a:rPr lang="en-US" dirty="0"/>
              <a:t>, and the spread of false information are prevalent privacy issues.</a:t>
            </a:r>
          </a:p>
        </p:txBody>
      </p:sp>
    </p:spTree>
    <p:extLst>
      <p:ext uri="{BB962C8B-B14F-4D97-AF65-F5344CB8AC3E}">
        <p14:creationId xmlns:p14="http://schemas.microsoft.com/office/powerpoint/2010/main" val="2594544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C0C05-14CC-AB43-147D-5D68D701BDF8}"/>
              </a:ext>
            </a:extLst>
          </p:cNvPr>
          <p:cNvSpPr>
            <a:spLocks noGrp="1"/>
          </p:cNvSpPr>
          <p:nvPr>
            <p:ph type="title"/>
          </p:nvPr>
        </p:nvSpPr>
        <p:spPr>
          <a:xfrm>
            <a:off x="566928" y="1001058"/>
            <a:ext cx="6951472" cy="1089489"/>
          </a:xfrm>
        </p:spPr>
        <p:txBody>
          <a:bodyPr/>
          <a:lstStyle/>
          <a:p>
            <a:r>
              <a:rPr lang="en-US" dirty="0"/>
              <a:t>Common Social Media Privacy Issues in 2023</a:t>
            </a:r>
          </a:p>
        </p:txBody>
      </p:sp>
      <p:sp>
        <p:nvSpPr>
          <p:cNvPr id="3" name="Text Placeholder 2">
            <a:extLst>
              <a:ext uri="{FF2B5EF4-FFF2-40B4-BE49-F238E27FC236}">
                <a16:creationId xmlns:a16="http://schemas.microsoft.com/office/drawing/2014/main" id="{B418A74F-91FE-16B9-4FB8-FA4FB986F924}"/>
              </a:ext>
            </a:extLst>
          </p:cNvPr>
          <p:cNvSpPr>
            <a:spLocks noGrp="1"/>
          </p:cNvSpPr>
          <p:nvPr>
            <p:ph type="body" idx="1"/>
          </p:nvPr>
        </p:nvSpPr>
        <p:spPr>
          <a:xfrm>
            <a:off x="566928" y="2419350"/>
            <a:ext cx="9015222" cy="3762890"/>
          </a:xfrm>
        </p:spPr>
        <p:txBody>
          <a:bodyPr/>
          <a:lstStyle/>
          <a:p>
            <a:r>
              <a:rPr lang="en-US" dirty="0"/>
              <a:t>Data mining for identity theft: Scammers use publicly available information to target users for scams. </a:t>
            </a:r>
          </a:p>
          <a:p>
            <a:r>
              <a:rPr lang="en-US" dirty="0"/>
              <a:t>Privacy setting loopholes: Information shared with friends can be reposted, reaching a wider audience. </a:t>
            </a:r>
          </a:p>
          <a:p>
            <a:r>
              <a:rPr lang="en-US" dirty="0"/>
              <a:t>Location settings: Even with location settings off, public Wi-Fi, cell towers, and websites can track users. </a:t>
            </a:r>
          </a:p>
          <a:p>
            <a:r>
              <a:rPr lang="en-US" dirty="0"/>
              <a:t>Harassment and cyberbullying: Social media can be used for malicious activities, causing emotional distress.</a:t>
            </a:r>
          </a:p>
        </p:txBody>
      </p:sp>
    </p:spTree>
    <p:extLst>
      <p:ext uri="{BB962C8B-B14F-4D97-AF65-F5344CB8AC3E}">
        <p14:creationId xmlns:p14="http://schemas.microsoft.com/office/powerpoint/2010/main" val="755109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128F-057D-C88B-1740-091EC5297254}"/>
              </a:ext>
            </a:extLst>
          </p:cNvPr>
          <p:cNvSpPr>
            <a:spLocks noGrp="1"/>
          </p:cNvSpPr>
          <p:nvPr>
            <p:ph type="title"/>
          </p:nvPr>
        </p:nvSpPr>
        <p:spPr>
          <a:xfrm>
            <a:off x="566928" y="1001058"/>
            <a:ext cx="6951472" cy="1089489"/>
          </a:xfrm>
        </p:spPr>
        <p:txBody>
          <a:bodyPr/>
          <a:lstStyle/>
          <a:p>
            <a:r>
              <a:rPr lang="en-US" dirty="0"/>
              <a:t>Threads Highlights Mobile Privacy Tensions</a:t>
            </a:r>
          </a:p>
        </p:txBody>
      </p:sp>
      <p:sp>
        <p:nvSpPr>
          <p:cNvPr id="3" name="Text Placeholder 2">
            <a:extLst>
              <a:ext uri="{FF2B5EF4-FFF2-40B4-BE49-F238E27FC236}">
                <a16:creationId xmlns:a16="http://schemas.microsoft.com/office/drawing/2014/main" id="{71427072-DE0F-2D29-F6B2-60037F84CE37}"/>
              </a:ext>
            </a:extLst>
          </p:cNvPr>
          <p:cNvSpPr>
            <a:spLocks noGrp="1"/>
          </p:cNvSpPr>
          <p:nvPr>
            <p:ph type="body" idx="1"/>
          </p:nvPr>
        </p:nvSpPr>
        <p:spPr/>
        <p:txBody>
          <a:bodyPr/>
          <a:lstStyle/>
          <a:p>
            <a:pPr marL="91440" indent="0">
              <a:buNone/>
            </a:pPr>
            <a:r>
              <a:rPr lang="en-US" dirty="0"/>
              <a:t>Meta's new Threads app aims to rival Twitter by enabling close friends to privately message each other. However, Meta still accesses the locally stored data for advertising and tracking purposes. This exemplifies the tensions between utility and privacy that mobile social app designers face, which the paper highlights. Although Threads provides usefulness to users, it comes at the cost of data exposure - a common tradeoff in mobile social ecosystems.</a:t>
            </a:r>
          </a:p>
        </p:txBody>
      </p:sp>
    </p:spTree>
    <p:extLst>
      <p:ext uri="{BB962C8B-B14F-4D97-AF65-F5344CB8AC3E}">
        <p14:creationId xmlns:p14="http://schemas.microsoft.com/office/powerpoint/2010/main" val="8761943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95ECC-A706-95E6-627F-723FFB8FDC43}"/>
              </a:ext>
            </a:extLst>
          </p:cNvPr>
          <p:cNvSpPr>
            <a:spLocks noGrp="1"/>
          </p:cNvSpPr>
          <p:nvPr>
            <p:ph type="title"/>
          </p:nvPr>
        </p:nvSpPr>
        <p:spPr>
          <a:xfrm>
            <a:off x="566928" y="1001058"/>
            <a:ext cx="6951472" cy="1089489"/>
          </a:xfrm>
        </p:spPr>
        <p:txBody>
          <a:bodyPr/>
          <a:lstStyle/>
          <a:p>
            <a:r>
              <a:rPr lang="en-US" dirty="0"/>
              <a:t>Rethinking Incentives and Architectures for Privacy</a:t>
            </a:r>
          </a:p>
        </p:txBody>
      </p:sp>
      <p:sp>
        <p:nvSpPr>
          <p:cNvPr id="3" name="Text Placeholder 2">
            <a:extLst>
              <a:ext uri="{FF2B5EF4-FFF2-40B4-BE49-F238E27FC236}">
                <a16:creationId xmlns:a16="http://schemas.microsoft.com/office/drawing/2014/main" id="{E5E73C91-B5A1-2DA9-DB14-CB7CFF57F9A2}"/>
              </a:ext>
            </a:extLst>
          </p:cNvPr>
          <p:cNvSpPr>
            <a:spLocks noGrp="1"/>
          </p:cNvSpPr>
          <p:nvPr>
            <p:ph type="body" idx="1"/>
          </p:nvPr>
        </p:nvSpPr>
        <p:spPr/>
        <p:txBody>
          <a:bodyPr/>
          <a:lstStyle/>
          <a:p>
            <a:pPr marL="91440" indent="0">
              <a:buNone/>
            </a:pPr>
            <a:r>
              <a:rPr lang="en-US" b="0" i="0" dirty="0">
                <a:solidFill>
                  <a:srgbClr val="1C1917"/>
                </a:solidFill>
                <a:effectLst/>
                <a:latin typeface="-apple-system"/>
              </a:rPr>
              <a:t>The paper argues that privacy should be a core priority in mobile social network design, not an afterthought. But misaligned incentives often lead companies like Meta to exploit data while providing free services users value, as with Threads. Truly prioritizing privacy requires rethinking system architectures, incentives, regulations, and user expectations. As Threads shows, despite growing awareness, privacy-preserving design remains an urgent need as mobile social apps proliferate.</a:t>
            </a:r>
            <a:endParaRPr lang="en-US" dirty="0"/>
          </a:p>
        </p:txBody>
      </p:sp>
    </p:spTree>
    <p:extLst>
      <p:ext uri="{BB962C8B-B14F-4D97-AF65-F5344CB8AC3E}">
        <p14:creationId xmlns:p14="http://schemas.microsoft.com/office/powerpoint/2010/main" val="301184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0DA45-43BB-18F2-8B93-BE6C31A6DBA1}"/>
              </a:ext>
            </a:extLst>
          </p:cNvPr>
          <p:cNvSpPr>
            <a:spLocks noGrp="1"/>
          </p:cNvSpPr>
          <p:nvPr>
            <p:ph type="title"/>
          </p:nvPr>
        </p:nvSpPr>
        <p:spPr>
          <a:xfrm>
            <a:off x="566928" y="1001058"/>
            <a:ext cx="6951472" cy="1089489"/>
          </a:xfrm>
        </p:spPr>
        <p:txBody>
          <a:bodyPr/>
          <a:lstStyle/>
          <a:p>
            <a:r>
              <a:rPr lang="en-US" dirty="0"/>
              <a:t>Social Networking + Location = New Applications</a:t>
            </a:r>
          </a:p>
        </p:txBody>
      </p:sp>
      <p:sp>
        <p:nvSpPr>
          <p:cNvPr id="3" name="Text Placeholder 2">
            <a:extLst>
              <a:ext uri="{FF2B5EF4-FFF2-40B4-BE49-F238E27FC236}">
                <a16:creationId xmlns:a16="http://schemas.microsoft.com/office/drawing/2014/main" id="{B5A86DBA-987E-3F1C-5EFB-B2DBE598899F}"/>
              </a:ext>
            </a:extLst>
          </p:cNvPr>
          <p:cNvSpPr>
            <a:spLocks noGrp="1"/>
          </p:cNvSpPr>
          <p:nvPr>
            <p:ph type="body" idx="1"/>
          </p:nvPr>
        </p:nvSpPr>
        <p:spPr>
          <a:xfrm>
            <a:off x="566928" y="2185416"/>
            <a:ext cx="9613392" cy="3968249"/>
          </a:xfrm>
        </p:spPr>
        <p:txBody>
          <a:bodyPr/>
          <a:lstStyle/>
          <a:p>
            <a:pPr>
              <a:buFont typeface="Arial" panose="020B0604020202020204" pitchFamily="34" charset="0"/>
              <a:buChar char="•"/>
            </a:pPr>
            <a:r>
              <a:rPr lang="en-US" dirty="0"/>
              <a:t>Online social networks provide rich data on user preferences, relationships, affiliations</a:t>
            </a:r>
          </a:p>
          <a:p>
            <a:pPr>
              <a:buFont typeface="Arial" panose="020B0604020202020204" pitchFamily="34" charset="0"/>
              <a:buChar char="•"/>
            </a:pPr>
            <a:r>
              <a:rPr lang="en-US" dirty="0"/>
              <a:t>Mobile devices equipped with GPS, </a:t>
            </a:r>
            <a:r>
              <a:rPr lang="en-US" dirty="0" err="1"/>
              <a:t>WiFi</a:t>
            </a:r>
            <a:r>
              <a:rPr lang="en-US" dirty="0"/>
              <a:t>, cellular provide real-time location/context</a:t>
            </a:r>
          </a:p>
          <a:p>
            <a:pPr>
              <a:buFont typeface="Arial" panose="020B0604020202020204" pitchFamily="34" charset="0"/>
              <a:buChar char="•"/>
            </a:pPr>
            <a:r>
              <a:rPr lang="en-US" dirty="0"/>
              <a:t>Combining these data sources enables new types of context-aware mobile applications WhozThat and SocialAware integrate social network data into local user context </a:t>
            </a:r>
          </a:p>
          <a:p>
            <a:pPr>
              <a:buFont typeface="Arial" panose="020B0604020202020204" pitchFamily="34" charset="0"/>
              <a:buChar char="•"/>
            </a:pPr>
            <a:r>
              <a:rPr lang="en-US" dirty="0"/>
              <a:t>Can identify nearby friends, preferences, recommend local activities/places/media </a:t>
            </a:r>
          </a:p>
          <a:p>
            <a:pPr>
              <a:buFont typeface="Arial" panose="020B0604020202020204" pitchFamily="34" charset="0"/>
              <a:buChar char="•"/>
            </a:pPr>
            <a:r>
              <a:rPr lang="en-US" dirty="0"/>
              <a:t>Beyond simply accessing social networks on mobile devices</a:t>
            </a:r>
          </a:p>
        </p:txBody>
      </p:sp>
    </p:spTree>
    <p:extLst>
      <p:ext uri="{BB962C8B-B14F-4D97-AF65-F5344CB8AC3E}">
        <p14:creationId xmlns:p14="http://schemas.microsoft.com/office/powerpoint/2010/main" val="29314411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DF1E-2E18-61ED-257F-091CDF689650}"/>
              </a:ext>
            </a:extLst>
          </p:cNvPr>
          <p:cNvSpPr>
            <a:spLocks noGrp="1"/>
          </p:cNvSpPr>
          <p:nvPr>
            <p:ph type="title"/>
          </p:nvPr>
        </p:nvSpPr>
        <p:spPr>
          <a:xfrm>
            <a:off x="566928" y="1001058"/>
            <a:ext cx="6951472" cy="1089489"/>
          </a:xfrm>
        </p:spPr>
        <p:txBody>
          <a:bodyPr/>
          <a:lstStyle/>
          <a:p>
            <a:r>
              <a:rPr lang="en-US" dirty="0"/>
              <a:t>Emerging security threats that put user privacy at risk include:</a:t>
            </a:r>
          </a:p>
        </p:txBody>
      </p:sp>
      <p:sp>
        <p:nvSpPr>
          <p:cNvPr id="3" name="Text Placeholder 2">
            <a:extLst>
              <a:ext uri="{FF2B5EF4-FFF2-40B4-BE49-F238E27FC236}">
                <a16:creationId xmlns:a16="http://schemas.microsoft.com/office/drawing/2014/main" id="{54B24E1F-0249-C63E-4527-1A767F292F7E}"/>
              </a:ext>
            </a:extLst>
          </p:cNvPr>
          <p:cNvSpPr>
            <a:spLocks noGrp="1"/>
          </p:cNvSpPr>
          <p:nvPr>
            <p:ph type="body" idx="1"/>
          </p:nvPr>
        </p:nvSpPr>
        <p:spPr/>
        <p:txBody>
          <a:bodyPr/>
          <a:lstStyle/>
          <a:p>
            <a:r>
              <a:rPr lang="en-US" dirty="0"/>
              <a:t>Increased sophistication of phishing attacks and social engineering aimed at stealing user credentials and data </a:t>
            </a:r>
          </a:p>
          <a:p>
            <a:r>
              <a:rPr lang="en-US" dirty="0"/>
              <a:t>Growth of mobile malware and spyware designed to monitor users' messaging, locations, and activities </a:t>
            </a:r>
          </a:p>
          <a:p>
            <a:r>
              <a:rPr lang="en-US" dirty="0"/>
              <a:t>New vulnerabilities arising in decentralized networks, DAOs, and applications as adoption increases </a:t>
            </a:r>
          </a:p>
          <a:p>
            <a:r>
              <a:rPr lang="en-US" dirty="0"/>
              <a:t>Poor encryption implementations in new social apps that fail to properly protect user data and communications</a:t>
            </a:r>
          </a:p>
        </p:txBody>
      </p:sp>
    </p:spTree>
    <p:extLst>
      <p:ext uri="{BB962C8B-B14F-4D97-AF65-F5344CB8AC3E}">
        <p14:creationId xmlns:p14="http://schemas.microsoft.com/office/powerpoint/2010/main" val="2922420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9D869-9108-0D3B-D231-F100F66BE936}"/>
              </a:ext>
            </a:extLst>
          </p:cNvPr>
          <p:cNvSpPr>
            <a:spLocks noGrp="1"/>
          </p:cNvSpPr>
          <p:nvPr>
            <p:ph type="title"/>
          </p:nvPr>
        </p:nvSpPr>
        <p:spPr>
          <a:xfrm>
            <a:off x="566928" y="1164336"/>
            <a:ext cx="6951472" cy="590931"/>
          </a:xfrm>
        </p:spPr>
        <p:txBody>
          <a:bodyPr/>
          <a:lstStyle/>
          <a:p>
            <a:r>
              <a:rPr lang="en-US" dirty="0"/>
              <a:t>Regulatory Landscape</a:t>
            </a:r>
          </a:p>
        </p:txBody>
      </p:sp>
      <p:sp>
        <p:nvSpPr>
          <p:cNvPr id="3" name="Text Placeholder 2">
            <a:extLst>
              <a:ext uri="{FF2B5EF4-FFF2-40B4-BE49-F238E27FC236}">
                <a16:creationId xmlns:a16="http://schemas.microsoft.com/office/drawing/2014/main" id="{ACEE0AB3-A0D8-FEC6-289D-9BFE79416A43}"/>
              </a:ext>
            </a:extLst>
          </p:cNvPr>
          <p:cNvSpPr>
            <a:spLocks noGrp="1"/>
          </p:cNvSpPr>
          <p:nvPr>
            <p:ph type="body" idx="1"/>
          </p:nvPr>
        </p:nvSpPr>
        <p:spPr>
          <a:xfrm>
            <a:off x="566928" y="2073656"/>
            <a:ext cx="6951472" cy="3968249"/>
          </a:xfrm>
        </p:spPr>
        <p:txBody>
          <a:bodyPr/>
          <a:lstStyle/>
          <a:p>
            <a:pPr marL="91440" indent="0">
              <a:buNone/>
            </a:pPr>
            <a:r>
              <a:rPr lang="en-US" dirty="0"/>
              <a:t>Important developments in the privacy regulatory landscape include: </a:t>
            </a:r>
          </a:p>
          <a:p>
            <a:r>
              <a:rPr lang="en-US" dirty="0"/>
              <a:t>The EU's GDPR which strengthened data privacy rights for individuals in 2018 </a:t>
            </a:r>
          </a:p>
          <a:p>
            <a:r>
              <a:rPr lang="en-US" dirty="0"/>
              <a:t>California's CCPA which requires transparency in data collection and handling practices since 2020 </a:t>
            </a:r>
          </a:p>
          <a:p>
            <a:r>
              <a:rPr lang="en-US" dirty="0"/>
              <a:t>A growing patchwork of privacy laws emerging globally to address public concerns around data exploitation However, enforcement remains challenging and legislation lags behind rapid technological changes.</a:t>
            </a:r>
          </a:p>
        </p:txBody>
      </p:sp>
    </p:spTree>
    <p:extLst>
      <p:ext uri="{BB962C8B-B14F-4D97-AF65-F5344CB8AC3E}">
        <p14:creationId xmlns:p14="http://schemas.microsoft.com/office/powerpoint/2010/main" val="38219779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CAA0-F804-2CC8-CC21-70804E06EFE0}"/>
              </a:ext>
            </a:extLst>
          </p:cNvPr>
          <p:cNvSpPr>
            <a:spLocks noGrp="1"/>
          </p:cNvSpPr>
          <p:nvPr>
            <p:ph type="title"/>
          </p:nvPr>
        </p:nvSpPr>
        <p:spPr>
          <a:xfrm>
            <a:off x="566928" y="1299591"/>
            <a:ext cx="6951472" cy="590931"/>
          </a:xfrm>
        </p:spPr>
        <p:txBody>
          <a:bodyPr/>
          <a:lstStyle/>
          <a:p>
            <a:r>
              <a:rPr lang="en-US" dirty="0"/>
              <a:t>Protecting Personal Information</a:t>
            </a:r>
          </a:p>
        </p:txBody>
      </p:sp>
      <p:sp>
        <p:nvSpPr>
          <p:cNvPr id="3" name="Text Placeholder 2">
            <a:extLst>
              <a:ext uri="{FF2B5EF4-FFF2-40B4-BE49-F238E27FC236}">
                <a16:creationId xmlns:a16="http://schemas.microsoft.com/office/drawing/2014/main" id="{1191E3B2-5029-A2B0-B73A-3C2501CB37CB}"/>
              </a:ext>
            </a:extLst>
          </p:cNvPr>
          <p:cNvSpPr>
            <a:spLocks noGrp="1"/>
          </p:cNvSpPr>
          <p:nvPr>
            <p:ph type="body" idx="1"/>
          </p:nvPr>
        </p:nvSpPr>
        <p:spPr>
          <a:xfrm>
            <a:off x="566928" y="2185416"/>
            <a:ext cx="8607552" cy="3968249"/>
          </a:xfrm>
        </p:spPr>
        <p:txBody>
          <a:bodyPr/>
          <a:lstStyle/>
          <a:p>
            <a:r>
              <a:rPr lang="en-US" dirty="0"/>
              <a:t>Use strong, unique passwords and consider a password manager for secure credentials. </a:t>
            </a:r>
          </a:p>
          <a:p>
            <a:r>
              <a:rPr lang="en-US" dirty="0"/>
              <a:t>Avoid oversharing personal details; limit the information shared on social media platforms. </a:t>
            </a:r>
          </a:p>
          <a:p>
            <a:r>
              <a:rPr lang="en-US" dirty="0"/>
              <a:t>Disable geolocation data sharing to prevent tracking via apps. </a:t>
            </a:r>
          </a:p>
          <a:p>
            <a:r>
              <a:rPr lang="en-US" dirty="0"/>
              <a:t>Exercise caution with links; avoid clicking on suspicious links even from seemingly trusted sources. </a:t>
            </a:r>
          </a:p>
          <a:p>
            <a:r>
              <a:rPr lang="en-US" dirty="0"/>
              <a:t>Implement two-factor authentication for an additional layer of security on social media accounts.</a:t>
            </a:r>
          </a:p>
        </p:txBody>
      </p:sp>
    </p:spTree>
    <p:extLst>
      <p:ext uri="{BB962C8B-B14F-4D97-AF65-F5344CB8AC3E}">
        <p14:creationId xmlns:p14="http://schemas.microsoft.com/office/powerpoint/2010/main" val="1755130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18267-326A-E0DC-1AAC-49EC0570E2D0}"/>
              </a:ext>
            </a:extLst>
          </p:cNvPr>
          <p:cNvSpPr>
            <a:spLocks noGrp="1"/>
          </p:cNvSpPr>
          <p:nvPr>
            <p:ph type="title"/>
          </p:nvPr>
        </p:nvSpPr>
        <p:spPr>
          <a:xfrm>
            <a:off x="566928" y="1316736"/>
            <a:ext cx="6951472" cy="590931"/>
          </a:xfrm>
        </p:spPr>
        <p:txBody>
          <a:bodyPr/>
          <a:lstStyle/>
          <a:p>
            <a:r>
              <a:rPr lang="en-US" dirty="0"/>
              <a:t>Technical Solutions</a:t>
            </a:r>
          </a:p>
        </p:txBody>
      </p:sp>
      <p:sp>
        <p:nvSpPr>
          <p:cNvPr id="3" name="Text Placeholder 2">
            <a:extLst>
              <a:ext uri="{FF2B5EF4-FFF2-40B4-BE49-F238E27FC236}">
                <a16:creationId xmlns:a16="http://schemas.microsoft.com/office/drawing/2014/main" id="{E1AE80C9-2543-41DB-9AB0-12AF069466D7}"/>
              </a:ext>
            </a:extLst>
          </p:cNvPr>
          <p:cNvSpPr>
            <a:spLocks noGrp="1"/>
          </p:cNvSpPr>
          <p:nvPr>
            <p:ph type="body" idx="1"/>
          </p:nvPr>
        </p:nvSpPr>
        <p:spPr>
          <a:xfrm>
            <a:off x="566928" y="2114296"/>
            <a:ext cx="7967472" cy="3968249"/>
          </a:xfrm>
        </p:spPr>
        <p:txBody>
          <a:bodyPr/>
          <a:lstStyle/>
          <a:p>
            <a:pPr marL="91440" indent="0">
              <a:buNone/>
            </a:pPr>
            <a:r>
              <a:rPr lang="en-US" dirty="0"/>
              <a:t>Some technical solutions that can help address privacy issues include:</a:t>
            </a:r>
          </a:p>
          <a:p>
            <a:pPr>
              <a:buFont typeface="Arial" panose="020B0604020202020204" pitchFamily="34" charset="0"/>
              <a:buChar char="•"/>
            </a:pPr>
            <a:r>
              <a:rPr lang="en-US" dirty="0"/>
              <a:t>Wider adoption of end-to-end encryption technologies like Signal and WhatsApp provide </a:t>
            </a:r>
          </a:p>
          <a:p>
            <a:pPr>
              <a:buFont typeface="Arial" panose="020B0604020202020204" pitchFamily="34" charset="0"/>
              <a:buChar char="•"/>
            </a:pPr>
            <a:r>
              <a:rPr lang="en-US" dirty="0"/>
              <a:t>Decentralized and blockchain-based social networks that give users more control over their data </a:t>
            </a:r>
          </a:p>
          <a:p>
            <a:pPr>
              <a:buFont typeface="Arial" panose="020B0604020202020204" pitchFamily="34" charset="0"/>
              <a:buChar char="•"/>
            </a:pPr>
            <a:r>
              <a:rPr lang="en-US" dirty="0"/>
              <a:t>On-device processing and local storage pushed by companies like Apple to keep data off remote servers </a:t>
            </a:r>
          </a:p>
          <a:p>
            <a:pPr>
              <a:buFont typeface="Arial" panose="020B0604020202020204" pitchFamily="34" charset="0"/>
              <a:buChar char="•"/>
            </a:pPr>
            <a:r>
              <a:rPr lang="en-US" dirty="0"/>
              <a:t>Privacy focused platforms like DuckDuckGo that aim to minimize data collection from users</a:t>
            </a:r>
          </a:p>
        </p:txBody>
      </p:sp>
    </p:spTree>
    <p:extLst>
      <p:ext uri="{BB962C8B-B14F-4D97-AF65-F5344CB8AC3E}">
        <p14:creationId xmlns:p14="http://schemas.microsoft.com/office/powerpoint/2010/main" val="9062878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03652-84E5-6D8D-E438-711DD688973B}"/>
              </a:ext>
            </a:extLst>
          </p:cNvPr>
          <p:cNvSpPr>
            <a:spLocks noGrp="1"/>
          </p:cNvSpPr>
          <p:nvPr>
            <p:ph type="title"/>
          </p:nvPr>
        </p:nvSpPr>
        <p:spPr>
          <a:xfrm>
            <a:off x="566928" y="1194816"/>
            <a:ext cx="6951472" cy="590931"/>
          </a:xfrm>
        </p:spPr>
        <p:txBody>
          <a:bodyPr/>
          <a:lstStyle/>
          <a:p>
            <a:r>
              <a:rPr lang="en-US" dirty="0"/>
              <a:t>Sociotechnical Challenges</a:t>
            </a:r>
          </a:p>
        </p:txBody>
      </p:sp>
      <p:sp>
        <p:nvSpPr>
          <p:cNvPr id="3" name="Text Placeholder 2">
            <a:extLst>
              <a:ext uri="{FF2B5EF4-FFF2-40B4-BE49-F238E27FC236}">
                <a16:creationId xmlns:a16="http://schemas.microsoft.com/office/drawing/2014/main" id="{C1D54C21-8DD6-3035-2077-6FB803280022}"/>
              </a:ext>
            </a:extLst>
          </p:cNvPr>
          <p:cNvSpPr>
            <a:spLocks noGrp="1"/>
          </p:cNvSpPr>
          <p:nvPr>
            <p:ph type="body" idx="1"/>
          </p:nvPr>
        </p:nvSpPr>
        <p:spPr>
          <a:xfrm>
            <a:off x="566928" y="2053336"/>
            <a:ext cx="6951472" cy="3968249"/>
          </a:xfrm>
        </p:spPr>
        <p:txBody>
          <a:bodyPr/>
          <a:lstStyle/>
          <a:p>
            <a:pPr marL="91440" indent="0">
              <a:buNone/>
            </a:pPr>
            <a:r>
              <a:rPr lang="en-US" dirty="0"/>
              <a:t>However, there remain significant sociotechnical challenges including: </a:t>
            </a:r>
          </a:p>
          <a:p>
            <a:pPr>
              <a:buFont typeface="Arial" panose="020B0604020202020204" pitchFamily="34" charset="0"/>
              <a:buChar char="•"/>
            </a:pPr>
            <a:r>
              <a:rPr lang="en-US" dirty="0"/>
              <a:t>Usability issues that make privacy tools and settings difficult for average users to navigate </a:t>
            </a:r>
          </a:p>
          <a:p>
            <a:pPr>
              <a:buFont typeface="Arial" panose="020B0604020202020204" pitchFamily="34" charset="0"/>
              <a:buChar char="•"/>
            </a:pPr>
            <a:r>
              <a:rPr lang="en-US" dirty="0"/>
              <a:t>Need for improved privacy awareness education as threats evolve </a:t>
            </a:r>
          </a:p>
          <a:p>
            <a:pPr>
              <a:buFont typeface="Arial" panose="020B0604020202020204" pitchFamily="34" charset="0"/>
              <a:buChar char="•"/>
            </a:pPr>
            <a:r>
              <a:rPr lang="en-US" dirty="0"/>
              <a:t>An endemic lack of transparency into data practices by platforms </a:t>
            </a:r>
          </a:p>
          <a:p>
            <a:pPr>
              <a:buFont typeface="Arial" panose="020B0604020202020204" pitchFamily="34" charset="0"/>
              <a:buChar char="•"/>
            </a:pPr>
            <a:r>
              <a:rPr lang="en-US" dirty="0"/>
              <a:t>Inherent misaligned incentives between platforms and users regarding data collection and monetization</a:t>
            </a:r>
          </a:p>
        </p:txBody>
      </p:sp>
    </p:spTree>
    <p:extLst>
      <p:ext uri="{BB962C8B-B14F-4D97-AF65-F5344CB8AC3E}">
        <p14:creationId xmlns:p14="http://schemas.microsoft.com/office/powerpoint/2010/main" val="32655445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396D4-6F15-9722-BB9A-A244CBEC1AC8}"/>
              </a:ext>
            </a:extLst>
          </p:cNvPr>
          <p:cNvSpPr>
            <a:spLocks noGrp="1"/>
          </p:cNvSpPr>
          <p:nvPr>
            <p:ph type="title"/>
          </p:nvPr>
        </p:nvSpPr>
        <p:spPr>
          <a:xfrm>
            <a:off x="566928" y="1276096"/>
            <a:ext cx="6951472" cy="590931"/>
          </a:xfrm>
        </p:spPr>
        <p:txBody>
          <a:bodyPr/>
          <a:lstStyle/>
          <a:p>
            <a:r>
              <a:rPr lang="en-US" dirty="0"/>
              <a:t>Outlook for 2023 and Beyond</a:t>
            </a:r>
          </a:p>
        </p:txBody>
      </p:sp>
      <p:sp>
        <p:nvSpPr>
          <p:cNvPr id="3" name="Text Placeholder 2">
            <a:extLst>
              <a:ext uri="{FF2B5EF4-FFF2-40B4-BE49-F238E27FC236}">
                <a16:creationId xmlns:a16="http://schemas.microsoft.com/office/drawing/2014/main" id="{ACCAAF91-F3ED-2414-47D8-AD32B83D36AA}"/>
              </a:ext>
            </a:extLst>
          </p:cNvPr>
          <p:cNvSpPr>
            <a:spLocks noGrp="1"/>
          </p:cNvSpPr>
          <p:nvPr>
            <p:ph type="body" idx="1"/>
          </p:nvPr>
        </p:nvSpPr>
        <p:spPr/>
        <p:txBody>
          <a:bodyPr/>
          <a:lstStyle/>
          <a:p>
            <a:pPr marL="91440" indent="0">
              <a:buNone/>
            </a:pPr>
            <a:r>
              <a:rPr lang="en-US" dirty="0"/>
              <a:t>Looking ahead to 2023 and beyond, priorities should include: </a:t>
            </a:r>
          </a:p>
          <a:p>
            <a:r>
              <a:rPr lang="en-US" dirty="0"/>
              <a:t>Further development of privacy enhancing technologies </a:t>
            </a:r>
          </a:p>
          <a:p>
            <a:r>
              <a:rPr lang="en-US" dirty="0"/>
              <a:t>The emergence of privacy-centric platform alternatives </a:t>
            </a:r>
          </a:p>
          <a:p>
            <a:r>
              <a:rPr lang="en-US" dirty="0"/>
              <a:t>A push for open audits and accountability around data practices </a:t>
            </a:r>
          </a:p>
          <a:p>
            <a:r>
              <a:rPr lang="en-US" dirty="0"/>
              <a:t>Instilling the importance of prioritizing user privacy starting from initial system design phases</a:t>
            </a:r>
          </a:p>
        </p:txBody>
      </p:sp>
    </p:spTree>
    <p:extLst>
      <p:ext uri="{BB962C8B-B14F-4D97-AF65-F5344CB8AC3E}">
        <p14:creationId xmlns:p14="http://schemas.microsoft.com/office/powerpoint/2010/main" val="6727549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32742-8EEB-8E97-CE51-4B2181AD1949}"/>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A065E182-E644-0A94-A67D-2140270879D1}"/>
              </a:ext>
            </a:extLst>
          </p:cNvPr>
          <p:cNvSpPr>
            <a:spLocks noGrp="1"/>
          </p:cNvSpPr>
          <p:nvPr>
            <p:ph type="body" idx="1"/>
          </p:nvPr>
        </p:nvSpPr>
        <p:spPr>
          <a:xfrm>
            <a:off x="566928" y="2185416"/>
            <a:ext cx="7936992" cy="3968249"/>
          </a:xfrm>
        </p:spPr>
        <p:txBody>
          <a:bodyPr/>
          <a:lstStyle/>
          <a:p>
            <a:pPr marL="91440" indent="0">
              <a:buNone/>
            </a:pPr>
            <a:r>
              <a:rPr lang="en-US" dirty="0"/>
              <a:t>In conclusion, the mobile social networking privacy landscape is rapidly evolving with issues amplifying in scale and complexity. There is no single silver bullet solution. Rather a holistic approach is needed encompassing technology, policy, and education. User privacy must be treated as a fundamental right and a priority in the design process, not an afterthought. The threats are real - only a concerted effort can enable privacy-preserving social interactions.</a:t>
            </a:r>
          </a:p>
        </p:txBody>
      </p:sp>
    </p:spTree>
    <p:extLst>
      <p:ext uri="{BB962C8B-B14F-4D97-AF65-F5344CB8AC3E}">
        <p14:creationId xmlns:p14="http://schemas.microsoft.com/office/powerpoint/2010/main" val="22414667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55"/>
          <p:cNvSpPr txBox="1">
            <a:spLocks noGrp="1"/>
          </p:cNvSpPr>
          <p:nvPr>
            <p:ph type="title"/>
          </p:nvPr>
        </p:nvSpPr>
        <p:spPr>
          <a:xfrm>
            <a:off x="566925" y="1144025"/>
            <a:ext cx="10849200" cy="591000"/>
          </a:xfrm>
          <a:prstGeom prst="rect">
            <a:avLst/>
          </a:prstGeom>
        </p:spPr>
        <p:txBody>
          <a:bodyPr spcFirstLastPara="1" wrap="square" lIns="91425" tIns="45700" rIns="91425" bIns="45700" anchor="b" anchorCtr="0">
            <a:spAutoFit/>
          </a:bodyPr>
          <a:lstStyle/>
          <a:p>
            <a:pPr marL="0" lvl="0" indent="0" algn="l" rtl="0">
              <a:spcBef>
                <a:spcPts val="0"/>
              </a:spcBef>
              <a:spcAft>
                <a:spcPts val="0"/>
              </a:spcAft>
              <a:buNone/>
            </a:pPr>
            <a:r>
              <a:rPr lang="en-US" dirty="0"/>
              <a:t>References</a:t>
            </a:r>
            <a:endParaRPr b="1" dirty="0">
              <a:solidFill>
                <a:srgbClr val="000000"/>
              </a:solidFill>
            </a:endParaRPr>
          </a:p>
        </p:txBody>
      </p:sp>
      <p:sp>
        <p:nvSpPr>
          <p:cNvPr id="347" name="Google Shape;347;p55"/>
          <p:cNvSpPr txBox="1">
            <a:spLocks noGrp="1"/>
          </p:cNvSpPr>
          <p:nvPr>
            <p:ph type="body" idx="1"/>
          </p:nvPr>
        </p:nvSpPr>
        <p:spPr>
          <a:xfrm>
            <a:off x="623025" y="1870465"/>
            <a:ext cx="10737000" cy="4590600"/>
          </a:xfrm>
          <a:prstGeom prst="rect">
            <a:avLst/>
          </a:prstGeom>
        </p:spPr>
        <p:txBody>
          <a:bodyPr spcFirstLastPara="1" wrap="square" lIns="91425" tIns="45700" rIns="91425" bIns="45700" anchor="t" anchorCtr="0">
            <a:noAutofit/>
          </a:bodyPr>
          <a:lstStyle/>
          <a:p>
            <a:pPr marL="491490" lvl="0" indent="-400050" algn="l" rtl="0">
              <a:spcBef>
                <a:spcPts val="600"/>
              </a:spcBef>
              <a:spcAft>
                <a:spcPts val="0"/>
              </a:spcAft>
              <a:buClr>
                <a:srgbClr val="000000"/>
              </a:buClr>
              <a:buSzPts val="2160"/>
              <a:buFont typeface="+mj-lt"/>
              <a:buAutoNum type="romanLcPeriod"/>
            </a:pPr>
            <a:r>
              <a:rPr lang="en-US" sz="1600" dirty="0">
                <a:solidFill>
                  <a:schemeClr val="tx1">
                    <a:lumMod val="50000"/>
                  </a:schemeClr>
                </a:solidFill>
                <a:latin typeface="+mj-lt"/>
              </a:rPr>
              <a:t>Solutions to Security and Privacy Issues in Mobile Social Networking by  Aaron Beach, Mike Gartrell, and Richard Han</a:t>
            </a:r>
          </a:p>
          <a:p>
            <a:pPr marL="491490" lvl="0" indent="-400050" algn="l" rtl="0">
              <a:spcBef>
                <a:spcPts val="600"/>
              </a:spcBef>
              <a:spcAft>
                <a:spcPts val="0"/>
              </a:spcAft>
              <a:buClr>
                <a:srgbClr val="000000"/>
              </a:buClr>
              <a:buSzPts val="2160"/>
              <a:buFont typeface="+mj-lt"/>
              <a:buAutoNum type="romanLcPeriod"/>
            </a:pPr>
            <a:r>
              <a:rPr lang="en-US" sz="1600" dirty="0">
                <a:solidFill>
                  <a:schemeClr val="tx1">
                    <a:lumMod val="50000"/>
                  </a:schemeClr>
                </a:solidFill>
                <a:latin typeface="+mj-lt"/>
              </a:rPr>
              <a:t>L. Sweeney. "Uniqueness of Simple Demographics in the U.S. Population." Carnegie Mellon University, 2000. - Referenced for k-anonymity problem.</a:t>
            </a:r>
          </a:p>
          <a:p>
            <a:pPr marL="491490" lvl="0" indent="-400050" algn="l" rtl="0">
              <a:spcBef>
                <a:spcPts val="600"/>
              </a:spcBef>
              <a:spcAft>
                <a:spcPts val="0"/>
              </a:spcAft>
              <a:buClr>
                <a:srgbClr val="000000"/>
              </a:buClr>
              <a:buSzPts val="2160"/>
              <a:buFont typeface="+mj-lt"/>
              <a:buAutoNum type="romanLcPeriod"/>
            </a:pPr>
            <a:r>
              <a:rPr lang="en-US" sz="1600" dirty="0">
                <a:solidFill>
                  <a:schemeClr val="tx1">
                    <a:lumMod val="50000"/>
                  </a:schemeClr>
                </a:solidFill>
                <a:latin typeface="+mj-lt"/>
              </a:rPr>
              <a:t>Secure Location Verification with Hidden and Mobile Base Stations by </a:t>
            </a:r>
            <a:r>
              <a:rPr lang="en-US" sz="1600" dirty="0" err="1">
                <a:solidFill>
                  <a:schemeClr val="tx1">
                    <a:lumMod val="50000"/>
                  </a:schemeClr>
                </a:solidFill>
                <a:latin typeface="+mj-lt"/>
              </a:rPr>
              <a:t>Srdjan</a:t>
            </a:r>
            <a:r>
              <a:rPr lang="en-US" sz="1600" dirty="0">
                <a:solidFill>
                  <a:schemeClr val="tx1">
                    <a:lumMod val="50000"/>
                  </a:schemeClr>
                </a:solidFill>
                <a:latin typeface="+mj-lt"/>
              </a:rPr>
              <a:t> </a:t>
            </a:r>
            <a:r>
              <a:rPr lang="en-US" sz="1600" dirty="0" err="1">
                <a:solidFill>
                  <a:schemeClr val="tx1">
                    <a:lumMod val="50000"/>
                  </a:schemeClr>
                </a:solidFill>
                <a:latin typeface="+mj-lt"/>
              </a:rPr>
              <a:t>Capkun,Kasper</a:t>
            </a:r>
            <a:r>
              <a:rPr lang="en-US" sz="1600" dirty="0">
                <a:solidFill>
                  <a:schemeClr val="tx1">
                    <a:lumMod val="50000"/>
                  </a:schemeClr>
                </a:solidFill>
                <a:latin typeface="+mj-lt"/>
              </a:rPr>
              <a:t> Bonne Rasmussen, Mario </a:t>
            </a:r>
            <a:r>
              <a:rPr lang="en-US" sz="1600" dirty="0" err="1">
                <a:solidFill>
                  <a:schemeClr val="tx1">
                    <a:lumMod val="50000"/>
                  </a:schemeClr>
                </a:solidFill>
                <a:latin typeface="+mj-lt"/>
              </a:rPr>
              <a:t>Cagalj</a:t>
            </a:r>
            <a:r>
              <a:rPr lang="en-US" sz="1600" dirty="0">
                <a:solidFill>
                  <a:schemeClr val="tx1">
                    <a:lumMod val="50000"/>
                  </a:schemeClr>
                </a:solidFill>
                <a:latin typeface="+mj-lt"/>
              </a:rPr>
              <a:t> and Mani Srivastava, Member, IEEE</a:t>
            </a:r>
          </a:p>
          <a:p>
            <a:pPr marL="491490" lvl="0" indent="-400050" algn="l" rtl="0">
              <a:spcBef>
                <a:spcPts val="600"/>
              </a:spcBef>
              <a:spcAft>
                <a:spcPts val="0"/>
              </a:spcAft>
              <a:buClr>
                <a:srgbClr val="000000"/>
              </a:buClr>
              <a:buSzPts val="2160"/>
              <a:buFont typeface="+mj-lt"/>
              <a:buAutoNum type="romanLcPeriod"/>
            </a:pPr>
            <a:r>
              <a:rPr lang="en-US" sz="1600" dirty="0">
                <a:solidFill>
                  <a:schemeClr val="tx1">
                    <a:lumMod val="50000"/>
                  </a:schemeClr>
                </a:solidFill>
                <a:latin typeface="+mj-lt"/>
              </a:rPr>
              <a:t>M. G. Reed and P. F. </a:t>
            </a:r>
            <a:r>
              <a:rPr lang="en-US" sz="1600" dirty="0" err="1">
                <a:solidFill>
                  <a:schemeClr val="tx1">
                    <a:lumMod val="50000"/>
                  </a:schemeClr>
                </a:solidFill>
                <a:latin typeface="+mj-lt"/>
              </a:rPr>
              <a:t>Syverson</a:t>
            </a:r>
            <a:r>
              <a:rPr lang="en-US" sz="1600" dirty="0">
                <a:solidFill>
                  <a:schemeClr val="tx1">
                    <a:lumMod val="50000"/>
                  </a:schemeClr>
                </a:solidFill>
                <a:latin typeface="+mj-lt"/>
              </a:rPr>
              <a:t>, “Onion routing,” in AIPA, 1999</a:t>
            </a:r>
          </a:p>
          <a:p>
            <a:pPr marL="491490" lvl="0" indent="-400050" algn="l" rtl="0">
              <a:spcBef>
                <a:spcPts val="600"/>
              </a:spcBef>
              <a:spcAft>
                <a:spcPts val="0"/>
              </a:spcAft>
              <a:buClr>
                <a:srgbClr val="000000"/>
              </a:buClr>
              <a:buSzPts val="2160"/>
              <a:buFont typeface="+mj-lt"/>
              <a:buAutoNum type="romanLcPeriod"/>
            </a:pPr>
            <a:r>
              <a:rPr lang="en-US" sz="1600" dirty="0">
                <a:solidFill>
                  <a:schemeClr val="tx1">
                    <a:lumMod val="50000"/>
                  </a:schemeClr>
                </a:solidFill>
                <a:latin typeface="+mj-lt"/>
              </a:rPr>
              <a:t>R. Maheshwari, J. Gao, and S. Das, “Detecting wormhole attacks in wireless networks using connectivity information,” in 26th IEEE Conference on Computer Communications (INFOCOM 2007), May 2007. </a:t>
            </a:r>
          </a:p>
          <a:p>
            <a:pPr marL="491490" lvl="0" indent="-400050" algn="l" rtl="0">
              <a:spcBef>
                <a:spcPts val="600"/>
              </a:spcBef>
              <a:spcAft>
                <a:spcPts val="0"/>
              </a:spcAft>
              <a:buClr>
                <a:srgbClr val="000000"/>
              </a:buClr>
              <a:buSzPts val="2160"/>
              <a:buFont typeface="+mj-lt"/>
              <a:buAutoNum type="romanLcPeriod"/>
            </a:pPr>
            <a:r>
              <a:rPr lang="en-US" sz="1600" dirty="0">
                <a:solidFill>
                  <a:schemeClr val="tx1">
                    <a:lumMod val="50000"/>
                  </a:schemeClr>
                </a:solidFill>
                <a:latin typeface="+mj-lt"/>
              </a:rPr>
              <a:t>“</a:t>
            </a:r>
            <a:r>
              <a:rPr lang="en-US" sz="1600" dirty="0" err="1">
                <a:solidFill>
                  <a:schemeClr val="tx1">
                    <a:lumMod val="50000"/>
                  </a:schemeClr>
                </a:solidFill>
                <a:latin typeface="+mj-lt"/>
              </a:rPr>
              <a:t>Api</a:t>
            </a:r>
            <a:r>
              <a:rPr lang="en-US" sz="1600" dirty="0">
                <a:solidFill>
                  <a:schemeClr val="tx1">
                    <a:lumMod val="50000"/>
                  </a:schemeClr>
                </a:solidFill>
                <a:latin typeface="+mj-lt"/>
              </a:rPr>
              <a:t> - </a:t>
            </a:r>
            <a:r>
              <a:rPr lang="en-US" sz="1600" dirty="0" err="1">
                <a:solidFill>
                  <a:schemeClr val="tx1">
                    <a:lumMod val="50000"/>
                  </a:schemeClr>
                </a:solidFill>
                <a:latin typeface="+mj-lt"/>
              </a:rPr>
              <a:t>facebook</a:t>
            </a:r>
            <a:r>
              <a:rPr lang="en-US" sz="1600" dirty="0">
                <a:solidFill>
                  <a:schemeClr val="tx1">
                    <a:lumMod val="50000"/>
                  </a:schemeClr>
                </a:solidFill>
                <a:latin typeface="+mj-lt"/>
              </a:rPr>
              <a:t> developers wiki,” http://wiki.developers.facebook.com/ </a:t>
            </a:r>
            <a:r>
              <a:rPr lang="en-US" sz="1600" dirty="0" err="1">
                <a:solidFill>
                  <a:schemeClr val="tx1">
                    <a:lumMod val="50000"/>
                  </a:schemeClr>
                </a:solidFill>
                <a:latin typeface="+mj-lt"/>
              </a:rPr>
              <a:t>index.php</a:t>
            </a:r>
            <a:r>
              <a:rPr lang="en-US" sz="1600" dirty="0">
                <a:solidFill>
                  <a:schemeClr val="tx1">
                    <a:lumMod val="50000"/>
                  </a:schemeClr>
                </a:solidFill>
                <a:latin typeface="+mj-lt"/>
              </a:rPr>
              <a:t>/API</a:t>
            </a:r>
          </a:p>
          <a:p>
            <a:pPr marL="491490" lvl="0" indent="-400050" algn="l" rtl="0">
              <a:spcBef>
                <a:spcPts val="600"/>
              </a:spcBef>
              <a:spcAft>
                <a:spcPts val="0"/>
              </a:spcAft>
              <a:buClr>
                <a:srgbClr val="000000"/>
              </a:buClr>
              <a:buSzPts val="2160"/>
              <a:buFont typeface="+mj-lt"/>
              <a:buAutoNum type="romanLcPeriod"/>
            </a:pPr>
            <a:r>
              <a:rPr lang="en-US" sz="1600" dirty="0">
                <a:solidFill>
                  <a:schemeClr val="tx1">
                    <a:lumMod val="50000"/>
                  </a:schemeClr>
                </a:solidFill>
                <a:latin typeface="+mj-lt"/>
                <a:hlinkClick r:id="rId3"/>
              </a:rPr>
              <a:t>https://www.bu.edu/articles/2023/is-meta-threads-safe-social-media-data-privacy-explained/</a:t>
            </a:r>
            <a:endParaRPr lang="en-US" sz="1600" dirty="0">
              <a:solidFill>
                <a:schemeClr val="tx1">
                  <a:lumMod val="50000"/>
                </a:schemeClr>
              </a:solidFill>
              <a:latin typeface="+mj-lt"/>
            </a:endParaRPr>
          </a:p>
          <a:p>
            <a:pPr marL="491490" lvl="0" indent="-400050" algn="l" rtl="0">
              <a:spcBef>
                <a:spcPts val="600"/>
              </a:spcBef>
              <a:spcAft>
                <a:spcPts val="0"/>
              </a:spcAft>
              <a:buClr>
                <a:srgbClr val="000000"/>
              </a:buClr>
              <a:buSzPts val="2160"/>
              <a:buFont typeface="+mj-lt"/>
              <a:buAutoNum type="romanLcPeriod"/>
            </a:pPr>
            <a:r>
              <a:rPr lang="en-US" sz="1600" dirty="0">
                <a:solidFill>
                  <a:schemeClr val="tx1">
                    <a:lumMod val="50000"/>
                  </a:schemeClr>
                </a:solidFill>
                <a:latin typeface="+mj-lt"/>
              </a:rPr>
              <a:t>https://www.techtarget.com/whatis/feature/6-common-social-media-privacy-issues</a:t>
            </a:r>
          </a:p>
          <a:p>
            <a:pPr marL="857250" indent="-400050">
              <a:buFont typeface="+mj-lt"/>
              <a:buAutoNum type="romanLcPeriod"/>
            </a:pPr>
            <a:endParaRPr dirty="0">
              <a:solidFill>
                <a:schemeClr val="tx1">
                  <a:lumMod val="50000"/>
                </a:schemeClr>
              </a:solidFill>
              <a:latin typeface="+mj-lt"/>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56"/>
          <p:cNvSpPr txBox="1"/>
          <p:nvPr/>
        </p:nvSpPr>
        <p:spPr>
          <a:xfrm>
            <a:off x="924475" y="2143125"/>
            <a:ext cx="10407600" cy="358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8000" b="1" dirty="0">
                <a:solidFill>
                  <a:schemeClr val="bg2">
                    <a:lumMod val="75000"/>
                  </a:schemeClr>
                </a:solidFill>
                <a:latin typeface="Söhne"/>
              </a:rPr>
              <a:t>THANK YOU</a:t>
            </a:r>
          </a:p>
          <a:p>
            <a:pPr marL="0" lvl="0" indent="0" algn="l" rtl="0">
              <a:spcBef>
                <a:spcPts val="0"/>
              </a:spcBef>
              <a:spcAft>
                <a:spcPts val="0"/>
              </a:spcAft>
              <a:buNone/>
            </a:pPr>
            <a:endParaRPr lang="en-US" sz="8000" b="1" dirty="0">
              <a:solidFill>
                <a:schemeClr val="bg2">
                  <a:lumMod val="75000"/>
                </a:schemeClr>
              </a:solidFill>
              <a:latin typeface="Söhn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3D3D-E62C-9C67-BCDB-010CF84DED52}"/>
              </a:ext>
            </a:extLst>
          </p:cNvPr>
          <p:cNvSpPr>
            <a:spLocks noGrp="1"/>
          </p:cNvSpPr>
          <p:nvPr>
            <p:ph type="title"/>
          </p:nvPr>
        </p:nvSpPr>
        <p:spPr>
          <a:xfrm>
            <a:off x="566928" y="1235456"/>
            <a:ext cx="6951472" cy="590931"/>
          </a:xfrm>
        </p:spPr>
        <p:txBody>
          <a:bodyPr/>
          <a:lstStyle/>
          <a:p>
            <a:r>
              <a:rPr lang="en-US" dirty="0"/>
              <a:t>Lack of Privacy and Security</a:t>
            </a:r>
          </a:p>
        </p:txBody>
      </p:sp>
      <p:sp>
        <p:nvSpPr>
          <p:cNvPr id="3" name="Text Placeholder 2">
            <a:extLst>
              <a:ext uri="{FF2B5EF4-FFF2-40B4-BE49-F238E27FC236}">
                <a16:creationId xmlns:a16="http://schemas.microsoft.com/office/drawing/2014/main" id="{2980F4C1-C1D0-19F2-683C-0CE73BC1E4F0}"/>
              </a:ext>
            </a:extLst>
          </p:cNvPr>
          <p:cNvSpPr>
            <a:spLocks noGrp="1"/>
          </p:cNvSpPr>
          <p:nvPr>
            <p:ph type="body" idx="1"/>
          </p:nvPr>
        </p:nvSpPr>
        <p:spPr>
          <a:xfrm>
            <a:off x="566928" y="1982216"/>
            <a:ext cx="9826752" cy="3968249"/>
          </a:xfrm>
        </p:spPr>
        <p:txBody>
          <a:bodyPr/>
          <a:lstStyle/>
          <a:p>
            <a:r>
              <a:rPr lang="en-US" dirty="0">
                <a:latin typeface="+mj-lt"/>
              </a:rPr>
              <a:t>Most mobile social networking systems compromise user privacy and security </a:t>
            </a:r>
          </a:p>
          <a:p>
            <a:r>
              <a:rPr lang="en-US" dirty="0">
                <a:latin typeface="+mj-lt"/>
              </a:rPr>
              <a:t>Require users to directly expose identities, preferences, mapped to locations </a:t>
            </a:r>
          </a:p>
          <a:p>
            <a:r>
              <a:rPr lang="en-US" dirty="0">
                <a:latin typeface="+mj-lt"/>
              </a:rPr>
              <a:t>Anyone nearby can intercept IDs, eavesdrop on unencrypted data exchanges</a:t>
            </a:r>
          </a:p>
          <a:p>
            <a:r>
              <a:rPr lang="en-US" dirty="0">
                <a:latin typeface="+mj-lt"/>
              </a:rPr>
              <a:t>Location histories can be compiled over time to track users </a:t>
            </a:r>
          </a:p>
          <a:p>
            <a:r>
              <a:rPr lang="en-US" dirty="0">
                <a:latin typeface="+mj-lt"/>
              </a:rPr>
              <a:t>Need privacy-preserving mechanisms for secure context-aware mobile social apps</a:t>
            </a:r>
          </a:p>
        </p:txBody>
      </p:sp>
    </p:spTree>
    <p:extLst>
      <p:ext uri="{BB962C8B-B14F-4D97-AF65-F5344CB8AC3E}">
        <p14:creationId xmlns:p14="http://schemas.microsoft.com/office/powerpoint/2010/main" val="3185385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4D33-0D2E-DD74-0A55-A73E314E8935}"/>
              </a:ext>
            </a:extLst>
          </p:cNvPr>
          <p:cNvSpPr>
            <a:spLocks noGrp="1"/>
          </p:cNvSpPr>
          <p:nvPr>
            <p:ph type="title"/>
          </p:nvPr>
        </p:nvSpPr>
        <p:spPr>
          <a:xfrm>
            <a:off x="566928" y="1060831"/>
            <a:ext cx="6951472" cy="590931"/>
          </a:xfrm>
        </p:spPr>
        <p:txBody>
          <a:bodyPr/>
          <a:lstStyle/>
          <a:p>
            <a:r>
              <a:rPr lang="en-US" i="0" dirty="0">
                <a:effectLst/>
                <a:latin typeface="Söhne"/>
              </a:rPr>
              <a:t>Methodology </a:t>
            </a:r>
            <a:endParaRPr lang="en-US" dirty="0"/>
          </a:p>
        </p:txBody>
      </p:sp>
      <p:sp>
        <p:nvSpPr>
          <p:cNvPr id="3" name="Text Placeholder 2">
            <a:extLst>
              <a:ext uri="{FF2B5EF4-FFF2-40B4-BE49-F238E27FC236}">
                <a16:creationId xmlns:a16="http://schemas.microsoft.com/office/drawing/2014/main" id="{BD4EA85C-F1DE-F189-121D-95788AD0A1C1}"/>
              </a:ext>
            </a:extLst>
          </p:cNvPr>
          <p:cNvSpPr>
            <a:spLocks noGrp="1"/>
          </p:cNvSpPr>
          <p:nvPr>
            <p:ph type="body" idx="1"/>
          </p:nvPr>
        </p:nvSpPr>
        <p:spPr>
          <a:xfrm>
            <a:off x="566928" y="1651763"/>
            <a:ext cx="9720072" cy="4615688"/>
          </a:xfrm>
        </p:spPr>
        <p:txBody>
          <a:bodyPr/>
          <a:lstStyle/>
          <a:p>
            <a:pPr marL="91440" indent="0">
              <a:buNone/>
            </a:pPr>
            <a:r>
              <a:rPr lang="en-US" sz="1700" b="1" dirty="0"/>
              <a:t>Problem Identification: </a:t>
            </a:r>
          </a:p>
          <a:p>
            <a:pPr>
              <a:buFont typeface="Arial" panose="020B0604020202020204" pitchFamily="34" charset="0"/>
              <a:buChar char="•"/>
            </a:pPr>
            <a:r>
              <a:rPr lang="en-US" sz="1700" dirty="0"/>
              <a:t>Identified three classes of issues: direct anonymity loss, indirect anonymity loss (k-anonymity challenges), and attacks exploiting wireless communications. </a:t>
            </a:r>
          </a:p>
          <a:p>
            <a:pPr>
              <a:buFont typeface="Arial" panose="020B0604020202020204" pitchFamily="34" charset="0"/>
              <a:buChar char="•"/>
            </a:pPr>
            <a:r>
              <a:rPr lang="en-US" sz="1700" dirty="0"/>
              <a:t>Enumeration of these problems highlights the need for specialized privacy solutions in mobile social networking systems. </a:t>
            </a:r>
          </a:p>
          <a:p>
            <a:pPr marL="91440" indent="0">
              <a:buNone/>
            </a:pPr>
            <a:r>
              <a:rPr lang="en-US" sz="1700" b="1" dirty="0"/>
              <a:t>Proposed Solutions: </a:t>
            </a:r>
          </a:p>
          <a:p>
            <a:pPr>
              <a:buFont typeface="Arial" panose="020B0604020202020204" pitchFamily="34" charset="0"/>
              <a:buChar char="•"/>
            </a:pPr>
            <a:r>
              <a:rPr lang="en-US" sz="1700" dirty="0"/>
              <a:t>Introduction of an innovative Identity Server design tailored for mobile social networks. </a:t>
            </a:r>
          </a:p>
          <a:p>
            <a:pPr>
              <a:buFont typeface="Arial" panose="020B0604020202020204" pitchFamily="34" charset="0"/>
              <a:buChar char="•"/>
            </a:pPr>
            <a:r>
              <a:rPr lang="en-US" sz="1700" dirty="0"/>
              <a:t>Utilization of existing privacy technologies, adapting anonymous identifiers, location verification, and k-anonymity techniques. </a:t>
            </a:r>
          </a:p>
          <a:p>
            <a:pPr>
              <a:buFont typeface="Arial" panose="020B0604020202020204" pitchFamily="34" charset="0"/>
              <a:buChar char="•"/>
            </a:pPr>
            <a:r>
              <a:rPr lang="en-US" sz="1700" dirty="0"/>
              <a:t>Design aimed at enabling useful applications while preserving user anonymity, addressing identified privacy and security challenges.</a:t>
            </a:r>
          </a:p>
        </p:txBody>
      </p:sp>
    </p:spTree>
    <p:extLst>
      <p:ext uri="{BB962C8B-B14F-4D97-AF65-F5344CB8AC3E}">
        <p14:creationId xmlns:p14="http://schemas.microsoft.com/office/powerpoint/2010/main" val="1657989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CA6F-24C3-97C5-ED0A-C3A3FFFB1CC8}"/>
              </a:ext>
            </a:extLst>
          </p:cNvPr>
          <p:cNvSpPr>
            <a:spLocks noGrp="1"/>
          </p:cNvSpPr>
          <p:nvPr>
            <p:ph type="title"/>
          </p:nvPr>
        </p:nvSpPr>
        <p:spPr>
          <a:xfrm>
            <a:off x="566927" y="1232916"/>
            <a:ext cx="6951472" cy="590931"/>
          </a:xfrm>
        </p:spPr>
        <p:txBody>
          <a:bodyPr/>
          <a:lstStyle/>
          <a:p>
            <a:r>
              <a:rPr lang="en-US" dirty="0"/>
              <a:t>Direct Anonymity Issues</a:t>
            </a:r>
          </a:p>
        </p:txBody>
      </p:sp>
      <p:sp>
        <p:nvSpPr>
          <p:cNvPr id="3" name="Text Placeholder 2">
            <a:extLst>
              <a:ext uri="{FF2B5EF4-FFF2-40B4-BE49-F238E27FC236}">
                <a16:creationId xmlns:a16="http://schemas.microsoft.com/office/drawing/2014/main" id="{9008526C-7508-55D4-81C5-FD8B20E6BB81}"/>
              </a:ext>
            </a:extLst>
          </p:cNvPr>
          <p:cNvSpPr>
            <a:spLocks noGrp="1"/>
          </p:cNvSpPr>
          <p:nvPr>
            <p:ph type="body" idx="1"/>
          </p:nvPr>
        </p:nvSpPr>
        <p:spPr>
          <a:xfrm>
            <a:off x="566927" y="2042541"/>
            <a:ext cx="9215247" cy="3968249"/>
          </a:xfrm>
        </p:spPr>
        <p:txBody>
          <a:bodyPr/>
          <a:lstStyle/>
          <a:p>
            <a:r>
              <a:rPr lang="en-US" dirty="0"/>
              <a:t>Current mobile social networking systems expose user identities, preferences, and locations, enabling detailed profiles to be compiled over time. </a:t>
            </a:r>
          </a:p>
          <a:p>
            <a:r>
              <a:rPr lang="en-US" dirty="0"/>
              <a:t>Peer-to-peer systems like WhozThat broadcast Facebook IDs via Bluetooth, compromising user anonymity. </a:t>
            </a:r>
          </a:p>
          <a:p>
            <a:r>
              <a:rPr lang="en-US" dirty="0"/>
              <a:t>Client-server systems also expose usernames and locations due to cleartext wireless communication and lack of anonymization. </a:t>
            </a:r>
          </a:p>
          <a:p>
            <a:r>
              <a:rPr lang="en-US" dirty="0"/>
              <a:t>Unacceptable privacy risks arise from these direct associations of identifiable information with user locations. </a:t>
            </a:r>
          </a:p>
          <a:p>
            <a:r>
              <a:rPr lang="en-US" dirty="0"/>
              <a:t>Solutions are needed to preserve user anonymity, especially in the context of mobile social networking.</a:t>
            </a:r>
          </a:p>
        </p:txBody>
      </p:sp>
    </p:spTree>
    <p:extLst>
      <p:ext uri="{BB962C8B-B14F-4D97-AF65-F5344CB8AC3E}">
        <p14:creationId xmlns:p14="http://schemas.microsoft.com/office/powerpoint/2010/main" val="1206050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8FC45-518C-3901-5EE8-938BAC09681C}"/>
              </a:ext>
            </a:extLst>
          </p:cNvPr>
          <p:cNvSpPr>
            <a:spLocks noGrp="1"/>
          </p:cNvSpPr>
          <p:nvPr>
            <p:ph type="title"/>
          </p:nvPr>
        </p:nvSpPr>
        <p:spPr>
          <a:xfrm>
            <a:off x="566928" y="1276096"/>
            <a:ext cx="6951472" cy="590931"/>
          </a:xfrm>
        </p:spPr>
        <p:txBody>
          <a:bodyPr/>
          <a:lstStyle/>
          <a:p>
            <a:r>
              <a:rPr lang="en-US" dirty="0"/>
              <a:t>Direct Anonymity Examples</a:t>
            </a:r>
          </a:p>
        </p:txBody>
      </p:sp>
      <p:sp>
        <p:nvSpPr>
          <p:cNvPr id="3" name="Text Placeholder 2">
            <a:extLst>
              <a:ext uri="{FF2B5EF4-FFF2-40B4-BE49-F238E27FC236}">
                <a16:creationId xmlns:a16="http://schemas.microsoft.com/office/drawing/2014/main" id="{B65F4438-D74E-EA0E-2D15-4DD71255F7AA}"/>
              </a:ext>
            </a:extLst>
          </p:cNvPr>
          <p:cNvSpPr>
            <a:spLocks noGrp="1"/>
          </p:cNvSpPr>
          <p:nvPr>
            <p:ph type="body" idx="1"/>
          </p:nvPr>
        </p:nvSpPr>
        <p:spPr>
          <a:xfrm>
            <a:off x="566928" y="2124456"/>
            <a:ext cx="10040112" cy="3968249"/>
          </a:xfrm>
        </p:spPr>
        <p:txBody>
          <a:bodyPr/>
          <a:lstStyle/>
          <a:p>
            <a:r>
              <a:rPr lang="en-US" dirty="0"/>
              <a:t>Bluetooth snooping intercepts broadcast IDs, compromising user anonymity. </a:t>
            </a:r>
          </a:p>
          <a:p>
            <a:r>
              <a:rPr lang="en-US" dirty="0"/>
              <a:t>Unencrypted </a:t>
            </a:r>
            <a:r>
              <a:rPr lang="en-US" dirty="0" err="1"/>
              <a:t>WiFi</a:t>
            </a:r>
            <a:r>
              <a:rPr lang="en-US" dirty="0"/>
              <a:t> allows wider-range wireless eavesdropping, leading to privacy risks. </a:t>
            </a:r>
          </a:p>
          <a:p>
            <a:r>
              <a:rPr lang="en-US" dirty="0"/>
              <a:t>Location histories compiled through logged IDs reveal user movements, violating privacy. </a:t>
            </a:r>
          </a:p>
          <a:p>
            <a:r>
              <a:rPr lang="en-US" dirty="0"/>
              <a:t>Public social network profiles contain exposed personal details, posing significant privacy risks. </a:t>
            </a:r>
          </a:p>
          <a:p>
            <a:r>
              <a:rPr lang="en-US" dirty="0"/>
              <a:t>These examples highlight the risks associated with associating identifiable information with user locations, necessitating mechanisms for information separation.</a:t>
            </a:r>
          </a:p>
        </p:txBody>
      </p:sp>
    </p:spTree>
    <p:extLst>
      <p:ext uri="{BB962C8B-B14F-4D97-AF65-F5344CB8AC3E}">
        <p14:creationId xmlns:p14="http://schemas.microsoft.com/office/powerpoint/2010/main" val="4198917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BA7E6-DC32-4AEA-8A40-78A712C1F71F}"/>
              </a:ext>
            </a:extLst>
          </p:cNvPr>
          <p:cNvSpPr>
            <a:spLocks noGrp="1"/>
          </p:cNvSpPr>
          <p:nvPr>
            <p:ph type="title"/>
          </p:nvPr>
        </p:nvSpPr>
        <p:spPr>
          <a:xfrm>
            <a:off x="566928" y="1001058"/>
            <a:ext cx="6951472" cy="1089489"/>
          </a:xfrm>
        </p:spPr>
        <p:txBody>
          <a:bodyPr/>
          <a:lstStyle/>
          <a:p>
            <a:r>
              <a:rPr lang="en-US" dirty="0"/>
              <a:t>Indirect Anonymity/K-Anonymity Issues</a:t>
            </a:r>
          </a:p>
        </p:txBody>
      </p:sp>
      <p:sp>
        <p:nvSpPr>
          <p:cNvPr id="3" name="Text Placeholder 2">
            <a:extLst>
              <a:ext uri="{FF2B5EF4-FFF2-40B4-BE49-F238E27FC236}">
                <a16:creationId xmlns:a16="http://schemas.microsoft.com/office/drawing/2014/main" id="{82EF55EE-5544-0FAA-83FF-77330DFEA6C8}"/>
              </a:ext>
            </a:extLst>
          </p:cNvPr>
          <p:cNvSpPr>
            <a:spLocks noGrp="1"/>
          </p:cNvSpPr>
          <p:nvPr>
            <p:ph type="body" idx="1"/>
          </p:nvPr>
        </p:nvSpPr>
        <p:spPr>
          <a:xfrm>
            <a:off x="566927" y="2185416"/>
            <a:ext cx="8510397" cy="3968249"/>
          </a:xfrm>
        </p:spPr>
        <p:txBody>
          <a:bodyPr/>
          <a:lstStyle/>
          <a:p>
            <a:r>
              <a:rPr lang="en-US" dirty="0"/>
              <a:t>Correlating combinations of preferences and attributes can identify individuals, known as the k-anonymity problem. </a:t>
            </a:r>
          </a:p>
          <a:p>
            <a:r>
              <a:rPr lang="en-US" dirty="0"/>
              <a:t>Preserving k-anonymity in mobile contexts is challenging due to continuously changing preference sets. </a:t>
            </a:r>
          </a:p>
          <a:p>
            <a:r>
              <a:rPr lang="en-US" dirty="0"/>
              <a:t>Formalizing optimal algorithms for selecting anonymous yet useful preference sets is an open research challenge. </a:t>
            </a:r>
          </a:p>
          <a:p>
            <a:r>
              <a:rPr lang="en-US" dirty="0"/>
              <a:t>Mobile environments with dynamic preferences and latency constraints require efficient algorithms to address k-anonymity challenges.</a:t>
            </a:r>
          </a:p>
        </p:txBody>
      </p:sp>
    </p:spTree>
    <p:extLst>
      <p:ext uri="{BB962C8B-B14F-4D97-AF65-F5344CB8AC3E}">
        <p14:creationId xmlns:p14="http://schemas.microsoft.com/office/powerpoint/2010/main" val="497788008"/>
      </p:ext>
    </p:extLst>
  </p:cSld>
  <p:clrMapOvr>
    <a:masterClrMapping/>
  </p:clrMapOvr>
</p:sld>
</file>

<file path=ppt/theme/theme1.xml><?xml version="1.0" encoding="utf-8"?>
<a:theme xmlns:a="http://schemas.openxmlformats.org/drawingml/2006/main" name="Office Theme">
  <a:themeElements>
    <a:clrScheme name="UB Brand Colors">
      <a:dk1>
        <a:srgbClr val="666666"/>
      </a:dk1>
      <a:lt1>
        <a:srgbClr val="FFFFFF"/>
      </a:lt1>
      <a:dk2>
        <a:srgbClr val="005BBB"/>
      </a:dk2>
      <a:lt2>
        <a:srgbClr val="FFFFFF"/>
      </a:lt2>
      <a:accent1>
        <a:srgbClr val="005BBB"/>
      </a:accent1>
      <a:accent2>
        <a:srgbClr val="41B6E6"/>
      </a:accent2>
      <a:accent3>
        <a:srgbClr val="E56D54"/>
      </a:accent3>
      <a:accent4>
        <a:srgbClr val="666666"/>
      </a:accent4>
      <a:accent5>
        <a:srgbClr val="007681"/>
      </a:accent5>
      <a:accent6>
        <a:srgbClr val="003E51"/>
      </a:accent6>
      <a:hlink>
        <a:srgbClr val="005BBB"/>
      </a:hlink>
      <a:folHlink>
        <a:srgbClr val="D86A4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4762</TotalTime>
  <Words>3546</Words>
  <Application>Microsoft Office PowerPoint</Application>
  <PresentationFormat>Widescreen</PresentationFormat>
  <Paragraphs>263</Paragraphs>
  <Slides>48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-apple-system</vt:lpstr>
      <vt:lpstr>Arial</vt:lpstr>
      <vt:lpstr>NTR</vt:lpstr>
      <vt:lpstr>Söhne</vt:lpstr>
      <vt:lpstr>Office Theme</vt:lpstr>
      <vt:lpstr>     CSE 707 : Wireless Network Security  Solutions to Security and Privacy Issues in  Mobile Social Networking  2009 International Conference on Computational Science and Engineering</vt:lpstr>
      <vt:lpstr>How much privacy are we willing to trade for the benefits of mobile social apps?</vt:lpstr>
      <vt:lpstr>Growth of Mobile Social Networking</vt:lpstr>
      <vt:lpstr>Social Networking + Location = New Applications</vt:lpstr>
      <vt:lpstr>Lack of Privacy and Security</vt:lpstr>
      <vt:lpstr>Methodology </vt:lpstr>
      <vt:lpstr>Direct Anonymity Issues</vt:lpstr>
      <vt:lpstr>Direct Anonymity Examples</vt:lpstr>
      <vt:lpstr>Indirect Anonymity/K-Anonymity Issues</vt:lpstr>
      <vt:lpstr>K-Anonymity Challenges</vt:lpstr>
      <vt:lpstr>Security Attacks</vt:lpstr>
      <vt:lpstr>Spoofing and Replay Attacks</vt:lpstr>
      <vt:lpstr>Wormhole Attacks</vt:lpstr>
      <vt:lpstr>Wireless Eavesdropping</vt:lpstr>
      <vt:lpstr>Risks of Wireless Eavesdropping</vt:lpstr>
      <vt:lpstr>Risks to Users</vt:lpstr>
      <vt:lpstr>Proposed Solutions</vt:lpstr>
      <vt:lpstr>Identity Server Architecture</vt:lpstr>
      <vt:lpstr>Anonymous IDs</vt:lpstr>
      <vt:lpstr>Location Verification</vt:lpstr>
      <vt:lpstr>K-Anonymity in IS</vt:lpstr>
      <vt:lpstr>Implementation</vt:lpstr>
      <vt:lpstr>Access Control</vt:lpstr>
      <vt:lpstr>AID Generation</vt:lpstr>
      <vt:lpstr>K-Anonymity Implementation</vt:lpstr>
      <vt:lpstr>Security Protections</vt:lpstr>
      <vt:lpstr>Trust Networks</vt:lpstr>
      <vt:lpstr>Onion Routing</vt:lpstr>
      <vt:lpstr>Hybrid Approaches</vt:lpstr>
      <vt:lpstr>User Control</vt:lpstr>
      <vt:lpstr>Usable Security</vt:lpstr>
      <vt:lpstr>Solutions Discussed:</vt:lpstr>
      <vt:lpstr>Results</vt:lpstr>
      <vt:lpstr>Security and Privacy in Mobile Social Networking in 2023</vt:lpstr>
      <vt:lpstr>Privacy Concerns and Data Breaches</vt:lpstr>
      <vt:lpstr>Types of Data Collected and Privacy Issues</vt:lpstr>
      <vt:lpstr>Common Social Media Privacy Issues in 2023</vt:lpstr>
      <vt:lpstr>Threads Highlights Mobile Privacy Tensions</vt:lpstr>
      <vt:lpstr>Rethinking Incentives and Architectures for Privacy</vt:lpstr>
      <vt:lpstr>Emerging security threats that put user privacy at risk include:</vt:lpstr>
      <vt:lpstr>Regulatory Landscape</vt:lpstr>
      <vt:lpstr>Protecting Personal Information</vt:lpstr>
      <vt:lpstr>Technical Solutions</vt:lpstr>
      <vt:lpstr>Sociotechnical Challenges</vt:lpstr>
      <vt:lpstr>Outlook for 2023 and Beyond</vt:lpstr>
      <vt:lpstr>Conclusion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707 : Wireless Network Security  Solutions to Security and Privacy Issues in  Mobile Social Networking  2009 International Conference on Computational Science and Engineering</dc:title>
  <dc:creator>Nikhil Valavala</dc:creator>
  <cp:lastModifiedBy>Nikhil Valavala</cp:lastModifiedBy>
  <cp:revision>12</cp:revision>
  <dcterms:modified xsi:type="dcterms:W3CDTF">2023-11-02T21:02:46Z</dcterms:modified>
</cp:coreProperties>
</file>