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sldIdLst>
    <p:sldId id="257" r:id="rId2"/>
    <p:sldId id="292" r:id="rId3"/>
    <p:sldId id="293" r:id="rId4"/>
    <p:sldId id="313" r:id="rId5"/>
    <p:sldId id="314" r:id="rId6"/>
    <p:sldId id="296" r:id="rId7"/>
    <p:sldId id="317" r:id="rId8"/>
    <p:sldId id="298" r:id="rId9"/>
    <p:sldId id="315" r:id="rId10"/>
    <p:sldId id="300" r:id="rId11"/>
    <p:sldId id="301" r:id="rId12"/>
    <p:sldId id="302" r:id="rId13"/>
    <p:sldId id="303" r:id="rId14"/>
    <p:sldId id="304" r:id="rId15"/>
    <p:sldId id="305" r:id="rId16"/>
    <p:sldId id="306" r:id="rId17"/>
    <p:sldId id="307" r:id="rId18"/>
    <p:sldId id="316" r:id="rId19"/>
    <p:sldId id="309" r:id="rId20"/>
    <p:sldId id="310" r:id="rId21"/>
    <p:sldId id="311" r:id="rId22"/>
    <p:sldId id="290" r:id="rId23"/>
    <p:sldId id="277" r:id="rId24"/>
    <p:sldId id="278" r:id="rId25"/>
    <p:sldId id="280" r:id="rId26"/>
    <p:sldId id="281" r:id="rId27"/>
    <p:sldId id="282" r:id="rId28"/>
    <p:sldId id="283" r:id="rId29"/>
    <p:sldId id="284" r:id="rId30"/>
    <p:sldId id="285" r:id="rId31"/>
    <p:sldId id="286" r:id="rId32"/>
    <p:sldId id="287" r:id="rId33"/>
    <p:sldId id="288"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A0439-178B-4BFE-919E-DC0D8F1DD047}" v="749" dt="2023-11-07T21:22:12.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0239D73C-AF14-7643-8BC7-209F4FB10DDF}"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500"/>
              </a:spcBef>
              <a:spcAft>
                <a:spcPts val="150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Android malware can range from spyware that monitors user actions and steals data, to adware that displays unwanted ads, and ransomware that locks devices or encrypts files, demanding a ransom for release.</a:t>
            </a:r>
            <a:br>
              <a:rPr lang="en-IN" sz="1800" b="0" i="0" u="none" strike="noStrike" dirty="0">
                <a:solidFill>
                  <a:srgbClr val="374151"/>
                </a:solidFill>
                <a:effectLst/>
                <a:latin typeface="Calibri" panose="020F0502020204030204" pitchFamily="34" charset="0"/>
              </a:rPr>
            </a:br>
            <a:r>
              <a:rPr lang="en-IN" sz="1800" b="0" i="0" u="none" strike="noStrike" dirty="0">
                <a:solidFill>
                  <a:srgbClr val="374151"/>
                </a:solidFill>
                <a:effectLst/>
                <a:latin typeface="Calibri" panose="020F0502020204030204" pitchFamily="34" charset="0"/>
              </a:rPr>
              <a:t>Spyware: Secretly monitors and collects personal information.</a:t>
            </a:r>
          </a:p>
          <a:p>
            <a:pPr marL="457200" rtl="0">
              <a:spcBef>
                <a:spcPts val="0"/>
              </a:spcBef>
              <a:spcAft>
                <a:spcPts val="0"/>
              </a:spcAft>
            </a:pPr>
            <a:r>
              <a:rPr lang="en-IN" sz="1800" b="0" i="0" u="none" strike="noStrike" dirty="0">
                <a:solidFill>
                  <a:srgbClr val="374151"/>
                </a:solidFill>
                <a:effectLst/>
                <a:latin typeface="Calibri" panose="020F0502020204030204" pitchFamily="34" charset="0"/>
              </a:rPr>
              <a:t>Adware: Automatically displays or downloads advertising material.</a:t>
            </a:r>
            <a:endParaRPr lang="en-IN" b="0" dirty="0">
              <a:effectLst/>
            </a:endParaRPr>
          </a:p>
          <a:p>
            <a:pPr marL="457200" rtl="0">
              <a:spcBef>
                <a:spcPts val="0"/>
              </a:spcBef>
              <a:spcAft>
                <a:spcPts val="0"/>
              </a:spcAft>
            </a:pPr>
            <a:r>
              <a:rPr lang="en-IN" sz="1800" b="0" i="0" u="none" strike="noStrike" dirty="0">
                <a:solidFill>
                  <a:srgbClr val="374151"/>
                </a:solidFill>
                <a:effectLst/>
                <a:latin typeface="Calibri" panose="020F0502020204030204" pitchFamily="34" charset="0"/>
              </a:rPr>
              <a:t>Ransomware: Blocks access to the device or files until a ransom is paid.</a:t>
            </a:r>
            <a:endParaRPr lang="en-IN" b="0" dirty="0">
              <a:effectLst/>
            </a:endParaRPr>
          </a:p>
          <a:p>
            <a:pPr marL="457200" rtl="0">
              <a:spcBef>
                <a:spcPts val="0"/>
              </a:spcBef>
              <a:spcAft>
                <a:spcPts val="0"/>
              </a:spcAft>
            </a:pPr>
            <a:r>
              <a:rPr lang="en-IN" sz="1800" b="0" i="0" u="none" strike="noStrike" dirty="0">
                <a:solidFill>
                  <a:srgbClr val="374151"/>
                </a:solidFill>
                <a:effectLst/>
                <a:latin typeface="Calibri" panose="020F0502020204030204" pitchFamily="34" charset="0"/>
              </a:rPr>
              <a:t>Trojans: Disguises itself as legitimate software to execute malicious functions.</a:t>
            </a:r>
          </a:p>
          <a:p>
            <a:pPr marL="457200" rtl="0">
              <a:spcBef>
                <a:spcPts val="0"/>
              </a:spcBef>
              <a:spcAft>
                <a:spcPts val="0"/>
              </a:spcAft>
            </a:pPr>
            <a:endParaRPr lang="en-IN" b="0" dirty="0">
              <a:effectLst/>
            </a:endParaRPr>
          </a:p>
          <a:p>
            <a:r>
              <a:rPr lang="en-IN" sz="1800" b="0" i="0" u="none" strike="noStrike" dirty="0">
                <a:solidFill>
                  <a:srgbClr val="374151"/>
                </a:solidFill>
                <a:effectLst/>
                <a:latin typeface="Calibri" panose="020F0502020204030204" pitchFamily="34" charset="0"/>
              </a:rPr>
              <a:t>such as personal and financial data breaches, reduced device performance, unauthorized use of resources, increased data consumption, and rapid battery depletion</a:t>
            </a:r>
          </a:p>
          <a:p>
            <a:pPr marL="457200" rtl="0">
              <a:spcBef>
                <a:spcPts val="0"/>
              </a:spcBef>
              <a:spcAft>
                <a:spcPts val="0"/>
              </a:spcAft>
            </a:pPr>
            <a:r>
              <a:rPr lang="en-IN" sz="1800" b="0" i="0" u="none" strike="noStrike" dirty="0">
                <a:solidFill>
                  <a:srgbClr val="374151"/>
                </a:solidFill>
                <a:effectLst/>
                <a:latin typeface="Calibri" panose="020F0502020204030204" pitchFamily="34" charset="0"/>
              </a:rPr>
              <a:t>Data Breaches: Unauthorized access to sensitive personal and financial information.</a:t>
            </a:r>
            <a:endParaRPr lang="en-IN" b="0" dirty="0">
              <a:effectLst/>
            </a:endParaRPr>
          </a:p>
          <a:p>
            <a:pPr marL="457200" rtl="0">
              <a:spcBef>
                <a:spcPts val="0"/>
              </a:spcBef>
              <a:spcAft>
                <a:spcPts val="0"/>
              </a:spcAft>
            </a:pPr>
            <a:r>
              <a:rPr lang="en-IN" sz="1800" b="0" i="0" u="none" strike="noStrike" dirty="0">
                <a:solidFill>
                  <a:srgbClr val="374151"/>
                </a:solidFill>
                <a:effectLst/>
                <a:latin typeface="Calibri" panose="020F0502020204030204" pitchFamily="34" charset="0"/>
              </a:rPr>
              <a:t>Performance Issues: Slowed down device operations and reduced lifespan.</a:t>
            </a:r>
            <a:endParaRPr lang="en-IN" b="0" dirty="0">
              <a:effectLst/>
            </a:endParaRPr>
          </a:p>
          <a:p>
            <a:pPr marL="457200" rtl="0">
              <a:spcBef>
                <a:spcPts val="0"/>
              </a:spcBef>
              <a:spcAft>
                <a:spcPts val="0"/>
              </a:spcAft>
            </a:pPr>
            <a:r>
              <a:rPr lang="en-IN" sz="1800" b="0" i="0" u="none" strike="noStrike" dirty="0">
                <a:solidFill>
                  <a:srgbClr val="374151"/>
                </a:solidFill>
                <a:effectLst/>
                <a:latin typeface="Calibri" panose="020F0502020204030204" pitchFamily="34" charset="0"/>
              </a:rPr>
              <a:t>Resource Exploitation: Increased data usage and battery drain, sometimes for botnet attacks or crypto-mining.</a:t>
            </a:r>
            <a:endParaRPr lang="en-IN" b="0" dirty="0">
              <a:effectLst/>
            </a:endParaRPr>
          </a:p>
          <a:p>
            <a:br>
              <a:rPr lang="en-IN" dirty="0"/>
            </a:br>
            <a:br>
              <a:rPr lang="en-IN" dirty="0"/>
            </a:br>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a:t>
            </a:fld>
            <a:endParaRPr lang="en-US" dirty="0"/>
          </a:p>
        </p:txBody>
      </p:sp>
    </p:spTree>
    <p:extLst>
      <p:ext uri="{BB962C8B-B14F-4D97-AF65-F5344CB8AC3E}">
        <p14:creationId xmlns:p14="http://schemas.microsoft.com/office/powerpoint/2010/main" val="427043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500"/>
              </a:spcAft>
            </a:pPr>
            <a:r>
              <a:rPr lang="en-IN" sz="1200" b="0" i="0" u="none" strike="noStrike" dirty="0">
                <a:solidFill>
                  <a:srgbClr val="374151"/>
                </a:solidFill>
                <a:effectLst/>
                <a:latin typeface="Calibri" panose="020F0502020204030204" pitchFamily="34" charset="0"/>
              </a:rPr>
              <a:t>to test the model effectively. Here's an elaboration on what this might involve, specifically for the HRAT model:</a:t>
            </a:r>
            <a:endParaRPr lang="en-IN" b="0" dirty="0">
              <a:effectLst/>
            </a:endParaRPr>
          </a:p>
          <a:p>
            <a:pPr rtl="0" fontAlgn="base">
              <a:spcBef>
                <a:spcPts val="150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Data Preparation:</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Malware Sample Collection: This involves gathering a comprehensive set of Android malware samples, possibly from public malware repositories or private collections.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Preprocessing: The samples must be preprocessed to ensure that they are in the correct format for analysis. This may include decompiling APK files to extract their Function Call Graphs (FCGs) or other relevant data structures.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Labeling: Each malware sample must be accurately labeled to provide ground truth for the effectiveness of the attack model. In the context of structural attacks, this would also involve labeling the structural features relevant to the attack.</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Dataset Splitting: The data is then divided into training, validation, and test sets, ensuring that there is a proper distribution of various types of malware across each set.</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Environment Configuration:</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Computational Resources: Allocation of sufficient computational resources is critical. This includes setting up the necessary hardware (like GPUs for intensive computation) and software (such as machine learning frameworks and libraries).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Security Measures: Given the nature of working with malware, the experimental environment must be isolated and secure to prevent accidental release or execution of malicious code.</a:t>
            </a:r>
          </a:p>
          <a:p>
            <a:pPr marL="742950" lvl="1" indent="-285750" rtl="0" fontAlgn="base">
              <a:spcBef>
                <a:spcPts val="0"/>
              </a:spcBef>
              <a:spcAft>
                <a:spcPts val="150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Parameter Setting: The parameters for the HRAT model, including learning rates, exploration-exploitation balance, and reward function specifics, need to be configured before training begins.</a:t>
            </a:r>
          </a:p>
          <a:p>
            <a:br>
              <a:rPr lang="en-IN" b="0" dirty="0">
                <a:effectLst/>
              </a:rPr>
            </a:br>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17</a:t>
            </a:fld>
            <a:endParaRPr lang="en-US" dirty="0"/>
          </a:p>
        </p:txBody>
      </p:sp>
    </p:spTree>
    <p:extLst>
      <p:ext uri="{BB962C8B-B14F-4D97-AF65-F5344CB8AC3E}">
        <p14:creationId xmlns:p14="http://schemas.microsoft.com/office/powerpoint/2010/main" val="420392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500"/>
              </a:spcAft>
            </a:pPr>
            <a:r>
              <a:rPr lang="en-IN" sz="1200" b="0" i="0" u="none" strike="noStrike" dirty="0">
                <a:solidFill>
                  <a:srgbClr val="374151"/>
                </a:solidFill>
                <a:effectLst/>
                <a:latin typeface="Calibri" panose="020F0502020204030204" pitchFamily="34" charset="0"/>
              </a:rPr>
              <a:t>to test the model effectively. Here's an elaboration on what this might involve, specifically for the HRAT model:</a:t>
            </a:r>
            <a:endParaRPr lang="en-IN" b="0" dirty="0">
              <a:effectLst/>
            </a:endParaRPr>
          </a:p>
          <a:p>
            <a:pPr rtl="0" fontAlgn="base">
              <a:spcBef>
                <a:spcPts val="150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Data Preparation:</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Malware Sample Collection: This involves gathering a comprehensive set of Android malware samples, possibly from public malware repositories or private collections.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Preprocessing: The samples must be preprocessed to ensure that they are in the correct format for analysis. This may include decompiling APK files to extract their Function Call Graphs (FCGs) or other relevant data structures.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Labeling: Each malware sample must be accurately labeled to provide ground truth for the effectiveness of the attack model. In the context of structural attacks, this would also involve labeling the structural features relevant to the attack.</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Dataset Splitting: The data is then divided into training, validation, and test sets, ensuring that there is a proper distribution of various types of malware across each set.</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Environment Configuration:</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Computational Resources: Allocation of sufficient computational resources is critical. This includes setting up the necessary hardware (like GPUs for intensive computation) and software (such as machine learning frameworks and libraries).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Security Measures: Given the nature of working with malware, the experimental environment must be isolated and secure to prevent accidental release or execution of malicious code.</a:t>
            </a:r>
          </a:p>
          <a:p>
            <a:pPr marL="742950" lvl="1" indent="-285750" rtl="0" fontAlgn="base">
              <a:spcBef>
                <a:spcPts val="0"/>
              </a:spcBef>
              <a:spcAft>
                <a:spcPts val="150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Parameter Setting: The parameters for the HRAT model, including learning rates, exploration-exploitation balance, and reward function specifics, need to be configured before training begins.</a:t>
            </a:r>
          </a:p>
          <a:p>
            <a:br>
              <a:rPr lang="en-IN" b="0" dirty="0">
                <a:effectLst/>
              </a:rPr>
            </a:br>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18</a:t>
            </a:fld>
            <a:endParaRPr lang="en-US" dirty="0"/>
          </a:p>
        </p:txBody>
      </p:sp>
    </p:spTree>
    <p:extLst>
      <p:ext uri="{BB962C8B-B14F-4D97-AF65-F5344CB8AC3E}">
        <p14:creationId xmlns:p14="http://schemas.microsoft.com/office/powerpoint/2010/main" val="28142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b="1" i="0" dirty="0">
                <a:effectLst/>
              </a:rPr>
              <a:t>Adding Function Calls</a:t>
            </a:r>
          </a:p>
          <a:p>
            <a:pPr algn="l">
              <a:buFont typeface="Arial" panose="020B0604020202020204" pitchFamily="34" charset="0"/>
              <a:buChar char="•"/>
            </a:pPr>
            <a:r>
              <a:rPr lang="en-IN" b="1" i="0" dirty="0">
                <a:solidFill>
                  <a:srgbClr val="374151"/>
                </a:solidFill>
                <a:effectLst/>
              </a:rPr>
              <a:t>Objective</a:t>
            </a:r>
            <a:r>
              <a:rPr lang="en-IN" b="0" i="0" dirty="0">
                <a:solidFill>
                  <a:srgbClr val="374151"/>
                </a:solidFill>
                <a:effectLst/>
              </a:rPr>
              <a:t>: To manipulate the invocation of methods by adding a function call between a caller and a callee.</a:t>
            </a:r>
          </a:p>
          <a:p>
            <a:pPr algn="l">
              <a:buFont typeface="Arial" panose="020B0604020202020204" pitchFamily="34" charset="0"/>
              <a:buChar char="•"/>
            </a:pPr>
            <a:r>
              <a:rPr lang="en-IN" b="1" i="0" dirty="0">
                <a:solidFill>
                  <a:srgbClr val="374151"/>
                </a:solidFill>
                <a:effectLst/>
              </a:rPr>
              <a:t>Implementation</a:t>
            </a:r>
            <a:r>
              <a:rPr lang="en-IN" b="0" i="0" dirty="0">
                <a:solidFill>
                  <a:srgbClr val="374151"/>
                </a:solidFill>
                <a:effectLst/>
              </a:rPr>
              <a:t>: An additional parameter, FLAG, is introduced to the callee method to distinguish between original and inserted calls. This FLAG is checked within the callee; if true, the callee returns a default value, maintaining functional consistency without executing its original code. If false, the callee operates normally.</a:t>
            </a:r>
          </a:p>
          <a:p>
            <a:pPr algn="l">
              <a:buFont typeface="Arial" panose="020B0604020202020204" pitchFamily="34" charset="0"/>
              <a:buChar char="•"/>
            </a:pPr>
            <a:r>
              <a:rPr lang="en-IN" b="1" i="0" dirty="0">
                <a:solidFill>
                  <a:srgbClr val="374151"/>
                </a:solidFill>
                <a:effectLst/>
              </a:rPr>
              <a:t>Functionality</a:t>
            </a:r>
            <a:r>
              <a:rPr lang="en-IN" b="0" i="0" dirty="0">
                <a:solidFill>
                  <a:srgbClr val="374151"/>
                </a:solidFill>
                <a:effectLst/>
              </a:rPr>
              <a:t>: The method ensures that the added call does not alter the app's original functionality and prevents the new code from being classified as dead code by static analysis, which would otherwise be removed.</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19</a:t>
            </a:fld>
            <a:endParaRPr lang="en-US" dirty="0"/>
          </a:p>
        </p:txBody>
      </p:sp>
    </p:spTree>
    <p:extLst>
      <p:ext uri="{BB962C8B-B14F-4D97-AF65-F5344CB8AC3E}">
        <p14:creationId xmlns:p14="http://schemas.microsoft.com/office/powerpoint/2010/main" val="417484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b="1" i="0" dirty="0">
                <a:effectLst/>
              </a:rPr>
              <a:t>Rewiring Function Calls</a:t>
            </a:r>
          </a:p>
          <a:p>
            <a:pPr algn="l">
              <a:buFont typeface="Arial" panose="020B0604020202020204" pitchFamily="34" charset="0"/>
              <a:buChar char="•"/>
            </a:pPr>
            <a:r>
              <a:rPr lang="en-IN" b="1" i="0" dirty="0">
                <a:solidFill>
                  <a:srgbClr val="374151"/>
                </a:solidFill>
                <a:effectLst/>
              </a:rPr>
              <a:t>Objective</a:t>
            </a:r>
            <a:r>
              <a:rPr lang="en-IN" b="0" i="0" dirty="0">
                <a:solidFill>
                  <a:srgbClr val="374151"/>
                </a:solidFill>
                <a:effectLst/>
              </a:rPr>
              <a:t>: To alter the flow of function calls by introducing an intermediate method (imm) and modifying the interaction between the caller and callee.</a:t>
            </a:r>
          </a:p>
          <a:p>
            <a:pPr algn="l">
              <a:buFont typeface="Arial" panose="020B0604020202020204" pitchFamily="34" charset="0"/>
              <a:buChar char="•"/>
            </a:pPr>
            <a:r>
              <a:rPr lang="en-IN" b="1" i="0" dirty="0">
                <a:solidFill>
                  <a:srgbClr val="374151"/>
                </a:solidFill>
                <a:effectLst/>
              </a:rPr>
              <a:t>Implementation</a:t>
            </a:r>
            <a:r>
              <a:rPr lang="en-IN" b="0" i="0" dirty="0">
                <a:solidFill>
                  <a:srgbClr val="374151"/>
                </a:solidFill>
                <a:effectLst/>
              </a:rPr>
              <a:t>: This operation is performed in three steps:</a:t>
            </a:r>
          </a:p>
          <a:p>
            <a:pPr marL="742950" lvl="1" indent="-285750" algn="l">
              <a:buFont typeface="Arial" panose="020B0604020202020204" pitchFamily="34" charset="0"/>
              <a:buChar char="•"/>
            </a:pPr>
            <a:r>
              <a:rPr lang="en-IN" b="1" i="0" dirty="0">
                <a:solidFill>
                  <a:srgbClr val="374151"/>
                </a:solidFill>
                <a:effectLst/>
              </a:rPr>
              <a:t>Step a</a:t>
            </a:r>
            <a:r>
              <a:rPr lang="en-IN" b="0" i="0" dirty="0">
                <a:solidFill>
                  <a:srgbClr val="374151"/>
                </a:solidFill>
                <a:effectLst/>
              </a:rPr>
              <a:t>: Add a FLAG parameter to the intermediate method to control its behavior based on whether the invocation is original or inserted. If FLAG is true, imm invokes the callee; otherwise, it executes its original code.</a:t>
            </a:r>
          </a:p>
          <a:p>
            <a:pPr marL="742950" lvl="1" indent="-285750" algn="l">
              <a:buFont typeface="Arial" panose="020B0604020202020204" pitchFamily="34" charset="0"/>
              <a:buChar char="•"/>
            </a:pPr>
            <a:r>
              <a:rPr lang="en-IN" b="1" i="0" dirty="0">
                <a:solidFill>
                  <a:srgbClr val="374151"/>
                </a:solidFill>
                <a:effectLst/>
              </a:rPr>
              <a:t>Step b</a:t>
            </a:r>
            <a:r>
              <a:rPr lang="en-IN" b="0" i="0" dirty="0">
                <a:solidFill>
                  <a:srgbClr val="374151"/>
                </a:solidFill>
                <a:effectLst/>
              </a:rPr>
              <a:t>: Modify the caller's body to replace direct calls to the callee with calls to the intermediate method, setting FLAG appropriately to reflect the nature of the call.</a:t>
            </a:r>
          </a:p>
          <a:p>
            <a:pPr marL="742950" lvl="1" indent="-285750" algn="l">
              <a:buFont typeface="Arial" panose="020B0604020202020204" pitchFamily="34" charset="0"/>
              <a:buChar char="•"/>
            </a:pPr>
            <a:r>
              <a:rPr lang="en-IN" b="1" i="0" dirty="0">
                <a:solidFill>
                  <a:srgbClr val="374151"/>
                </a:solidFill>
                <a:effectLst/>
              </a:rPr>
              <a:t>Step c</a:t>
            </a:r>
            <a:r>
              <a:rPr lang="en-IN" b="0" i="0" dirty="0">
                <a:solidFill>
                  <a:srgbClr val="374151"/>
                </a:solidFill>
                <a:effectLst/>
              </a:rPr>
              <a:t>: Update all the invocations of the intermediate method to include the new parameter list and handle any changes in the return type. This ensures that existing calls to the intermediate method maintain their original behavior, even with the modified signature.</a:t>
            </a:r>
          </a:p>
          <a:p>
            <a:pPr marL="742950" lvl="1" indent="-285750" algn="l">
              <a:buFont typeface="Arial" panose="020B0604020202020204" pitchFamily="34" charset="0"/>
              <a:buChar char="•"/>
            </a:pPr>
            <a:endParaRPr lang="en-IN" b="0" i="0" dirty="0">
              <a:solidFill>
                <a:srgbClr val="374151"/>
              </a:solidFill>
              <a:effectLst/>
            </a:endParaRPr>
          </a:p>
          <a:p>
            <a:pPr marL="742950" lvl="1" indent="-285750" algn="l">
              <a:buFont typeface="Arial" panose="020B0604020202020204" pitchFamily="34" charset="0"/>
              <a:buChar char="•"/>
            </a:pPr>
            <a:endParaRPr lang="en-IN" b="0" i="0" dirty="0">
              <a:solidFill>
                <a:srgbClr val="374151"/>
              </a:solidFill>
              <a:effectLst/>
            </a:endParaRPr>
          </a:p>
          <a:p>
            <a:pPr marL="285750" lvl="0" indent="-285750" algn="l">
              <a:buFont typeface="Arial" panose="020B0604020202020204" pitchFamily="34" charset="0"/>
              <a:buChar char="•"/>
            </a:pPr>
            <a:r>
              <a:rPr lang="en-IN" b="0" i="0" dirty="0">
                <a:solidFill>
                  <a:srgbClr val="374151"/>
                </a:solidFill>
                <a:effectLst/>
              </a:rPr>
              <a:t>Both operations are designed to modify the app's control flow graph subtly so that the functionality remains consistent, and the changes are not easily detected by static analysis tools used for app vetting or security checks</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20</a:t>
            </a:fld>
            <a:endParaRPr lang="en-US" dirty="0"/>
          </a:p>
        </p:txBody>
      </p:sp>
    </p:spTree>
    <p:extLst>
      <p:ext uri="{BB962C8B-B14F-4D97-AF65-F5344CB8AC3E}">
        <p14:creationId xmlns:p14="http://schemas.microsoft.com/office/powerpoint/2010/main" val="2275722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i="0" dirty="0">
                <a:solidFill>
                  <a:srgbClr val="374151"/>
                </a:solidFill>
                <a:effectLst/>
              </a:rPr>
              <a:t>APPMOD can create a new method that performs simple mathematical operations and ensures that this method is invoked by an existing method (caller) within the app.\</a:t>
            </a:r>
          </a:p>
          <a:p>
            <a:endParaRPr lang="en-IN" b="0" i="0" dirty="0">
              <a:solidFill>
                <a:srgbClr val="374151"/>
              </a:solidFill>
              <a:effectLst/>
            </a:endParaRPr>
          </a:p>
          <a:p>
            <a:pPr algn="l">
              <a:buFont typeface="+mj-lt"/>
              <a:buAutoNum type="arabicPeriod"/>
            </a:pPr>
            <a:r>
              <a:rPr lang="en-IN" b="0" i="0" dirty="0">
                <a:solidFill>
                  <a:srgbClr val="374151"/>
                </a:solidFill>
                <a:effectLst/>
              </a:rPr>
              <a:t>The process involves:</a:t>
            </a:r>
          </a:p>
          <a:p>
            <a:pPr marL="742950" lvl="1" indent="-285750" algn="l">
              <a:buFont typeface="+mj-lt"/>
              <a:buAutoNum type="arabicPeriod"/>
            </a:pPr>
            <a:r>
              <a:rPr lang="en-IN" b="0" i="0" dirty="0">
                <a:solidFill>
                  <a:srgbClr val="374151"/>
                </a:solidFill>
                <a:effectLst/>
              </a:rPr>
              <a:t>Creating local variables in the caller method that match the parameters and local variables of tarMethod.</a:t>
            </a:r>
          </a:p>
          <a:p>
            <a:pPr marL="742950" lvl="1" indent="-285750" algn="l">
              <a:buFont typeface="+mj-lt"/>
              <a:buAutoNum type="arabicPeriod"/>
            </a:pPr>
            <a:r>
              <a:rPr lang="en-IN" b="0" i="0" dirty="0">
                <a:solidFill>
                  <a:srgbClr val="374151"/>
                </a:solidFill>
                <a:effectLst/>
              </a:rPr>
              <a:t>Reassigning variables used in the invocation to match the new context.</a:t>
            </a:r>
          </a:p>
          <a:p>
            <a:pPr marL="742950" lvl="1" indent="-285750" algn="l">
              <a:buFont typeface="+mj-lt"/>
              <a:buAutoNum type="arabicPeriod"/>
            </a:pPr>
            <a:r>
              <a:rPr lang="en-IN" b="0" i="0" dirty="0">
                <a:solidFill>
                  <a:srgbClr val="374151"/>
                </a:solidFill>
                <a:effectLst/>
              </a:rPr>
              <a:t>Rewriting the statements from tarMethod using Soot’s APIs to ensure they are contextually appropriate for the caller.</a:t>
            </a:r>
          </a:p>
          <a:p>
            <a:pPr marL="742950" lvl="1" indent="-285750" algn="l">
              <a:buFont typeface="+mj-lt"/>
              <a:buAutoNum type="arabicPeriod"/>
            </a:pPr>
            <a:r>
              <a:rPr lang="en-IN" b="0" i="0" dirty="0">
                <a:solidFill>
                  <a:srgbClr val="374151"/>
                </a:solidFill>
                <a:effectLst/>
              </a:rPr>
              <a:t>If tarMethod has a return value, APPMOD replaces the return statement with an assignment statement.</a:t>
            </a:r>
          </a:p>
          <a:p>
            <a:pPr marL="742950" lvl="1" indent="-285750" algn="l">
              <a:buFont typeface="+mj-lt"/>
              <a:buAutoNum type="arabicPeriod"/>
            </a:pPr>
            <a:r>
              <a:rPr lang="en-IN" b="0" i="0" dirty="0">
                <a:solidFill>
                  <a:srgbClr val="374151"/>
                </a:solidFill>
                <a:effectLst/>
              </a:rPr>
              <a:t>Inserting goto statements to preserve the invocation logic, particularly when dealing with multiple return statements within tarMethod, to ensure that the program's flow is correctly managed after the method's deletion.</a:t>
            </a:r>
          </a:p>
          <a:p>
            <a:pPr algn="l"/>
            <a:r>
              <a:rPr lang="en-IN" b="0" i="0" dirty="0">
                <a:solidFill>
                  <a:srgbClr val="374151"/>
                </a:solidFill>
                <a:effectLst/>
              </a:rPr>
              <a:t>These operations are part of the sophisticated approach of APPMOD to modify Android apps in a way that is functionally consistent and avoids detection by static analysis tools, thus enabling the modification of the app's control flow graph without affecting its intended behavior.</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21</a:t>
            </a:fld>
            <a:endParaRPr lang="en-US" dirty="0"/>
          </a:p>
        </p:txBody>
      </p:sp>
    </p:spTree>
    <p:extLst>
      <p:ext uri="{BB962C8B-B14F-4D97-AF65-F5344CB8AC3E}">
        <p14:creationId xmlns:p14="http://schemas.microsoft.com/office/powerpoint/2010/main" val="199621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below sketches the attack flow of HRAT:</a:t>
            </a:r>
          </a:p>
          <a:p>
            <a:pPr marL="845820" lvl="1" indent="-342900">
              <a:buFont typeface="+mj-lt"/>
              <a:buAutoNum type="arabicPeriod"/>
            </a:pPr>
            <a:r>
              <a:rPr lang="en-US" dirty="0"/>
              <a:t>Given an App, HRAT first extracts its FCG </a:t>
            </a:r>
          </a:p>
          <a:p>
            <a:pPr marL="845820" lvl="1" indent="-342900">
              <a:buFont typeface="+mj-lt"/>
              <a:buAutoNum type="arabicPeriod"/>
            </a:pPr>
            <a:r>
              <a:rPr lang="en-US" dirty="0"/>
              <a:t>Generates a graph modification sequence (GMS) each item indicates a perturbation on the FCG’s nodes or edges. Then, we convert a GMS to the manipulation</a:t>
            </a:r>
          </a:p>
          <a:p>
            <a:r>
              <a:rPr lang="en-US" dirty="0"/>
              <a:t>sequence where each item denotes a manipulation on App ③. APP-</a:t>
            </a:r>
          </a:p>
          <a:p>
            <a:r>
              <a:rPr lang="en-US" dirty="0"/>
              <a:t>MOD modifies the App according to the manipulation sequence ④</a:t>
            </a:r>
          </a:p>
          <a:p>
            <a:r>
              <a:rPr lang="en-US" dirty="0"/>
              <a:t>and repackage it ⑤. Finally, we evaluate whether target systems</a:t>
            </a:r>
          </a:p>
          <a:p>
            <a:r>
              <a:rPr lang="en-US" dirty="0"/>
              <a:t>(i.e., Malscan, Mamadroid and APIGraph enhanced Malscan) can</a:t>
            </a:r>
          </a:p>
          <a:p>
            <a:r>
              <a:rPr lang="en-US" dirty="0"/>
              <a:t>detect the adversarial malware ⑥. We evaluate the performance of</a:t>
            </a:r>
          </a:p>
          <a:p>
            <a:r>
              <a:rPr lang="en-US" dirty="0"/>
              <a:t>HRAT by answering the following five research questions</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22</a:t>
            </a:fld>
            <a:endParaRPr lang="en-US" dirty="0"/>
          </a:p>
        </p:txBody>
      </p:sp>
    </p:spTree>
    <p:extLst>
      <p:ext uri="{BB962C8B-B14F-4D97-AF65-F5344CB8AC3E}">
        <p14:creationId xmlns:p14="http://schemas.microsoft.com/office/powerpoint/2010/main" val="3207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the performance of</a:t>
            </a:r>
          </a:p>
          <a:p>
            <a:r>
              <a:rPr lang="en-US" dirty="0"/>
              <a:t>HRAT by answering the following five research questions.</a:t>
            </a:r>
          </a:p>
          <a:p>
            <a:r>
              <a:rPr lang="en-US" dirty="0"/>
              <a:t>• RQ1: Effectiveness analysis. How effective is HRAT against the</a:t>
            </a:r>
          </a:p>
          <a:p>
            <a:r>
              <a:rPr lang="en-US" dirty="0"/>
              <a:t>state-of-the-art AMD techniques?</a:t>
            </a:r>
          </a:p>
          <a:p>
            <a:r>
              <a:rPr lang="en-US" dirty="0"/>
              <a:t>• RQ2: Modification efficiency comparisons. Compared with</a:t>
            </a:r>
          </a:p>
          <a:p>
            <a:r>
              <a:rPr lang="en-US" dirty="0"/>
              <a:t>other attack methods, how is the modification efficiency of HRAT?</a:t>
            </a:r>
          </a:p>
          <a:p>
            <a:r>
              <a:rPr lang="en-US" dirty="0"/>
              <a:t>• RQ3: Effectiveness of IMA. How effective is individual modifi-</a:t>
            </a:r>
          </a:p>
          <a:p>
            <a:r>
              <a:rPr lang="en-US" dirty="0"/>
              <a:t>cation action (IMA)?</a:t>
            </a:r>
          </a:p>
          <a:p>
            <a:r>
              <a:rPr lang="en-US" dirty="0"/>
              <a:t>• RQ4: Resilience to code obfuscation. How is the resilience of</a:t>
            </a:r>
          </a:p>
          <a:p>
            <a:r>
              <a:rPr lang="en-US" dirty="0"/>
              <a:t>HRAT to malware with different obfuscation techniques?</a:t>
            </a:r>
          </a:p>
          <a:p>
            <a:r>
              <a:rPr lang="en-US" dirty="0"/>
              <a:t>• RQ5: Functional consistency assessment. Do the adversarial</a:t>
            </a:r>
          </a:p>
          <a:p>
            <a:r>
              <a:rPr lang="en-US" dirty="0"/>
              <a:t>app generated by HRAT preserve the functionality as the original one?</a:t>
            </a:r>
          </a:p>
        </p:txBody>
      </p:sp>
      <p:sp>
        <p:nvSpPr>
          <p:cNvPr id="4" name="Slide Number Placeholder 3"/>
          <p:cNvSpPr>
            <a:spLocks noGrp="1"/>
          </p:cNvSpPr>
          <p:nvPr>
            <p:ph type="sldNum" sz="quarter" idx="5"/>
          </p:nvPr>
        </p:nvSpPr>
        <p:spPr/>
        <p:txBody>
          <a:bodyPr/>
          <a:lstStyle/>
          <a:p>
            <a:fld id="{F52A25F9-16D3-E64A-8639-7B020C319E7B}" type="slidenum">
              <a:rPr lang="en-US" smtClean="0"/>
              <a:pPr/>
              <a:t>23</a:t>
            </a:fld>
            <a:endParaRPr lang="en-US" dirty="0"/>
          </a:p>
        </p:txBody>
      </p:sp>
    </p:spTree>
    <p:extLst>
      <p:ext uri="{BB962C8B-B14F-4D97-AF65-F5344CB8AC3E}">
        <p14:creationId xmlns:p14="http://schemas.microsoft.com/office/powerpoint/2010/main" val="27830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Initialization ASR (𝐼𝑛𝑖𝑡_𝐴𝑆𝑅) evaluates HRAT’s effectiveness on</a:t>
            </a:r>
          </a:p>
          <a:p>
            <a:r>
              <a:rPr lang="en-US" dirty="0"/>
              <a:t>feature space. Given 𝑁 malware samples, HRAT changes the FCGs</a:t>
            </a:r>
          </a:p>
          <a:p>
            <a:r>
              <a:rPr lang="en-US" dirty="0"/>
              <a:t>of 𝑁𝑔 malware samples with at most 500 modifications and make</a:t>
            </a:r>
          </a:p>
          <a:p>
            <a:r>
              <a:rPr lang="en-US" dirty="0"/>
              <a:t>them successfully escape the detection.The threshold (i.e., 500 mod-</a:t>
            </a:r>
          </a:p>
          <a:p>
            <a:r>
              <a:rPr lang="en-US" dirty="0"/>
              <a:t>ifications) selection can refer to RQ2. We found that nearly 100%</a:t>
            </a:r>
          </a:p>
          <a:p>
            <a:r>
              <a:rPr lang="en-US" dirty="0"/>
              <a:t>malware samples can escape detection within 500 manipulations</a:t>
            </a:r>
          </a:p>
          <a:p>
            <a:r>
              <a:rPr lang="en-US" dirty="0"/>
              <a:t>by HRAT. Note that not all modified FCGs can be repackaged due</a:t>
            </a:r>
          </a:p>
          <a:p>
            <a:r>
              <a:rPr lang="en-US" dirty="0"/>
              <a:t>to the anti-repackage protection [20].</a:t>
            </a:r>
          </a:p>
          <a:p>
            <a:r>
              <a:rPr lang="en-US" dirty="0"/>
              <a:t>• Relative ASR (𝑅𝑒𝑙𝑎_𝐴𝑆𝑅) reflects the rate of successful repackaged</a:t>
            </a:r>
          </a:p>
          <a:p>
            <a:r>
              <a:rPr lang="en-US" dirty="0"/>
              <a:t>malware. That is, among 𝑁𝑔 malware samples, 𝑁𝑝 samples can be</a:t>
            </a:r>
          </a:p>
          <a:p>
            <a:r>
              <a:rPr lang="en-US" dirty="0"/>
              <a:t>successfully repackaged into App files.</a:t>
            </a:r>
          </a:p>
          <a:p>
            <a:r>
              <a:rPr lang="en-US" dirty="0"/>
              <a:t>• Absolute ASR (𝐴𝑏𝑠_𝐴𝑆𝑅) evaluates HRAT’s effectiveness on prob-</a:t>
            </a:r>
          </a:p>
          <a:p>
            <a:r>
              <a:rPr lang="en-US" dirty="0"/>
              <a:t>lem space, i.e., whether the repackaged samples can evade the de-</a:t>
            </a:r>
          </a:p>
          <a:p>
            <a:r>
              <a:rPr lang="en-US" dirty="0"/>
              <a:t>tection and keep the functionality. Among 𝑁𝑝 repackaged malware</a:t>
            </a:r>
          </a:p>
          <a:p>
            <a:r>
              <a:rPr lang="en-US" dirty="0"/>
              <a:t>samples, 𝑁𝑠 samples run successfully and evade the detector.</a:t>
            </a:r>
          </a:p>
          <a:p>
            <a:endParaRPr lang="en-US" dirty="0"/>
          </a:p>
          <a:p>
            <a:r>
              <a:rPr lang="en-US" dirty="0"/>
              <a:t>𝐼𝑛𝑖𝑡_𝐴𝑆𝑅 = 𝑁𝑔/𝑁</a:t>
            </a:r>
          </a:p>
          <a:p>
            <a:r>
              <a:rPr lang="en-US" dirty="0"/>
              <a:t>𝑅𝑒𝑙𝑎_𝐴𝑆𝑅 = 𝑁𝑝 /𝑁𝑔</a:t>
            </a:r>
          </a:p>
          <a:p>
            <a:r>
              <a:rPr lang="en-US" dirty="0"/>
              <a:t>𝐴𝑏𝑠_𝐴𝑆𝑅 = 𝑁𝑠 /𝑁𝑝</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24</a:t>
            </a:fld>
            <a:endParaRPr lang="en-US" dirty="0"/>
          </a:p>
        </p:txBody>
      </p:sp>
    </p:spTree>
    <p:extLst>
      <p:ext uri="{BB962C8B-B14F-4D97-AF65-F5344CB8AC3E}">
        <p14:creationId xmlns:p14="http://schemas.microsoft.com/office/powerpoint/2010/main" val="106895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to RQ1: HRAT achieves up to 99.94% ASR within 500 mod-</a:t>
            </a:r>
          </a:p>
          <a:p>
            <a:r>
              <a:rPr lang="en-US" dirty="0"/>
              <a:t>ifications. Without restriction on the number of modifications,</a:t>
            </a:r>
          </a:p>
          <a:p>
            <a:r>
              <a:rPr lang="en-US" dirty="0"/>
              <a:t>HRAT can achieve 100% ASR of problem-space attack.</a:t>
            </a:r>
            <a:br>
              <a:rPr lang="en-US" dirty="0"/>
            </a:br>
            <a:br>
              <a:rPr lang="en-US" dirty="0"/>
            </a:br>
            <a:r>
              <a:rPr lang="en-US" dirty="0"/>
              <a:t>We design three dataset [5]</a:t>
            </a:r>
          </a:p>
          <a:p>
            <a:r>
              <a:rPr lang="en-US" dirty="0"/>
              <a:t>settings for effectiveness analysis. In the first setting, the training</a:t>
            </a:r>
          </a:p>
          <a:p>
            <a:r>
              <a:rPr lang="en-US" dirty="0"/>
              <a:t>dateset (TRo) and the testing dataset (TEo) are collected during the</a:t>
            </a:r>
          </a:p>
          <a:p>
            <a:r>
              <a:rPr lang="en-US" dirty="0"/>
              <a:t>same period. In the second setting, the testing data (TE1 and TE2)</a:t>
            </a:r>
          </a:p>
          <a:p>
            <a:r>
              <a:rPr lang="en-US" dirty="0"/>
              <a:t>was collected after the training set. This setting emulates the situa-</a:t>
            </a:r>
          </a:p>
          <a:p>
            <a:r>
              <a:rPr lang="en-US" dirty="0"/>
              <a:t>tion that the malware detectors are trained with known malware</a:t>
            </a:r>
          </a:p>
          <a:p>
            <a:r>
              <a:rPr lang="en-US" dirty="0"/>
              <a:t>and use pre-trained classifiers to detect malware. In this case, since</a:t>
            </a:r>
          </a:p>
          <a:p>
            <a:r>
              <a:rPr lang="en-US" dirty="0"/>
              <a:t>there may be concept drift [53 ] in the malware samples, detectors</a:t>
            </a:r>
          </a:p>
          <a:p>
            <a:r>
              <a:rPr lang="en-US" dirty="0"/>
              <a:t>are suggested to re-train their classifiers to deal with new malware.</a:t>
            </a:r>
          </a:p>
          <a:p>
            <a:r>
              <a:rPr lang="en-US" dirty="0"/>
              <a:t>The third setting uses the latest malware to train the classifier (TR2)</a:t>
            </a:r>
          </a:p>
          <a:p>
            <a:r>
              <a:rPr lang="en-US" dirty="0"/>
              <a:t>and use older malware (TE1) for testing. In this setting, we aim at</a:t>
            </a:r>
          </a:p>
          <a:p>
            <a:r>
              <a:rPr lang="en-US" dirty="0"/>
              <a:t>evaluating whether our attack can renew outdated malware. We</a:t>
            </a:r>
          </a:p>
          <a:p>
            <a:r>
              <a:rPr lang="en-US" dirty="0"/>
              <a:t>use each training set to train target AMDs (i.e., Malscan, APIGraph</a:t>
            </a:r>
          </a:p>
          <a:p>
            <a:r>
              <a:rPr lang="en-US" dirty="0"/>
              <a:t>enhanced Malscan and Mamadroid). Given a malware in testing</a:t>
            </a:r>
          </a:p>
          <a:p>
            <a:r>
              <a:rPr lang="en-US" dirty="0"/>
              <a:t>sets, we use HRAT to modify it and then evaluate whether it can</a:t>
            </a:r>
          </a:p>
          <a:p>
            <a:r>
              <a:rPr lang="en-US" dirty="0"/>
              <a:t>evade target AMDs and record each ASR.</a:t>
            </a:r>
          </a:p>
        </p:txBody>
      </p:sp>
      <p:sp>
        <p:nvSpPr>
          <p:cNvPr id="4" name="Slide Number Placeholder 3"/>
          <p:cNvSpPr>
            <a:spLocks noGrp="1"/>
          </p:cNvSpPr>
          <p:nvPr>
            <p:ph type="sldNum" sz="quarter" idx="5"/>
          </p:nvPr>
        </p:nvSpPr>
        <p:spPr/>
        <p:txBody>
          <a:bodyPr/>
          <a:lstStyle/>
          <a:p>
            <a:fld id="{F52A25F9-16D3-E64A-8639-7B020C319E7B}" type="slidenum">
              <a:rPr lang="en-US" smtClean="0"/>
              <a:pPr/>
              <a:t>25</a:t>
            </a:fld>
            <a:endParaRPr lang="en-US" dirty="0"/>
          </a:p>
        </p:txBody>
      </p:sp>
    </p:spTree>
    <p:extLst>
      <p:ext uri="{BB962C8B-B14F-4D97-AF65-F5344CB8AC3E}">
        <p14:creationId xmlns:p14="http://schemas.microsoft.com/office/powerpoint/2010/main" val="3351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Answer to RQ2: </a:t>
            </a:r>
            <a:r>
              <a:rPr lang="en-US" dirty="0">
                <a:latin typeface="Calibri" panose="020F0502020204030204" pitchFamily="34" charset="0"/>
                <a:ea typeface="Calibri" panose="020F0502020204030204" pitchFamily="34" charset="0"/>
                <a:cs typeface="Calibri" panose="020F0502020204030204" pitchFamily="34" charset="0"/>
              </a:rPr>
              <a:t>HRAT needs fewer number of modifications than other methods to let malicious Apps evade the detection.</a:t>
            </a:r>
          </a:p>
          <a:p>
            <a:br>
              <a:rPr lang="en-US" dirty="0"/>
            </a:br>
            <a:r>
              <a:rPr lang="en-US" dirty="0"/>
              <a:t>We compare the performance of HRAT and that of other</a:t>
            </a:r>
          </a:p>
          <a:p>
            <a:r>
              <a:rPr lang="en-US" dirty="0"/>
              <a:t>approaches. One is Android HIV [23 ], which is the state-of-the-art</a:t>
            </a:r>
          </a:p>
          <a:p>
            <a:r>
              <a:rPr lang="en-US" dirty="0"/>
              <a:t>attack against Mamadroid and also considers problem-space at-</a:t>
            </a:r>
          </a:p>
          <a:p>
            <a:r>
              <a:rPr lang="en-US" dirty="0"/>
              <a:t>tacks.Since Android HIV has not been released to the public, we</a:t>
            </a:r>
          </a:p>
          <a:p>
            <a:r>
              <a:rPr lang="en-US" dirty="0"/>
              <a:t>implement Android HIV by strictly following the description and</a:t>
            </a:r>
          </a:p>
          <a:p>
            <a:r>
              <a:rPr lang="en-US" dirty="0"/>
              <a:t>configuration in [ 23 ]. We also design attack strategies based on</a:t>
            </a:r>
          </a:p>
          <a:p>
            <a:r>
              <a:rPr lang="en-US" dirty="0"/>
              <a:t>evolutionary algorithms [54 ] (i.e., simulated annealing-based struc-</a:t>
            </a:r>
          </a:p>
          <a:p>
            <a:r>
              <a:rPr lang="en-US" dirty="0"/>
              <a:t>tural attack, SACK, hill-climbing-based structural attack, HACK,</a:t>
            </a:r>
          </a:p>
          <a:p>
            <a:r>
              <a:rPr lang="en-US" dirty="0"/>
              <a:t>and evolutionary programming-based structural attack, EPACK,</a:t>
            </a:r>
          </a:p>
          <a:p>
            <a:r>
              <a:rPr lang="en-US" dirty="0"/>
              <a:t>see Appendix E) as baseline algorithms for comparisons with rein-</a:t>
            </a:r>
          </a:p>
          <a:p>
            <a:r>
              <a:rPr lang="en-US" dirty="0"/>
              <a:t>forcement learning adopted by HRAT.</a:t>
            </a:r>
          </a:p>
        </p:txBody>
      </p:sp>
      <p:sp>
        <p:nvSpPr>
          <p:cNvPr id="4" name="Slide Number Placeholder 3"/>
          <p:cNvSpPr>
            <a:spLocks noGrp="1"/>
          </p:cNvSpPr>
          <p:nvPr>
            <p:ph type="sldNum" sz="quarter" idx="5"/>
          </p:nvPr>
        </p:nvSpPr>
        <p:spPr/>
        <p:txBody>
          <a:bodyPr/>
          <a:lstStyle/>
          <a:p>
            <a:fld id="{F52A25F9-16D3-E64A-8639-7B020C319E7B}" type="slidenum">
              <a:rPr lang="en-US" smtClean="0"/>
              <a:pPr/>
              <a:t>26</a:t>
            </a:fld>
            <a:endParaRPr lang="en-US" dirty="0"/>
          </a:p>
        </p:txBody>
      </p:sp>
    </p:spTree>
    <p:extLst>
      <p:ext uri="{BB962C8B-B14F-4D97-AF65-F5344CB8AC3E}">
        <p14:creationId xmlns:p14="http://schemas.microsoft.com/office/powerpoint/2010/main" val="129289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50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Signature-Based Detection: This method relies on identifying known malware signatures—a sequence of bytes or a pattern that uniquely identifies a specific malware strain. While effective against known threats, it struggles with new or evolving malware.</a:t>
            </a: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Behavioral-Based Detection: This technique analyzes the behavior of applications, flagging activities that are out of the ordinary, such as unexpected data transmissions, unusual access to contacts or messages, or hidden processes.</a:t>
            </a:r>
          </a:p>
          <a:p>
            <a:pPr rtl="0" fontAlgn="base">
              <a:spcBef>
                <a:spcPts val="0"/>
              </a:spcBef>
              <a:spcAft>
                <a:spcPts val="150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Heuristic-Based Detection: Heuristics are used to identify new, unseen malware. By examining code structures and behaviors for general characteristics of malware, heuristic scanners can detect suspicious activity without prior knowledge of the threat.</a:t>
            </a:r>
          </a:p>
          <a:p>
            <a:pPr rtl="0" fontAlgn="base">
              <a:spcBef>
                <a:spcPts val="150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Machine Learning Approaches: Machine learning models are trained on large datasets containing examples of both benign and malicious apps. These models use pattern recognition to identify malware based on complex features extracted from the app's code, behavior, and other attributes.</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6</a:t>
            </a:fld>
            <a:endParaRPr lang="en-US" dirty="0"/>
          </a:p>
        </p:txBody>
      </p:sp>
    </p:spTree>
    <p:extLst>
      <p:ext uri="{BB962C8B-B14F-4D97-AF65-F5344CB8AC3E}">
        <p14:creationId xmlns:p14="http://schemas.microsoft.com/office/powerpoint/2010/main" val="345257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Answer to RQ2: </a:t>
            </a:r>
            <a:r>
              <a:rPr lang="en-US" dirty="0">
                <a:latin typeface="Calibri" panose="020F0502020204030204" pitchFamily="34" charset="0"/>
                <a:ea typeface="Calibri" panose="020F0502020204030204" pitchFamily="34" charset="0"/>
                <a:cs typeface="Calibri" panose="020F0502020204030204" pitchFamily="34" charset="0"/>
              </a:rPr>
              <a:t>HRAT needs fewer number of modifications than other methods to let malicious Apps evade the detection.</a:t>
            </a:r>
          </a:p>
          <a:p>
            <a:br>
              <a:rPr lang="en-US" dirty="0"/>
            </a:br>
            <a:r>
              <a:rPr lang="en-US" dirty="0"/>
              <a:t>Ratio of individual actions. To evaluate the effectiveness of</a:t>
            </a:r>
          </a:p>
          <a:p>
            <a:r>
              <a:rPr lang="en-US" dirty="0"/>
              <a:t>individual manipulation action (IMA), we compute the ratio of each</a:t>
            </a:r>
          </a:p>
          <a:p>
            <a:r>
              <a:rPr lang="en-US" dirty="0"/>
              <a:t>attack action to all modifications applied to all adversarial Apps</a:t>
            </a:r>
          </a:p>
          <a:p>
            <a:r>
              <a:rPr lang="en-US" dirty="0"/>
              <a:t>that successfully evade the target systems (i.e., Mamadroid, Malscan</a:t>
            </a:r>
          </a:p>
          <a:p>
            <a:r>
              <a:rPr lang="en-US" dirty="0"/>
              <a:t>and APIGraph enhanced Malscan) under the aforementioned data</a:t>
            </a:r>
          </a:p>
          <a:p>
            <a:r>
              <a:rPr lang="en-US" dirty="0"/>
              <a:t>sets and configurations. For example, to obtain the ratio of insert</a:t>
            </a:r>
          </a:p>
          <a:p>
            <a:r>
              <a:rPr lang="en-US" dirty="0"/>
              <a:t>node in Malscan_TRo_TE1, we first count the number of insert node</a:t>
            </a:r>
          </a:p>
          <a:p>
            <a:r>
              <a:rPr lang="en-US" dirty="0"/>
              <a:t>(denoted as 𝑁𝑎𝑛 ) applied to those adversarial Apps and the total number of modifications (denoted as 𝑁𝑚 ) and then compute the</a:t>
            </a:r>
          </a:p>
          <a:p>
            <a:r>
              <a:rPr lang="en-US" dirty="0"/>
              <a:t>ratio as 𝑁𝑎𝑛 /𝑁𝑚</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Additionally, ASR of individual actions was evaluated against IMA attacks. </a:t>
            </a:r>
          </a:p>
          <a:p>
            <a:r>
              <a:rPr lang="en-US" dirty="0"/>
              <a:t>Table 3 shows that using adding edges alone to attack</a:t>
            </a:r>
          </a:p>
          <a:p>
            <a:r>
              <a:rPr lang="en-US" dirty="0"/>
              <a:t>Malscan can achieve over 90% Init ASR but requires 11.03 average</a:t>
            </a:r>
          </a:p>
          <a:p>
            <a:r>
              <a:rPr lang="en-US" dirty="0"/>
              <a:t>modifications that is nearly double of the number of modifications</a:t>
            </a:r>
          </a:p>
          <a:p>
            <a:r>
              <a:rPr lang="en-US" dirty="0"/>
              <a:t>required by HRAT (5.58). As APIGraph clusters similar APIs into one class to en-</a:t>
            </a:r>
          </a:p>
          <a:p>
            <a:r>
              <a:rPr lang="en-US" dirty="0"/>
              <a:t>hance target AMD, perturbations on fewer APIs can let malware</a:t>
            </a:r>
          </a:p>
          <a:p>
            <a:r>
              <a:rPr lang="en-US" dirty="0"/>
              <a:t>escape the enhanced detector. In other words, when APIGraph en-</a:t>
            </a:r>
          </a:p>
          <a:p>
            <a:r>
              <a:rPr lang="en-US" dirty="0"/>
              <a:t>hances target systems, it also introduces new vulnerability. As all</a:t>
            </a:r>
          </a:p>
          <a:p>
            <a:r>
              <a:rPr lang="en-US" dirty="0"/>
              <a:t>IMAs follow our graph structure modifications, their performance</a:t>
            </a:r>
          </a:p>
          <a:p>
            <a:r>
              <a:rPr lang="en-US" dirty="0"/>
              <a:t>of problem-space attacks is the same as that of feature space attacks.</a:t>
            </a:r>
          </a:p>
          <a:p>
            <a:endParaRPr lang="en-US" dirty="0"/>
          </a:p>
          <a:p>
            <a:r>
              <a:rPr lang="en-US" dirty="0"/>
              <a:t>Regarding the effective ratio of HRAT over Apps that</a:t>
            </a:r>
          </a:p>
          <a:p>
            <a:r>
              <a:rPr lang="en-US" dirty="0"/>
              <a:t>fail to evade detection systems using individual attack actions. For</a:t>
            </a:r>
          </a:p>
          <a:p>
            <a:r>
              <a:rPr lang="en-US" dirty="0"/>
              <a:t>attacking Malscan, since adding nodes action achieves comparative</a:t>
            </a:r>
          </a:p>
          <a:p>
            <a:r>
              <a:rPr lang="en-US" dirty="0"/>
              <a:t>Init ASR with HRAT, the malware that fails to deceive Malscan</a:t>
            </a:r>
          </a:p>
          <a:p>
            <a:r>
              <a:rPr lang="en-US" dirty="0"/>
              <a:t>using adding nodes has overlapping with malware that fails to</a:t>
            </a:r>
          </a:p>
          <a:p>
            <a:r>
              <a:rPr lang="en-US" dirty="0"/>
              <a:t>evade the detection under HRAT’s modification, leading to 37.5%</a:t>
            </a:r>
          </a:p>
          <a:p>
            <a:r>
              <a:rPr lang="en-US" dirty="0"/>
              <a:t>effective ratio. For Mamadroid and enhanced detector, as HRAT</a:t>
            </a:r>
          </a:p>
          <a:p>
            <a:r>
              <a:rPr lang="en-US" dirty="0"/>
              <a:t>achieves nearly 100% Init ASR (Table 3), HRAT can also achieve</a:t>
            </a:r>
          </a:p>
          <a:p>
            <a:r>
              <a:rPr lang="en-US" dirty="0"/>
              <a:t>nearly 100% and around 90% effective ratio, respectively</a:t>
            </a:r>
          </a:p>
          <a:p>
            <a:endParaRPr lang="en-US" dirty="0"/>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27</a:t>
            </a:fld>
            <a:endParaRPr lang="en-US" dirty="0"/>
          </a:p>
        </p:txBody>
      </p:sp>
    </p:spTree>
    <p:extLst>
      <p:ext uri="{BB962C8B-B14F-4D97-AF65-F5344CB8AC3E}">
        <p14:creationId xmlns:p14="http://schemas.microsoft.com/office/powerpoint/2010/main" val="269800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Answer to RQ2: </a:t>
            </a:r>
            <a:r>
              <a:rPr lang="en-US" dirty="0">
                <a:latin typeface="Calibri" panose="020F0502020204030204" pitchFamily="34" charset="0"/>
                <a:ea typeface="Calibri" panose="020F0502020204030204" pitchFamily="34" charset="0"/>
                <a:cs typeface="Calibri" panose="020F0502020204030204" pitchFamily="34" charset="0"/>
              </a:rPr>
              <a:t>HRAT needs fewer number of modifications than other methods to let malicious Apps evade the detection.</a:t>
            </a:r>
          </a:p>
          <a:p>
            <a:br>
              <a:rPr lang="en-US" dirty="0"/>
            </a:br>
            <a:r>
              <a:rPr lang="en-US" dirty="0"/>
              <a:t>Ratio of individual actions. To evaluate the effectiveness of</a:t>
            </a:r>
          </a:p>
          <a:p>
            <a:r>
              <a:rPr lang="en-US" dirty="0"/>
              <a:t>individual manipulation action (IMA), we compute the ratio of each</a:t>
            </a:r>
          </a:p>
          <a:p>
            <a:r>
              <a:rPr lang="en-US" dirty="0"/>
              <a:t>attack action to all modifications applied to all adversarial Apps</a:t>
            </a:r>
          </a:p>
          <a:p>
            <a:r>
              <a:rPr lang="en-US" dirty="0"/>
              <a:t>that successfully evade the target systems (i.e., Mamadroid, Malscan</a:t>
            </a:r>
          </a:p>
          <a:p>
            <a:r>
              <a:rPr lang="en-US" dirty="0"/>
              <a:t>and APIGraph enhanced Malscan) under the aforementioned data</a:t>
            </a:r>
          </a:p>
          <a:p>
            <a:r>
              <a:rPr lang="en-US" dirty="0"/>
              <a:t>sets and configurations. For example, to obtain the ratio of insert</a:t>
            </a:r>
          </a:p>
          <a:p>
            <a:r>
              <a:rPr lang="en-US" dirty="0"/>
              <a:t>node in Malscan_TRo_TE1, we first count the number of insert node</a:t>
            </a:r>
          </a:p>
          <a:p>
            <a:r>
              <a:rPr lang="en-US" dirty="0"/>
              <a:t>(denoted as 𝑁𝑎𝑛 ) applied to those adversarial Apps and the total number of modifications (denoted as 𝑁𝑚 ) and then compute the</a:t>
            </a:r>
          </a:p>
          <a:p>
            <a:r>
              <a:rPr lang="en-US" dirty="0"/>
              <a:t>ratio as 𝑁𝑎𝑛 /𝑁𝑚</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Additionally, ASR of individual actions was evaluated against IMA attacks. </a:t>
            </a:r>
          </a:p>
          <a:p>
            <a:r>
              <a:rPr lang="en-US" dirty="0"/>
              <a:t>Table 3 shows that using adding edges alone to attack</a:t>
            </a:r>
          </a:p>
          <a:p>
            <a:r>
              <a:rPr lang="en-US" dirty="0"/>
              <a:t>Malscan can achieve over 90% Init ASR but requires 11.03 average</a:t>
            </a:r>
          </a:p>
          <a:p>
            <a:r>
              <a:rPr lang="en-US" dirty="0"/>
              <a:t>modifications that is nearly double of the number of modifications</a:t>
            </a:r>
          </a:p>
          <a:p>
            <a:r>
              <a:rPr lang="en-US" dirty="0"/>
              <a:t>required by HRAT (5.58). As APIGraph clusters similar APIs into one class to en-</a:t>
            </a:r>
          </a:p>
          <a:p>
            <a:r>
              <a:rPr lang="en-US" dirty="0"/>
              <a:t>hance target AMD, perturbations on fewer APIs can let malware</a:t>
            </a:r>
          </a:p>
          <a:p>
            <a:r>
              <a:rPr lang="en-US" dirty="0"/>
              <a:t>escape the enhanced detector. In other words, when APIGraph en-</a:t>
            </a:r>
          </a:p>
          <a:p>
            <a:r>
              <a:rPr lang="en-US" dirty="0"/>
              <a:t>hances target systems, it also introduces new vulnerability. As all</a:t>
            </a:r>
          </a:p>
          <a:p>
            <a:r>
              <a:rPr lang="en-US" dirty="0"/>
              <a:t>IMAs follow our graph structure modifications, their performance</a:t>
            </a:r>
          </a:p>
          <a:p>
            <a:r>
              <a:rPr lang="en-US" dirty="0"/>
              <a:t>of problem-space attacks is the same as that of feature space attacks.</a:t>
            </a:r>
          </a:p>
          <a:p>
            <a:endParaRPr lang="en-US" dirty="0"/>
          </a:p>
          <a:p>
            <a:r>
              <a:rPr lang="en-US" dirty="0"/>
              <a:t>Regarding the effective ratio of HRAT over Apps that</a:t>
            </a:r>
          </a:p>
          <a:p>
            <a:r>
              <a:rPr lang="en-US" dirty="0"/>
              <a:t>fail to evade detection systems using individual attack actions. For</a:t>
            </a:r>
          </a:p>
          <a:p>
            <a:r>
              <a:rPr lang="en-US" dirty="0"/>
              <a:t>attacking Malscan, since adding nodes action achieves comparative</a:t>
            </a:r>
          </a:p>
          <a:p>
            <a:r>
              <a:rPr lang="en-US" dirty="0"/>
              <a:t>Init ASR with HRAT, the malware that fails to deceive Malscan</a:t>
            </a:r>
          </a:p>
          <a:p>
            <a:r>
              <a:rPr lang="en-US" dirty="0"/>
              <a:t>using adding nodes has overlapping with malware that fails to</a:t>
            </a:r>
          </a:p>
          <a:p>
            <a:r>
              <a:rPr lang="en-US" dirty="0"/>
              <a:t>evade the detection under HRAT’s modification, leading to 37.5%</a:t>
            </a:r>
          </a:p>
          <a:p>
            <a:r>
              <a:rPr lang="en-US" dirty="0"/>
              <a:t>effective ratio. For Mamadroid and enhanced detector, as HRAT</a:t>
            </a:r>
          </a:p>
          <a:p>
            <a:r>
              <a:rPr lang="en-US" dirty="0"/>
              <a:t>achieves nearly 100% Init ASR (Table 3), HRAT can also achieve</a:t>
            </a:r>
          </a:p>
          <a:p>
            <a:r>
              <a:rPr lang="en-US" dirty="0"/>
              <a:t>nearly 100% and around 90% effective ratio, respectively</a:t>
            </a:r>
          </a:p>
          <a:p>
            <a:endParaRPr lang="en-US" dirty="0"/>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28</a:t>
            </a:fld>
            <a:endParaRPr lang="en-US" dirty="0"/>
          </a:p>
        </p:txBody>
      </p:sp>
    </p:spTree>
    <p:extLst>
      <p:ext uri="{BB962C8B-B14F-4D97-AF65-F5344CB8AC3E}">
        <p14:creationId xmlns:p14="http://schemas.microsoft.com/office/powerpoint/2010/main" val="280216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29</a:t>
            </a:fld>
            <a:endParaRPr lang="en-US" dirty="0"/>
          </a:p>
        </p:txBody>
      </p:sp>
    </p:spTree>
    <p:extLst>
      <p:ext uri="{BB962C8B-B14F-4D97-AF65-F5344CB8AC3E}">
        <p14:creationId xmlns:p14="http://schemas.microsoft.com/office/powerpoint/2010/main" val="181142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30</a:t>
            </a:fld>
            <a:endParaRPr lang="en-US" dirty="0"/>
          </a:p>
        </p:txBody>
      </p:sp>
    </p:spTree>
    <p:extLst>
      <p:ext uri="{BB962C8B-B14F-4D97-AF65-F5344CB8AC3E}">
        <p14:creationId xmlns:p14="http://schemas.microsoft.com/office/powerpoint/2010/main" val="177205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31</a:t>
            </a:fld>
            <a:endParaRPr lang="en-US" dirty="0"/>
          </a:p>
        </p:txBody>
      </p:sp>
    </p:spTree>
    <p:extLst>
      <p:ext uri="{BB962C8B-B14F-4D97-AF65-F5344CB8AC3E}">
        <p14:creationId xmlns:p14="http://schemas.microsoft.com/office/powerpoint/2010/main" val="422749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32</a:t>
            </a:fld>
            <a:endParaRPr lang="en-US" dirty="0"/>
          </a:p>
        </p:txBody>
      </p:sp>
    </p:spTree>
    <p:extLst>
      <p:ext uri="{BB962C8B-B14F-4D97-AF65-F5344CB8AC3E}">
        <p14:creationId xmlns:p14="http://schemas.microsoft.com/office/powerpoint/2010/main" val="2488882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33</a:t>
            </a:fld>
            <a:endParaRPr lang="en-US" dirty="0"/>
          </a:p>
        </p:txBody>
      </p:sp>
    </p:spTree>
    <p:extLst>
      <p:ext uri="{BB962C8B-B14F-4D97-AF65-F5344CB8AC3E}">
        <p14:creationId xmlns:p14="http://schemas.microsoft.com/office/powerpoint/2010/main" val="330579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500"/>
              </a:spcBef>
              <a:spcAft>
                <a:spcPts val="1500"/>
              </a:spcAft>
            </a:pPr>
            <a:r>
              <a:rPr lang="en-IN" sz="1200" b="0" i="0" u="none" strike="noStrike" dirty="0">
                <a:solidFill>
                  <a:srgbClr val="374151"/>
                </a:solidFill>
                <a:effectLst/>
                <a:latin typeface="Calibri" panose="020F0502020204030204" pitchFamily="34" charset="0"/>
              </a:rPr>
              <a:t>Understanding the importance of structure in malware analysis is crucial for developing robust detection systems, especially against sophisticated threats that specifically target Android devices</a:t>
            </a:r>
            <a:endParaRPr lang="en-IN" b="0" dirty="0">
              <a:effectLst/>
            </a:endParaRPr>
          </a:p>
          <a:p>
            <a:pPr rtl="0" fontAlgn="base">
              <a:spcBef>
                <a:spcPts val="150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Significance of Structural Analysis in Malware Detection:</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Code Structure: The structure of malware code offers insights into its potential capabilities and intentions. By analyzing the arrangement and flow of the code, detection systems can identify patterns indicative of malicious activity.</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Execution Flow: Malware often has a distinct execution path that, when analyzed structurally, can reveal the underlying malicious process. Recognizing these patterns helps in preempting harmful actions before they occur.</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Graph-Based Analysis Techniques:</a:t>
            </a:r>
          </a:p>
          <a:p>
            <a:pPr marL="742950" lvl="1" indent="-285750" rtl="0" fontAlgn="base">
              <a:spcBef>
                <a:spcPts val="0"/>
              </a:spcBef>
              <a:spcAft>
                <a:spcPts val="150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Control Flow Graphs (CFGs): A CFG is a representation of all paths that might be traversed through a program during its execution. In malware analysis, CFGs are used to detect suspicious control structures that could indicate the presence of malware.</a:t>
            </a:r>
          </a:p>
          <a:p>
            <a:pPr marL="742950" lvl="1" indent="-285750" rtl="0" fontAlgn="base">
              <a:spcBef>
                <a:spcPts val="1500"/>
              </a:spcBef>
              <a:spcAft>
                <a:spcPts val="150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Data Flow Analysis: This involves tracking the flow of data through the code to identify anomalies such as unexpected data leakage or unauthorized data access that could signify malicious intent.</a:t>
            </a:r>
          </a:p>
          <a:p>
            <a:pPr marL="742950" lvl="1" indent="-285750" rtl="0" fontAlgn="base">
              <a:spcBef>
                <a:spcPts val="1500"/>
              </a:spcBef>
              <a:spcAft>
                <a:spcPts val="1500"/>
              </a:spcAft>
              <a:buFont typeface="Arial" panose="020B0604020202020204" pitchFamily="34" charset="0"/>
              <a:buChar char="•"/>
            </a:pPr>
            <a:endParaRPr lang="en-IN" sz="1200" b="0" i="0" u="none" strike="noStrike" dirty="0">
              <a:solidFill>
                <a:srgbClr val="374151"/>
              </a:solidFill>
              <a:effectLst/>
              <a:latin typeface="Calibri" panose="020F0502020204030204" pitchFamily="34" charset="0"/>
            </a:endParaRPr>
          </a:p>
          <a:p>
            <a:pPr rtl="0" fontAlgn="base">
              <a:spcBef>
                <a:spcPts val="150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Advantages of Structural Analysis: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Evasion Detection: Malware authors frequently employ obfuscation techniques to hide their code's true purpose. Structural analysis can penetrate such obfuscation by focusing on the underlying control and data flow rather than superficial code characteristics.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Zero-Day Threat Identification: By understanding normal structural patterns, analysts can identify deviations that may represent new, previously unknown types of malware (zero-day threats).</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Machine Learning and Structural Analysis: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Feature Extraction: Machine learning algorithms can analyze the structure of application binaries to extract features that are most indicative of malware. This can include graph-based features that describe the shape and connectivity of the code.</a:t>
            </a:r>
          </a:p>
          <a:p>
            <a:pPr marL="742950" lvl="1" indent="-285750" rtl="0" fontAlgn="base">
              <a:spcBef>
                <a:spcPts val="0"/>
              </a:spcBef>
              <a:spcAft>
                <a:spcPts val="150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Pattern Recognition: Advanced machine learning models can learn from a large number of samples to recognize complex structural patterns that are characteristic of malicious software.</a:t>
            </a:r>
          </a:p>
          <a:p>
            <a:pPr marL="742950" lvl="1" indent="-285750" rtl="0" fontAlgn="base">
              <a:spcBef>
                <a:spcPts val="1500"/>
              </a:spcBef>
              <a:spcAft>
                <a:spcPts val="1500"/>
              </a:spcAft>
              <a:buFont typeface="Arial" panose="020B0604020202020204" pitchFamily="34" charset="0"/>
              <a:buChar char="•"/>
            </a:pPr>
            <a:endParaRPr lang="en-IN" sz="1200" b="0" i="0" u="none" strike="noStrike" dirty="0">
              <a:solidFill>
                <a:srgbClr val="374151"/>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7</a:t>
            </a:fld>
            <a:endParaRPr lang="en-US" dirty="0"/>
          </a:p>
        </p:txBody>
      </p:sp>
    </p:spTree>
    <p:extLst>
      <p:ext uri="{BB962C8B-B14F-4D97-AF65-F5344CB8AC3E}">
        <p14:creationId xmlns:p14="http://schemas.microsoft.com/office/powerpoint/2010/main" val="7818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Function Call Graphs (FCGs): These are graphical representations of the calls (functions, methods, APIs) made within the software. Each node represents a function or API, and edges represent the calls between them.</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FCGs: These graphs are a representation of a program where nodes correspond to functions in the code, and edges represent calls from one function to another.</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Malware Detection Tools: These tools extract features from FCGs that could indicate malicious behavior. These features might include the use of certain sensitive APIs (Application Programming Interfaces) that are commonly misused by malware</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State-of-the-art Tools: The paragraph mentions that advanced malware detection tools analyze these FCGs to identify features indicative of malicious behavior. Features can include which APIs are called (sensitive APIs are more likely to be used by malware), how often they're called, and the relationships between them.</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Examples: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Malscan: It looks at the centrality of sensitive nodes in FCGs, which can indicate how crucial a particular API is within the graph. Central nodes might be more indicative of key malicious functionalities. These centralities are then used as features to train machine learning classifiers to detect malware.</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Mamadroid: This tool abstracts the nodes of FCGs into states and uses the probability of transitioning between these states as features for detection.</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Cai et al.: They employ graph neural networks, a sophisticated type of neural network tailored for graph data, to extract features from FCGs for malware detection.</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8</a:t>
            </a:fld>
            <a:endParaRPr lang="en-US" dirty="0"/>
          </a:p>
        </p:txBody>
      </p:sp>
    </p:spTree>
    <p:extLst>
      <p:ext uri="{BB962C8B-B14F-4D97-AF65-F5344CB8AC3E}">
        <p14:creationId xmlns:p14="http://schemas.microsoft.com/office/powerpoint/2010/main" val="306921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Function Call Graphs (FCGs): These are graphical representations of the calls (functions, methods, APIs) made within the software. Each node represents a function or API, and edges represent the calls between them.</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FCGs: These graphs are a representation of a program where nodes correspond to functions in the code, and edges represent calls from one function to another.</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Malware Detection Tools: These tools extract features from FCGs that could indicate malicious behavior. These features might include the use of certain sensitive APIs (Application Programming Interfaces) that are commonly misused by malware</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State-of-the-art Tools: The paragraph mentions that advanced malware detection tools analyze these FCGs to identify features indicative of malicious behavior. Features can include which APIs are called (sensitive APIs are more likely to be used by malware), how often they're called, and the relationships between them.</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Examples: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Malscan: It looks at the centrality of sensitive nodes in FCGs, which can indicate how crucial a particular API is within the graph. Central nodes might be more indicative of key malicious functionalities. These centralities are then used as features to train machine learning classifiers to detect malware.</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Mamadroid: This tool abstracts the nodes of FCGs into states and uses the probability of transitioning between these states as features for detection.</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Cai et al.: They employ graph neural networks, a sophisticated type of neural network tailored for graph data, to extract features from FCGs for malware detection.</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9</a:t>
            </a:fld>
            <a:endParaRPr lang="en-US" dirty="0"/>
          </a:p>
        </p:txBody>
      </p:sp>
    </p:spTree>
    <p:extLst>
      <p:ext uri="{BB962C8B-B14F-4D97-AF65-F5344CB8AC3E}">
        <p14:creationId xmlns:p14="http://schemas.microsoft.com/office/powerpoint/2010/main" val="3925568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200"/>
              </a:spcAft>
            </a:pPr>
            <a:r>
              <a:rPr lang="en-IN" sz="1200" b="0" i="0" u="none" strike="noStrike" dirty="0">
                <a:solidFill>
                  <a:srgbClr val="374151"/>
                </a:solidFill>
                <a:effectLst/>
                <a:latin typeface="Calibri" panose="020F0502020204030204" pitchFamily="34" charset="0"/>
              </a:rPr>
              <a:t>Graph-based detection systems have become essential in identifying and understanding malware. They represent the structural and behavioral patterns of applications as graphs, enabling sophisticated analyses. </a:t>
            </a:r>
            <a:endParaRPr lang="en-IN" b="0" dirty="0">
              <a:effectLst/>
            </a:endParaRPr>
          </a:p>
          <a:p>
            <a:pPr rtl="0" fontAlgn="base">
              <a:spcBef>
                <a:spcPts val="150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Scalability Issues: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Large-Scale Data: The sheer volume of Android applications and the frequency of updates and new releases pose significant scalability challenges to graph-based detection systems. Processing and analyzing graphs for millions of apps is computationally intensive.</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Dynamic Analysis Scalability: While static analysis can be more easily scaled, dynamic analysis requires the program to be executed, which is resource-intensive and less scalable.</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Evasion Techniques: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Code Obfuscation: Malware authors often use obfuscation techniques to alter the appearance of their code while retaining its functionality, complicating graph generation and analysis.</a:t>
            </a:r>
          </a:p>
          <a:p>
            <a:pPr marL="742950" lvl="1" indent="-285750" rtl="0" fontAlgn="base">
              <a:spcBef>
                <a:spcPts val="0"/>
              </a:spcBef>
              <a:spcAft>
                <a:spcPts val="150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Dynamic Code Execution: Some malware can execute code dynamically or download additional code during runtime, which may not be captured in the initial graph-based analysis.</a:t>
            </a:r>
          </a:p>
          <a:p>
            <a:pPr rtl="0">
              <a:spcBef>
                <a:spcPts val="0"/>
              </a:spcBef>
              <a:spcAft>
                <a:spcPts val="0"/>
              </a:spcAft>
            </a:pPr>
            <a:r>
              <a:rPr lang="en-IN" sz="1200" b="0" i="0" u="none" strike="noStrike" dirty="0">
                <a:solidFill>
                  <a:srgbClr val="374151"/>
                </a:solidFill>
                <a:effectLst/>
                <a:latin typeface="Calibri" panose="020F0502020204030204" pitchFamily="34" charset="0"/>
              </a:rPr>
              <a:t>Integration with Other Systems:</a:t>
            </a:r>
            <a:endParaRPr lang="en-IN" b="0" dirty="0">
              <a:effectLst/>
            </a:endParaRP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Interoperability: Integrating graph-based detection with other security systems and protocols can be complex, and lack of standardization can lead to compatibility issues.</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Real-Time Analysis: Providing real-time analysis and protection using graph-based systems is challenging due to the time required for graph processing and analysis</a:t>
            </a:r>
          </a:p>
          <a:p>
            <a:pPr marL="457200" rtl="0" fontAlgn="base">
              <a:spcBef>
                <a:spcPts val="0"/>
              </a:spcBef>
              <a:spcAft>
                <a:spcPts val="0"/>
              </a:spcAft>
              <a:buFont typeface="Arial" panose="020B0604020202020204" pitchFamily="34" charset="0"/>
              <a:buChar char="•"/>
            </a:pPr>
            <a:br>
              <a:rPr lang="en-IN" sz="1200" b="0" i="0" u="none" strike="noStrike" dirty="0">
                <a:solidFill>
                  <a:srgbClr val="374151"/>
                </a:solidFill>
                <a:effectLst/>
                <a:latin typeface="Calibri" panose="020F0502020204030204" pitchFamily="34" charset="0"/>
              </a:rPr>
            </a:br>
            <a:endParaRPr lang="en-IN" sz="1200" b="0" i="0" u="none" strike="noStrike" dirty="0">
              <a:solidFill>
                <a:srgbClr val="374151"/>
              </a:solidFill>
              <a:effectLst/>
              <a:latin typeface="Calibri" panose="020F0502020204030204" pitchFamily="34" charset="0"/>
            </a:endParaRPr>
          </a:p>
          <a:p>
            <a:br>
              <a:rPr lang="en-IN" b="0" dirty="0">
                <a:effectLst/>
              </a:rPr>
            </a:br>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10</a:t>
            </a:fld>
            <a:endParaRPr lang="en-US" dirty="0"/>
          </a:p>
        </p:txBody>
      </p:sp>
    </p:spTree>
    <p:extLst>
      <p:ext uri="{BB962C8B-B14F-4D97-AF65-F5344CB8AC3E}">
        <p14:creationId xmlns:p14="http://schemas.microsoft.com/office/powerpoint/2010/main" val="124010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50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ntegrating Heuristics with Reinforcement Learning:</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Combination of Strengths: Heuristic methods excel at quickly identifying patterns based on predefined rules or experience, while reinforcement learning (RL) adapts to changing environments through feedback. HRAT leverages the strengths of both to create a robust detection model.</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Heuristics for Initial Guidance: Heuristic algorithms provide initial guidance to the RL agent, helping it to make better-informed decisions from the outset. This can speed up the learning process by focusing on areas with a higher likelihood of success.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Reinforcement Learning for Adaptation: The RL component allows the system to learn from its interactions with the environment, which, in the context of malware detection, means it adapts to new malware strategies and evolves its detection capabilities over time.</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Theoretical Foundation of the HRAT Model:</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Framework Foundations: The HRAT model is grounded in the theory of adversarial machine learning, where the system must learn to detect not only existing threats but also adapt to new, unseen adversarial strategies.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Optimization Problem: HRAT is conceptualized as an optimization problem where the goal is to maximize the detection rate of new and sophisticated malware while minimizing false positives and negatives.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Decision Making Process: The model uses a decision-making process based on Markov Decision Processes (MDPs), where each state represents a potential configuration of a malware sample, and actions taken by the RL agent represent structural changes or heuristic rules applied to differentiate between benign and malicious apps.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Reward Function: A critical component is the reward function, which incentivizes the RL agent to take actions that lead to better detection outcomes. This function is carefully designed to balance immediate rewards against long-term strategic gains.</a:t>
            </a:r>
          </a:p>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14</a:t>
            </a:fld>
            <a:endParaRPr lang="en-US" dirty="0"/>
          </a:p>
        </p:txBody>
      </p:sp>
    </p:spTree>
    <p:extLst>
      <p:ext uri="{BB962C8B-B14F-4D97-AF65-F5344CB8AC3E}">
        <p14:creationId xmlns:p14="http://schemas.microsoft.com/office/powerpoint/2010/main" val="149412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50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Heuristic Optimization Techniques Employed:</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Selection of Heuristics: The methodology begins by selecting heuristic rules that can effectively guide the structural modifications of Android application code to bypass malware detection mechanisms. These rules are based on expert knowledge of how malware is typically detected.</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Application of Heuristics: The chosen heuristics are then applied to the malware samples to make initial modifications. These modifications are designed to be subtle enough to avoid detection but significant enough to alter the graph-based representation of the application's code.</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Optimization Process: Heuristic optimization involves iteratively refining the attack strategies by evaluating the effectiveness of each heuristic rule applied and adjusting accordingly. This optimization process aims to find the most effective combination of modifications that result in the highest likelihood of evading detection.</a:t>
            </a:r>
          </a:p>
          <a:p>
            <a:pPr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The Reinforcement Learning Algorithm in HRAT:</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Model Framework: The reinforcement learning algorithm is structured around the concept of an agent that interacts with an environment. In this case, the agent is the attack model, and the environment is the malware detection system.</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State Space: The state space encompasses all possible configurations of the application code, represented as graphs after modifications have been made.</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Action Space: Actions correspond to the different types of structural changes that can be made to the malware's code graph, such as inserting, deleting, or modifying nodes and edges.</a:t>
            </a:r>
          </a:p>
          <a:p>
            <a:pPr marL="742950" lvl="1" indent="-285750" rtl="0" fontAlgn="base">
              <a:spcBef>
                <a:spcPts val="0"/>
              </a:spcBef>
              <a:spcAft>
                <a:spcPts val="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Reward Function: The reward function quantifies the success of each action based on whether the modified application evades detection. The algorithm seeks to maximize the cumulative reward, effectively learning the most efficient attack strategies over time.</a:t>
            </a:r>
          </a:p>
          <a:p>
            <a:pPr marL="742950" lvl="1" indent="-285750" rtl="0" fontAlgn="base">
              <a:spcBef>
                <a:spcPts val="0"/>
              </a:spcBef>
              <a:spcAft>
                <a:spcPts val="1500"/>
              </a:spcAft>
              <a:buFont typeface="Arial" panose="020B0604020202020204" pitchFamily="34" charset="0"/>
              <a:buChar char="•"/>
            </a:pPr>
            <a:r>
              <a:rPr lang="en-IN" sz="1200" b="0" i="0" u="none" strike="noStrike" dirty="0">
                <a:solidFill>
                  <a:srgbClr val="374151"/>
                </a:solidFill>
                <a:effectLst/>
                <a:latin typeface="Calibri" panose="020F0502020204030204" pitchFamily="34" charset="0"/>
              </a:rPr>
              <a:t>Learning Process: Through a series of trials, the reinforcement learning algorithm fine-tunes the attack strategies, leveraging the heuristic optimization techniques to improve the learning efficiency.</a:t>
            </a:r>
          </a:p>
          <a:p>
            <a:br>
              <a:rPr lang="en-IN" b="0" dirty="0">
                <a:effectLst/>
              </a:rPr>
            </a:br>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15</a:t>
            </a:fld>
            <a:endParaRPr lang="en-US" dirty="0"/>
          </a:p>
        </p:txBody>
      </p:sp>
    </p:spTree>
    <p:extLst>
      <p:ext uri="{BB962C8B-B14F-4D97-AF65-F5344CB8AC3E}">
        <p14:creationId xmlns:p14="http://schemas.microsoft.com/office/powerpoint/2010/main" val="37698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IN" sz="1800" b="0" i="0" u="none" strike="noStrike" dirty="0">
                <a:solidFill>
                  <a:srgbClr val="374151"/>
                </a:solidFill>
                <a:effectLst/>
                <a:latin typeface="Calibri" panose="020F0502020204030204" pitchFamily="34" charset="0"/>
              </a:rPr>
              <a:t>Structural Attack Strategies and Tactics:</a:t>
            </a:r>
            <a:endParaRPr lang="en-IN" b="0" dirty="0">
              <a:effectLst/>
            </a:endParaRP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Analysis of Detection Algorithms: Understanding how graph-based malware detection algorithms work is crucial. The methodology would analyze the algorithms for vulnerabilities that can be exploited, such as over-reliance on certain graph features.</a:t>
            </a: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Modification Tactics: Based on this analysis, specific tactics for modifying the structure of the malware’s code graph are developed. These might include adding decoy nodes to obscure the flow of execution or altering the relationships between nodes to mislead classification algorithms.</a:t>
            </a: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Evasion Techniques: The strategies also involve advanced evasion techniques that ensure the malware maintains its functional integrity while appearing benign to the detection system. This could involve mimicking the graph structures of benign apps or dispersing malicious functionality across the graph to avoid detection.</a:t>
            </a:r>
          </a:p>
          <a:p>
            <a:br>
              <a:rPr lang="en-IN" b="0" dirty="0">
                <a:effectLst/>
              </a:rPr>
            </a:br>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16</a:t>
            </a:fld>
            <a:endParaRPr lang="en-US" dirty="0"/>
          </a:p>
        </p:txBody>
      </p:sp>
    </p:spTree>
    <p:extLst>
      <p:ext uri="{BB962C8B-B14F-4D97-AF65-F5344CB8AC3E}">
        <p14:creationId xmlns:p14="http://schemas.microsoft.com/office/powerpoint/2010/main" val="169888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Calibri" panose="020F0502020204030204" pitchFamily="34" charset="0"/>
                <a:ea typeface="Georgia" charset="0"/>
                <a:cs typeface="Georgia" charset="0"/>
              </a:defRPr>
            </a:lvl1pPr>
          </a:lstStyle>
          <a:p>
            <a:pPr lvl="0"/>
            <a:r>
              <a:rPr lang="en-US"/>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a:t>Presentation</a:t>
            </a:r>
            <a:br>
              <a:rPr lang="en-US"/>
            </a:br>
            <a:r>
              <a:rPr lang="en-US"/>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a:stretch>
            <a:fillRect/>
          </a:stretch>
        </p:blipFill>
        <p:spPr>
          <a:xfrm>
            <a:off x="660400" y="6041329"/>
            <a:ext cx="4800600" cy="355823"/>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Calibri" panose="020F0502020204030204" pitchFamily="34" charset="0"/>
                <a:ea typeface="Georgia" charset="0"/>
                <a:cs typeface="Georgia" charset="0"/>
              </a:defRPr>
            </a:lvl1pPr>
          </a:lstStyle>
          <a:p>
            <a:pPr lvl="0"/>
            <a:r>
              <a:rPr lang="en-US"/>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Presentation</a:t>
            </a:r>
            <a:br>
              <a:rPr lang="en-US"/>
            </a:br>
            <a:r>
              <a:rPr lang="en-US"/>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a:stretch>
            <a:fillRect/>
          </a:stretch>
        </p:blipFill>
        <p:spPr>
          <a:xfrm>
            <a:off x="660402" y="6041329"/>
            <a:ext cx="4800595" cy="355823"/>
          </a:xfrm>
          <a:prstGeom prst="rect">
            <a:avLst/>
          </a:prstGeom>
        </p:spPr>
      </p:pic>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Calibri" panose="020F0502020204030204" pitchFamily="34"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7" name="Picture 6" descr="University at Buffalo, The State University of New York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r>
              <a:rPr lang="en-US"/>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Calibri" panose="020F0502020204030204" pitchFamily="34"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University at Buffalo, The State University of New York logo">
            <a:extLst>
              <a:ext uri="{FF2B5EF4-FFF2-40B4-BE49-F238E27FC236}">
                <a16:creationId xmlns:a16="http://schemas.microsoft.com/office/drawing/2014/main" id="{27B0F206-4721-B742-B71F-C0AADA23A984}"/>
              </a:ext>
            </a:extLst>
          </p:cNvPr>
          <p:cNvPicPr>
            <a:picLocks noChangeAspect="1"/>
          </p:cNvPicPr>
          <p:nvPr userDrawn="1"/>
        </p:nvPicPr>
        <p:blipFill>
          <a:blip r:embed="rId17"/>
          <a:stretch>
            <a:fillRect/>
          </a:stretch>
        </p:blipFill>
        <p:spPr>
          <a:xfrm>
            <a:off x="355600" y="321249"/>
            <a:ext cx="4800600" cy="355823"/>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latin typeface="Calibri" panose="020F0502020204030204" pitchFamily="34" charset="0"/>
              </a:rPr>
              <a:pPr/>
              <a:t>‹#›</a:t>
            </a:fld>
            <a:endParaRPr lang="en-US" b="1" dirty="0">
              <a:latin typeface="Calibri" panose="020F0502020204030204" pitchFamily="34" charset="0"/>
            </a:endParaRPr>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55" r:id="rId10"/>
    <p:sldLayoutId id="2147483665" r:id="rId11"/>
    <p:sldLayoutId id="2147483666" r:id="rId12"/>
    <p:sldLayoutId id="2147483660" r:id="rId13"/>
    <p:sldLayoutId id="2147483667" r:id="rId14"/>
  </p:sldLayoutIdLst>
  <p:hf hdr="0" dt="0"/>
  <p:txStyles>
    <p:titleStyle>
      <a:lvl1pPr algn="l" defTabSz="914400" rtl="0" eaLnBrk="1" latinLnBrk="0" hangingPunct="1">
        <a:lnSpc>
          <a:spcPct val="90000"/>
        </a:lnSpc>
        <a:spcBef>
          <a:spcPct val="0"/>
        </a:spcBef>
        <a:buNone/>
        <a:defRPr sz="3600" b="0" i="0" kern="1200">
          <a:solidFill>
            <a:schemeClr val="tx2"/>
          </a:solidFill>
          <a:latin typeface="Calibri" panose="020F0502020204030204" pitchFamily="34" charset="0"/>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Calibri" panose="020F0502020204030204" pitchFamily="34" charset="0"/>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Calibri" panose="020F0502020204030204" pitchFamily="34" charset="0"/>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Calibri" panose="020F0502020204030204" pitchFamily="34" charset="0"/>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sites.google.com/view/hrat/" TargetMode="External"/><Relationship Id="rId2" Type="http://schemas.openxmlformats.org/officeDocument/2006/relationships/hyperlink" Target="https://doi.org/10.1145/3460120.3485387" TargetMode="External"/><Relationship Id="rId1" Type="http://schemas.openxmlformats.org/officeDocument/2006/relationships/slideLayout" Target="../slideLayouts/slideLayout5.xml"/><Relationship Id="rId5" Type="http://schemas.openxmlformats.org/officeDocument/2006/relationships/hyperlink" Target="https://source.android.com/docs/security/features/apksigning" TargetMode="External"/><Relationship Id="rId4" Type="http://schemas.openxmlformats.org/officeDocument/2006/relationships/hyperlink" Target="https://securelist.com/it-threat-evolution-q1-2023-mobile-statistics/10989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8" y="1490472"/>
            <a:ext cx="6766560" cy="2386584"/>
          </a:xfrm>
        </p:spPr>
        <p:txBody>
          <a:bodyPr/>
          <a:lstStyle/>
          <a:p>
            <a:r>
              <a:rPr lang="en-US" sz="3200" dirty="0">
                <a:latin typeface="+mj-lt"/>
              </a:rPr>
              <a:t>Structural Attack </a:t>
            </a:r>
            <a:br>
              <a:rPr lang="en-US" sz="3200" dirty="0">
                <a:latin typeface="+mj-lt"/>
              </a:rPr>
            </a:br>
            <a:r>
              <a:rPr lang="en-US" sz="3200" dirty="0">
                <a:latin typeface="+mj-lt"/>
              </a:rPr>
              <a:t>against Graph Based Android Malware Detection </a:t>
            </a:r>
          </a:p>
        </p:txBody>
      </p:sp>
      <p:sp>
        <p:nvSpPr>
          <p:cNvPr id="7" name="Sub-topic">
            <a:extLst>
              <a:ext uri="{FF2B5EF4-FFF2-40B4-BE49-F238E27FC236}">
                <a16:creationId xmlns:a16="http://schemas.microsoft.com/office/drawing/2014/main" id="{9C71998B-4791-F94C-B599-D1D76743645B}"/>
              </a:ext>
            </a:extLst>
          </p:cNvPr>
          <p:cNvSpPr>
            <a:spLocks noGrp="1"/>
          </p:cNvSpPr>
          <p:nvPr>
            <p:ph type="body" sz="quarter" idx="10"/>
          </p:nvPr>
        </p:nvSpPr>
        <p:spPr>
          <a:xfrm>
            <a:off x="658368" y="3968496"/>
            <a:ext cx="6638544" cy="2048256"/>
          </a:xfrm>
        </p:spPr>
        <p:txBody>
          <a:bodyPr/>
          <a:lstStyle/>
          <a:p>
            <a:r>
              <a:rPr lang="en-US" sz="1400" dirty="0">
                <a:latin typeface="Calibri" panose="020F0502020204030204" pitchFamily="34" charset="0"/>
                <a:ea typeface="Calibri" panose="020F0502020204030204" pitchFamily="34" charset="0"/>
                <a:cs typeface="Calibri" panose="020F0502020204030204" pitchFamily="34" charset="0"/>
              </a:rPr>
              <a:t>By: Kaifa Zhao, Hao Zhou, Yulin Zhu, Xian Zhan, Kai Zhou, Jianfeng Li, Le Yu,</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latin typeface="Calibri" panose="020F0502020204030204" pitchFamily="34" charset="0"/>
                <a:ea typeface="Calibri" panose="020F0502020204030204" pitchFamily="34" charset="0"/>
                <a:cs typeface="Calibri" panose="020F0502020204030204" pitchFamily="34" charset="0"/>
              </a:rPr>
              <a:t>Wei Yuan, and Xiapu Luo</a:t>
            </a:r>
          </a:p>
          <a:p>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latin typeface="Calibri" panose="020F0502020204030204" pitchFamily="34" charset="0"/>
                <a:ea typeface="Calibri" panose="020F0502020204030204" pitchFamily="34" charset="0"/>
                <a:cs typeface="Calibri" panose="020F0502020204030204" pitchFamily="34" charset="0"/>
              </a:rPr>
              <a:t>Under Guidance of </a:t>
            </a:r>
            <a:r>
              <a:rPr lang="en-US" sz="1400" dirty="0"/>
              <a:t>Prof. Shambhu J. Upadhyaya </a:t>
            </a:r>
          </a:p>
          <a:p>
            <a:pPr>
              <a:lnSpc>
                <a:spcPct val="100000"/>
              </a:lnSpc>
            </a:pPr>
            <a:r>
              <a:rPr lang="en-IN" sz="2400" b="1" dirty="0">
                <a:latin typeface="Calibri" panose="020F0502020204030204" pitchFamily="34" charset="0"/>
                <a:ea typeface="Calibri" panose="020F0502020204030204" pitchFamily="34" charset="0"/>
                <a:cs typeface="Calibri" panose="020F0502020204030204" pitchFamily="34" charset="0"/>
              </a:rPr>
              <a:t>Presenters : Mehul Mittal, Rishab Aggarwal</a:t>
            </a:r>
            <a:endParaRPr lang="en-US" sz="2400" b="1"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2" name="Presentation Title">
            <a:extLst>
              <a:ext uri="{FF2B5EF4-FFF2-40B4-BE49-F238E27FC236}">
                <a16:creationId xmlns:a16="http://schemas.microsoft.com/office/drawing/2014/main" id="{F3A6145B-0132-7D4E-A63F-BBA60C78E734}"/>
              </a:ext>
            </a:extLst>
          </p:cNvPr>
          <p:cNvSpPr txBox="1">
            <a:spLocks/>
          </p:cNvSpPr>
          <p:nvPr/>
        </p:nvSpPr>
        <p:spPr>
          <a:xfrm>
            <a:off x="658368" y="283463"/>
            <a:ext cx="6766560" cy="1357995"/>
          </a:xfrm>
          <a:prstGeom prst="rect">
            <a:avLst/>
          </a:prstGeom>
          <a:ln>
            <a:noFill/>
          </a:ln>
        </p:spPr>
        <p:txBody>
          <a:bodyPr vert="horz" lIns="0" tIns="45720" rIns="91440" bIns="45720" rtlCol="0" anchor="b" anchorCtr="0">
            <a:noAutofit/>
          </a:bodyPr>
          <a:lstStyle>
            <a:lvl1pPr algn="l" defTabSz="914400" rtl="0" eaLnBrk="1" latinLnBrk="0" hangingPunct="1">
              <a:lnSpc>
                <a:spcPts val="5800"/>
              </a:lnSpc>
              <a:spcBef>
                <a:spcPct val="0"/>
              </a:spcBef>
              <a:buNone/>
              <a:defRPr sz="6000" b="1" i="0" kern="1200" cap="all" baseline="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pPr>
              <a:lnSpc>
                <a:spcPct val="100000"/>
              </a:lnSpc>
            </a:pPr>
            <a:r>
              <a:rPr lang="en-IN" sz="2400" dirty="0"/>
              <a:t>CSE 707: </a:t>
            </a:r>
            <a:r>
              <a:rPr lang="en-US" sz="2400" dirty="0"/>
              <a:t>Wireless Networks Security</a:t>
            </a:r>
            <a:endParaRPr lang="en-US" sz="2400" dirty="0">
              <a:latin typeface="+mj-lt"/>
            </a:endParaRPr>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102F-8C85-42F0-DDE2-2ACABFEA7246}"/>
              </a:ext>
            </a:extLst>
          </p:cNvPr>
          <p:cNvSpPr>
            <a:spLocks noGrp="1"/>
          </p:cNvSpPr>
          <p:nvPr>
            <p:ph type="title"/>
          </p:nvPr>
        </p:nvSpPr>
        <p:spPr>
          <a:xfrm>
            <a:off x="566928" y="1001018"/>
            <a:ext cx="9765792" cy="1089529"/>
          </a:xfrm>
        </p:spPr>
        <p:txBody>
          <a:bodyPr/>
          <a:lstStyle/>
          <a:p>
            <a:r>
              <a:rPr lang="en-US" dirty="0"/>
              <a:t>Context and Challenges of Malware Detection:</a:t>
            </a:r>
          </a:p>
        </p:txBody>
      </p:sp>
      <p:sp>
        <p:nvSpPr>
          <p:cNvPr id="3" name="Content Placeholder 2">
            <a:extLst>
              <a:ext uri="{FF2B5EF4-FFF2-40B4-BE49-F238E27FC236}">
                <a16:creationId xmlns:a16="http://schemas.microsoft.com/office/drawing/2014/main" id="{9991723E-1CE2-E2B1-FB66-2E24DF62454F}"/>
              </a:ext>
            </a:extLst>
          </p:cNvPr>
          <p:cNvSpPr>
            <a:spLocks noGrp="1"/>
          </p:cNvSpPr>
          <p:nvPr>
            <p:ph idx="1"/>
          </p:nvPr>
        </p:nvSpPr>
        <p:spPr>
          <a:xfrm>
            <a:off x="566928" y="2185416"/>
            <a:ext cx="11101908" cy="4229032"/>
          </a:xfrm>
        </p:spPr>
        <p:txBody>
          <a:bodyPr/>
          <a:lstStyle/>
          <a:p>
            <a:pPr rtl="0">
              <a:spcBef>
                <a:spcPts val="0"/>
              </a:spcBef>
              <a:spcAft>
                <a:spcPts val="1200"/>
              </a:spcAft>
            </a:pPr>
            <a:r>
              <a:rPr lang="en-IN" sz="1600" b="0" i="0" u="none" strike="noStrike" dirty="0">
                <a:solidFill>
                  <a:srgbClr val="374151"/>
                </a:solidFill>
                <a:effectLst/>
                <a:latin typeface="Calibri" panose="020F0502020204030204" pitchFamily="34" charset="0"/>
              </a:rPr>
              <a:t>Graph-based detection systems have become essential in identifying and understanding malware. </a:t>
            </a:r>
          </a:p>
          <a:p>
            <a:pPr marL="285750" indent="-285750" fontAlgn="base">
              <a:spcBef>
                <a:spcPts val="0"/>
              </a:spcBef>
            </a:pPr>
            <a:r>
              <a:rPr lang="en-IN" sz="1600" dirty="0">
                <a:solidFill>
                  <a:srgbClr val="374151"/>
                </a:solidFill>
                <a:latin typeface="Calibri" panose="020F0502020204030204" pitchFamily="34" charset="0"/>
              </a:rPr>
              <a:t>Scalability Issues</a:t>
            </a:r>
            <a:r>
              <a:rPr lang="en-IN" sz="1600" b="0" i="0" u="none" strike="noStrike" dirty="0">
                <a:solidFill>
                  <a:srgbClr val="374151"/>
                </a:solidFill>
                <a:effectLst/>
                <a:latin typeface="Calibri" panose="020F0502020204030204" pitchFamily="34" charset="0"/>
              </a:rPr>
              <a:t>:</a:t>
            </a:r>
          </a:p>
          <a:p>
            <a:pPr marL="742950" lvl="1" indent="-285750" fontAlgn="base">
              <a:spcBef>
                <a:spcPts val="0"/>
              </a:spcBef>
              <a:spcAft>
                <a:spcPts val="0"/>
              </a:spcAft>
              <a:buFont typeface="Arial" panose="020B0604020202020204" pitchFamily="34" charset="0"/>
              <a:buChar char="•"/>
            </a:pPr>
            <a:r>
              <a:rPr lang="en-IN" sz="1600" dirty="0">
                <a:solidFill>
                  <a:srgbClr val="374151"/>
                </a:solidFill>
                <a:latin typeface="Calibri" panose="020F0502020204030204" pitchFamily="34" charset="0"/>
              </a:rPr>
              <a:t>Large-Scale Data</a:t>
            </a:r>
          </a:p>
          <a:p>
            <a:pPr marL="742950" lvl="1" indent="-285750" fontAlgn="base">
              <a:spcBef>
                <a:spcPts val="0"/>
              </a:spcBef>
              <a:buFont typeface="Arial" panose="020B0604020202020204" pitchFamily="34" charset="0"/>
              <a:buChar char="•"/>
            </a:pPr>
            <a:r>
              <a:rPr lang="en-IN" sz="1600" dirty="0">
                <a:solidFill>
                  <a:srgbClr val="374151"/>
                </a:solidFill>
                <a:latin typeface="Calibri" panose="020F0502020204030204" pitchFamily="34" charset="0"/>
              </a:rPr>
              <a:t>Dynamic Analysis Scalability</a:t>
            </a:r>
          </a:p>
          <a:p>
            <a:pPr marL="285750" indent="-285750" fontAlgn="base">
              <a:spcBef>
                <a:spcPts val="0"/>
              </a:spcBef>
            </a:pPr>
            <a:r>
              <a:rPr lang="en-IN" sz="1600" b="0" i="0" u="none" strike="noStrike" dirty="0">
                <a:solidFill>
                  <a:srgbClr val="374151"/>
                </a:solidFill>
                <a:effectLst/>
                <a:latin typeface="Calibri" panose="020F0502020204030204" pitchFamily="34" charset="0"/>
              </a:rPr>
              <a:t>Evasion Techniques: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Code Obfuscation</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Dynamic Code Execution:</a:t>
            </a:r>
          </a:p>
          <a:p>
            <a:pPr marL="285750" indent="-285750" fontAlgn="base">
              <a:spcBef>
                <a:spcPts val="0"/>
              </a:spcBef>
            </a:pPr>
            <a:r>
              <a:rPr lang="en-IN" sz="1600" b="0" i="0" u="none" strike="noStrike" dirty="0">
                <a:solidFill>
                  <a:srgbClr val="374151"/>
                </a:solidFill>
                <a:effectLst/>
                <a:latin typeface="Calibri" panose="020F0502020204030204" pitchFamily="34" charset="0"/>
              </a:rPr>
              <a:t>Integration with Other Systems:</a:t>
            </a:r>
            <a:endParaRPr lang="en-IN" sz="1600" b="0" dirty="0">
              <a:effectLst/>
            </a:endParaRP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Interoperability: Integrating graph-based detection with other security systems and protocols can be complex, and lack of standardization can lead to compatibility issues.</a:t>
            </a: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Real-Time Analysis: Providing real-time analysis and protection using graph-based systems is challenging </a:t>
            </a:r>
            <a:br>
              <a:rPr lang="en-IN" sz="1600" b="0" i="0" u="none" strike="noStrike" dirty="0">
                <a:solidFill>
                  <a:srgbClr val="374151"/>
                </a:solidFill>
                <a:effectLst/>
                <a:latin typeface="Calibri" panose="020F0502020204030204" pitchFamily="34" charset="0"/>
              </a:rPr>
            </a:br>
            <a:r>
              <a:rPr lang="en-IN" sz="1600" b="0" i="0" u="none" strike="noStrike" dirty="0">
                <a:solidFill>
                  <a:srgbClr val="374151"/>
                </a:solidFill>
                <a:effectLst/>
                <a:latin typeface="Calibri" panose="020F0502020204030204" pitchFamily="34" charset="0"/>
              </a:rPr>
              <a:t>due to the time required for graph processing and analysis</a:t>
            </a:r>
          </a:p>
        </p:txBody>
      </p:sp>
    </p:spTree>
    <p:extLst>
      <p:ext uri="{BB962C8B-B14F-4D97-AF65-F5344CB8AC3E}">
        <p14:creationId xmlns:p14="http://schemas.microsoft.com/office/powerpoint/2010/main" val="220896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BFA3-41F3-2734-7B39-462B52634A61}"/>
              </a:ext>
            </a:extLst>
          </p:cNvPr>
          <p:cNvSpPr>
            <a:spLocks noGrp="1"/>
          </p:cNvSpPr>
          <p:nvPr>
            <p:ph type="title"/>
          </p:nvPr>
        </p:nvSpPr>
        <p:spPr/>
        <p:txBody>
          <a:bodyPr/>
          <a:lstStyle/>
          <a:p>
            <a:r>
              <a:rPr lang="en-US" dirty="0"/>
              <a:t>Contd..</a:t>
            </a:r>
          </a:p>
        </p:txBody>
      </p:sp>
      <p:sp>
        <p:nvSpPr>
          <p:cNvPr id="3" name="Content Placeholder 2">
            <a:extLst>
              <a:ext uri="{FF2B5EF4-FFF2-40B4-BE49-F238E27FC236}">
                <a16:creationId xmlns:a16="http://schemas.microsoft.com/office/drawing/2014/main" id="{1EEA7F7C-5C6D-579B-A25B-198A4530A423}"/>
              </a:ext>
            </a:extLst>
          </p:cNvPr>
          <p:cNvSpPr>
            <a:spLocks noGrp="1"/>
          </p:cNvSpPr>
          <p:nvPr>
            <p:ph idx="1"/>
          </p:nvPr>
        </p:nvSpPr>
        <p:spPr>
          <a:xfrm>
            <a:off x="566927" y="2185416"/>
            <a:ext cx="9436881" cy="3968249"/>
          </a:xfrm>
        </p:spPr>
        <p:txBody>
          <a:bodyPr/>
          <a:lstStyle/>
          <a:p>
            <a:pPr rtl="0" fontAlgn="base">
              <a:spcBef>
                <a:spcPts val="150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Adversarial Attacks: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Structural Attacks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Machine Learning Model Attacks</a:t>
            </a:r>
          </a:p>
          <a:p>
            <a:pPr marL="742950" lvl="1" indent="-285750" rtl="0" fontAlgn="base">
              <a:spcBef>
                <a:spcPts val="0"/>
              </a:spcBef>
              <a:spcAft>
                <a:spcPts val="0"/>
              </a:spcAft>
              <a:buFont typeface="Arial" panose="020B0604020202020204" pitchFamily="34" charset="0"/>
              <a:buChar char="•"/>
            </a:pPr>
            <a:endParaRPr lang="en-IN" sz="1600" b="0" i="0" u="none" strike="noStrike" dirty="0">
              <a:solidFill>
                <a:srgbClr val="374151"/>
              </a:solidFill>
              <a:effectLst/>
              <a:latin typeface="Calibri" panose="020F0502020204030204" pitchFamily="34" charset="0"/>
            </a:endParaRPr>
          </a:p>
          <a:p>
            <a:pPr marL="285750" indent="-285750" fontAlgn="base">
              <a:spcBef>
                <a:spcPts val="0"/>
              </a:spcBef>
            </a:pPr>
            <a:r>
              <a:rPr lang="en-IN" sz="1600" b="0" i="0" u="none" strike="noStrike" dirty="0">
                <a:solidFill>
                  <a:srgbClr val="374151"/>
                </a:solidFill>
                <a:effectLst/>
                <a:latin typeface="Calibri" panose="020F0502020204030204" pitchFamily="34" charset="0"/>
              </a:rPr>
              <a:t>Feature Attacks vs. Problem-Space Attacks: Previous attacks added perturbations to feature vectors. Problem-space attacks, which aim to create real adversarial malware, have been limited to inserting non-functional methods or calls to avoid changing the software's behavior.</a:t>
            </a:r>
          </a:p>
          <a:p>
            <a:pPr rtl="0" fontAlgn="base">
              <a:spcBef>
                <a:spcPts val="150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Inverse Feature-Mapping Problems: There is a challenge in translating changes in the feature space (abstract representation of program characteristics) back to the problem space (the actual code and its execution), and vice versa.</a:t>
            </a:r>
          </a:p>
          <a:p>
            <a:endParaRPr lang="en-US" dirty="0"/>
          </a:p>
        </p:txBody>
      </p:sp>
    </p:spTree>
    <p:extLst>
      <p:ext uri="{BB962C8B-B14F-4D97-AF65-F5344CB8AC3E}">
        <p14:creationId xmlns:p14="http://schemas.microsoft.com/office/powerpoint/2010/main" val="115683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2B33BF-BB75-89EE-4D10-2F8DE91AACFD}"/>
              </a:ext>
            </a:extLst>
          </p:cNvPr>
          <p:cNvSpPr>
            <a:spLocks noGrp="1"/>
          </p:cNvSpPr>
          <p:nvPr>
            <p:ph idx="1"/>
          </p:nvPr>
        </p:nvSpPr>
        <p:spPr>
          <a:xfrm>
            <a:off x="566927" y="2185416"/>
            <a:ext cx="10596941" cy="3968249"/>
          </a:xfrm>
        </p:spPr>
        <p:txBody>
          <a:bodyPr/>
          <a:lstStyle/>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Malscan: It utilizes centrality measures of sensitive nodes in a Function Call Graph (FCG) to detect malware. The centrality of these nodes is indicative of the sensitivity of the APIs involved, and a pre-trained classifier, such as kNN, is used to label the graph as malicious or benign.</a:t>
            </a:r>
            <a:br>
              <a:rPr lang="en-IN" sz="1800" b="0" i="0" u="none" strike="noStrike" dirty="0">
                <a:solidFill>
                  <a:srgbClr val="374151"/>
                </a:solidFill>
                <a:effectLst/>
                <a:latin typeface="Calibri" panose="020F0502020204030204" pitchFamily="34" charset="0"/>
              </a:rPr>
            </a:br>
            <a:endParaRPr lang="en-IN" sz="1800" b="0" i="0" u="none" strike="noStrike" dirty="0">
              <a:solidFill>
                <a:srgbClr val="374151"/>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Mamadroid: This model abstracts Android methods into different states based on the package or family name to handle API changes. It then uses the probabilities of calls between these states as features for malware detection, training classifiers like kNN on these features.</a:t>
            </a:r>
            <a:br>
              <a:rPr lang="en-IN" sz="1800" b="0" i="0" u="none" strike="noStrike" dirty="0">
                <a:solidFill>
                  <a:srgbClr val="374151"/>
                </a:solidFill>
                <a:effectLst/>
                <a:latin typeface="Calibri" panose="020F0502020204030204" pitchFamily="34" charset="0"/>
              </a:rPr>
            </a:br>
            <a:endParaRPr lang="en-IN" sz="1800" b="0" i="0" u="none" strike="noStrike" dirty="0">
              <a:solidFill>
                <a:srgbClr val="374151"/>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APIGraph: This model enhances Android Malware Detection (AMD) by aggregating APIs with similar semantics into clusters based on a relation graph derived from Android API documentation. It uses graph embedding algorithms to represent API features.</a:t>
            </a:r>
          </a:p>
          <a:p>
            <a:endParaRPr lang="en-US" dirty="0"/>
          </a:p>
        </p:txBody>
      </p:sp>
      <p:sp>
        <p:nvSpPr>
          <p:cNvPr id="4" name="Title 1">
            <a:extLst>
              <a:ext uri="{FF2B5EF4-FFF2-40B4-BE49-F238E27FC236}">
                <a16:creationId xmlns:a16="http://schemas.microsoft.com/office/drawing/2014/main" id="{6702D433-4CF0-A026-6BC7-6E9D36FE9670}"/>
              </a:ext>
            </a:extLst>
          </p:cNvPr>
          <p:cNvSpPr txBox="1">
            <a:spLocks/>
          </p:cNvSpPr>
          <p:nvPr/>
        </p:nvSpPr>
        <p:spPr>
          <a:xfrm>
            <a:off x="566928" y="1499616"/>
            <a:ext cx="6951472" cy="590931"/>
          </a:xfrm>
          <a:prstGeom prst="rect">
            <a:avLst/>
          </a:prstGeom>
        </p:spPr>
        <p:txBody>
          <a:bodyPr vert="horz"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US" dirty="0">
                <a:latin typeface="Calibri" panose="020F0502020204030204" pitchFamily="34" charset="0"/>
              </a:rPr>
              <a:t>Malware Detection Models</a:t>
            </a:r>
          </a:p>
        </p:txBody>
      </p:sp>
    </p:spTree>
    <p:extLst>
      <p:ext uri="{BB962C8B-B14F-4D97-AF65-F5344CB8AC3E}">
        <p14:creationId xmlns:p14="http://schemas.microsoft.com/office/powerpoint/2010/main" val="178521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5FFF-DB8A-8FD1-99A2-AFD48722E36A}"/>
              </a:ext>
            </a:extLst>
          </p:cNvPr>
          <p:cNvSpPr>
            <a:spLocks noGrp="1"/>
          </p:cNvSpPr>
          <p:nvPr>
            <p:ph type="title"/>
          </p:nvPr>
        </p:nvSpPr>
        <p:spPr/>
        <p:txBody>
          <a:bodyPr/>
          <a:lstStyle/>
          <a:p>
            <a:r>
              <a:rPr lang="en-US" dirty="0"/>
              <a:t>New type of attack</a:t>
            </a:r>
          </a:p>
        </p:txBody>
      </p:sp>
      <p:sp>
        <p:nvSpPr>
          <p:cNvPr id="3" name="Content Placeholder 2">
            <a:extLst>
              <a:ext uri="{FF2B5EF4-FFF2-40B4-BE49-F238E27FC236}">
                <a16:creationId xmlns:a16="http://schemas.microsoft.com/office/drawing/2014/main" id="{70F58E73-0AE2-11AD-BFD3-51C2D70B0C8F}"/>
              </a:ext>
            </a:extLst>
          </p:cNvPr>
          <p:cNvSpPr>
            <a:spLocks noGrp="1"/>
          </p:cNvSpPr>
          <p:nvPr>
            <p:ph idx="1"/>
          </p:nvPr>
        </p:nvSpPr>
        <p:spPr>
          <a:xfrm>
            <a:off x="566927" y="2185416"/>
            <a:ext cx="10146566" cy="3968249"/>
          </a:xfrm>
        </p:spPr>
        <p:txBody>
          <a:bodyPr/>
          <a:lstStyle/>
          <a:p>
            <a:pPr rtl="0" fontAlgn="base">
              <a:spcBef>
                <a:spcPts val="1500"/>
              </a:spcBef>
              <a:spcAft>
                <a:spcPts val="0"/>
              </a:spcAft>
              <a:buFont typeface="Arial" panose="020B0604020202020204" pitchFamily="34" charset="0"/>
              <a:buChar char="•"/>
            </a:pPr>
            <a:r>
              <a:rPr lang="en-IN" sz="1600" dirty="0">
                <a:solidFill>
                  <a:srgbClr val="374151"/>
                </a:solidFill>
                <a:latin typeface="Calibri" panose="020F0502020204030204" pitchFamily="34" charset="0"/>
              </a:rPr>
              <a:t>Addresses </a:t>
            </a:r>
            <a:r>
              <a:rPr lang="en-IN" sz="1600" b="0" i="0" u="none" strike="noStrike" dirty="0">
                <a:solidFill>
                  <a:srgbClr val="374151"/>
                </a:solidFill>
                <a:effectLst/>
                <a:latin typeface="Calibri" panose="020F0502020204030204" pitchFamily="34" charset="0"/>
              </a:rPr>
              <a:t>three key limitations of existing methods: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L1 - System-Specific Methods: The proposed attack doesn't rely on the specific feature extraction methods of the target AMD system, making it more general.</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L2 - Limited Software Modification: The paper introduces four new software manipulation operations that go beyond inserting dead code, thus allowing more nuanced changes to the app's code without affecting its functionality.</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L3 - Inconsistent Transformation Relation: The attack actions are designed with the characteristics of apps in mind, ensuring modifications in the graph correspond to actual app manipulations.</a:t>
            </a:r>
          </a:p>
          <a:p>
            <a:pPr rtl="0" fontAlgn="base">
              <a:spcBef>
                <a:spcPts val="0"/>
              </a:spcBef>
              <a:spcAft>
                <a:spcPts val="150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Heuristic Optimization Integrated Reinforcement Learning Attack (HRAT) Algorithm: The paper proposes the HRAT algorithm, which uses reinforcement learning to determine the type of action to take on the graph and to select the most effective nodes or edges to modify. This approach learns from the environment to bypass detection.</a:t>
            </a:r>
          </a:p>
          <a:p>
            <a:pPr marL="0" indent="0">
              <a:buNone/>
            </a:pPr>
            <a:br>
              <a:rPr lang="en-IN" sz="1600" b="0" dirty="0">
                <a:effectLst/>
              </a:rPr>
            </a:br>
            <a:endParaRPr lang="en-US" sz="1600" dirty="0"/>
          </a:p>
        </p:txBody>
      </p:sp>
    </p:spTree>
    <p:extLst>
      <p:ext uri="{BB962C8B-B14F-4D97-AF65-F5344CB8AC3E}">
        <p14:creationId xmlns:p14="http://schemas.microsoft.com/office/powerpoint/2010/main" val="347055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AEF36-833D-8BB1-B2AA-58964406D145}"/>
              </a:ext>
            </a:extLst>
          </p:cNvPr>
          <p:cNvSpPr>
            <a:spLocks noGrp="1"/>
          </p:cNvSpPr>
          <p:nvPr>
            <p:ph idx="1"/>
          </p:nvPr>
        </p:nvSpPr>
        <p:spPr>
          <a:xfrm>
            <a:off x="531398" y="2240008"/>
            <a:ext cx="11129203" cy="4215383"/>
          </a:xfrm>
        </p:spPr>
        <p:txBody>
          <a:bodyPr/>
          <a:lstStyle/>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Theoretical Foundation of the HRAT Model:</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Framework Foundations: System must learn to detect not only existing threats but also adapt to new, unseen adversarial strategies.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Optimization Problem: Goal is to maximize the detection rate of new and sophisticated malware while minimizing false positives and negatives.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Decision Making Process: The model uses a decision-making process based on Markov Decision Processes.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Reward Function: Incentivizes the RL agent to take actions that lead to better detection outcomes. </a:t>
            </a:r>
          </a:p>
          <a:p>
            <a:pPr marL="285750" indent="-285750" fontAlgn="base">
              <a:spcBef>
                <a:spcPts val="0"/>
              </a:spcBef>
            </a:pPr>
            <a:r>
              <a:rPr lang="en-IN" sz="1600" b="0" i="0" u="none" strike="noStrike" dirty="0">
                <a:solidFill>
                  <a:srgbClr val="374151"/>
                </a:solidFill>
                <a:effectLst/>
                <a:latin typeface="Calibri" panose="020F0502020204030204" pitchFamily="34" charset="0"/>
              </a:rPr>
              <a:t>Integrating Heuristics with Reinforcement Learning:</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Combination of Strengths: HRAT leverages the strengths of both to create a robust detection model.</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Heuristics for Initial Guidance: Heuristic algorithms provide initial guidance to the RL agent, helping it to make better-informed decisions from the outset. </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Reinforcement Learning for Adaptation: The RL component allows the system to learn from its interactions with the environment.</a:t>
            </a:r>
          </a:p>
          <a:p>
            <a:endParaRPr lang="en-US" dirty="0"/>
          </a:p>
        </p:txBody>
      </p:sp>
      <p:sp>
        <p:nvSpPr>
          <p:cNvPr id="4" name="Title 1">
            <a:extLst>
              <a:ext uri="{FF2B5EF4-FFF2-40B4-BE49-F238E27FC236}">
                <a16:creationId xmlns:a16="http://schemas.microsoft.com/office/drawing/2014/main" id="{A37629A9-522D-C22A-078F-644AA706D22B}"/>
              </a:ext>
            </a:extLst>
          </p:cNvPr>
          <p:cNvSpPr txBox="1">
            <a:spLocks/>
          </p:cNvSpPr>
          <p:nvPr/>
        </p:nvSpPr>
        <p:spPr>
          <a:xfrm>
            <a:off x="566928" y="1499616"/>
            <a:ext cx="9811512" cy="590931"/>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US" dirty="0">
                <a:latin typeface="Calibri" panose="020F0502020204030204" pitchFamily="34" charset="0"/>
              </a:rPr>
              <a:t>Conceptualizing HRAT: A Combined Approach</a:t>
            </a:r>
          </a:p>
        </p:txBody>
      </p:sp>
    </p:spTree>
    <p:extLst>
      <p:ext uri="{BB962C8B-B14F-4D97-AF65-F5344CB8AC3E}">
        <p14:creationId xmlns:p14="http://schemas.microsoft.com/office/powerpoint/2010/main" val="413259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044-C1E7-C7FA-6581-81C1D5B71F01}"/>
              </a:ext>
            </a:extLst>
          </p:cNvPr>
          <p:cNvSpPr>
            <a:spLocks noGrp="1"/>
          </p:cNvSpPr>
          <p:nvPr>
            <p:ph type="title"/>
          </p:nvPr>
        </p:nvSpPr>
        <p:spPr>
          <a:xfrm>
            <a:off x="566928" y="1499616"/>
            <a:ext cx="10869896" cy="590931"/>
          </a:xfrm>
        </p:spPr>
        <p:txBody>
          <a:bodyPr/>
          <a:lstStyle/>
          <a:p>
            <a:r>
              <a:rPr lang="en-US" dirty="0"/>
              <a:t>HRAT Methodology</a:t>
            </a:r>
          </a:p>
        </p:txBody>
      </p:sp>
      <p:sp>
        <p:nvSpPr>
          <p:cNvPr id="3" name="Content Placeholder 2">
            <a:extLst>
              <a:ext uri="{FF2B5EF4-FFF2-40B4-BE49-F238E27FC236}">
                <a16:creationId xmlns:a16="http://schemas.microsoft.com/office/drawing/2014/main" id="{11D6A491-CA74-0DCE-A247-5688F4E85366}"/>
              </a:ext>
            </a:extLst>
          </p:cNvPr>
          <p:cNvSpPr>
            <a:spLocks noGrp="1"/>
          </p:cNvSpPr>
          <p:nvPr>
            <p:ph idx="1"/>
          </p:nvPr>
        </p:nvSpPr>
        <p:spPr>
          <a:xfrm>
            <a:off x="566928" y="2387331"/>
            <a:ext cx="11088260" cy="3968249"/>
          </a:xfrm>
        </p:spPr>
        <p:txBody>
          <a:bodyPr/>
          <a:lstStyle/>
          <a:p>
            <a:pPr rtl="0" fontAlgn="base">
              <a:spcBef>
                <a:spcPts val="150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Heuristic Optimization Techniques Employed:</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Selection of Heuristics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Application of Heuristics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Optimization Process:</a:t>
            </a:r>
          </a:p>
          <a:p>
            <a:pPr marL="285750" indent="-285750" fontAlgn="base">
              <a:spcBef>
                <a:spcPts val="0"/>
              </a:spcBef>
            </a:pPr>
            <a:r>
              <a:rPr lang="en-IN" sz="1600" b="0" i="0" u="none" strike="noStrike" dirty="0">
                <a:solidFill>
                  <a:srgbClr val="374151"/>
                </a:solidFill>
                <a:effectLst/>
                <a:latin typeface="Calibri" panose="020F0502020204030204" pitchFamily="34" charset="0"/>
              </a:rPr>
              <a:t>The Reinforcement Learning Algorithm in HRAT:</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Model Framework</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State Space</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Action Space</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Reward Function</a:t>
            </a:r>
          </a:p>
          <a:p>
            <a:pPr marL="742950" lvl="1" indent="-285750" rtl="0" fontAlgn="base">
              <a:spcBef>
                <a:spcPts val="0"/>
              </a:spcBef>
              <a:spcAft>
                <a:spcPts val="150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Learning Process</a:t>
            </a:r>
            <a:br>
              <a:rPr lang="en-IN" sz="1600" b="0" dirty="0">
                <a:effectLst/>
              </a:rPr>
            </a:br>
            <a:endParaRPr lang="en-US" sz="1600" b="1" dirty="0"/>
          </a:p>
        </p:txBody>
      </p:sp>
    </p:spTree>
    <p:extLst>
      <p:ext uri="{BB962C8B-B14F-4D97-AF65-F5344CB8AC3E}">
        <p14:creationId xmlns:p14="http://schemas.microsoft.com/office/powerpoint/2010/main" val="402388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FDAD-8DDD-FDCC-9F26-07DAB3A0A91D}"/>
              </a:ext>
            </a:extLst>
          </p:cNvPr>
          <p:cNvSpPr>
            <a:spLocks noGrp="1"/>
          </p:cNvSpPr>
          <p:nvPr>
            <p:ph type="title"/>
          </p:nvPr>
        </p:nvSpPr>
        <p:spPr>
          <a:xfrm>
            <a:off x="566928" y="1001018"/>
            <a:ext cx="8549776" cy="1089529"/>
          </a:xfrm>
        </p:spPr>
        <p:txBody>
          <a:bodyPr/>
          <a:lstStyle/>
          <a:p>
            <a:r>
              <a:rPr lang="en-US" dirty="0"/>
              <a:t>Structural Attack Strategies and Tactics:</a:t>
            </a:r>
          </a:p>
        </p:txBody>
      </p:sp>
      <p:sp>
        <p:nvSpPr>
          <p:cNvPr id="3" name="Content Placeholder 2">
            <a:extLst>
              <a:ext uri="{FF2B5EF4-FFF2-40B4-BE49-F238E27FC236}">
                <a16:creationId xmlns:a16="http://schemas.microsoft.com/office/drawing/2014/main" id="{F28D0F2D-FABF-230D-B07B-4BB6BC1F6217}"/>
              </a:ext>
            </a:extLst>
          </p:cNvPr>
          <p:cNvSpPr>
            <a:spLocks noGrp="1"/>
          </p:cNvSpPr>
          <p:nvPr>
            <p:ph idx="1"/>
          </p:nvPr>
        </p:nvSpPr>
        <p:spPr>
          <a:xfrm>
            <a:off x="566927" y="2185416"/>
            <a:ext cx="10678827" cy="3968249"/>
          </a:xfrm>
        </p:spPr>
        <p:txBody>
          <a:bodyPr/>
          <a:lstStyle/>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Analysis of Detection Algorithms: The methodology would analyze the algorithms for vulnerabilities that can be exploited.</a:t>
            </a: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Modification Tactics: Based on this analysis, specific tactics for modifying the structure of the malware’s code graph are developed. These might include adding decoy nodes to obscure the flow of execution or altering the relationships between nodes to mislead classification algorithms.</a:t>
            </a:r>
          </a:p>
          <a:p>
            <a:pPr rtl="0" fontAlgn="base">
              <a:spcBef>
                <a:spcPts val="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Evasion Techniques: The strategies also involve advanced evasion techniques that ensure the malware maintains its functional integrity while appearing benign to the detection system. This could involve mimicking the graph structures of benign apps or dispersing malicious functionality across the graph to avoid detection.</a:t>
            </a:r>
            <a:br>
              <a:rPr lang="en-IN" b="0" dirty="0">
                <a:effectLst/>
              </a:rPr>
            </a:br>
            <a:endParaRPr lang="en-US" dirty="0"/>
          </a:p>
        </p:txBody>
      </p:sp>
    </p:spTree>
    <p:extLst>
      <p:ext uri="{BB962C8B-B14F-4D97-AF65-F5344CB8AC3E}">
        <p14:creationId xmlns:p14="http://schemas.microsoft.com/office/powerpoint/2010/main" val="150126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E26B-2711-8067-09C9-B0CBBDF30C42}"/>
              </a:ext>
            </a:extLst>
          </p:cNvPr>
          <p:cNvSpPr>
            <a:spLocks noGrp="1"/>
          </p:cNvSpPr>
          <p:nvPr>
            <p:ph type="title"/>
          </p:nvPr>
        </p:nvSpPr>
        <p:spPr>
          <a:xfrm>
            <a:off x="566928" y="1001018"/>
            <a:ext cx="9491472" cy="1089529"/>
          </a:xfrm>
        </p:spPr>
        <p:txBody>
          <a:bodyPr/>
          <a:lstStyle/>
          <a:p>
            <a:r>
              <a:rPr lang="en-US" dirty="0"/>
              <a:t>Experimental Setup and Implementation</a:t>
            </a:r>
          </a:p>
        </p:txBody>
      </p:sp>
      <p:sp>
        <p:nvSpPr>
          <p:cNvPr id="3" name="Content Placeholder 2">
            <a:extLst>
              <a:ext uri="{FF2B5EF4-FFF2-40B4-BE49-F238E27FC236}">
                <a16:creationId xmlns:a16="http://schemas.microsoft.com/office/drawing/2014/main" id="{4DCF4923-B06A-32DC-A2E7-E99DE4143C75}"/>
              </a:ext>
            </a:extLst>
          </p:cNvPr>
          <p:cNvSpPr>
            <a:spLocks noGrp="1"/>
          </p:cNvSpPr>
          <p:nvPr>
            <p:ph idx="1"/>
          </p:nvPr>
        </p:nvSpPr>
        <p:spPr>
          <a:xfrm>
            <a:off x="566928" y="2185416"/>
            <a:ext cx="10992726" cy="3968249"/>
          </a:xfrm>
        </p:spPr>
        <p:txBody>
          <a:bodyPr/>
          <a:lstStyle/>
          <a:p>
            <a:pPr rtl="0" fontAlgn="base">
              <a:spcBef>
                <a:spcPts val="150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Data Preparation:</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Malware Sample Collection: This involves gathering a comprehensive set of Android malware samples, possibly from public malware repositories or private collections.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Preprocessing: The samples must be preprocessed to ensure that they are in the correct format for analysis. </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Labeling: Each malware sample must be accurately labeled to provide ground truth for the effectiveness of the attack model. </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Dataset Splitting: The data is then divided into training, validation, and test sets, ensuring that there is a proper distribution of various types of malware across each set.</a:t>
            </a: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Environment Configuration:</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Computational Resources: Allocation of sufficient computational resources is critical. </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Security Measures: The experimental environment must be isolated and secure.</a:t>
            </a:r>
          </a:p>
          <a:p>
            <a:pPr marL="742950" lvl="1" indent="-285750" rtl="0" fontAlgn="base">
              <a:spcBef>
                <a:spcPts val="0"/>
              </a:spcBef>
              <a:spcAft>
                <a:spcPts val="150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Parameter Setting: The parameters for the HRAT model need to be configured before training begins.</a:t>
            </a:r>
            <a:br>
              <a:rPr lang="en-IN" sz="1600" b="0" dirty="0">
                <a:effectLst/>
              </a:rPr>
            </a:br>
            <a:endParaRPr lang="en-US" sz="1600" dirty="0"/>
          </a:p>
        </p:txBody>
      </p:sp>
    </p:spTree>
    <p:extLst>
      <p:ext uri="{BB962C8B-B14F-4D97-AF65-F5344CB8AC3E}">
        <p14:creationId xmlns:p14="http://schemas.microsoft.com/office/powerpoint/2010/main" val="1990995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E26B-2711-8067-09C9-B0CBBDF30C42}"/>
              </a:ext>
            </a:extLst>
          </p:cNvPr>
          <p:cNvSpPr>
            <a:spLocks noGrp="1"/>
          </p:cNvSpPr>
          <p:nvPr>
            <p:ph type="title"/>
          </p:nvPr>
        </p:nvSpPr>
        <p:spPr>
          <a:xfrm>
            <a:off x="566928" y="1339346"/>
            <a:ext cx="9985248" cy="1089529"/>
          </a:xfrm>
        </p:spPr>
        <p:txBody>
          <a:bodyPr/>
          <a:lstStyle/>
          <a:p>
            <a:r>
              <a:rPr lang="en-US" dirty="0"/>
              <a:t>Workings of an Android App modifier (APPMOD) named HRAT</a:t>
            </a:r>
          </a:p>
        </p:txBody>
      </p:sp>
      <p:sp>
        <p:nvSpPr>
          <p:cNvPr id="3" name="Content Placeholder 2">
            <a:extLst>
              <a:ext uri="{FF2B5EF4-FFF2-40B4-BE49-F238E27FC236}">
                <a16:creationId xmlns:a16="http://schemas.microsoft.com/office/drawing/2014/main" id="{4DCF4923-B06A-32DC-A2E7-E99DE4143C75}"/>
              </a:ext>
            </a:extLst>
          </p:cNvPr>
          <p:cNvSpPr>
            <a:spLocks noGrp="1"/>
          </p:cNvSpPr>
          <p:nvPr>
            <p:ph idx="1"/>
          </p:nvPr>
        </p:nvSpPr>
        <p:spPr>
          <a:xfrm>
            <a:off x="566928" y="2514600"/>
            <a:ext cx="10992726" cy="3968249"/>
          </a:xfrm>
        </p:spPr>
        <p:txBody>
          <a:bodyPr/>
          <a:lstStyle/>
          <a:p>
            <a:r>
              <a:rPr lang="en-IN" sz="1600" b="1" i="0" dirty="0">
                <a:effectLst/>
              </a:rPr>
              <a:t>Purpose: </a:t>
            </a:r>
            <a:r>
              <a:rPr lang="en-IN" sz="1600" b="0" i="0" dirty="0">
                <a:solidFill>
                  <a:srgbClr val="374151"/>
                </a:solidFill>
                <a:effectLst/>
              </a:rPr>
              <a:t>HRAT (APPMOD) is a tool that automatically modifies Android apps to ensure two key principles: functional consistency and avoidance of detection by static analysis.</a:t>
            </a:r>
          </a:p>
          <a:p>
            <a:r>
              <a:rPr lang="en-IN" sz="1600" b="1" i="0" dirty="0">
                <a:effectLst/>
              </a:rPr>
              <a:t>Implementation</a:t>
            </a:r>
            <a:r>
              <a:rPr lang="en-IN" sz="1600" b="0" i="0" dirty="0">
                <a:solidFill>
                  <a:srgbClr val="374151"/>
                </a:solidFill>
                <a:effectLst/>
              </a:rPr>
              <a:t>: The prototype is built on Soot, a framework that allows the translation of Android bytecode into an intermediate representation.</a:t>
            </a:r>
          </a:p>
          <a:p>
            <a:pPr algn="l">
              <a:buFont typeface="Arial" panose="020B0604020202020204" pitchFamily="34" charset="0"/>
              <a:buChar char="•"/>
            </a:pPr>
            <a:r>
              <a:rPr lang="en-IN" sz="1600" b="1" i="0" dirty="0">
                <a:solidFill>
                  <a:srgbClr val="374151"/>
                </a:solidFill>
                <a:effectLst/>
              </a:rPr>
              <a:t>Modification Operations</a:t>
            </a:r>
            <a:r>
              <a:rPr lang="en-IN" sz="1600" b="0" i="0" dirty="0">
                <a:solidFill>
                  <a:srgbClr val="374151"/>
                </a:solidFill>
                <a:effectLst/>
              </a:rPr>
              <a:t>: HRAT supports four types of manipulations: adding function calls (edges), rewiring function calls, inserting methods (nodes), and deleting methods. </a:t>
            </a:r>
          </a:p>
          <a:p>
            <a:pPr algn="l">
              <a:buFont typeface="Arial" panose="020B0604020202020204" pitchFamily="34" charset="0"/>
              <a:buChar char="•"/>
            </a:pPr>
            <a:r>
              <a:rPr lang="en-IN" sz="1600" b="1" i="0" dirty="0">
                <a:solidFill>
                  <a:srgbClr val="374151"/>
                </a:solidFill>
                <a:effectLst/>
              </a:rPr>
              <a:t>Constraints Determination</a:t>
            </a:r>
            <a:r>
              <a:rPr lang="en-IN" sz="1600" b="0" i="0" dirty="0">
                <a:solidFill>
                  <a:srgbClr val="374151"/>
                </a:solidFill>
                <a:effectLst/>
              </a:rPr>
              <a:t>: Not all methods are modifiable. Framework APIs, lifecycle methods, and methods introduced by FlowDroid (for analysis purposes) are unmodifiable. </a:t>
            </a:r>
          </a:p>
        </p:txBody>
      </p:sp>
    </p:spTree>
    <p:extLst>
      <p:ext uri="{BB962C8B-B14F-4D97-AF65-F5344CB8AC3E}">
        <p14:creationId xmlns:p14="http://schemas.microsoft.com/office/powerpoint/2010/main" val="718331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FDC09-719F-9B5D-1ED8-67913398ADF1}"/>
              </a:ext>
            </a:extLst>
          </p:cNvPr>
          <p:cNvSpPr>
            <a:spLocks noGrp="1"/>
          </p:cNvSpPr>
          <p:nvPr>
            <p:ph idx="1"/>
          </p:nvPr>
        </p:nvSpPr>
        <p:spPr>
          <a:xfrm>
            <a:off x="566927" y="2185416"/>
            <a:ext cx="10856809" cy="3968249"/>
          </a:xfrm>
        </p:spPr>
        <p:txBody>
          <a:bodyPr/>
          <a:lstStyle/>
          <a:p>
            <a:pPr algn="l">
              <a:buFont typeface="Arial" panose="020B0604020202020204" pitchFamily="34" charset="0"/>
              <a:buChar char="•"/>
            </a:pPr>
            <a:r>
              <a:rPr lang="en-IN" b="1" i="0" dirty="0">
                <a:solidFill>
                  <a:srgbClr val="374151"/>
                </a:solidFill>
                <a:effectLst/>
              </a:rPr>
              <a:t>Objective</a:t>
            </a:r>
            <a:r>
              <a:rPr lang="en-IN" b="0" i="0" dirty="0">
                <a:solidFill>
                  <a:srgbClr val="374151"/>
                </a:solidFill>
                <a:effectLst/>
              </a:rPr>
              <a:t>: To manipulate the invocation of methods by adding a function call between a caller and a callee.</a:t>
            </a:r>
          </a:p>
          <a:p>
            <a:pPr algn="l">
              <a:buFont typeface="Arial" panose="020B0604020202020204" pitchFamily="34" charset="0"/>
              <a:buChar char="•"/>
            </a:pPr>
            <a:r>
              <a:rPr lang="en-IN" b="1" i="0" dirty="0">
                <a:solidFill>
                  <a:srgbClr val="374151"/>
                </a:solidFill>
                <a:effectLst/>
              </a:rPr>
              <a:t>Implementation</a:t>
            </a:r>
            <a:r>
              <a:rPr lang="en-IN" b="0" i="0" dirty="0">
                <a:solidFill>
                  <a:srgbClr val="374151"/>
                </a:solidFill>
                <a:effectLst/>
              </a:rPr>
              <a:t>: An additional parameter, FLAG, is introduced to the callee method to distinguish between original and inserted calls. This FLAG is checked within the callee; if true, the callee returns a default value, maintaining functional consistency without executing its original code. If false, the callee operates normally.</a:t>
            </a:r>
          </a:p>
          <a:p>
            <a:pPr algn="l">
              <a:buFont typeface="Arial" panose="020B0604020202020204" pitchFamily="34" charset="0"/>
              <a:buChar char="•"/>
            </a:pPr>
            <a:r>
              <a:rPr lang="en-IN" b="1" i="0" dirty="0">
                <a:solidFill>
                  <a:srgbClr val="374151"/>
                </a:solidFill>
                <a:effectLst/>
              </a:rPr>
              <a:t>Functionality</a:t>
            </a:r>
            <a:r>
              <a:rPr lang="en-IN" b="0" i="0" dirty="0">
                <a:solidFill>
                  <a:srgbClr val="374151"/>
                </a:solidFill>
                <a:effectLst/>
              </a:rPr>
              <a:t>: The method ensures that the added call does not alter the app's original functionality and prevents the new code from being classified as dead code by static analysis, which would otherwise be removed.</a:t>
            </a:r>
          </a:p>
          <a:p>
            <a:endParaRPr lang="en-US" dirty="0"/>
          </a:p>
        </p:txBody>
      </p:sp>
      <p:sp>
        <p:nvSpPr>
          <p:cNvPr id="4" name="Title 1">
            <a:extLst>
              <a:ext uri="{FF2B5EF4-FFF2-40B4-BE49-F238E27FC236}">
                <a16:creationId xmlns:a16="http://schemas.microsoft.com/office/drawing/2014/main" id="{994C9E40-6CAE-D4D4-7ED0-06F1FE2173F2}"/>
              </a:ext>
            </a:extLst>
          </p:cNvPr>
          <p:cNvSpPr txBox="1">
            <a:spLocks/>
          </p:cNvSpPr>
          <p:nvPr/>
        </p:nvSpPr>
        <p:spPr>
          <a:xfrm>
            <a:off x="566928" y="1499616"/>
            <a:ext cx="9491472" cy="590931"/>
          </a:xfrm>
          <a:prstGeom prst="rect">
            <a:avLst/>
          </a:prstGeom>
        </p:spPr>
        <p:txBody>
          <a:bodyPr vert="horz"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IN" i="0" dirty="0">
                <a:effectLst/>
                <a:latin typeface="Calibri" panose="020F0502020204030204" pitchFamily="34" charset="0"/>
              </a:rPr>
              <a:t>Adding Function Calls</a:t>
            </a:r>
            <a:endParaRPr lang="en-US" dirty="0">
              <a:latin typeface="Calibri" panose="020F0502020204030204" pitchFamily="34" charset="0"/>
            </a:endParaRPr>
          </a:p>
        </p:txBody>
      </p:sp>
    </p:spTree>
    <p:extLst>
      <p:ext uri="{BB962C8B-B14F-4D97-AF65-F5344CB8AC3E}">
        <p14:creationId xmlns:p14="http://schemas.microsoft.com/office/powerpoint/2010/main" val="251362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DB2C9C-0A97-ECDA-77C6-4BB69BC8E3DC}"/>
              </a:ext>
            </a:extLst>
          </p:cNvPr>
          <p:cNvSpPr>
            <a:spLocks noGrp="1"/>
          </p:cNvSpPr>
          <p:nvPr>
            <p:ph idx="1"/>
          </p:nvPr>
        </p:nvSpPr>
        <p:spPr>
          <a:xfrm>
            <a:off x="566928" y="2622144"/>
            <a:ext cx="9873609" cy="3968249"/>
          </a:xfrm>
        </p:spPr>
        <p:txBody>
          <a:bodyPr/>
          <a:lstStyle/>
          <a:p>
            <a:pPr rtl="0" fontAlgn="base">
              <a:spcBef>
                <a:spcPts val="1500"/>
              </a:spcBef>
              <a:spcAft>
                <a:spcPts val="150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Purpose and Types: Malware is software explicitly designed to disrupt, damage, or gain unauthorized access to computer systems. Spyware, Adware, Ransomware, Trojans are common types.</a:t>
            </a:r>
          </a:p>
          <a:p>
            <a:r>
              <a:rPr lang="en-IN" sz="1800" b="0" i="0" u="none" strike="noStrike"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Impact on Android: The consequences of malware on Android devices</a:t>
            </a:r>
            <a:r>
              <a:rPr lang="en-IN" dirty="0">
                <a:solidFill>
                  <a:srgbClr val="374151"/>
                </a:solidFill>
                <a:latin typeface="Calibri" panose="020F0502020204030204" pitchFamily="34" charset="0"/>
                <a:ea typeface="Calibri" panose="020F0502020204030204" pitchFamily="34" charset="0"/>
                <a:cs typeface="Calibri" panose="020F0502020204030204" pitchFamily="34" charset="0"/>
              </a:rPr>
              <a:t> h</a:t>
            </a:r>
            <a:r>
              <a:rPr lang="en-IN" sz="1800" b="0" i="0" u="none" strike="noStrike"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ighlight some high-profile cases of Android malware to illustrate the real-world impact.</a:t>
            </a:r>
          </a:p>
          <a:p>
            <a:pPr marL="0" indent="0">
              <a:buNone/>
            </a:pPr>
            <a:endParaRPr lang="en-IN" sz="1800" b="0" i="0" u="none" strike="noStrike"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51CC7817-7052-E218-CBC7-A1296A116A69}"/>
              </a:ext>
            </a:extLst>
          </p:cNvPr>
          <p:cNvSpPr txBox="1">
            <a:spLocks/>
          </p:cNvSpPr>
          <p:nvPr/>
        </p:nvSpPr>
        <p:spPr>
          <a:xfrm>
            <a:off x="566928" y="1499616"/>
            <a:ext cx="8878824" cy="590931"/>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US" dirty="0">
                <a:latin typeface="Calibri" panose="020F0502020204030204" pitchFamily="34" charset="0"/>
                <a:ea typeface="Calibri" panose="020F0502020204030204" pitchFamily="34" charset="0"/>
                <a:cs typeface="Calibri" panose="020F0502020204030204" pitchFamily="34" charset="0"/>
              </a:rPr>
              <a:t>Introduction to Android Malware Detection</a:t>
            </a:r>
          </a:p>
        </p:txBody>
      </p:sp>
    </p:spTree>
    <p:extLst>
      <p:ext uri="{BB962C8B-B14F-4D97-AF65-F5344CB8AC3E}">
        <p14:creationId xmlns:p14="http://schemas.microsoft.com/office/powerpoint/2010/main" val="1588569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DF29-64A9-E0F2-2D84-3DCAD073CED0}"/>
              </a:ext>
            </a:extLst>
          </p:cNvPr>
          <p:cNvSpPr>
            <a:spLocks noGrp="1"/>
          </p:cNvSpPr>
          <p:nvPr>
            <p:ph type="title"/>
          </p:nvPr>
        </p:nvSpPr>
        <p:spPr/>
        <p:txBody>
          <a:bodyPr/>
          <a:lstStyle/>
          <a:p>
            <a:r>
              <a:rPr lang="en-IN" i="0" dirty="0">
                <a:effectLst/>
              </a:rPr>
              <a:t>Rewiring Function Calls</a:t>
            </a:r>
            <a:endParaRPr lang="en-US" dirty="0"/>
          </a:p>
        </p:txBody>
      </p:sp>
      <p:sp>
        <p:nvSpPr>
          <p:cNvPr id="3" name="Content Placeholder 2">
            <a:extLst>
              <a:ext uri="{FF2B5EF4-FFF2-40B4-BE49-F238E27FC236}">
                <a16:creationId xmlns:a16="http://schemas.microsoft.com/office/drawing/2014/main" id="{637BC594-522E-89BF-E9A5-5FFCFF6E9192}"/>
              </a:ext>
            </a:extLst>
          </p:cNvPr>
          <p:cNvSpPr>
            <a:spLocks noGrp="1"/>
          </p:cNvSpPr>
          <p:nvPr>
            <p:ph idx="1"/>
          </p:nvPr>
        </p:nvSpPr>
        <p:spPr>
          <a:xfrm>
            <a:off x="566927" y="2185416"/>
            <a:ext cx="10794179" cy="3968249"/>
          </a:xfrm>
        </p:spPr>
        <p:txBody>
          <a:bodyPr/>
          <a:lstStyle/>
          <a:p>
            <a:pPr algn="l">
              <a:buFont typeface="Arial" panose="020B0604020202020204" pitchFamily="34" charset="0"/>
              <a:buChar char="•"/>
            </a:pPr>
            <a:r>
              <a:rPr lang="en-IN" sz="1600" b="1" i="0" dirty="0">
                <a:solidFill>
                  <a:srgbClr val="374151"/>
                </a:solidFill>
                <a:effectLst/>
              </a:rPr>
              <a:t>Objective</a:t>
            </a:r>
            <a:r>
              <a:rPr lang="en-IN" sz="1600" b="0" i="0" dirty="0">
                <a:solidFill>
                  <a:srgbClr val="374151"/>
                </a:solidFill>
                <a:effectLst/>
              </a:rPr>
              <a:t>: To alter the flow of function calls by introducing an intermediate method (imm) and modifying the interaction between the caller and callee.</a:t>
            </a:r>
          </a:p>
          <a:p>
            <a:pPr algn="l">
              <a:buFont typeface="Arial" panose="020B0604020202020204" pitchFamily="34" charset="0"/>
              <a:buChar char="•"/>
            </a:pPr>
            <a:r>
              <a:rPr lang="en-IN" sz="1600" b="1" i="0" dirty="0">
                <a:solidFill>
                  <a:srgbClr val="374151"/>
                </a:solidFill>
                <a:effectLst/>
              </a:rPr>
              <a:t>Implementation</a:t>
            </a:r>
            <a:r>
              <a:rPr lang="en-IN" sz="1600" b="0" i="0" dirty="0">
                <a:solidFill>
                  <a:srgbClr val="374151"/>
                </a:solidFill>
                <a:effectLst/>
              </a:rPr>
              <a:t>: This operation is performed in three steps:</a:t>
            </a:r>
          </a:p>
          <a:p>
            <a:pPr marL="742950" lvl="1" indent="-285750" algn="l">
              <a:buFont typeface="Arial" panose="020B0604020202020204" pitchFamily="34" charset="0"/>
              <a:buChar char="•"/>
            </a:pPr>
            <a:r>
              <a:rPr lang="en-IN" sz="1600" b="1" i="0" dirty="0">
                <a:solidFill>
                  <a:srgbClr val="374151"/>
                </a:solidFill>
                <a:effectLst/>
              </a:rPr>
              <a:t>Step a</a:t>
            </a:r>
            <a:r>
              <a:rPr lang="en-IN" sz="1600" b="0" i="0" dirty="0">
                <a:solidFill>
                  <a:srgbClr val="374151"/>
                </a:solidFill>
                <a:effectLst/>
              </a:rPr>
              <a:t>: Add a FLAG parameter to the intermediate method to control its behavior based on whether the invocation is original or inserted. If FLAG is true, imm invokes the callee; otherwise, it executes its original code.</a:t>
            </a:r>
          </a:p>
          <a:p>
            <a:pPr marL="742950" lvl="1" indent="-285750" algn="l">
              <a:buFont typeface="Arial" panose="020B0604020202020204" pitchFamily="34" charset="0"/>
              <a:buChar char="•"/>
            </a:pPr>
            <a:r>
              <a:rPr lang="en-IN" sz="1600" b="1" i="0" dirty="0">
                <a:solidFill>
                  <a:srgbClr val="374151"/>
                </a:solidFill>
                <a:effectLst/>
              </a:rPr>
              <a:t>Step b</a:t>
            </a:r>
            <a:r>
              <a:rPr lang="en-IN" sz="1600" b="0" i="0" dirty="0">
                <a:solidFill>
                  <a:srgbClr val="374151"/>
                </a:solidFill>
                <a:effectLst/>
              </a:rPr>
              <a:t>: Modify the caller's body to replace direct calls to the callee with calls to the intermediate method, setting FLAG appropriately to reflect the nature of the call.</a:t>
            </a:r>
          </a:p>
          <a:p>
            <a:pPr marL="742950" lvl="1" indent="-285750" algn="l">
              <a:buFont typeface="Arial" panose="020B0604020202020204" pitchFamily="34" charset="0"/>
              <a:buChar char="•"/>
            </a:pPr>
            <a:r>
              <a:rPr lang="en-IN" sz="1600" b="1" i="0" dirty="0">
                <a:solidFill>
                  <a:srgbClr val="374151"/>
                </a:solidFill>
                <a:effectLst/>
              </a:rPr>
              <a:t>Step c</a:t>
            </a:r>
            <a:r>
              <a:rPr lang="en-IN" sz="1600" b="0" i="0" dirty="0">
                <a:solidFill>
                  <a:srgbClr val="374151"/>
                </a:solidFill>
                <a:effectLst/>
              </a:rPr>
              <a:t>: Update all the invocations of the intermediate method to include the new parameter list and handle any changes in the return type. This ensures that existing calls to the intermediate method maintain their original behavior, even with the modified signature.</a:t>
            </a:r>
          </a:p>
          <a:p>
            <a:endParaRPr lang="en-US" sz="1600" dirty="0"/>
          </a:p>
        </p:txBody>
      </p:sp>
    </p:spTree>
    <p:extLst>
      <p:ext uri="{BB962C8B-B14F-4D97-AF65-F5344CB8AC3E}">
        <p14:creationId xmlns:p14="http://schemas.microsoft.com/office/powerpoint/2010/main" val="218295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E678-00EA-93F6-E701-A9D40FA6278E}"/>
              </a:ext>
            </a:extLst>
          </p:cNvPr>
          <p:cNvSpPr>
            <a:spLocks noGrp="1"/>
          </p:cNvSpPr>
          <p:nvPr>
            <p:ph type="title"/>
          </p:nvPr>
        </p:nvSpPr>
        <p:spPr/>
        <p:txBody>
          <a:bodyPr/>
          <a:lstStyle/>
          <a:p>
            <a:r>
              <a:rPr lang="en-IN" i="0" dirty="0">
                <a:effectLst/>
              </a:rPr>
              <a:t>Inserting and Deleting Method</a:t>
            </a:r>
            <a:endParaRPr lang="en-US" dirty="0"/>
          </a:p>
        </p:txBody>
      </p:sp>
      <p:sp>
        <p:nvSpPr>
          <p:cNvPr id="3" name="Content Placeholder 2">
            <a:extLst>
              <a:ext uri="{FF2B5EF4-FFF2-40B4-BE49-F238E27FC236}">
                <a16:creationId xmlns:a16="http://schemas.microsoft.com/office/drawing/2014/main" id="{278FF48E-A89C-1362-6547-DAAA59DECA00}"/>
              </a:ext>
            </a:extLst>
          </p:cNvPr>
          <p:cNvSpPr>
            <a:spLocks noGrp="1"/>
          </p:cNvSpPr>
          <p:nvPr>
            <p:ph idx="1"/>
          </p:nvPr>
        </p:nvSpPr>
        <p:spPr>
          <a:xfrm>
            <a:off x="566927" y="2185416"/>
            <a:ext cx="10142825" cy="3968249"/>
          </a:xfrm>
        </p:spPr>
        <p:txBody>
          <a:bodyPr/>
          <a:lstStyle/>
          <a:p>
            <a:r>
              <a:rPr lang="en-IN" b="0" i="0" dirty="0">
                <a:solidFill>
                  <a:srgbClr val="374151"/>
                </a:solidFill>
                <a:effectLst/>
              </a:rPr>
              <a:t>APPMOD can create a new method that performs simple mathematical operations and ensures that this method is invoked by an existing method (caller) within the app.</a:t>
            </a:r>
          </a:p>
          <a:p>
            <a:endParaRPr lang="en-IN" dirty="0">
              <a:solidFill>
                <a:srgbClr val="374151"/>
              </a:solidFill>
            </a:endParaRPr>
          </a:p>
          <a:p>
            <a:r>
              <a:rPr lang="en-IN" b="0" i="0" dirty="0">
                <a:solidFill>
                  <a:srgbClr val="374151"/>
                </a:solidFill>
                <a:effectLst/>
              </a:rPr>
              <a:t>The operation of deleting a target method (tarMethod) from the app is handled carefully. APPMOD locates all the methods that call tarMethod and replaces the invocation statements with the body of tarMethod.</a:t>
            </a:r>
            <a:endParaRPr lang="en-US" dirty="0"/>
          </a:p>
        </p:txBody>
      </p:sp>
    </p:spTree>
    <p:extLst>
      <p:ext uri="{BB962C8B-B14F-4D97-AF65-F5344CB8AC3E}">
        <p14:creationId xmlns:p14="http://schemas.microsoft.com/office/powerpoint/2010/main" val="280747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Evaluation</a:t>
            </a:r>
          </a:p>
        </p:txBody>
      </p:sp>
      <p:sp>
        <p:nvSpPr>
          <p:cNvPr id="5" name="Slide Text">
            <a:extLst>
              <a:ext uri="{FF2B5EF4-FFF2-40B4-BE49-F238E27FC236}">
                <a16:creationId xmlns:a16="http://schemas.microsoft.com/office/drawing/2014/main" id="{C69252C7-A6C4-2849-AD0F-63A6BD9AFA47}"/>
              </a:ext>
            </a:extLst>
          </p:cNvPr>
          <p:cNvSpPr>
            <a:spLocks noGrp="1"/>
          </p:cNvSpPr>
          <p:nvPr>
            <p:ph idx="1"/>
          </p:nvPr>
        </p:nvSpPr>
        <p:spPr>
          <a:xfrm>
            <a:off x="566928" y="2359587"/>
            <a:ext cx="10433864" cy="3968249"/>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figure sketches the attack flow of HRAT:</a:t>
            </a:r>
          </a:p>
          <a:p>
            <a:pPr marL="845820" lvl="1"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Given an App, HRAT first extracts its FCG </a:t>
            </a:r>
          </a:p>
          <a:p>
            <a:pPr marL="845820" lvl="1"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Generates a graph modification sequence (GMS)</a:t>
            </a:r>
          </a:p>
          <a:p>
            <a:pPr marL="845820" lvl="1"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Then, we convert a GMS to the manipulation sequence.</a:t>
            </a:r>
          </a:p>
          <a:p>
            <a:pPr marL="845820" lvl="1"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 APP-MOD modifies the App according to the manipulation sequence</a:t>
            </a:r>
          </a:p>
          <a:p>
            <a:pPr marL="845820" lvl="1"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Repackage the app</a:t>
            </a:r>
          </a:p>
          <a:p>
            <a:pPr marL="845820" lvl="1" indent="-3429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Finally, evaluate whether target systems can detect the adversarial malware. </a:t>
            </a:r>
          </a:p>
        </p:txBody>
      </p:sp>
      <p:sp>
        <p:nvSpPr>
          <p:cNvPr id="6" name="Slide Note">
            <a:extLst>
              <a:ext uri="{FF2B5EF4-FFF2-40B4-BE49-F238E27FC236}">
                <a16:creationId xmlns:a16="http://schemas.microsoft.com/office/drawing/2014/main" id="{1E50738D-7032-9E47-B0B9-7BBDC1E9132A}"/>
              </a:ext>
            </a:extLst>
          </p:cNvPr>
          <p:cNvSpPr txBox="1"/>
          <p:nvPr/>
        </p:nvSpPr>
        <p:spPr>
          <a:xfrm>
            <a:off x="7816588" y="5384421"/>
            <a:ext cx="2647967" cy="1077218"/>
          </a:xfrm>
          <a:prstGeom prst="rect">
            <a:avLst/>
          </a:prstGeom>
          <a:noFill/>
          <a:ln>
            <a:noFill/>
          </a:ln>
        </p:spPr>
        <p:txBody>
          <a:bodyPr wrap="square" rtlCol="0">
            <a:spAutoFit/>
          </a:bodyPr>
          <a:lstStyle/>
          <a:p>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NOTE:</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HRAT modifications can fail to package, especially if the original code is obfuscated.</a:t>
            </a:r>
          </a:p>
        </p:txBody>
      </p:sp>
      <p:sp>
        <p:nvSpPr>
          <p:cNvPr id="7" name="Dashed Arrow" descr="Dashed Arrow">
            <a:extLst>
              <a:ext uri="{FF2B5EF4-FFF2-40B4-BE49-F238E27FC236}">
                <a16:creationId xmlns:a16="http://schemas.microsoft.com/office/drawing/2014/main" id="{9F853175-EF70-DC43-A2FF-9AF57465D425}"/>
              </a:ext>
            </a:extLst>
          </p:cNvPr>
          <p:cNvSpPr/>
          <p:nvPr/>
        </p:nvSpPr>
        <p:spPr>
          <a:xfrm rot="17496781" flipV="1">
            <a:off x="8551315" y="3976615"/>
            <a:ext cx="1178512" cy="1591650"/>
          </a:xfrm>
          <a:prstGeom prst="arc">
            <a:avLst>
              <a:gd name="adj1" fmla="val 14290969"/>
              <a:gd name="adj2" fmla="val 3677160"/>
            </a:avLst>
          </a:prstGeom>
          <a:ln w="20320">
            <a:solidFill>
              <a:schemeClr val="tx2"/>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endParaRPr>
          </a:p>
        </p:txBody>
      </p:sp>
      <p:pic>
        <p:nvPicPr>
          <p:cNvPr id="4" name="Picture 3">
            <a:extLst>
              <a:ext uri="{FF2B5EF4-FFF2-40B4-BE49-F238E27FC236}">
                <a16:creationId xmlns:a16="http://schemas.microsoft.com/office/drawing/2014/main" id="{C572A045-4572-B151-EFB9-DBED087228A4}"/>
              </a:ext>
            </a:extLst>
          </p:cNvPr>
          <p:cNvPicPr>
            <a:picLocks noChangeAspect="1"/>
          </p:cNvPicPr>
          <p:nvPr/>
        </p:nvPicPr>
        <p:blipFill>
          <a:blip r:embed="rId3"/>
          <a:stretch>
            <a:fillRect/>
          </a:stretch>
        </p:blipFill>
        <p:spPr>
          <a:xfrm>
            <a:off x="5655940" y="1064951"/>
            <a:ext cx="6390689" cy="2214782"/>
          </a:xfrm>
          <a:prstGeom prst="rect">
            <a:avLst/>
          </a:prstGeom>
        </p:spPr>
      </p:pic>
    </p:spTree>
    <p:extLst>
      <p:ext uri="{BB962C8B-B14F-4D97-AF65-F5344CB8AC3E}">
        <p14:creationId xmlns:p14="http://schemas.microsoft.com/office/powerpoint/2010/main" val="23884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Evaluation Criteria</a:t>
            </a:r>
          </a:p>
        </p:txBody>
      </p:sp>
      <p:sp>
        <p:nvSpPr>
          <p:cNvPr id="5" name="Slide Text">
            <a:extLst>
              <a:ext uri="{FF2B5EF4-FFF2-40B4-BE49-F238E27FC236}">
                <a16:creationId xmlns:a16="http://schemas.microsoft.com/office/drawing/2014/main" id="{C69252C7-A6C4-2849-AD0F-63A6BD9AFA47}"/>
              </a:ext>
            </a:extLst>
          </p:cNvPr>
          <p:cNvSpPr>
            <a:spLocks noGrp="1"/>
          </p:cNvSpPr>
          <p:nvPr>
            <p:ph idx="1"/>
          </p:nvPr>
        </p:nvSpPr>
        <p:spPr>
          <a:xfrm>
            <a:off x="566928" y="2359587"/>
            <a:ext cx="10433864" cy="3968249"/>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paper looks at five(5) research questions (RQs) to evaluate the performance of HRAT</a:t>
            </a:r>
          </a:p>
          <a:p>
            <a:pPr marL="845820" lvl="1" indent="-342900">
              <a:buFont typeface="+mj-lt"/>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RQ1: Effectiveness analysis.</a:t>
            </a:r>
            <a:r>
              <a:rPr lang="en-US" dirty="0">
                <a:latin typeface="Calibri" panose="020F0502020204030204" pitchFamily="34" charset="0"/>
                <a:ea typeface="Calibri" panose="020F0502020204030204" pitchFamily="34" charset="0"/>
                <a:cs typeface="Calibri" panose="020F0502020204030204" pitchFamily="34" charset="0"/>
              </a:rPr>
              <a:t> i.e., effectiveness of HRAT against the state-of-the-art AMD techniques</a:t>
            </a:r>
          </a:p>
          <a:p>
            <a:pPr marL="845820" lvl="1" indent="-342900">
              <a:buFont typeface="+mj-lt"/>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RQ2: Modification efficiency comparisons.</a:t>
            </a:r>
            <a:r>
              <a:rPr lang="en-US" dirty="0">
                <a:latin typeface="Calibri" panose="020F0502020204030204" pitchFamily="34" charset="0"/>
                <a:ea typeface="Calibri" panose="020F0502020204030204" pitchFamily="34" charset="0"/>
                <a:cs typeface="Calibri" panose="020F0502020204030204" pitchFamily="34" charset="0"/>
              </a:rPr>
              <a:t> i.e., the modification efficiency of HRAT compared to other attack methods</a:t>
            </a:r>
          </a:p>
          <a:p>
            <a:pPr marL="845820" lvl="1" indent="-342900">
              <a:buFont typeface="+mj-lt"/>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RQ3: Effectiveness of IMA.</a:t>
            </a:r>
            <a:r>
              <a:rPr lang="en-US" dirty="0">
                <a:latin typeface="Calibri" panose="020F0502020204030204" pitchFamily="34" charset="0"/>
                <a:ea typeface="Calibri" panose="020F0502020204030204" pitchFamily="34" charset="0"/>
                <a:cs typeface="Calibri" panose="020F0502020204030204" pitchFamily="34" charset="0"/>
              </a:rPr>
              <a:t> i.e., effectiveness of individual modification action (IMA)</a:t>
            </a:r>
          </a:p>
          <a:p>
            <a:pPr marL="845820" lvl="1" indent="-342900">
              <a:buFont typeface="+mj-lt"/>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RQ4: Resilience to code obfuscation.</a:t>
            </a:r>
            <a:r>
              <a:rPr lang="en-US" dirty="0">
                <a:latin typeface="Calibri" panose="020F0502020204030204" pitchFamily="34" charset="0"/>
                <a:ea typeface="Calibri" panose="020F0502020204030204" pitchFamily="34" charset="0"/>
                <a:cs typeface="Calibri" panose="020F0502020204030204" pitchFamily="34" charset="0"/>
              </a:rPr>
              <a:t> i.e., HRAT’s resilience to malware using obfuscation techniques</a:t>
            </a:r>
          </a:p>
          <a:p>
            <a:pPr marL="845820" lvl="1" indent="-342900">
              <a:buFont typeface="+mj-lt"/>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RQ5: Functional consistency assessment.</a:t>
            </a:r>
            <a:r>
              <a:rPr lang="en-US" dirty="0">
                <a:latin typeface="Calibri" panose="020F0502020204030204" pitchFamily="34" charset="0"/>
                <a:ea typeface="Calibri" panose="020F0502020204030204" pitchFamily="34" charset="0"/>
                <a:cs typeface="Calibri" panose="020F0502020204030204" pitchFamily="34" charset="0"/>
              </a:rPr>
              <a:t> i.e., does HRAT preserve functionality of the original app?</a:t>
            </a:r>
          </a:p>
        </p:txBody>
      </p:sp>
    </p:spTree>
    <p:extLst>
      <p:ext uri="{BB962C8B-B14F-4D97-AF65-F5344CB8AC3E}">
        <p14:creationId xmlns:p14="http://schemas.microsoft.com/office/powerpoint/2010/main" val="341204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Evaluation Criteria</a:t>
            </a:r>
          </a:p>
        </p:txBody>
      </p:sp>
      <p:sp>
        <p:nvSpPr>
          <p:cNvPr id="5" name="Slide Text">
            <a:extLst>
              <a:ext uri="{FF2B5EF4-FFF2-40B4-BE49-F238E27FC236}">
                <a16:creationId xmlns:a16="http://schemas.microsoft.com/office/drawing/2014/main" id="{C69252C7-A6C4-2849-AD0F-63A6BD9AFA47}"/>
              </a:ext>
            </a:extLst>
          </p:cNvPr>
          <p:cNvSpPr>
            <a:spLocks noGrp="1"/>
          </p:cNvSpPr>
          <p:nvPr>
            <p:ph idx="1"/>
          </p:nvPr>
        </p:nvSpPr>
        <p:spPr>
          <a:xfrm>
            <a:off x="566928" y="2359587"/>
            <a:ext cx="10305388" cy="3968249"/>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Dataset: </a:t>
            </a:r>
          </a:p>
          <a:p>
            <a:pPr lvl="1"/>
            <a:r>
              <a:rPr lang="en-US" dirty="0">
                <a:latin typeface="Calibri" panose="020F0502020204030204" pitchFamily="34" charset="0"/>
                <a:ea typeface="Calibri" panose="020F0502020204030204" pitchFamily="34" charset="0"/>
                <a:cs typeface="Calibri" panose="020F0502020204030204" pitchFamily="34" charset="0"/>
              </a:rPr>
              <a:t>Includes 11,613 benign Apps and 11,583 malicious Apps</a:t>
            </a:r>
          </a:p>
          <a:p>
            <a:pPr lvl="1"/>
            <a:r>
              <a:rPr lang="en-US" dirty="0">
                <a:latin typeface="Calibri" panose="020F0502020204030204" pitchFamily="34" charset="0"/>
                <a:ea typeface="Calibri" panose="020F0502020204030204" pitchFamily="34" charset="0"/>
                <a:cs typeface="Calibri" panose="020F0502020204030204" pitchFamily="34" charset="0"/>
              </a:rPr>
              <a:t>Each sample has been detected by several antivirus systems in VirusTotal to determine their label.</a:t>
            </a:r>
          </a:p>
          <a:p>
            <a:pPr lvl="1"/>
            <a:r>
              <a:rPr lang="en-US" dirty="0">
                <a:latin typeface="Calibri" panose="020F0502020204030204" pitchFamily="34" charset="0"/>
                <a:ea typeface="Calibri" panose="020F0502020204030204" pitchFamily="34" charset="0"/>
                <a:cs typeface="Calibri" panose="020F0502020204030204" pitchFamily="34" charset="0"/>
              </a:rPr>
              <a:t>Authors’ also used dataset from previous work</a:t>
            </a:r>
            <a:r>
              <a:rPr lang="en-US" b="1"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for evaluation of RQ4 and RQ5</a:t>
            </a:r>
          </a:p>
          <a:p>
            <a:r>
              <a:rPr lang="en-US" b="1" dirty="0">
                <a:latin typeface="Calibri" panose="020F0502020204030204" pitchFamily="34" charset="0"/>
                <a:ea typeface="Calibri" panose="020F0502020204030204" pitchFamily="34" charset="0"/>
                <a:cs typeface="Calibri" panose="020F0502020204030204" pitchFamily="34" charset="0"/>
              </a:rPr>
              <a:t>Metrics:</a:t>
            </a:r>
          </a:p>
          <a:p>
            <a:pPr lvl="1"/>
            <a:r>
              <a:rPr lang="en-US" b="1" dirty="0">
                <a:latin typeface="Calibri" panose="020F0502020204030204" pitchFamily="34" charset="0"/>
                <a:ea typeface="Calibri" panose="020F0502020204030204" pitchFamily="34" charset="0"/>
                <a:cs typeface="Calibri" panose="020F0502020204030204" pitchFamily="34" charset="0"/>
              </a:rPr>
              <a:t>Initialization ASR: </a:t>
            </a:r>
            <a:r>
              <a:rPr lang="en-US" dirty="0">
                <a:latin typeface="Calibri" panose="020F0502020204030204" pitchFamily="34" charset="0"/>
                <a:ea typeface="Calibri" panose="020F0502020204030204" pitchFamily="34" charset="0"/>
                <a:cs typeface="Calibri" panose="020F0502020204030204" pitchFamily="34" charset="0"/>
              </a:rPr>
              <a:t>The ratio of successful FCG-modified samples, to total samples</a:t>
            </a:r>
          </a:p>
          <a:p>
            <a:pPr lvl="1"/>
            <a:r>
              <a:rPr lang="en-US" b="1" dirty="0">
                <a:latin typeface="Calibri" panose="020F0502020204030204" pitchFamily="34" charset="0"/>
                <a:ea typeface="Calibri" panose="020F0502020204030204" pitchFamily="34" charset="0"/>
                <a:cs typeface="Calibri" panose="020F0502020204030204" pitchFamily="34" charset="0"/>
              </a:rPr>
              <a:t>Relative ASR: </a:t>
            </a:r>
            <a:r>
              <a:rPr lang="en-US" dirty="0">
                <a:latin typeface="Calibri" panose="020F0502020204030204" pitchFamily="34" charset="0"/>
                <a:ea typeface="Calibri" panose="020F0502020204030204" pitchFamily="34" charset="0"/>
                <a:cs typeface="Calibri" panose="020F0502020204030204" pitchFamily="34" charset="0"/>
              </a:rPr>
              <a:t>The ratio of successful packaged apps, to successful FCG-modified samples</a:t>
            </a:r>
          </a:p>
          <a:p>
            <a:pPr lvl="1"/>
            <a:r>
              <a:rPr lang="en-US" b="1" dirty="0">
                <a:latin typeface="Calibri" panose="020F0502020204030204" pitchFamily="34" charset="0"/>
                <a:ea typeface="Calibri" panose="020F0502020204030204" pitchFamily="34" charset="0"/>
                <a:cs typeface="Calibri" panose="020F0502020204030204" pitchFamily="34" charset="0"/>
              </a:rPr>
              <a:t>Absolute ASR: </a:t>
            </a:r>
            <a:r>
              <a:rPr lang="en-US" dirty="0">
                <a:latin typeface="Calibri" panose="020F0502020204030204" pitchFamily="34" charset="0"/>
                <a:ea typeface="Calibri" panose="020F0502020204030204" pitchFamily="34" charset="0"/>
                <a:cs typeface="Calibri" panose="020F0502020204030204" pitchFamily="34" charset="0"/>
              </a:rPr>
              <a:t>The ratio of apps that retain function and avoid AMD, to successful packaged apps</a:t>
            </a:r>
            <a:endParaRPr lang="en-US" b="1"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olid Linework - End Point Double Solid Cirlce" descr="Solid Linework with Solid Circle End Points">
            <a:extLst>
              <a:ext uri="{FF2B5EF4-FFF2-40B4-BE49-F238E27FC236}">
                <a16:creationId xmlns:a16="http://schemas.microsoft.com/office/drawing/2014/main" id="{85083FD8-E1DE-5D68-1BB7-8C7DE0920DDE}"/>
              </a:ext>
            </a:extLst>
          </p:cNvPr>
          <p:cNvCxnSpPr>
            <a:cxnSpLocks/>
          </p:cNvCxnSpPr>
          <p:nvPr/>
        </p:nvCxnSpPr>
        <p:spPr>
          <a:xfrm>
            <a:off x="348343" y="6062965"/>
            <a:ext cx="10047514" cy="0"/>
          </a:xfrm>
          <a:prstGeom prst="straightConnector1">
            <a:avLst/>
          </a:prstGeom>
          <a:ln w="2032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Slide Text">
            <a:extLst>
              <a:ext uri="{FF2B5EF4-FFF2-40B4-BE49-F238E27FC236}">
                <a16:creationId xmlns:a16="http://schemas.microsoft.com/office/drawing/2014/main" id="{3CFBA0E9-8CCC-DC2D-347F-AD58B3AFCD84}"/>
              </a:ext>
            </a:extLst>
          </p:cNvPr>
          <p:cNvSpPr txBox="1">
            <a:spLocks/>
          </p:cNvSpPr>
          <p:nvPr/>
        </p:nvSpPr>
        <p:spPr>
          <a:xfrm>
            <a:off x="348343" y="6098235"/>
            <a:ext cx="9521618" cy="498641"/>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b="1" dirty="0">
                <a:latin typeface="Calibri" panose="020F0502020204030204" pitchFamily="34" charset="0"/>
                <a:ea typeface="Calibri" panose="020F0502020204030204" pitchFamily="34" charset="0"/>
                <a:cs typeface="Calibri" panose="020F0502020204030204" pitchFamily="34" charset="0"/>
              </a:rPr>
              <a:t>*</a:t>
            </a:r>
            <a:r>
              <a:rPr lang="en-US" sz="1400" dirty="0">
                <a:latin typeface="Calibri" panose="020F0502020204030204" pitchFamily="34" charset="0"/>
                <a:ea typeface="Calibri" panose="020F0502020204030204" pitchFamily="34" charset="0"/>
                <a:cs typeface="Calibri" panose="020F0502020204030204" pitchFamily="34" charset="0"/>
              </a:rPr>
              <a:t> S. Dong, M. Li, W. Diao, X Liu, J. Liu, Z. Li, F. Xu, K. Chen, X. Wang, and K. Zhang. Understanding android obfuscation techniques: A large-scale investigation in the wild. In International conference on security and privacy in communication systems, pages 172–192. Springer, 2018.</a:t>
            </a:r>
          </a:p>
        </p:txBody>
      </p:sp>
    </p:spTree>
    <p:extLst>
      <p:ext uri="{BB962C8B-B14F-4D97-AF65-F5344CB8AC3E}">
        <p14:creationId xmlns:p14="http://schemas.microsoft.com/office/powerpoint/2010/main" val="54940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RQ1: Effectiveness Analysis</a:t>
            </a:r>
          </a:p>
        </p:txBody>
      </p:sp>
      <p:pic>
        <p:nvPicPr>
          <p:cNvPr id="4" name="Picture 3">
            <a:extLst>
              <a:ext uri="{FF2B5EF4-FFF2-40B4-BE49-F238E27FC236}">
                <a16:creationId xmlns:a16="http://schemas.microsoft.com/office/drawing/2014/main" id="{B123A7DA-A5C4-D9D0-A248-4A4BA3D7E57F}"/>
              </a:ext>
            </a:extLst>
          </p:cNvPr>
          <p:cNvPicPr>
            <a:picLocks noChangeAspect="1"/>
          </p:cNvPicPr>
          <p:nvPr/>
        </p:nvPicPr>
        <p:blipFill>
          <a:blip r:embed="rId3"/>
          <a:stretch>
            <a:fillRect/>
          </a:stretch>
        </p:blipFill>
        <p:spPr>
          <a:xfrm>
            <a:off x="7366131" y="2863245"/>
            <a:ext cx="4258942" cy="1904210"/>
          </a:xfrm>
          <a:prstGeom prst="rect">
            <a:avLst/>
          </a:prstGeom>
        </p:spPr>
      </p:pic>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185416"/>
            <a:ext cx="6386532" cy="437615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HRAT achieves up to </a:t>
            </a:r>
            <a:r>
              <a:rPr lang="en-US" b="1" dirty="0">
                <a:latin typeface="Calibri" panose="020F0502020204030204" pitchFamily="34" charset="0"/>
                <a:ea typeface="Calibri" panose="020F0502020204030204" pitchFamily="34" charset="0"/>
                <a:cs typeface="Calibri" panose="020F0502020204030204" pitchFamily="34" charset="0"/>
              </a:rPr>
              <a:t>99.94% ASR</a:t>
            </a:r>
            <a:r>
              <a:rPr lang="en-US" dirty="0">
                <a:latin typeface="Calibri" panose="020F0502020204030204" pitchFamily="34" charset="0"/>
                <a:ea typeface="Calibri" panose="020F0502020204030204" pitchFamily="34" charset="0"/>
                <a:cs typeface="Calibri" panose="020F0502020204030204" pitchFamily="34" charset="0"/>
              </a:rPr>
              <a:t> within 500 modifications. Without restriction on the number of modifications, HRAT can achieve 100% ASR.</a:t>
            </a:r>
          </a:p>
          <a:p>
            <a:r>
              <a:rPr lang="en-US" dirty="0">
                <a:latin typeface="Calibri" panose="020F0502020204030204" pitchFamily="34" charset="0"/>
                <a:ea typeface="Calibri" panose="020F0502020204030204" pitchFamily="34" charset="0"/>
                <a:cs typeface="Calibri" panose="020F0502020204030204" pitchFamily="34" charset="0"/>
              </a:rPr>
              <a:t>Three training and testing data sets were created and used for various different real-world use-cases:</a:t>
            </a:r>
          </a:p>
          <a:p>
            <a:pPr lvl="1"/>
            <a:r>
              <a:rPr lang="en-US" dirty="0">
                <a:latin typeface="Calibri" panose="020F0502020204030204" pitchFamily="34" charset="0"/>
                <a:ea typeface="Calibri" panose="020F0502020204030204" pitchFamily="34" charset="0"/>
                <a:cs typeface="Calibri" panose="020F0502020204030204" pitchFamily="34" charset="0"/>
              </a:rPr>
              <a:t>TR0 and TE0 represents training and testing on same malware samples, representing up-to-date malware</a:t>
            </a:r>
          </a:p>
          <a:p>
            <a:pPr lvl="1"/>
            <a:r>
              <a:rPr lang="en-US" dirty="0">
                <a:latin typeface="Calibri" panose="020F0502020204030204" pitchFamily="34" charset="0"/>
                <a:ea typeface="Calibri" panose="020F0502020204030204" pitchFamily="34" charset="0"/>
                <a:cs typeface="Calibri" panose="020F0502020204030204" pitchFamily="34" charset="0"/>
              </a:rPr>
              <a:t>TE1 and TE2 use newer samples than TR0, representing old malware detection models against newer samples</a:t>
            </a:r>
          </a:p>
          <a:p>
            <a:pPr lvl="1"/>
            <a:r>
              <a:rPr lang="en-US" dirty="0">
                <a:latin typeface="Calibri" panose="020F0502020204030204" pitchFamily="34" charset="0"/>
                <a:ea typeface="Calibri" panose="020F0502020204030204" pitchFamily="34" charset="0"/>
                <a:cs typeface="Calibri" panose="020F0502020204030204" pitchFamily="34" charset="0"/>
              </a:rPr>
              <a:t>TR2 represents up-to-date samples to test older malware that HRAT may renew avoiding detection.</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372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001018"/>
            <a:ext cx="8546927" cy="1089529"/>
          </a:xfrm>
        </p:spPr>
        <p:txBody>
          <a:bodyPr/>
          <a:lstStyle/>
          <a:p>
            <a:r>
              <a:rPr lang="en-US" dirty="0"/>
              <a:t>RQ2: Modification Efficiency Comparison</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185416"/>
            <a:ext cx="5753486" cy="4376158"/>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HRAT needs fewer number of modifications than other methods to let malicious Apps evade the detection.</a:t>
            </a:r>
          </a:p>
          <a:p>
            <a:r>
              <a:rPr lang="en-US" dirty="0">
                <a:latin typeface="Calibri" panose="020F0502020204030204" pitchFamily="34" charset="0"/>
                <a:ea typeface="Calibri" panose="020F0502020204030204" pitchFamily="34" charset="0"/>
                <a:cs typeface="Calibri" panose="020F0502020204030204" pitchFamily="34" charset="0"/>
              </a:rPr>
              <a:t>HRAT was compared against other state-of-the-art AMD techniques:</a:t>
            </a:r>
          </a:p>
          <a:p>
            <a:pPr lvl="1"/>
            <a:r>
              <a:rPr lang="en-US" dirty="0">
                <a:latin typeface="Calibri" panose="020F0502020204030204" pitchFamily="34" charset="0"/>
                <a:ea typeface="Calibri" panose="020F0502020204030204" pitchFamily="34" charset="0"/>
                <a:cs typeface="Calibri" panose="020F0502020204030204" pitchFamily="34" charset="0"/>
              </a:rPr>
              <a:t>Android HIV: state-of-the-art attack against Mamadroid (Android HIV not released to the public, implemented according to its paper by authors)</a:t>
            </a:r>
          </a:p>
          <a:p>
            <a:pPr lvl="1"/>
            <a:r>
              <a:rPr lang="en-US" dirty="0">
                <a:latin typeface="Calibri" panose="020F0502020204030204" pitchFamily="34" charset="0"/>
                <a:ea typeface="Calibri" panose="020F0502020204030204" pitchFamily="34" charset="0"/>
                <a:cs typeface="Calibri" panose="020F0502020204030204" pitchFamily="34" charset="0"/>
              </a:rPr>
              <a:t>SACK: simulated annealing-based structural attack</a:t>
            </a:r>
          </a:p>
          <a:p>
            <a:pPr lvl="1"/>
            <a:r>
              <a:rPr lang="en-US" dirty="0">
                <a:latin typeface="Calibri" panose="020F0502020204030204" pitchFamily="34" charset="0"/>
                <a:ea typeface="Calibri" panose="020F0502020204030204" pitchFamily="34" charset="0"/>
                <a:cs typeface="Calibri" panose="020F0502020204030204" pitchFamily="34" charset="0"/>
              </a:rPr>
              <a:t>HACK: hill-climbing-based structural attack</a:t>
            </a:r>
          </a:p>
          <a:p>
            <a:pPr lvl="1"/>
            <a:r>
              <a:rPr lang="en-US" dirty="0">
                <a:latin typeface="Calibri" panose="020F0502020204030204" pitchFamily="34" charset="0"/>
                <a:ea typeface="Calibri" panose="020F0502020204030204" pitchFamily="34" charset="0"/>
                <a:cs typeface="Calibri" panose="020F0502020204030204" pitchFamily="34" charset="0"/>
              </a:rPr>
              <a:t>EPACK: evolutionary programming-based structural attack</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BFD7858-0629-0A20-4095-0349B8679E61}"/>
              </a:ext>
            </a:extLst>
          </p:cNvPr>
          <p:cNvPicPr>
            <a:picLocks noChangeAspect="1"/>
          </p:cNvPicPr>
          <p:nvPr/>
        </p:nvPicPr>
        <p:blipFill>
          <a:blip r:embed="rId3"/>
          <a:stretch>
            <a:fillRect/>
          </a:stretch>
        </p:blipFill>
        <p:spPr>
          <a:xfrm>
            <a:off x="7129648" y="4893382"/>
            <a:ext cx="3283301" cy="1666985"/>
          </a:xfrm>
          <a:prstGeom prst="rect">
            <a:avLst/>
          </a:prstGeom>
        </p:spPr>
      </p:pic>
      <p:pic>
        <p:nvPicPr>
          <p:cNvPr id="8" name="Picture 7">
            <a:extLst>
              <a:ext uri="{FF2B5EF4-FFF2-40B4-BE49-F238E27FC236}">
                <a16:creationId xmlns:a16="http://schemas.microsoft.com/office/drawing/2014/main" id="{8F926734-B8AC-4D51-2D1E-1F45226D1D22}"/>
              </a:ext>
            </a:extLst>
          </p:cNvPr>
          <p:cNvPicPr>
            <a:picLocks noChangeAspect="1"/>
          </p:cNvPicPr>
          <p:nvPr/>
        </p:nvPicPr>
        <p:blipFill>
          <a:blip r:embed="rId4"/>
          <a:stretch>
            <a:fillRect/>
          </a:stretch>
        </p:blipFill>
        <p:spPr>
          <a:xfrm>
            <a:off x="7400953" y="2090547"/>
            <a:ext cx="3428659" cy="2688321"/>
          </a:xfrm>
          <a:prstGeom prst="rect">
            <a:avLst/>
          </a:prstGeom>
        </p:spPr>
      </p:pic>
    </p:spTree>
    <p:extLst>
      <p:ext uri="{BB962C8B-B14F-4D97-AF65-F5344CB8AC3E}">
        <p14:creationId xmlns:p14="http://schemas.microsoft.com/office/powerpoint/2010/main" val="1383314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499616"/>
            <a:ext cx="8546927" cy="590931"/>
          </a:xfrm>
        </p:spPr>
        <p:txBody>
          <a:bodyPr/>
          <a:lstStyle/>
          <a:p>
            <a:r>
              <a:rPr lang="en-US" dirty="0"/>
              <a:t>RQ3: Effectiveness of IMA</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090546"/>
            <a:ext cx="5753486" cy="4568603"/>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Individual attack actions are not always effective in attacking all AMDs. Combining multiple attack actions, HRAT is much more effective and modification efficient.</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HRAT has a good mix of each action, it suggests that HRAT actively selects attack actions to achieve the trade-off between ASR and modification efficiency.</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Furthermore, Effectiveness of HRAT on malware that fail to escape detection using individual actions was also evaluated, where results were between 37% - 99%.</a:t>
            </a:r>
          </a:p>
        </p:txBody>
      </p:sp>
      <p:pic>
        <p:nvPicPr>
          <p:cNvPr id="4" name="Picture 3">
            <a:extLst>
              <a:ext uri="{FF2B5EF4-FFF2-40B4-BE49-F238E27FC236}">
                <a16:creationId xmlns:a16="http://schemas.microsoft.com/office/drawing/2014/main" id="{2497C64E-3301-E38E-375E-7B9A1D0702AB}"/>
              </a:ext>
            </a:extLst>
          </p:cNvPr>
          <p:cNvPicPr>
            <a:picLocks noChangeAspect="1"/>
          </p:cNvPicPr>
          <p:nvPr/>
        </p:nvPicPr>
        <p:blipFill>
          <a:blip r:embed="rId3"/>
          <a:stretch>
            <a:fillRect/>
          </a:stretch>
        </p:blipFill>
        <p:spPr>
          <a:xfrm>
            <a:off x="6699307" y="1053458"/>
            <a:ext cx="4223251" cy="2903485"/>
          </a:xfrm>
          <a:prstGeom prst="rect">
            <a:avLst/>
          </a:prstGeom>
        </p:spPr>
      </p:pic>
      <p:pic>
        <p:nvPicPr>
          <p:cNvPr id="9" name="Picture 8">
            <a:extLst>
              <a:ext uri="{FF2B5EF4-FFF2-40B4-BE49-F238E27FC236}">
                <a16:creationId xmlns:a16="http://schemas.microsoft.com/office/drawing/2014/main" id="{7A602E3B-0117-9E87-D64C-C3B1B64C5A5F}"/>
              </a:ext>
            </a:extLst>
          </p:cNvPr>
          <p:cNvPicPr>
            <a:picLocks noChangeAspect="1"/>
          </p:cNvPicPr>
          <p:nvPr/>
        </p:nvPicPr>
        <p:blipFill>
          <a:blip r:embed="rId4"/>
          <a:stretch>
            <a:fillRect/>
          </a:stretch>
        </p:blipFill>
        <p:spPr>
          <a:xfrm>
            <a:off x="6972032" y="4093557"/>
            <a:ext cx="3570619" cy="2565593"/>
          </a:xfrm>
          <a:prstGeom prst="rect">
            <a:avLst/>
          </a:prstGeom>
        </p:spPr>
      </p:pic>
    </p:spTree>
    <p:extLst>
      <p:ext uri="{BB962C8B-B14F-4D97-AF65-F5344CB8AC3E}">
        <p14:creationId xmlns:p14="http://schemas.microsoft.com/office/powerpoint/2010/main" val="1225773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001018"/>
            <a:ext cx="9290506" cy="1089529"/>
          </a:xfrm>
        </p:spPr>
        <p:txBody>
          <a:bodyPr/>
          <a:lstStyle/>
          <a:p>
            <a:r>
              <a:rPr lang="en-US" dirty="0"/>
              <a:t>RQ4: Resilience to Obfuscation Techniques</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090547"/>
            <a:ext cx="10888194" cy="3548732"/>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If an obfuscation technique neither affects the structure of FCGs nor impedes the static analysis and manipulation on Apps, it will not affect HRAT.</a:t>
            </a:r>
          </a:p>
          <a:p>
            <a:r>
              <a:rPr lang="en-US" dirty="0">
                <a:latin typeface="Calibri" panose="020F0502020204030204" pitchFamily="34" charset="0"/>
                <a:ea typeface="Calibri" panose="020F0502020204030204" pitchFamily="34" charset="0"/>
                <a:cs typeface="Calibri" panose="020F0502020204030204" pitchFamily="34" charset="0"/>
              </a:rPr>
              <a:t>Dataset included malware from different families obfuscated by three different obfuscation techniques (i.e., identifier renaming, string encryption and reflection)</a:t>
            </a:r>
          </a:p>
          <a:p>
            <a:r>
              <a:rPr lang="en-US" dirty="0">
                <a:latin typeface="Calibri" panose="020F0502020204030204" pitchFamily="34" charset="0"/>
                <a:ea typeface="Calibri" panose="020F0502020204030204" pitchFamily="34" charset="0"/>
                <a:cs typeface="Calibri" panose="020F0502020204030204" pitchFamily="34" charset="0"/>
              </a:rPr>
              <a:t>Identifier renaming has no effect on HRAT, as it does not affect the structure of FCGs.</a:t>
            </a:r>
          </a:p>
          <a:p>
            <a:r>
              <a:rPr lang="en-US" dirty="0">
                <a:latin typeface="Calibri" panose="020F0502020204030204" pitchFamily="34" charset="0"/>
                <a:ea typeface="Calibri" panose="020F0502020204030204" pitchFamily="34" charset="0"/>
                <a:cs typeface="Calibri" panose="020F0502020204030204" pitchFamily="34" charset="0"/>
              </a:rPr>
              <a:t>For string encryption, malware may use encrypted string to replace original invocation statements, causing nodes and edges to be missed during HRAT’s modifications.</a:t>
            </a:r>
          </a:p>
          <a:p>
            <a:r>
              <a:rPr lang="en-US" dirty="0">
                <a:latin typeface="Calibri" panose="020F0502020204030204" pitchFamily="34" charset="0"/>
                <a:ea typeface="Calibri" panose="020F0502020204030204" pitchFamily="34" charset="0"/>
                <a:cs typeface="Calibri" panose="020F0502020204030204" pitchFamily="34" charset="0"/>
              </a:rPr>
              <a:t>Reflection may make it difficult to conduct static analysis on Apps and thus some invocation relations may be missed.</a:t>
            </a:r>
          </a:p>
        </p:txBody>
      </p:sp>
      <p:pic>
        <p:nvPicPr>
          <p:cNvPr id="5" name="Picture 4">
            <a:extLst>
              <a:ext uri="{FF2B5EF4-FFF2-40B4-BE49-F238E27FC236}">
                <a16:creationId xmlns:a16="http://schemas.microsoft.com/office/drawing/2014/main" id="{233D7C18-6C4B-1220-1EBB-2591A257B9E0}"/>
              </a:ext>
            </a:extLst>
          </p:cNvPr>
          <p:cNvPicPr>
            <a:picLocks noChangeAspect="1"/>
          </p:cNvPicPr>
          <p:nvPr/>
        </p:nvPicPr>
        <p:blipFill>
          <a:blip r:embed="rId3"/>
          <a:stretch>
            <a:fillRect/>
          </a:stretch>
        </p:blipFill>
        <p:spPr>
          <a:xfrm>
            <a:off x="3546787" y="5418215"/>
            <a:ext cx="4928473" cy="1089529"/>
          </a:xfrm>
          <a:prstGeom prst="rect">
            <a:avLst/>
          </a:prstGeom>
        </p:spPr>
      </p:pic>
    </p:spTree>
    <p:extLst>
      <p:ext uri="{BB962C8B-B14F-4D97-AF65-F5344CB8AC3E}">
        <p14:creationId xmlns:p14="http://schemas.microsoft.com/office/powerpoint/2010/main" val="27205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001018"/>
            <a:ext cx="8989055" cy="1089529"/>
          </a:xfrm>
        </p:spPr>
        <p:txBody>
          <a:bodyPr/>
          <a:lstStyle/>
          <a:p>
            <a:r>
              <a:rPr lang="en-US" dirty="0"/>
              <a:t>RQ5: Functional Consistency Assessment</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6" y="2090546"/>
            <a:ext cx="10415921" cy="4568603"/>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HRAT keeps functional consistency of the modified apps in most cases. It may break the functionalities of apps using obfuscation techniques that hinder the static analysis.</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Static analysis assessment: The results show that the FCGs extracted from modified Apps are the same as the FCGs computed by the algorithm. Besides, the number of nodes and edges in the FCGs and extracted features from modified Apps are also the same as those calculated by HRAT.</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Dynamic analysis assessment: The evaluation resulted in HRAT retaining the functionality, triggering methods during run-time for all the modified methods, however, reflection and obfuscation caused missed modification of obfuscated code, triggering app crashes.</a:t>
            </a:r>
          </a:p>
        </p:txBody>
      </p:sp>
    </p:spTree>
    <p:extLst>
      <p:ext uri="{BB962C8B-B14F-4D97-AF65-F5344CB8AC3E}">
        <p14:creationId xmlns:p14="http://schemas.microsoft.com/office/powerpoint/2010/main" val="252472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4628-ED11-4B14-EB37-63E6525F4703}"/>
              </a:ext>
            </a:extLst>
          </p:cNvPr>
          <p:cNvSpPr>
            <a:spLocks noGrp="1"/>
          </p:cNvSpPr>
          <p:nvPr>
            <p:ph type="title"/>
          </p:nvPr>
        </p:nvSpPr>
        <p:spPr/>
        <p:txBody>
          <a:bodyPr/>
          <a:lstStyle/>
          <a:p>
            <a:r>
              <a:rPr lang="en-US" dirty="0"/>
              <a:t>Exploitation Techniques</a:t>
            </a:r>
          </a:p>
        </p:txBody>
      </p:sp>
      <p:sp>
        <p:nvSpPr>
          <p:cNvPr id="3" name="Content Placeholder 2">
            <a:extLst>
              <a:ext uri="{FF2B5EF4-FFF2-40B4-BE49-F238E27FC236}">
                <a16:creationId xmlns:a16="http://schemas.microsoft.com/office/drawing/2014/main" id="{3322B73A-0B98-263A-0663-B153900143AD}"/>
              </a:ext>
            </a:extLst>
          </p:cNvPr>
          <p:cNvSpPr>
            <a:spLocks noGrp="1"/>
          </p:cNvSpPr>
          <p:nvPr>
            <p:ph idx="1"/>
          </p:nvPr>
        </p:nvSpPr>
        <p:spPr>
          <a:xfrm>
            <a:off x="566927" y="2185416"/>
            <a:ext cx="10719771" cy="4201736"/>
          </a:xfrm>
        </p:spPr>
        <p:txBody>
          <a:bodyPr/>
          <a:lstStyle/>
          <a:p>
            <a:pPr marL="0" indent="0" rtl="0">
              <a:spcBef>
                <a:spcPts val="0"/>
              </a:spcBef>
              <a:spcAft>
                <a:spcPts val="1200"/>
              </a:spcAft>
              <a:buNone/>
            </a:pPr>
            <a:r>
              <a:rPr lang="en-IN" sz="1800" b="0" i="0" u="none" strike="noStrike" dirty="0">
                <a:solidFill>
                  <a:srgbClr val="374151"/>
                </a:solidFill>
                <a:effectLst/>
                <a:latin typeface="Calibri" panose="020F0502020204030204" pitchFamily="34" charset="0"/>
              </a:rPr>
              <a:t>Modern malware on Android often involves:</a:t>
            </a:r>
            <a:endParaRPr lang="en-IN" b="0" dirty="0">
              <a:effectLst/>
            </a:endParaRPr>
          </a:p>
          <a:p>
            <a:pPr rtl="0" fontAlgn="base">
              <a:spcBef>
                <a:spcPts val="0"/>
              </a:spcBef>
              <a:spcAft>
                <a:spcPts val="0"/>
              </a:spcAft>
              <a:buFont typeface="Arial" panose="020B0604020202020204" pitchFamily="34" charset="0"/>
              <a:buChar char="•"/>
            </a:pPr>
            <a:r>
              <a:rPr lang="en-IN" b="0" i="0" u="none" strike="noStrike" dirty="0">
                <a:solidFill>
                  <a:srgbClr val="374151"/>
                </a:solidFill>
                <a:effectLst/>
                <a:latin typeface="Calibri" panose="020F0502020204030204" pitchFamily="34" charset="0"/>
              </a:rPr>
              <a:t>Zero-Day Exploits: Taking advantage of unknown vulnerabilities in the OS or apps.</a:t>
            </a:r>
          </a:p>
          <a:p>
            <a:pPr rtl="0" fontAlgn="base">
              <a:spcBef>
                <a:spcPts val="0"/>
              </a:spcBef>
              <a:spcAft>
                <a:spcPts val="0"/>
              </a:spcAft>
              <a:buFont typeface="Arial" panose="020B0604020202020204" pitchFamily="34" charset="0"/>
              <a:buChar char="•"/>
            </a:pPr>
            <a:r>
              <a:rPr lang="en-IN" b="0" i="0" u="none" strike="noStrike" dirty="0">
                <a:solidFill>
                  <a:srgbClr val="374151"/>
                </a:solidFill>
                <a:effectLst/>
                <a:latin typeface="Calibri" panose="020F0502020204030204" pitchFamily="34" charset="0"/>
              </a:rPr>
              <a:t>Rootkits: Gaining root access to take full control of the device.</a:t>
            </a:r>
          </a:p>
          <a:p>
            <a:pPr rtl="0" fontAlgn="base">
              <a:spcBef>
                <a:spcPts val="0"/>
              </a:spcBef>
              <a:spcAft>
                <a:spcPts val="0"/>
              </a:spcAft>
              <a:buFont typeface="Arial" panose="020B0604020202020204" pitchFamily="34" charset="0"/>
              <a:buChar char="•"/>
            </a:pPr>
            <a:r>
              <a:rPr lang="en-IN" b="0" i="0" u="none" strike="noStrike" dirty="0">
                <a:solidFill>
                  <a:srgbClr val="374151"/>
                </a:solidFill>
                <a:effectLst/>
                <a:latin typeface="Calibri" panose="020F0502020204030204" pitchFamily="34" charset="0"/>
              </a:rPr>
              <a:t>Social Engineering: Tricking users into granting permissions or providing access.</a:t>
            </a:r>
          </a:p>
          <a:p>
            <a:pPr rtl="0" fontAlgn="base">
              <a:spcBef>
                <a:spcPts val="0"/>
              </a:spcBef>
              <a:spcAft>
                <a:spcPts val="0"/>
              </a:spcAft>
              <a:buFont typeface="Arial" panose="020B0604020202020204" pitchFamily="34" charset="0"/>
              <a:buChar char="•"/>
            </a:pPr>
            <a:r>
              <a:rPr lang="en-IN" b="0" i="0" u="none" strike="noStrike" dirty="0">
                <a:solidFill>
                  <a:srgbClr val="374151"/>
                </a:solidFill>
                <a:effectLst/>
                <a:latin typeface="Calibri" panose="020F0502020204030204" pitchFamily="34" charset="0"/>
              </a:rPr>
              <a:t>Ransomware: Some malware encrypts user data and demands payment for the decryption key. This type of malware has become increasingly common and can be very profitable for cybercriminals.</a:t>
            </a:r>
          </a:p>
          <a:p>
            <a:pPr rtl="0" fontAlgn="base">
              <a:spcBef>
                <a:spcPts val="0"/>
              </a:spcBef>
              <a:spcAft>
                <a:spcPts val="0"/>
              </a:spcAft>
              <a:buFont typeface="Arial" panose="020B0604020202020204" pitchFamily="34" charset="0"/>
              <a:buChar char="•"/>
            </a:pPr>
            <a:r>
              <a:rPr lang="en-IN" b="0" i="0" u="none" strike="noStrike" dirty="0">
                <a:solidFill>
                  <a:srgbClr val="374151"/>
                </a:solidFill>
                <a:effectLst/>
                <a:latin typeface="Calibri" panose="020F0502020204030204" pitchFamily="34" charset="0"/>
              </a:rPr>
              <a:t>Spyware: This type of malware is designed to spy on users' activities, capturing sensitive information like keystrokes, SMS messages, call logs, and location data.</a:t>
            </a:r>
          </a:p>
          <a:p>
            <a:pPr rtl="0" fontAlgn="base">
              <a:spcBef>
                <a:spcPts val="0"/>
              </a:spcBef>
              <a:spcAft>
                <a:spcPts val="1500"/>
              </a:spcAft>
              <a:buFont typeface="Arial" panose="020B0604020202020204" pitchFamily="34" charset="0"/>
              <a:buChar char="•"/>
            </a:pPr>
            <a:r>
              <a:rPr lang="en-IN" b="0" i="0" u="none" strike="noStrike" dirty="0">
                <a:solidFill>
                  <a:srgbClr val="374151"/>
                </a:solidFill>
                <a:effectLst/>
                <a:latin typeface="Calibri" panose="020F0502020204030204" pitchFamily="34" charset="0"/>
              </a:rPr>
              <a:t>SMS Trojans: These malware variants send SMS messages to premium-rate numbers from the infected device, often without the user's knowledge, resulting in unexpected charges on the user's mobile phone bill.</a:t>
            </a:r>
          </a:p>
          <a:p>
            <a:endParaRPr lang="en-US" dirty="0"/>
          </a:p>
        </p:txBody>
      </p:sp>
    </p:spTree>
    <p:extLst>
      <p:ext uri="{BB962C8B-B14F-4D97-AF65-F5344CB8AC3E}">
        <p14:creationId xmlns:p14="http://schemas.microsoft.com/office/powerpoint/2010/main" val="945387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499616"/>
            <a:ext cx="8989055" cy="590931"/>
          </a:xfrm>
        </p:spPr>
        <p:txBody>
          <a:bodyPr/>
          <a:lstStyle/>
          <a:p>
            <a:r>
              <a:rPr lang="en-US" dirty="0"/>
              <a:t>Defense against HRAT</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090546"/>
            <a:ext cx="7251193" cy="4568603"/>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Two potential approaches were evaluated for defending against HRAT which have been used to defend against adversarial attacks in other domains.</a:t>
            </a:r>
          </a:p>
          <a:p>
            <a:r>
              <a:rPr lang="en-US" dirty="0">
                <a:latin typeface="Calibri" panose="020F0502020204030204" pitchFamily="34" charset="0"/>
                <a:ea typeface="Calibri" panose="020F0502020204030204" pitchFamily="34" charset="0"/>
                <a:cs typeface="Calibri" panose="020F0502020204030204" pitchFamily="34" charset="0"/>
              </a:rPr>
              <a:t>Adversarial retraining is regarded as one of the most effective defense methods against adversarial attacks. With the increase of training ratio, ASR drops accordingly. Thus, retraining would be an effective defense method against HRAT.</a:t>
            </a:r>
          </a:p>
          <a:p>
            <a:r>
              <a:rPr lang="en-US" dirty="0">
                <a:latin typeface="Calibri" panose="020F0502020204030204" pitchFamily="34" charset="0"/>
                <a:ea typeface="Calibri" panose="020F0502020204030204" pitchFamily="34" charset="0"/>
                <a:cs typeface="Calibri" panose="020F0502020204030204" pitchFamily="34" charset="0"/>
              </a:rPr>
              <a:t>It is worth noting that Malscan enhanced by APIGraph only needs a small number of retraining samples to successfully detect adversarial Apps.</a:t>
            </a:r>
          </a:p>
          <a:p>
            <a:r>
              <a:rPr lang="en-US" dirty="0">
                <a:latin typeface="Calibri" panose="020F0502020204030204" pitchFamily="34" charset="0"/>
                <a:ea typeface="Calibri" panose="020F0502020204030204" pitchFamily="34" charset="0"/>
                <a:cs typeface="Calibri" panose="020F0502020204030204" pitchFamily="34" charset="0"/>
              </a:rPr>
              <a:t>For ensemble learning, results show that it could be a promising defense strategy for Mamadroid. However, it is not always effective for Malscan. Therefore, different defense strategies should be adopted.</a:t>
            </a:r>
          </a:p>
        </p:txBody>
      </p:sp>
      <p:pic>
        <p:nvPicPr>
          <p:cNvPr id="4" name="Picture 3">
            <a:extLst>
              <a:ext uri="{FF2B5EF4-FFF2-40B4-BE49-F238E27FC236}">
                <a16:creationId xmlns:a16="http://schemas.microsoft.com/office/drawing/2014/main" id="{6DEE54E4-7B0F-2C7D-654D-6A9600D8821C}"/>
              </a:ext>
            </a:extLst>
          </p:cNvPr>
          <p:cNvPicPr>
            <a:picLocks noChangeAspect="1"/>
          </p:cNvPicPr>
          <p:nvPr/>
        </p:nvPicPr>
        <p:blipFill>
          <a:blip r:embed="rId3"/>
          <a:stretch>
            <a:fillRect/>
          </a:stretch>
        </p:blipFill>
        <p:spPr>
          <a:xfrm>
            <a:off x="7818120" y="2807222"/>
            <a:ext cx="4204463" cy="2551162"/>
          </a:xfrm>
          <a:prstGeom prst="rect">
            <a:avLst/>
          </a:prstGeom>
        </p:spPr>
      </p:pic>
    </p:spTree>
    <p:extLst>
      <p:ext uri="{BB962C8B-B14F-4D97-AF65-F5344CB8AC3E}">
        <p14:creationId xmlns:p14="http://schemas.microsoft.com/office/powerpoint/2010/main" val="4043932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499616"/>
            <a:ext cx="8989055" cy="590931"/>
          </a:xfrm>
        </p:spPr>
        <p:txBody>
          <a:bodyPr/>
          <a:lstStyle/>
          <a:p>
            <a:r>
              <a:rPr lang="en-US" dirty="0"/>
              <a:t>HRAT Limitations</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289397"/>
            <a:ext cx="11058146" cy="4091306"/>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HRAT’s optimization progress leads to high computational consumption, because given a new graph HRAT needs to calculate the gradient of each edge to select the influential nodes or edges.</a:t>
            </a:r>
          </a:p>
          <a:p>
            <a:r>
              <a:rPr lang="en-US" dirty="0">
                <a:latin typeface="Calibri" panose="020F0502020204030204" pitchFamily="34" charset="0"/>
                <a:ea typeface="Calibri" panose="020F0502020204030204" pitchFamily="34" charset="0"/>
                <a:cs typeface="Calibri" panose="020F0502020204030204" pitchFamily="34" charset="0"/>
              </a:rPr>
              <a:t>Evaluation can be done on first using HRAT to attack one detection system and generate adversarial malware, and then check whether the generated malware can escape another detection system.</a:t>
            </a:r>
          </a:p>
          <a:p>
            <a:r>
              <a:rPr lang="en-US" dirty="0">
                <a:latin typeface="Calibri" panose="020F0502020204030204" pitchFamily="34" charset="0"/>
                <a:ea typeface="Calibri" panose="020F0502020204030204" pitchFamily="34" charset="0"/>
                <a:cs typeface="Calibri" panose="020F0502020204030204" pitchFamily="34" charset="0"/>
              </a:rPr>
              <a:t>Since HRAT relies on static analysis, its attack may break APK’s dynamic features, such as reflection, dynamic class loading, etc. </a:t>
            </a:r>
          </a:p>
          <a:p>
            <a:r>
              <a:rPr lang="en-US" dirty="0">
                <a:latin typeface="Calibri" panose="020F0502020204030204" pitchFamily="34" charset="0"/>
                <a:ea typeface="Calibri" panose="020F0502020204030204" pitchFamily="34" charset="0"/>
                <a:cs typeface="Calibri" panose="020F0502020204030204" pitchFamily="34" charset="0"/>
              </a:rPr>
              <a:t>We can add related methods into constraints and set them as unmodifiable to avoid modifying such dynamic features. </a:t>
            </a:r>
          </a:p>
          <a:p>
            <a:r>
              <a:rPr lang="en-US" dirty="0">
                <a:latin typeface="Calibri" panose="020F0502020204030204" pitchFamily="34" charset="0"/>
                <a:ea typeface="Calibri" panose="020F0502020204030204" pitchFamily="34" charset="0"/>
                <a:cs typeface="Calibri" panose="020F0502020204030204" pitchFamily="34" charset="0"/>
              </a:rPr>
              <a:t>Moreover, HRAT could not handle heavily obfuscated malware, such as packaged apps, because static analysis may just access the Dex file of the shell rather than real functional Dex file.</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608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499616"/>
            <a:ext cx="8989055" cy="590931"/>
          </a:xfrm>
        </p:spPr>
        <p:txBody>
          <a:bodyPr/>
          <a:lstStyle/>
          <a:p>
            <a:r>
              <a:rPr lang="en-US" dirty="0"/>
              <a:t>Can it affect us today?</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289397"/>
            <a:ext cx="10928387" cy="4091306"/>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HRAT is aimed at modifying an app to reducing detectability of the features from AMD systems. Therefore, it is mainly useful for malware apps, providing another tool to hide their true nature. On the other hand, malware that modify benign apps (such as WhatsApp) will break their original packaging and signature, immediately flagging them as an untrusted app by most security software today.</a:t>
            </a:r>
          </a:p>
          <a:p>
            <a:r>
              <a:rPr lang="en-US" dirty="0">
                <a:latin typeface="Calibri" panose="020F0502020204030204" pitchFamily="34" charset="0"/>
                <a:ea typeface="Calibri" panose="020F0502020204030204" pitchFamily="34" charset="0"/>
                <a:cs typeface="Calibri" panose="020F0502020204030204" pitchFamily="34" charset="0"/>
              </a:rPr>
              <a:t>HRAT can increase the difficulty in detecting the difference between a malicious app and a benign one. This indicates that if someone uploads a new app to an app store, it may not be detected as malware and might be made available to the public disguising itself, say, as an app helping you speed up your phone, undelete your chat messages, etc. to unsuspecting users.</a:t>
            </a:r>
          </a:p>
          <a:p>
            <a:r>
              <a:rPr lang="en-US" dirty="0">
                <a:latin typeface="Calibri" panose="020F0502020204030204" pitchFamily="34" charset="0"/>
                <a:ea typeface="Calibri" panose="020F0502020204030204" pitchFamily="34" charset="0"/>
                <a:cs typeface="Calibri" panose="020F0502020204030204" pitchFamily="34" charset="0"/>
              </a:rPr>
              <a:t>Therefore, HRAT helps understand how malware apps can avoid detection on app stores. The research helps understand the changing landscape of security and allows for tech companies such as Google, Apple and Microsoft to develop better detection methods and prevent app stores from hosting nefarious apps.</a:t>
            </a:r>
          </a:p>
        </p:txBody>
      </p:sp>
    </p:spTree>
    <p:extLst>
      <p:ext uri="{BB962C8B-B14F-4D97-AF65-F5344CB8AC3E}">
        <p14:creationId xmlns:p14="http://schemas.microsoft.com/office/powerpoint/2010/main" val="712637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7" y="1499616"/>
            <a:ext cx="8989055" cy="590931"/>
          </a:xfrm>
        </p:spPr>
        <p:txBody>
          <a:bodyPr/>
          <a:lstStyle/>
          <a:p>
            <a:r>
              <a:rPr lang="en-US" dirty="0"/>
              <a:t>Conclusion</a:t>
            </a:r>
          </a:p>
        </p:txBody>
      </p:sp>
      <p:sp>
        <p:nvSpPr>
          <p:cNvPr id="6" name="Side Text - Column 1">
            <a:extLst>
              <a:ext uri="{FF2B5EF4-FFF2-40B4-BE49-F238E27FC236}">
                <a16:creationId xmlns:a16="http://schemas.microsoft.com/office/drawing/2014/main" id="{E768C9B9-E0BA-A2E5-D4F7-600E0FB0EC54}"/>
              </a:ext>
            </a:extLst>
          </p:cNvPr>
          <p:cNvSpPr txBox="1">
            <a:spLocks/>
          </p:cNvSpPr>
          <p:nvPr/>
        </p:nvSpPr>
        <p:spPr>
          <a:xfrm>
            <a:off x="566927" y="2289397"/>
            <a:ext cx="11058146" cy="4091306"/>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Calibri" panose="020F0502020204030204" pitchFamily="34" charset="0"/>
                <a:cs typeface="Calibri" panose="020F0502020204030204" pitchFamily="34" charset="0"/>
              </a:rPr>
              <a:t>The authors propose a novel structural attack against FCG-based Android malware detection systems. </a:t>
            </a:r>
          </a:p>
          <a:p>
            <a:r>
              <a:rPr lang="en-US" dirty="0">
                <a:latin typeface="Calibri" panose="020F0502020204030204" pitchFamily="34" charset="0"/>
                <a:ea typeface="Calibri" panose="020F0502020204030204" pitchFamily="34" charset="0"/>
                <a:cs typeface="Calibri" panose="020F0502020204030204" pitchFamily="34" charset="0"/>
              </a:rPr>
              <a:t>By leveraging the correlation between FCG and software, the attack bridges the gap between feature-space attacks and problem-space attacks. Through interacting with target systems, their attack is more effective and modification efficient than heuristic methods. </a:t>
            </a:r>
          </a:p>
          <a:p>
            <a:r>
              <a:rPr lang="en-US" dirty="0">
                <a:latin typeface="Calibri" panose="020F0502020204030204" pitchFamily="34" charset="0"/>
                <a:ea typeface="Calibri" panose="020F0502020204030204" pitchFamily="34" charset="0"/>
                <a:cs typeface="Calibri" panose="020F0502020204030204" pitchFamily="34" charset="0"/>
              </a:rPr>
              <a:t>Their extensive experiments demonstrate that combining multiple attack actions is more effective than applying single action. </a:t>
            </a:r>
          </a:p>
          <a:p>
            <a:r>
              <a:rPr lang="en-US" dirty="0">
                <a:latin typeface="Calibri" panose="020F0502020204030204" pitchFamily="34" charset="0"/>
                <a:ea typeface="Calibri" panose="020F0502020204030204" pitchFamily="34" charset="0"/>
                <a:cs typeface="Calibri" panose="020F0502020204030204" pitchFamily="34" charset="0"/>
              </a:rPr>
              <a:t>Moreover, their methodology can also be applied to </a:t>
            </a:r>
            <a:r>
              <a:rPr lang="en-US" b="1" u="sng" dirty="0">
                <a:latin typeface="Calibri" panose="020F0502020204030204" pitchFamily="34" charset="0"/>
                <a:ea typeface="Calibri" panose="020F0502020204030204" pitchFamily="34" charset="0"/>
                <a:cs typeface="Calibri" panose="020F0502020204030204" pitchFamily="34" charset="0"/>
              </a:rPr>
              <a:t>platforms other than Android</a:t>
            </a:r>
            <a:r>
              <a:rPr lang="en-US" u="sng" dirty="0">
                <a:latin typeface="Calibri" panose="020F0502020204030204" pitchFamily="34" charset="0"/>
                <a:ea typeface="Calibri" panose="020F0502020204030204" pitchFamily="34" charset="0"/>
                <a:cs typeface="Calibri" panose="020F0502020204030204" pitchFamily="34" charset="0"/>
              </a:rPr>
              <a:t>.</a:t>
            </a:r>
          </a:p>
          <a:p>
            <a:endParaRPr lang="en-US"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446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4364-B6D8-8B85-D9FC-4132DBC9FCA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8A3BE88-7501-CB3B-D7F2-9DC25BFF9F06}"/>
              </a:ext>
            </a:extLst>
          </p:cNvPr>
          <p:cNvSpPr>
            <a:spLocks noGrp="1"/>
          </p:cNvSpPr>
          <p:nvPr>
            <p:ph idx="1"/>
          </p:nvPr>
        </p:nvSpPr>
        <p:spPr>
          <a:xfrm>
            <a:off x="566928" y="2185416"/>
            <a:ext cx="10110308" cy="3968249"/>
          </a:xfrm>
        </p:spPr>
        <p:txBody>
          <a:bodyPr/>
          <a:lstStyle/>
          <a:p>
            <a:pPr marL="0" indent="0">
              <a:spcBef>
                <a:spcPts val="0"/>
              </a:spcBef>
              <a:spcAft>
                <a:spcPts val="1200"/>
              </a:spcAft>
              <a:buNone/>
            </a:pPr>
            <a:r>
              <a:rPr lang="en-IN" sz="1600" dirty="0">
                <a:latin typeface="Calibri" panose="020F0502020204030204" pitchFamily="34" charset="0"/>
                <a:ea typeface="Calibri" panose="020F0502020204030204" pitchFamily="34" charset="0"/>
                <a:cs typeface="Calibri" panose="020F0502020204030204" pitchFamily="34" charset="0"/>
              </a:rPr>
              <a:t>Original Paper:</a:t>
            </a:r>
          </a:p>
          <a:p>
            <a:pPr>
              <a:spcBef>
                <a:spcPts val="0"/>
              </a:spcBef>
              <a:spcAft>
                <a:spcPts val="120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Zhao, K., Zhou, H., Zhu, Y., Zhan, X., Zhou, K., Li, J., Yu, L., Yuan, W., &amp; Luo, X. (2021). </a:t>
            </a:r>
            <a:r>
              <a:rPr lang="en-IN" sz="1600" i="1" dirty="0">
                <a:latin typeface="Times New Roman" panose="02020603050405020304" pitchFamily="18" charset="0"/>
                <a:ea typeface="Calibri" panose="020F0502020204030204" pitchFamily="34" charset="0"/>
                <a:cs typeface="Times New Roman" panose="02020603050405020304" pitchFamily="18" charset="0"/>
              </a:rPr>
              <a:t>Structural attack against graph based Android malware detection.</a:t>
            </a:r>
            <a:r>
              <a:rPr lang="en-IN" sz="1600" dirty="0">
                <a:latin typeface="Times New Roman" panose="02020603050405020304" pitchFamily="18" charset="0"/>
                <a:ea typeface="Calibri" panose="020F0502020204030204" pitchFamily="34" charset="0"/>
                <a:cs typeface="Times New Roman" panose="02020603050405020304" pitchFamily="18" charset="0"/>
              </a:rPr>
              <a:t> Proceedings of the 2021 ACM SIGSAC Conference on Computer and Communications Security. </a:t>
            </a:r>
            <a:r>
              <a:rPr lang="en-IN" sz="1600" dirty="0">
                <a:latin typeface="Times New Roman" panose="02020603050405020304" pitchFamily="18" charset="0"/>
                <a:ea typeface="Calibri" panose="020F0502020204030204" pitchFamily="34" charset="0"/>
                <a:cs typeface="Times New Roman" panose="02020603050405020304" pitchFamily="18" charset="0"/>
                <a:hlinkClick r:id="rId2"/>
              </a:rPr>
              <a:t>https://doi.org/10.1145/3460120.3485387</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rtl="0">
              <a:spcBef>
                <a:spcPts val="0"/>
              </a:spcBef>
              <a:spcAft>
                <a:spcPts val="1200"/>
              </a:spcAft>
              <a:buNone/>
            </a:pPr>
            <a:r>
              <a:rPr lang="en-IN" sz="1600" dirty="0">
                <a:latin typeface="Calibri" panose="020F0502020204030204" pitchFamily="34" charset="0"/>
                <a:ea typeface="Calibri" panose="020F0502020204030204" pitchFamily="34" charset="0"/>
                <a:cs typeface="Calibri" panose="020F0502020204030204" pitchFamily="34" charset="0"/>
              </a:rPr>
              <a:t>Online References</a:t>
            </a:r>
          </a:p>
          <a:p>
            <a:pPr>
              <a:spcBef>
                <a:spcPts val="0"/>
              </a:spcBef>
              <a:spcAft>
                <a:spcPts val="1200"/>
              </a:spcAft>
            </a:pPr>
            <a:r>
              <a:rPr lang="en-IN" sz="1600" i="1" dirty="0">
                <a:latin typeface="Times New Roman" panose="02020603050405020304" pitchFamily="18" charset="0"/>
                <a:ea typeface="Calibri" panose="020F0502020204030204" pitchFamily="34" charset="0"/>
                <a:cs typeface="Times New Roman" panose="02020603050405020304" pitchFamily="18" charset="0"/>
              </a:rPr>
              <a:t>Problem formulatin.</a:t>
            </a:r>
            <a:r>
              <a:rPr lang="en-IN" sz="1600" dirty="0">
                <a:latin typeface="Times New Roman" panose="02020603050405020304" pitchFamily="18" charset="0"/>
                <a:ea typeface="Calibri" panose="020F0502020204030204" pitchFamily="34" charset="0"/>
                <a:cs typeface="Times New Roman" panose="02020603050405020304" pitchFamily="18" charset="0"/>
              </a:rPr>
              <a:t> (n.d.). Retrieved November 4, 2023, from </a:t>
            </a:r>
            <a:r>
              <a:rPr lang="en-IN" sz="1600" dirty="0">
                <a:latin typeface="Times New Roman" panose="02020603050405020304" pitchFamily="18" charset="0"/>
                <a:ea typeface="Calibri" panose="020F0502020204030204" pitchFamily="34" charset="0"/>
                <a:cs typeface="Times New Roman" panose="02020603050405020304" pitchFamily="18" charset="0"/>
                <a:hlinkClick r:id="rId3"/>
              </a:rPr>
              <a:t>https://sites.google.com/view/hrat/</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1200"/>
              </a:spcAft>
            </a:pPr>
            <a:r>
              <a:rPr lang="en-US" sz="1600" dirty="0">
                <a:effectLst/>
                <a:latin typeface="Times New Roman" panose="02020603050405020304" pitchFamily="18" charset="0"/>
              </a:rPr>
              <a:t>Kivva, A. (2023, June 6). IT threat evolution Q1 2023. Mobile statistics. </a:t>
            </a:r>
            <a:r>
              <a:rPr lang="en-US" sz="1600" i="1" dirty="0">
                <a:effectLst/>
                <a:latin typeface="Times New Roman" panose="02020603050405020304" pitchFamily="18" charset="0"/>
              </a:rPr>
              <a:t>Securelist</a:t>
            </a:r>
            <a:r>
              <a:rPr lang="en-US" sz="1600" dirty="0">
                <a:effectLst/>
                <a:latin typeface="Times New Roman" panose="02020603050405020304" pitchFamily="18" charset="0"/>
              </a:rPr>
              <a:t>. Retrieved November 4, 2023, from </a:t>
            </a:r>
            <a:r>
              <a:rPr lang="en-US" sz="1600" dirty="0">
                <a:effectLst/>
                <a:latin typeface="Times New Roman" panose="02020603050405020304" pitchFamily="18" charset="0"/>
                <a:hlinkClick r:id="rId4"/>
              </a:rPr>
              <a:t>https://securelist.com/it-threat-evolution-q1-2023-mobile-statistics/109893/</a:t>
            </a:r>
            <a:endParaRPr lang="en-US" sz="1600" dirty="0">
              <a:effectLst/>
              <a:latin typeface="Times New Roman" panose="02020603050405020304" pitchFamily="18" charset="0"/>
            </a:endParaRPr>
          </a:p>
          <a:p>
            <a:pPr>
              <a:spcBef>
                <a:spcPts val="0"/>
              </a:spcBef>
              <a:spcAft>
                <a:spcPts val="1200"/>
              </a:spcAft>
            </a:pPr>
            <a:r>
              <a:rPr lang="en-US" sz="1600" i="1" dirty="0">
                <a:effectLst/>
                <a:latin typeface="Times New Roman" panose="02020603050405020304" pitchFamily="18" charset="0"/>
              </a:rPr>
              <a:t>Application signing</a:t>
            </a:r>
            <a:r>
              <a:rPr lang="en-US" sz="1600" dirty="0">
                <a:effectLst/>
                <a:latin typeface="Times New Roman" panose="02020603050405020304" pitchFamily="18" charset="0"/>
              </a:rPr>
              <a:t>. (2023, September 25). Android Open Source Project. Retrieved November 4, 2023, from </a:t>
            </a:r>
            <a:r>
              <a:rPr lang="en-US" sz="1600" dirty="0">
                <a:effectLst/>
                <a:latin typeface="Times New Roman" panose="02020603050405020304" pitchFamily="18" charset="0"/>
                <a:hlinkClick r:id="rId5"/>
              </a:rPr>
              <a:t>https://source.android.com/docs/security/features/apksigning</a:t>
            </a:r>
            <a:endParaRPr lang="en-US" sz="1600" dirty="0">
              <a:effectLst/>
              <a:latin typeface="Times New Roman" panose="02020603050405020304" pitchFamily="18" charset="0"/>
            </a:endParaRPr>
          </a:p>
        </p:txBody>
      </p:sp>
    </p:spTree>
    <p:extLst>
      <p:ext uri="{BB962C8B-B14F-4D97-AF65-F5344CB8AC3E}">
        <p14:creationId xmlns:p14="http://schemas.microsoft.com/office/powerpoint/2010/main" val="71804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95FBF1-2CF8-60A0-3B1E-2B5907210712}"/>
              </a:ext>
            </a:extLst>
          </p:cNvPr>
          <p:cNvSpPr txBox="1">
            <a:spLocks/>
          </p:cNvSpPr>
          <p:nvPr/>
        </p:nvSpPr>
        <p:spPr>
          <a:xfrm>
            <a:off x="548951" y="953618"/>
            <a:ext cx="10063631" cy="130644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US" dirty="0">
                <a:latin typeface="Calibri" panose="020F0502020204030204" pitchFamily="34" charset="0"/>
              </a:rPr>
              <a:t>Number of detected malicious installation packages, Q1 2022–Q1 2023 </a:t>
            </a:r>
          </a:p>
        </p:txBody>
      </p:sp>
      <p:sp>
        <p:nvSpPr>
          <p:cNvPr id="9" name="Content Placeholder 2">
            <a:extLst>
              <a:ext uri="{FF2B5EF4-FFF2-40B4-BE49-F238E27FC236}">
                <a16:creationId xmlns:a16="http://schemas.microsoft.com/office/drawing/2014/main" id="{BCF38CFC-926D-4946-13A0-17CDCD473DCC}"/>
              </a:ext>
            </a:extLst>
          </p:cNvPr>
          <p:cNvSpPr txBox="1">
            <a:spLocks/>
          </p:cNvSpPr>
          <p:nvPr/>
        </p:nvSpPr>
        <p:spPr>
          <a:xfrm>
            <a:off x="548951" y="2260061"/>
            <a:ext cx="4293637" cy="4303464"/>
          </a:xfrm>
          <a:prstGeom prst="rect">
            <a:avLst/>
          </a:prstGeom>
        </p:spPr>
        <p:txBody>
          <a:bodyPr vert="horz" lIns="91440" tIns="45720" rIns="91440" bIns="45720" rtlCol="0">
            <a:norm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500"/>
              </a:spcAft>
              <a:buFont typeface="Arial" panose="020B0604020202020204" pitchFamily="34" charset="0"/>
              <a:buNone/>
            </a:pPr>
            <a:r>
              <a:rPr lang="en-IN" sz="1400" dirty="0">
                <a:solidFill>
                  <a:srgbClr val="000000"/>
                </a:solidFill>
                <a:latin typeface="Calibri" panose="020F0502020204030204" pitchFamily="34" charset="0"/>
              </a:rPr>
              <a:t>According to Kaspersky Security Network, in Q1 2023:</a:t>
            </a:r>
          </a:p>
          <a:p>
            <a:pPr>
              <a:spcBef>
                <a:spcPts val="0"/>
              </a:spcBef>
              <a:spcAft>
                <a:spcPts val="1500"/>
              </a:spcAft>
            </a:pPr>
            <a:r>
              <a:rPr lang="en-IN" sz="1400" dirty="0">
                <a:solidFill>
                  <a:srgbClr val="000000"/>
                </a:solidFill>
                <a:latin typeface="Calibri" panose="020F0502020204030204" pitchFamily="34" charset="0"/>
              </a:rPr>
              <a:t>4,948,522 mobile malware, adware and riskware attacks were blocked.</a:t>
            </a:r>
          </a:p>
          <a:p>
            <a:pPr>
              <a:spcBef>
                <a:spcPts val="0"/>
              </a:spcBef>
              <a:spcAft>
                <a:spcPts val="1500"/>
              </a:spcAft>
            </a:pPr>
            <a:r>
              <a:rPr lang="en-IN" sz="1400" dirty="0">
                <a:solidFill>
                  <a:srgbClr val="000000"/>
                </a:solidFill>
                <a:latin typeface="Calibri" panose="020F0502020204030204" pitchFamily="34" charset="0"/>
              </a:rPr>
              <a:t>The most common threat to mobile devices was adware: 34.8% of all detected threats.</a:t>
            </a:r>
          </a:p>
          <a:p>
            <a:pPr fontAlgn="base">
              <a:spcBef>
                <a:spcPts val="0"/>
              </a:spcBef>
            </a:pPr>
            <a:r>
              <a:rPr lang="en-IN" sz="1400" dirty="0">
                <a:solidFill>
                  <a:srgbClr val="000000"/>
                </a:solidFill>
                <a:latin typeface="Calibri" panose="020F0502020204030204" pitchFamily="34" charset="0"/>
              </a:rPr>
              <a:t>307,529 malicious installation packages were detected, of which:</a:t>
            </a:r>
          </a:p>
          <a:p>
            <a:pPr lvl="1" fontAlgn="base">
              <a:spcBef>
                <a:spcPts val="0"/>
              </a:spcBef>
              <a:buFont typeface="Arial" panose="020B0604020202020204" pitchFamily="34" charset="0"/>
              <a:buChar char="•"/>
            </a:pPr>
            <a:r>
              <a:rPr lang="en-US" sz="1400" dirty="0">
                <a:solidFill>
                  <a:srgbClr val="000000"/>
                </a:solidFill>
                <a:latin typeface="Calibri" panose="020F0502020204030204" pitchFamily="34" charset="0"/>
              </a:rPr>
              <a:t>57,601 packages were related to mobile banking Trojans</a:t>
            </a:r>
            <a:endParaRPr lang="en-IN" sz="1400" dirty="0">
              <a:solidFill>
                <a:srgbClr val="000000"/>
              </a:solidFill>
              <a:latin typeface="Calibri" panose="020F0502020204030204" pitchFamily="34" charset="0"/>
            </a:endParaRPr>
          </a:p>
          <a:p>
            <a:pPr marL="742950" lvl="1" indent="-285750" fontAlgn="base">
              <a:spcBef>
                <a:spcPts val="0"/>
              </a:spcBef>
              <a:spcAft>
                <a:spcPts val="3000"/>
              </a:spcAft>
              <a:buFont typeface="Arial" panose="020B0604020202020204" pitchFamily="34" charset="0"/>
              <a:buChar char="•"/>
            </a:pPr>
            <a:r>
              <a:rPr lang="en-IN" sz="1400" dirty="0">
                <a:solidFill>
                  <a:srgbClr val="000000"/>
                </a:solidFill>
                <a:latin typeface="Calibri" panose="020F0502020204030204" pitchFamily="34" charset="0"/>
              </a:rPr>
              <a:t>1767 packages were mobile ransomware Trojans</a:t>
            </a:r>
          </a:p>
          <a:p>
            <a:endParaRPr lang="en-US" sz="2400" dirty="0">
              <a:latin typeface="Calibri" panose="020F0502020204030204" pitchFamily="34" charset="0"/>
            </a:endParaRPr>
          </a:p>
        </p:txBody>
      </p:sp>
      <p:pic>
        <p:nvPicPr>
          <p:cNvPr id="10" name="Picture 2" descr="A graph of a bar&#10;&#10;Description automatically generated with medium confidence">
            <a:extLst>
              <a:ext uri="{FF2B5EF4-FFF2-40B4-BE49-F238E27FC236}">
                <a16:creationId xmlns:a16="http://schemas.microsoft.com/office/drawing/2014/main" id="{5A01BCB9-F094-2767-E9DF-64657593D9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6" r="2" b="2"/>
          <a:stretch/>
        </p:blipFill>
        <p:spPr bwMode="auto">
          <a:xfrm>
            <a:off x="5806751" y="2260061"/>
            <a:ext cx="5761307" cy="394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4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E839764-255D-5F90-996C-F5A04D5EFF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9775"/>
          <a:stretch/>
        </p:blipFill>
        <p:spPr bwMode="auto">
          <a:xfrm>
            <a:off x="5183500" y="2024355"/>
            <a:ext cx="6170299" cy="42248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5EE96B7-0FF4-3F7B-72AE-A938108C959C}"/>
              </a:ext>
            </a:extLst>
          </p:cNvPr>
          <p:cNvSpPr txBox="1">
            <a:spLocks/>
          </p:cNvSpPr>
          <p:nvPr/>
        </p:nvSpPr>
        <p:spPr>
          <a:xfrm>
            <a:off x="548951" y="2260061"/>
            <a:ext cx="4293637" cy="4303464"/>
          </a:xfrm>
          <a:prstGeom prst="rect">
            <a:avLst/>
          </a:prstGeom>
        </p:spPr>
        <p:txBody>
          <a:bodyPr vert="horz" lIns="91440" tIns="45720" rIns="91440" bIns="45720" rtlCol="0">
            <a:norm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spcBef>
                <a:spcPts val="1500"/>
              </a:spcBef>
              <a:spcAft>
                <a:spcPts val="0"/>
              </a:spcAft>
              <a:buFont typeface="Arial" panose="020B0604020202020204" pitchFamily="34" charset="0"/>
              <a:buChar char="•"/>
            </a:pPr>
            <a:r>
              <a:rPr lang="en-IN" sz="1400" b="0" i="0" u="none" strike="noStrike" dirty="0">
                <a:solidFill>
                  <a:srgbClr val="374151"/>
                </a:solidFill>
                <a:effectLst/>
                <a:latin typeface="Calibri" panose="020F0502020204030204" pitchFamily="34" charset="0"/>
              </a:rPr>
              <a:t>Trojan-Dropper: 1%</a:t>
            </a:r>
          </a:p>
          <a:p>
            <a:pPr rtl="0" fontAlgn="base">
              <a:spcBef>
                <a:spcPts val="0"/>
              </a:spcBef>
              <a:spcAft>
                <a:spcPts val="0"/>
              </a:spcAft>
              <a:buFont typeface="Arial" panose="020B0604020202020204" pitchFamily="34" charset="0"/>
              <a:buChar char="•"/>
            </a:pPr>
            <a:r>
              <a:rPr lang="en-IN" sz="1400" b="0" i="0" u="none" strike="noStrike" dirty="0">
                <a:solidFill>
                  <a:srgbClr val="374151"/>
                </a:solidFill>
                <a:effectLst/>
                <a:latin typeface="Calibri" panose="020F0502020204030204" pitchFamily="34" charset="0"/>
              </a:rPr>
              <a:t>Trojan-Spy: 2.92%</a:t>
            </a:r>
          </a:p>
          <a:p>
            <a:pPr rtl="0" fontAlgn="base">
              <a:spcBef>
                <a:spcPts val="0"/>
              </a:spcBef>
              <a:spcAft>
                <a:spcPts val="0"/>
              </a:spcAft>
              <a:buFont typeface="Arial" panose="020B0604020202020204" pitchFamily="34" charset="0"/>
              <a:buChar char="•"/>
            </a:pPr>
            <a:r>
              <a:rPr lang="en-IN" sz="1400" b="0" i="0" u="none" strike="noStrike" dirty="0">
                <a:solidFill>
                  <a:srgbClr val="374151"/>
                </a:solidFill>
                <a:effectLst/>
                <a:latin typeface="Calibri" panose="020F0502020204030204" pitchFamily="34" charset="0"/>
              </a:rPr>
              <a:t>HackTool: 1.43%</a:t>
            </a:r>
          </a:p>
          <a:p>
            <a:pPr rtl="0" fontAlgn="base">
              <a:spcBef>
                <a:spcPts val="0"/>
              </a:spcBef>
              <a:spcAft>
                <a:spcPts val="0"/>
              </a:spcAft>
              <a:buFont typeface="Arial" panose="020B0604020202020204" pitchFamily="34" charset="0"/>
              <a:buChar char="•"/>
            </a:pPr>
            <a:r>
              <a:rPr lang="en-IN" sz="1400" b="0" i="0" u="none" strike="noStrike" dirty="0">
                <a:solidFill>
                  <a:srgbClr val="374151"/>
                </a:solidFill>
                <a:effectLst/>
                <a:latin typeface="Calibri" panose="020F0502020204030204" pitchFamily="34" charset="0"/>
              </a:rPr>
              <a:t>Trojan-SMS: 2.23%</a:t>
            </a:r>
          </a:p>
          <a:p>
            <a:pPr rtl="0" fontAlgn="base">
              <a:spcBef>
                <a:spcPts val="0"/>
              </a:spcBef>
              <a:spcAft>
                <a:spcPts val="0"/>
              </a:spcAft>
              <a:buFont typeface="Arial" panose="020B0604020202020204" pitchFamily="34" charset="0"/>
              <a:buChar char="•"/>
            </a:pPr>
            <a:r>
              <a:rPr lang="en-IN" sz="1400" b="0" i="0" u="none" strike="noStrike" dirty="0">
                <a:solidFill>
                  <a:srgbClr val="374151"/>
                </a:solidFill>
                <a:effectLst/>
                <a:latin typeface="Calibri" panose="020F0502020204030204" pitchFamily="34" charset="0"/>
              </a:rPr>
              <a:t>Trojan-Downloader: 1.02%</a:t>
            </a:r>
          </a:p>
          <a:p>
            <a:pPr rtl="0" fontAlgn="base">
              <a:spcBef>
                <a:spcPts val="0"/>
              </a:spcBef>
              <a:spcAft>
                <a:spcPts val="1500"/>
              </a:spcAft>
              <a:buFont typeface="Arial" panose="020B0604020202020204" pitchFamily="34" charset="0"/>
              <a:buChar char="•"/>
            </a:pPr>
            <a:r>
              <a:rPr lang="en-IN" sz="1400" b="0" i="0" u="none" strike="noStrike" dirty="0">
                <a:solidFill>
                  <a:srgbClr val="374151"/>
                </a:solidFill>
                <a:effectLst/>
                <a:latin typeface="Calibri" panose="020F0502020204030204" pitchFamily="34" charset="0"/>
              </a:rPr>
              <a:t>Trojan-Ransom, Backdoor, Monitor, and Other categories also appear to be listed with their respective percentages.</a:t>
            </a:r>
          </a:p>
          <a:p>
            <a:pPr marL="0" indent="0" rtl="0" fontAlgn="base">
              <a:spcBef>
                <a:spcPts val="1500"/>
              </a:spcBef>
              <a:spcAft>
                <a:spcPts val="0"/>
              </a:spcAft>
              <a:buNone/>
            </a:pPr>
            <a:r>
              <a:rPr lang="en-IN" sz="1400" b="0" i="0" u="none" strike="noStrike" dirty="0">
                <a:solidFill>
                  <a:srgbClr val="374151"/>
                </a:solidFill>
                <a:effectLst/>
                <a:latin typeface="Calibri" panose="020F0502020204030204" pitchFamily="34" charset="0"/>
              </a:rPr>
              <a:t>There's a reference to years 2022 and 2023, which may suggest a comparison or a timeline of malware detection statistics</a:t>
            </a:r>
          </a:p>
          <a:p>
            <a:endParaRPr lang="en-US" sz="1600" dirty="0"/>
          </a:p>
        </p:txBody>
      </p:sp>
      <p:sp>
        <p:nvSpPr>
          <p:cNvPr id="8" name="Title 1">
            <a:extLst>
              <a:ext uri="{FF2B5EF4-FFF2-40B4-BE49-F238E27FC236}">
                <a16:creationId xmlns:a16="http://schemas.microsoft.com/office/drawing/2014/main" id="{583B5396-AA0F-0B39-8BC8-7F652A492090}"/>
              </a:ext>
            </a:extLst>
          </p:cNvPr>
          <p:cNvSpPr>
            <a:spLocks noGrp="1"/>
          </p:cNvSpPr>
          <p:nvPr>
            <p:ph type="title"/>
          </p:nvPr>
        </p:nvSpPr>
        <p:spPr>
          <a:xfrm>
            <a:off x="566927" y="1001018"/>
            <a:ext cx="8004417" cy="1089529"/>
          </a:xfrm>
        </p:spPr>
        <p:txBody>
          <a:bodyPr/>
          <a:lstStyle/>
          <a:p>
            <a:r>
              <a:rPr lang="en-US" dirty="0"/>
              <a:t>Types of malware with their percentages</a:t>
            </a:r>
          </a:p>
        </p:txBody>
      </p:sp>
    </p:spTree>
    <p:extLst>
      <p:ext uri="{BB962C8B-B14F-4D97-AF65-F5344CB8AC3E}">
        <p14:creationId xmlns:p14="http://schemas.microsoft.com/office/powerpoint/2010/main" val="24872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BF07-5E76-F4B4-EE83-EC978430946A}"/>
              </a:ext>
            </a:extLst>
          </p:cNvPr>
          <p:cNvSpPr>
            <a:spLocks noGrp="1"/>
          </p:cNvSpPr>
          <p:nvPr>
            <p:ph type="title"/>
          </p:nvPr>
        </p:nvSpPr>
        <p:spPr/>
        <p:txBody>
          <a:bodyPr/>
          <a:lstStyle/>
          <a:p>
            <a:r>
              <a:rPr lang="en-US" dirty="0"/>
              <a:t>Detection Techniques</a:t>
            </a:r>
          </a:p>
        </p:txBody>
      </p:sp>
      <p:sp>
        <p:nvSpPr>
          <p:cNvPr id="3" name="Content Placeholder 2">
            <a:extLst>
              <a:ext uri="{FF2B5EF4-FFF2-40B4-BE49-F238E27FC236}">
                <a16:creationId xmlns:a16="http://schemas.microsoft.com/office/drawing/2014/main" id="{AC3CAFCC-BFDD-6774-B9C0-D68BC6C7D0B2}"/>
              </a:ext>
            </a:extLst>
          </p:cNvPr>
          <p:cNvSpPr>
            <a:spLocks noGrp="1"/>
          </p:cNvSpPr>
          <p:nvPr>
            <p:ph idx="1"/>
          </p:nvPr>
        </p:nvSpPr>
        <p:spPr>
          <a:xfrm>
            <a:off x="566928" y="2185416"/>
            <a:ext cx="10774362" cy="3968249"/>
          </a:xfrm>
        </p:spPr>
        <p:txBody>
          <a:bodyPr/>
          <a:lstStyle/>
          <a:p>
            <a:pPr rtl="0" fontAlgn="base">
              <a:spcBef>
                <a:spcPts val="150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Signature-Based Detection: Relies on identifying known malware signatures.</a:t>
            </a:r>
          </a:p>
          <a:p>
            <a:pPr rtl="0" fontAlgn="base">
              <a:spcBef>
                <a:spcPts val="1500"/>
              </a:spcBef>
              <a:spcAft>
                <a:spcPts val="0"/>
              </a:spcAft>
              <a:buFont typeface="Arial" panose="020B0604020202020204" pitchFamily="34" charset="0"/>
              <a:buChar char="•"/>
            </a:pPr>
            <a:r>
              <a:rPr lang="en-US" sz="1800" b="0" i="0" u="none" strike="noStrike" dirty="0">
                <a:solidFill>
                  <a:srgbClr val="374151"/>
                </a:solidFill>
                <a:effectLst/>
                <a:latin typeface="Calibri" panose="020F0502020204030204" pitchFamily="34" charset="0"/>
              </a:rPr>
              <a:t>Behavioral-Based</a:t>
            </a:r>
            <a:r>
              <a:rPr lang="en-IN" sz="1800" b="0" i="0" u="none" strike="noStrike" dirty="0">
                <a:solidFill>
                  <a:srgbClr val="374151"/>
                </a:solidFill>
                <a:effectLst/>
                <a:latin typeface="Calibri" panose="020F0502020204030204" pitchFamily="34" charset="0"/>
              </a:rPr>
              <a:t> Detection: This technique </a:t>
            </a:r>
            <a:r>
              <a:rPr lang="en-US" sz="1800" b="0" i="0" u="none" strike="noStrike" dirty="0">
                <a:solidFill>
                  <a:srgbClr val="374151"/>
                </a:solidFill>
                <a:effectLst/>
                <a:latin typeface="Calibri" panose="020F0502020204030204" pitchFamily="34" charset="0"/>
              </a:rPr>
              <a:t>analyzes</a:t>
            </a:r>
            <a:r>
              <a:rPr lang="en-IN" sz="1800" b="0" i="0" u="none" strike="noStrike" dirty="0">
                <a:solidFill>
                  <a:srgbClr val="374151"/>
                </a:solidFill>
                <a:effectLst/>
                <a:latin typeface="Calibri" panose="020F0502020204030204" pitchFamily="34" charset="0"/>
              </a:rPr>
              <a:t> the </a:t>
            </a:r>
            <a:r>
              <a:rPr lang="en-US" sz="1800" b="0" i="0" u="none" strike="noStrike" dirty="0">
                <a:solidFill>
                  <a:srgbClr val="374151"/>
                </a:solidFill>
                <a:effectLst/>
                <a:latin typeface="Calibri" panose="020F0502020204030204" pitchFamily="34" charset="0"/>
              </a:rPr>
              <a:t>behavior</a:t>
            </a:r>
            <a:r>
              <a:rPr lang="en-IN" sz="1800" b="0" i="0" u="none" strike="noStrike" dirty="0">
                <a:solidFill>
                  <a:srgbClr val="374151"/>
                </a:solidFill>
                <a:effectLst/>
                <a:latin typeface="Calibri" panose="020F0502020204030204" pitchFamily="34" charset="0"/>
              </a:rPr>
              <a:t> of applications, flagging activities that are out of the ordinary.</a:t>
            </a:r>
          </a:p>
          <a:p>
            <a:pPr rtl="0" fontAlgn="base">
              <a:spcBef>
                <a:spcPts val="150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Heuristic-Based Detection: They are used to identify new, unseen malware. </a:t>
            </a:r>
          </a:p>
          <a:p>
            <a:pPr rtl="0" fontAlgn="base">
              <a:spcBef>
                <a:spcPts val="1500"/>
              </a:spcBef>
              <a:spcAft>
                <a:spcPts val="0"/>
              </a:spcAft>
              <a:buFont typeface="Arial" panose="020B0604020202020204" pitchFamily="34" charset="0"/>
              <a:buChar char="•"/>
            </a:pPr>
            <a:r>
              <a:rPr lang="en-IN" sz="1800" b="0" i="0" u="none" strike="noStrike" dirty="0">
                <a:solidFill>
                  <a:srgbClr val="374151"/>
                </a:solidFill>
                <a:effectLst/>
                <a:latin typeface="Calibri" panose="020F0502020204030204" pitchFamily="34" charset="0"/>
              </a:rPr>
              <a:t>Machine Learning Approaches: Machine learning models are trained on large datasets containing examples of both benign and malicious apps.</a:t>
            </a:r>
            <a:endParaRPr lang="en-US" dirty="0"/>
          </a:p>
        </p:txBody>
      </p:sp>
    </p:spTree>
    <p:extLst>
      <p:ext uri="{BB962C8B-B14F-4D97-AF65-F5344CB8AC3E}">
        <p14:creationId xmlns:p14="http://schemas.microsoft.com/office/powerpoint/2010/main" val="322190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BCE2D0-61F4-DE0B-B036-CF42A710BD26}"/>
              </a:ext>
            </a:extLst>
          </p:cNvPr>
          <p:cNvSpPr txBox="1">
            <a:spLocks/>
          </p:cNvSpPr>
          <p:nvPr/>
        </p:nvSpPr>
        <p:spPr>
          <a:xfrm>
            <a:off x="566928" y="1499616"/>
            <a:ext cx="10149840" cy="590931"/>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US" dirty="0">
                <a:latin typeface="Calibri" panose="020F0502020204030204" pitchFamily="34" charset="0"/>
              </a:rPr>
              <a:t>The Importance of Structure in Malware Analysis</a:t>
            </a:r>
          </a:p>
        </p:txBody>
      </p:sp>
      <p:sp>
        <p:nvSpPr>
          <p:cNvPr id="2" name="Side Text - Column 1">
            <a:extLst>
              <a:ext uri="{FF2B5EF4-FFF2-40B4-BE49-F238E27FC236}">
                <a16:creationId xmlns:a16="http://schemas.microsoft.com/office/drawing/2014/main" id="{3CCC0F3A-EE24-BB18-4C50-697FB00759CD}"/>
              </a:ext>
            </a:extLst>
          </p:cNvPr>
          <p:cNvSpPr txBox="1">
            <a:spLocks/>
          </p:cNvSpPr>
          <p:nvPr/>
        </p:nvSpPr>
        <p:spPr>
          <a:xfrm>
            <a:off x="566927" y="2090547"/>
            <a:ext cx="10888194" cy="4698180"/>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600" dirty="0">
                <a:latin typeface="Calibri" panose="020F0502020204030204" pitchFamily="34" charset="0"/>
                <a:ea typeface="Calibri" panose="020F0502020204030204" pitchFamily="34" charset="0"/>
                <a:cs typeface="Calibri" panose="020F0502020204030204" pitchFamily="34" charset="0"/>
              </a:rPr>
              <a:t>Significance of Structural Analysis in Malware Detection:</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Code Structure</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Execution Flow</a:t>
            </a:r>
          </a:p>
          <a:p>
            <a:pPr>
              <a:lnSpc>
                <a:spcPct val="120000"/>
              </a:lnSpc>
            </a:pPr>
            <a:r>
              <a:rPr lang="en-US" sz="1600" dirty="0">
                <a:latin typeface="Calibri" panose="020F0502020204030204" pitchFamily="34" charset="0"/>
                <a:ea typeface="Calibri" panose="020F0502020204030204" pitchFamily="34" charset="0"/>
                <a:cs typeface="Calibri" panose="020F0502020204030204" pitchFamily="34" charset="0"/>
              </a:rPr>
              <a:t>Graph-Based Analysis Techniques:</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Control Flow Graphs (CFGs).</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Data Flow Analysis: This involves tracking the flow of data through the code.</a:t>
            </a:r>
          </a:p>
          <a:p>
            <a:pPr>
              <a:lnSpc>
                <a:spcPct val="120000"/>
              </a:lnSpc>
            </a:pPr>
            <a:r>
              <a:rPr lang="en-US" sz="1600" dirty="0">
                <a:latin typeface="Calibri" panose="020F0502020204030204" pitchFamily="34" charset="0"/>
                <a:ea typeface="Calibri" panose="020F0502020204030204" pitchFamily="34" charset="0"/>
                <a:cs typeface="Calibri" panose="020F0502020204030204" pitchFamily="34" charset="0"/>
              </a:rPr>
              <a:t>Advantages of Structural Analysis:</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Evasion Detection</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Zero-Day Threat Identification</a:t>
            </a:r>
          </a:p>
          <a:p>
            <a:pPr>
              <a:lnSpc>
                <a:spcPct val="120000"/>
              </a:lnSpc>
            </a:pPr>
            <a:r>
              <a:rPr lang="en-US" sz="1600" dirty="0">
                <a:latin typeface="Calibri" panose="020F0502020204030204" pitchFamily="34" charset="0"/>
                <a:ea typeface="Calibri" panose="020F0502020204030204" pitchFamily="34" charset="0"/>
                <a:cs typeface="Calibri" panose="020F0502020204030204" pitchFamily="34" charset="0"/>
              </a:rPr>
              <a:t>Machine Learning and Structural Analysis:</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Feature Extraction </a:t>
            </a:r>
          </a:p>
          <a:p>
            <a:pPr lvl="1">
              <a:lnSpc>
                <a:spcPct val="12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Pattern Recognition</a:t>
            </a:r>
          </a:p>
          <a:p>
            <a:pPr>
              <a:lnSpc>
                <a:spcPct val="120000"/>
              </a:lnSpc>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1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39A0-F7B7-F349-D7B1-8387FC42395B}"/>
              </a:ext>
            </a:extLst>
          </p:cNvPr>
          <p:cNvSpPr>
            <a:spLocks noGrp="1"/>
          </p:cNvSpPr>
          <p:nvPr>
            <p:ph type="title"/>
          </p:nvPr>
        </p:nvSpPr>
        <p:spPr>
          <a:xfrm>
            <a:off x="566927" y="1001018"/>
            <a:ext cx="10132917" cy="1089529"/>
          </a:xfrm>
        </p:spPr>
        <p:txBody>
          <a:bodyPr/>
          <a:lstStyle/>
          <a:p>
            <a:r>
              <a:rPr lang="en-US" dirty="0"/>
              <a:t>Background on Malware Detection Using FCGs:</a:t>
            </a:r>
          </a:p>
        </p:txBody>
      </p:sp>
      <p:sp>
        <p:nvSpPr>
          <p:cNvPr id="3" name="Content Placeholder 2">
            <a:extLst>
              <a:ext uri="{FF2B5EF4-FFF2-40B4-BE49-F238E27FC236}">
                <a16:creationId xmlns:a16="http://schemas.microsoft.com/office/drawing/2014/main" id="{6CE416D7-3CD8-3FAC-7414-F81D5ED3098B}"/>
              </a:ext>
            </a:extLst>
          </p:cNvPr>
          <p:cNvSpPr>
            <a:spLocks noGrp="1"/>
          </p:cNvSpPr>
          <p:nvPr>
            <p:ph idx="1"/>
          </p:nvPr>
        </p:nvSpPr>
        <p:spPr>
          <a:xfrm>
            <a:off x="566928" y="2185416"/>
            <a:ext cx="10869896" cy="4529283"/>
          </a:xfrm>
        </p:spPr>
        <p:txBody>
          <a:bodyPr/>
          <a:lstStyle/>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What are Function Call Graphs (FCGs) ?</a:t>
            </a:r>
            <a:br>
              <a:rPr lang="en-IN" sz="1600" b="0" i="0" u="none" strike="noStrike" dirty="0">
                <a:solidFill>
                  <a:srgbClr val="374151"/>
                </a:solidFill>
                <a:effectLst/>
                <a:latin typeface="Calibri" panose="020F0502020204030204" pitchFamily="34" charset="0"/>
              </a:rPr>
            </a:br>
            <a:endParaRPr lang="en-IN" sz="1600" b="0" i="0" u="none" strike="noStrike" dirty="0">
              <a:solidFill>
                <a:srgbClr val="374151"/>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Malware Detection Tools: These tools extract features from FCGs that could indicate malicious behavior. These features might include the use of certain sensitive APIs (Application Programming Interfaces) that are commonly misused by malware</a:t>
            </a:r>
            <a:br>
              <a:rPr lang="en-IN" sz="1600" b="0" i="0" u="none" strike="noStrike" dirty="0">
                <a:solidFill>
                  <a:srgbClr val="374151"/>
                </a:solidFill>
                <a:effectLst/>
                <a:latin typeface="Calibri" panose="020F0502020204030204" pitchFamily="34" charset="0"/>
              </a:rPr>
            </a:br>
            <a:endParaRPr lang="en-IN" sz="1600" b="0" i="0" u="none" strike="noStrike" dirty="0">
              <a:solidFill>
                <a:srgbClr val="374151"/>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State-of-the-art Tools: The paragraph mentions that advanced malware detection tools analyze these FCGs to identify features indicative of malicious behavior. Features can include which APIs are called (sensitive APIs are more likely to be used by malware), how often they're called, and the relationships between them.</a:t>
            </a:r>
            <a:br>
              <a:rPr lang="en-IN" sz="1600" b="0" i="0" u="none" strike="noStrike" dirty="0">
                <a:solidFill>
                  <a:srgbClr val="374151"/>
                </a:solidFill>
                <a:effectLst/>
                <a:latin typeface="Calibri" panose="020F0502020204030204" pitchFamily="34" charset="0"/>
              </a:rPr>
            </a:br>
            <a:r>
              <a:rPr lang="en-IN" sz="1600" b="0" i="0" u="none" strike="noStrike" dirty="0">
                <a:solidFill>
                  <a:srgbClr val="374151"/>
                </a:solidFill>
                <a:effectLst/>
                <a:latin typeface="Calibri" panose="020F0502020204030204" pitchFamily="34" charset="0"/>
              </a:rPr>
              <a:t>Examples: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Malscan: Looks at the centrality of sensitive nodes in FCGs.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Mamadroid: Abstracts the nodes of FCGs into states.</a:t>
            </a:r>
          </a:p>
          <a:p>
            <a:pPr marL="742950" lvl="1" indent="-285750"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Cai et al.: They employ graph neural networks.</a:t>
            </a:r>
            <a:endParaRPr lang="en-US" sz="1600" dirty="0"/>
          </a:p>
        </p:txBody>
      </p:sp>
    </p:spTree>
    <p:extLst>
      <p:ext uri="{BB962C8B-B14F-4D97-AF65-F5344CB8AC3E}">
        <p14:creationId xmlns:p14="http://schemas.microsoft.com/office/powerpoint/2010/main" val="143696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39A0-F7B7-F349-D7B1-8387FC42395B}"/>
              </a:ext>
            </a:extLst>
          </p:cNvPr>
          <p:cNvSpPr>
            <a:spLocks noGrp="1"/>
          </p:cNvSpPr>
          <p:nvPr>
            <p:ph type="title"/>
          </p:nvPr>
        </p:nvSpPr>
        <p:spPr>
          <a:xfrm>
            <a:off x="566927" y="1499616"/>
            <a:ext cx="10132917" cy="590931"/>
          </a:xfrm>
        </p:spPr>
        <p:txBody>
          <a:bodyPr/>
          <a:lstStyle/>
          <a:p>
            <a:r>
              <a:rPr lang="en-US" dirty="0"/>
              <a:t>Gap in the current research</a:t>
            </a:r>
          </a:p>
        </p:txBody>
      </p:sp>
      <p:sp>
        <p:nvSpPr>
          <p:cNvPr id="3" name="Content Placeholder 2">
            <a:extLst>
              <a:ext uri="{FF2B5EF4-FFF2-40B4-BE49-F238E27FC236}">
                <a16:creationId xmlns:a16="http://schemas.microsoft.com/office/drawing/2014/main" id="{6CE416D7-3CD8-3FAC-7414-F81D5ED3098B}"/>
              </a:ext>
            </a:extLst>
          </p:cNvPr>
          <p:cNvSpPr>
            <a:spLocks noGrp="1"/>
          </p:cNvSpPr>
          <p:nvPr>
            <p:ph idx="1"/>
          </p:nvPr>
        </p:nvSpPr>
        <p:spPr>
          <a:xfrm>
            <a:off x="566928" y="2185416"/>
            <a:ext cx="10869896" cy="4529283"/>
          </a:xfrm>
        </p:spPr>
        <p:txBody>
          <a:bodyPr/>
          <a:lstStyle/>
          <a:p>
            <a:pPr marL="0" indent="0" rtl="0">
              <a:spcBef>
                <a:spcPts val="0"/>
              </a:spcBef>
              <a:spcAft>
                <a:spcPts val="0"/>
              </a:spcAft>
              <a:buNone/>
            </a:pPr>
            <a:r>
              <a:rPr lang="en-IN" sz="1600" dirty="0">
                <a:solidFill>
                  <a:srgbClr val="374151"/>
                </a:solidFill>
                <a:latin typeface="Calibri" panose="020F0502020204030204" pitchFamily="34" charset="0"/>
              </a:rPr>
              <a:t> </a:t>
            </a:r>
            <a:r>
              <a:rPr lang="en-IN" sz="1600" b="1" i="0" u="none" strike="noStrike" dirty="0">
                <a:solidFill>
                  <a:srgbClr val="374151"/>
                </a:solidFill>
                <a:effectLst/>
                <a:latin typeface="Calibri" panose="020F0502020204030204" pitchFamily="34" charset="0"/>
              </a:rPr>
              <a:t>Adversarial Attacks on FCG-based Detection:  </a:t>
            </a:r>
            <a:br>
              <a:rPr lang="en-IN" sz="1600" b="1" i="0" u="none" strike="noStrike" dirty="0">
                <a:solidFill>
                  <a:srgbClr val="374151"/>
                </a:solidFill>
                <a:effectLst/>
                <a:latin typeface="Calibri" panose="020F0502020204030204" pitchFamily="34" charset="0"/>
              </a:rPr>
            </a:br>
            <a:endParaRPr lang="en-IN" sz="1600" b="1" dirty="0">
              <a:effectLst/>
            </a:endParaRPr>
          </a:p>
          <a:p>
            <a:pPr marL="0" indent="0" rtl="0" fontAlgn="base">
              <a:spcBef>
                <a:spcPts val="0"/>
              </a:spcBef>
              <a:spcAft>
                <a:spcPts val="0"/>
              </a:spcAft>
              <a:buNone/>
            </a:pPr>
            <a:r>
              <a:rPr lang="en-IN" sz="1600" b="1" i="0" u="none" strike="noStrike" dirty="0">
                <a:solidFill>
                  <a:srgbClr val="374151"/>
                </a:solidFill>
                <a:effectLst/>
                <a:latin typeface="Calibri" panose="020F0502020204030204" pitchFamily="34" charset="0"/>
              </a:rPr>
              <a:t>    Previous Studies: </a:t>
            </a: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Shows that it's possible to deceive FCG-based malware detection methods Adversarial samples are tweaked to evade detection while still performing malicious activities.</a:t>
            </a: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Feature Attacks</a:t>
            </a:r>
            <a:br>
              <a:rPr lang="en-IN" sz="1600" b="0" i="0" u="none" strike="noStrike" dirty="0">
                <a:solidFill>
                  <a:srgbClr val="374151"/>
                </a:solidFill>
                <a:effectLst/>
                <a:latin typeface="Calibri" panose="020F0502020204030204" pitchFamily="34" charset="0"/>
              </a:rPr>
            </a:br>
            <a:br>
              <a:rPr lang="en-IN" sz="1600" b="0" dirty="0">
                <a:effectLst/>
              </a:rPr>
            </a:br>
            <a:r>
              <a:rPr lang="en-IN" sz="1600" b="1" i="0" u="none" strike="noStrike" dirty="0">
                <a:solidFill>
                  <a:srgbClr val="374151"/>
                </a:solidFill>
                <a:effectLst/>
                <a:latin typeface="Calibri" panose="020F0502020204030204" pitchFamily="34" charset="0"/>
              </a:rPr>
              <a:t>New Focus:</a:t>
            </a:r>
            <a:endParaRPr lang="en-IN" sz="1600" b="1" dirty="0"/>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Paper proposes a new method that targets the structure of the FCG itself—the nodes and edges—thus introducing what they call a "structural attack method."</a:t>
            </a:r>
            <a:endParaRPr lang="en-IN" sz="1600" b="0" dirty="0">
              <a:effectLst/>
            </a:endParaRPr>
          </a:p>
          <a:p>
            <a:pPr rtl="0" fontAlgn="base">
              <a:spcBef>
                <a:spcPts val="0"/>
              </a:spcBef>
              <a:spcAft>
                <a:spcPts val="0"/>
              </a:spcAft>
              <a:buFont typeface="Arial" panose="020B0604020202020204" pitchFamily="34" charset="0"/>
              <a:buChar char="•"/>
            </a:pPr>
            <a:r>
              <a:rPr lang="en-IN" sz="1600" b="0" i="0" u="none" strike="noStrike" dirty="0">
                <a:solidFill>
                  <a:srgbClr val="374151"/>
                </a:solidFill>
                <a:effectLst/>
                <a:latin typeface="Calibri" panose="020F0502020204030204" pitchFamily="34" charset="0"/>
              </a:rPr>
              <a:t>Exploring Attack Surfaces: aims to explore vulnerabilities in the malware detection methods by altering the actual call structure within the FCG, potentially revealing new ways in which malware might evade detection.</a:t>
            </a:r>
            <a:endParaRPr lang="en-US" sz="1600" dirty="0"/>
          </a:p>
        </p:txBody>
      </p:sp>
    </p:spTree>
    <p:extLst>
      <p:ext uri="{BB962C8B-B14F-4D97-AF65-F5344CB8AC3E}">
        <p14:creationId xmlns:p14="http://schemas.microsoft.com/office/powerpoint/2010/main" val="934574799"/>
      </p:ext>
    </p:extLst>
  </p:cSld>
  <p:clrMapOvr>
    <a:masterClrMapping/>
  </p:clrMapOvr>
</p:sld>
</file>

<file path=ppt/theme/theme1.xml><?xml version="1.0" encoding="utf-8"?>
<a:theme xmlns:a="http://schemas.openxmlformats.org/drawingml/2006/main" name="Office Theme">
  <a:themeElements>
    <a:clrScheme name="Custom 1">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005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8458</Words>
  <Application>Microsoft Office PowerPoint</Application>
  <PresentationFormat>Widescreen</PresentationFormat>
  <Paragraphs>509</Paragraphs>
  <Slides>34</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System Font Regular</vt:lpstr>
      <vt:lpstr>Times New Roman</vt:lpstr>
      <vt:lpstr>Office Theme</vt:lpstr>
      <vt:lpstr>Structural Attack  against Graph Based Android Malware Detection </vt:lpstr>
      <vt:lpstr>PowerPoint Presentation</vt:lpstr>
      <vt:lpstr>Exploitation Techniques</vt:lpstr>
      <vt:lpstr>PowerPoint Presentation</vt:lpstr>
      <vt:lpstr>Types of malware with their percentages</vt:lpstr>
      <vt:lpstr>Detection Techniques</vt:lpstr>
      <vt:lpstr>PowerPoint Presentation</vt:lpstr>
      <vt:lpstr>Background on Malware Detection Using FCGs:</vt:lpstr>
      <vt:lpstr>Gap in the current research</vt:lpstr>
      <vt:lpstr>Context and Challenges of Malware Detection:</vt:lpstr>
      <vt:lpstr>Contd..</vt:lpstr>
      <vt:lpstr>PowerPoint Presentation</vt:lpstr>
      <vt:lpstr>New type of attack</vt:lpstr>
      <vt:lpstr>PowerPoint Presentation</vt:lpstr>
      <vt:lpstr>HRAT Methodology</vt:lpstr>
      <vt:lpstr>Structural Attack Strategies and Tactics:</vt:lpstr>
      <vt:lpstr>Experimental Setup and Implementation</vt:lpstr>
      <vt:lpstr>Workings of an Android App modifier (APPMOD) named HRAT</vt:lpstr>
      <vt:lpstr>PowerPoint Presentation</vt:lpstr>
      <vt:lpstr>Rewiring Function Calls</vt:lpstr>
      <vt:lpstr>Inserting and Deleting Method</vt:lpstr>
      <vt:lpstr>Evaluation</vt:lpstr>
      <vt:lpstr>Evaluation Criteria</vt:lpstr>
      <vt:lpstr>Evaluation Criteria</vt:lpstr>
      <vt:lpstr>RQ1: Effectiveness Analysis</vt:lpstr>
      <vt:lpstr>RQ2: Modification Efficiency Comparison</vt:lpstr>
      <vt:lpstr>RQ3: Effectiveness of IMA</vt:lpstr>
      <vt:lpstr>RQ4: Resilience to Obfuscation Techniques</vt:lpstr>
      <vt:lpstr>RQ5: Functional Consistency Assessment</vt:lpstr>
      <vt:lpstr>Defense against HRAT</vt:lpstr>
      <vt:lpstr>HRAT Limitations</vt:lpstr>
      <vt:lpstr>Can it affect us today?</vt:lpstr>
      <vt:lpstr>Conclusion</vt:lpstr>
      <vt:lpstr>References</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Mehul Mittal</cp:lastModifiedBy>
  <cp:revision>1</cp:revision>
  <dcterms:created xsi:type="dcterms:W3CDTF">2019-04-04T19:20:28Z</dcterms:created>
  <dcterms:modified xsi:type="dcterms:W3CDTF">2023-11-07T21:31:32Z</dcterms:modified>
  <cp:category/>
</cp:coreProperties>
</file>