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2" r:id="rId3"/>
    <p:sldId id="266" r:id="rId4"/>
    <p:sldId id="303" r:id="rId5"/>
    <p:sldId id="258" r:id="rId6"/>
    <p:sldId id="304" r:id="rId7"/>
    <p:sldId id="305" r:id="rId8"/>
    <p:sldId id="306" r:id="rId9"/>
    <p:sldId id="308" r:id="rId10"/>
    <p:sldId id="307"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350" r:id="rId53"/>
    <p:sldId id="351" r:id="rId54"/>
    <p:sldId id="352" r:id="rId55"/>
    <p:sldId id="353" r:id="rId56"/>
    <p:sldId id="354" r:id="rId57"/>
    <p:sldId id="355" r:id="rId58"/>
    <p:sldId id="356" r:id="rId59"/>
    <p:sldId id="301" r:id="rId60"/>
    <p:sldId id="26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40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Times New Roman" panose="02020603050405020304" pitchFamily="18"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dirty="0"/>
              <a:t>Presentation</a:t>
            </a:r>
            <a:br>
              <a:rPr lang="en-US" dirty="0"/>
            </a:br>
            <a:r>
              <a:rPr lang="en-US" dirty="0"/>
              <a:t>Title</a:t>
            </a:r>
          </a:p>
        </p:txBody>
      </p:sp>
      <p:pic>
        <p:nvPicPr>
          <p:cNvPr id="8" name="Picture 7" descr="University at Buffalo, The State University of New York logo">
            <a:extLst>
              <a:ext uri="{FF2B5EF4-FFF2-40B4-BE49-F238E27FC236}">
                <a16:creationId xmlns:a16="http://schemas.microsoft.com/office/drawing/2014/main" id="{9C7DE7FF-FD86-434E-91D5-DF1AA23EE75F}"/>
              </a:ext>
            </a:extLst>
          </p:cNvPr>
          <p:cNvPicPr>
            <a:picLocks noChangeAspect="1"/>
          </p:cNvPicPr>
          <p:nvPr userDrawn="1"/>
        </p:nvPicPr>
        <p:blipFill>
          <a:blip r:embed="rId3"/>
          <a:stretch>
            <a:fillRect/>
          </a:stretch>
        </p:blipFill>
        <p:spPr>
          <a:xfrm>
            <a:off x="660400" y="6041329"/>
            <a:ext cx="4800600" cy="355823"/>
          </a:xfrm>
          <a:prstGeom prst="rect">
            <a:avLst/>
          </a:prstGeom>
        </p:spPr>
      </p:pic>
    </p:spTree>
    <p:extLst>
      <p:ext uri="{BB962C8B-B14F-4D97-AF65-F5344CB8AC3E}">
        <p14:creationId xmlns:p14="http://schemas.microsoft.com/office/powerpoint/2010/main" val="382541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566928" y="1499616"/>
            <a:ext cx="10515600" cy="590931"/>
          </a:xfrm>
          <a:prstGeom prst="rect">
            <a:avLst/>
          </a:prstGeom>
        </p:spPr>
        <p:txBody>
          <a:bodyPr vert="horz" lIns="91440" tIns="45720" rIns="91440" bIns="45720" rtlCol="0" anchor="b"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2185416"/>
            <a:ext cx="10515600" cy="39682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University at Buffalo, The State University of New York logo">
            <a:extLst>
              <a:ext uri="{FF2B5EF4-FFF2-40B4-BE49-F238E27FC236}">
                <a16:creationId xmlns:a16="http://schemas.microsoft.com/office/drawing/2014/main" id="{27B0F206-4721-B742-B71F-C0AADA23A984}"/>
              </a:ext>
            </a:extLst>
          </p:cNvPr>
          <p:cNvPicPr>
            <a:picLocks noChangeAspect="1"/>
          </p:cNvPicPr>
          <p:nvPr userDrawn="1"/>
        </p:nvPicPr>
        <p:blipFill>
          <a:blip r:embed="rId5"/>
          <a:stretch>
            <a:fillRect/>
          </a:stretch>
        </p:blipFill>
        <p:spPr>
          <a:xfrm>
            <a:off x="355600" y="321249"/>
            <a:ext cx="4800600" cy="355823"/>
          </a:xfrm>
          <a:prstGeom prst="rect">
            <a:avLst/>
          </a:prstGeom>
        </p:spPr>
      </p:pic>
      <p:sp>
        <p:nvSpPr>
          <p:cNvPr id="7" name="Footer Placeholder 4">
            <a:extLst>
              <a:ext uri="{FF2B5EF4-FFF2-40B4-BE49-F238E27FC236}">
                <a16:creationId xmlns:a16="http://schemas.microsoft.com/office/drawing/2014/main" id="{D439930E-F253-DE46-B952-3E0957740773}"/>
              </a:ext>
            </a:extLst>
          </p:cNvPr>
          <p:cNvSpPr txBox="1">
            <a:spLocks/>
          </p:cNvSpPr>
          <p:nvPr userDrawn="1"/>
        </p:nvSpPr>
        <p:spPr>
          <a:xfrm>
            <a:off x="6938176" y="6319774"/>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3C135-CEC6-A548-8917-8F7FEB82358B}" type="slidenum">
              <a:rPr lang="en-US" b="1" smtClean="0">
                <a:latin typeface="Times New Roman" panose="02020603050405020304" pitchFamily="18" charset="0"/>
              </a:rPr>
              <a:pPr/>
              <a:t>‹#›</a:t>
            </a:fld>
            <a:endParaRPr lang="en-US" b="1" dirty="0">
              <a:latin typeface="Times New Roman" panose="02020603050405020304" pitchFamily="18" charset="0"/>
            </a:endParaRPr>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50" r:id="rId1"/>
    <p:sldLayoutId id="2147483662" r:id="rId2"/>
  </p:sldLayoutIdLst>
  <p:hf hdr="0" dt="0"/>
  <p:txStyles>
    <p:titleStyle>
      <a:lvl1pPr algn="l" defTabSz="914400" rtl="0" eaLnBrk="1" latinLnBrk="0" hangingPunct="1">
        <a:lnSpc>
          <a:spcPct val="90000"/>
        </a:lnSpc>
        <a:spcBef>
          <a:spcPct val="0"/>
        </a:spcBef>
        <a:buNone/>
        <a:defRPr sz="3600" b="0" i="0" kern="1200">
          <a:solidFill>
            <a:schemeClr val="tx2"/>
          </a:solidFill>
          <a:latin typeface="Times New Roman" panose="02020603050405020304" pitchFamily="18" charset="0"/>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Times New Roman" panose="02020603050405020304" pitchFamily="18" charset="0"/>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Times New Roman" panose="02020603050405020304" pitchFamily="18" charset="0"/>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Times New Roman" panose="02020603050405020304" pitchFamily="18" charset="0"/>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Times New Roman" panose="02020603050405020304" pitchFamily="18" charset="0"/>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peerj.com/articles/cs-334/" TargetMode="External"/><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fpf.org/2017/04/13/fpf-comments-nhtsas-v2v-rulemaking/" TargetMode="External"/><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hyperlink" Target="https://technofaq.org/posts/2019/05/what-will-be-the-impact-of-blockchain-on-future-technology/" TargetMode="External"/><Relationship Id="rId4" Type="http://schemas.openxmlformats.org/officeDocument/2006/relationships/image" Target="../media/image30.jpeg"/></Relationships>
</file>

<file path=ppt/slides/_rels/slide59.xml.rels><?xml version="1.0" encoding="UTF-8" standalone="yes"?>
<Relationships xmlns="http://schemas.openxmlformats.org/package/2006/relationships"><Relationship Id="rId3" Type="http://schemas.openxmlformats.org/officeDocument/2006/relationships/hyperlink" Target="10.1109/TSC.2018.2853167." TargetMode="External"/><Relationship Id="rId2" Type="http://schemas.openxmlformats.org/officeDocument/2006/relationships/hyperlink" Target="https://doi.org/10.1109/vtc2022-spring54318.2022.9860946" TargetMode="External"/><Relationship Id="rId1" Type="http://schemas.openxmlformats.org/officeDocument/2006/relationships/slideLayout" Target="../slideLayouts/slideLayout1.xml"/><Relationship Id="rId4" Type="http://schemas.openxmlformats.org/officeDocument/2006/relationships/hyperlink" Target="C.%20Lin,%20D.%20He,%20X.%20Huang,%20N.%20Kumar%20and%20R.%20Choo%20&#8221;BCPPA:%20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sentation Title">
            <a:extLst>
              <a:ext uri="{FF2B5EF4-FFF2-40B4-BE49-F238E27FC236}">
                <a16:creationId xmlns:a16="http://schemas.microsoft.com/office/drawing/2014/main" id="{1089AC9A-5D7D-5A4C-8605-7607252D4FA1}"/>
              </a:ext>
            </a:extLst>
          </p:cNvPr>
          <p:cNvSpPr>
            <a:spLocks noGrp="1"/>
          </p:cNvSpPr>
          <p:nvPr>
            <p:ph type="ctrTitle"/>
          </p:nvPr>
        </p:nvSpPr>
        <p:spPr>
          <a:xfrm>
            <a:off x="0" y="0"/>
            <a:ext cx="12113702" cy="5895755"/>
          </a:xfrm>
        </p:spPr>
        <p:txBody>
          <a:bodyPr/>
          <a:lstStyle/>
          <a:p>
            <a:pPr algn="ctr">
              <a:lnSpc>
                <a:spcPct val="150000"/>
              </a:lnSpc>
            </a:pPr>
            <a:r>
              <a:rPr lang="en-IN" sz="2800" dirty="0"/>
              <a:t>CSE 707: </a:t>
            </a:r>
            <a:r>
              <a:rPr lang="en-US" sz="2800" dirty="0"/>
              <a:t>Wireless Networks Security</a:t>
            </a:r>
            <a:br>
              <a:rPr lang="en-IN" sz="2800" dirty="0"/>
            </a:br>
            <a:r>
              <a:rPr lang="en-US" sz="2800" b="1" i="0" dirty="0">
                <a:solidFill>
                  <a:srgbClr val="333333"/>
                </a:solidFill>
                <a:effectLst/>
              </a:rPr>
              <a:t>Intelligent Chain: Blockchain and Machine Learning based Intelligent Security Application for Internet of Vehicles (IoV)</a:t>
            </a:r>
            <a:br>
              <a:rPr lang="en-US" sz="2000" dirty="0"/>
            </a:br>
            <a:r>
              <a:rPr lang="en-US" sz="2000" dirty="0"/>
              <a:t>  By  </a:t>
            </a:r>
            <a:r>
              <a:rPr lang="en-IN" sz="2000" dirty="0"/>
              <a:t>Amritesh Kumar </a:t>
            </a:r>
            <a:r>
              <a:rPr lang="en-US" sz="2000" dirty="0"/>
              <a:t>and </a:t>
            </a:r>
            <a:r>
              <a:rPr lang="en-IN" sz="2000" dirty="0"/>
              <a:t>Debasis Das, </a:t>
            </a:r>
            <a:br>
              <a:rPr lang="en-IN" sz="2000" dirty="0"/>
            </a:br>
            <a:r>
              <a:rPr lang="en-US" sz="2000" b="0" i="1" dirty="0"/>
              <a:t>Indian Institute of Technology Jodhpur, India</a:t>
            </a:r>
            <a:br>
              <a:rPr lang="en-US" sz="2000" dirty="0"/>
            </a:br>
            <a:r>
              <a:rPr lang="en-US" sz="2000" dirty="0"/>
              <a:t>Guided By </a:t>
            </a:r>
            <a:br>
              <a:rPr lang="en-US" sz="2000" dirty="0"/>
            </a:br>
            <a:r>
              <a:rPr lang="en-US" sz="2000" dirty="0"/>
              <a:t>Prof.  Shambhu J. Upadhyaya</a:t>
            </a:r>
            <a:br>
              <a:rPr lang="en-US" sz="1600" dirty="0"/>
            </a:br>
            <a:r>
              <a:rPr lang="en-US" sz="1600" dirty="0"/>
              <a:t>presented by</a:t>
            </a:r>
            <a:br>
              <a:rPr lang="en-US" sz="1600" dirty="0"/>
            </a:br>
            <a:r>
              <a:rPr lang="en-IN" sz="1600" dirty="0"/>
              <a:t>Basireddy Ithihas Reddy</a:t>
            </a:r>
            <a:br>
              <a:rPr lang="en-US" sz="1600" dirty="0"/>
            </a:br>
            <a:r>
              <a:rPr lang="en-IN" sz="1600" dirty="0"/>
              <a:t>Gandham Jayadhar</a:t>
            </a:r>
            <a:endParaRPr lang="en-US" sz="1600" dirty="0"/>
          </a:p>
        </p:txBody>
      </p:sp>
    </p:spTree>
    <p:extLst>
      <p:ext uri="{BB962C8B-B14F-4D97-AF65-F5344CB8AC3E}">
        <p14:creationId xmlns:p14="http://schemas.microsoft.com/office/powerpoint/2010/main" val="407818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AB1C26-A20D-564C-C40C-5BFA29EACD87}"/>
              </a:ext>
            </a:extLst>
          </p:cNvPr>
          <p:cNvSpPr>
            <a:spLocks noGrp="1"/>
          </p:cNvSpPr>
          <p:nvPr>
            <p:ph idx="1"/>
          </p:nvPr>
        </p:nvSpPr>
        <p:spPr>
          <a:xfrm>
            <a:off x="105197" y="793020"/>
            <a:ext cx="11830555" cy="4972228"/>
          </a:xfrm>
        </p:spPr>
        <p:txBody>
          <a:bodyPr/>
          <a:lstStyle/>
          <a:p>
            <a:pPr marL="457200" marR="0" lvl="1"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1" i="0" u="none" strike="noStrike" cap="none" normalizeH="0" baseline="0" dirty="0">
                <a:ln>
                  <a:noFill/>
                </a:ln>
                <a:solidFill>
                  <a:srgbClr val="000000"/>
                </a:solidFill>
                <a:effectLst/>
                <a:cs typeface="Times New Roman" panose="02020603050405020304" pitchFamily="18" charset="0"/>
              </a:rPr>
              <a:t>Addressing Critical Issues: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rgbClr val="000000"/>
              </a:solidFill>
              <a:effectLst/>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000000"/>
                </a:solidFill>
                <a:effectLst/>
                <a:cs typeface="Times New Roman" panose="02020603050405020304" pitchFamily="18" charset="0"/>
              </a:rPr>
              <a:t>Data Immutability and Decentralized Storage:</a:t>
            </a:r>
            <a:r>
              <a:rPr kumimoji="0" lang="en-US" altLang="en-US" sz="1800" b="0" i="0" u="none" strike="noStrike" cap="none" normalizeH="0" baseline="0" dirty="0">
                <a:ln>
                  <a:noFill/>
                </a:ln>
                <a:solidFill>
                  <a:srgbClr val="000000"/>
                </a:solidFill>
                <a:effectLst/>
                <a:cs typeface="Times New Roman" panose="02020603050405020304" pitchFamily="18" charset="0"/>
              </a:rPr>
              <a:t> The research recognizes the limitations of existing IoV systems, including concerns about data immutability and centralized storage. By integrating blockchain, Intelligent Chain ensures that data once recorded cannot be altered, providing a transparent and immutable record of traffic accident information. Decentralized storage on the blockchain contributes to increased data availability and accessibility.</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000000"/>
                </a:solidFill>
                <a:effectLst/>
                <a:cs typeface="Times New Roman" panose="02020603050405020304" pitchFamily="18" charset="0"/>
              </a:rPr>
              <a:t>Privacy Concerns:</a:t>
            </a:r>
            <a:r>
              <a:rPr kumimoji="0" lang="en-US" altLang="en-US" sz="1800" b="0" i="0" u="none" strike="noStrike" cap="none" normalizeH="0" baseline="0" dirty="0">
                <a:ln>
                  <a:noFill/>
                </a:ln>
                <a:solidFill>
                  <a:srgbClr val="000000"/>
                </a:solidFill>
                <a:effectLst/>
                <a:cs typeface="Times New Roman" panose="02020603050405020304" pitchFamily="18" charset="0"/>
              </a:rPr>
              <a:t> The significance of the research extends to addressing privacy concerns inherent in IoV. By implementing decentralized trust mechanisms, Intelligent Chain strives to establish secure communication channels between IoV devices, preserving the privacy of users and their vehicular data.</a:t>
            </a:r>
          </a:p>
          <a:p>
            <a:pPr marL="457200" marR="0" lvl="1"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800" b="1" i="0" u="none" strike="noStrike" cap="none" normalizeH="0" baseline="0" dirty="0">
                <a:ln>
                  <a:noFill/>
                </a:ln>
                <a:solidFill>
                  <a:srgbClr val="000000"/>
                </a:solidFill>
                <a:effectLst/>
                <a:cs typeface="Times New Roman" panose="02020603050405020304" pitchFamily="18" charset="0"/>
              </a:rPr>
              <a:t>Innovation through Integration: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rgbClr val="000000"/>
              </a:solidFill>
              <a:effectLst/>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000000"/>
                </a:solidFill>
                <a:effectLst/>
                <a:cs typeface="Times New Roman" panose="02020603050405020304" pitchFamily="18" charset="0"/>
              </a:rPr>
              <a:t>Blockchain and Machine Learning Integration:</a:t>
            </a:r>
            <a:r>
              <a:rPr kumimoji="0" lang="en-US" altLang="en-US" sz="1800" b="0" i="0" u="none" strike="noStrike" cap="none" normalizeH="0" baseline="0" dirty="0">
                <a:ln>
                  <a:noFill/>
                </a:ln>
                <a:solidFill>
                  <a:srgbClr val="000000"/>
                </a:solidFill>
                <a:effectLst/>
                <a:cs typeface="Times New Roman" panose="02020603050405020304" pitchFamily="18" charset="0"/>
              </a:rPr>
              <a:t> Intelligent Chain's innovative approach lies in the integration of blockchain and machine learning. This amalgamation leverages the strengths of both technologies to create a synergistic solution. Blockchain ensures data integrity and security, while machine learning enhances predictive capabilities, leading to a comprehensive and innovative solution for IoV.</a:t>
            </a:r>
          </a:p>
          <a:p>
            <a:pPr marL="457200" marR="0" lvl="1"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cs typeface="Times New Roman" panose="02020603050405020304" pitchFamily="18" charset="0"/>
              </a:rPr>
              <a:t>In summary, the research is significant as it proposes Intelligent Chain as a holistic solution to key challenges in IoV, offering improvements in security, efficiency, and reliability. The integration of blockchain and machine learning technologies positions Intelligent Chain as a pioneering approach with the potential to surpass current state-of-the-art IoV systems.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000000"/>
                </a:solidFill>
                <a:effectLst/>
                <a:cs typeface="Times New Roman" panose="02020603050405020304" pitchFamily="18" charset="0"/>
              </a:rPr>
            </a:br>
            <a:endParaRPr kumimoji="0" lang="en-US" altLang="en-US" sz="1800" b="0" i="0" u="none" strike="noStrike" cap="none" normalizeH="0" baseline="0" dirty="0">
              <a:ln>
                <a:noFill/>
              </a:ln>
              <a:solidFill>
                <a:schemeClr val="tx1"/>
              </a:solidFill>
              <a:effectLst/>
              <a:cs typeface="Times New Roman" panose="02020603050405020304" pitchFamily="18" charset="0"/>
            </a:endParaRPr>
          </a:p>
          <a:p>
            <a:endParaRPr lang="en-IN" dirty="0">
              <a:cs typeface="Times New Roman" panose="02020603050405020304" pitchFamily="18" charset="0"/>
            </a:endParaRPr>
          </a:p>
        </p:txBody>
      </p:sp>
    </p:spTree>
    <p:extLst>
      <p:ext uri="{BB962C8B-B14F-4D97-AF65-F5344CB8AC3E}">
        <p14:creationId xmlns:p14="http://schemas.microsoft.com/office/powerpoint/2010/main" val="1798651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EAE67E-71AA-B0E0-BF23-FD12C581C58F}"/>
              </a:ext>
            </a:extLst>
          </p:cNvPr>
          <p:cNvSpPr>
            <a:spLocks noGrp="1"/>
          </p:cNvSpPr>
          <p:nvPr>
            <p:ph type="title"/>
          </p:nvPr>
        </p:nvSpPr>
        <p:spPr>
          <a:xfrm>
            <a:off x="1586523" y="973634"/>
            <a:ext cx="10187387" cy="590931"/>
          </a:xfrm>
        </p:spPr>
        <p:txBody>
          <a:bodyPr/>
          <a:lstStyle/>
          <a:p>
            <a:pPr algn="ctr"/>
            <a:r>
              <a:rPr lang="en-IN" u="sng" dirty="0"/>
              <a:t>LITERATURE REVEIW CONSIDERED</a:t>
            </a:r>
          </a:p>
        </p:txBody>
      </p:sp>
      <p:pic>
        <p:nvPicPr>
          <p:cNvPr id="7" name="Content Placeholder 6">
            <a:extLst>
              <a:ext uri="{FF2B5EF4-FFF2-40B4-BE49-F238E27FC236}">
                <a16:creationId xmlns:a16="http://schemas.microsoft.com/office/drawing/2014/main" id="{195727C1-8410-F7E9-941A-1314E214C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2667" y="1504934"/>
            <a:ext cx="10296252" cy="4928452"/>
          </a:xfrm>
        </p:spPr>
      </p:pic>
    </p:spTree>
    <p:extLst>
      <p:ext uri="{BB962C8B-B14F-4D97-AF65-F5344CB8AC3E}">
        <p14:creationId xmlns:p14="http://schemas.microsoft.com/office/powerpoint/2010/main" val="257331375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2E3F4-AC5A-935B-4F67-D5A1913DD0E6}"/>
              </a:ext>
            </a:extLst>
          </p:cNvPr>
          <p:cNvSpPr>
            <a:spLocks noGrp="1"/>
          </p:cNvSpPr>
          <p:nvPr>
            <p:ph type="title"/>
          </p:nvPr>
        </p:nvSpPr>
        <p:spPr>
          <a:xfrm>
            <a:off x="280524" y="1122714"/>
            <a:ext cx="11911476" cy="563231"/>
          </a:xfrm>
        </p:spPr>
        <p:txBody>
          <a:bodyPr/>
          <a:lstStyle/>
          <a:p>
            <a:r>
              <a:rPr lang="en-IN" sz="3400" dirty="0"/>
              <a:t>LITERATURE REVIEW: IOV WITH BLOCK CHAIN BASED </a:t>
            </a:r>
          </a:p>
        </p:txBody>
      </p:sp>
      <p:sp>
        <p:nvSpPr>
          <p:cNvPr id="5" name="Content Placeholder 4">
            <a:extLst>
              <a:ext uri="{FF2B5EF4-FFF2-40B4-BE49-F238E27FC236}">
                <a16:creationId xmlns:a16="http://schemas.microsoft.com/office/drawing/2014/main" id="{37DCE04B-205A-1679-B79D-15CF8B8140CE}"/>
              </a:ext>
            </a:extLst>
          </p:cNvPr>
          <p:cNvSpPr>
            <a:spLocks noGrp="1"/>
          </p:cNvSpPr>
          <p:nvPr>
            <p:ph idx="1"/>
          </p:nvPr>
        </p:nvSpPr>
        <p:spPr>
          <a:xfrm>
            <a:off x="281872" y="1902194"/>
            <a:ext cx="11628255" cy="3968249"/>
          </a:xfrm>
        </p:spPr>
        <p:txBody>
          <a:bodyPr/>
          <a:lstStyle/>
          <a:p>
            <a:r>
              <a:rPr lang="en-US" sz="1900" dirty="0"/>
              <a:t>The landscape of blockchain-based schemes for the Internet of Vehicles (IoV) reveals a diverse array of applications and limitations. </a:t>
            </a:r>
          </a:p>
          <a:p>
            <a:r>
              <a:rPr lang="en-US" sz="1900" dirty="0"/>
              <a:t>Li et al. seek to revolutionize IoV by eliminating centralized server communication, yet they grapple with intricate access control policies and compromised confidentiality. </a:t>
            </a:r>
          </a:p>
          <a:p>
            <a:r>
              <a:rPr lang="en-US" sz="1900" dirty="0" err="1"/>
              <a:t>Dorri</a:t>
            </a:r>
            <a:r>
              <a:rPr lang="en-US" sz="1900" dirty="0"/>
              <a:t> et al.'s approach, leveraging clustering to manage public blockchains, falters in the realm of vehicular networks due to an inefficient two-layered communication architecture. </a:t>
            </a:r>
          </a:p>
          <a:p>
            <a:r>
              <a:rPr lang="en-US" sz="1900" dirty="0"/>
              <a:t>DSSCB innovatively deploys smart contracts for node control and data coin allocation but grapples with the computational intensity of validating messages using bilinear pairing. </a:t>
            </a:r>
          </a:p>
          <a:p>
            <a:r>
              <a:rPr lang="en-US" sz="1900" dirty="0"/>
              <a:t>Li et al.'s privacy-preserving incentive announcement network, though commendable, falls short by assigning identical rewards to all communications, demanding a delicate balance in keys and coins.</a:t>
            </a:r>
          </a:p>
          <a:p>
            <a:r>
              <a:rPr lang="en-US" sz="2000" dirty="0"/>
              <a:t>Jiang et al.'s model for sending vehicle blockchain data externally guides future networking but proves unreliable for cellular networks. </a:t>
            </a:r>
          </a:p>
          <a:p>
            <a:pPr marL="0" indent="0">
              <a:buNone/>
            </a:pPr>
            <a:r>
              <a:rPr lang="en-US" sz="1900" dirty="0"/>
              <a:t> </a:t>
            </a:r>
          </a:p>
          <a:p>
            <a:endParaRPr lang="en-US" sz="1900" dirty="0"/>
          </a:p>
          <a:p>
            <a:endParaRPr lang="en-US" sz="1900" dirty="0"/>
          </a:p>
          <a:p>
            <a:endParaRPr lang="en-US" sz="1900" dirty="0"/>
          </a:p>
          <a:p>
            <a:endParaRPr lang="en-US" sz="1900" dirty="0"/>
          </a:p>
          <a:p>
            <a:endParaRPr lang="en-IN" sz="1900" dirty="0"/>
          </a:p>
        </p:txBody>
      </p:sp>
    </p:spTree>
    <p:extLst>
      <p:ext uri="{BB962C8B-B14F-4D97-AF65-F5344CB8AC3E}">
        <p14:creationId xmlns:p14="http://schemas.microsoft.com/office/powerpoint/2010/main" val="266904132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5795B4-1ABB-E31D-6048-832536258134}"/>
              </a:ext>
            </a:extLst>
          </p:cNvPr>
          <p:cNvSpPr>
            <a:spLocks noGrp="1"/>
          </p:cNvSpPr>
          <p:nvPr>
            <p:ph idx="1"/>
          </p:nvPr>
        </p:nvSpPr>
        <p:spPr>
          <a:xfrm>
            <a:off x="178510" y="1012071"/>
            <a:ext cx="11757241" cy="3968249"/>
          </a:xfrm>
        </p:spPr>
        <p:txBody>
          <a:bodyPr/>
          <a:lstStyle/>
          <a:p>
            <a:r>
              <a:rPr lang="en-US" sz="1900" dirty="0"/>
              <a:t>Chen et al.'s IoV, employing an iterative double auction method, maximizes societal benefit yet lacks synchronization mechanisms to resolve conflicts. </a:t>
            </a:r>
          </a:p>
          <a:p>
            <a:r>
              <a:rPr lang="en-US" sz="1900" dirty="0"/>
              <a:t>Kamal et al.'s connection fingerprint creation using wireless parameters and blockchain faces synchronization challenges between lightweight and heavyweight protocols. </a:t>
            </a:r>
          </a:p>
          <a:p>
            <a:r>
              <a:rPr lang="en-US" sz="1900" dirty="0"/>
              <a:t>Lin et al.'s Ethereum-based communication design, while secure, involves a burdensome two-signature verification process.</a:t>
            </a:r>
          </a:p>
          <a:p>
            <a:r>
              <a:rPr lang="en-US" sz="1900" dirty="0"/>
              <a:t>Sun et al.'s asymmetric inter-vehicle mutual authentication framework proves resilient to DoS attacks but demands an infinite repetition of game-based techniques against rational DoS attackers. </a:t>
            </a:r>
          </a:p>
          <a:p>
            <a:r>
              <a:rPr lang="en-US" sz="1900" dirty="0" err="1"/>
              <a:t>Hammi</a:t>
            </a:r>
            <a:r>
              <a:rPr lang="en-US" sz="1900" dirty="0"/>
              <a:t> et al.'s bubbles of trust secure data integrity and availability but grapple with inter-bubble communication constraints. </a:t>
            </a:r>
          </a:p>
          <a:p>
            <a:r>
              <a:rPr lang="en-US" sz="1900" dirty="0"/>
              <a:t>Li et al.'s decentralized blockchain, boasting high confirmation speed and attack thwarting, falters by an inability to calculate a block's weight. </a:t>
            </a:r>
          </a:p>
          <a:p>
            <a:r>
              <a:rPr lang="en-US" sz="1900" dirty="0"/>
              <a:t>In summary, these IoV blockchain schemes, while promising in various aspects, face significant limitations that necessitate further refinement for widespread adoption.</a:t>
            </a:r>
            <a:endParaRPr lang="en-IN" sz="1900" dirty="0"/>
          </a:p>
        </p:txBody>
      </p:sp>
    </p:spTree>
    <p:extLst>
      <p:ext uri="{BB962C8B-B14F-4D97-AF65-F5344CB8AC3E}">
        <p14:creationId xmlns:p14="http://schemas.microsoft.com/office/powerpoint/2010/main" val="26065930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912F98-BFA0-9E62-33D7-057807113B6A}"/>
              </a:ext>
            </a:extLst>
          </p:cNvPr>
          <p:cNvSpPr>
            <a:spLocks noGrp="1"/>
          </p:cNvSpPr>
          <p:nvPr>
            <p:ph type="title"/>
          </p:nvPr>
        </p:nvSpPr>
        <p:spPr>
          <a:xfrm>
            <a:off x="566928" y="1444216"/>
            <a:ext cx="10834750" cy="646331"/>
          </a:xfrm>
        </p:spPr>
        <p:txBody>
          <a:bodyPr/>
          <a:lstStyle/>
          <a:p>
            <a:pPr algn="ctr"/>
            <a:r>
              <a:rPr lang="en-IN" sz="4000" dirty="0"/>
              <a:t>LITERATURE REVEIW CONSIDERED</a:t>
            </a:r>
          </a:p>
        </p:txBody>
      </p:sp>
      <p:pic>
        <p:nvPicPr>
          <p:cNvPr id="7" name="Content Placeholder 6">
            <a:extLst>
              <a:ext uri="{FF2B5EF4-FFF2-40B4-BE49-F238E27FC236}">
                <a16:creationId xmlns:a16="http://schemas.microsoft.com/office/drawing/2014/main" id="{1F45BEFB-0058-A61B-2525-9BF547ED82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095" y="2551793"/>
            <a:ext cx="11720742" cy="2894147"/>
          </a:xfrm>
        </p:spPr>
      </p:pic>
    </p:spTree>
    <p:extLst>
      <p:ext uri="{BB962C8B-B14F-4D97-AF65-F5344CB8AC3E}">
        <p14:creationId xmlns:p14="http://schemas.microsoft.com/office/powerpoint/2010/main" val="1901954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6AD91-8B19-6A93-1F48-AE04D6FCCA05}"/>
              </a:ext>
            </a:extLst>
          </p:cNvPr>
          <p:cNvSpPr>
            <a:spLocks noGrp="1"/>
          </p:cNvSpPr>
          <p:nvPr>
            <p:ph type="title"/>
          </p:nvPr>
        </p:nvSpPr>
        <p:spPr>
          <a:xfrm>
            <a:off x="218485" y="903601"/>
            <a:ext cx="11215562" cy="1200329"/>
          </a:xfrm>
        </p:spPr>
        <p:txBody>
          <a:bodyPr/>
          <a:lstStyle/>
          <a:p>
            <a:pPr algn="ctr"/>
            <a:r>
              <a:rPr lang="en-IN" sz="4000" dirty="0"/>
              <a:t>LITERATURE REVIEW: IOV WITH MACHINE LEARNING BASED SCHEME</a:t>
            </a:r>
          </a:p>
        </p:txBody>
      </p:sp>
      <p:sp>
        <p:nvSpPr>
          <p:cNvPr id="5" name="Content Placeholder 4">
            <a:extLst>
              <a:ext uri="{FF2B5EF4-FFF2-40B4-BE49-F238E27FC236}">
                <a16:creationId xmlns:a16="http://schemas.microsoft.com/office/drawing/2014/main" id="{4E71F047-63C7-80E0-2923-7BD2A1DD32B6}"/>
              </a:ext>
            </a:extLst>
          </p:cNvPr>
          <p:cNvSpPr>
            <a:spLocks noGrp="1"/>
          </p:cNvSpPr>
          <p:nvPr>
            <p:ph idx="1"/>
          </p:nvPr>
        </p:nvSpPr>
        <p:spPr>
          <a:xfrm>
            <a:off x="137565" y="2185416"/>
            <a:ext cx="11701083" cy="3968249"/>
          </a:xfrm>
        </p:spPr>
        <p:txBody>
          <a:bodyPr/>
          <a:lstStyle/>
          <a:p>
            <a:r>
              <a:rPr lang="en-US" sz="2000" dirty="0"/>
              <a:t>The landscape of machine learning-based schemes for the Internet of Vehicles (IoV) is characterized by diverse applications and accompanying limitations. </a:t>
            </a:r>
          </a:p>
          <a:p>
            <a:r>
              <a:rPr lang="en-US" sz="2000" dirty="0"/>
              <a:t>Du et al.'s contribution stands out for its implementation of regression through a stacked Long Short-Term Memory (LSTM) model. However, a notable limitation arises from the lack of comprehensive analysis regarding the correlations and dependencies among different locations.</a:t>
            </a:r>
          </a:p>
          <a:p>
            <a:r>
              <a:rPr lang="en-US" sz="2000" dirty="0"/>
              <a:t> Zhao et al.'s approach employs a two-dimensional network with multiple memory units to address temporal-spatial correlation in the traffic system. Despite this, their work could be enhanced by incorporating variables such as travel time, traffic speed, and occupancy for a more nuanced analysis. </a:t>
            </a:r>
          </a:p>
          <a:p>
            <a:pPr marL="0" indent="0">
              <a:buNone/>
            </a:pPr>
            <a:endParaRPr lang="en-US" sz="2000" dirty="0"/>
          </a:p>
          <a:p>
            <a:endParaRPr lang="en-US" sz="2000" dirty="0"/>
          </a:p>
          <a:p>
            <a:pPr marL="0" indent="0">
              <a:buNone/>
            </a:pPr>
            <a:endParaRPr lang="en-US" sz="2000" dirty="0"/>
          </a:p>
          <a:p>
            <a:endParaRPr lang="en-US" sz="2000" dirty="0"/>
          </a:p>
          <a:p>
            <a:endParaRPr lang="en-US" sz="2000" dirty="0"/>
          </a:p>
          <a:p>
            <a:endParaRPr lang="en-IN" sz="2000" dirty="0"/>
          </a:p>
        </p:txBody>
      </p:sp>
    </p:spTree>
    <p:extLst>
      <p:ext uri="{BB962C8B-B14F-4D97-AF65-F5344CB8AC3E}">
        <p14:creationId xmlns:p14="http://schemas.microsoft.com/office/powerpoint/2010/main" val="1311851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E18D78-2B95-9D4B-A121-6C7986DC5CE4}"/>
              </a:ext>
            </a:extLst>
          </p:cNvPr>
          <p:cNvSpPr>
            <a:spLocks noGrp="1"/>
          </p:cNvSpPr>
          <p:nvPr>
            <p:ph type="title"/>
          </p:nvPr>
        </p:nvSpPr>
        <p:spPr>
          <a:xfrm>
            <a:off x="186117" y="890218"/>
            <a:ext cx="11717267" cy="1200329"/>
          </a:xfrm>
        </p:spPr>
        <p:txBody>
          <a:bodyPr/>
          <a:lstStyle/>
          <a:p>
            <a:pPr algn="ctr"/>
            <a:r>
              <a:rPr lang="en-IN" sz="4000" dirty="0"/>
              <a:t>LITERATURE REVIEW: IOV WITH MACHINE LEARNING BASED SCHEME</a:t>
            </a:r>
          </a:p>
        </p:txBody>
      </p:sp>
      <p:sp>
        <p:nvSpPr>
          <p:cNvPr id="5" name="Content Placeholder 4">
            <a:extLst>
              <a:ext uri="{FF2B5EF4-FFF2-40B4-BE49-F238E27FC236}">
                <a16:creationId xmlns:a16="http://schemas.microsoft.com/office/drawing/2014/main" id="{3E00F5C6-76C6-A827-307D-A045A2B75F14}"/>
              </a:ext>
            </a:extLst>
          </p:cNvPr>
          <p:cNvSpPr>
            <a:spLocks noGrp="1"/>
          </p:cNvSpPr>
          <p:nvPr>
            <p:ph idx="1"/>
          </p:nvPr>
        </p:nvSpPr>
        <p:spPr>
          <a:xfrm>
            <a:off x="449350" y="2090547"/>
            <a:ext cx="11190799" cy="3968249"/>
          </a:xfrm>
        </p:spPr>
        <p:txBody>
          <a:bodyPr/>
          <a:lstStyle/>
          <a:p>
            <a:r>
              <a:rPr lang="en-US" sz="2000" dirty="0"/>
              <a:t>Ping et al.'s scheme focuses on supporting the macroscopic relationship between driving behavior and fuel consumption, creating a model based on dynamic information. While commendable, the limitation lies in the commonality of fuel consumption analysis and the reliance on a relatively small scale of naturalistic driving data.</a:t>
            </a:r>
          </a:p>
          <a:p>
            <a:r>
              <a:rPr lang="en-US" sz="2000" dirty="0"/>
              <a:t>Tian et al.'s work introduces multi-party engagement of edge services to enhance system throughput, utilizing an aggregation strategy to ensure decision tree model accuracy and prevent data privacy leakage. However, challenges arise from the high communication overhead and an imbalance between privacy and efficiency considerations.</a:t>
            </a:r>
          </a:p>
          <a:p>
            <a:r>
              <a:rPr lang="en-US" sz="2000" dirty="0"/>
              <a:t> In summary, these machine learning-based IoV schemes present promising applications but must address specific limitations to reach their full potential and contribute effectively to the evolving landscape of intelligent vehicular systems.</a:t>
            </a:r>
          </a:p>
          <a:p>
            <a:endParaRPr lang="en-IN" sz="2000" dirty="0"/>
          </a:p>
        </p:txBody>
      </p:sp>
    </p:spTree>
    <p:extLst>
      <p:ext uri="{BB962C8B-B14F-4D97-AF65-F5344CB8AC3E}">
        <p14:creationId xmlns:p14="http://schemas.microsoft.com/office/powerpoint/2010/main" val="3088947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05AF2F-CF91-5BCF-0FA3-8942B1C349DB}"/>
              </a:ext>
            </a:extLst>
          </p:cNvPr>
          <p:cNvSpPr>
            <a:spLocks noGrp="1"/>
          </p:cNvSpPr>
          <p:nvPr>
            <p:ph type="title"/>
          </p:nvPr>
        </p:nvSpPr>
        <p:spPr>
          <a:xfrm>
            <a:off x="550744" y="620692"/>
            <a:ext cx="8577072" cy="1089529"/>
          </a:xfrm>
        </p:spPr>
        <p:txBody>
          <a:bodyPr/>
          <a:lstStyle/>
          <a:p>
            <a:r>
              <a:rPr lang="en-IN" dirty="0"/>
              <a:t>REVIEW OF LITERATURE REVIEW</a:t>
            </a:r>
          </a:p>
        </p:txBody>
      </p:sp>
      <p:sp>
        <p:nvSpPr>
          <p:cNvPr id="5" name="Content Placeholder 4">
            <a:extLst>
              <a:ext uri="{FF2B5EF4-FFF2-40B4-BE49-F238E27FC236}">
                <a16:creationId xmlns:a16="http://schemas.microsoft.com/office/drawing/2014/main" id="{584F7302-762A-7DD4-9F37-619DA1A8C3F5}"/>
              </a:ext>
            </a:extLst>
          </p:cNvPr>
          <p:cNvSpPr>
            <a:spLocks noGrp="1"/>
          </p:cNvSpPr>
          <p:nvPr>
            <p:ph idx="1"/>
          </p:nvPr>
        </p:nvSpPr>
        <p:spPr>
          <a:xfrm>
            <a:off x="180722" y="1710221"/>
            <a:ext cx="11830555" cy="3968249"/>
          </a:xfrm>
        </p:spPr>
        <p:txBody>
          <a:bodyPr/>
          <a:lstStyle/>
          <a:p>
            <a:r>
              <a:rPr lang="en-US" sz="2000" dirty="0"/>
              <a:t>The review of relevant literature offers a comprehensive overview of the integration of blockchain and machine learning in the context of the Internet of Vehicles (IoV). The existing works in this domain have been summarized, showcasing the diverse applications adopted by researchers. </a:t>
            </a:r>
          </a:p>
          <a:p>
            <a:r>
              <a:rPr lang="en-US" sz="2000" dirty="0"/>
              <a:t>These applications range from blockchain-based schemes aimed at enhancing security and efficiency to machine learning-based schemes focusing on predictive modeling and data analysis within the IoV framework.</a:t>
            </a:r>
          </a:p>
          <a:p>
            <a:r>
              <a:rPr lang="en-US" sz="2000" dirty="0"/>
              <a:t>However, amidst these advancements, several gaps and limitations have been identified. These limitations serve as critical points of consideration for future research and development. For instance, issues such as complex access control policies, compromised confidentiality, inefficient communication architectures, and computational intensity in message validation have been highlighted in blockchain-based schemes. </a:t>
            </a:r>
          </a:p>
          <a:p>
            <a:r>
              <a:rPr lang="en-US" sz="2000" dirty="0"/>
              <a:t>In the realm of machine learning-based schemes, limitations include the lack of comprehensive analysis of correlations and dependencies, the need for enhancement through the inclusion of additional variables, reliance on commonality in data analysis, and challenges in balancing privacy and efficiency.</a:t>
            </a:r>
            <a:endParaRPr lang="en-IN" sz="2000" dirty="0"/>
          </a:p>
        </p:txBody>
      </p:sp>
    </p:spTree>
    <p:extLst>
      <p:ext uri="{BB962C8B-B14F-4D97-AF65-F5344CB8AC3E}">
        <p14:creationId xmlns:p14="http://schemas.microsoft.com/office/powerpoint/2010/main" val="3474080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41F30-4711-EA2A-D100-998E0512DE87}"/>
              </a:ext>
            </a:extLst>
          </p:cNvPr>
          <p:cNvSpPr>
            <a:spLocks noGrp="1"/>
          </p:cNvSpPr>
          <p:nvPr>
            <p:ph type="title"/>
          </p:nvPr>
        </p:nvSpPr>
        <p:spPr>
          <a:xfrm>
            <a:off x="712099" y="1305407"/>
            <a:ext cx="10980892" cy="590931"/>
          </a:xfrm>
        </p:spPr>
        <p:txBody>
          <a:bodyPr/>
          <a:lstStyle/>
          <a:p>
            <a:r>
              <a:rPr lang="en-IN" dirty="0"/>
              <a:t>REVIEW OF LITERATURE REVIEW</a:t>
            </a:r>
          </a:p>
        </p:txBody>
      </p:sp>
      <p:sp>
        <p:nvSpPr>
          <p:cNvPr id="5" name="Content Placeholder 4">
            <a:extLst>
              <a:ext uri="{FF2B5EF4-FFF2-40B4-BE49-F238E27FC236}">
                <a16:creationId xmlns:a16="http://schemas.microsoft.com/office/drawing/2014/main" id="{367DAF49-BDCE-6A61-80D7-421EC7F57BC0}"/>
              </a:ext>
            </a:extLst>
          </p:cNvPr>
          <p:cNvSpPr>
            <a:spLocks noGrp="1"/>
          </p:cNvSpPr>
          <p:nvPr>
            <p:ph idx="1"/>
          </p:nvPr>
        </p:nvSpPr>
        <p:spPr>
          <a:xfrm>
            <a:off x="566928" y="2185416"/>
            <a:ext cx="10883302" cy="3968249"/>
          </a:xfrm>
        </p:spPr>
        <p:txBody>
          <a:bodyPr/>
          <a:lstStyle/>
          <a:p>
            <a:r>
              <a:rPr lang="en-US" sz="2000" dirty="0"/>
              <a:t>Building upon these identified limitations, the framework for the current study can be established. The motivation behind the study lies in the necessity to address these gaps and push the boundaries of knowledge in IoV, paving the way for more robust and effective solutions. </a:t>
            </a:r>
          </a:p>
          <a:p>
            <a:r>
              <a:rPr lang="en-US" sz="2000" dirty="0"/>
              <a:t>The objectives of the study involve refining existing blockchain and machine learning integration approaches, developing novel methodologies, and enhancing the overall reliability, security, and efficiency of IoV systems.</a:t>
            </a:r>
          </a:p>
          <a:p>
            <a:r>
              <a:rPr lang="en-US" sz="2000" dirty="0"/>
              <a:t>The methodology include empirical studies, experimental validations, and the creation of new algorithms or frameworks.</a:t>
            </a:r>
          </a:p>
          <a:p>
            <a:r>
              <a:rPr lang="en-US" sz="2000" dirty="0"/>
              <a:t>In essence, this literature review not only provides a snapshot of the current state of research in IoV but also acts as a springboard for future investigations.</a:t>
            </a:r>
          </a:p>
          <a:p>
            <a:endParaRPr lang="en-IN" sz="2000" dirty="0"/>
          </a:p>
        </p:txBody>
      </p:sp>
    </p:spTree>
    <p:extLst>
      <p:ext uri="{BB962C8B-B14F-4D97-AF65-F5344CB8AC3E}">
        <p14:creationId xmlns:p14="http://schemas.microsoft.com/office/powerpoint/2010/main" val="788602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4815E-BBEC-3FAE-5714-9E7F9A78C73B}"/>
              </a:ext>
            </a:extLst>
          </p:cNvPr>
          <p:cNvSpPr>
            <a:spLocks noGrp="1"/>
          </p:cNvSpPr>
          <p:nvPr>
            <p:ph type="title"/>
          </p:nvPr>
        </p:nvSpPr>
        <p:spPr>
          <a:xfrm>
            <a:off x="486007" y="1070738"/>
            <a:ext cx="6951472" cy="590931"/>
          </a:xfrm>
        </p:spPr>
        <p:txBody>
          <a:bodyPr/>
          <a:lstStyle/>
          <a:p>
            <a:r>
              <a:rPr lang="en-IN" dirty="0"/>
              <a:t>METHODOLOGY</a:t>
            </a:r>
          </a:p>
        </p:txBody>
      </p:sp>
      <p:sp>
        <p:nvSpPr>
          <p:cNvPr id="5" name="Content Placeholder 4">
            <a:extLst>
              <a:ext uri="{FF2B5EF4-FFF2-40B4-BE49-F238E27FC236}">
                <a16:creationId xmlns:a16="http://schemas.microsoft.com/office/drawing/2014/main" id="{65555000-05CA-1238-207A-5F642BDECD37}"/>
              </a:ext>
            </a:extLst>
          </p:cNvPr>
          <p:cNvSpPr>
            <a:spLocks noGrp="1"/>
          </p:cNvSpPr>
          <p:nvPr>
            <p:ph idx="1"/>
          </p:nvPr>
        </p:nvSpPr>
        <p:spPr>
          <a:xfrm>
            <a:off x="396996" y="1990641"/>
            <a:ext cx="10494884" cy="3930591"/>
          </a:xfrm>
        </p:spPr>
        <p:txBody>
          <a:bodyPr/>
          <a:lstStyle/>
          <a:p>
            <a:pPr marL="0" indent="0">
              <a:buNone/>
            </a:pPr>
            <a:r>
              <a:rPr lang="en-US" dirty="0"/>
              <a:t>RESEARCH DESIGN: </a:t>
            </a:r>
          </a:p>
          <a:p>
            <a:r>
              <a:rPr lang="en-US" dirty="0"/>
              <a:t>The research design for this study follows a systematic and interdisciplinary approach to investigate and implement the Intelligent Chain framework proposed by Amritesh Kumar and Debasis Das. It involves a combination of qualitative and quantitative methods to address the objectives of the study.</a:t>
            </a:r>
          </a:p>
          <a:p>
            <a:r>
              <a:rPr lang="en-US" dirty="0"/>
              <a:t>Qualitative Research: A comprehensive review of existing literature related to blockchain, machine learning, and their integration in the Internet of Vehicles (IoV) is conducted. This literature review informs the theoretical foundation and identifies gaps and challenges in the current research landscape.</a:t>
            </a:r>
          </a:p>
          <a:p>
            <a:r>
              <a:rPr lang="en-US" dirty="0"/>
              <a:t>Quantitative Research: The implementation and evaluation of the Intelligent Chain framework involve empirical studies and experiments. The research design includes the deployment of the Intelligent Chain on hardware platforms (Raspberry Pi 4 and NVIDIA Jetson Nano 2GB) simulating IoV devices and edge servers. Performance metrics such as transaction approval delay and prediction accuracy are quantitatively measured.</a:t>
            </a:r>
          </a:p>
          <a:p>
            <a:pPr marL="0" indent="0">
              <a:buNone/>
            </a:pPr>
            <a:endParaRPr lang="en-US" dirty="0"/>
          </a:p>
        </p:txBody>
      </p:sp>
    </p:spTree>
    <p:extLst>
      <p:ext uri="{BB962C8B-B14F-4D97-AF65-F5344CB8AC3E}">
        <p14:creationId xmlns:p14="http://schemas.microsoft.com/office/powerpoint/2010/main" val="2682045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6C90-EDD0-D894-7929-5AF7678D8A07}"/>
              </a:ext>
            </a:extLst>
          </p:cNvPr>
          <p:cNvSpPr>
            <a:spLocks noGrp="1"/>
          </p:cNvSpPr>
          <p:nvPr>
            <p:ph type="title"/>
          </p:nvPr>
        </p:nvSpPr>
        <p:spPr>
          <a:xfrm>
            <a:off x="566928" y="1148750"/>
            <a:ext cx="6951472" cy="646331"/>
          </a:xfrm>
        </p:spPr>
        <p:txBody>
          <a:bodyPr/>
          <a:lstStyle/>
          <a:p>
            <a:r>
              <a:rPr lang="en-IN" sz="4000" u="sng" dirty="0"/>
              <a:t>OVERVIEW</a:t>
            </a:r>
          </a:p>
        </p:txBody>
      </p:sp>
      <p:sp>
        <p:nvSpPr>
          <p:cNvPr id="5" name="Content Placeholder 4">
            <a:extLst>
              <a:ext uri="{FF2B5EF4-FFF2-40B4-BE49-F238E27FC236}">
                <a16:creationId xmlns:a16="http://schemas.microsoft.com/office/drawing/2014/main" id="{C8F612B3-3763-013E-73C1-A6B59D119650}"/>
              </a:ext>
            </a:extLst>
          </p:cNvPr>
          <p:cNvSpPr>
            <a:spLocks noGrp="1"/>
          </p:cNvSpPr>
          <p:nvPr>
            <p:ph idx="1"/>
          </p:nvPr>
        </p:nvSpPr>
        <p:spPr>
          <a:xfrm>
            <a:off x="5268401" y="1204150"/>
            <a:ext cx="6621026" cy="3968249"/>
          </a:xfrm>
        </p:spPr>
        <p:txBody>
          <a:bodyPr/>
          <a:lstStyle/>
          <a:p>
            <a:r>
              <a:rPr lang="en-IN" sz="1600" dirty="0">
                <a:cs typeface="Times New Roman" panose="02020603050405020304" pitchFamily="18" charset="0"/>
              </a:rPr>
              <a:t>INTRODUCTION</a:t>
            </a:r>
          </a:p>
          <a:p>
            <a:r>
              <a:rPr lang="en-IN" sz="1600" dirty="0">
                <a:cs typeface="Times New Roman" panose="02020603050405020304" pitchFamily="18" charset="0"/>
              </a:rPr>
              <a:t>PROBLEM STATEMENT</a:t>
            </a:r>
          </a:p>
          <a:p>
            <a:r>
              <a:rPr lang="en-IN" sz="1600" dirty="0">
                <a:cs typeface="Times New Roman" panose="02020603050405020304" pitchFamily="18" charset="0"/>
              </a:rPr>
              <a:t>RESEARCH OBJECTIVE</a:t>
            </a:r>
          </a:p>
          <a:p>
            <a:r>
              <a:rPr lang="en-IN" sz="1600" dirty="0">
                <a:cs typeface="Times New Roman" panose="02020603050405020304" pitchFamily="18" charset="0"/>
              </a:rPr>
              <a:t>EXPECTED OUTCOME</a:t>
            </a:r>
          </a:p>
          <a:p>
            <a:r>
              <a:rPr lang="en-IN" sz="1600" dirty="0">
                <a:cs typeface="Times New Roman" panose="02020603050405020304" pitchFamily="18" charset="0"/>
              </a:rPr>
              <a:t>SIGNIFICANCE OF RESEARCH</a:t>
            </a:r>
          </a:p>
          <a:p>
            <a:r>
              <a:rPr lang="en-IN" sz="1600" dirty="0">
                <a:cs typeface="Times New Roman" panose="02020603050405020304" pitchFamily="18" charset="0"/>
              </a:rPr>
              <a:t>LITERATURE REVIEW </a:t>
            </a:r>
          </a:p>
          <a:p>
            <a:r>
              <a:rPr lang="en-IN" sz="1600" dirty="0">
                <a:cs typeface="Times New Roman" panose="02020603050405020304" pitchFamily="18" charset="0"/>
              </a:rPr>
              <a:t>METHODOLOGY</a:t>
            </a:r>
          </a:p>
          <a:p>
            <a:r>
              <a:rPr lang="en-IN" sz="1600" dirty="0">
                <a:cs typeface="Times New Roman" panose="02020603050405020304" pitchFamily="18" charset="0"/>
              </a:rPr>
              <a:t>PERFORMANCE EVALUATION</a:t>
            </a:r>
          </a:p>
          <a:p>
            <a:r>
              <a:rPr lang="en-IN" sz="1600" dirty="0">
                <a:cs typeface="Times New Roman" panose="02020603050405020304" pitchFamily="18" charset="0"/>
              </a:rPr>
              <a:t>POTENTIAL OF BLOCK CHAIN &amp; MACHINE LEARNING IN IOV</a:t>
            </a:r>
          </a:p>
          <a:p>
            <a:r>
              <a:rPr lang="en-IN" sz="1600" dirty="0">
                <a:cs typeface="Times New Roman" panose="02020603050405020304" pitchFamily="18" charset="0"/>
              </a:rPr>
              <a:t>CHALLENGES</a:t>
            </a:r>
          </a:p>
          <a:p>
            <a:r>
              <a:rPr lang="en-IN" sz="1600" dirty="0">
                <a:cs typeface="Times New Roman" panose="02020603050405020304" pitchFamily="18" charset="0"/>
              </a:rPr>
              <a:t>CONCLUSION</a:t>
            </a:r>
          </a:p>
          <a:p>
            <a:r>
              <a:rPr lang="en-IN" sz="1600" dirty="0">
                <a:cs typeface="Times New Roman" panose="02020603050405020304" pitchFamily="18" charset="0"/>
              </a:rPr>
              <a:t>FUTURE WORK</a:t>
            </a:r>
          </a:p>
          <a:p>
            <a:r>
              <a:rPr lang="en-IN" sz="1600" dirty="0">
                <a:cs typeface="Times New Roman" panose="02020603050405020304" pitchFamily="18" charset="0"/>
              </a:rPr>
              <a:t>CONCLUSION STATEMENT</a:t>
            </a:r>
          </a:p>
          <a:p>
            <a:r>
              <a:rPr lang="en-IN" sz="1600" dirty="0">
                <a:cs typeface="Times New Roman" panose="02020603050405020304" pitchFamily="18" charset="0"/>
              </a:rPr>
              <a:t>REFERENCES</a:t>
            </a:r>
          </a:p>
        </p:txBody>
      </p:sp>
      <p:pic>
        <p:nvPicPr>
          <p:cNvPr id="2" name="Picture 1" descr="A car on the road&#10;&#10;Description automatically generated">
            <a:extLst>
              <a:ext uri="{FF2B5EF4-FFF2-40B4-BE49-F238E27FC236}">
                <a16:creationId xmlns:a16="http://schemas.microsoft.com/office/drawing/2014/main" id="{C79527FD-635C-DCD5-AC75-B0D1A14C8DC8}"/>
              </a:ext>
            </a:extLst>
          </p:cNvPr>
          <p:cNvPicPr>
            <a:picLocks noChangeAspect="1"/>
          </p:cNvPicPr>
          <p:nvPr/>
        </p:nvPicPr>
        <p:blipFill>
          <a:blip r:embed="rId2"/>
          <a:stretch>
            <a:fillRect/>
          </a:stretch>
        </p:blipFill>
        <p:spPr>
          <a:xfrm>
            <a:off x="492025" y="2349998"/>
            <a:ext cx="4454769" cy="3731690"/>
          </a:xfrm>
          <a:prstGeom prst="rect">
            <a:avLst/>
          </a:prstGeom>
        </p:spPr>
      </p:pic>
    </p:spTree>
    <p:extLst>
      <p:ext uri="{BB962C8B-B14F-4D97-AF65-F5344CB8AC3E}">
        <p14:creationId xmlns:p14="http://schemas.microsoft.com/office/powerpoint/2010/main" val="1161226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B433F1C-819D-B898-C752-7DB967028DEF}"/>
              </a:ext>
            </a:extLst>
          </p:cNvPr>
          <p:cNvSpPr>
            <a:spLocks noGrp="1"/>
          </p:cNvSpPr>
          <p:nvPr>
            <p:ph idx="1"/>
          </p:nvPr>
        </p:nvSpPr>
        <p:spPr>
          <a:xfrm>
            <a:off x="566927" y="1140977"/>
            <a:ext cx="11182707" cy="5437847"/>
          </a:xfrm>
        </p:spPr>
        <p:txBody>
          <a:bodyPr/>
          <a:lstStyle/>
          <a:p>
            <a:r>
              <a:rPr lang="en-US" sz="2000" dirty="0"/>
              <a:t>Mixed-Methods Approach: The research design integrates both qualitative and quantitative data to provide a comprehensive understanding of the strengths and limitations of the Intelligent Chain framework. This mixed-methods approach allows for a more robust exploration of the research questions.</a:t>
            </a:r>
          </a:p>
          <a:p>
            <a:pPr marL="0" indent="0">
              <a:buNone/>
            </a:pPr>
            <a:r>
              <a:rPr lang="en-IN" sz="2000" dirty="0"/>
              <a:t>Data Collection Methods:</a:t>
            </a:r>
          </a:p>
          <a:p>
            <a:r>
              <a:rPr lang="en-US" sz="2000" dirty="0"/>
              <a:t>Literature Review: The qualitative data collection involves a thorough review of relevant literature. Academic papers, articles, and conference proceedings related to blockchain, machine learning, and IoV are systematically analyzed to establish the theoretical foundation and identify gaps.</a:t>
            </a:r>
          </a:p>
          <a:p>
            <a:r>
              <a:rPr lang="en-US" sz="2000" dirty="0"/>
              <a:t>Empirical Studies: The quantitative data collection involves the implementation of the Intelligent Chain framework on Raspberry Pi 4 and NVIDIA Jetson Nano 2GB. Transaction approval delay and prediction accuracy data are collected through experiments and simulations.</a:t>
            </a:r>
          </a:p>
          <a:p>
            <a:r>
              <a:rPr lang="en-US" sz="2000" dirty="0"/>
              <a:t>Performance Metrics: Data on transaction approval delay is collected by measuring the time taken for transaction approval in the Intelligent Chain framework. Prediction accuracy data is obtained by evaluating the accuracy of traffic accident predictions using the LSTM model.</a:t>
            </a:r>
            <a:endParaRPr lang="en-IN" sz="2000" dirty="0"/>
          </a:p>
          <a:p>
            <a:endParaRPr lang="en-IN" sz="2000" dirty="0"/>
          </a:p>
          <a:p>
            <a:endParaRPr lang="en-IN" sz="2000" dirty="0"/>
          </a:p>
        </p:txBody>
      </p:sp>
    </p:spTree>
    <p:extLst>
      <p:ext uri="{BB962C8B-B14F-4D97-AF65-F5344CB8AC3E}">
        <p14:creationId xmlns:p14="http://schemas.microsoft.com/office/powerpoint/2010/main" val="2241727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C83AC0-6248-F75F-6648-3E0D41CC5E65}"/>
              </a:ext>
            </a:extLst>
          </p:cNvPr>
          <p:cNvSpPr>
            <a:spLocks noGrp="1"/>
          </p:cNvSpPr>
          <p:nvPr>
            <p:ph type="title"/>
          </p:nvPr>
        </p:nvSpPr>
        <p:spPr>
          <a:xfrm>
            <a:off x="566927" y="1444216"/>
            <a:ext cx="11045143" cy="646331"/>
          </a:xfrm>
        </p:spPr>
        <p:txBody>
          <a:bodyPr/>
          <a:lstStyle/>
          <a:p>
            <a:r>
              <a:rPr lang="en-US" sz="4000" dirty="0"/>
              <a:t>ANALAYSIS &amp; INTERPRETATION OF DATA</a:t>
            </a:r>
            <a:endParaRPr lang="en-IN" sz="4000" dirty="0"/>
          </a:p>
        </p:txBody>
      </p:sp>
      <p:sp>
        <p:nvSpPr>
          <p:cNvPr id="5" name="Content Placeholder 4">
            <a:extLst>
              <a:ext uri="{FF2B5EF4-FFF2-40B4-BE49-F238E27FC236}">
                <a16:creationId xmlns:a16="http://schemas.microsoft.com/office/drawing/2014/main" id="{A1569CCF-A454-B372-41E9-01A1483F5FEA}"/>
              </a:ext>
            </a:extLst>
          </p:cNvPr>
          <p:cNvSpPr>
            <a:spLocks noGrp="1"/>
          </p:cNvSpPr>
          <p:nvPr>
            <p:ph idx="1"/>
          </p:nvPr>
        </p:nvSpPr>
        <p:spPr>
          <a:xfrm>
            <a:off x="366839" y="2420085"/>
            <a:ext cx="11458322" cy="3968249"/>
          </a:xfrm>
        </p:spPr>
        <p:txBody>
          <a:bodyPr/>
          <a:lstStyle/>
          <a:p>
            <a:r>
              <a:rPr lang="en-US" sz="2400" dirty="0"/>
              <a:t>Literature Analysis: The literature review involves the analysis of existing works to identify trends, challenges, and gaps. This analysis informs the development of the research framework and objectives.</a:t>
            </a:r>
          </a:p>
          <a:p>
            <a:r>
              <a:rPr lang="en-US" sz="2400" dirty="0"/>
              <a:t>Empirical Data Analysis: Quantitative data collected from the implementation of the Intelligent Chain is analyzed using statistical methods. This includes measuring transaction approval delay and evaluating prediction accuracy.</a:t>
            </a:r>
            <a:endParaRPr lang="en-IN" sz="2400" dirty="0"/>
          </a:p>
        </p:txBody>
      </p:sp>
    </p:spTree>
    <p:extLst>
      <p:ext uri="{BB962C8B-B14F-4D97-AF65-F5344CB8AC3E}">
        <p14:creationId xmlns:p14="http://schemas.microsoft.com/office/powerpoint/2010/main" val="26675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D05534-FA55-72F4-BD7B-24E8EB956DEA}"/>
              </a:ext>
            </a:extLst>
          </p:cNvPr>
          <p:cNvSpPr>
            <a:spLocks noGrp="1"/>
          </p:cNvSpPr>
          <p:nvPr>
            <p:ph type="title"/>
          </p:nvPr>
        </p:nvSpPr>
        <p:spPr>
          <a:xfrm>
            <a:off x="210393" y="1001018"/>
            <a:ext cx="10916156" cy="1089529"/>
          </a:xfrm>
        </p:spPr>
        <p:txBody>
          <a:bodyPr/>
          <a:lstStyle/>
          <a:p>
            <a:r>
              <a:rPr lang="en-IN" dirty="0"/>
              <a:t>THE PROPOSED SYSTEM: INTELLIGENT CHAIN</a:t>
            </a:r>
          </a:p>
        </p:txBody>
      </p:sp>
      <p:sp>
        <p:nvSpPr>
          <p:cNvPr id="5" name="Content Placeholder 4">
            <a:extLst>
              <a:ext uri="{FF2B5EF4-FFF2-40B4-BE49-F238E27FC236}">
                <a16:creationId xmlns:a16="http://schemas.microsoft.com/office/drawing/2014/main" id="{6C45D45D-9A86-89A7-51F7-167C29FBDCE3}"/>
              </a:ext>
            </a:extLst>
          </p:cNvPr>
          <p:cNvSpPr>
            <a:spLocks noGrp="1"/>
          </p:cNvSpPr>
          <p:nvPr>
            <p:ph idx="1"/>
          </p:nvPr>
        </p:nvSpPr>
        <p:spPr>
          <a:xfrm>
            <a:off x="566928" y="2185416"/>
            <a:ext cx="11206984" cy="3968249"/>
          </a:xfrm>
        </p:spPr>
        <p:txBody>
          <a:bodyPr/>
          <a:lstStyle/>
          <a:p>
            <a:pPr marL="0" indent="0">
              <a:buNone/>
            </a:pPr>
            <a:r>
              <a:rPr lang="en-US" dirty="0"/>
              <a:t>The heart of the paper lies in introducing "Intelligent Chain," an efficient storage system designed for IoV. The system is divided into four distinct phases: registration, communication, storage, and prediction.</a:t>
            </a:r>
          </a:p>
          <a:p>
            <a:r>
              <a:rPr lang="en-US" dirty="0"/>
              <a:t> Registration:</a:t>
            </a:r>
          </a:p>
          <a:p>
            <a:pPr marL="0" indent="0">
              <a:buNone/>
            </a:pPr>
            <a:r>
              <a:rPr lang="en-US" dirty="0"/>
              <a:t>                      The fundamental registration phase establishes legitimacy for both vehicles and RSUs. Through a secure infrastructure, the TLS protocol facilitates secure communication between vehicles/RSUs and the edge server. This phase aims to prevent undesired tasks and authenticate devices.</a:t>
            </a:r>
          </a:p>
          <a:p>
            <a:r>
              <a:rPr lang="en-US" dirty="0"/>
              <a:t> Communication:</a:t>
            </a:r>
          </a:p>
          <a:p>
            <a:pPr marL="0" indent="0">
              <a:buNone/>
            </a:pPr>
            <a:r>
              <a:rPr lang="en-US" dirty="0"/>
              <a:t>                        With registration complete, IoV devices communicate over an open channel. This includes On-Board Units (OBUs) in vehicles, ensuring secure communication with other IoV devices. The communication process, involves various cryptographic functions and ensures secure interactions between devices.</a:t>
            </a:r>
          </a:p>
        </p:txBody>
      </p:sp>
    </p:spTree>
    <p:extLst>
      <p:ext uri="{BB962C8B-B14F-4D97-AF65-F5344CB8AC3E}">
        <p14:creationId xmlns:p14="http://schemas.microsoft.com/office/powerpoint/2010/main" val="3881788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E026BE-EB82-613F-B618-72C363A92BE0}"/>
              </a:ext>
            </a:extLst>
          </p:cNvPr>
          <p:cNvSpPr>
            <a:spLocks noGrp="1"/>
          </p:cNvSpPr>
          <p:nvPr>
            <p:ph type="title"/>
          </p:nvPr>
        </p:nvSpPr>
        <p:spPr>
          <a:xfrm>
            <a:off x="639755" y="822993"/>
            <a:ext cx="10826659" cy="1089529"/>
          </a:xfrm>
        </p:spPr>
        <p:txBody>
          <a:bodyPr/>
          <a:lstStyle/>
          <a:p>
            <a:r>
              <a:rPr lang="en-IN" dirty="0"/>
              <a:t>THE PROPOSED SYSTEM: INTELLIGENT CHAIN</a:t>
            </a:r>
          </a:p>
        </p:txBody>
      </p:sp>
      <p:sp>
        <p:nvSpPr>
          <p:cNvPr id="5" name="Content Placeholder 4">
            <a:extLst>
              <a:ext uri="{FF2B5EF4-FFF2-40B4-BE49-F238E27FC236}">
                <a16:creationId xmlns:a16="http://schemas.microsoft.com/office/drawing/2014/main" id="{6BE87DE0-929F-4718-E249-84703BB1CB29}"/>
              </a:ext>
            </a:extLst>
          </p:cNvPr>
          <p:cNvSpPr>
            <a:spLocks noGrp="1"/>
          </p:cNvSpPr>
          <p:nvPr>
            <p:ph idx="1"/>
          </p:nvPr>
        </p:nvSpPr>
        <p:spPr>
          <a:xfrm>
            <a:off x="566927" y="2185416"/>
            <a:ext cx="11109879" cy="3968249"/>
          </a:xfrm>
        </p:spPr>
        <p:txBody>
          <a:bodyPr/>
          <a:lstStyle/>
          <a:p>
            <a:r>
              <a:rPr lang="en-US" dirty="0"/>
              <a:t>Storage:</a:t>
            </a:r>
          </a:p>
          <a:p>
            <a:pPr marL="0" indent="0">
              <a:buNone/>
            </a:pPr>
            <a:r>
              <a:rPr lang="en-US" dirty="0"/>
              <a:t>             The storage aspect of Intelligent Chain is discussed, highlighting the lightweight storage on vehicles and RSUs and the substantial information stored on the permissioned PBFT blockchain-based edge server. The Decentralized Trust and Consensus Process significantly contribute to securing traffic accident information.</a:t>
            </a:r>
          </a:p>
          <a:p>
            <a:r>
              <a:rPr lang="en-US" dirty="0"/>
              <a:t>Prediction:</a:t>
            </a:r>
          </a:p>
          <a:p>
            <a:pPr marL="0" indent="0">
              <a:buNone/>
            </a:pPr>
            <a:r>
              <a:rPr lang="en-US" dirty="0"/>
              <a:t>                      Utilizing the power of recurrent neural networks (RNNs), specifically Long Short-Term Memory (LSTM) networks, Intelligent Chain predicts traffic accidents based on various parameters such as driver behavior, road conditions, and weather. This prediction process enhances the system's ability to anticipate future occurrences and provide relevant information to users.</a:t>
            </a:r>
            <a:endParaRPr lang="en-IN" dirty="0"/>
          </a:p>
          <a:p>
            <a:endParaRPr lang="en-IN" dirty="0"/>
          </a:p>
        </p:txBody>
      </p:sp>
    </p:spTree>
    <p:extLst>
      <p:ext uri="{BB962C8B-B14F-4D97-AF65-F5344CB8AC3E}">
        <p14:creationId xmlns:p14="http://schemas.microsoft.com/office/powerpoint/2010/main" val="3981121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A34579-7635-DEB8-7E1F-F5D924C50F8B}"/>
              </a:ext>
            </a:extLst>
          </p:cNvPr>
          <p:cNvSpPr>
            <a:spLocks noGrp="1"/>
          </p:cNvSpPr>
          <p:nvPr>
            <p:ph type="title"/>
          </p:nvPr>
        </p:nvSpPr>
        <p:spPr>
          <a:xfrm>
            <a:off x="514328" y="1111199"/>
            <a:ext cx="10745737" cy="590931"/>
          </a:xfrm>
        </p:spPr>
        <p:txBody>
          <a:bodyPr/>
          <a:lstStyle/>
          <a:p>
            <a:r>
              <a:rPr lang="en-IN" dirty="0"/>
              <a:t>INTELLIGENT CHAIN: REGISTRATION PHASE</a:t>
            </a:r>
          </a:p>
        </p:txBody>
      </p:sp>
      <p:sp>
        <p:nvSpPr>
          <p:cNvPr id="5" name="Content Placeholder 4">
            <a:extLst>
              <a:ext uri="{FF2B5EF4-FFF2-40B4-BE49-F238E27FC236}">
                <a16:creationId xmlns:a16="http://schemas.microsoft.com/office/drawing/2014/main" id="{3041A284-210E-7D6B-A8C8-92DCA1DA3EC1}"/>
              </a:ext>
            </a:extLst>
          </p:cNvPr>
          <p:cNvSpPr>
            <a:spLocks noGrp="1"/>
          </p:cNvSpPr>
          <p:nvPr>
            <p:ph idx="1"/>
          </p:nvPr>
        </p:nvSpPr>
        <p:spPr>
          <a:xfrm>
            <a:off x="514328" y="1888733"/>
            <a:ext cx="10850934" cy="3968249"/>
          </a:xfrm>
        </p:spPr>
        <p:txBody>
          <a:bodyPr/>
          <a:lstStyle/>
          <a:p>
            <a:r>
              <a:rPr lang="en-US" b="0" i="0" dirty="0">
                <a:solidFill>
                  <a:srgbClr val="374151"/>
                </a:solidFill>
                <a:effectLst/>
                <a:cs typeface="Times New Roman" panose="02020603050405020304" pitchFamily="18" charset="0"/>
              </a:rPr>
              <a:t>The registration phase in Intelligent Chain serves as a pivotal and one-time process designed to establish the legitimacy of vehicles (Vi) and Roadside Units (RSUs) within the IoV ecosystem. This phase aims to prevent unauthorized activities and lay the foundation for secure communication.</a:t>
            </a:r>
          </a:p>
          <a:p>
            <a:pPr algn="l"/>
            <a:r>
              <a:rPr lang="en-US" b="0" i="0" dirty="0">
                <a:effectLst/>
                <a:cs typeface="Times New Roman" panose="02020603050405020304" pitchFamily="18" charset="0"/>
              </a:rPr>
              <a:t>Key Steps:</a:t>
            </a:r>
          </a:p>
          <a:p>
            <a:pPr algn="l">
              <a:buFont typeface="Wingdings" panose="05000000000000000000" pitchFamily="2" charset="2"/>
              <a:buChar char="Ø"/>
            </a:pPr>
            <a:r>
              <a:rPr lang="en-US" b="1" i="0" dirty="0">
                <a:solidFill>
                  <a:srgbClr val="374151"/>
                </a:solidFill>
                <a:effectLst/>
                <a:cs typeface="Times New Roman" panose="02020603050405020304" pitchFamily="18" charset="0"/>
              </a:rPr>
              <a:t>Secure Infrastructure:</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The registration process occurs between Vehicle-to-Edge (V2E) and RSU-to-Edge (R2E) over a secure infrastructure, utilizing the Transport Layer Security (TLS) protocol. This ensures the confidentiality and integrity of the registration procedure.</a:t>
            </a:r>
          </a:p>
          <a:p>
            <a:pPr algn="l">
              <a:buFont typeface="Wingdings" panose="05000000000000000000" pitchFamily="2" charset="2"/>
              <a:buChar char="Ø"/>
            </a:pPr>
            <a:r>
              <a:rPr lang="en-US" b="1" i="0" dirty="0">
                <a:solidFill>
                  <a:srgbClr val="374151"/>
                </a:solidFill>
                <a:effectLst/>
                <a:cs typeface="Times New Roman" panose="02020603050405020304" pitchFamily="18" charset="0"/>
              </a:rPr>
              <a:t>Legitimacy and Prevention:</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The primary objective is to grant legitimacy to vehicles and RSUs, preventing them from engaging in undesired tasks that may compromise the integrity of the IoV system.</a:t>
            </a:r>
          </a:p>
          <a:p>
            <a:endParaRPr lang="en-IN" dirty="0">
              <a:cs typeface="Times New Roman" panose="02020603050405020304" pitchFamily="18" charset="0"/>
            </a:endParaRPr>
          </a:p>
        </p:txBody>
      </p:sp>
    </p:spTree>
    <p:extLst>
      <p:ext uri="{BB962C8B-B14F-4D97-AF65-F5344CB8AC3E}">
        <p14:creationId xmlns:p14="http://schemas.microsoft.com/office/powerpoint/2010/main" val="14400287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0544D7-B4C7-1A48-3E3D-4DF1DE339BEC}"/>
              </a:ext>
            </a:extLst>
          </p:cNvPr>
          <p:cNvSpPr>
            <a:spLocks noGrp="1"/>
          </p:cNvSpPr>
          <p:nvPr>
            <p:ph type="title"/>
          </p:nvPr>
        </p:nvSpPr>
        <p:spPr>
          <a:xfrm>
            <a:off x="566928" y="1499616"/>
            <a:ext cx="10907578" cy="590931"/>
          </a:xfrm>
        </p:spPr>
        <p:txBody>
          <a:bodyPr/>
          <a:lstStyle/>
          <a:p>
            <a:r>
              <a:rPr lang="en-IN" dirty="0"/>
              <a:t>REGISTRATION PHASE</a:t>
            </a:r>
          </a:p>
        </p:txBody>
      </p:sp>
      <p:sp>
        <p:nvSpPr>
          <p:cNvPr id="7" name="TextBox 6">
            <a:extLst>
              <a:ext uri="{FF2B5EF4-FFF2-40B4-BE49-F238E27FC236}">
                <a16:creationId xmlns:a16="http://schemas.microsoft.com/office/drawing/2014/main" id="{CDED7128-C620-BE6D-369E-438D12683F45}"/>
              </a:ext>
            </a:extLst>
          </p:cNvPr>
          <p:cNvSpPr txBox="1"/>
          <p:nvPr/>
        </p:nvSpPr>
        <p:spPr>
          <a:xfrm>
            <a:off x="566928" y="2346690"/>
            <a:ext cx="7249978" cy="4708981"/>
          </a:xfrm>
          <a:prstGeom prst="rect">
            <a:avLst/>
          </a:prstGeom>
          <a:noFill/>
        </p:spPr>
        <p:txBody>
          <a:bodyPr wrap="square" rtlCol="0">
            <a:spAutoFit/>
          </a:bodyPr>
          <a:lstStyle/>
          <a:p>
            <a:pPr marL="285750" indent="-285750" algn="l">
              <a:buFont typeface="Courier New" panose="02070309020205020404" pitchFamily="49" charset="0"/>
              <a:buChar char="o"/>
            </a:pPr>
            <a:r>
              <a:rPr lang="en-US" sz="2000" b="1" i="0" dirty="0">
                <a:solidFill>
                  <a:srgbClr val="374151"/>
                </a:solidFill>
                <a:effectLst/>
                <a:latin typeface="Times New Roman" panose="02020603050405020304" pitchFamily="18" charset="0"/>
                <a:cs typeface="Times New Roman" panose="02020603050405020304" pitchFamily="18" charset="0"/>
              </a:rPr>
              <a:t>Key Components:</a:t>
            </a:r>
            <a:endParaRPr lang="en-US" sz="2000"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2000" b="1" i="0" dirty="0">
                <a:solidFill>
                  <a:srgbClr val="374151"/>
                </a:solidFill>
                <a:effectLst/>
                <a:latin typeface="Times New Roman" panose="02020603050405020304" pitchFamily="18" charset="0"/>
                <a:cs typeface="Times New Roman" panose="02020603050405020304" pitchFamily="18" charset="0"/>
              </a:rPr>
              <a:t>P UK (Public Key):</a:t>
            </a:r>
            <a:r>
              <a:rPr lang="en-US" sz="2000" b="0" i="0" dirty="0">
                <a:solidFill>
                  <a:srgbClr val="374151"/>
                </a:solidFill>
                <a:effectLst/>
                <a:latin typeface="Times New Roman" panose="02020603050405020304" pitchFamily="18" charset="0"/>
                <a:cs typeface="Times New Roman" panose="02020603050405020304" pitchFamily="18" charset="0"/>
              </a:rPr>
              <a:t> Unique identifier for the public key of the vehicle or RSU.</a:t>
            </a:r>
          </a:p>
          <a:p>
            <a:pPr marL="742950" lvl="1" indent="-285750" algn="l">
              <a:buFont typeface="Arial" panose="020B0604020202020204" pitchFamily="34" charset="0"/>
              <a:buChar char="•"/>
            </a:pPr>
            <a:r>
              <a:rPr lang="en-US" sz="2000" b="1" i="0" dirty="0">
                <a:solidFill>
                  <a:srgbClr val="374151"/>
                </a:solidFill>
                <a:effectLst/>
                <a:latin typeface="Times New Roman" panose="02020603050405020304" pitchFamily="18" charset="0"/>
                <a:cs typeface="Times New Roman" panose="02020603050405020304" pitchFamily="18" charset="0"/>
              </a:rPr>
              <a:t>SV (Secret Value):</a:t>
            </a:r>
            <a:r>
              <a:rPr lang="en-US" sz="2000" b="0" i="0" dirty="0">
                <a:solidFill>
                  <a:srgbClr val="374151"/>
                </a:solidFill>
                <a:effectLst/>
                <a:latin typeface="Times New Roman" panose="02020603050405020304" pitchFamily="18" charset="0"/>
                <a:cs typeface="Times New Roman" panose="02020603050405020304" pitchFamily="18" charset="0"/>
              </a:rPr>
              <a:t> Confidential value associated with the entity.</a:t>
            </a:r>
          </a:p>
          <a:p>
            <a:pPr marL="742950" lvl="1" indent="-285750" algn="l">
              <a:buFont typeface="Arial" panose="020B0604020202020204" pitchFamily="34" charset="0"/>
              <a:buChar char="•"/>
            </a:pPr>
            <a:r>
              <a:rPr lang="en-US" sz="2000" b="1" i="0" dirty="0">
                <a:solidFill>
                  <a:srgbClr val="374151"/>
                </a:solidFill>
                <a:effectLst/>
                <a:latin typeface="Times New Roman" panose="02020603050405020304" pitchFamily="18" charset="0"/>
                <a:cs typeface="Times New Roman" panose="02020603050405020304" pitchFamily="18" charset="0"/>
              </a:rPr>
              <a:t>Rid (Region ID):</a:t>
            </a:r>
            <a:r>
              <a:rPr lang="en-US" sz="2000" b="0" i="0" dirty="0">
                <a:solidFill>
                  <a:srgbClr val="374151"/>
                </a:solidFill>
                <a:effectLst/>
                <a:latin typeface="Times New Roman" panose="02020603050405020304" pitchFamily="18" charset="0"/>
                <a:cs typeface="Times New Roman" panose="02020603050405020304" pitchFamily="18" charset="0"/>
              </a:rPr>
              <a:t> Identification of the region in which registration is taking place.</a:t>
            </a:r>
          </a:p>
          <a:p>
            <a:pPr marL="742950" lvl="1" indent="-285750" algn="l">
              <a:buFont typeface="Arial" panose="020B0604020202020204" pitchFamily="34" charset="0"/>
              <a:buChar char="•"/>
            </a:pPr>
            <a:r>
              <a:rPr lang="en-US" sz="2000" b="1" i="0" dirty="0">
                <a:solidFill>
                  <a:srgbClr val="374151"/>
                </a:solidFill>
                <a:effectLst/>
                <a:latin typeface="Times New Roman" panose="02020603050405020304" pitchFamily="18" charset="0"/>
                <a:cs typeface="Times New Roman" panose="02020603050405020304" pitchFamily="18" charset="0"/>
              </a:rPr>
              <a:t>K (System Parameter):</a:t>
            </a:r>
            <a:r>
              <a:rPr lang="en-US" sz="2000" b="0" i="0" dirty="0">
                <a:solidFill>
                  <a:srgbClr val="374151"/>
                </a:solidFill>
                <a:effectLst/>
                <a:latin typeface="Times New Roman" panose="02020603050405020304" pitchFamily="18" charset="0"/>
                <a:cs typeface="Times New Roman" panose="02020603050405020304" pitchFamily="18" charset="0"/>
              </a:rPr>
              <a:t> Essential parameter for the system's functioning.</a:t>
            </a:r>
          </a:p>
          <a:p>
            <a:pPr marL="742950" lvl="1" indent="-285750" algn="l">
              <a:buFont typeface="Arial" panose="020B0604020202020204" pitchFamily="34" charset="0"/>
              <a:buChar char="•"/>
            </a:pPr>
            <a:r>
              <a:rPr lang="en-US" sz="2000" b="1" i="0" dirty="0">
                <a:solidFill>
                  <a:srgbClr val="374151"/>
                </a:solidFill>
                <a:effectLst/>
                <a:latin typeface="Times New Roman" panose="02020603050405020304" pitchFamily="18" charset="0"/>
                <a:cs typeface="Times New Roman" panose="02020603050405020304" pitchFamily="18" charset="0"/>
              </a:rPr>
              <a:t>V al (Communication Value):</a:t>
            </a:r>
            <a:r>
              <a:rPr lang="en-US" sz="2000" b="0" i="0" dirty="0">
                <a:solidFill>
                  <a:srgbClr val="374151"/>
                </a:solidFill>
                <a:effectLst/>
                <a:latin typeface="Times New Roman" panose="02020603050405020304" pitchFamily="18" charset="0"/>
                <a:cs typeface="Times New Roman" panose="02020603050405020304" pitchFamily="18" charset="0"/>
              </a:rPr>
              <a:t> Value crucial for secure communication.</a:t>
            </a:r>
          </a:p>
          <a:p>
            <a:pPr marL="742950" lvl="1" indent="-285750" algn="l">
              <a:buFont typeface="Arial" panose="020B0604020202020204" pitchFamily="34" charset="0"/>
              <a:buChar char="•"/>
            </a:pPr>
            <a:r>
              <a:rPr lang="en-US" sz="2000" b="1" i="0" dirty="0">
                <a:solidFill>
                  <a:srgbClr val="374151"/>
                </a:solidFill>
                <a:effectLst/>
                <a:latin typeface="Times New Roman" panose="02020603050405020304" pitchFamily="18" charset="0"/>
                <a:cs typeface="Times New Roman" panose="02020603050405020304" pitchFamily="18" charset="0"/>
              </a:rPr>
              <a:t>R (Random Nonce):</a:t>
            </a:r>
            <a:r>
              <a:rPr lang="en-US" sz="2000" b="0" i="0" dirty="0">
                <a:solidFill>
                  <a:srgbClr val="374151"/>
                </a:solidFill>
                <a:effectLst/>
                <a:latin typeface="Times New Roman" panose="02020603050405020304" pitchFamily="18" charset="0"/>
                <a:cs typeface="Times New Roman" panose="02020603050405020304" pitchFamily="18" charset="0"/>
              </a:rPr>
              <a:t> Random value used for enhancing security.</a:t>
            </a:r>
          </a:p>
          <a:p>
            <a:pPr lvl="1" algn="l"/>
            <a:endParaRPr lang="en-US" sz="2000" b="0" i="0" dirty="0">
              <a:solidFill>
                <a:srgbClr val="374151"/>
              </a:solidFill>
              <a:effectLst/>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pic>
        <p:nvPicPr>
          <p:cNvPr id="4100" name="Picture 4" descr="Overview of the steps in the registration phase (2) and installation... |  Download Scientific Diagram">
            <a:extLst>
              <a:ext uri="{FF2B5EF4-FFF2-40B4-BE49-F238E27FC236}">
                <a16:creationId xmlns:a16="http://schemas.microsoft.com/office/drawing/2014/main" id="{62BFB2B4-6571-507D-77A3-78FC88A55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918" y="2534478"/>
            <a:ext cx="4077490" cy="28239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0D1AB1-F2F8-79AB-74ED-F54E2B19C87F}"/>
              </a:ext>
            </a:extLst>
          </p:cNvPr>
          <p:cNvSpPr txBox="1"/>
          <p:nvPr/>
        </p:nvSpPr>
        <p:spPr>
          <a:xfrm>
            <a:off x="8318612" y="5462124"/>
            <a:ext cx="3306460" cy="369332"/>
          </a:xfrm>
          <a:prstGeom prst="rect">
            <a:avLst/>
          </a:prstGeom>
          <a:noFill/>
        </p:spPr>
        <p:txBody>
          <a:bodyPr wrap="square" rtlCol="0">
            <a:spAutoFit/>
          </a:bodyPr>
          <a:lstStyle/>
          <a:p>
            <a:r>
              <a:rPr lang="en-IN" dirty="0"/>
              <a:t>REGISTRATION PROCESS</a:t>
            </a:r>
          </a:p>
        </p:txBody>
      </p:sp>
    </p:spTree>
    <p:extLst>
      <p:ext uri="{BB962C8B-B14F-4D97-AF65-F5344CB8AC3E}">
        <p14:creationId xmlns:p14="http://schemas.microsoft.com/office/powerpoint/2010/main" val="27033236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BB236-DD57-D4BE-1405-46CED9CF4B97}"/>
              </a:ext>
            </a:extLst>
          </p:cNvPr>
          <p:cNvSpPr>
            <a:spLocks noGrp="1"/>
          </p:cNvSpPr>
          <p:nvPr>
            <p:ph type="title"/>
          </p:nvPr>
        </p:nvSpPr>
        <p:spPr>
          <a:xfrm>
            <a:off x="566927" y="1444216"/>
            <a:ext cx="8407139" cy="646331"/>
          </a:xfrm>
        </p:spPr>
        <p:txBody>
          <a:bodyPr/>
          <a:lstStyle/>
          <a:p>
            <a:r>
              <a:rPr lang="en-IN" sz="4000" dirty="0"/>
              <a:t>REGISTRATION PHASE</a:t>
            </a:r>
          </a:p>
        </p:txBody>
      </p:sp>
      <p:sp>
        <p:nvSpPr>
          <p:cNvPr id="5" name="Content Placeholder 4">
            <a:extLst>
              <a:ext uri="{FF2B5EF4-FFF2-40B4-BE49-F238E27FC236}">
                <a16:creationId xmlns:a16="http://schemas.microsoft.com/office/drawing/2014/main" id="{DDCE06E8-E3C7-E630-1B97-D42E73498463}"/>
              </a:ext>
            </a:extLst>
          </p:cNvPr>
          <p:cNvSpPr>
            <a:spLocks noGrp="1"/>
          </p:cNvSpPr>
          <p:nvPr>
            <p:ph idx="1"/>
          </p:nvPr>
        </p:nvSpPr>
        <p:spPr/>
        <p:txBody>
          <a:bodyPr/>
          <a:lstStyle/>
          <a:p>
            <a:pPr algn="l">
              <a:buFont typeface="Wingdings" panose="05000000000000000000" pitchFamily="2" charset="2"/>
              <a:buChar char="v"/>
            </a:pPr>
            <a:r>
              <a:rPr lang="en-US" sz="2000" b="1" i="0" dirty="0">
                <a:solidFill>
                  <a:srgbClr val="374151"/>
                </a:solidFill>
                <a:effectLst/>
                <a:cs typeface="Times New Roman" panose="02020603050405020304" pitchFamily="18" charset="0"/>
              </a:rPr>
              <a:t> Broadcast K:</a:t>
            </a:r>
            <a:endParaRPr lang="en-US" sz="2000" b="0" i="0" dirty="0">
              <a:solidFill>
                <a:srgbClr val="374151"/>
              </a:solidFill>
              <a:effectLst/>
              <a:cs typeface="Times New Roman" panose="02020603050405020304" pitchFamily="18" charset="0"/>
            </a:endParaRPr>
          </a:p>
          <a:p>
            <a:pPr marL="457200" lvl="1" indent="0" algn="l">
              <a:buNone/>
            </a:pPr>
            <a:r>
              <a:rPr lang="en-US" sz="2000" b="0" i="0" dirty="0">
                <a:solidFill>
                  <a:srgbClr val="374151"/>
                </a:solidFill>
                <a:effectLst/>
                <a:cs typeface="Times New Roman" panose="02020603050405020304" pitchFamily="18" charset="0"/>
              </a:rPr>
              <a:t>A key parameter is broadcasted to initiate the registration process, ensuring synchronization between the vehicle/RSU and the edge server.</a:t>
            </a:r>
          </a:p>
          <a:p>
            <a:pPr algn="l">
              <a:buFont typeface="Wingdings" panose="05000000000000000000" pitchFamily="2" charset="2"/>
              <a:buChar char="v"/>
            </a:pPr>
            <a:r>
              <a:rPr lang="en-US" sz="2000" b="1" i="0" dirty="0">
                <a:solidFill>
                  <a:srgbClr val="374151"/>
                </a:solidFill>
                <a:effectLst/>
                <a:cs typeface="Times New Roman" panose="02020603050405020304" pitchFamily="18" charset="0"/>
              </a:rPr>
              <a:t>Memory Storage:</a:t>
            </a:r>
            <a:endParaRPr lang="en-US" sz="2000" b="0" i="0" dirty="0">
              <a:solidFill>
                <a:srgbClr val="374151"/>
              </a:solidFill>
              <a:effectLst/>
              <a:cs typeface="Times New Roman" panose="02020603050405020304" pitchFamily="18" charset="0"/>
            </a:endParaRPr>
          </a:p>
          <a:p>
            <a:pPr marL="457200" lvl="1" indent="0" algn="l">
              <a:buNone/>
            </a:pPr>
            <a:r>
              <a:rPr lang="en-US" sz="2000" b="0" i="0" dirty="0">
                <a:solidFill>
                  <a:srgbClr val="374151"/>
                </a:solidFill>
                <a:effectLst/>
                <a:cs typeface="Times New Roman" panose="02020603050405020304" pitchFamily="18" charset="0"/>
              </a:rPr>
              <a:t>Values such as Pi, Qi, Si, and Ti are stored in both the protected memory of the vehicle/RSU and the edge server's database. This stored information is later used for authentication during future interactions between IoV devices.</a:t>
            </a:r>
          </a:p>
          <a:p>
            <a:endParaRPr lang="en-IN" sz="2000" dirty="0">
              <a:cs typeface="Times New Roman" panose="02020603050405020304" pitchFamily="18" charset="0"/>
            </a:endParaRPr>
          </a:p>
        </p:txBody>
      </p:sp>
      <p:pic>
        <p:nvPicPr>
          <p:cNvPr id="6" name="Picture 2" descr="The framework of the registration phase. | Download Scientific Diagram">
            <a:extLst>
              <a:ext uri="{FF2B5EF4-FFF2-40B4-BE49-F238E27FC236}">
                <a16:creationId xmlns:a16="http://schemas.microsoft.com/office/drawing/2014/main" id="{AFF24882-670E-36CB-2D60-D11F957FA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815" y="1323614"/>
            <a:ext cx="3585546" cy="17236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4BA384B-A69C-1451-F4A7-0FDC01A0F9EB}"/>
              </a:ext>
            </a:extLst>
          </p:cNvPr>
          <p:cNvPicPr>
            <a:picLocks noChangeAspect="1"/>
          </p:cNvPicPr>
          <p:nvPr/>
        </p:nvPicPr>
        <p:blipFill>
          <a:blip r:embed="rId3"/>
          <a:stretch>
            <a:fillRect/>
          </a:stretch>
        </p:blipFill>
        <p:spPr>
          <a:xfrm>
            <a:off x="8436815" y="3455582"/>
            <a:ext cx="3585546" cy="1470156"/>
          </a:xfrm>
          <a:prstGeom prst="rect">
            <a:avLst/>
          </a:prstGeom>
        </p:spPr>
      </p:pic>
      <p:sp>
        <p:nvSpPr>
          <p:cNvPr id="9" name="TextBox 8">
            <a:extLst>
              <a:ext uri="{FF2B5EF4-FFF2-40B4-BE49-F238E27FC236}">
                <a16:creationId xmlns:a16="http://schemas.microsoft.com/office/drawing/2014/main" id="{03ABE925-72D5-0089-CAD5-382DEBF2869C}"/>
              </a:ext>
            </a:extLst>
          </p:cNvPr>
          <p:cNvSpPr txBox="1"/>
          <p:nvPr/>
        </p:nvSpPr>
        <p:spPr>
          <a:xfrm>
            <a:off x="8974066" y="5165054"/>
            <a:ext cx="3190285" cy="369332"/>
          </a:xfrm>
          <a:prstGeom prst="rect">
            <a:avLst/>
          </a:prstGeom>
          <a:noFill/>
        </p:spPr>
        <p:txBody>
          <a:bodyPr wrap="square">
            <a:spAutoFit/>
          </a:bodyPr>
          <a:lstStyle/>
          <a:p>
            <a:r>
              <a:rPr lang="en-IN" dirty="0"/>
              <a:t>REGISTRATION PROCESS</a:t>
            </a:r>
          </a:p>
        </p:txBody>
      </p:sp>
    </p:spTree>
    <p:extLst>
      <p:ext uri="{BB962C8B-B14F-4D97-AF65-F5344CB8AC3E}">
        <p14:creationId xmlns:p14="http://schemas.microsoft.com/office/powerpoint/2010/main" val="8495134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C03474-2B8E-4225-7493-4AA1E1596DE4}"/>
              </a:ext>
            </a:extLst>
          </p:cNvPr>
          <p:cNvSpPr>
            <a:spLocks noGrp="1"/>
          </p:cNvSpPr>
          <p:nvPr>
            <p:ph type="title"/>
          </p:nvPr>
        </p:nvSpPr>
        <p:spPr/>
        <p:txBody>
          <a:bodyPr/>
          <a:lstStyle/>
          <a:p>
            <a:r>
              <a:rPr lang="en-IN" dirty="0"/>
              <a:t>REGISTRATION PHASE</a:t>
            </a:r>
          </a:p>
        </p:txBody>
      </p:sp>
      <p:sp>
        <p:nvSpPr>
          <p:cNvPr id="5" name="Content Placeholder 4">
            <a:extLst>
              <a:ext uri="{FF2B5EF4-FFF2-40B4-BE49-F238E27FC236}">
                <a16:creationId xmlns:a16="http://schemas.microsoft.com/office/drawing/2014/main" id="{69F1C552-BD07-1D7F-8A79-D3B00A9591B2}"/>
              </a:ext>
            </a:extLst>
          </p:cNvPr>
          <p:cNvSpPr>
            <a:spLocks noGrp="1"/>
          </p:cNvSpPr>
          <p:nvPr>
            <p:ph idx="1"/>
          </p:nvPr>
        </p:nvSpPr>
        <p:spPr/>
        <p:txBody>
          <a:bodyPr/>
          <a:lstStyle/>
          <a:p>
            <a:r>
              <a:rPr lang="en-US" b="1" i="0" dirty="0">
                <a:effectLst/>
                <a:cs typeface="Times New Roman" panose="02020603050405020304" pitchFamily="18" charset="0"/>
              </a:rPr>
              <a:t>Authentication and Verification: </a:t>
            </a:r>
            <a:r>
              <a:rPr lang="en-US" b="0" i="0" dirty="0">
                <a:solidFill>
                  <a:srgbClr val="374151"/>
                </a:solidFill>
                <a:effectLst/>
                <a:cs typeface="Times New Roman" panose="02020603050405020304" pitchFamily="18" charset="0"/>
              </a:rPr>
              <a:t>When an IoV device receives a request or message from another IoV device in the future, the stored memory parameters (Pi, Qi, Si, Ti) are utilized for authentication and verification, ensuring the legitimacy of the communication.</a:t>
            </a:r>
          </a:p>
          <a:p>
            <a:pPr marL="0" indent="0">
              <a:buNone/>
            </a:pPr>
            <a:endParaRPr lang="en-US" b="0" i="0" dirty="0">
              <a:solidFill>
                <a:srgbClr val="374151"/>
              </a:solidFill>
              <a:effectLst/>
              <a:cs typeface="Times New Roman" panose="02020603050405020304" pitchFamily="18" charset="0"/>
            </a:endParaRPr>
          </a:p>
          <a:p>
            <a:r>
              <a:rPr lang="en-US" b="0" i="0" dirty="0">
                <a:solidFill>
                  <a:srgbClr val="374151"/>
                </a:solidFill>
                <a:effectLst/>
                <a:cs typeface="Times New Roman" panose="02020603050405020304" pitchFamily="18" charset="0"/>
              </a:rPr>
              <a:t>The registration phase of Intelligent Chain establishes a secure foundation for IoV devices, preventing unauthorized activities and enabling authenticated communication. The use of cryptographic techniques and secure parameters enhances the overall integrity of the IoV ecosystem</a:t>
            </a:r>
          </a:p>
          <a:p>
            <a:endParaRPr lang="en-IN" dirty="0">
              <a:cs typeface="Times New Roman" panose="02020603050405020304" pitchFamily="18" charset="0"/>
            </a:endParaRPr>
          </a:p>
        </p:txBody>
      </p:sp>
      <p:pic>
        <p:nvPicPr>
          <p:cNvPr id="5122" name="Picture 2" descr="Electronics | Free Full-Text | Toward Efficient Blockchain for the Internet  of Vehicles with Hierarchical Blockchain Resource Scheduling">
            <a:extLst>
              <a:ext uri="{FF2B5EF4-FFF2-40B4-BE49-F238E27FC236}">
                <a16:creationId xmlns:a16="http://schemas.microsoft.com/office/drawing/2014/main" id="{7DD7F56C-80B1-73D9-619F-3771E746F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365" y="1135119"/>
            <a:ext cx="4179034" cy="45877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3F1BB0B-1FC6-C832-4B60-874A2AFEE61E}"/>
              </a:ext>
            </a:extLst>
          </p:cNvPr>
          <p:cNvSpPr txBox="1"/>
          <p:nvPr/>
        </p:nvSpPr>
        <p:spPr>
          <a:xfrm>
            <a:off x="7903895" y="5792214"/>
            <a:ext cx="3279298" cy="369332"/>
          </a:xfrm>
          <a:prstGeom prst="rect">
            <a:avLst/>
          </a:prstGeom>
          <a:noFill/>
        </p:spPr>
        <p:txBody>
          <a:bodyPr wrap="square">
            <a:spAutoFit/>
          </a:bodyPr>
          <a:lstStyle/>
          <a:p>
            <a:r>
              <a:rPr lang="en-IN" dirty="0"/>
              <a:t>REGISTRATION PROCESS</a:t>
            </a:r>
          </a:p>
        </p:txBody>
      </p:sp>
    </p:spTree>
    <p:extLst>
      <p:ext uri="{BB962C8B-B14F-4D97-AF65-F5344CB8AC3E}">
        <p14:creationId xmlns:p14="http://schemas.microsoft.com/office/powerpoint/2010/main" val="969671910"/>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38D8D0-604F-371E-D869-EC87D20FB100}"/>
              </a:ext>
            </a:extLst>
          </p:cNvPr>
          <p:cNvSpPr>
            <a:spLocks noGrp="1"/>
          </p:cNvSpPr>
          <p:nvPr>
            <p:ph idx="1"/>
          </p:nvPr>
        </p:nvSpPr>
        <p:spPr>
          <a:xfrm>
            <a:off x="396996" y="1060623"/>
            <a:ext cx="8198208" cy="3968249"/>
          </a:xfrm>
        </p:spPr>
        <p:txBody>
          <a:bodyPr/>
          <a:lstStyle/>
          <a:p>
            <a:r>
              <a:rPr lang="en-US" b="0" i="0" dirty="0">
                <a:solidFill>
                  <a:srgbClr val="374151"/>
                </a:solidFill>
                <a:effectLst/>
                <a:cs typeface="Times New Roman" panose="02020603050405020304" pitchFamily="18" charset="0"/>
              </a:rPr>
              <a:t>The provided diagram illustrates the intricate process of vehicle and RSU registration within the Intelligent Chain system. This registration phase is critical for ensuring the legitimacy and secure communication of IoV devices.</a:t>
            </a:r>
          </a:p>
          <a:p>
            <a:pPr marL="285750" indent="-285750" algn="l">
              <a:buFont typeface="Courier New" panose="02070309020205020404" pitchFamily="49" charset="0"/>
              <a:buChar char="o"/>
            </a:pPr>
            <a:r>
              <a:rPr lang="en-US" b="1" i="0" dirty="0">
                <a:solidFill>
                  <a:srgbClr val="374151"/>
                </a:solidFill>
                <a:effectLst/>
                <a:cs typeface="Times New Roman" panose="02020603050405020304" pitchFamily="18" charset="0"/>
              </a:rPr>
              <a:t>Computations at Vehicle/RSU and Edge Server:</a:t>
            </a:r>
            <a:endParaRPr lang="en-US"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US" b="1" i="0" dirty="0">
                <a:solidFill>
                  <a:srgbClr val="374151"/>
                </a:solidFill>
                <a:effectLst/>
                <a:cs typeface="Times New Roman" panose="02020603050405020304" pitchFamily="18" charset="0"/>
              </a:rPr>
              <a:t>Xi, Yi, Pi, Qi, Si, Ti:</a:t>
            </a:r>
            <a:r>
              <a:rPr lang="en-US" b="0" i="0" dirty="0">
                <a:solidFill>
                  <a:srgbClr val="374151"/>
                </a:solidFill>
                <a:effectLst/>
                <a:cs typeface="Times New Roman" panose="02020603050405020304" pitchFamily="18" charset="0"/>
              </a:rPr>
              <a:t> Computed values essential for the registration process, ensuring secure authentication and verification.</a:t>
            </a:r>
          </a:p>
          <a:p>
            <a:pPr algn="l"/>
            <a:r>
              <a:rPr lang="en-US" b="1" i="0" dirty="0">
                <a:solidFill>
                  <a:srgbClr val="374151"/>
                </a:solidFill>
                <a:effectLst/>
                <a:cs typeface="Times New Roman" panose="02020603050405020304" pitchFamily="18" charset="0"/>
              </a:rPr>
              <a:t>Xi Calculation:</a:t>
            </a:r>
            <a:r>
              <a:rPr lang="en-US" dirty="0">
                <a:solidFill>
                  <a:srgbClr val="374151"/>
                </a:solidFill>
                <a:cs typeface="Times New Roman" panose="02020603050405020304" pitchFamily="18" charset="0"/>
              </a:rPr>
              <a:t>   </a:t>
            </a:r>
            <a:r>
              <a:rPr lang="en-US" b="0" i="0" dirty="0">
                <a:solidFill>
                  <a:srgbClr val="374151"/>
                </a:solidFill>
                <a:effectLst/>
                <a:cs typeface="Times New Roman" panose="02020603050405020304" pitchFamily="18" charset="0"/>
              </a:rPr>
              <a:t>The computation of Xi involves hashing a concatenation of essential parameters, including the Public Key (PUK), Secret Value (SV), Region ID (Rid), and System Parameter (K). This cryptographic hash function (H) ensures a unique representation of the combined values.</a:t>
            </a:r>
          </a:p>
          <a:p>
            <a:pPr algn="l"/>
            <a:r>
              <a:rPr lang="en-US" b="1" i="0" dirty="0">
                <a:solidFill>
                  <a:srgbClr val="374151"/>
                </a:solidFill>
                <a:effectLst/>
                <a:cs typeface="Times New Roman" panose="02020603050405020304" pitchFamily="18" charset="0"/>
              </a:rPr>
              <a:t>Yi Calculation:</a:t>
            </a:r>
            <a:r>
              <a:rPr lang="en-US" dirty="0">
                <a:solidFill>
                  <a:srgbClr val="374151"/>
                </a:solidFill>
                <a:cs typeface="Times New Roman" panose="02020603050405020304" pitchFamily="18" charset="0"/>
              </a:rPr>
              <a:t> </a:t>
            </a:r>
            <a:r>
              <a:rPr lang="en-US" b="0" i="0" dirty="0">
                <a:solidFill>
                  <a:srgbClr val="374151"/>
                </a:solidFill>
                <a:effectLst/>
                <a:cs typeface="Times New Roman" panose="02020603050405020304" pitchFamily="18" charset="0"/>
              </a:rPr>
              <a:t>Yi is derived by performing a bitwise XOR (⊕) operation between Xi and a random nonce R. This operation introduces an element of randomness and enhances the security of the registration process.</a:t>
            </a:r>
          </a:p>
          <a:p>
            <a:pPr algn="l"/>
            <a:endParaRPr lang="en-US"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endParaRPr lang="en-US" b="0" i="0" dirty="0">
              <a:solidFill>
                <a:srgbClr val="374151"/>
              </a:solidFill>
              <a:effectLst/>
              <a:cs typeface="Times New Roman" panose="02020603050405020304" pitchFamily="18" charset="0"/>
            </a:endParaRPr>
          </a:p>
          <a:p>
            <a:endParaRPr lang="en-US" b="0" i="0" dirty="0">
              <a:solidFill>
                <a:srgbClr val="374151"/>
              </a:solidFill>
              <a:effectLst/>
              <a:cs typeface="Times New Roman" panose="02020603050405020304" pitchFamily="18" charset="0"/>
            </a:endParaRPr>
          </a:p>
          <a:p>
            <a:endParaRPr lang="en-IN" dirty="0">
              <a:cs typeface="Times New Roman" panose="02020603050405020304" pitchFamily="18" charset="0"/>
            </a:endParaRPr>
          </a:p>
        </p:txBody>
      </p:sp>
      <p:pic>
        <p:nvPicPr>
          <p:cNvPr id="7" name="Picture 6">
            <a:extLst>
              <a:ext uri="{FF2B5EF4-FFF2-40B4-BE49-F238E27FC236}">
                <a16:creationId xmlns:a16="http://schemas.microsoft.com/office/drawing/2014/main" id="{6EA8038C-2014-1CF4-964B-2BC8FB39007C}"/>
              </a:ext>
            </a:extLst>
          </p:cNvPr>
          <p:cNvPicPr>
            <a:picLocks noChangeAspect="1"/>
          </p:cNvPicPr>
          <p:nvPr/>
        </p:nvPicPr>
        <p:blipFill>
          <a:blip r:embed="rId2"/>
          <a:stretch>
            <a:fillRect/>
          </a:stretch>
        </p:blipFill>
        <p:spPr>
          <a:xfrm>
            <a:off x="8821780" y="1940737"/>
            <a:ext cx="3206915" cy="2483583"/>
          </a:xfrm>
          <a:prstGeom prst="rect">
            <a:avLst/>
          </a:prstGeom>
        </p:spPr>
      </p:pic>
      <p:sp>
        <p:nvSpPr>
          <p:cNvPr id="8" name="TextBox 7">
            <a:extLst>
              <a:ext uri="{FF2B5EF4-FFF2-40B4-BE49-F238E27FC236}">
                <a16:creationId xmlns:a16="http://schemas.microsoft.com/office/drawing/2014/main" id="{57D1307B-4B0B-CFFF-C05A-FC3194B63FBD}"/>
              </a:ext>
            </a:extLst>
          </p:cNvPr>
          <p:cNvSpPr txBox="1"/>
          <p:nvPr/>
        </p:nvSpPr>
        <p:spPr>
          <a:xfrm>
            <a:off x="9042734" y="4659540"/>
            <a:ext cx="2929317" cy="369332"/>
          </a:xfrm>
          <a:prstGeom prst="rect">
            <a:avLst/>
          </a:prstGeom>
          <a:noFill/>
        </p:spPr>
        <p:txBody>
          <a:bodyPr wrap="square" rtlCol="0">
            <a:spAutoFit/>
          </a:bodyPr>
          <a:lstStyle/>
          <a:p>
            <a:r>
              <a:rPr lang="en-IN" dirty="0"/>
              <a:t>Vehicle/RSU Registration</a:t>
            </a:r>
          </a:p>
        </p:txBody>
      </p:sp>
    </p:spTree>
    <p:extLst>
      <p:ext uri="{BB962C8B-B14F-4D97-AF65-F5344CB8AC3E}">
        <p14:creationId xmlns:p14="http://schemas.microsoft.com/office/powerpoint/2010/main" val="2024011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44F3B6D-ABDB-AF11-354C-A520265053A5}"/>
              </a:ext>
            </a:extLst>
          </p:cNvPr>
          <p:cNvSpPr>
            <a:spLocks noGrp="1"/>
          </p:cNvSpPr>
          <p:nvPr>
            <p:ph idx="1"/>
          </p:nvPr>
        </p:nvSpPr>
        <p:spPr>
          <a:xfrm>
            <a:off x="107894" y="987794"/>
            <a:ext cx="11862923" cy="3968249"/>
          </a:xfrm>
        </p:spPr>
        <p:txBody>
          <a:bodyPr/>
          <a:lstStyle/>
          <a:p>
            <a:pPr marL="0" indent="0">
              <a:buNone/>
            </a:pPr>
            <a:r>
              <a:rPr lang="en-US" sz="2000" b="1" i="0" dirty="0">
                <a:effectLst/>
                <a:cs typeface="Times New Roman" panose="02020603050405020304" pitchFamily="18" charset="0"/>
              </a:rPr>
              <a:t>Transmission to Edge Server : </a:t>
            </a:r>
            <a:r>
              <a:rPr lang="en-US" sz="2000" b="0" i="0" dirty="0">
                <a:solidFill>
                  <a:srgbClr val="374151"/>
                </a:solidFill>
                <a:effectLst/>
                <a:cs typeface="Times New Roman" panose="02020603050405020304" pitchFamily="18" charset="0"/>
              </a:rPr>
              <a:t>PUK, Xi, and Yi are then transmitted from the vehicle/RSU (Vi) to the edge server (E) over a secure channel. This transmission is crucial for the subsequent steps in the registration phase</a:t>
            </a:r>
          </a:p>
          <a:p>
            <a:pPr marL="0" indent="0" algn="l">
              <a:buNone/>
            </a:pPr>
            <a:r>
              <a:rPr lang="en-US" sz="2000" b="1" i="0" dirty="0">
                <a:effectLst/>
                <a:cs typeface="Times New Roman" panose="02020603050405020304" pitchFamily="18" charset="0"/>
              </a:rPr>
              <a:t>Computation of Pi, Qi, Si, and Ti:</a:t>
            </a:r>
          </a:p>
          <a:p>
            <a:pPr algn="l">
              <a:buFont typeface="Arial" panose="020B0604020202020204" pitchFamily="34" charset="0"/>
              <a:buChar char="•"/>
            </a:pPr>
            <a:r>
              <a:rPr lang="en-US" sz="2000" b="1" i="0" dirty="0">
                <a:solidFill>
                  <a:srgbClr val="374151"/>
                </a:solidFill>
                <a:effectLst/>
                <a:cs typeface="Times New Roman" panose="02020603050405020304" pitchFamily="18" charset="0"/>
              </a:rPr>
              <a:t>Pi Calculation:</a:t>
            </a:r>
            <a:endParaRPr lang="en-US" sz="2000"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US" sz="2000" b="0" i="0" dirty="0">
                <a:solidFill>
                  <a:srgbClr val="374151"/>
                </a:solidFill>
                <a:effectLst/>
                <a:cs typeface="Times New Roman" panose="02020603050405020304" pitchFamily="18" charset="0"/>
              </a:rPr>
              <a:t>The edge server (E) computes Pi by performing XOR operations involving PUK, Xi, and Yi. This process ensures the generation of a parameter essential for subsequent authentication.</a:t>
            </a:r>
          </a:p>
          <a:p>
            <a:pPr algn="l">
              <a:buFont typeface="Arial" panose="020B0604020202020204" pitchFamily="34" charset="0"/>
              <a:buChar char="•"/>
            </a:pPr>
            <a:r>
              <a:rPr lang="en-US" sz="2000" b="1" i="0" dirty="0">
                <a:solidFill>
                  <a:srgbClr val="374151"/>
                </a:solidFill>
                <a:effectLst/>
                <a:cs typeface="Times New Roman" panose="02020603050405020304" pitchFamily="18" charset="0"/>
              </a:rPr>
              <a:t>Qi Calculation:</a:t>
            </a:r>
            <a:endParaRPr lang="en-US" sz="2000"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US" sz="2000" b="0" i="0" dirty="0">
                <a:solidFill>
                  <a:srgbClr val="374151"/>
                </a:solidFill>
                <a:effectLst/>
                <a:cs typeface="Times New Roman" panose="02020603050405020304" pitchFamily="18" charset="0"/>
              </a:rPr>
              <a:t>Qi is computed through a series of XOR operations involving Pi, Secret Value of Edge Server (SVES), Secret Value of RSU (RES), and Communication Value for Vehicle . This computation establishes secure communication parameters.</a:t>
            </a:r>
          </a:p>
          <a:p>
            <a:pPr algn="l">
              <a:buFont typeface="Arial" panose="020B0604020202020204" pitchFamily="34" charset="0"/>
              <a:buChar char="•"/>
            </a:pPr>
            <a:r>
              <a:rPr lang="en-US" sz="2000" b="1" i="0" dirty="0">
                <a:solidFill>
                  <a:srgbClr val="374151"/>
                </a:solidFill>
                <a:effectLst/>
                <a:cs typeface="Times New Roman" panose="02020603050405020304" pitchFamily="18" charset="0"/>
              </a:rPr>
              <a:t>Si and Ti Calculations:</a:t>
            </a:r>
            <a:endParaRPr lang="en-US" sz="2000"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US" sz="2000" b="0" i="0" dirty="0">
                <a:solidFill>
                  <a:srgbClr val="374151"/>
                </a:solidFill>
                <a:effectLst/>
                <a:cs typeface="Times New Roman" panose="02020603050405020304" pitchFamily="18" charset="0"/>
              </a:rPr>
              <a:t>Si and Ti are computed similarly to Qi, involving XOR operations with specific parameters. These values contribute to the secure storage and subsequent authentication processes.</a:t>
            </a:r>
          </a:p>
          <a:p>
            <a:endParaRPr lang="en-IN" sz="2000" dirty="0">
              <a:cs typeface="Times New Roman" panose="02020603050405020304" pitchFamily="18" charset="0"/>
            </a:endParaRPr>
          </a:p>
        </p:txBody>
      </p:sp>
    </p:spTree>
    <p:extLst>
      <p:ext uri="{BB962C8B-B14F-4D97-AF65-F5344CB8AC3E}">
        <p14:creationId xmlns:p14="http://schemas.microsoft.com/office/powerpoint/2010/main" val="10629803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399660" y="1005730"/>
            <a:ext cx="10532680" cy="646331"/>
          </a:xfrm>
        </p:spPr>
        <p:txBody>
          <a:bodyPr/>
          <a:lstStyle/>
          <a:p>
            <a:pPr algn="ctr"/>
            <a:r>
              <a:rPr lang="en-US" sz="4000" u="sng" dirty="0"/>
              <a:t>INTRODUCTION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0" y="1834540"/>
            <a:ext cx="12097593" cy="4747013"/>
          </a:xfrm>
        </p:spPr>
        <p:txBody>
          <a:bodyPr/>
          <a:lstStyle/>
          <a:p>
            <a:pPr algn="just"/>
            <a:r>
              <a:rPr lang="en-US" sz="2000" b="0" i="0" dirty="0">
                <a:solidFill>
                  <a:srgbClr val="374151"/>
                </a:solidFill>
                <a:effectLst/>
                <a:cs typeface="Times New Roman" panose="02020603050405020304" pitchFamily="18" charset="0"/>
              </a:rPr>
              <a:t>In the rapidly evolving landscape of the Internet of Things (IoT), the Internet of Vehicles (IoV) stands as a pivotal component, facilitating secure transmission and storage of real-time traffic accident information among IoV devices such as Vehicles, Road Side Units (RSU), and Edge Servers. </a:t>
            </a:r>
          </a:p>
          <a:p>
            <a:pPr algn="just"/>
            <a:r>
              <a:rPr lang="en-US" sz="2000" b="0" i="0" dirty="0">
                <a:solidFill>
                  <a:srgbClr val="374151"/>
                </a:solidFill>
                <a:effectLst/>
                <a:cs typeface="Times New Roman" panose="02020603050405020304" pitchFamily="18" charset="0"/>
              </a:rPr>
              <a:t>Despite the inherent advantages of IoV, challenges persist in achieving accurate traffic accident prediction and decentralized data storage, essential for ensuring a reliable IoV system. </a:t>
            </a:r>
          </a:p>
          <a:p>
            <a:pPr algn="just"/>
            <a:r>
              <a:rPr lang="en-US" sz="2000" b="0" i="0" dirty="0">
                <a:solidFill>
                  <a:srgbClr val="374151"/>
                </a:solidFill>
                <a:effectLst/>
                <a:cs typeface="Times New Roman" panose="02020603050405020304" pitchFamily="18" charset="0"/>
              </a:rPr>
              <a:t>To address these challenges, we introduce Intelligent Chain—an innovative solution that combines blockchain and machine learning within an edge server framework for IoV. </a:t>
            </a:r>
          </a:p>
          <a:p>
            <a:pPr algn="just"/>
            <a:r>
              <a:rPr lang="en-US" sz="2000" b="0" i="0" dirty="0">
                <a:solidFill>
                  <a:srgbClr val="374151"/>
                </a:solidFill>
                <a:effectLst/>
                <a:cs typeface="Times New Roman" panose="02020603050405020304" pitchFamily="18" charset="0"/>
              </a:rPr>
              <a:t>Intelligent Chain not only enables low-latency IoV device registration and secure communication of traffic accident information but also introduces novel decentralized trust and consensus procedures for blockchain-based storage.</a:t>
            </a:r>
          </a:p>
          <a:p>
            <a:pPr marL="502920" lvl="1" indent="0" algn="just">
              <a:buNone/>
            </a:pPr>
            <a:endParaRPr lang="en-US" sz="2000" dirty="0">
              <a:solidFill>
                <a:schemeClr val="tx1">
                  <a:lumMod val="50000"/>
                </a:schemeClr>
              </a:solidFill>
              <a:cs typeface="Times New Roman" panose="02020603050405020304" pitchFamily="18" charset="0"/>
            </a:endParaRPr>
          </a:p>
        </p:txBody>
      </p:sp>
    </p:spTree>
    <p:extLst>
      <p:ext uri="{BB962C8B-B14F-4D97-AF65-F5344CB8AC3E}">
        <p14:creationId xmlns:p14="http://schemas.microsoft.com/office/powerpoint/2010/main" val="573729867"/>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CD5BA5-CEB9-5A05-C65A-FAF21BFAD1E7}"/>
              </a:ext>
            </a:extLst>
          </p:cNvPr>
          <p:cNvSpPr>
            <a:spLocks noGrp="1"/>
          </p:cNvSpPr>
          <p:nvPr>
            <p:ph idx="1"/>
          </p:nvPr>
        </p:nvSpPr>
        <p:spPr>
          <a:xfrm>
            <a:off x="178509" y="931151"/>
            <a:ext cx="11409285" cy="3968249"/>
          </a:xfrm>
        </p:spPr>
        <p:txBody>
          <a:bodyPr/>
          <a:lstStyle/>
          <a:p>
            <a:pPr marL="0" indent="0" algn="l">
              <a:buNone/>
            </a:pPr>
            <a:r>
              <a:rPr lang="en-US" b="1" i="0" dirty="0">
                <a:effectLst/>
                <a:cs typeface="Times New Roman" panose="02020603050405020304" pitchFamily="18" charset="0"/>
              </a:rPr>
              <a:t>Storage of Parameters:</a:t>
            </a:r>
          </a:p>
          <a:p>
            <a:pPr algn="l">
              <a:buFont typeface="Wingdings" panose="05000000000000000000" pitchFamily="2" charset="2"/>
              <a:buChar char="§"/>
            </a:pPr>
            <a:r>
              <a:rPr lang="en-US" b="1" i="0" dirty="0">
                <a:solidFill>
                  <a:srgbClr val="374151"/>
                </a:solidFill>
                <a:effectLst/>
                <a:cs typeface="Times New Roman" panose="02020603050405020304" pitchFamily="18" charset="0"/>
              </a:rPr>
              <a:t>Storage on Edge Server (E):</a:t>
            </a:r>
            <a:endParaRPr lang="en-US"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cs typeface="Times New Roman" panose="02020603050405020304" pitchFamily="18" charset="0"/>
              </a:rPr>
              <a:t>The calculated Pi, Qi, Si, and Ti values are stored on the edge server (E). This stored information serves as a reference for future interactions with the vehicle/RSU.</a:t>
            </a:r>
          </a:p>
          <a:p>
            <a:pPr algn="l">
              <a:buFont typeface="Wingdings" panose="05000000000000000000" pitchFamily="2" charset="2"/>
              <a:buChar char="§"/>
            </a:pPr>
            <a:r>
              <a:rPr lang="en-US" b="1" i="0" dirty="0">
                <a:solidFill>
                  <a:srgbClr val="374151"/>
                </a:solidFill>
                <a:effectLst/>
                <a:cs typeface="Times New Roman" panose="02020603050405020304" pitchFamily="18" charset="0"/>
              </a:rPr>
              <a:t>Storage on Vehicle/RSU (Vi):</a:t>
            </a:r>
            <a:endParaRPr lang="en-US"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cs typeface="Times New Roman" panose="02020603050405020304" pitchFamily="18" charset="0"/>
              </a:rPr>
              <a:t>Simultaneously, the same set of Pi, Qi, Si, and Ti values are stored on the vehicle/RSU (Vi), securely preserving the registration parameters for authentication in subsequent communications.</a:t>
            </a:r>
          </a:p>
          <a:p>
            <a:pPr marL="457200" lvl="1" indent="0" algn="l">
              <a:buNone/>
            </a:pPr>
            <a:r>
              <a:rPr lang="en-IN" b="1" i="0" dirty="0">
                <a:effectLst/>
                <a:cs typeface="Times New Roman" panose="02020603050405020304" pitchFamily="18" charset="0"/>
              </a:rPr>
              <a:t>Authentication through Zi: </a:t>
            </a:r>
            <a:r>
              <a:rPr lang="en-US" b="0" i="0" dirty="0">
                <a:solidFill>
                  <a:srgbClr val="374151"/>
                </a:solidFill>
                <a:effectLst/>
                <a:cs typeface="Times New Roman" panose="02020603050405020304" pitchFamily="18" charset="0"/>
              </a:rPr>
              <a:t>The final step involves the computation of Zi by performing XOR operations involving a random nonce </a:t>
            </a:r>
            <a:r>
              <a:rPr lang="en-US" b="0" i="0" dirty="0" err="1">
                <a:solidFill>
                  <a:srgbClr val="374151"/>
                </a:solidFill>
                <a:effectLst/>
                <a:cs typeface="Times New Roman" panose="02020603050405020304" pitchFamily="18" charset="0"/>
              </a:rPr>
              <a:t>Rv</a:t>
            </a:r>
            <a:r>
              <a:rPr lang="en-US" b="0" i="0" dirty="0">
                <a:solidFill>
                  <a:srgbClr val="374151"/>
                </a:solidFill>
                <a:effectLst/>
                <a:cs typeface="Times New Roman" panose="02020603050405020304" pitchFamily="18" charset="0"/>
              </a:rPr>
              <a:t>, Secret Value of the Vehicle (</a:t>
            </a:r>
            <a:r>
              <a:rPr lang="en-US" b="0" i="0" dirty="0" err="1">
                <a:solidFill>
                  <a:srgbClr val="374151"/>
                </a:solidFill>
                <a:effectLst/>
                <a:cs typeface="Times New Roman" panose="02020603050405020304" pitchFamily="18" charset="0"/>
              </a:rPr>
              <a:t>SVv</a:t>
            </a:r>
            <a:r>
              <a:rPr lang="en-US" b="0" i="0" dirty="0">
                <a:solidFill>
                  <a:srgbClr val="374151"/>
                </a:solidFill>
                <a:effectLst/>
                <a:cs typeface="Times New Roman" panose="02020603050405020304" pitchFamily="18" charset="0"/>
              </a:rPr>
              <a:t>), Xi, Rid, and Pi. This step ensures the creation of a secure parameter for authentication.</a:t>
            </a:r>
          </a:p>
          <a:p>
            <a:pPr marL="457200" lvl="1" indent="0" algn="l">
              <a:buNone/>
            </a:pPr>
            <a:r>
              <a:rPr lang="en-US" b="0" i="0" dirty="0">
                <a:solidFill>
                  <a:srgbClr val="374151"/>
                </a:solidFill>
                <a:effectLst/>
                <a:cs typeface="Times New Roman" panose="02020603050405020304" pitchFamily="18" charset="0"/>
              </a:rPr>
              <a:t>The registration phase, involves a series of cryptographic computations and secure transmissions between the vehicle/RSU and the edge server. The use of hash functions, XOR operations, and the secure storage of parameters establishes a robust foundation for subsequent secure communication within the Intelligent Chain system. This detailed analysis provides insights into the intricacies of the registration process, emphasizing its significance in ensuring the integrity and legitimacy of IoV devices.</a:t>
            </a:r>
            <a:endParaRPr lang="en-IN" b="0" i="0" dirty="0">
              <a:effectLst/>
              <a:cs typeface="Times New Roman" panose="02020603050405020304" pitchFamily="18" charset="0"/>
            </a:endParaRPr>
          </a:p>
          <a:p>
            <a:pPr marL="457200" lvl="1" indent="0" algn="l">
              <a:buNone/>
            </a:pPr>
            <a:endParaRPr lang="en-US" b="0" i="0" dirty="0">
              <a:solidFill>
                <a:srgbClr val="374151"/>
              </a:solidFill>
              <a:effectLst/>
              <a:cs typeface="Times New Roman" panose="02020603050405020304" pitchFamily="18" charset="0"/>
            </a:endParaRPr>
          </a:p>
          <a:p>
            <a:endParaRPr lang="en-IN" dirty="0">
              <a:cs typeface="Times New Roman" panose="02020603050405020304" pitchFamily="18" charset="0"/>
            </a:endParaRPr>
          </a:p>
        </p:txBody>
      </p:sp>
    </p:spTree>
    <p:extLst>
      <p:ext uri="{BB962C8B-B14F-4D97-AF65-F5344CB8AC3E}">
        <p14:creationId xmlns:p14="http://schemas.microsoft.com/office/powerpoint/2010/main" val="31204432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EC62E-7A98-D7B6-1679-2851C2DF4E41}"/>
              </a:ext>
            </a:extLst>
          </p:cNvPr>
          <p:cNvSpPr>
            <a:spLocks noGrp="1"/>
          </p:cNvSpPr>
          <p:nvPr>
            <p:ph type="title"/>
          </p:nvPr>
        </p:nvSpPr>
        <p:spPr>
          <a:xfrm>
            <a:off x="566928" y="1001018"/>
            <a:ext cx="10964222" cy="1089529"/>
          </a:xfrm>
        </p:spPr>
        <p:txBody>
          <a:bodyPr/>
          <a:lstStyle/>
          <a:p>
            <a:r>
              <a:rPr lang="en-IN" dirty="0"/>
              <a:t>COMMUNICATION PROCESS IN INTELLIGENT CHAIN IOV SYSTEM</a:t>
            </a:r>
          </a:p>
        </p:txBody>
      </p:sp>
      <p:sp>
        <p:nvSpPr>
          <p:cNvPr id="5" name="Content Placeholder 4">
            <a:extLst>
              <a:ext uri="{FF2B5EF4-FFF2-40B4-BE49-F238E27FC236}">
                <a16:creationId xmlns:a16="http://schemas.microsoft.com/office/drawing/2014/main" id="{D2F6D6E1-5522-A53E-4FE0-E7C0EDD9AC1A}"/>
              </a:ext>
            </a:extLst>
          </p:cNvPr>
          <p:cNvSpPr>
            <a:spLocks noGrp="1"/>
          </p:cNvSpPr>
          <p:nvPr>
            <p:ph idx="1"/>
          </p:nvPr>
        </p:nvSpPr>
        <p:spPr/>
        <p:txBody>
          <a:bodyPr/>
          <a:lstStyle/>
          <a:p>
            <a:pPr marL="0" indent="0">
              <a:buNone/>
            </a:pPr>
            <a:r>
              <a:rPr lang="en-US" sz="2000" b="0" i="0" dirty="0">
                <a:solidFill>
                  <a:srgbClr val="374151"/>
                </a:solidFill>
                <a:effectLst/>
                <a:cs typeface="Times New Roman" panose="02020603050405020304" pitchFamily="18" charset="0"/>
              </a:rPr>
              <a:t>The communication phase in the Intelligent Chain Internet of Vehicles (IoV) system is a crucial aspect that facilitates the exchange of information between IoV devices, including vehicles (Vi), Roadside Units (RSUs), and edge servers. The communication process is designed to be secure, ensuring the authenticity of messages and preventing unauthorized access. Below is an elaboration of the steps involved in the communication mechanism:</a:t>
            </a:r>
          </a:p>
          <a:p>
            <a:endParaRPr lang="en-IN" sz="2000" dirty="0">
              <a:cs typeface="Times New Roman" panose="02020603050405020304" pitchFamily="18" charset="0"/>
            </a:endParaRPr>
          </a:p>
        </p:txBody>
      </p:sp>
      <p:pic>
        <p:nvPicPr>
          <p:cNvPr id="7" name="Picture 6">
            <a:extLst>
              <a:ext uri="{FF2B5EF4-FFF2-40B4-BE49-F238E27FC236}">
                <a16:creationId xmlns:a16="http://schemas.microsoft.com/office/drawing/2014/main" id="{5A2C7125-1B2F-0BC9-9ACB-FB9AAE02AB53}"/>
              </a:ext>
            </a:extLst>
          </p:cNvPr>
          <p:cNvPicPr>
            <a:picLocks noChangeAspect="1"/>
          </p:cNvPicPr>
          <p:nvPr/>
        </p:nvPicPr>
        <p:blipFill>
          <a:blip r:embed="rId2"/>
          <a:stretch>
            <a:fillRect/>
          </a:stretch>
        </p:blipFill>
        <p:spPr>
          <a:xfrm>
            <a:off x="8694027" y="2397703"/>
            <a:ext cx="3451507" cy="2628282"/>
          </a:xfrm>
          <a:prstGeom prst="rect">
            <a:avLst/>
          </a:prstGeom>
        </p:spPr>
      </p:pic>
      <p:sp>
        <p:nvSpPr>
          <p:cNvPr id="8" name="TextBox 7">
            <a:extLst>
              <a:ext uri="{FF2B5EF4-FFF2-40B4-BE49-F238E27FC236}">
                <a16:creationId xmlns:a16="http://schemas.microsoft.com/office/drawing/2014/main" id="{8CA3E257-5A25-F2E3-4AD4-0FF40811B40E}"/>
              </a:ext>
            </a:extLst>
          </p:cNvPr>
          <p:cNvSpPr txBox="1"/>
          <p:nvPr/>
        </p:nvSpPr>
        <p:spPr>
          <a:xfrm>
            <a:off x="8694028" y="5025985"/>
            <a:ext cx="3451506" cy="584775"/>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Vehicle/ RSU/ Edge server to vehicle/ RSU/ Edge server communication</a:t>
            </a:r>
          </a:p>
        </p:txBody>
      </p:sp>
    </p:spTree>
    <p:extLst>
      <p:ext uri="{BB962C8B-B14F-4D97-AF65-F5344CB8AC3E}">
        <p14:creationId xmlns:p14="http://schemas.microsoft.com/office/powerpoint/2010/main" val="39909133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667B84-7579-3111-797D-38B0887E4547}"/>
              </a:ext>
            </a:extLst>
          </p:cNvPr>
          <p:cNvSpPr>
            <a:spLocks noGrp="1"/>
          </p:cNvSpPr>
          <p:nvPr>
            <p:ph idx="1"/>
          </p:nvPr>
        </p:nvSpPr>
        <p:spPr>
          <a:xfrm>
            <a:off x="332259" y="1133452"/>
            <a:ext cx="8116374" cy="3968249"/>
          </a:xfrm>
        </p:spPr>
        <p:txBody>
          <a:bodyPr/>
          <a:lstStyle/>
          <a:p>
            <a:pPr marL="0" indent="0" algn="l">
              <a:buNone/>
            </a:pPr>
            <a:r>
              <a:rPr lang="en-US" sz="2000" b="0" i="0" dirty="0">
                <a:solidFill>
                  <a:srgbClr val="374151"/>
                </a:solidFill>
                <a:effectLst/>
                <a:cs typeface="Times New Roman" panose="02020603050405020304" pitchFamily="18" charset="0"/>
              </a:rPr>
              <a:t>Below is an elaboration of the steps involved in the communication mechanism:</a:t>
            </a:r>
          </a:p>
          <a:p>
            <a:pPr marL="0" indent="0" algn="l">
              <a:buNone/>
            </a:pPr>
            <a:r>
              <a:rPr lang="en-US" sz="2000" b="1" i="0" dirty="0">
                <a:effectLst/>
                <a:cs typeface="Times New Roman" panose="02020603050405020304" pitchFamily="18" charset="0"/>
              </a:rPr>
              <a:t>Self Authentication at Vehicle/RSU (Vi):</a:t>
            </a:r>
          </a:p>
          <a:p>
            <a:pPr algn="l">
              <a:buFont typeface="Arial" panose="020B0604020202020204" pitchFamily="34" charset="0"/>
              <a:buChar char="•"/>
            </a:pPr>
            <a:r>
              <a:rPr lang="en-US" sz="2000" b="1" i="0" dirty="0">
                <a:solidFill>
                  <a:srgbClr val="374151"/>
                </a:solidFill>
                <a:effectLst/>
                <a:cs typeface="Times New Roman" panose="02020603050405020304" pitchFamily="18" charset="0"/>
              </a:rPr>
              <a:t>Calculation of X'ᵢ, Y'ᵢ, and Z'ᵢ:</a:t>
            </a:r>
            <a:endParaRPr lang="en-US" sz="2000"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US" sz="2000" b="0" i="0" dirty="0">
                <a:solidFill>
                  <a:srgbClr val="374151"/>
                </a:solidFill>
                <a:effectLst/>
                <a:cs typeface="Times New Roman" panose="02020603050405020304" pitchFamily="18" charset="0"/>
              </a:rPr>
              <a:t>Vi calculates cryptographic parameters X'ᵢ, Y'ᵢ, and Z'ᵢ using the hash function H and XOR operations involving various parameters such as public key (PUK), secret value (SV), region ID (Rid), and system parameter (K). These calculations ensure the integrity of the sender.</a:t>
            </a:r>
          </a:p>
          <a:p>
            <a:pPr algn="l">
              <a:buFont typeface="Arial" panose="020B0604020202020204" pitchFamily="34" charset="0"/>
              <a:buChar char="•"/>
            </a:pPr>
            <a:r>
              <a:rPr lang="en-US" sz="2000" b="1" i="0" dirty="0">
                <a:solidFill>
                  <a:srgbClr val="374151"/>
                </a:solidFill>
                <a:effectLst/>
                <a:cs typeface="Times New Roman" panose="02020603050405020304" pitchFamily="18" charset="0"/>
              </a:rPr>
              <a:t>Self Authentication (Zi = Z'ᵢ):</a:t>
            </a:r>
            <a:endParaRPr lang="en-US" sz="2000"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US" sz="2000" b="0" i="0" dirty="0">
                <a:solidFill>
                  <a:srgbClr val="374151"/>
                </a:solidFill>
                <a:effectLst/>
                <a:cs typeface="Times New Roman" panose="02020603050405020304" pitchFamily="18" charset="0"/>
              </a:rPr>
              <a:t>Vi checks whether the calculated Z'ᵢ matches the expected Zi, providing a means for self-authentication. If the condition is true, Vi proceeds with the message communication process.</a:t>
            </a:r>
          </a:p>
          <a:p>
            <a:endParaRPr lang="en-IN" sz="2000" dirty="0">
              <a:cs typeface="Times New Roman" panose="02020603050405020304" pitchFamily="18" charset="0"/>
            </a:endParaRPr>
          </a:p>
        </p:txBody>
      </p:sp>
      <p:pic>
        <p:nvPicPr>
          <p:cNvPr id="6" name="Picture 5">
            <a:extLst>
              <a:ext uri="{FF2B5EF4-FFF2-40B4-BE49-F238E27FC236}">
                <a16:creationId xmlns:a16="http://schemas.microsoft.com/office/drawing/2014/main" id="{2CC6796C-C85D-8D3D-4D56-A35C980DC23C}"/>
              </a:ext>
            </a:extLst>
          </p:cNvPr>
          <p:cNvPicPr>
            <a:picLocks noChangeAspect="1"/>
          </p:cNvPicPr>
          <p:nvPr/>
        </p:nvPicPr>
        <p:blipFill>
          <a:blip r:embed="rId2"/>
          <a:stretch>
            <a:fillRect/>
          </a:stretch>
        </p:blipFill>
        <p:spPr>
          <a:xfrm>
            <a:off x="8694027" y="2397703"/>
            <a:ext cx="3451507" cy="2628282"/>
          </a:xfrm>
          <a:prstGeom prst="rect">
            <a:avLst/>
          </a:prstGeom>
        </p:spPr>
      </p:pic>
      <p:sp>
        <p:nvSpPr>
          <p:cNvPr id="8" name="TextBox 7">
            <a:extLst>
              <a:ext uri="{FF2B5EF4-FFF2-40B4-BE49-F238E27FC236}">
                <a16:creationId xmlns:a16="http://schemas.microsoft.com/office/drawing/2014/main" id="{BE033630-00A1-D5A9-E328-9926DD3DB202}"/>
              </a:ext>
            </a:extLst>
          </p:cNvPr>
          <p:cNvSpPr txBox="1"/>
          <p:nvPr/>
        </p:nvSpPr>
        <p:spPr>
          <a:xfrm>
            <a:off x="8626110" y="5025985"/>
            <a:ext cx="3764818" cy="646331"/>
          </a:xfrm>
          <a:prstGeom prst="rect">
            <a:avLst/>
          </a:prstGeom>
          <a:noFill/>
        </p:spPr>
        <p:txBody>
          <a:bodyPr wrap="square">
            <a:spAutoFit/>
          </a:bodyPr>
          <a:lstStyle/>
          <a:p>
            <a:r>
              <a:rPr lang="en-IN" sz="1800" dirty="0">
                <a:latin typeface="Times New Roman" panose="02020603050405020304" pitchFamily="18" charset="0"/>
                <a:cs typeface="Times New Roman" panose="02020603050405020304" pitchFamily="18" charset="0"/>
              </a:rPr>
              <a:t>Vehicle/ RSU/ Edge server to vehicle/ RSU/ Edge server communication</a:t>
            </a:r>
          </a:p>
        </p:txBody>
      </p:sp>
    </p:spTree>
    <p:extLst>
      <p:ext uri="{BB962C8B-B14F-4D97-AF65-F5344CB8AC3E}">
        <p14:creationId xmlns:p14="http://schemas.microsoft.com/office/powerpoint/2010/main" val="15912992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A45F6D-1BA8-9E83-1080-C914B1ED9F87}"/>
              </a:ext>
            </a:extLst>
          </p:cNvPr>
          <p:cNvSpPr>
            <a:spLocks noGrp="1"/>
          </p:cNvSpPr>
          <p:nvPr>
            <p:ph type="title"/>
          </p:nvPr>
        </p:nvSpPr>
        <p:spPr>
          <a:xfrm>
            <a:off x="494100" y="974878"/>
            <a:ext cx="6951472" cy="646331"/>
          </a:xfrm>
        </p:spPr>
        <p:txBody>
          <a:bodyPr/>
          <a:lstStyle/>
          <a:p>
            <a:r>
              <a:rPr lang="en-IN" sz="4000" dirty="0"/>
              <a:t>COMMUNICATION PROCESS</a:t>
            </a:r>
            <a:endParaRPr lang="en-IN" sz="4000" dirty="0">
              <a:cs typeface="Times New Roman" panose="02020603050405020304" pitchFamily="18" charset="0"/>
            </a:endParaRPr>
          </a:p>
        </p:txBody>
      </p:sp>
      <p:sp>
        <p:nvSpPr>
          <p:cNvPr id="5" name="Content Placeholder 4">
            <a:extLst>
              <a:ext uri="{FF2B5EF4-FFF2-40B4-BE49-F238E27FC236}">
                <a16:creationId xmlns:a16="http://schemas.microsoft.com/office/drawing/2014/main" id="{12B77922-9371-3FD7-A839-8B5A39C52A9E}"/>
              </a:ext>
            </a:extLst>
          </p:cNvPr>
          <p:cNvSpPr>
            <a:spLocks noGrp="1"/>
          </p:cNvSpPr>
          <p:nvPr>
            <p:ph idx="1"/>
          </p:nvPr>
        </p:nvSpPr>
        <p:spPr>
          <a:xfrm>
            <a:off x="234669" y="1707986"/>
            <a:ext cx="11636347" cy="3968249"/>
          </a:xfrm>
        </p:spPr>
        <p:txBody>
          <a:bodyPr/>
          <a:lstStyle/>
          <a:p>
            <a:pPr marL="0" indent="0" algn="l">
              <a:buNone/>
            </a:pPr>
            <a:r>
              <a:rPr lang="en-US" b="1" i="0" dirty="0">
                <a:effectLst/>
                <a:cs typeface="Times New Roman" panose="02020603050405020304" pitchFamily="18" charset="0"/>
              </a:rPr>
              <a:t>Message Encryption and Modification:</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Encrypting the Original Message (M1):</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Vi encrypts the original text message (Tm) using elliptic curve cryptography with the secret value (</a:t>
            </a:r>
            <a:r>
              <a:rPr lang="en-US" b="0" i="0" dirty="0" err="1">
                <a:solidFill>
                  <a:srgbClr val="374151"/>
                </a:solidFill>
                <a:effectLst/>
                <a:cs typeface="Times New Roman" panose="02020603050405020304" pitchFamily="18" charset="0"/>
              </a:rPr>
              <a:t>SVv</a:t>
            </a:r>
            <a:r>
              <a:rPr lang="en-US" b="0" i="0" dirty="0">
                <a:solidFill>
                  <a:srgbClr val="374151"/>
                </a:solidFill>
                <a:effectLst/>
                <a:cs typeface="Times New Roman" panose="02020603050405020304" pitchFamily="18" charset="0"/>
              </a:rPr>
              <a:t>). The result is the encrypted message M1.</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Message Modification (M2):</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Vi modifies the encrypted message M1 by XORing it with the message generation time (</a:t>
            </a:r>
            <a:r>
              <a:rPr lang="en-US" b="0" i="0" dirty="0" err="1">
                <a:solidFill>
                  <a:srgbClr val="374151"/>
                </a:solidFill>
                <a:effectLst/>
                <a:cs typeface="Times New Roman" panose="02020603050405020304" pitchFamily="18" charset="0"/>
              </a:rPr>
              <a:t>Tgen</a:t>
            </a:r>
            <a:r>
              <a:rPr lang="en-US" b="0" i="0" dirty="0">
                <a:solidFill>
                  <a:srgbClr val="374151"/>
                </a:solidFill>
                <a:effectLst/>
                <a:cs typeface="Times New Roman" panose="02020603050405020304" pitchFamily="18" charset="0"/>
              </a:rPr>
              <a:t>) and the received value Qi from the edge server. For RSU and edge server, Si and Ti are used in this process. The modified message is denoted as M2.</a:t>
            </a:r>
          </a:p>
          <a:p>
            <a:pPr marL="0" indent="0" algn="l">
              <a:buNone/>
            </a:pPr>
            <a:r>
              <a:rPr lang="en-US" b="1" i="0" dirty="0">
                <a:effectLst/>
                <a:cs typeface="Times New Roman" panose="02020603050405020304" pitchFamily="18" charset="0"/>
              </a:rPr>
              <a:t>Transmission and Reception:</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Transmission from Vi to </a:t>
            </a:r>
            <a:r>
              <a:rPr lang="en-US" b="1" i="0" dirty="0" err="1">
                <a:solidFill>
                  <a:srgbClr val="374151"/>
                </a:solidFill>
                <a:effectLst/>
                <a:cs typeface="Times New Roman" panose="02020603050405020304" pitchFamily="18" charset="0"/>
              </a:rPr>
              <a:t>Vj</a:t>
            </a:r>
            <a:r>
              <a:rPr lang="en-US" b="1" i="0" dirty="0">
                <a:solidFill>
                  <a:srgbClr val="374151"/>
                </a:solidFill>
                <a:effectLst/>
                <a:cs typeface="Times New Roman" panose="02020603050405020304" pitchFamily="18" charset="0"/>
              </a:rPr>
              <a:t> (M2):</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Vi transmits the modified message M2 to another IoV device, </a:t>
            </a:r>
            <a:r>
              <a:rPr lang="en-US" b="0" i="0" dirty="0" err="1">
                <a:solidFill>
                  <a:srgbClr val="374151"/>
                </a:solidFill>
                <a:effectLst/>
                <a:cs typeface="Times New Roman" panose="02020603050405020304" pitchFamily="18" charset="0"/>
              </a:rPr>
              <a:t>Vj</a:t>
            </a:r>
            <a:r>
              <a:rPr lang="en-US" b="0" i="0" dirty="0">
                <a:solidFill>
                  <a:srgbClr val="374151"/>
                </a:solidFill>
                <a:effectLst/>
                <a:cs typeface="Times New Roman" panose="02020603050405020304" pitchFamily="18" charset="0"/>
              </a:rPr>
              <a:t>, over the open communication channel.</a:t>
            </a:r>
          </a:p>
          <a:p>
            <a:pPr marL="0" indent="0">
              <a:buNone/>
            </a:pPr>
            <a:endParaRPr lang="en-IN" dirty="0">
              <a:cs typeface="Times New Roman" panose="02020603050405020304" pitchFamily="18" charset="0"/>
            </a:endParaRPr>
          </a:p>
        </p:txBody>
      </p:sp>
    </p:spTree>
    <p:extLst>
      <p:ext uri="{BB962C8B-B14F-4D97-AF65-F5344CB8AC3E}">
        <p14:creationId xmlns:p14="http://schemas.microsoft.com/office/powerpoint/2010/main" val="8645622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4C636B-6592-478E-0818-113C0DDB15A4}"/>
              </a:ext>
            </a:extLst>
          </p:cNvPr>
          <p:cNvSpPr>
            <a:spLocks noGrp="1"/>
          </p:cNvSpPr>
          <p:nvPr>
            <p:ph idx="1"/>
          </p:nvPr>
        </p:nvSpPr>
        <p:spPr>
          <a:xfrm>
            <a:off x="283706" y="987795"/>
            <a:ext cx="11012775" cy="3968249"/>
          </a:xfrm>
        </p:spPr>
        <p:txBody>
          <a:bodyPr/>
          <a:lstStyle/>
          <a:p>
            <a:pPr marL="0" indent="0" algn="l">
              <a:buNone/>
            </a:pPr>
            <a:r>
              <a:rPr lang="en-US" b="1" i="0" dirty="0">
                <a:effectLst/>
                <a:cs typeface="Times New Roman" panose="02020603050405020304" pitchFamily="18" charset="0"/>
              </a:rPr>
              <a:t>Self Authentication at Vehicle/RSU (</a:t>
            </a:r>
            <a:r>
              <a:rPr lang="en-US" b="1" i="0" dirty="0" err="1">
                <a:effectLst/>
                <a:cs typeface="Times New Roman" panose="02020603050405020304" pitchFamily="18" charset="0"/>
              </a:rPr>
              <a:t>Vj</a:t>
            </a:r>
            <a:r>
              <a:rPr lang="en-US" b="1" i="0" dirty="0">
                <a:effectLst/>
                <a:cs typeface="Times New Roman" panose="02020603050405020304" pitchFamily="18" charset="0"/>
              </a:rPr>
              <a:t>):</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Calculation of X'ⱼ, Y'ⱼ, and Z'ⱼ:</a:t>
            </a:r>
            <a:endParaRPr lang="en-US" b="0" i="0" dirty="0">
              <a:solidFill>
                <a:srgbClr val="374151"/>
              </a:solidFill>
              <a:effectLst/>
              <a:cs typeface="Times New Roman" panose="02020603050405020304" pitchFamily="18" charset="0"/>
            </a:endParaRPr>
          </a:p>
          <a:p>
            <a:pPr marL="457200" lvl="1" indent="0" algn="l">
              <a:buNone/>
            </a:pPr>
            <a:r>
              <a:rPr lang="en-US" b="0" i="0" dirty="0" err="1">
                <a:solidFill>
                  <a:srgbClr val="374151"/>
                </a:solidFill>
                <a:effectLst/>
                <a:cs typeface="Times New Roman" panose="02020603050405020304" pitchFamily="18" charset="0"/>
              </a:rPr>
              <a:t>Vj</a:t>
            </a:r>
            <a:r>
              <a:rPr lang="en-US" b="0" i="0" dirty="0">
                <a:solidFill>
                  <a:srgbClr val="374151"/>
                </a:solidFill>
                <a:effectLst/>
                <a:cs typeface="Times New Roman" panose="02020603050405020304" pitchFamily="18" charset="0"/>
              </a:rPr>
              <a:t> calculates cryptographic parameters X'ⱼ, Y'ⱼ, and Z'ⱼ using the same process as Vi, ensuring consistency and authenticity.</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Self Authentication (</a:t>
            </a:r>
            <a:r>
              <a:rPr lang="en-US" b="1" i="0" dirty="0" err="1">
                <a:solidFill>
                  <a:srgbClr val="374151"/>
                </a:solidFill>
                <a:effectLst/>
                <a:cs typeface="Times New Roman" panose="02020603050405020304" pitchFamily="18" charset="0"/>
              </a:rPr>
              <a:t>Zj</a:t>
            </a:r>
            <a:r>
              <a:rPr lang="en-US" b="1" i="0" dirty="0">
                <a:solidFill>
                  <a:srgbClr val="374151"/>
                </a:solidFill>
                <a:effectLst/>
                <a:cs typeface="Times New Roman" panose="02020603050405020304" pitchFamily="18" charset="0"/>
              </a:rPr>
              <a:t> = Z'ⱼ):</a:t>
            </a:r>
            <a:endParaRPr lang="en-US" b="0" i="0" dirty="0">
              <a:solidFill>
                <a:srgbClr val="374151"/>
              </a:solidFill>
              <a:effectLst/>
              <a:cs typeface="Times New Roman" panose="02020603050405020304" pitchFamily="18" charset="0"/>
            </a:endParaRPr>
          </a:p>
          <a:p>
            <a:pPr marL="457200" lvl="1" indent="0" algn="l">
              <a:buNone/>
            </a:pPr>
            <a:r>
              <a:rPr lang="en-US" b="0" i="0" dirty="0" err="1">
                <a:solidFill>
                  <a:srgbClr val="374151"/>
                </a:solidFill>
                <a:effectLst/>
                <a:cs typeface="Times New Roman" panose="02020603050405020304" pitchFamily="18" charset="0"/>
              </a:rPr>
              <a:t>Vj</a:t>
            </a:r>
            <a:r>
              <a:rPr lang="en-US" b="0" i="0" dirty="0">
                <a:solidFill>
                  <a:srgbClr val="374151"/>
                </a:solidFill>
                <a:effectLst/>
                <a:cs typeface="Times New Roman" panose="02020603050405020304" pitchFamily="18" charset="0"/>
              </a:rPr>
              <a:t> checks whether the calculated Z'ⱼ matches the expected </a:t>
            </a:r>
            <a:r>
              <a:rPr lang="en-US" b="0" i="0" dirty="0" err="1">
                <a:solidFill>
                  <a:srgbClr val="374151"/>
                </a:solidFill>
                <a:effectLst/>
                <a:cs typeface="Times New Roman" panose="02020603050405020304" pitchFamily="18" charset="0"/>
              </a:rPr>
              <a:t>Zj</a:t>
            </a:r>
            <a:r>
              <a:rPr lang="en-US" b="0" i="0" dirty="0">
                <a:solidFill>
                  <a:srgbClr val="374151"/>
                </a:solidFill>
                <a:effectLst/>
                <a:cs typeface="Times New Roman" panose="02020603050405020304" pitchFamily="18" charset="0"/>
              </a:rPr>
              <a:t> for self-authentication. If the condition is true, </a:t>
            </a:r>
            <a:r>
              <a:rPr lang="en-US" b="0" i="0" dirty="0" err="1">
                <a:solidFill>
                  <a:srgbClr val="374151"/>
                </a:solidFill>
                <a:effectLst/>
                <a:cs typeface="Times New Roman" panose="02020603050405020304" pitchFamily="18" charset="0"/>
              </a:rPr>
              <a:t>Vj</a:t>
            </a:r>
            <a:r>
              <a:rPr lang="en-US" b="0" i="0" dirty="0">
                <a:solidFill>
                  <a:srgbClr val="374151"/>
                </a:solidFill>
                <a:effectLst/>
                <a:cs typeface="Times New Roman" panose="02020603050405020304" pitchFamily="18" charset="0"/>
              </a:rPr>
              <a:t> proceeds with the message communication process.</a:t>
            </a:r>
          </a:p>
          <a:p>
            <a:pPr marL="0" indent="0" algn="l">
              <a:buNone/>
            </a:pPr>
            <a:r>
              <a:rPr lang="en-US" b="1" i="0" dirty="0">
                <a:effectLst/>
                <a:cs typeface="Times New Roman" panose="02020603050405020304" pitchFamily="18" charset="0"/>
              </a:rPr>
              <a:t>Information Retrieval and Verification:</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Retrieving Q'ᵢ:</a:t>
            </a:r>
            <a:endParaRPr lang="en-US" b="0" i="0" dirty="0">
              <a:solidFill>
                <a:srgbClr val="374151"/>
              </a:solidFill>
              <a:effectLst/>
              <a:cs typeface="Times New Roman" panose="02020603050405020304" pitchFamily="18" charset="0"/>
            </a:endParaRPr>
          </a:p>
          <a:p>
            <a:pPr marL="457200" lvl="1" indent="0" algn="l">
              <a:buNone/>
            </a:pPr>
            <a:r>
              <a:rPr lang="en-US" b="0" i="0" dirty="0" err="1">
                <a:solidFill>
                  <a:srgbClr val="374151"/>
                </a:solidFill>
                <a:effectLst/>
                <a:cs typeface="Times New Roman" panose="02020603050405020304" pitchFamily="18" charset="0"/>
              </a:rPr>
              <a:t>Vj</a:t>
            </a:r>
            <a:r>
              <a:rPr lang="en-US" b="0" i="0" dirty="0">
                <a:solidFill>
                  <a:srgbClr val="374151"/>
                </a:solidFill>
                <a:effectLst/>
                <a:cs typeface="Times New Roman" panose="02020603050405020304" pitchFamily="18" charset="0"/>
              </a:rPr>
              <a:t> retrieves Q'ᵢ from the modified message M2 through XOR and computational operations.</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Comparing Q'ᵢ with Stored Qi:</a:t>
            </a:r>
            <a:endParaRPr lang="en-US" b="0" i="0" dirty="0">
              <a:solidFill>
                <a:srgbClr val="374151"/>
              </a:solidFill>
              <a:effectLst/>
              <a:cs typeface="Times New Roman" panose="02020603050405020304" pitchFamily="18" charset="0"/>
            </a:endParaRPr>
          </a:p>
          <a:p>
            <a:pPr marL="457200" lvl="1" indent="0" algn="l">
              <a:buNone/>
            </a:pPr>
            <a:r>
              <a:rPr lang="en-US" b="0" i="0" dirty="0" err="1">
                <a:solidFill>
                  <a:srgbClr val="374151"/>
                </a:solidFill>
                <a:effectLst/>
                <a:cs typeface="Times New Roman" panose="02020603050405020304" pitchFamily="18" charset="0"/>
              </a:rPr>
              <a:t>Vj</a:t>
            </a:r>
            <a:r>
              <a:rPr lang="en-US" b="0" i="0" dirty="0">
                <a:solidFill>
                  <a:srgbClr val="374151"/>
                </a:solidFill>
                <a:effectLst/>
                <a:cs typeface="Times New Roman" panose="02020603050405020304" pitchFamily="18" charset="0"/>
              </a:rPr>
              <a:t> compares the retrieved Q'ᵢ with the value Qi stored on the edge server, verifying the integrity of the received information.</a:t>
            </a:r>
          </a:p>
          <a:p>
            <a:endParaRPr lang="en-IN" dirty="0">
              <a:cs typeface="Times New Roman" panose="02020603050405020304" pitchFamily="18" charset="0"/>
            </a:endParaRPr>
          </a:p>
        </p:txBody>
      </p:sp>
    </p:spTree>
    <p:extLst>
      <p:ext uri="{BB962C8B-B14F-4D97-AF65-F5344CB8AC3E}">
        <p14:creationId xmlns:p14="http://schemas.microsoft.com/office/powerpoint/2010/main" val="28244043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7FDCFE-2BD5-9B0A-22D2-DE11579AB44F}"/>
              </a:ext>
            </a:extLst>
          </p:cNvPr>
          <p:cNvSpPr>
            <a:spLocks noGrp="1"/>
          </p:cNvSpPr>
          <p:nvPr>
            <p:ph type="title"/>
          </p:nvPr>
        </p:nvSpPr>
        <p:spPr/>
        <p:txBody>
          <a:bodyPr/>
          <a:lstStyle/>
          <a:p>
            <a:r>
              <a:rPr lang="en-IN" dirty="0"/>
              <a:t>COMMUNICATION PROCESS</a:t>
            </a:r>
          </a:p>
        </p:txBody>
      </p:sp>
      <p:sp>
        <p:nvSpPr>
          <p:cNvPr id="5" name="Content Placeholder 4">
            <a:extLst>
              <a:ext uri="{FF2B5EF4-FFF2-40B4-BE49-F238E27FC236}">
                <a16:creationId xmlns:a16="http://schemas.microsoft.com/office/drawing/2014/main" id="{385DB424-02C1-75BE-F8E1-130990DDD009}"/>
              </a:ext>
            </a:extLst>
          </p:cNvPr>
          <p:cNvSpPr>
            <a:spLocks noGrp="1"/>
          </p:cNvSpPr>
          <p:nvPr>
            <p:ph idx="1"/>
          </p:nvPr>
        </p:nvSpPr>
        <p:spPr>
          <a:xfrm>
            <a:off x="566927" y="2185416"/>
            <a:ext cx="11474021" cy="3968249"/>
          </a:xfrm>
        </p:spPr>
        <p:txBody>
          <a:bodyPr/>
          <a:lstStyle/>
          <a:p>
            <a:pPr marL="0" indent="0" algn="l">
              <a:buNone/>
            </a:pPr>
            <a:r>
              <a:rPr lang="en-US" sz="2000" b="1" i="0" dirty="0">
                <a:effectLst/>
                <a:cs typeface="Times New Roman" panose="02020603050405020304" pitchFamily="18" charset="0"/>
              </a:rPr>
              <a:t>Decryption and Acknowledgment:</a:t>
            </a:r>
          </a:p>
          <a:p>
            <a:pPr algn="l">
              <a:buFont typeface="Arial" panose="020B0604020202020204" pitchFamily="34" charset="0"/>
              <a:buChar char="•"/>
            </a:pPr>
            <a:r>
              <a:rPr lang="en-US" sz="2000" b="1" i="0" dirty="0">
                <a:solidFill>
                  <a:srgbClr val="374151"/>
                </a:solidFill>
                <a:effectLst/>
                <a:cs typeface="Times New Roman" panose="02020603050405020304" pitchFamily="18" charset="0"/>
              </a:rPr>
              <a:t>Decryption of M1 and Acknowledgment:</a:t>
            </a:r>
            <a:endParaRPr lang="en-US" sz="2000" b="0" i="0" dirty="0">
              <a:solidFill>
                <a:srgbClr val="374151"/>
              </a:solidFill>
              <a:effectLst/>
              <a:cs typeface="Times New Roman" panose="02020603050405020304" pitchFamily="18" charset="0"/>
            </a:endParaRPr>
          </a:p>
          <a:p>
            <a:pPr marL="457200" lvl="1" indent="0" algn="l">
              <a:buNone/>
            </a:pPr>
            <a:r>
              <a:rPr lang="en-US" sz="2000" b="0" i="0" dirty="0">
                <a:solidFill>
                  <a:srgbClr val="374151"/>
                </a:solidFill>
                <a:effectLst/>
                <a:cs typeface="Times New Roman" panose="02020603050405020304" pitchFamily="18" charset="0"/>
              </a:rPr>
              <a:t>If the comparison is successful, </a:t>
            </a:r>
            <a:r>
              <a:rPr lang="en-US" sz="2000" b="0" i="0" dirty="0" err="1">
                <a:solidFill>
                  <a:srgbClr val="374151"/>
                </a:solidFill>
                <a:effectLst/>
                <a:cs typeface="Times New Roman" panose="02020603050405020304" pitchFamily="18" charset="0"/>
              </a:rPr>
              <a:t>Vj</a:t>
            </a:r>
            <a:r>
              <a:rPr lang="en-US" sz="2000" b="0" i="0" dirty="0">
                <a:solidFill>
                  <a:srgbClr val="374151"/>
                </a:solidFill>
                <a:effectLst/>
                <a:cs typeface="Times New Roman" panose="02020603050405020304" pitchFamily="18" charset="0"/>
              </a:rPr>
              <a:t> extracts the original message M1 and decrypts it using its private key. </a:t>
            </a:r>
            <a:r>
              <a:rPr lang="en-US" sz="2000" b="0" i="0" dirty="0" err="1">
                <a:solidFill>
                  <a:srgbClr val="374151"/>
                </a:solidFill>
                <a:effectLst/>
                <a:cs typeface="Times New Roman" panose="02020603050405020304" pitchFamily="18" charset="0"/>
              </a:rPr>
              <a:t>Vj</a:t>
            </a:r>
            <a:r>
              <a:rPr lang="en-US" sz="2000" b="0" i="0" dirty="0">
                <a:solidFill>
                  <a:srgbClr val="374151"/>
                </a:solidFill>
                <a:effectLst/>
                <a:cs typeface="Times New Roman" panose="02020603050405020304" pitchFamily="18" charset="0"/>
              </a:rPr>
              <a:t> then sends an acknowledgment (</a:t>
            </a:r>
            <a:r>
              <a:rPr lang="en-US" sz="2000" b="0" i="0" dirty="0" err="1">
                <a:solidFill>
                  <a:srgbClr val="374151"/>
                </a:solidFill>
                <a:effectLst/>
                <a:cs typeface="Times New Roman" panose="02020603050405020304" pitchFamily="18" charset="0"/>
              </a:rPr>
              <a:t>AckTm</a:t>
            </a:r>
            <a:r>
              <a:rPr lang="en-US" sz="2000" b="0" i="0" dirty="0">
                <a:solidFill>
                  <a:srgbClr val="374151"/>
                </a:solidFill>
                <a:effectLst/>
                <a:cs typeface="Times New Roman" panose="02020603050405020304" pitchFamily="18" charset="0"/>
              </a:rPr>
              <a:t>) back to Vi regarding the received message Tm.</a:t>
            </a:r>
          </a:p>
          <a:p>
            <a:pPr marL="457200" lvl="1" indent="0" algn="l">
              <a:buNone/>
            </a:pPr>
            <a:endParaRPr lang="en-US" sz="2000" b="0" i="0" dirty="0">
              <a:solidFill>
                <a:srgbClr val="374151"/>
              </a:solidFill>
              <a:effectLst/>
              <a:cs typeface="Times New Roman" panose="02020603050405020304" pitchFamily="18" charset="0"/>
            </a:endParaRPr>
          </a:p>
          <a:p>
            <a:pPr marL="0" indent="0" algn="l">
              <a:buNone/>
            </a:pPr>
            <a:r>
              <a:rPr lang="en-US" sz="2000" b="0" i="0" dirty="0">
                <a:solidFill>
                  <a:srgbClr val="374151"/>
                </a:solidFill>
                <a:effectLst/>
                <a:cs typeface="Times New Roman" panose="02020603050405020304" pitchFamily="18" charset="0"/>
              </a:rPr>
              <a:t>The communication mechanism in the Intelligent Chain IoV system ensures secure and authenticated information exchange between vehicles, RSUs, and edge servers. The use of cryptographic calculations, encryption, and self-authentication steps enhances the overall security and reliability of the communication process within the Intelligent Chain framework.</a:t>
            </a:r>
          </a:p>
          <a:p>
            <a:endParaRPr lang="en-IN" sz="2000" dirty="0">
              <a:cs typeface="Times New Roman" panose="02020603050405020304" pitchFamily="18" charset="0"/>
            </a:endParaRPr>
          </a:p>
        </p:txBody>
      </p:sp>
    </p:spTree>
    <p:extLst>
      <p:ext uri="{BB962C8B-B14F-4D97-AF65-F5344CB8AC3E}">
        <p14:creationId xmlns:p14="http://schemas.microsoft.com/office/powerpoint/2010/main" val="3287399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C81E26-C71A-C6AD-55D6-F2C7FC0FE3C7}"/>
              </a:ext>
            </a:extLst>
          </p:cNvPr>
          <p:cNvSpPr>
            <a:spLocks noGrp="1"/>
          </p:cNvSpPr>
          <p:nvPr>
            <p:ph type="title"/>
          </p:nvPr>
        </p:nvSpPr>
        <p:spPr>
          <a:xfrm>
            <a:off x="566928" y="1001018"/>
            <a:ext cx="10834750" cy="1089529"/>
          </a:xfrm>
        </p:spPr>
        <p:txBody>
          <a:bodyPr/>
          <a:lstStyle/>
          <a:p>
            <a:r>
              <a:rPr lang="en-IN" i="0" dirty="0">
                <a:effectLst/>
                <a:latin typeface="Söhne"/>
              </a:rPr>
              <a:t>STORAGE PHASE: INTELLIGENT CHAIN’s TRAFFIC ACCIDENT INFORMATION STORAGE OPERATION’s</a:t>
            </a:r>
            <a:endParaRPr lang="en-IN" dirty="0"/>
          </a:p>
        </p:txBody>
      </p:sp>
      <p:sp>
        <p:nvSpPr>
          <p:cNvPr id="5" name="Content Placeholder 4">
            <a:extLst>
              <a:ext uri="{FF2B5EF4-FFF2-40B4-BE49-F238E27FC236}">
                <a16:creationId xmlns:a16="http://schemas.microsoft.com/office/drawing/2014/main" id="{7FBF4554-55F3-C48B-C861-2FDE3CC6D0F5}"/>
              </a:ext>
            </a:extLst>
          </p:cNvPr>
          <p:cNvSpPr>
            <a:spLocks noGrp="1"/>
          </p:cNvSpPr>
          <p:nvPr>
            <p:ph idx="1"/>
          </p:nvPr>
        </p:nvSpPr>
        <p:spPr>
          <a:xfrm>
            <a:off x="566928" y="2185416"/>
            <a:ext cx="7096230" cy="3968249"/>
          </a:xfrm>
        </p:spPr>
        <p:txBody>
          <a:bodyPr/>
          <a:lstStyle/>
          <a:p>
            <a:pPr algn="l"/>
            <a:r>
              <a:rPr lang="en-US" dirty="0">
                <a:solidFill>
                  <a:srgbClr val="374151"/>
                </a:solidFill>
                <a:cs typeface="Times New Roman" panose="02020603050405020304" pitchFamily="18" charset="0"/>
              </a:rPr>
              <a:t>T</a:t>
            </a:r>
            <a:r>
              <a:rPr lang="en-US" b="0" i="0" dirty="0">
                <a:solidFill>
                  <a:srgbClr val="374151"/>
                </a:solidFill>
                <a:effectLst/>
                <a:cs typeface="Times New Roman" panose="02020603050405020304" pitchFamily="18" charset="0"/>
              </a:rPr>
              <a:t>he storage operations of Intelligent Chain, focusing on traffic accident information, are discussed. The system employs a permissioned Practical Byzantine Fault Tolerance (PBFT) blockchain-based edge server for storing a vast volume of information. Key elements of this process include the Decentralized Trust and Consensus Process.</a:t>
            </a:r>
          </a:p>
          <a:p>
            <a:pPr marL="0" indent="0" algn="l">
              <a:buNone/>
            </a:pPr>
            <a:r>
              <a:rPr lang="en-US" b="0" i="0" dirty="0">
                <a:effectLst/>
                <a:cs typeface="Times New Roman" panose="02020603050405020304" pitchFamily="18" charset="0"/>
              </a:rPr>
              <a:t> Lightweight Devices and Edge Servers:</a:t>
            </a:r>
          </a:p>
          <a:p>
            <a:pPr marL="0" indent="0" algn="l">
              <a:buNone/>
            </a:pPr>
            <a:r>
              <a:rPr lang="en-US" b="1" i="0" dirty="0">
                <a:solidFill>
                  <a:srgbClr val="374151"/>
                </a:solidFill>
                <a:effectLst/>
                <a:cs typeface="Times New Roman" panose="02020603050405020304" pitchFamily="18" charset="0"/>
              </a:rPr>
              <a:t>Information Storage Hierarchy:</a:t>
            </a:r>
            <a:endParaRPr lang="en-US"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cs typeface="Times New Roman" panose="02020603050405020304" pitchFamily="18" charset="0"/>
              </a:rPr>
              <a:t>Vehicles (Vi) and Roadside Units (RSUs) store minimal information locally.</a:t>
            </a:r>
          </a:p>
          <a:p>
            <a:pPr marL="742950" lvl="1" indent="-285750" algn="l">
              <a:buFont typeface="Arial" panose="020B0604020202020204" pitchFamily="34" charset="0"/>
              <a:buChar char="•"/>
            </a:pPr>
            <a:r>
              <a:rPr lang="en-US" b="0" i="0" dirty="0">
                <a:solidFill>
                  <a:srgbClr val="374151"/>
                </a:solidFill>
                <a:effectLst/>
                <a:cs typeface="Times New Roman" panose="02020603050405020304" pitchFamily="18" charset="0"/>
              </a:rPr>
              <a:t>The primary storage repository is the permissioned PBFT blockchain-based edge server.</a:t>
            </a:r>
          </a:p>
          <a:p>
            <a:endParaRPr lang="en-IN" dirty="0">
              <a:cs typeface="Times New Roman" panose="02020603050405020304" pitchFamily="18" charset="0"/>
            </a:endParaRPr>
          </a:p>
        </p:txBody>
      </p:sp>
      <p:pic>
        <p:nvPicPr>
          <p:cNvPr id="7" name="Picture 6">
            <a:extLst>
              <a:ext uri="{FF2B5EF4-FFF2-40B4-BE49-F238E27FC236}">
                <a16:creationId xmlns:a16="http://schemas.microsoft.com/office/drawing/2014/main" id="{029CF68A-D40B-FA04-CE2E-F19F4A0E11BA}"/>
              </a:ext>
            </a:extLst>
          </p:cNvPr>
          <p:cNvPicPr>
            <a:picLocks noChangeAspect="1"/>
          </p:cNvPicPr>
          <p:nvPr/>
        </p:nvPicPr>
        <p:blipFill>
          <a:blip r:embed="rId2"/>
          <a:stretch>
            <a:fillRect/>
          </a:stretch>
        </p:blipFill>
        <p:spPr>
          <a:xfrm>
            <a:off x="7973283" y="2993879"/>
            <a:ext cx="3984529" cy="2104104"/>
          </a:xfrm>
          <a:prstGeom prst="rect">
            <a:avLst/>
          </a:prstGeom>
        </p:spPr>
      </p:pic>
      <p:sp>
        <p:nvSpPr>
          <p:cNvPr id="9" name="TextBox 8">
            <a:extLst>
              <a:ext uri="{FF2B5EF4-FFF2-40B4-BE49-F238E27FC236}">
                <a16:creationId xmlns:a16="http://schemas.microsoft.com/office/drawing/2014/main" id="{C9A17E25-9AB4-A684-89B4-35D69DF3D320}"/>
              </a:ext>
            </a:extLst>
          </p:cNvPr>
          <p:cNvSpPr txBox="1"/>
          <p:nvPr/>
        </p:nvSpPr>
        <p:spPr>
          <a:xfrm>
            <a:off x="8769743" y="5097983"/>
            <a:ext cx="2542922" cy="369332"/>
          </a:xfrm>
          <a:prstGeom prst="rect">
            <a:avLst/>
          </a:prstGeom>
          <a:noFill/>
        </p:spPr>
        <p:txBody>
          <a:bodyPr wrap="square">
            <a:spAutoFit/>
          </a:bodyPr>
          <a:lstStyle/>
          <a:p>
            <a:r>
              <a:rPr lang="en-IN" dirty="0"/>
              <a:t>STORAGE PROCESS</a:t>
            </a:r>
          </a:p>
        </p:txBody>
      </p:sp>
    </p:spTree>
    <p:extLst>
      <p:ext uri="{BB962C8B-B14F-4D97-AF65-F5344CB8AC3E}">
        <p14:creationId xmlns:p14="http://schemas.microsoft.com/office/powerpoint/2010/main" val="3399183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A284A7-88DC-358F-9698-2497DC90CC59}"/>
              </a:ext>
            </a:extLst>
          </p:cNvPr>
          <p:cNvSpPr>
            <a:spLocks noGrp="1"/>
          </p:cNvSpPr>
          <p:nvPr>
            <p:ph type="title"/>
          </p:nvPr>
        </p:nvSpPr>
        <p:spPr>
          <a:xfrm>
            <a:off x="566927" y="1001018"/>
            <a:ext cx="10980408" cy="1089529"/>
          </a:xfrm>
        </p:spPr>
        <p:txBody>
          <a:bodyPr/>
          <a:lstStyle/>
          <a:p>
            <a:r>
              <a:rPr lang="en-IN" dirty="0"/>
              <a:t>DECENTALIZED TRUST PROCESS: </a:t>
            </a:r>
            <a:r>
              <a:rPr lang="en-IN" i="0" dirty="0">
                <a:effectLst/>
                <a:latin typeface="Söhne"/>
              </a:rPr>
              <a:t>STORAGE PHASE</a:t>
            </a:r>
            <a:endParaRPr lang="en-IN" dirty="0"/>
          </a:p>
        </p:txBody>
      </p:sp>
      <p:sp>
        <p:nvSpPr>
          <p:cNvPr id="5" name="Content Placeholder 4">
            <a:extLst>
              <a:ext uri="{FF2B5EF4-FFF2-40B4-BE49-F238E27FC236}">
                <a16:creationId xmlns:a16="http://schemas.microsoft.com/office/drawing/2014/main" id="{23141716-B683-278E-AD8B-06336CBD3B34}"/>
              </a:ext>
            </a:extLst>
          </p:cNvPr>
          <p:cNvSpPr>
            <a:spLocks noGrp="1"/>
          </p:cNvSpPr>
          <p:nvPr>
            <p:ph idx="1"/>
          </p:nvPr>
        </p:nvSpPr>
        <p:spPr>
          <a:xfrm>
            <a:off x="566928" y="2185416"/>
            <a:ext cx="7686948" cy="3968249"/>
          </a:xfrm>
        </p:spPr>
        <p:txBody>
          <a:bodyPr/>
          <a:lstStyle/>
          <a:p>
            <a:pPr algn="l">
              <a:buFont typeface="Arial" panose="020B0604020202020204" pitchFamily="34" charset="0"/>
              <a:buChar char="•"/>
            </a:pPr>
            <a:r>
              <a:rPr lang="en-US" b="1" i="0" dirty="0">
                <a:solidFill>
                  <a:srgbClr val="374151"/>
                </a:solidFill>
                <a:effectLst/>
                <a:cs typeface="Times New Roman" panose="02020603050405020304" pitchFamily="18" charset="0"/>
              </a:rPr>
              <a:t>Primary and Secondary Edge Servers:</a:t>
            </a:r>
            <a:endParaRPr lang="en-US" b="0" i="0" dirty="0">
              <a:solidFill>
                <a:srgbClr val="374151"/>
              </a:solidFill>
              <a:effectLst/>
              <a:cs typeface="Times New Roman" panose="02020603050405020304" pitchFamily="18" charset="0"/>
            </a:endParaRPr>
          </a:p>
          <a:p>
            <a:pPr marL="742950" lvl="1" indent="-285750" algn="l">
              <a:buFont typeface="Wingdings" panose="05000000000000000000" pitchFamily="2" charset="2"/>
              <a:buChar char="Ø"/>
            </a:pPr>
            <a:r>
              <a:rPr lang="en-US" b="0" i="0" dirty="0">
                <a:solidFill>
                  <a:srgbClr val="374151"/>
                </a:solidFill>
                <a:effectLst/>
                <a:cs typeface="Times New Roman" panose="02020603050405020304" pitchFamily="18" charset="0"/>
              </a:rPr>
              <a:t>Intelligent Chain designates one edge server as primary and others as secondary in the Decentralized Trust Process.</a:t>
            </a:r>
          </a:p>
          <a:p>
            <a:pPr marL="742950" lvl="1" indent="-285750" algn="l">
              <a:buFont typeface="Wingdings" panose="05000000000000000000" pitchFamily="2" charset="2"/>
              <a:buChar char="Ø"/>
            </a:pPr>
            <a:r>
              <a:rPr lang="en-US" b="0" i="0" dirty="0">
                <a:solidFill>
                  <a:srgbClr val="374151"/>
                </a:solidFill>
                <a:effectLst/>
                <a:cs typeface="Times New Roman" panose="02020603050405020304" pitchFamily="18" charset="0"/>
              </a:rPr>
              <a:t>The primary edge server transmits the block to all secondary edge servers for verification.</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Trust Algorithm:</a:t>
            </a:r>
            <a:endParaRPr lang="en-US" b="0" i="0" dirty="0">
              <a:solidFill>
                <a:srgbClr val="374151"/>
              </a:solidFill>
              <a:effectLst/>
              <a:cs typeface="Times New Roman" panose="02020603050405020304" pitchFamily="18" charset="0"/>
            </a:endParaRPr>
          </a:p>
          <a:p>
            <a:pPr marL="742950" lvl="1" indent="-285750" algn="l">
              <a:buFont typeface="Wingdings" panose="05000000000000000000" pitchFamily="2" charset="2"/>
              <a:buChar char="Ø"/>
            </a:pPr>
            <a:r>
              <a:rPr lang="en-US" b="0" i="0" dirty="0">
                <a:solidFill>
                  <a:srgbClr val="374151"/>
                </a:solidFill>
                <a:effectLst/>
                <a:cs typeface="Times New Roman" panose="02020603050405020304" pitchFamily="18" charset="0"/>
              </a:rPr>
              <a:t>The decentralized trust algorithm assesses trust between the primary and secondary edge servers.</a:t>
            </a:r>
          </a:p>
          <a:p>
            <a:pPr marL="742950" lvl="1" indent="-285750" algn="l">
              <a:buFont typeface="Wingdings" panose="05000000000000000000" pitchFamily="2" charset="2"/>
              <a:buChar char="Ø"/>
            </a:pPr>
            <a:r>
              <a:rPr lang="en-US" b="0" i="0" dirty="0">
                <a:solidFill>
                  <a:srgbClr val="374151"/>
                </a:solidFill>
                <a:effectLst/>
                <a:cs typeface="Times New Roman" panose="02020603050405020304" pitchFamily="18" charset="0"/>
              </a:rPr>
              <a:t>If the algorithm indicates "block validation is necessary," the secondary edge server performs block validation; otherwise, it does not.</a:t>
            </a:r>
          </a:p>
          <a:p>
            <a:endParaRPr lang="en-IN" dirty="0">
              <a:cs typeface="Times New Roman" panose="02020603050405020304" pitchFamily="18" charset="0"/>
            </a:endParaRPr>
          </a:p>
        </p:txBody>
      </p:sp>
      <p:pic>
        <p:nvPicPr>
          <p:cNvPr id="7170" name="Picture 2" descr="Blockchain based decentralized storage network | Download Scientific Diagram">
            <a:extLst>
              <a:ext uri="{FF2B5EF4-FFF2-40B4-BE49-F238E27FC236}">
                <a16:creationId xmlns:a16="http://schemas.microsoft.com/office/drawing/2014/main" id="{F7932FCB-EF30-0253-3403-B318AFC74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876" y="2385277"/>
            <a:ext cx="3433137" cy="23821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0DA3A22-B594-7FD7-6AF2-92C75EC94BDC}"/>
              </a:ext>
            </a:extLst>
          </p:cNvPr>
          <p:cNvSpPr txBox="1"/>
          <p:nvPr/>
        </p:nvSpPr>
        <p:spPr>
          <a:xfrm>
            <a:off x="9117700" y="4877518"/>
            <a:ext cx="2712855" cy="369332"/>
          </a:xfrm>
          <a:prstGeom prst="rect">
            <a:avLst/>
          </a:prstGeom>
          <a:noFill/>
        </p:spPr>
        <p:txBody>
          <a:bodyPr wrap="square">
            <a:spAutoFit/>
          </a:bodyPr>
          <a:lstStyle/>
          <a:p>
            <a:r>
              <a:rPr lang="en-IN" dirty="0"/>
              <a:t>STORAGE PROCESS</a:t>
            </a:r>
          </a:p>
        </p:txBody>
      </p:sp>
    </p:spTree>
    <p:extLst>
      <p:ext uri="{BB962C8B-B14F-4D97-AF65-F5344CB8AC3E}">
        <p14:creationId xmlns:p14="http://schemas.microsoft.com/office/powerpoint/2010/main" val="36533190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E294F8-8D21-1DDD-E303-8149F33C30BB}"/>
              </a:ext>
            </a:extLst>
          </p:cNvPr>
          <p:cNvSpPr>
            <a:spLocks noGrp="1"/>
          </p:cNvSpPr>
          <p:nvPr>
            <p:ph type="title"/>
          </p:nvPr>
        </p:nvSpPr>
        <p:spPr>
          <a:xfrm>
            <a:off x="720677" y="1108936"/>
            <a:ext cx="6951472" cy="590931"/>
          </a:xfrm>
        </p:spPr>
        <p:txBody>
          <a:bodyPr/>
          <a:lstStyle/>
          <a:p>
            <a:r>
              <a:rPr lang="en-IN" dirty="0"/>
              <a:t>TRUST SCORE CALCULATION</a:t>
            </a:r>
          </a:p>
        </p:txBody>
      </p:sp>
      <p:sp>
        <p:nvSpPr>
          <p:cNvPr id="5" name="Content Placeholder 4">
            <a:extLst>
              <a:ext uri="{FF2B5EF4-FFF2-40B4-BE49-F238E27FC236}">
                <a16:creationId xmlns:a16="http://schemas.microsoft.com/office/drawing/2014/main" id="{A7057A2A-E3DB-E06D-3D8C-805968FF0866}"/>
              </a:ext>
            </a:extLst>
          </p:cNvPr>
          <p:cNvSpPr>
            <a:spLocks noGrp="1"/>
          </p:cNvSpPr>
          <p:nvPr>
            <p:ph idx="1"/>
          </p:nvPr>
        </p:nvSpPr>
        <p:spPr>
          <a:xfrm>
            <a:off x="566928" y="1780815"/>
            <a:ext cx="6951472" cy="3968249"/>
          </a:xfrm>
        </p:spPr>
        <p:txBody>
          <a:bodyPr/>
          <a:lstStyle/>
          <a:p>
            <a:pPr algn="l"/>
            <a:r>
              <a:rPr lang="en-US" b="1" i="0" dirty="0">
                <a:solidFill>
                  <a:srgbClr val="374151"/>
                </a:solidFill>
                <a:effectLst/>
                <a:cs typeface="Times New Roman" panose="02020603050405020304" pitchFamily="18" charset="0"/>
              </a:rPr>
              <a:t>Trust Score Criteria:</a:t>
            </a:r>
            <a:endParaRPr lang="en-US" b="0" i="0" dirty="0">
              <a:solidFill>
                <a:srgbClr val="374151"/>
              </a:solidFill>
              <a:effectLst/>
              <a:cs typeface="Times New Roman" panose="02020603050405020304" pitchFamily="18" charset="0"/>
            </a:endParaRPr>
          </a:p>
          <a:p>
            <a:pPr marL="742950" lvl="1" indent="-285750" algn="l">
              <a:buFont typeface="Wingdings" panose="05000000000000000000" pitchFamily="2" charset="2"/>
              <a:buChar char="Ø"/>
            </a:pPr>
            <a:r>
              <a:rPr lang="en-US" b="0" i="0" dirty="0">
                <a:solidFill>
                  <a:srgbClr val="374151"/>
                </a:solidFill>
                <a:effectLst/>
                <a:cs typeface="Times New Roman" panose="02020603050405020304" pitchFamily="18" charset="0"/>
              </a:rPr>
              <a:t>Trust score indicates the number of times trust has been established between the primary (S) and secondary (R) edge servers.</a:t>
            </a:r>
          </a:p>
          <a:p>
            <a:pPr marL="742950" lvl="1" indent="-285750" algn="l">
              <a:buFont typeface="Wingdings" panose="05000000000000000000" pitchFamily="2" charset="2"/>
              <a:buChar char="Ø"/>
            </a:pPr>
            <a:r>
              <a:rPr lang="en-US" b="0" i="0" dirty="0">
                <a:solidFill>
                  <a:srgbClr val="374151"/>
                </a:solidFill>
                <a:effectLst/>
                <a:cs typeface="Times New Roman" panose="02020603050405020304" pitchFamily="18" charset="0"/>
              </a:rPr>
              <a:t>A score of 100 or more implies adequate trust.</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Verification Time Optimization:</a:t>
            </a:r>
            <a:endParaRPr lang="en-US" b="0" i="0" dirty="0">
              <a:solidFill>
                <a:srgbClr val="374151"/>
              </a:solidFill>
              <a:effectLst/>
              <a:cs typeface="Times New Roman" panose="02020603050405020304" pitchFamily="18" charset="0"/>
            </a:endParaRPr>
          </a:p>
          <a:p>
            <a:pPr marL="742950" lvl="1" indent="-285750" algn="l">
              <a:buFont typeface="Wingdings" panose="05000000000000000000" pitchFamily="2" charset="2"/>
              <a:buChar char="Ø"/>
            </a:pPr>
            <a:r>
              <a:rPr lang="en-US" b="0" i="0" dirty="0">
                <a:solidFill>
                  <a:srgbClr val="374151"/>
                </a:solidFill>
                <a:effectLst/>
                <a:cs typeface="Times New Roman" panose="02020603050405020304" pitchFamily="18" charset="0"/>
              </a:rPr>
              <a:t>The trust algorithm considers the age of the block and reduces the trust score if trust is not established.</a:t>
            </a:r>
          </a:p>
          <a:p>
            <a:pPr marL="742950" lvl="1" indent="-285750" algn="l">
              <a:buFont typeface="Wingdings" panose="05000000000000000000" pitchFamily="2" charset="2"/>
              <a:buChar char="Ø"/>
            </a:pPr>
            <a:r>
              <a:rPr lang="en-US" b="0" i="0" dirty="0">
                <a:solidFill>
                  <a:srgbClr val="374151"/>
                </a:solidFill>
                <a:effectLst/>
                <a:cs typeface="Times New Roman" panose="02020603050405020304" pitchFamily="18" charset="0"/>
              </a:rPr>
              <a:t>Reducing trust score shortens the total verification time at the secondary edge server.</a:t>
            </a:r>
          </a:p>
          <a:p>
            <a:pPr marL="742950" lvl="1" indent="-285750" algn="l">
              <a:buFont typeface="Wingdings" panose="05000000000000000000" pitchFamily="2" charset="2"/>
              <a:buChar char="Ø"/>
            </a:pPr>
            <a:r>
              <a:rPr lang="en-US" b="0" i="0" dirty="0">
                <a:solidFill>
                  <a:srgbClr val="374151"/>
                </a:solidFill>
                <a:effectLst/>
                <a:cs typeface="Times New Roman" panose="02020603050405020304" pitchFamily="18" charset="0"/>
              </a:rPr>
              <a:t>The block is not verified if the trust score is larger than 100, optimizing the verification process.</a:t>
            </a:r>
          </a:p>
          <a:p>
            <a:endParaRPr lang="en-IN" dirty="0">
              <a:cs typeface="Times New Roman" panose="02020603050405020304" pitchFamily="18" charset="0"/>
            </a:endParaRPr>
          </a:p>
        </p:txBody>
      </p:sp>
      <p:pic>
        <p:nvPicPr>
          <p:cNvPr id="7" name="Picture 6">
            <a:extLst>
              <a:ext uri="{FF2B5EF4-FFF2-40B4-BE49-F238E27FC236}">
                <a16:creationId xmlns:a16="http://schemas.microsoft.com/office/drawing/2014/main" id="{6BFB7B0F-32A0-DC5B-2F8A-A92F7675D8FB}"/>
              </a:ext>
            </a:extLst>
          </p:cNvPr>
          <p:cNvPicPr>
            <a:picLocks noChangeAspect="1"/>
          </p:cNvPicPr>
          <p:nvPr/>
        </p:nvPicPr>
        <p:blipFill>
          <a:blip r:embed="rId2"/>
          <a:stretch>
            <a:fillRect/>
          </a:stretch>
        </p:blipFill>
        <p:spPr>
          <a:xfrm>
            <a:off x="8286244" y="1618609"/>
            <a:ext cx="3509217" cy="3762593"/>
          </a:xfrm>
          <a:prstGeom prst="rect">
            <a:avLst/>
          </a:prstGeom>
        </p:spPr>
      </p:pic>
      <p:sp>
        <p:nvSpPr>
          <p:cNvPr id="9" name="TextBox 8">
            <a:extLst>
              <a:ext uri="{FF2B5EF4-FFF2-40B4-BE49-F238E27FC236}">
                <a16:creationId xmlns:a16="http://schemas.microsoft.com/office/drawing/2014/main" id="{EF5143A8-416F-22A8-76A7-EF202668BD6C}"/>
              </a:ext>
            </a:extLst>
          </p:cNvPr>
          <p:cNvSpPr txBox="1"/>
          <p:nvPr/>
        </p:nvSpPr>
        <p:spPr>
          <a:xfrm>
            <a:off x="9303817" y="5381202"/>
            <a:ext cx="1895560" cy="369332"/>
          </a:xfrm>
          <a:prstGeom prst="rect">
            <a:avLst/>
          </a:prstGeom>
          <a:noFill/>
        </p:spPr>
        <p:txBody>
          <a:bodyPr wrap="square">
            <a:spAutoFit/>
          </a:bodyPr>
          <a:lstStyle/>
          <a:p>
            <a:r>
              <a:rPr lang="en-IN" dirty="0"/>
              <a:t>ALGORITHM 1</a:t>
            </a:r>
          </a:p>
        </p:txBody>
      </p:sp>
    </p:spTree>
    <p:extLst>
      <p:ext uri="{BB962C8B-B14F-4D97-AF65-F5344CB8AC3E}">
        <p14:creationId xmlns:p14="http://schemas.microsoft.com/office/powerpoint/2010/main" val="11934717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C7B660-DEA2-9826-E0C8-6CCE51AB95DC}"/>
              </a:ext>
            </a:extLst>
          </p:cNvPr>
          <p:cNvSpPr>
            <a:spLocks noGrp="1"/>
          </p:cNvSpPr>
          <p:nvPr>
            <p:ph type="title"/>
          </p:nvPr>
        </p:nvSpPr>
        <p:spPr>
          <a:xfrm>
            <a:off x="340351" y="928190"/>
            <a:ext cx="6951472" cy="1089529"/>
          </a:xfrm>
        </p:spPr>
        <p:txBody>
          <a:bodyPr/>
          <a:lstStyle/>
          <a:p>
            <a:r>
              <a:rPr lang="en-US" b="0" i="0" dirty="0">
                <a:effectLst/>
                <a:latin typeface="Söhne"/>
              </a:rPr>
              <a:t> CONSENSUS PROCESS</a:t>
            </a:r>
            <a:br>
              <a:rPr lang="en-US" b="0" i="0" dirty="0">
                <a:effectLst/>
                <a:latin typeface="Söhne"/>
              </a:rPr>
            </a:br>
            <a:endParaRPr lang="en-IN" dirty="0"/>
          </a:p>
        </p:txBody>
      </p:sp>
      <p:sp>
        <p:nvSpPr>
          <p:cNvPr id="5" name="Content Placeholder 4">
            <a:extLst>
              <a:ext uri="{FF2B5EF4-FFF2-40B4-BE49-F238E27FC236}">
                <a16:creationId xmlns:a16="http://schemas.microsoft.com/office/drawing/2014/main" id="{04CB865F-F939-DC99-6147-569D7707084E}"/>
              </a:ext>
            </a:extLst>
          </p:cNvPr>
          <p:cNvSpPr>
            <a:spLocks noGrp="1"/>
          </p:cNvSpPr>
          <p:nvPr>
            <p:ph idx="1"/>
          </p:nvPr>
        </p:nvSpPr>
        <p:spPr>
          <a:xfrm>
            <a:off x="270241" y="1545503"/>
            <a:ext cx="7757057" cy="3968249"/>
          </a:xfrm>
        </p:spPr>
        <p:txBody>
          <a:bodyPr/>
          <a:lstStyle/>
          <a:p>
            <a:pPr algn="l">
              <a:buFont typeface="Arial" panose="020B0604020202020204" pitchFamily="34" charset="0"/>
              <a:buChar char="•"/>
            </a:pPr>
            <a:r>
              <a:rPr lang="en-US" b="1" i="0" dirty="0">
                <a:solidFill>
                  <a:srgbClr val="374151"/>
                </a:solidFill>
                <a:effectLst/>
                <a:cs typeface="Times New Roman" panose="02020603050405020304" pitchFamily="18" charset="0"/>
              </a:rPr>
              <a:t>Primary Edge Server's Consensus Algorithm:</a:t>
            </a:r>
            <a:endParaRPr lang="en-US" b="0" i="0" dirty="0">
              <a:solidFill>
                <a:srgbClr val="374151"/>
              </a:solidFill>
              <a:effectLst/>
              <a:cs typeface="Times New Roman" panose="02020603050405020304" pitchFamily="18" charset="0"/>
            </a:endParaRPr>
          </a:p>
          <a:p>
            <a:pPr marL="742950" lvl="1" indent="-285750" algn="l">
              <a:buFont typeface="Wingdings" panose="05000000000000000000" pitchFamily="2" charset="2"/>
              <a:buChar char="Ø"/>
            </a:pPr>
            <a:r>
              <a:rPr lang="en-US" b="0" i="0" dirty="0">
                <a:solidFill>
                  <a:srgbClr val="374151"/>
                </a:solidFill>
                <a:effectLst/>
                <a:cs typeface="Times New Roman" panose="02020603050405020304" pitchFamily="18" charset="0"/>
              </a:rPr>
              <a:t>Before adding a block to the PBFT blockchain-based edge server, the primary edge server implements a consensus algorithm.</a:t>
            </a:r>
          </a:p>
          <a:p>
            <a:pPr marL="742950" lvl="1" indent="-285750" algn="l">
              <a:buFont typeface="Wingdings" panose="05000000000000000000" pitchFamily="2" charset="2"/>
              <a:buChar char="Ø"/>
            </a:pPr>
            <a:r>
              <a:rPr lang="en-US" b="0" i="0" dirty="0">
                <a:solidFill>
                  <a:srgbClr val="374151"/>
                </a:solidFill>
                <a:effectLst/>
                <a:cs typeface="Times New Roman" panose="02020603050405020304" pitchFamily="18" charset="0"/>
              </a:rPr>
              <a:t>The algorithm counts the number of secondary edge servers agreeing on the same block.</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Consensus Criteria:</a:t>
            </a:r>
            <a:endParaRPr lang="en-US" b="0" i="0" dirty="0">
              <a:solidFill>
                <a:srgbClr val="374151"/>
              </a:solidFill>
              <a:effectLst/>
              <a:cs typeface="Times New Roman" panose="02020603050405020304" pitchFamily="18" charset="0"/>
            </a:endParaRPr>
          </a:p>
          <a:p>
            <a:pPr marL="742950" lvl="1" indent="-285750" algn="l">
              <a:buFont typeface="Wingdings" panose="05000000000000000000" pitchFamily="2" charset="2"/>
              <a:buChar char="Ø"/>
            </a:pPr>
            <a:r>
              <a:rPr lang="en-US" b="0" i="0" dirty="0">
                <a:solidFill>
                  <a:srgbClr val="374151"/>
                </a:solidFill>
                <a:effectLst/>
                <a:cs typeface="Times New Roman" panose="02020603050405020304" pitchFamily="18" charset="0"/>
              </a:rPr>
              <a:t>The consensus algorithm ensures that more than 3f (f being the number of faulty edge servers) secondary edge servers in the network agree on the same block for consensus satisfaction.</a:t>
            </a:r>
          </a:p>
          <a:p>
            <a:pPr marL="742950" lvl="1" indent="-285750" algn="l">
              <a:buFont typeface="Wingdings" panose="05000000000000000000" pitchFamily="2" charset="2"/>
              <a:buChar char="Ø"/>
            </a:pPr>
            <a:r>
              <a:rPr lang="en-US" b="0" i="0" dirty="0">
                <a:solidFill>
                  <a:srgbClr val="374151"/>
                </a:solidFill>
                <a:effectLst/>
                <a:cs typeface="Times New Roman" panose="02020603050405020304" pitchFamily="18" charset="0"/>
              </a:rPr>
              <a:t>Valid blocks satisfying consensus are stored on the PBFT blockchain-based edge server.</a:t>
            </a:r>
          </a:p>
          <a:p>
            <a:endParaRPr lang="en-IN" dirty="0">
              <a:cs typeface="Times New Roman" panose="02020603050405020304" pitchFamily="18" charset="0"/>
            </a:endParaRPr>
          </a:p>
        </p:txBody>
      </p:sp>
      <p:pic>
        <p:nvPicPr>
          <p:cNvPr id="7" name="Picture 6">
            <a:extLst>
              <a:ext uri="{FF2B5EF4-FFF2-40B4-BE49-F238E27FC236}">
                <a16:creationId xmlns:a16="http://schemas.microsoft.com/office/drawing/2014/main" id="{4FAC861E-92A2-D9AB-0057-32DDB47918FF}"/>
              </a:ext>
            </a:extLst>
          </p:cNvPr>
          <p:cNvPicPr>
            <a:picLocks noChangeAspect="1"/>
          </p:cNvPicPr>
          <p:nvPr/>
        </p:nvPicPr>
        <p:blipFill>
          <a:blip r:embed="rId2"/>
          <a:stretch>
            <a:fillRect/>
          </a:stretch>
        </p:blipFill>
        <p:spPr>
          <a:xfrm>
            <a:off x="7852413" y="2090547"/>
            <a:ext cx="4069345" cy="3282765"/>
          </a:xfrm>
          <a:prstGeom prst="rect">
            <a:avLst/>
          </a:prstGeom>
        </p:spPr>
      </p:pic>
      <p:sp>
        <p:nvSpPr>
          <p:cNvPr id="8" name="TextBox 7">
            <a:extLst>
              <a:ext uri="{FF2B5EF4-FFF2-40B4-BE49-F238E27FC236}">
                <a16:creationId xmlns:a16="http://schemas.microsoft.com/office/drawing/2014/main" id="{6DE103DD-5B46-E754-8FEF-79E9826FA134}"/>
              </a:ext>
            </a:extLst>
          </p:cNvPr>
          <p:cNvSpPr txBox="1"/>
          <p:nvPr/>
        </p:nvSpPr>
        <p:spPr>
          <a:xfrm>
            <a:off x="64735" y="5850542"/>
            <a:ext cx="11984305" cy="923330"/>
          </a:xfrm>
          <a:prstGeom prst="rect">
            <a:avLst/>
          </a:prstGeom>
          <a:noFill/>
        </p:spPr>
        <p:txBody>
          <a:bodyPr wrap="square" rtlCol="0">
            <a:spAutoFit/>
          </a:bodyPr>
          <a:lstStyle/>
          <a:p>
            <a:r>
              <a:rPr lang="en-US" b="0" i="0" dirty="0">
                <a:solidFill>
                  <a:srgbClr val="374151"/>
                </a:solidFill>
                <a:effectLst/>
                <a:latin typeface="Times New Roman" panose="02020603050405020304" pitchFamily="18" charset="0"/>
                <a:cs typeface="Times New Roman" panose="02020603050405020304" pitchFamily="18" charset="0"/>
              </a:rPr>
              <a:t>Intelligent Chain's storage operations integrate the Decentralized Trust and Consensus Process to ensure secure and reliable storage of traffic accident information. The use of trust algorithms and consensus mechanisms enhances the system's robustness and optimizes the verification process for efficient information storage.</a:t>
            </a:r>
            <a:endParaRPr lang="en-IN"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064494A-6AD4-EB8E-0B27-0B9E1D4A8DA6}"/>
              </a:ext>
            </a:extLst>
          </p:cNvPr>
          <p:cNvSpPr txBox="1"/>
          <p:nvPr/>
        </p:nvSpPr>
        <p:spPr>
          <a:xfrm>
            <a:off x="9303817" y="5329086"/>
            <a:ext cx="1790363" cy="369332"/>
          </a:xfrm>
          <a:prstGeom prst="rect">
            <a:avLst/>
          </a:prstGeom>
          <a:noFill/>
        </p:spPr>
        <p:txBody>
          <a:bodyPr wrap="square">
            <a:spAutoFit/>
          </a:bodyPr>
          <a:lstStyle/>
          <a:p>
            <a:r>
              <a:rPr lang="en-IN" dirty="0"/>
              <a:t>ALGORITHM 2</a:t>
            </a:r>
          </a:p>
        </p:txBody>
      </p:sp>
    </p:spTree>
    <p:extLst>
      <p:ext uri="{BB962C8B-B14F-4D97-AF65-F5344CB8AC3E}">
        <p14:creationId xmlns:p14="http://schemas.microsoft.com/office/powerpoint/2010/main" val="3952501307"/>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A16A31-241C-CFC2-EC6E-9E7CEB2306D7}"/>
              </a:ext>
            </a:extLst>
          </p:cNvPr>
          <p:cNvSpPr>
            <a:spLocks noGrp="1"/>
          </p:cNvSpPr>
          <p:nvPr>
            <p:ph type="title"/>
          </p:nvPr>
        </p:nvSpPr>
        <p:spPr>
          <a:xfrm>
            <a:off x="566927" y="1444216"/>
            <a:ext cx="10575805" cy="646331"/>
          </a:xfrm>
        </p:spPr>
        <p:txBody>
          <a:bodyPr/>
          <a:lstStyle/>
          <a:p>
            <a:pPr algn="ctr"/>
            <a:r>
              <a:rPr lang="en-US" sz="4000" dirty="0"/>
              <a:t>INTRODUCTION</a:t>
            </a:r>
            <a:endParaRPr lang="en-IN" sz="4000" dirty="0"/>
          </a:p>
        </p:txBody>
      </p:sp>
      <p:sp>
        <p:nvSpPr>
          <p:cNvPr id="5" name="Content Placeholder 4">
            <a:extLst>
              <a:ext uri="{FF2B5EF4-FFF2-40B4-BE49-F238E27FC236}">
                <a16:creationId xmlns:a16="http://schemas.microsoft.com/office/drawing/2014/main" id="{4CAC79AC-1DAB-8722-EA4B-B1939446B94B}"/>
              </a:ext>
            </a:extLst>
          </p:cNvPr>
          <p:cNvSpPr>
            <a:spLocks noGrp="1"/>
          </p:cNvSpPr>
          <p:nvPr>
            <p:ph idx="1"/>
          </p:nvPr>
        </p:nvSpPr>
        <p:spPr>
          <a:xfrm>
            <a:off x="566928" y="2185416"/>
            <a:ext cx="10891394" cy="3968249"/>
          </a:xfrm>
        </p:spPr>
        <p:txBody>
          <a:bodyPr/>
          <a:lstStyle/>
          <a:p>
            <a:pPr algn="just"/>
            <a:r>
              <a:rPr lang="en-US" sz="2000" b="0" i="0" dirty="0">
                <a:solidFill>
                  <a:srgbClr val="374151"/>
                </a:solidFill>
                <a:effectLst/>
                <a:cs typeface="Times New Roman" panose="02020603050405020304" pitchFamily="18" charset="0"/>
              </a:rPr>
              <a:t>Leveraging LSTM recurrent neural networks, Intelligent Chain predicts localized area traffic accidents, with successful implementation demonstrated on the Raspberry Pi 4. </a:t>
            </a:r>
          </a:p>
          <a:p>
            <a:pPr algn="just"/>
            <a:r>
              <a:rPr lang="en-US" sz="2000" b="0" i="0" dirty="0">
                <a:solidFill>
                  <a:srgbClr val="374151"/>
                </a:solidFill>
                <a:effectLst/>
                <a:cs typeface="Times New Roman" panose="02020603050405020304" pitchFamily="18" charset="0"/>
              </a:rPr>
              <a:t>Experiment results showcase its exceptional 90% prediction accuracy on the Kaggle dataset, coupled with a reduction in transaction approval delay. </a:t>
            </a:r>
          </a:p>
          <a:p>
            <a:pPr algn="just"/>
            <a:r>
              <a:rPr lang="en-US" sz="2000" b="0" i="0" dirty="0">
                <a:solidFill>
                  <a:srgbClr val="374151"/>
                </a:solidFill>
                <a:effectLst/>
                <a:cs typeface="Times New Roman" panose="02020603050405020304" pitchFamily="18" charset="0"/>
              </a:rPr>
              <a:t>This research highlights Intelligent Chain's superiority over current state-of-the-art approaches in IoT, IoV, and Edge Server-based blockchain with machine learning technology, marking a significant advancement in the realm of IoV architectures.</a:t>
            </a:r>
            <a:endParaRPr lang="en-US" sz="2000" dirty="0">
              <a:cs typeface="Times New Roman" panose="02020603050405020304" pitchFamily="18" charset="0"/>
            </a:endParaRPr>
          </a:p>
          <a:p>
            <a:pPr algn="just"/>
            <a:r>
              <a:rPr lang="en-US" sz="2000" dirty="0">
                <a:cs typeface="Times New Roman" panose="02020603050405020304" pitchFamily="18" charset="0"/>
              </a:rPr>
              <a:t>So, this paper introduced new routing protocol Secure and Energy Efficient Multipath Routing [SEER] protocol.</a:t>
            </a:r>
          </a:p>
          <a:p>
            <a:endParaRPr lang="en-IN" sz="2000" dirty="0">
              <a:cs typeface="Times New Roman" panose="02020603050405020304" pitchFamily="18" charset="0"/>
            </a:endParaRPr>
          </a:p>
        </p:txBody>
      </p:sp>
    </p:spTree>
    <p:extLst>
      <p:ext uri="{BB962C8B-B14F-4D97-AF65-F5344CB8AC3E}">
        <p14:creationId xmlns:p14="http://schemas.microsoft.com/office/powerpoint/2010/main" val="347537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02134B-0B1C-C22D-681D-ED267289EFD6}"/>
              </a:ext>
            </a:extLst>
          </p:cNvPr>
          <p:cNvSpPr>
            <a:spLocks noGrp="1"/>
          </p:cNvSpPr>
          <p:nvPr>
            <p:ph type="title"/>
          </p:nvPr>
        </p:nvSpPr>
        <p:spPr>
          <a:xfrm>
            <a:off x="566927" y="842286"/>
            <a:ext cx="11498297" cy="1588127"/>
          </a:xfrm>
        </p:spPr>
        <p:txBody>
          <a:bodyPr/>
          <a:lstStyle/>
          <a:p>
            <a:r>
              <a:rPr lang="en-IN" dirty="0">
                <a:cs typeface="Times New Roman" panose="02020603050405020304" pitchFamily="18" charset="0"/>
              </a:rPr>
              <a:t>PREDICTION PHASE PROCESS: INTELLIGENT CHAIN’s TRAFFIC ACCIDENT FORECASTING WITH LSTM</a:t>
            </a:r>
          </a:p>
        </p:txBody>
      </p:sp>
      <p:sp>
        <p:nvSpPr>
          <p:cNvPr id="5" name="Content Placeholder 4">
            <a:extLst>
              <a:ext uri="{FF2B5EF4-FFF2-40B4-BE49-F238E27FC236}">
                <a16:creationId xmlns:a16="http://schemas.microsoft.com/office/drawing/2014/main" id="{96C464B9-FCDA-0864-0049-531EED64DC8C}"/>
              </a:ext>
            </a:extLst>
          </p:cNvPr>
          <p:cNvSpPr>
            <a:spLocks noGrp="1"/>
          </p:cNvSpPr>
          <p:nvPr>
            <p:ph idx="1"/>
          </p:nvPr>
        </p:nvSpPr>
        <p:spPr>
          <a:xfrm>
            <a:off x="437455" y="2290940"/>
            <a:ext cx="5979529" cy="3968249"/>
          </a:xfrm>
        </p:spPr>
        <p:txBody>
          <a:bodyPr/>
          <a:lstStyle/>
          <a:p>
            <a:r>
              <a:rPr lang="en-US" b="0" i="0" dirty="0">
                <a:solidFill>
                  <a:srgbClr val="374151"/>
                </a:solidFill>
                <a:effectLst/>
                <a:cs typeface="Times New Roman" panose="02020603050405020304" pitchFamily="18" charset="0"/>
              </a:rPr>
              <a:t>The prediction phase of Intelligent Chain involves employing the Long Short-Term Memory (LSTM) network, a type of recurrent neural network (RNN), to anticipate traffic accident information. The LSTM network is particularly effective for training on large datasets and capturing sequence dependencies.</a:t>
            </a:r>
          </a:p>
          <a:p>
            <a:r>
              <a:rPr lang="en-US" b="0" i="0" dirty="0">
                <a:solidFill>
                  <a:srgbClr val="374151"/>
                </a:solidFill>
                <a:effectLst/>
                <a:cs typeface="Times New Roman" panose="02020603050405020304" pitchFamily="18" charset="0"/>
              </a:rPr>
              <a:t>LSTM is a type of neural network designed to handle sequence dependence, making it suitable for predicting values based on historical data.</a:t>
            </a:r>
          </a:p>
          <a:p>
            <a:r>
              <a:rPr lang="en-US" b="0" i="0" dirty="0">
                <a:solidFill>
                  <a:srgbClr val="374151"/>
                </a:solidFill>
                <a:effectLst/>
                <a:cs typeface="Times New Roman" panose="02020603050405020304" pitchFamily="18" charset="0"/>
              </a:rPr>
              <a:t>Intelligent Chain utilizes the LSTM network method, leveraging its capability to effectively learn from and adapt to extensive datasets.</a:t>
            </a:r>
          </a:p>
          <a:p>
            <a:endParaRPr lang="en-IN" dirty="0">
              <a:cs typeface="Times New Roman" panose="02020603050405020304" pitchFamily="18" charset="0"/>
            </a:endParaRPr>
          </a:p>
        </p:txBody>
      </p:sp>
      <p:pic>
        <p:nvPicPr>
          <p:cNvPr id="8194" name="Picture 2" descr="deep learning traffic prediction Hot Sale - OFF 66%">
            <a:extLst>
              <a:ext uri="{FF2B5EF4-FFF2-40B4-BE49-F238E27FC236}">
                <a16:creationId xmlns:a16="http://schemas.microsoft.com/office/drawing/2014/main" id="{43F00E90-8734-AAD3-B01C-F6D73C38D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393" y="2090547"/>
            <a:ext cx="5118831" cy="33098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168938-5186-F6DE-524F-E50501808407}"/>
              </a:ext>
            </a:extLst>
          </p:cNvPr>
          <p:cNvSpPr txBox="1"/>
          <p:nvPr/>
        </p:nvSpPr>
        <p:spPr>
          <a:xfrm>
            <a:off x="8009092" y="5301734"/>
            <a:ext cx="6097348" cy="369332"/>
          </a:xfrm>
          <a:prstGeom prst="rect">
            <a:avLst/>
          </a:prstGeom>
          <a:noFill/>
        </p:spPr>
        <p:txBody>
          <a:bodyPr wrap="square">
            <a:spAutoFit/>
          </a:bodyPr>
          <a:lstStyle/>
          <a:p>
            <a:r>
              <a:rPr lang="en-IN" dirty="0"/>
              <a:t>PREDICTION PROCESS</a:t>
            </a:r>
          </a:p>
        </p:txBody>
      </p:sp>
    </p:spTree>
    <p:extLst>
      <p:ext uri="{BB962C8B-B14F-4D97-AF65-F5344CB8AC3E}">
        <p14:creationId xmlns:p14="http://schemas.microsoft.com/office/powerpoint/2010/main" val="403279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C2350D-8109-65D4-41EB-C6BB2D3B0738}"/>
              </a:ext>
            </a:extLst>
          </p:cNvPr>
          <p:cNvSpPr>
            <a:spLocks noGrp="1"/>
          </p:cNvSpPr>
          <p:nvPr>
            <p:ph type="title"/>
          </p:nvPr>
        </p:nvSpPr>
        <p:spPr>
          <a:xfrm>
            <a:off x="566927" y="1001018"/>
            <a:ext cx="8916937" cy="1089529"/>
          </a:xfrm>
        </p:spPr>
        <p:txBody>
          <a:bodyPr/>
          <a:lstStyle/>
          <a:p>
            <a:r>
              <a:rPr lang="en-US" b="0" i="0" dirty="0">
                <a:effectLst/>
                <a:latin typeface="Söhne"/>
              </a:rPr>
              <a:t>Factors Influencing Traffic Accident Prediction:</a:t>
            </a:r>
            <a:br>
              <a:rPr lang="en-US" b="0" i="0" dirty="0">
                <a:effectLst/>
                <a:latin typeface="Söhne"/>
              </a:rPr>
            </a:br>
            <a:endParaRPr lang="en-IN" dirty="0"/>
          </a:p>
        </p:txBody>
      </p:sp>
      <p:sp>
        <p:nvSpPr>
          <p:cNvPr id="5" name="Content Placeholder 4">
            <a:extLst>
              <a:ext uri="{FF2B5EF4-FFF2-40B4-BE49-F238E27FC236}">
                <a16:creationId xmlns:a16="http://schemas.microsoft.com/office/drawing/2014/main" id="{8F91B36D-BE87-7FA6-39D5-B343CD7C753A}"/>
              </a:ext>
            </a:extLst>
          </p:cNvPr>
          <p:cNvSpPr>
            <a:spLocks noGrp="1"/>
          </p:cNvSpPr>
          <p:nvPr>
            <p:ph idx="1"/>
          </p:nvPr>
        </p:nvSpPr>
        <p:spPr>
          <a:xfrm>
            <a:off x="113773" y="1708889"/>
            <a:ext cx="7444187" cy="3968249"/>
          </a:xfrm>
        </p:spPr>
        <p:txBody>
          <a:bodyPr/>
          <a:lstStyle/>
          <a:p>
            <a:pPr marL="742950" lvl="1" indent="-285750"/>
            <a:r>
              <a:rPr lang="en-US" b="0" i="0" dirty="0">
                <a:solidFill>
                  <a:srgbClr val="374151"/>
                </a:solidFill>
                <a:effectLst/>
                <a:cs typeface="Times New Roman" panose="02020603050405020304" pitchFamily="18" charset="0"/>
              </a:rPr>
              <a:t>Driver behavior</a:t>
            </a:r>
          </a:p>
          <a:p>
            <a:pPr marL="742950" lvl="1" indent="-285750"/>
            <a:r>
              <a:rPr lang="en-US" b="0" i="0" dirty="0">
                <a:solidFill>
                  <a:srgbClr val="374151"/>
                </a:solidFill>
                <a:effectLst/>
                <a:cs typeface="Times New Roman" panose="02020603050405020304" pitchFamily="18" charset="0"/>
              </a:rPr>
              <a:t>Cyclist activity</a:t>
            </a:r>
          </a:p>
          <a:p>
            <a:pPr marL="742950" lvl="1" indent="-285750"/>
            <a:r>
              <a:rPr lang="en-US" b="0" i="0" dirty="0">
                <a:solidFill>
                  <a:srgbClr val="374151"/>
                </a:solidFill>
                <a:effectLst/>
                <a:cs typeface="Times New Roman" panose="02020603050405020304" pitchFamily="18" charset="0"/>
              </a:rPr>
              <a:t>Actions of other vehicle drivers</a:t>
            </a:r>
          </a:p>
          <a:p>
            <a:pPr marL="742950" lvl="1" indent="-285750"/>
            <a:r>
              <a:rPr lang="en-US" b="0" i="0" dirty="0">
                <a:solidFill>
                  <a:srgbClr val="374151"/>
                </a:solidFill>
                <a:effectLst/>
                <a:cs typeface="Times New Roman" panose="02020603050405020304" pitchFamily="18" charset="0"/>
              </a:rPr>
              <a:t>Pedestrian movements</a:t>
            </a:r>
          </a:p>
          <a:p>
            <a:pPr marL="742950" lvl="1" indent="-285750"/>
            <a:r>
              <a:rPr lang="en-US" b="0" i="0" dirty="0">
                <a:solidFill>
                  <a:srgbClr val="374151"/>
                </a:solidFill>
                <a:effectLst/>
                <a:cs typeface="Times New Roman" panose="02020603050405020304" pitchFamily="18" charset="0"/>
              </a:rPr>
              <a:t>Passenger involvement</a:t>
            </a:r>
          </a:p>
          <a:p>
            <a:pPr marL="742950" lvl="1" indent="-285750"/>
            <a:r>
              <a:rPr lang="en-US" b="0" i="0" dirty="0">
                <a:solidFill>
                  <a:srgbClr val="374151"/>
                </a:solidFill>
                <a:effectLst/>
                <a:cs typeface="Times New Roman" panose="02020603050405020304" pitchFamily="18" charset="0"/>
              </a:rPr>
              <a:t> Vehicle condition</a:t>
            </a:r>
          </a:p>
          <a:p>
            <a:pPr marL="742950" lvl="1" indent="-285750"/>
            <a:r>
              <a:rPr lang="en-US" b="0" i="0" dirty="0">
                <a:solidFill>
                  <a:srgbClr val="374151"/>
                </a:solidFill>
                <a:effectLst/>
                <a:cs typeface="Times New Roman" panose="02020603050405020304" pitchFamily="18" charset="0"/>
              </a:rPr>
              <a:t>Road condition</a:t>
            </a:r>
          </a:p>
          <a:p>
            <a:pPr marL="742950" lvl="1" indent="-285750"/>
            <a:r>
              <a:rPr lang="en-US" b="0" i="0" dirty="0">
                <a:solidFill>
                  <a:srgbClr val="374151"/>
                </a:solidFill>
                <a:effectLst/>
                <a:cs typeface="Times New Roman" panose="02020603050405020304" pitchFamily="18" charset="0"/>
              </a:rPr>
              <a:t>Weather condition</a:t>
            </a:r>
          </a:p>
          <a:p>
            <a:pPr marL="742950" lvl="1" indent="-285750"/>
            <a:r>
              <a:rPr lang="en-US" b="0" i="0" dirty="0">
                <a:solidFill>
                  <a:srgbClr val="374151"/>
                </a:solidFill>
                <a:effectLst/>
                <a:cs typeface="Times New Roman" panose="02020603050405020304" pitchFamily="18" charset="0"/>
              </a:rPr>
              <a:t>Presence of passengers</a:t>
            </a:r>
          </a:p>
          <a:p>
            <a:pPr marL="742950" lvl="1" indent="-285750"/>
            <a:r>
              <a:rPr lang="en-US" b="0" i="0" dirty="0">
                <a:solidFill>
                  <a:srgbClr val="374151"/>
                </a:solidFill>
                <a:effectLst/>
                <a:cs typeface="Times New Roman" panose="02020603050405020304" pitchFamily="18" charset="0"/>
              </a:rPr>
              <a:t>Lighting conditions</a:t>
            </a:r>
          </a:p>
          <a:p>
            <a:pPr marL="742950" lvl="1" indent="-285750"/>
            <a:r>
              <a:rPr lang="en-US" b="0" i="0" dirty="0">
                <a:solidFill>
                  <a:srgbClr val="374151"/>
                </a:solidFill>
                <a:effectLst/>
                <a:cs typeface="Times New Roman" panose="02020603050405020304" pitchFamily="18" charset="0"/>
              </a:rPr>
              <a:t>Civic body negligence</a:t>
            </a:r>
          </a:p>
          <a:p>
            <a:pPr marL="742950" lvl="1" indent="-285750"/>
            <a:r>
              <a:rPr lang="en-US" b="0" i="0" dirty="0">
                <a:solidFill>
                  <a:srgbClr val="374151"/>
                </a:solidFill>
                <a:effectLst/>
                <a:cs typeface="Times New Roman" panose="02020603050405020304" pitchFamily="18" charset="0"/>
              </a:rPr>
              <a:t>Stray animal presence</a:t>
            </a:r>
          </a:p>
          <a:p>
            <a:pPr marL="742950" lvl="1" indent="-285750"/>
            <a:endParaRPr lang="en-US" b="0" i="0" dirty="0">
              <a:solidFill>
                <a:srgbClr val="374151"/>
              </a:solidFill>
              <a:effectLst/>
              <a:cs typeface="Times New Roman" panose="02020603050405020304" pitchFamily="18" charset="0"/>
            </a:endParaRPr>
          </a:p>
          <a:p>
            <a:endParaRPr lang="en-IN" dirty="0">
              <a:cs typeface="Times New Roman" panose="02020603050405020304" pitchFamily="18" charset="0"/>
            </a:endParaRPr>
          </a:p>
        </p:txBody>
      </p:sp>
      <p:pic>
        <p:nvPicPr>
          <p:cNvPr id="7" name="Picture 2" descr="An ensemble of ITS applications in vehicle control and traffic... |  Download Scientific Diagram">
            <a:extLst>
              <a:ext uri="{FF2B5EF4-FFF2-40B4-BE49-F238E27FC236}">
                <a16:creationId xmlns:a16="http://schemas.microsoft.com/office/drawing/2014/main" id="{76099E79-A856-A047-AABB-17B2CE4E1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614" y="1790321"/>
            <a:ext cx="6907901" cy="40390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A045976-F7F7-B49D-1902-244ACF0DEFBC}"/>
              </a:ext>
            </a:extLst>
          </p:cNvPr>
          <p:cNvSpPr txBox="1"/>
          <p:nvPr/>
        </p:nvSpPr>
        <p:spPr>
          <a:xfrm>
            <a:off x="7224164" y="5758570"/>
            <a:ext cx="3279298" cy="369332"/>
          </a:xfrm>
          <a:prstGeom prst="rect">
            <a:avLst/>
          </a:prstGeom>
          <a:noFill/>
        </p:spPr>
        <p:txBody>
          <a:bodyPr wrap="square">
            <a:spAutoFit/>
          </a:bodyPr>
          <a:lstStyle/>
          <a:p>
            <a:r>
              <a:rPr lang="en-IN" dirty="0"/>
              <a:t>PREDICTION PROCESS</a:t>
            </a:r>
          </a:p>
        </p:txBody>
      </p:sp>
    </p:spTree>
    <p:extLst>
      <p:ext uri="{BB962C8B-B14F-4D97-AF65-F5344CB8AC3E}">
        <p14:creationId xmlns:p14="http://schemas.microsoft.com/office/powerpoint/2010/main" val="15322085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FA495-D64E-AB59-BAF2-18AFBBE4FF6D}"/>
              </a:ext>
            </a:extLst>
          </p:cNvPr>
          <p:cNvSpPr>
            <a:spLocks noGrp="1"/>
          </p:cNvSpPr>
          <p:nvPr>
            <p:ph type="title"/>
          </p:nvPr>
        </p:nvSpPr>
        <p:spPr>
          <a:xfrm>
            <a:off x="461731" y="1095014"/>
            <a:ext cx="6951472" cy="590931"/>
          </a:xfrm>
        </p:spPr>
        <p:txBody>
          <a:bodyPr/>
          <a:lstStyle/>
          <a:p>
            <a:r>
              <a:rPr lang="en-IN" dirty="0">
                <a:cs typeface="Times New Roman" panose="02020603050405020304" pitchFamily="18" charset="0"/>
              </a:rPr>
              <a:t>PREDICTION PHASE PROCESS</a:t>
            </a:r>
            <a:endParaRPr lang="en-IN" dirty="0"/>
          </a:p>
        </p:txBody>
      </p:sp>
      <p:sp>
        <p:nvSpPr>
          <p:cNvPr id="5" name="Content Placeholder 4">
            <a:extLst>
              <a:ext uri="{FF2B5EF4-FFF2-40B4-BE49-F238E27FC236}">
                <a16:creationId xmlns:a16="http://schemas.microsoft.com/office/drawing/2014/main" id="{11A562DC-E7DA-C60A-D8F4-72FF2ADB697A}"/>
              </a:ext>
            </a:extLst>
          </p:cNvPr>
          <p:cNvSpPr>
            <a:spLocks noGrp="1"/>
          </p:cNvSpPr>
          <p:nvPr>
            <p:ph idx="1"/>
          </p:nvPr>
        </p:nvSpPr>
        <p:spPr>
          <a:xfrm>
            <a:off x="396995" y="1794737"/>
            <a:ext cx="8164378" cy="3968249"/>
          </a:xfrm>
        </p:spPr>
        <p:txBody>
          <a:bodyPr/>
          <a:lstStyle/>
          <a:p>
            <a:pPr marL="0" indent="0" algn="l">
              <a:buNone/>
            </a:pPr>
            <a:r>
              <a:rPr lang="en-US" b="0" i="0" dirty="0">
                <a:effectLst/>
                <a:cs typeface="Times New Roman" panose="02020603050405020304" pitchFamily="18" charset="0"/>
              </a:rPr>
              <a:t>Prediction Based on Current State:</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State-Dependent Prediction:</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The LSTM network predicts outcomes based on the current state of the system, incorporating the diverse factors mentioned above.</a:t>
            </a:r>
          </a:p>
          <a:p>
            <a:pPr marL="0" indent="0" algn="l">
              <a:buNone/>
            </a:pPr>
            <a:r>
              <a:rPr lang="en-US" b="0" i="0" dirty="0">
                <a:effectLst/>
                <a:cs typeface="Times New Roman" panose="02020603050405020304" pitchFamily="18" charset="0"/>
              </a:rPr>
              <a:t>User-Requested Predictions:</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User Interaction:</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When a driver requests traffic accident information for a specific destination area, the edge server processes the request.</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Prediction Process:</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The edge server utilizes the LSTM network to predict the chances of a traffic accident in the specified destination area based on the available dataset.</a:t>
            </a:r>
          </a:p>
          <a:p>
            <a:endParaRPr lang="en-IN" dirty="0">
              <a:cs typeface="Times New Roman" panose="02020603050405020304" pitchFamily="18" charset="0"/>
            </a:endParaRPr>
          </a:p>
        </p:txBody>
      </p:sp>
      <p:pic>
        <p:nvPicPr>
          <p:cNvPr id="6" name="Picture 2" descr="IHI and JFE Steel to Demonstrate Automated Transport System to Verify and  Enhance Practicality of Traffic-Control Methods for Site Vehicles and  Pedestrians | 2022FY | News Articles | IHI Corporation">
            <a:extLst>
              <a:ext uri="{FF2B5EF4-FFF2-40B4-BE49-F238E27FC236}">
                <a16:creationId xmlns:a16="http://schemas.microsoft.com/office/drawing/2014/main" id="{2EC23AD7-FC9A-8424-3C39-568995ADC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190" y="2944492"/>
            <a:ext cx="3817331" cy="18459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03C058-A04A-8830-90B6-8F22CB182D96}"/>
              </a:ext>
            </a:extLst>
          </p:cNvPr>
          <p:cNvSpPr txBox="1"/>
          <p:nvPr/>
        </p:nvSpPr>
        <p:spPr>
          <a:xfrm>
            <a:off x="8549192" y="4790485"/>
            <a:ext cx="3047326" cy="369332"/>
          </a:xfrm>
          <a:prstGeom prst="rect">
            <a:avLst/>
          </a:prstGeom>
          <a:noFill/>
        </p:spPr>
        <p:txBody>
          <a:bodyPr wrap="square">
            <a:spAutoFit/>
          </a:bodyPr>
          <a:lstStyle/>
          <a:p>
            <a:r>
              <a:rPr lang="en-IN" dirty="0"/>
              <a:t>PREDICTION PROCESS</a:t>
            </a:r>
          </a:p>
        </p:txBody>
      </p:sp>
    </p:spTree>
    <p:extLst>
      <p:ext uri="{BB962C8B-B14F-4D97-AF65-F5344CB8AC3E}">
        <p14:creationId xmlns:p14="http://schemas.microsoft.com/office/powerpoint/2010/main" val="42752339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85D809-77ED-25A4-B93E-F36703F40E21}"/>
              </a:ext>
            </a:extLst>
          </p:cNvPr>
          <p:cNvSpPr>
            <a:spLocks noGrp="1"/>
          </p:cNvSpPr>
          <p:nvPr>
            <p:ph idx="1"/>
          </p:nvPr>
        </p:nvSpPr>
        <p:spPr>
          <a:xfrm>
            <a:off x="243245" y="1129182"/>
            <a:ext cx="7905436" cy="3968249"/>
          </a:xfrm>
        </p:spPr>
        <p:txBody>
          <a:bodyPr/>
          <a:lstStyle/>
          <a:p>
            <a:pPr marL="0" indent="0" algn="l">
              <a:buNone/>
            </a:pPr>
            <a:r>
              <a:rPr lang="en-US" b="0" i="0" dirty="0">
                <a:effectLst/>
                <a:cs typeface="Times New Roman" panose="02020603050405020304" pitchFamily="18" charset="0"/>
              </a:rPr>
              <a:t>Communication with Drivers:</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Communication Range Consideration:</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If the destination area is not within the communication range of the edge server, it notifies the driver.</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Nearest Location Details:</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The edge server sends a message to the driver, requesting details of the nearest location to the specified destination.</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Iterative Communication:</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Communication continues iteratively until the driver receives accurate accident information for the specific destination area.</a:t>
            </a:r>
          </a:p>
          <a:p>
            <a:endParaRPr lang="en-IN" dirty="0">
              <a:cs typeface="Times New Roman" panose="02020603050405020304" pitchFamily="18" charset="0"/>
            </a:endParaRPr>
          </a:p>
        </p:txBody>
      </p:sp>
      <p:pic>
        <p:nvPicPr>
          <p:cNvPr id="6" name="Picture 4" descr="traffic management using machine learning for Sale,Up To OFF 77%">
            <a:extLst>
              <a:ext uri="{FF2B5EF4-FFF2-40B4-BE49-F238E27FC236}">
                <a16:creationId xmlns:a16="http://schemas.microsoft.com/office/drawing/2014/main" id="{97FA1FDA-CC7C-2539-C065-3E75D743A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330" y="1897982"/>
            <a:ext cx="3921425" cy="24974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D35F0E-EA6C-E0E4-65C0-1744040FE19B}"/>
              </a:ext>
            </a:extLst>
          </p:cNvPr>
          <p:cNvSpPr txBox="1"/>
          <p:nvPr/>
        </p:nvSpPr>
        <p:spPr>
          <a:xfrm>
            <a:off x="243245" y="5367907"/>
            <a:ext cx="11198893" cy="1200329"/>
          </a:xfrm>
          <a:prstGeom prst="rect">
            <a:avLst/>
          </a:prstGeom>
          <a:noFill/>
        </p:spPr>
        <p:txBody>
          <a:bodyPr wrap="square" rtlCol="0">
            <a:spAutoFit/>
          </a:bodyPr>
          <a:lstStyle/>
          <a:p>
            <a:r>
              <a:rPr lang="en-US" b="0" i="0" dirty="0">
                <a:solidFill>
                  <a:srgbClr val="374151"/>
                </a:solidFill>
                <a:effectLst/>
                <a:latin typeface="Times New Roman" panose="02020603050405020304" pitchFamily="18" charset="0"/>
                <a:cs typeface="Times New Roman" panose="02020603050405020304" pitchFamily="18" charset="0"/>
              </a:rPr>
              <a:t>Intelligent Chain's prediction phase incorporates advanced machine learning techniques, specifically the LSTM network, to forecast traffic accident information. The system considers a broad spectrum of factors, providing a comprehensive prediction that enhances driver awareness and safety. The iterative communication process ensures that drivers receive accurate information, even for destinations beyond the immediate communication range.</a:t>
            </a:r>
            <a:endParaRPr lang="en-IN"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97901F7-EFE5-1A6B-B82C-3F7F11DA2C9E}"/>
              </a:ext>
            </a:extLst>
          </p:cNvPr>
          <p:cNvSpPr txBox="1"/>
          <p:nvPr/>
        </p:nvSpPr>
        <p:spPr>
          <a:xfrm>
            <a:off x="8696914" y="4395426"/>
            <a:ext cx="2931340" cy="369332"/>
          </a:xfrm>
          <a:prstGeom prst="rect">
            <a:avLst/>
          </a:prstGeom>
          <a:noFill/>
        </p:spPr>
        <p:txBody>
          <a:bodyPr wrap="square">
            <a:spAutoFit/>
          </a:bodyPr>
          <a:lstStyle/>
          <a:p>
            <a:r>
              <a:rPr lang="en-IN" dirty="0"/>
              <a:t>PREDICTION PROCESS</a:t>
            </a:r>
          </a:p>
        </p:txBody>
      </p:sp>
    </p:spTree>
    <p:extLst>
      <p:ext uri="{BB962C8B-B14F-4D97-AF65-F5344CB8AC3E}">
        <p14:creationId xmlns:p14="http://schemas.microsoft.com/office/powerpoint/2010/main" val="22945747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384CDD-B10C-45AE-3CCD-37EF2BF4D0A1}"/>
              </a:ext>
            </a:extLst>
          </p:cNvPr>
          <p:cNvSpPr>
            <a:spLocks noGrp="1"/>
          </p:cNvSpPr>
          <p:nvPr>
            <p:ph type="title"/>
          </p:nvPr>
        </p:nvSpPr>
        <p:spPr>
          <a:xfrm>
            <a:off x="486007" y="1117054"/>
            <a:ext cx="6951472" cy="590931"/>
          </a:xfrm>
        </p:spPr>
        <p:txBody>
          <a:bodyPr/>
          <a:lstStyle/>
          <a:p>
            <a:r>
              <a:rPr lang="en-IN" dirty="0"/>
              <a:t>PERFORMANCE EVALUATION</a:t>
            </a:r>
          </a:p>
        </p:txBody>
      </p:sp>
      <p:sp>
        <p:nvSpPr>
          <p:cNvPr id="5" name="Content Placeholder 4">
            <a:extLst>
              <a:ext uri="{FF2B5EF4-FFF2-40B4-BE49-F238E27FC236}">
                <a16:creationId xmlns:a16="http://schemas.microsoft.com/office/drawing/2014/main" id="{1AA3363C-30CF-A62D-064F-447FCB86454B}"/>
              </a:ext>
            </a:extLst>
          </p:cNvPr>
          <p:cNvSpPr>
            <a:spLocks noGrp="1"/>
          </p:cNvSpPr>
          <p:nvPr>
            <p:ph idx="1"/>
          </p:nvPr>
        </p:nvSpPr>
        <p:spPr>
          <a:xfrm>
            <a:off x="129957" y="1707985"/>
            <a:ext cx="11983819" cy="3968249"/>
          </a:xfrm>
        </p:spPr>
        <p:txBody>
          <a:bodyPr/>
          <a:lstStyle/>
          <a:p>
            <a:pPr marL="0" indent="0" algn="l">
              <a:buNone/>
            </a:pPr>
            <a:r>
              <a:rPr lang="en-IN" b="1" i="0" dirty="0">
                <a:effectLst/>
                <a:cs typeface="Times New Roman" panose="02020603050405020304" pitchFamily="18" charset="0"/>
              </a:rPr>
              <a:t>Implementation Details:</a:t>
            </a:r>
          </a:p>
          <a:p>
            <a:pPr algn="l">
              <a:buFont typeface="Arial" panose="020B0604020202020204" pitchFamily="34" charset="0"/>
              <a:buChar char="•"/>
            </a:pPr>
            <a:r>
              <a:rPr lang="en-IN" b="1" i="0" dirty="0">
                <a:solidFill>
                  <a:srgbClr val="374151"/>
                </a:solidFill>
                <a:effectLst/>
                <a:cs typeface="Times New Roman" panose="02020603050405020304" pitchFamily="18" charset="0"/>
              </a:rPr>
              <a:t>Hardware Used:</a:t>
            </a:r>
            <a:r>
              <a:rPr lang="en-IN" dirty="0">
                <a:solidFill>
                  <a:srgbClr val="374151"/>
                </a:solidFill>
                <a:cs typeface="Times New Roman" panose="02020603050405020304" pitchFamily="18" charset="0"/>
              </a:rPr>
              <a:t> </a:t>
            </a:r>
            <a:r>
              <a:rPr lang="en-IN" b="0" i="0" dirty="0">
                <a:solidFill>
                  <a:srgbClr val="374151"/>
                </a:solidFill>
                <a:effectLst/>
                <a:cs typeface="Times New Roman" panose="02020603050405020304" pitchFamily="18" charset="0"/>
              </a:rPr>
              <a:t>Intelligent Chain has been implemented and tested on two hardware platforms:</a:t>
            </a:r>
          </a:p>
          <a:p>
            <a:pPr marL="1143000" lvl="2" indent="-228600" algn="l">
              <a:buFont typeface="Arial" panose="020B0604020202020204" pitchFamily="34" charset="0"/>
              <a:buChar char="•"/>
            </a:pPr>
            <a:r>
              <a:rPr lang="en-IN" b="0" i="0" dirty="0">
                <a:solidFill>
                  <a:srgbClr val="374151"/>
                </a:solidFill>
                <a:effectLst/>
                <a:cs typeface="Times New Roman" panose="02020603050405020304" pitchFamily="18" charset="0"/>
              </a:rPr>
              <a:t>Raspberry Pi 4 (OBU and RSU)</a:t>
            </a:r>
          </a:p>
          <a:p>
            <a:pPr marL="1143000" lvl="2" indent="-228600" algn="l">
              <a:buFont typeface="Arial" panose="020B0604020202020204" pitchFamily="34" charset="0"/>
              <a:buChar char="•"/>
            </a:pPr>
            <a:r>
              <a:rPr lang="en-IN" b="0" i="0" dirty="0">
                <a:solidFill>
                  <a:srgbClr val="374151"/>
                </a:solidFill>
                <a:effectLst/>
                <a:cs typeface="Times New Roman" panose="02020603050405020304" pitchFamily="18" charset="0"/>
              </a:rPr>
              <a:t>NVIDIA Jetson Nano 2GB (Edge Server)</a:t>
            </a:r>
          </a:p>
          <a:p>
            <a:pPr algn="l">
              <a:buFont typeface="Arial" panose="020B0604020202020204" pitchFamily="34" charset="0"/>
              <a:buChar char="•"/>
            </a:pPr>
            <a:r>
              <a:rPr lang="en-IN" b="1" i="0" dirty="0">
                <a:solidFill>
                  <a:srgbClr val="374151"/>
                </a:solidFill>
                <a:effectLst/>
                <a:cs typeface="Times New Roman" panose="02020603050405020304" pitchFamily="18" charset="0"/>
              </a:rPr>
              <a:t>System Classification:</a:t>
            </a:r>
            <a:endParaRPr lang="en-IN"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IN" b="0" i="0" dirty="0">
                <a:solidFill>
                  <a:srgbClr val="374151"/>
                </a:solidFill>
                <a:effectLst/>
                <a:cs typeface="Times New Roman" panose="02020603050405020304" pitchFamily="18" charset="0"/>
              </a:rPr>
              <a:t>Raspberry Pi devices are designated as On-Board Units (OBU) and Roadside Units (RSU).</a:t>
            </a:r>
          </a:p>
          <a:p>
            <a:pPr marL="742950" lvl="1" indent="-285750" algn="l">
              <a:buFont typeface="Arial" panose="020B0604020202020204" pitchFamily="34" charset="0"/>
              <a:buChar char="•"/>
            </a:pPr>
            <a:r>
              <a:rPr lang="en-IN" b="0" i="0" dirty="0">
                <a:solidFill>
                  <a:srgbClr val="374151"/>
                </a:solidFill>
                <a:effectLst/>
                <a:cs typeface="Times New Roman" panose="02020603050405020304" pitchFamily="18" charset="0"/>
              </a:rPr>
              <a:t>NVIDIA Jetson Nano serves as the Edge Server.</a:t>
            </a:r>
          </a:p>
          <a:p>
            <a:pPr algn="l">
              <a:buFont typeface="Arial" panose="020B0604020202020204" pitchFamily="34" charset="0"/>
              <a:buChar char="•"/>
            </a:pPr>
            <a:r>
              <a:rPr lang="en-IN" b="1" i="0" dirty="0">
                <a:solidFill>
                  <a:srgbClr val="374151"/>
                </a:solidFill>
                <a:effectLst/>
                <a:cs typeface="Times New Roman" panose="02020603050405020304" pitchFamily="18" charset="0"/>
              </a:rPr>
              <a:t>Software Configurations:</a:t>
            </a:r>
            <a:endParaRPr lang="en-IN"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IN" b="0" i="0" dirty="0">
                <a:solidFill>
                  <a:srgbClr val="374151"/>
                </a:solidFill>
                <a:effectLst/>
                <a:cs typeface="Times New Roman" panose="02020603050405020304" pitchFamily="18" charset="0"/>
              </a:rPr>
              <a:t>Spyder 4.1.5 Python IDE on Anaconda Navigator</a:t>
            </a:r>
          </a:p>
          <a:p>
            <a:pPr marL="742950" lvl="1" indent="-285750" algn="l">
              <a:buFont typeface="Arial" panose="020B0604020202020204" pitchFamily="34" charset="0"/>
              <a:buChar char="•"/>
            </a:pPr>
            <a:r>
              <a:rPr lang="en-IN" b="0" i="0" dirty="0">
                <a:solidFill>
                  <a:srgbClr val="374151"/>
                </a:solidFill>
                <a:effectLst/>
                <a:cs typeface="Times New Roman" panose="02020603050405020304" pitchFamily="18" charset="0"/>
              </a:rPr>
              <a:t>Flask 0.12.2</a:t>
            </a:r>
          </a:p>
          <a:p>
            <a:pPr marL="742950" lvl="1" indent="-285750" algn="l">
              <a:buFont typeface="Arial" panose="020B0604020202020204" pitchFamily="34" charset="0"/>
              <a:buChar char="•"/>
            </a:pPr>
            <a:r>
              <a:rPr lang="en-IN" b="0" i="0" dirty="0">
                <a:solidFill>
                  <a:srgbClr val="374151"/>
                </a:solidFill>
                <a:effectLst/>
                <a:cs typeface="Times New Roman" panose="02020603050405020304" pitchFamily="18" charset="0"/>
              </a:rPr>
              <a:t>Requests 2.18.4</a:t>
            </a:r>
          </a:p>
          <a:p>
            <a:pPr marL="742950" lvl="1" indent="-285750" algn="l">
              <a:buFont typeface="Arial" panose="020B0604020202020204" pitchFamily="34" charset="0"/>
              <a:buChar char="•"/>
            </a:pPr>
            <a:r>
              <a:rPr lang="en-IN" b="0" i="0" dirty="0">
                <a:solidFill>
                  <a:srgbClr val="374151"/>
                </a:solidFill>
                <a:effectLst/>
                <a:cs typeface="Times New Roman" panose="02020603050405020304" pitchFamily="18" charset="0"/>
              </a:rPr>
              <a:t>Postman</a:t>
            </a:r>
          </a:p>
          <a:p>
            <a:endParaRPr lang="en-IN" dirty="0">
              <a:cs typeface="Times New Roman" panose="02020603050405020304" pitchFamily="18" charset="0"/>
            </a:endParaRPr>
          </a:p>
        </p:txBody>
      </p:sp>
      <p:pic>
        <p:nvPicPr>
          <p:cNvPr id="11266" name="Picture 2" descr="Raspberry Pi 2 Model B 1GB -The Complete Kit : Amazon.in: Computers &amp;  Accessories">
            <a:extLst>
              <a:ext uri="{FF2B5EF4-FFF2-40B4-BE49-F238E27FC236}">
                <a16:creationId xmlns:a16="http://schemas.microsoft.com/office/drawing/2014/main" id="{830E3C70-BEE9-60EB-7E89-883051C4C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020" y="4379225"/>
            <a:ext cx="3332907" cy="23930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ar driving on a highway&#10;&#10;Description automatically generated">
            <a:extLst>
              <a:ext uri="{FF2B5EF4-FFF2-40B4-BE49-F238E27FC236}">
                <a16:creationId xmlns:a16="http://schemas.microsoft.com/office/drawing/2014/main" id="{7F121F27-327B-93D9-BEBE-AB5AE4AB582F}"/>
              </a:ext>
            </a:extLst>
          </p:cNvPr>
          <p:cNvPicPr>
            <a:picLocks noChangeAspect="1"/>
          </p:cNvPicPr>
          <p:nvPr/>
        </p:nvPicPr>
        <p:blipFill>
          <a:blip r:embed="rId3"/>
          <a:stretch>
            <a:fillRect/>
          </a:stretch>
        </p:blipFill>
        <p:spPr>
          <a:xfrm>
            <a:off x="9388618" y="1412519"/>
            <a:ext cx="2673425" cy="2033117"/>
          </a:xfrm>
          <a:prstGeom prst="rect">
            <a:avLst/>
          </a:prstGeom>
        </p:spPr>
      </p:pic>
      <p:sp>
        <p:nvSpPr>
          <p:cNvPr id="9" name="TextBox 8">
            <a:extLst>
              <a:ext uri="{FF2B5EF4-FFF2-40B4-BE49-F238E27FC236}">
                <a16:creationId xmlns:a16="http://schemas.microsoft.com/office/drawing/2014/main" id="{8EEDC562-C2C0-B8A7-7F34-C77CBAEF294D}"/>
              </a:ext>
            </a:extLst>
          </p:cNvPr>
          <p:cNvSpPr txBox="1"/>
          <p:nvPr/>
        </p:nvSpPr>
        <p:spPr>
          <a:xfrm>
            <a:off x="8558172" y="6402920"/>
            <a:ext cx="1660891" cy="369332"/>
          </a:xfrm>
          <a:prstGeom prst="rect">
            <a:avLst/>
          </a:prstGeom>
          <a:noFill/>
        </p:spPr>
        <p:txBody>
          <a:bodyPr wrap="square">
            <a:spAutoFit/>
          </a:bodyPr>
          <a:lstStyle/>
          <a:p>
            <a:r>
              <a:rPr lang="en-IN" dirty="0"/>
              <a:t>Raspberry pi </a:t>
            </a:r>
          </a:p>
        </p:txBody>
      </p:sp>
    </p:spTree>
    <p:extLst>
      <p:ext uri="{BB962C8B-B14F-4D97-AF65-F5344CB8AC3E}">
        <p14:creationId xmlns:p14="http://schemas.microsoft.com/office/powerpoint/2010/main" val="16178688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C150778-7B21-9E05-68D4-20E6D5594D19}"/>
              </a:ext>
            </a:extLst>
          </p:cNvPr>
          <p:cNvSpPr>
            <a:spLocks noGrp="1"/>
          </p:cNvSpPr>
          <p:nvPr>
            <p:ph idx="1"/>
          </p:nvPr>
        </p:nvSpPr>
        <p:spPr>
          <a:xfrm>
            <a:off x="178509" y="1773050"/>
            <a:ext cx="9151607" cy="3968249"/>
          </a:xfrm>
        </p:spPr>
        <p:txBody>
          <a:bodyPr/>
          <a:lstStyle/>
          <a:p>
            <a:r>
              <a:rPr lang="en-IN" b="1" i="0" dirty="0">
                <a:solidFill>
                  <a:srgbClr val="374151"/>
                </a:solidFill>
                <a:effectLst/>
                <a:cs typeface="Times New Roman" panose="02020603050405020304" pitchFamily="18" charset="0"/>
              </a:rPr>
              <a:t>Blockchain Network:</a:t>
            </a:r>
            <a:endParaRPr lang="en-IN" b="0" i="0" dirty="0">
              <a:solidFill>
                <a:srgbClr val="374151"/>
              </a:solidFill>
              <a:effectLst/>
              <a:cs typeface="Times New Roman" panose="02020603050405020304" pitchFamily="18" charset="0"/>
            </a:endParaRPr>
          </a:p>
          <a:p>
            <a:pPr marL="457200" lvl="1" indent="0" algn="l">
              <a:buNone/>
            </a:pPr>
            <a:r>
              <a:rPr lang="en-IN" b="0" i="0" dirty="0">
                <a:solidFill>
                  <a:srgbClr val="374151"/>
                </a:solidFill>
                <a:effectLst/>
                <a:cs typeface="Times New Roman" panose="02020603050405020304" pitchFamily="18" charset="0"/>
              </a:rPr>
              <a:t>Python programming is employed to build the blockchain network on the edge server.</a:t>
            </a:r>
          </a:p>
          <a:p>
            <a:pPr marL="0" indent="0" algn="l">
              <a:buNone/>
            </a:pPr>
            <a:r>
              <a:rPr lang="en-US" b="1" i="0" dirty="0">
                <a:effectLst/>
                <a:cs typeface="Times New Roman" panose="02020603050405020304" pitchFamily="18" charset="0"/>
              </a:rPr>
              <a:t>Test Configuration:</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Network Topology:</a:t>
            </a:r>
            <a:r>
              <a:rPr lang="en-US" dirty="0">
                <a:solidFill>
                  <a:srgbClr val="374151"/>
                </a:solidFill>
                <a:cs typeface="Times New Roman" panose="02020603050405020304" pitchFamily="18" charset="0"/>
              </a:rPr>
              <a:t>  </a:t>
            </a:r>
            <a:r>
              <a:rPr lang="en-US" b="0" i="0" dirty="0">
                <a:solidFill>
                  <a:srgbClr val="374151"/>
                </a:solidFill>
                <a:effectLst/>
                <a:cs typeface="Times New Roman" panose="02020603050405020304" pitchFamily="18" charset="0"/>
              </a:rPr>
              <a:t>The implementation involves creating a network with:</a:t>
            </a:r>
          </a:p>
          <a:p>
            <a:pPr marL="1143000" lvl="2" indent="-228600" algn="l">
              <a:buFont typeface="Arial" panose="020B0604020202020204" pitchFamily="34" charset="0"/>
              <a:buChar char="•"/>
            </a:pPr>
            <a:r>
              <a:rPr lang="en-US" b="0" i="0" dirty="0">
                <a:solidFill>
                  <a:srgbClr val="374151"/>
                </a:solidFill>
                <a:effectLst/>
                <a:cs typeface="Times New Roman" panose="02020603050405020304" pitchFamily="18" charset="0"/>
              </a:rPr>
              <a:t>Four Edge Servers</a:t>
            </a:r>
          </a:p>
          <a:p>
            <a:pPr marL="1143000" lvl="2" indent="-228600" algn="l">
              <a:buFont typeface="Arial" panose="020B0604020202020204" pitchFamily="34" charset="0"/>
              <a:buChar char="•"/>
            </a:pPr>
            <a:r>
              <a:rPr lang="en-US" b="0" i="0" dirty="0">
                <a:solidFill>
                  <a:srgbClr val="374151"/>
                </a:solidFill>
                <a:effectLst/>
                <a:cs typeface="Times New Roman" panose="02020603050405020304" pitchFamily="18" charset="0"/>
              </a:rPr>
              <a:t>Ten RSUs</a:t>
            </a:r>
          </a:p>
          <a:p>
            <a:pPr marL="1143000" lvl="2" indent="-228600" algn="l">
              <a:buFont typeface="Arial" panose="020B0604020202020204" pitchFamily="34" charset="0"/>
              <a:buChar char="•"/>
            </a:pPr>
            <a:r>
              <a:rPr lang="en-US" b="0" i="0" dirty="0">
                <a:solidFill>
                  <a:srgbClr val="374151"/>
                </a:solidFill>
                <a:effectLst/>
                <a:cs typeface="Times New Roman" panose="02020603050405020304" pitchFamily="18" charset="0"/>
              </a:rPr>
              <a:t>Twenty Vehicles</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Connectivity:</a:t>
            </a:r>
            <a:endParaRPr lang="en-US"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cs typeface="Times New Roman" panose="02020603050405020304" pitchFamily="18" charset="0"/>
              </a:rPr>
              <a:t>Each edge server is connected to 2-3 RSUs and several vehicles.</a:t>
            </a:r>
          </a:p>
          <a:p>
            <a:endParaRPr lang="en-IN" dirty="0">
              <a:cs typeface="Times New Roman" panose="02020603050405020304" pitchFamily="18" charset="0"/>
            </a:endParaRPr>
          </a:p>
        </p:txBody>
      </p:sp>
      <p:pic>
        <p:nvPicPr>
          <p:cNvPr id="6" name="Picture 5" descr="A close up of a computer chip&#10;&#10;Description automatically generated">
            <a:extLst>
              <a:ext uri="{FF2B5EF4-FFF2-40B4-BE49-F238E27FC236}">
                <a16:creationId xmlns:a16="http://schemas.microsoft.com/office/drawing/2014/main" id="{0DAA4960-AEB7-1141-868D-1C61D7CD4184}"/>
              </a:ext>
            </a:extLst>
          </p:cNvPr>
          <p:cNvPicPr>
            <a:picLocks noChangeAspect="1"/>
          </p:cNvPicPr>
          <p:nvPr/>
        </p:nvPicPr>
        <p:blipFill>
          <a:blip r:embed="rId2"/>
          <a:stretch>
            <a:fillRect/>
          </a:stretch>
        </p:blipFill>
        <p:spPr>
          <a:xfrm>
            <a:off x="8864978" y="1133452"/>
            <a:ext cx="2963363" cy="1702720"/>
          </a:xfrm>
          <a:prstGeom prst="rect">
            <a:avLst/>
          </a:prstGeom>
        </p:spPr>
      </p:pic>
      <p:pic>
        <p:nvPicPr>
          <p:cNvPr id="13314" name="Picture 2" descr="RSU-empowered vehicular network environment. | Download Scientific Diagram">
            <a:extLst>
              <a:ext uri="{FF2B5EF4-FFF2-40B4-BE49-F238E27FC236}">
                <a16:creationId xmlns:a16="http://schemas.microsoft.com/office/drawing/2014/main" id="{CC557381-556D-2868-5010-9497B5613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8471" y="3305070"/>
            <a:ext cx="2664027" cy="26722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E340CD6-AF14-6000-DE35-3A5A9125BBE8}"/>
              </a:ext>
            </a:extLst>
          </p:cNvPr>
          <p:cNvSpPr txBox="1"/>
          <p:nvPr/>
        </p:nvSpPr>
        <p:spPr>
          <a:xfrm>
            <a:off x="7976723" y="5977318"/>
            <a:ext cx="2947524" cy="369332"/>
          </a:xfrm>
          <a:prstGeom prst="rect">
            <a:avLst/>
          </a:prstGeom>
          <a:noFill/>
        </p:spPr>
        <p:txBody>
          <a:bodyPr wrap="square">
            <a:spAutoFit/>
          </a:bodyPr>
          <a:lstStyle/>
          <a:p>
            <a:r>
              <a:rPr lang="en-IN" dirty="0"/>
              <a:t>PREDICTION PROCESS</a:t>
            </a:r>
          </a:p>
        </p:txBody>
      </p:sp>
      <p:sp>
        <p:nvSpPr>
          <p:cNvPr id="14" name="TextBox 13">
            <a:extLst>
              <a:ext uri="{FF2B5EF4-FFF2-40B4-BE49-F238E27FC236}">
                <a16:creationId xmlns:a16="http://schemas.microsoft.com/office/drawing/2014/main" id="{82776D4D-4C27-920A-1007-5A185EF9190D}"/>
              </a:ext>
            </a:extLst>
          </p:cNvPr>
          <p:cNvSpPr txBox="1"/>
          <p:nvPr/>
        </p:nvSpPr>
        <p:spPr>
          <a:xfrm>
            <a:off x="8955860" y="2884385"/>
            <a:ext cx="2405358" cy="369332"/>
          </a:xfrm>
          <a:prstGeom prst="rect">
            <a:avLst/>
          </a:prstGeom>
          <a:noFill/>
        </p:spPr>
        <p:txBody>
          <a:bodyPr wrap="square">
            <a:spAutoFit/>
          </a:bodyPr>
          <a:lstStyle/>
          <a:p>
            <a:r>
              <a:rPr lang="en-IN" dirty="0"/>
              <a:t>NVIDIA Jetson NANO </a:t>
            </a:r>
          </a:p>
        </p:txBody>
      </p:sp>
    </p:spTree>
    <p:extLst>
      <p:ext uri="{BB962C8B-B14F-4D97-AF65-F5344CB8AC3E}">
        <p14:creationId xmlns:p14="http://schemas.microsoft.com/office/powerpoint/2010/main" val="37011926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9719B9-0FE8-ABED-B9EF-EA34E9FD866D}"/>
              </a:ext>
            </a:extLst>
          </p:cNvPr>
          <p:cNvSpPr>
            <a:spLocks noGrp="1"/>
          </p:cNvSpPr>
          <p:nvPr>
            <p:ph idx="1"/>
          </p:nvPr>
        </p:nvSpPr>
        <p:spPr>
          <a:xfrm>
            <a:off x="186603" y="1101083"/>
            <a:ext cx="11287904" cy="3968249"/>
          </a:xfrm>
        </p:spPr>
        <p:txBody>
          <a:bodyPr/>
          <a:lstStyle/>
          <a:p>
            <a:pPr marL="0" indent="0" algn="l">
              <a:buNone/>
            </a:pPr>
            <a:r>
              <a:rPr lang="en-US" b="0" i="0" dirty="0">
                <a:effectLst/>
                <a:cs typeface="Times New Roman" panose="02020603050405020304" pitchFamily="18" charset="0"/>
              </a:rPr>
              <a:t>Performance Metrics:</a:t>
            </a:r>
          </a:p>
          <a:p>
            <a:pPr algn="l">
              <a:buFont typeface="Wingdings" panose="05000000000000000000" pitchFamily="2" charset="2"/>
              <a:buChar char="§"/>
            </a:pPr>
            <a:r>
              <a:rPr lang="en-US" b="1" i="0" dirty="0">
                <a:solidFill>
                  <a:srgbClr val="374151"/>
                </a:solidFill>
                <a:effectLst/>
                <a:cs typeface="Times New Roman" panose="02020603050405020304" pitchFamily="18" charset="0"/>
              </a:rPr>
              <a:t>Transaction Approval Delay:</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The efficiency of Intelligent Chain is evaluated based on the delay in approving transactions within the network.</a:t>
            </a:r>
          </a:p>
          <a:p>
            <a:pPr algn="l">
              <a:buFont typeface="Wingdings" panose="05000000000000000000" pitchFamily="2" charset="2"/>
              <a:buChar char="§"/>
            </a:pPr>
            <a:r>
              <a:rPr lang="en-US" b="1" i="0" dirty="0">
                <a:solidFill>
                  <a:srgbClr val="374151"/>
                </a:solidFill>
                <a:effectLst/>
                <a:cs typeface="Times New Roman" panose="02020603050405020304" pitchFamily="18" charset="0"/>
              </a:rPr>
              <a:t>Accuracy of Prediction:</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The accuracy of the prediction phase, particularly utilizing the LSTM network, is a critical metric for evaluating the system's performance.</a:t>
            </a:r>
          </a:p>
          <a:p>
            <a:pPr marL="0" indent="0" algn="l">
              <a:buNone/>
            </a:pPr>
            <a:r>
              <a:rPr lang="en-US" b="0" i="0" dirty="0">
                <a:effectLst/>
                <a:cs typeface="Times New Roman" panose="02020603050405020304" pitchFamily="18" charset="0"/>
              </a:rPr>
              <a:t>Evaluation Process:</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Transaction Approval Delay:</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The delay in approving transactions is measured to assess the responsiveness of the Intelligent Chain network. Lower delays indicate faster transaction processing.</a:t>
            </a:r>
          </a:p>
          <a:p>
            <a:pPr algn="l">
              <a:buFont typeface="Arial" panose="020B0604020202020204" pitchFamily="34" charset="0"/>
              <a:buChar char="•"/>
            </a:pPr>
            <a:r>
              <a:rPr lang="en-US" b="1" i="0" dirty="0">
                <a:solidFill>
                  <a:srgbClr val="374151"/>
                </a:solidFill>
                <a:effectLst/>
                <a:cs typeface="Times New Roman" panose="02020603050405020304" pitchFamily="18" charset="0"/>
              </a:rPr>
              <a:t>Accuracy of Prediction:</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The accuracy of predictions made by the LSTM network is evaluated against actual occurrences, providing insights into the reliability of the Intelligent Chain's forecasting capabilities.</a:t>
            </a:r>
          </a:p>
          <a:p>
            <a:pPr marL="457200" lvl="1" indent="0" algn="l">
              <a:buNone/>
            </a:pPr>
            <a:endParaRPr lang="en-US" b="0" i="0" dirty="0">
              <a:solidFill>
                <a:srgbClr val="374151"/>
              </a:solidFill>
              <a:effectLst/>
              <a:cs typeface="Times New Roman" panose="02020603050405020304" pitchFamily="18" charset="0"/>
            </a:endParaRPr>
          </a:p>
          <a:p>
            <a:endParaRPr lang="en-IN" dirty="0">
              <a:cs typeface="Times New Roman" panose="02020603050405020304" pitchFamily="18" charset="0"/>
            </a:endParaRPr>
          </a:p>
        </p:txBody>
      </p:sp>
    </p:spTree>
    <p:extLst>
      <p:ext uri="{BB962C8B-B14F-4D97-AF65-F5344CB8AC3E}">
        <p14:creationId xmlns:p14="http://schemas.microsoft.com/office/powerpoint/2010/main" val="12669864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EE70F67-5D64-8E46-85A6-C86FA4532331}"/>
              </a:ext>
            </a:extLst>
          </p:cNvPr>
          <p:cNvSpPr>
            <a:spLocks noGrp="1"/>
          </p:cNvSpPr>
          <p:nvPr>
            <p:ph idx="1"/>
          </p:nvPr>
        </p:nvSpPr>
        <p:spPr>
          <a:xfrm>
            <a:off x="267522" y="1222464"/>
            <a:ext cx="10729553" cy="3968249"/>
          </a:xfrm>
        </p:spPr>
        <p:txBody>
          <a:bodyPr/>
          <a:lstStyle/>
          <a:p>
            <a:pPr marL="0" indent="0" algn="l">
              <a:buNone/>
            </a:pPr>
            <a:r>
              <a:rPr lang="en-IN" b="0" i="0" dirty="0">
                <a:effectLst/>
                <a:cs typeface="Times New Roman" panose="02020603050405020304" pitchFamily="18" charset="0"/>
              </a:rPr>
              <a:t>Platforms Tested:</a:t>
            </a:r>
          </a:p>
          <a:p>
            <a:pPr algn="l">
              <a:buFont typeface="Arial" panose="020B0604020202020204" pitchFamily="34" charset="0"/>
              <a:buChar char="•"/>
            </a:pPr>
            <a:r>
              <a:rPr lang="en-IN" b="1" i="0" dirty="0">
                <a:solidFill>
                  <a:srgbClr val="374151"/>
                </a:solidFill>
                <a:effectLst/>
                <a:cs typeface="Times New Roman" panose="02020603050405020304" pitchFamily="18" charset="0"/>
              </a:rPr>
              <a:t>Raspberry Pi 4:</a:t>
            </a:r>
            <a:endParaRPr lang="en-IN" b="0" i="0" dirty="0">
              <a:solidFill>
                <a:srgbClr val="374151"/>
              </a:solidFill>
              <a:effectLst/>
              <a:cs typeface="Times New Roman" panose="02020603050405020304" pitchFamily="18" charset="0"/>
            </a:endParaRPr>
          </a:p>
          <a:p>
            <a:pPr marL="457200" lvl="1" indent="0" algn="l">
              <a:buNone/>
            </a:pPr>
            <a:r>
              <a:rPr lang="en-IN" b="0" i="0" dirty="0">
                <a:solidFill>
                  <a:srgbClr val="374151"/>
                </a:solidFill>
                <a:effectLst/>
                <a:cs typeface="Times New Roman" panose="02020603050405020304" pitchFamily="18" charset="0"/>
              </a:rPr>
              <a:t>Testing on Raspberry Pi simulates the performance of Intelligent Chain in OBU and RSU scenarios.</a:t>
            </a:r>
          </a:p>
          <a:p>
            <a:pPr algn="l">
              <a:buFont typeface="Arial" panose="020B0604020202020204" pitchFamily="34" charset="0"/>
              <a:buChar char="•"/>
            </a:pPr>
            <a:r>
              <a:rPr lang="en-IN" b="1" i="0" dirty="0">
                <a:solidFill>
                  <a:srgbClr val="374151"/>
                </a:solidFill>
                <a:effectLst/>
                <a:cs typeface="Times New Roman" panose="02020603050405020304" pitchFamily="18" charset="0"/>
              </a:rPr>
              <a:t>NVIDIA Jetson Nano 2GB:</a:t>
            </a:r>
            <a:endParaRPr lang="en-IN" b="0" i="0" dirty="0">
              <a:solidFill>
                <a:srgbClr val="374151"/>
              </a:solidFill>
              <a:effectLst/>
              <a:cs typeface="Times New Roman" panose="02020603050405020304" pitchFamily="18" charset="0"/>
            </a:endParaRPr>
          </a:p>
          <a:p>
            <a:pPr marL="457200" lvl="1" indent="0" algn="l">
              <a:buNone/>
            </a:pPr>
            <a:r>
              <a:rPr lang="en-IN" b="0" i="0" dirty="0">
                <a:solidFill>
                  <a:srgbClr val="374151"/>
                </a:solidFill>
                <a:effectLst/>
                <a:cs typeface="Times New Roman" panose="02020603050405020304" pitchFamily="18" charset="0"/>
              </a:rPr>
              <a:t>Evaluation on NVIDIA Jetson Nano assesses the capabilities of the Intelligent Chain edge server.</a:t>
            </a:r>
          </a:p>
          <a:p>
            <a:pPr marL="457200" lvl="1" indent="0" algn="l">
              <a:buNone/>
            </a:pPr>
            <a:endParaRPr lang="en-IN" b="0" i="0" dirty="0">
              <a:solidFill>
                <a:srgbClr val="374151"/>
              </a:solidFill>
              <a:effectLst/>
              <a:cs typeface="Times New Roman" panose="02020603050405020304" pitchFamily="18" charset="0"/>
            </a:endParaRPr>
          </a:p>
          <a:p>
            <a:pPr marL="0" indent="0" algn="l">
              <a:buNone/>
            </a:pPr>
            <a:r>
              <a:rPr lang="en-IN" b="0" i="0" dirty="0">
                <a:solidFill>
                  <a:srgbClr val="374151"/>
                </a:solidFill>
                <a:effectLst/>
                <a:cs typeface="Times New Roman" panose="02020603050405020304" pitchFamily="18" charset="0"/>
              </a:rPr>
              <a:t>The performance evaluation of Intelligent Chain on Raspberry Pi and NVIDIA Jetson Nano provides insights into its efficiency in transaction processing and the accuracy of traffic accident predictions. The results obtained from transaction approval delay and prediction accuracy metrics contribute to understanding the overall reliability and responsiveness of Intelligent Chain in the Internet of Vehicles (IoV) environment.</a:t>
            </a:r>
          </a:p>
          <a:p>
            <a:endParaRPr lang="en-IN" dirty="0">
              <a:cs typeface="Times New Roman" panose="02020603050405020304" pitchFamily="18" charset="0"/>
            </a:endParaRPr>
          </a:p>
        </p:txBody>
      </p:sp>
    </p:spTree>
    <p:extLst>
      <p:ext uri="{BB962C8B-B14F-4D97-AF65-F5344CB8AC3E}">
        <p14:creationId xmlns:p14="http://schemas.microsoft.com/office/powerpoint/2010/main" val="10244170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24714E-8AEE-C0AA-7ED6-98E54ED03699}"/>
              </a:ext>
            </a:extLst>
          </p:cNvPr>
          <p:cNvSpPr>
            <a:spLocks noGrp="1"/>
          </p:cNvSpPr>
          <p:nvPr>
            <p:ph type="title"/>
          </p:nvPr>
        </p:nvSpPr>
        <p:spPr>
          <a:xfrm>
            <a:off x="242761" y="1001018"/>
            <a:ext cx="11949239" cy="1089529"/>
          </a:xfrm>
        </p:spPr>
        <p:txBody>
          <a:bodyPr/>
          <a:lstStyle/>
          <a:p>
            <a:r>
              <a:rPr lang="en-IN" dirty="0">
                <a:cs typeface="Times New Roman" panose="02020603050405020304" pitchFamily="18" charset="0"/>
              </a:rPr>
              <a:t>PREDICTION PHASE PROCESS : </a:t>
            </a:r>
            <a:r>
              <a:rPr lang="en-IN" b="0" i="0" dirty="0">
                <a:effectLst/>
                <a:latin typeface="Söhne"/>
              </a:rPr>
              <a:t>Transaction Approval Delay</a:t>
            </a:r>
            <a:endParaRPr lang="en-IN" dirty="0"/>
          </a:p>
        </p:txBody>
      </p:sp>
      <p:sp>
        <p:nvSpPr>
          <p:cNvPr id="5" name="Content Placeholder 4">
            <a:extLst>
              <a:ext uri="{FF2B5EF4-FFF2-40B4-BE49-F238E27FC236}">
                <a16:creationId xmlns:a16="http://schemas.microsoft.com/office/drawing/2014/main" id="{98B28BA3-9277-3BE3-6B4E-877913E18128}"/>
              </a:ext>
            </a:extLst>
          </p:cNvPr>
          <p:cNvSpPr>
            <a:spLocks noGrp="1"/>
          </p:cNvSpPr>
          <p:nvPr>
            <p:ph idx="1"/>
          </p:nvPr>
        </p:nvSpPr>
        <p:spPr>
          <a:xfrm>
            <a:off x="566927" y="2185416"/>
            <a:ext cx="11061327" cy="3968249"/>
          </a:xfrm>
        </p:spPr>
        <p:txBody>
          <a:bodyPr/>
          <a:lstStyle/>
          <a:p>
            <a:r>
              <a:rPr lang="en-US" b="0" i="0" dirty="0">
                <a:solidFill>
                  <a:srgbClr val="374151"/>
                </a:solidFill>
                <a:effectLst/>
                <a:cs typeface="Times New Roman" panose="02020603050405020304" pitchFamily="18" charset="0"/>
              </a:rPr>
              <a:t>Transaction approval delay refers to the time taken by Intelligent Chain to approve transactions after executing the trust algorithm.</a:t>
            </a:r>
          </a:p>
          <a:p>
            <a:pPr marL="0" indent="0" algn="l">
              <a:buNone/>
            </a:pPr>
            <a:r>
              <a:rPr lang="en-US" b="1" i="0" dirty="0">
                <a:solidFill>
                  <a:srgbClr val="374151"/>
                </a:solidFill>
                <a:effectLst/>
                <a:cs typeface="Times New Roman" panose="02020603050405020304" pitchFamily="18" charset="0"/>
              </a:rPr>
              <a:t>Detailed Analysis:</a:t>
            </a:r>
            <a:endParaRPr lang="en-US" b="0" i="0" dirty="0">
              <a:solidFill>
                <a:srgbClr val="374151"/>
              </a:solidFill>
              <a:effectLst/>
              <a:cs typeface="Times New Roman" panose="02020603050405020304" pitchFamily="18" charset="0"/>
            </a:endParaRPr>
          </a:p>
          <a:p>
            <a:pPr algn="l">
              <a:buFont typeface="Wingdings" panose="05000000000000000000" pitchFamily="2" charset="2"/>
              <a:buChar char="Ø"/>
            </a:pPr>
            <a:r>
              <a:rPr lang="en-US" b="1" i="0" dirty="0">
                <a:solidFill>
                  <a:srgbClr val="374151"/>
                </a:solidFill>
                <a:effectLst/>
                <a:cs typeface="Times New Roman" panose="02020603050405020304" pitchFamily="18" charset="0"/>
              </a:rPr>
              <a:t>Individual Operations Time:</a:t>
            </a:r>
            <a:endParaRPr lang="en-US"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US" b="1" i="0" dirty="0">
                <a:solidFill>
                  <a:srgbClr val="374151"/>
                </a:solidFill>
                <a:effectLst/>
                <a:cs typeface="Times New Roman" panose="02020603050405020304" pitchFamily="18" charset="0"/>
              </a:rPr>
              <a:t>Sign Verification:</a:t>
            </a:r>
            <a:r>
              <a:rPr lang="en-US" b="0" i="0" dirty="0">
                <a:solidFill>
                  <a:srgbClr val="374151"/>
                </a:solidFill>
                <a:effectLst/>
                <a:cs typeface="Times New Roman" panose="02020603050405020304" pitchFamily="18" charset="0"/>
              </a:rPr>
              <a:t> 7.184 ms</a:t>
            </a:r>
          </a:p>
          <a:p>
            <a:pPr marL="742950" lvl="1" indent="-285750" algn="l">
              <a:buFont typeface="Arial" panose="020B0604020202020204" pitchFamily="34" charset="0"/>
              <a:buChar char="•"/>
            </a:pPr>
            <a:r>
              <a:rPr lang="en-US" b="1" i="0" dirty="0">
                <a:solidFill>
                  <a:srgbClr val="374151"/>
                </a:solidFill>
                <a:effectLst/>
                <a:cs typeface="Times New Roman" panose="02020603050405020304" pitchFamily="18" charset="0"/>
              </a:rPr>
              <a:t>Trust Calculation:</a:t>
            </a:r>
            <a:r>
              <a:rPr lang="en-US" b="0" i="0" dirty="0">
                <a:solidFill>
                  <a:srgbClr val="374151"/>
                </a:solidFill>
                <a:effectLst/>
                <a:cs typeface="Times New Roman" panose="02020603050405020304" pitchFamily="18" charset="0"/>
              </a:rPr>
              <a:t> 7.184 ms</a:t>
            </a:r>
          </a:p>
          <a:p>
            <a:pPr marL="742950" lvl="1" indent="-285750" algn="l">
              <a:buFont typeface="Arial" panose="020B0604020202020204" pitchFamily="34" charset="0"/>
              <a:buChar char="•"/>
            </a:pPr>
            <a:r>
              <a:rPr lang="en-US" b="1" i="0" dirty="0">
                <a:solidFill>
                  <a:srgbClr val="374151"/>
                </a:solidFill>
                <a:effectLst/>
                <a:cs typeface="Times New Roman" panose="02020603050405020304" pitchFamily="18" charset="0"/>
              </a:rPr>
              <a:t>Hash Operation:</a:t>
            </a:r>
            <a:r>
              <a:rPr lang="en-US" b="0" i="0" dirty="0">
                <a:solidFill>
                  <a:srgbClr val="374151"/>
                </a:solidFill>
                <a:effectLst/>
                <a:cs typeface="Times New Roman" panose="02020603050405020304" pitchFamily="18" charset="0"/>
              </a:rPr>
              <a:t> 0.005 ms</a:t>
            </a:r>
          </a:p>
          <a:p>
            <a:pPr marL="742950" lvl="1" indent="-285750" algn="l">
              <a:buFont typeface="Arial" panose="020B0604020202020204" pitchFamily="34" charset="0"/>
              <a:buChar char="•"/>
            </a:pPr>
            <a:r>
              <a:rPr lang="en-US" b="1" i="0" dirty="0">
                <a:solidFill>
                  <a:srgbClr val="374151"/>
                </a:solidFill>
                <a:effectLst/>
                <a:cs typeface="Times New Roman" panose="02020603050405020304" pitchFamily="18" charset="0"/>
              </a:rPr>
              <a:t>Search Operation:</a:t>
            </a:r>
            <a:r>
              <a:rPr lang="en-US" b="0" i="0" dirty="0">
                <a:solidFill>
                  <a:srgbClr val="374151"/>
                </a:solidFill>
                <a:effectLst/>
                <a:cs typeface="Times New Roman" panose="02020603050405020304" pitchFamily="18" charset="0"/>
              </a:rPr>
              <a:t> 0.005 ms</a:t>
            </a:r>
          </a:p>
          <a:p>
            <a:pPr marL="742950" lvl="1" indent="-285750" algn="l">
              <a:buFont typeface="Arial" panose="020B0604020202020204" pitchFamily="34" charset="0"/>
              <a:buChar char="•"/>
            </a:pPr>
            <a:r>
              <a:rPr lang="en-US" b="1" i="0" dirty="0">
                <a:solidFill>
                  <a:srgbClr val="374151"/>
                </a:solidFill>
                <a:effectLst/>
                <a:cs typeface="Times New Roman" panose="02020603050405020304" pitchFamily="18" charset="0"/>
              </a:rPr>
              <a:t>Timestamp:</a:t>
            </a:r>
            <a:r>
              <a:rPr lang="en-US" b="0" i="0" dirty="0">
                <a:solidFill>
                  <a:srgbClr val="374151"/>
                </a:solidFill>
                <a:effectLst/>
                <a:cs typeface="Times New Roman" panose="02020603050405020304" pitchFamily="18" charset="0"/>
              </a:rPr>
              <a:t> 0.002 ms</a:t>
            </a:r>
          </a:p>
          <a:p>
            <a:pPr marL="742950" lvl="1" indent="-285750" algn="l">
              <a:buFont typeface="Arial" panose="020B0604020202020204" pitchFamily="34" charset="0"/>
              <a:buChar char="•"/>
            </a:pPr>
            <a:r>
              <a:rPr lang="en-US" b="1" i="0" dirty="0">
                <a:solidFill>
                  <a:srgbClr val="374151"/>
                </a:solidFill>
                <a:effectLst/>
                <a:cs typeface="Times New Roman" panose="02020603050405020304" pitchFamily="18" charset="0"/>
              </a:rPr>
              <a:t>Bi-linear Pair:</a:t>
            </a:r>
            <a:r>
              <a:rPr lang="en-US" b="0" i="0" dirty="0">
                <a:solidFill>
                  <a:srgbClr val="374151"/>
                </a:solidFill>
                <a:effectLst/>
                <a:cs typeface="Times New Roman" panose="02020603050405020304" pitchFamily="18" charset="0"/>
              </a:rPr>
              <a:t> 40.7423 ms</a:t>
            </a:r>
          </a:p>
          <a:p>
            <a:endParaRPr lang="en-IN" dirty="0">
              <a:cs typeface="Times New Roman" panose="02020603050405020304" pitchFamily="18" charset="0"/>
            </a:endParaRPr>
          </a:p>
        </p:txBody>
      </p:sp>
      <p:pic>
        <p:nvPicPr>
          <p:cNvPr id="6" name="Picture 5" descr="A diagram of a road with cars and a tower&#10;&#10;Description automatically generated">
            <a:extLst>
              <a:ext uri="{FF2B5EF4-FFF2-40B4-BE49-F238E27FC236}">
                <a16:creationId xmlns:a16="http://schemas.microsoft.com/office/drawing/2014/main" id="{53ED8AC0-5F71-1005-5941-7AB6E1E87E6E}"/>
              </a:ext>
            </a:extLst>
          </p:cNvPr>
          <p:cNvPicPr>
            <a:picLocks noChangeAspect="1"/>
          </p:cNvPicPr>
          <p:nvPr/>
        </p:nvPicPr>
        <p:blipFill>
          <a:blip r:embed="rId2"/>
          <a:stretch>
            <a:fillRect/>
          </a:stretch>
        </p:blipFill>
        <p:spPr>
          <a:xfrm>
            <a:off x="5914232" y="2895271"/>
            <a:ext cx="4155548" cy="3799352"/>
          </a:xfrm>
          <a:prstGeom prst="rect">
            <a:avLst/>
          </a:prstGeom>
        </p:spPr>
      </p:pic>
      <p:sp>
        <p:nvSpPr>
          <p:cNvPr id="8" name="TextBox 7">
            <a:extLst>
              <a:ext uri="{FF2B5EF4-FFF2-40B4-BE49-F238E27FC236}">
                <a16:creationId xmlns:a16="http://schemas.microsoft.com/office/drawing/2014/main" id="{A494FCC9-18FA-4208-D698-8A00471040F1}"/>
              </a:ext>
            </a:extLst>
          </p:cNvPr>
          <p:cNvSpPr txBox="1"/>
          <p:nvPr/>
        </p:nvSpPr>
        <p:spPr>
          <a:xfrm>
            <a:off x="7846198" y="6488668"/>
            <a:ext cx="3002819" cy="369332"/>
          </a:xfrm>
          <a:prstGeom prst="rect">
            <a:avLst/>
          </a:prstGeom>
          <a:noFill/>
        </p:spPr>
        <p:txBody>
          <a:bodyPr wrap="square">
            <a:spAutoFit/>
          </a:bodyPr>
          <a:lstStyle/>
          <a:p>
            <a:r>
              <a:rPr lang="en-IN" dirty="0"/>
              <a:t>PREDICTION PROCESS</a:t>
            </a:r>
          </a:p>
        </p:txBody>
      </p:sp>
    </p:spTree>
    <p:extLst>
      <p:ext uri="{BB962C8B-B14F-4D97-AF65-F5344CB8AC3E}">
        <p14:creationId xmlns:p14="http://schemas.microsoft.com/office/powerpoint/2010/main" val="1465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782B14-B402-09E1-03DD-9529AACE85C4}"/>
              </a:ext>
            </a:extLst>
          </p:cNvPr>
          <p:cNvSpPr>
            <a:spLocks noGrp="1"/>
          </p:cNvSpPr>
          <p:nvPr>
            <p:ph type="title"/>
          </p:nvPr>
        </p:nvSpPr>
        <p:spPr/>
        <p:txBody>
          <a:bodyPr/>
          <a:lstStyle/>
          <a:p>
            <a:r>
              <a:rPr lang="en-IN" b="0" i="0" dirty="0">
                <a:effectLst/>
                <a:latin typeface="Söhne"/>
              </a:rPr>
              <a:t>Transaction Approval Delay</a:t>
            </a:r>
            <a:endParaRPr lang="en-IN" dirty="0"/>
          </a:p>
        </p:txBody>
      </p:sp>
      <p:sp>
        <p:nvSpPr>
          <p:cNvPr id="5" name="Content Placeholder 4">
            <a:extLst>
              <a:ext uri="{FF2B5EF4-FFF2-40B4-BE49-F238E27FC236}">
                <a16:creationId xmlns:a16="http://schemas.microsoft.com/office/drawing/2014/main" id="{CFC891B6-38EF-50E6-72CA-43610B7C38BE}"/>
              </a:ext>
            </a:extLst>
          </p:cNvPr>
          <p:cNvSpPr>
            <a:spLocks noGrp="1"/>
          </p:cNvSpPr>
          <p:nvPr>
            <p:ph idx="1"/>
          </p:nvPr>
        </p:nvSpPr>
        <p:spPr>
          <a:xfrm>
            <a:off x="566928" y="2403900"/>
            <a:ext cx="6951472" cy="3968249"/>
          </a:xfrm>
        </p:spPr>
        <p:txBody>
          <a:bodyPr/>
          <a:lstStyle/>
          <a:p>
            <a:pPr algn="l">
              <a:buFont typeface="Wingdings" panose="05000000000000000000" pitchFamily="2" charset="2"/>
              <a:buChar char="Ø"/>
            </a:pPr>
            <a:r>
              <a:rPr lang="en-US" sz="2000" b="1" i="0" dirty="0">
                <a:solidFill>
                  <a:srgbClr val="374151"/>
                </a:solidFill>
                <a:effectLst/>
                <a:cs typeface="Times New Roman" panose="02020603050405020304" pitchFamily="18" charset="0"/>
              </a:rPr>
              <a:t>Operations for Single Transaction Approval:</a:t>
            </a:r>
            <a:endParaRPr lang="en-US" sz="2000" b="0" i="0" dirty="0">
              <a:solidFill>
                <a:srgbClr val="374151"/>
              </a:solidFill>
              <a:effectLst/>
              <a:cs typeface="Times New Roman" panose="02020603050405020304" pitchFamily="18" charset="0"/>
            </a:endParaRPr>
          </a:p>
          <a:p>
            <a:pPr marL="742950" lvl="1" indent="-285750" algn="l">
              <a:buFont typeface="Arial" panose="020B0604020202020204" pitchFamily="34" charset="0"/>
              <a:buChar char="•"/>
            </a:pPr>
            <a:r>
              <a:rPr lang="en-US" sz="2000" b="0" i="0" dirty="0">
                <a:solidFill>
                  <a:srgbClr val="374151"/>
                </a:solidFill>
                <a:effectLst/>
                <a:cs typeface="Times New Roman" panose="02020603050405020304" pitchFamily="18" charset="0"/>
              </a:rPr>
              <a:t>1 Sign Verification</a:t>
            </a:r>
          </a:p>
          <a:p>
            <a:pPr marL="742950" lvl="1" indent="-285750" algn="l">
              <a:buFont typeface="Arial" panose="020B0604020202020204" pitchFamily="34" charset="0"/>
              <a:buChar char="•"/>
            </a:pPr>
            <a:r>
              <a:rPr lang="en-US" sz="2000" b="0" i="0" dirty="0">
                <a:solidFill>
                  <a:srgbClr val="374151"/>
                </a:solidFill>
                <a:effectLst/>
                <a:cs typeface="Times New Roman" panose="02020603050405020304" pitchFamily="18" charset="0"/>
              </a:rPr>
              <a:t>1 Trust Calculation</a:t>
            </a:r>
          </a:p>
          <a:p>
            <a:pPr marL="742950" lvl="1" indent="-285750" algn="l">
              <a:buFont typeface="Arial" panose="020B0604020202020204" pitchFamily="34" charset="0"/>
              <a:buChar char="•"/>
            </a:pPr>
            <a:r>
              <a:rPr lang="en-US" sz="2000" b="0" i="0" dirty="0">
                <a:solidFill>
                  <a:srgbClr val="374151"/>
                </a:solidFill>
                <a:effectLst/>
                <a:cs typeface="Times New Roman" panose="02020603050405020304" pitchFamily="18" charset="0"/>
              </a:rPr>
              <a:t>1 Search Operation</a:t>
            </a:r>
          </a:p>
          <a:p>
            <a:pPr marL="742950" lvl="1" indent="-285750" algn="l">
              <a:buFont typeface="Arial" panose="020B0604020202020204" pitchFamily="34" charset="0"/>
              <a:buChar char="•"/>
            </a:pPr>
            <a:r>
              <a:rPr lang="en-US" sz="2000" b="0" i="0" dirty="0">
                <a:solidFill>
                  <a:srgbClr val="374151"/>
                </a:solidFill>
                <a:effectLst/>
                <a:cs typeface="Times New Roman" panose="02020603050405020304" pitchFamily="18" charset="0"/>
              </a:rPr>
              <a:t>1 Timestamp Operation</a:t>
            </a:r>
          </a:p>
          <a:p>
            <a:pPr algn="l">
              <a:buFont typeface="Wingdings" panose="05000000000000000000" pitchFamily="2" charset="2"/>
              <a:buChar char="Ø"/>
            </a:pPr>
            <a:r>
              <a:rPr lang="en-US" sz="2000" b="1" i="0" dirty="0">
                <a:solidFill>
                  <a:srgbClr val="374151"/>
                </a:solidFill>
                <a:effectLst/>
                <a:cs typeface="Times New Roman" panose="02020603050405020304" pitchFamily="18" charset="0"/>
              </a:rPr>
              <a:t>Total Time for Single Transaction Approval:</a:t>
            </a:r>
            <a:endParaRPr lang="en-US" sz="2000" b="0" i="0" dirty="0">
              <a:solidFill>
                <a:srgbClr val="374151"/>
              </a:solidFill>
              <a:effectLst/>
              <a:cs typeface="Times New Roman" panose="02020603050405020304" pitchFamily="18" charset="0"/>
            </a:endParaRPr>
          </a:p>
          <a:p>
            <a:pPr marL="457200" lvl="1" indent="0" algn="l">
              <a:buNone/>
            </a:pPr>
            <a:r>
              <a:rPr lang="en-US" sz="2000" b="0" i="0" dirty="0">
                <a:solidFill>
                  <a:srgbClr val="374151"/>
                </a:solidFill>
                <a:effectLst/>
                <a:cs typeface="Times New Roman" panose="02020603050405020304" pitchFamily="18" charset="0"/>
              </a:rPr>
              <a:t>Maximum 14.375 ms (Sum of individual operation times)</a:t>
            </a:r>
          </a:p>
          <a:p>
            <a:pPr marL="457200" lvl="1" indent="0" algn="l">
              <a:buNone/>
            </a:pPr>
            <a:endParaRPr lang="en-US" sz="2000" b="0" i="0" dirty="0">
              <a:solidFill>
                <a:srgbClr val="374151"/>
              </a:solidFill>
              <a:effectLst/>
              <a:cs typeface="Times New Roman" panose="02020603050405020304" pitchFamily="18" charset="0"/>
            </a:endParaRPr>
          </a:p>
          <a:p>
            <a:endParaRPr lang="en-IN" sz="2000" dirty="0">
              <a:cs typeface="Times New Roman" panose="02020603050405020304" pitchFamily="18" charset="0"/>
            </a:endParaRPr>
          </a:p>
        </p:txBody>
      </p:sp>
      <p:pic>
        <p:nvPicPr>
          <p:cNvPr id="6" name="Picture 5" descr="Electronic circuit board">
            <a:extLst>
              <a:ext uri="{FF2B5EF4-FFF2-40B4-BE49-F238E27FC236}">
                <a16:creationId xmlns:a16="http://schemas.microsoft.com/office/drawing/2014/main" id="{4DCCD51C-BDF3-80D6-A71F-C8458A975D06}"/>
              </a:ext>
            </a:extLst>
          </p:cNvPr>
          <p:cNvPicPr>
            <a:picLocks noChangeAspect="1"/>
          </p:cNvPicPr>
          <p:nvPr/>
        </p:nvPicPr>
        <p:blipFill rotWithShape="1">
          <a:blip r:embed="rId2"/>
          <a:srcRect t="12754" r="-1" b="-1"/>
          <a:stretch/>
        </p:blipFill>
        <p:spPr>
          <a:xfrm>
            <a:off x="7655067" y="971054"/>
            <a:ext cx="3452602" cy="5083995"/>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8" name="TextBox 7">
            <a:extLst>
              <a:ext uri="{FF2B5EF4-FFF2-40B4-BE49-F238E27FC236}">
                <a16:creationId xmlns:a16="http://schemas.microsoft.com/office/drawing/2014/main" id="{3CD8345E-1763-4EE7-2310-4D612C401982}"/>
              </a:ext>
            </a:extLst>
          </p:cNvPr>
          <p:cNvSpPr txBox="1"/>
          <p:nvPr/>
        </p:nvSpPr>
        <p:spPr>
          <a:xfrm>
            <a:off x="8162841" y="6055049"/>
            <a:ext cx="1863191" cy="369332"/>
          </a:xfrm>
          <a:prstGeom prst="rect">
            <a:avLst/>
          </a:prstGeom>
          <a:noFill/>
        </p:spPr>
        <p:txBody>
          <a:bodyPr wrap="square">
            <a:spAutoFit/>
          </a:bodyPr>
          <a:lstStyle/>
          <a:p>
            <a:r>
              <a:rPr lang="en-IN" dirty="0"/>
              <a:t>ARDUINO UNO</a:t>
            </a:r>
          </a:p>
        </p:txBody>
      </p:sp>
    </p:spTree>
    <p:extLst>
      <p:ext uri="{BB962C8B-B14F-4D97-AF65-F5344CB8AC3E}">
        <p14:creationId xmlns:p14="http://schemas.microsoft.com/office/powerpoint/2010/main" val="262069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399661" y="1159902"/>
            <a:ext cx="11228594" cy="646331"/>
          </a:xfrm>
        </p:spPr>
        <p:txBody>
          <a:bodyPr/>
          <a:lstStyle/>
          <a:p>
            <a:pPr algn="ctr"/>
            <a:r>
              <a:rPr lang="en-US" sz="4000" u="sng" dirty="0"/>
              <a:t>PROBLEM STATEMENT</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173665" y="2156276"/>
            <a:ext cx="12365665" cy="4711525"/>
          </a:xfrm>
        </p:spPr>
        <p:txBody>
          <a:bodyPr/>
          <a:lstStyle/>
          <a:p>
            <a:pPr lvl="1">
              <a:buFont typeface="Wingdings" panose="05000000000000000000" pitchFamily="2" charset="2"/>
              <a:buChar char="§"/>
            </a:pPr>
            <a:r>
              <a:rPr lang="en-US" sz="2000" b="0" i="0" dirty="0">
                <a:solidFill>
                  <a:srgbClr val="374151"/>
                </a:solidFill>
                <a:effectLst/>
                <a:cs typeface="Times New Roman" panose="02020603050405020304" pitchFamily="18" charset="0"/>
              </a:rPr>
              <a:t>The Internet of Vehicles (IoV) presents a promising avenue for secure real-time transmission and storage of traffic accident information among IoV devices, including Vehicles, Road Side Units (RSU), and Edge Servers. </a:t>
            </a:r>
          </a:p>
          <a:p>
            <a:pPr lvl="1">
              <a:buFont typeface="Wingdings" panose="05000000000000000000" pitchFamily="2" charset="2"/>
              <a:buChar char="§"/>
            </a:pPr>
            <a:r>
              <a:rPr lang="en-US" sz="2000" b="0" i="0" dirty="0">
                <a:solidFill>
                  <a:srgbClr val="374151"/>
                </a:solidFill>
                <a:effectLst/>
                <a:cs typeface="Times New Roman" panose="02020603050405020304" pitchFamily="18" charset="0"/>
              </a:rPr>
              <a:t>However, the current IoV landscape faces substantial challenges. </a:t>
            </a:r>
          </a:p>
          <a:p>
            <a:pPr lvl="1">
              <a:buFont typeface="Wingdings" panose="05000000000000000000" pitchFamily="2" charset="2"/>
              <a:buChar char="§"/>
            </a:pPr>
            <a:r>
              <a:rPr lang="en-US" sz="2000" b="0" i="0" dirty="0">
                <a:solidFill>
                  <a:srgbClr val="374151"/>
                </a:solidFill>
                <a:effectLst/>
                <a:cs typeface="Times New Roman" panose="02020603050405020304" pitchFamily="18" charset="0"/>
              </a:rPr>
              <a:t>Despite the advantages of IoV, accurate traffic accident prediction and decentralized data storage remain elusive, leading to unintended losses and safety hazards. </a:t>
            </a:r>
          </a:p>
          <a:p>
            <a:pPr lvl="1">
              <a:buFont typeface="Wingdings" panose="05000000000000000000" pitchFamily="2" charset="2"/>
              <a:buChar char="§"/>
            </a:pPr>
            <a:r>
              <a:rPr lang="en-US" sz="2000" b="0" i="0" dirty="0">
                <a:solidFill>
                  <a:srgbClr val="374151"/>
                </a:solidFill>
                <a:effectLst/>
                <a:cs typeface="Times New Roman" panose="02020603050405020304" pitchFamily="18" charset="0"/>
              </a:rPr>
              <a:t>Existing systems, particularly those structured around edge servers, fall short in addressing issues such as data immutability, decentralized storage, security, vehicle user privacy, and overall system security. </a:t>
            </a:r>
          </a:p>
          <a:p>
            <a:pPr lvl="1">
              <a:buFont typeface="Wingdings" panose="05000000000000000000" pitchFamily="2" charset="2"/>
              <a:buChar char="§"/>
            </a:pPr>
            <a:r>
              <a:rPr lang="en-US" sz="2000" b="0" i="0" dirty="0">
                <a:solidFill>
                  <a:srgbClr val="374151"/>
                </a:solidFill>
                <a:effectLst/>
                <a:cs typeface="Times New Roman" panose="02020603050405020304" pitchFamily="18" charset="0"/>
              </a:rPr>
              <a:t>The integration of blockchain technology, specifically the Practical Byzantine Fault Tolerance (PBFT) model, lacks synchronization with machine learning models, exacerbating the severity of accidents, traffic congestion, and driver exhaustion.</a:t>
            </a:r>
            <a:endParaRPr lang="en-US" sz="2000" dirty="0">
              <a:cs typeface="Times New Roman" panose="02020603050405020304" pitchFamily="18" charset="0"/>
            </a:endParaRPr>
          </a:p>
        </p:txBody>
      </p:sp>
    </p:spTree>
    <p:extLst>
      <p:ext uri="{BB962C8B-B14F-4D97-AF65-F5344CB8AC3E}">
        <p14:creationId xmlns:p14="http://schemas.microsoft.com/office/powerpoint/2010/main" val="2617374669"/>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83C238-4DFB-C32A-588E-883E76BA730F}"/>
              </a:ext>
            </a:extLst>
          </p:cNvPr>
          <p:cNvSpPr>
            <a:spLocks noGrp="1"/>
          </p:cNvSpPr>
          <p:nvPr>
            <p:ph type="title"/>
          </p:nvPr>
        </p:nvSpPr>
        <p:spPr>
          <a:xfrm>
            <a:off x="566928" y="1001018"/>
            <a:ext cx="10025546" cy="1089529"/>
          </a:xfrm>
        </p:spPr>
        <p:txBody>
          <a:bodyPr/>
          <a:lstStyle/>
          <a:p>
            <a:r>
              <a:rPr lang="en-IN" b="1" i="0" dirty="0">
                <a:solidFill>
                  <a:srgbClr val="374151"/>
                </a:solidFill>
                <a:effectLst/>
                <a:latin typeface="Söhne"/>
              </a:rPr>
              <a:t>Comparison with Other Schemes (Hundred Blocks, Each with Ten Transactions):</a:t>
            </a:r>
            <a:endParaRPr lang="en-IN" dirty="0"/>
          </a:p>
        </p:txBody>
      </p:sp>
      <p:sp>
        <p:nvSpPr>
          <p:cNvPr id="5" name="Content Placeholder 4">
            <a:extLst>
              <a:ext uri="{FF2B5EF4-FFF2-40B4-BE49-F238E27FC236}">
                <a16:creationId xmlns:a16="http://schemas.microsoft.com/office/drawing/2014/main" id="{E0080FCA-9040-E5A8-9C35-E1B32ED2282A}"/>
              </a:ext>
            </a:extLst>
          </p:cNvPr>
          <p:cNvSpPr>
            <a:spLocks noGrp="1"/>
          </p:cNvSpPr>
          <p:nvPr>
            <p:ph idx="1"/>
          </p:nvPr>
        </p:nvSpPr>
        <p:spPr>
          <a:xfrm>
            <a:off x="566928" y="2436269"/>
            <a:ext cx="10130744" cy="3968249"/>
          </a:xfrm>
        </p:spPr>
        <p:txBody>
          <a:bodyPr/>
          <a:lstStyle/>
          <a:p>
            <a:pPr algn="l">
              <a:buFont typeface="Arial" panose="020B0604020202020204" pitchFamily="34" charset="0"/>
              <a:buChar char="•"/>
            </a:pPr>
            <a:r>
              <a:rPr lang="en-IN" sz="2000" b="1" i="0" dirty="0">
                <a:solidFill>
                  <a:srgbClr val="374151"/>
                </a:solidFill>
                <a:effectLst/>
                <a:cs typeface="Times New Roman" panose="02020603050405020304" pitchFamily="18" charset="0"/>
              </a:rPr>
              <a:t>LSB (Min Execution Time):</a:t>
            </a:r>
            <a:r>
              <a:rPr lang="en-IN" sz="2000" b="0" i="0" dirty="0">
                <a:solidFill>
                  <a:srgbClr val="374151"/>
                </a:solidFill>
                <a:effectLst/>
                <a:cs typeface="Times New Roman" panose="02020603050405020304" pitchFamily="18" charset="0"/>
              </a:rPr>
              <a:t> 2.8758s</a:t>
            </a:r>
          </a:p>
          <a:p>
            <a:pPr algn="l">
              <a:buFont typeface="Arial" panose="020B0604020202020204" pitchFamily="34" charset="0"/>
              <a:buChar char="•"/>
            </a:pPr>
            <a:r>
              <a:rPr lang="en-IN" sz="2000" b="1" i="0" dirty="0">
                <a:solidFill>
                  <a:srgbClr val="374151"/>
                </a:solidFill>
                <a:effectLst/>
                <a:cs typeface="Times New Roman" panose="02020603050405020304" pitchFamily="18" charset="0"/>
              </a:rPr>
              <a:t>LSB (Max Execution Time):</a:t>
            </a:r>
            <a:r>
              <a:rPr lang="en-IN" sz="2000" b="0" i="0" dirty="0">
                <a:solidFill>
                  <a:srgbClr val="374151"/>
                </a:solidFill>
                <a:effectLst/>
                <a:cs typeface="Times New Roman" panose="02020603050405020304" pitchFamily="18" charset="0"/>
              </a:rPr>
              <a:t> 5.7516s</a:t>
            </a:r>
          </a:p>
          <a:p>
            <a:pPr algn="l">
              <a:buFont typeface="Arial" panose="020B0604020202020204" pitchFamily="34" charset="0"/>
              <a:buChar char="•"/>
            </a:pPr>
            <a:r>
              <a:rPr lang="en-IN" sz="2000" b="1" i="0" dirty="0">
                <a:solidFill>
                  <a:srgbClr val="374151"/>
                </a:solidFill>
                <a:effectLst/>
                <a:cs typeface="Times New Roman" panose="02020603050405020304" pitchFamily="18" charset="0"/>
              </a:rPr>
              <a:t>Li et al.:</a:t>
            </a:r>
            <a:r>
              <a:rPr lang="en-IN" sz="2000" b="0" i="0" dirty="0">
                <a:solidFill>
                  <a:srgbClr val="374151"/>
                </a:solidFill>
                <a:effectLst/>
                <a:cs typeface="Times New Roman" panose="02020603050405020304" pitchFamily="18" charset="0"/>
              </a:rPr>
              <a:t> 14.372s, </a:t>
            </a:r>
            <a:r>
              <a:rPr lang="en-IN" sz="2000" b="1" i="0" dirty="0">
                <a:solidFill>
                  <a:srgbClr val="374151"/>
                </a:solidFill>
                <a:effectLst/>
                <a:cs typeface="Times New Roman" panose="02020603050405020304" pitchFamily="18" charset="0"/>
              </a:rPr>
              <a:t>DSSCB:</a:t>
            </a:r>
            <a:r>
              <a:rPr lang="en-IN" sz="2000" b="0" i="0" dirty="0">
                <a:solidFill>
                  <a:srgbClr val="374151"/>
                </a:solidFill>
                <a:effectLst/>
                <a:cs typeface="Times New Roman" panose="02020603050405020304" pitchFamily="18" charset="0"/>
              </a:rPr>
              <a:t> 88.6786s, </a:t>
            </a:r>
            <a:r>
              <a:rPr lang="en-IN" sz="2000" b="1" i="0" dirty="0">
                <a:solidFill>
                  <a:srgbClr val="374151"/>
                </a:solidFill>
                <a:effectLst/>
                <a:cs typeface="Times New Roman" panose="02020603050405020304" pitchFamily="18" charset="0"/>
              </a:rPr>
              <a:t>BCPPA:</a:t>
            </a:r>
            <a:r>
              <a:rPr lang="en-IN" sz="2000" b="0" i="0" dirty="0">
                <a:solidFill>
                  <a:srgbClr val="374151"/>
                </a:solidFill>
                <a:effectLst/>
                <a:cs typeface="Times New Roman" panose="02020603050405020304" pitchFamily="18" charset="0"/>
              </a:rPr>
              <a:t> 9.5787s, </a:t>
            </a:r>
            <a:r>
              <a:rPr lang="en-IN" sz="2000" b="1" i="0" dirty="0">
                <a:solidFill>
                  <a:srgbClr val="374151"/>
                </a:solidFill>
                <a:effectLst/>
                <a:cs typeface="Times New Roman" panose="02020603050405020304" pitchFamily="18" charset="0"/>
              </a:rPr>
              <a:t>Li et al. (Decentralized):</a:t>
            </a:r>
            <a:r>
              <a:rPr lang="en-IN" sz="2000" b="0" i="0" dirty="0">
                <a:solidFill>
                  <a:srgbClr val="374151"/>
                </a:solidFill>
                <a:effectLst/>
                <a:cs typeface="Times New Roman" panose="02020603050405020304" pitchFamily="18" charset="0"/>
              </a:rPr>
              <a:t> 2.10s, </a:t>
            </a:r>
            <a:r>
              <a:rPr lang="en-IN" sz="2000" b="1" i="0" dirty="0">
                <a:solidFill>
                  <a:srgbClr val="374151"/>
                </a:solidFill>
                <a:effectLst/>
                <a:cs typeface="Times New Roman" panose="02020603050405020304" pitchFamily="18" charset="0"/>
              </a:rPr>
              <a:t>EAAP:</a:t>
            </a:r>
            <a:r>
              <a:rPr lang="en-IN" sz="2000" b="0" i="0" dirty="0">
                <a:solidFill>
                  <a:srgbClr val="374151"/>
                </a:solidFill>
                <a:effectLst/>
                <a:cs typeface="Times New Roman" panose="02020603050405020304" pitchFamily="18" charset="0"/>
              </a:rPr>
              <a:t> 81.5146s</a:t>
            </a:r>
          </a:p>
          <a:p>
            <a:pPr algn="l">
              <a:buFont typeface="Arial" panose="020B0604020202020204" pitchFamily="34" charset="0"/>
              <a:buChar char="•"/>
            </a:pPr>
            <a:r>
              <a:rPr lang="en-IN" sz="2000" b="1" i="0" dirty="0">
                <a:solidFill>
                  <a:srgbClr val="374151"/>
                </a:solidFill>
                <a:effectLst/>
                <a:cs typeface="Times New Roman" panose="02020603050405020304" pitchFamily="18" charset="0"/>
              </a:rPr>
              <a:t>Sun et al. (V2V Authentication):</a:t>
            </a:r>
            <a:r>
              <a:rPr lang="en-IN" sz="2000" b="0" i="0" dirty="0">
                <a:solidFill>
                  <a:srgbClr val="374151"/>
                </a:solidFill>
                <a:effectLst/>
                <a:cs typeface="Times New Roman" panose="02020603050405020304" pitchFamily="18" charset="0"/>
              </a:rPr>
              <a:t> 72s</a:t>
            </a:r>
          </a:p>
          <a:p>
            <a:pPr algn="l">
              <a:buFont typeface="Arial" panose="020B0604020202020204" pitchFamily="34" charset="0"/>
              <a:buChar char="•"/>
            </a:pPr>
            <a:r>
              <a:rPr lang="en-IN" sz="2000" b="1" i="0" dirty="0">
                <a:solidFill>
                  <a:srgbClr val="374151"/>
                </a:solidFill>
                <a:effectLst/>
                <a:cs typeface="Times New Roman" panose="02020603050405020304" pitchFamily="18" charset="0"/>
              </a:rPr>
              <a:t>Sun et al. (V2R Authentication):</a:t>
            </a:r>
            <a:r>
              <a:rPr lang="en-IN" sz="2000" b="0" i="0" dirty="0">
                <a:solidFill>
                  <a:srgbClr val="374151"/>
                </a:solidFill>
                <a:effectLst/>
                <a:cs typeface="Times New Roman" panose="02020603050405020304" pitchFamily="18" charset="0"/>
              </a:rPr>
              <a:t> 28.746s</a:t>
            </a:r>
          </a:p>
          <a:p>
            <a:pPr algn="l">
              <a:buFont typeface="Arial" panose="020B0604020202020204" pitchFamily="34" charset="0"/>
              <a:buChar char="•"/>
            </a:pPr>
            <a:r>
              <a:rPr lang="en-IN" sz="2000" b="1" i="0" dirty="0">
                <a:solidFill>
                  <a:srgbClr val="374151"/>
                </a:solidFill>
                <a:effectLst/>
                <a:cs typeface="Times New Roman" panose="02020603050405020304" pitchFamily="18" charset="0"/>
              </a:rPr>
              <a:t>Intelligent Chain (Direct Case):</a:t>
            </a:r>
            <a:r>
              <a:rPr lang="en-IN" sz="2000" b="0" i="0" dirty="0">
                <a:solidFill>
                  <a:srgbClr val="374151"/>
                </a:solidFill>
                <a:effectLst/>
                <a:cs typeface="Times New Roman" panose="02020603050405020304" pitchFamily="18" charset="0"/>
              </a:rPr>
              <a:t> 0.7184s</a:t>
            </a:r>
          </a:p>
          <a:p>
            <a:pPr algn="l">
              <a:buFont typeface="Arial" panose="020B0604020202020204" pitchFamily="34" charset="0"/>
              <a:buChar char="•"/>
            </a:pPr>
            <a:r>
              <a:rPr lang="en-IN" sz="2000" b="1" i="0" dirty="0">
                <a:solidFill>
                  <a:srgbClr val="374151"/>
                </a:solidFill>
                <a:effectLst/>
                <a:cs typeface="Times New Roman" panose="02020603050405020304" pitchFamily="18" charset="0"/>
              </a:rPr>
              <a:t>Intelligent Chain (Indirect Case):</a:t>
            </a:r>
            <a:r>
              <a:rPr lang="en-IN" sz="2000" b="0" i="0" dirty="0">
                <a:solidFill>
                  <a:srgbClr val="374151"/>
                </a:solidFill>
                <a:effectLst/>
                <a:cs typeface="Times New Roman" panose="02020603050405020304" pitchFamily="18" charset="0"/>
              </a:rPr>
              <a:t> 1.4375s</a:t>
            </a:r>
          </a:p>
          <a:p>
            <a:pPr marL="0" indent="0" algn="l">
              <a:buNone/>
            </a:pPr>
            <a:endParaRPr lang="en-IN" sz="2000" b="0" i="0" dirty="0">
              <a:solidFill>
                <a:srgbClr val="374151"/>
              </a:solidFill>
              <a:effectLst/>
              <a:cs typeface="Times New Roman" panose="02020603050405020304" pitchFamily="18" charset="0"/>
            </a:endParaRPr>
          </a:p>
          <a:p>
            <a:endParaRPr lang="en-IN" sz="2000" dirty="0">
              <a:cs typeface="Times New Roman" panose="02020603050405020304" pitchFamily="18" charset="0"/>
            </a:endParaRPr>
          </a:p>
        </p:txBody>
      </p:sp>
    </p:spTree>
    <p:extLst>
      <p:ext uri="{BB962C8B-B14F-4D97-AF65-F5344CB8AC3E}">
        <p14:creationId xmlns:p14="http://schemas.microsoft.com/office/powerpoint/2010/main" val="994290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93979B-34F9-8109-B49C-340403E79FE0}"/>
              </a:ext>
            </a:extLst>
          </p:cNvPr>
          <p:cNvSpPr>
            <a:spLocks noGrp="1"/>
          </p:cNvSpPr>
          <p:nvPr>
            <p:ph idx="1"/>
          </p:nvPr>
        </p:nvSpPr>
        <p:spPr>
          <a:xfrm>
            <a:off x="364141" y="1036347"/>
            <a:ext cx="11353125" cy="3968249"/>
          </a:xfrm>
        </p:spPr>
        <p:txBody>
          <a:bodyPr/>
          <a:lstStyle/>
          <a:p>
            <a:pPr marL="457200" lvl="1" indent="0" algn="ctr">
              <a:buNone/>
            </a:pPr>
            <a:r>
              <a:rPr lang="en-IN" sz="4000" b="0" i="0" dirty="0">
                <a:solidFill>
                  <a:schemeClr val="tx2"/>
                </a:solidFill>
                <a:effectLst/>
                <a:cs typeface="Times New Roman" panose="02020603050405020304" pitchFamily="18" charset="0"/>
              </a:rPr>
              <a:t>Transaction Approval Delay</a:t>
            </a:r>
            <a:endParaRPr lang="en-US" sz="2000" dirty="0">
              <a:solidFill>
                <a:schemeClr val="tx2"/>
              </a:solidFill>
              <a:cs typeface="Times New Roman" panose="02020603050405020304" pitchFamily="18" charset="0"/>
            </a:endParaRPr>
          </a:p>
          <a:p>
            <a:pPr marL="457200" lvl="1" indent="0">
              <a:buNone/>
            </a:pPr>
            <a:endParaRPr lang="en-IN" sz="2000" b="0" i="0" dirty="0">
              <a:solidFill>
                <a:srgbClr val="374151"/>
              </a:solidFill>
              <a:effectLst/>
              <a:cs typeface="Times New Roman" panose="02020603050405020304" pitchFamily="18" charset="0"/>
            </a:endParaRPr>
          </a:p>
          <a:p>
            <a:pPr algn="l">
              <a:buFont typeface="Courier New" panose="02070309020205020404" pitchFamily="49" charset="0"/>
              <a:buChar char="o"/>
            </a:pPr>
            <a:r>
              <a:rPr lang="en-US" sz="2000" b="0" i="0" dirty="0">
                <a:solidFill>
                  <a:srgbClr val="374151"/>
                </a:solidFill>
                <a:effectLst/>
                <a:cs typeface="Times New Roman" panose="02020603050405020304" pitchFamily="18" charset="0"/>
              </a:rPr>
              <a:t>Intelligent Chain demonstrates significantly lower transaction approval delays compared to several well-known schemes.</a:t>
            </a:r>
          </a:p>
          <a:p>
            <a:pPr algn="l">
              <a:buFont typeface="Courier New" panose="02070309020205020404" pitchFamily="49" charset="0"/>
              <a:buChar char="o"/>
            </a:pPr>
            <a:r>
              <a:rPr lang="en-US" sz="2000" b="0" i="0" dirty="0">
                <a:solidFill>
                  <a:srgbClr val="374151"/>
                </a:solidFill>
                <a:effectLst/>
                <a:cs typeface="Times New Roman" panose="02020603050405020304" pitchFamily="18" charset="0"/>
              </a:rPr>
              <a:t>The direct case (decentralized trust) and indirect case (decentralized trust + transaction verification) in Intelligent Chain show efficient transaction processing times.</a:t>
            </a:r>
          </a:p>
          <a:p>
            <a:pPr algn="l">
              <a:buFont typeface="Courier New" panose="02070309020205020404" pitchFamily="49" charset="0"/>
              <a:buChar char="o"/>
            </a:pPr>
            <a:r>
              <a:rPr lang="en-US" sz="2000" b="0" i="0" dirty="0">
                <a:solidFill>
                  <a:srgbClr val="374151"/>
                </a:solidFill>
                <a:effectLst/>
                <a:cs typeface="Times New Roman" panose="02020603050405020304" pitchFamily="18" charset="0"/>
              </a:rPr>
              <a:t>The percentages in Intelligent Chain's case indicate the proportion of edge servers with no trust relationship between them.</a:t>
            </a:r>
          </a:p>
          <a:p>
            <a:pPr algn="l">
              <a:buFont typeface="Courier New" panose="02070309020205020404" pitchFamily="49" charset="0"/>
              <a:buChar char="o"/>
            </a:pPr>
            <a:r>
              <a:rPr lang="en-US" sz="2000" b="0" i="0" dirty="0">
                <a:solidFill>
                  <a:srgbClr val="374151"/>
                </a:solidFill>
                <a:effectLst/>
                <a:cs typeface="Times New Roman" panose="02020603050405020304" pitchFamily="18" charset="0"/>
              </a:rPr>
              <a:t>Intelligent Chain excels in minimizing transaction approval delays, showcasing its efficiency in transaction processing within the Internet of Vehicles (IoV) environment. The comparison highlights Intelligent Chain's favorable performance against other schemes across various scenarios.</a:t>
            </a:r>
          </a:p>
          <a:p>
            <a:pPr marL="0" indent="0">
              <a:buNone/>
            </a:pPr>
            <a:endParaRPr lang="en-IN" sz="2000" dirty="0">
              <a:cs typeface="Times New Roman" panose="02020603050405020304" pitchFamily="18" charset="0"/>
            </a:endParaRPr>
          </a:p>
        </p:txBody>
      </p:sp>
    </p:spTree>
    <p:extLst>
      <p:ext uri="{BB962C8B-B14F-4D97-AF65-F5344CB8AC3E}">
        <p14:creationId xmlns:p14="http://schemas.microsoft.com/office/powerpoint/2010/main" val="500876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23317-D187-27C2-76A7-9A9804B416E3}"/>
              </a:ext>
            </a:extLst>
          </p:cNvPr>
          <p:cNvSpPr>
            <a:spLocks noGrp="1"/>
          </p:cNvSpPr>
          <p:nvPr>
            <p:ph type="title"/>
          </p:nvPr>
        </p:nvSpPr>
        <p:spPr>
          <a:xfrm>
            <a:off x="145657" y="1001018"/>
            <a:ext cx="11968120" cy="1089529"/>
          </a:xfrm>
        </p:spPr>
        <p:txBody>
          <a:bodyPr/>
          <a:lstStyle/>
          <a:p>
            <a:r>
              <a:rPr lang="en-IN" dirty="0"/>
              <a:t>PERFORMANCE EVALUATION: </a:t>
            </a:r>
            <a:r>
              <a:rPr lang="en-IN" i="0" dirty="0">
                <a:effectLst/>
                <a:latin typeface="Söhne"/>
              </a:rPr>
              <a:t>Accuracy of Prediction Analysis</a:t>
            </a:r>
            <a:endParaRPr lang="en-IN" dirty="0"/>
          </a:p>
        </p:txBody>
      </p:sp>
      <p:sp>
        <p:nvSpPr>
          <p:cNvPr id="5" name="Content Placeholder 4">
            <a:extLst>
              <a:ext uri="{FF2B5EF4-FFF2-40B4-BE49-F238E27FC236}">
                <a16:creationId xmlns:a16="http://schemas.microsoft.com/office/drawing/2014/main" id="{B60C7C3D-23F5-5ED4-51D6-AD3214F116C5}"/>
              </a:ext>
            </a:extLst>
          </p:cNvPr>
          <p:cNvSpPr>
            <a:spLocks noGrp="1"/>
          </p:cNvSpPr>
          <p:nvPr>
            <p:ph idx="1"/>
          </p:nvPr>
        </p:nvSpPr>
        <p:spPr>
          <a:xfrm>
            <a:off x="566928" y="2185416"/>
            <a:ext cx="11328364" cy="3968249"/>
          </a:xfrm>
        </p:spPr>
        <p:txBody>
          <a:bodyPr/>
          <a:lstStyle/>
          <a:p>
            <a:pPr algn="l"/>
            <a:r>
              <a:rPr lang="en-IN" b="1" i="0" dirty="0">
                <a:solidFill>
                  <a:srgbClr val="374151"/>
                </a:solidFill>
                <a:effectLst/>
                <a:cs typeface="Times New Roman" panose="02020603050405020304" pitchFamily="18" charset="0"/>
              </a:rPr>
              <a:t>Dataset Source:</a:t>
            </a:r>
            <a:r>
              <a:rPr lang="en-IN" dirty="0">
                <a:solidFill>
                  <a:srgbClr val="374151"/>
                </a:solidFill>
                <a:cs typeface="Times New Roman" panose="02020603050405020304" pitchFamily="18" charset="0"/>
              </a:rPr>
              <a:t> </a:t>
            </a:r>
            <a:r>
              <a:rPr lang="en-IN" b="0" i="0" dirty="0">
                <a:solidFill>
                  <a:srgbClr val="374151"/>
                </a:solidFill>
                <a:effectLst/>
                <a:cs typeface="Times New Roman" panose="02020603050405020304" pitchFamily="18" charset="0"/>
              </a:rPr>
              <a:t>Intelligent Chain utilizes a publicly available car-accident dataset from Kaggle.</a:t>
            </a:r>
          </a:p>
          <a:p>
            <a:pPr marL="0" indent="0" algn="l">
              <a:buNone/>
            </a:pPr>
            <a:endParaRPr lang="en-IN" b="0" i="0" dirty="0">
              <a:solidFill>
                <a:srgbClr val="374151"/>
              </a:solidFill>
              <a:effectLst/>
              <a:cs typeface="Times New Roman" panose="02020603050405020304" pitchFamily="18" charset="0"/>
            </a:endParaRPr>
          </a:p>
          <a:p>
            <a:pPr marL="0" indent="0" algn="l">
              <a:buNone/>
            </a:pPr>
            <a:r>
              <a:rPr lang="en-US" b="1" i="0" dirty="0">
                <a:solidFill>
                  <a:srgbClr val="374151"/>
                </a:solidFill>
                <a:effectLst/>
                <a:cs typeface="Times New Roman" panose="02020603050405020304" pitchFamily="18" charset="0"/>
              </a:rPr>
              <a:t>Data Preparation:</a:t>
            </a:r>
            <a:endParaRPr lang="en-US" b="0" i="0" dirty="0">
              <a:solidFill>
                <a:srgbClr val="374151"/>
              </a:solidFill>
              <a:effectLst/>
              <a:cs typeface="Times New Roman" panose="02020603050405020304" pitchFamily="18" charset="0"/>
            </a:endParaRPr>
          </a:p>
          <a:p>
            <a:pPr algn="l"/>
            <a:r>
              <a:rPr lang="en-US" b="1" i="0" dirty="0">
                <a:solidFill>
                  <a:srgbClr val="374151"/>
                </a:solidFill>
                <a:effectLst/>
                <a:cs typeface="Times New Roman" panose="02020603050405020304" pitchFamily="18" charset="0"/>
              </a:rPr>
              <a:t>Handling Missing Values:</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Identify and handle missing values (marked as '-1' and Not a Number (</a:t>
            </a:r>
            <a:r>
              <a:rPr lang="en-US" b="0" i="0" dirty="0" err="1">
                <a:solidFill>
                  <a:srgbClr val="374151"/>
                </a:solidFill>
                <a:effectLst/>
                <a:cs typeface="Times New Roman" panose="02020603050405020304" pitchFamily="18" charset="0"/>
              </a:rPr>
              <a:t>NaN</a:t>
            </a:r>
            <a:r>
              <a:rPr lang="en-US" b="0" i="0" dirty="0">
                <a:solidFill>
                  <a:srgbClr val="374151"/>
                </a:solidFill>
                <a:effectLst/>
                <a:cs typeface="Times New Roman" panose="02020603050405020304" pitchFamily="18" charset="0"/>
              </a:rPr>
              <a:t>) in the dataset).</a:t>
            </a:r>
          </a:p>
          <a:p>
            <a:pPr algn="l"/>
            <a:r>
              <a:rPr lang="en-US" b="1" i="0" dirty="0">
                <a:solidFill>
                  <a:srgbClr val="374151"/>
                </a:solidFill>
                <a:effectLst/>
                <a:cs typeface="Times New Roman" panose="02020603050405020304" pitchFamily="18" charset="0"/>
              </a:rPr>
              <a:t>Data Splitting:</a:t>
            </a:r>
            <a:endParaRPr lang="en-US" b="0" i="0" dirty="0">
              <a:solidFill>
                <a:srgbClr val="374151"/>
              </a:solidFill>
              <a:effectLst/>
              <a:cs typeface="Times New Roman" panose="02020603050405020304" pitchFamily="18" charset="0"/>
            </a:endParaRPr>
          </a:p>
          <a:p>
            <a:pPr marL="457200" lvl="1" indent="0" algn="l">
              <a:buNone/>
            </a:pPr>
            <a:r>
              <a:rPr lang="en-US" b="0" i="0" dirty="0">
                <a:solidFill>
                  <a:srgbClr val="374151"/>
                </a:solidFill>
                <a:effectLst/>
                <a:cs typeface="Times New Roman" panose="02020603050405020304" pitchFamily="18" charset="0"/>
              </a:rPr>
              <a:t>Split the data into training and testing datasets.</a:t>
            </a:r>
          </a:p>
          <a:p>
            <a:pPr algn="l"/>
            <a:r>
              <a:rPr lang="en-IN" b="1" i="0" dirty="0">
                <a:effectLst/>
                <a:cs typeface="Times New Roman" panose="02020603050405020304" pitchFamily="18" charset="0"/>
              </a:rPr>
              <a:t>Prediction Task:</a:t>
            </a:r>
          </a:p>
          <a:p>
            <a:pPr marL="0" indent="0" algn="l">
              <a:buNone/>
            </a:pPr>
            <a:r>
              <a:rPr lang="en-IN" b="1" dirty="0">
                <a:solidFill>
                  <a:srgbClr val="374151"/>
                </a:solidFill>
                <a:cs typeface="Times New Roman" panose="02020603050405020304" pitchFamily="18" charset="0"/>
              </a:rPr>
              <a:t>       </a:t>
            </a:r>
            <a:r>
              <a:rPr lang="en-US" b="0" i="0" dirty="0">
                <a:solidFill>
                  <a:srgbClr val="374151"/>
                </a:solidFill>
                <a:effectLst/>
                <a:cs typeface="Times New Roman" panose="02020603050405020304" pitchFamily="18" charset="0"/>
              </a:rPr>
              <a:t>The prediction task involves predicting accident severity based on the prepared dataset.</a:t>
            </a:r>
          </a:p>
          <a:p>
            <a:pPr marL="0" indent="0">
              <a:buNone/>
            </a:pPr>
            <a:endParaRPr lang="en-IN" dirty="0">
              <a:cs typeface="Times New Roman" panose="02020603050405020304" pitchFamily="18" charset="0"/>
            </a:endParaRPr>
          </a:p>
        </p:txBody>
      </p:sp>
    </p:spTree>
    <p:extLst>
      <p:ext uri="{BB962C8B-B14F-4D97-AF65-F5344CB8AC3E}">
        <p14:creationId xmlns:p14="http://schemas.microsoft.com/office/powerpoint/2010/main" val="15158594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7C12CA-6E72-9AED-DC52-D4AD41BBC2BB}"/>
              </a:ext>
            </a:extLst>
          </p:cNvPr>
          <p:cNvSpPr>
            <a:spLocks noGrp="1"/>
          </p:cNvSpPr>
          <p:nvPr>
            <p:ph idx="1"/>
          </p:nvPr>
        </p:nvSpPr>
        <p:spPr>
          <a:xfrm>
            <a:off x="380326" y="1117267"/>
            <a:ext cx="11102271" cy="3968249"/>
          </a:xfrm>
        </p:spPr>
        <p:txBody>
          <a:bodyPr/>
          <a:lstStyle/>
          <a:p>
            <a:pPr marL="0" indent="0" algn="l">
              <a:buNone/>
            </a:pPr>
            <a:r>
              <a:rPr lang="en-IN" b="1" i="0" dirty="0">
                <a:effectLst/>
                <a:cs typeface="Times New Roman" panose="02020603050405020304" pitchFamily="18" charset="0"/>
              </a:rPr>
              <a:t>Significance of Prediction:</a:t>
            </a:r>
            <a:endParaRPr lang="en-US" dirty="0">
              <a:solidFill>
                <a:srgbClr val="374151"/>
              </a:solidFill>
              <a:cs typeface="Times New Roman" panose="02020603050405020304" pitchFamily="18" charset="0"/>
            </a:endParaRPr>
          </a:p>
          <a:p>
            <a:pPr marL="0" indent="0" algn="l">
              <a:buNone/>
            </a:pPr>
            <a:r>
              <a:rPr lang="en-US" b="0" i="0" dirty="0">
                <a:solidFill>
                  <a:srgbClr val="374151"/>
                </a:solidFill>
                <a:effectLst/>
                <a:cs typeface="Times New Roman" panose="02020603050405020304" pitchFamily="18" charset="0"/>
              </a:rPr>
              <a:t>The accuracy of accident severity prediction is crucial for recommending or not recommending a particular area for travel.</a:t>
            </a:r>
          </a:p>
          <a:p>
            <a:pPr marL="0" indent="0" algn="l">
              <a:buNone/>
            </a:pPr>
            <a:r>
              <a:rPr lang="en-US" b="0" i="0" dirty="0">
                <a:solidFill>
                  <a:srgbClr val="374151"/>
                </a:solidFill>
                <a:effectLst/>
                <a:cs typeface="Times New Roman" panose="02020603050405020304" pitchFamily="18" charset="0"/>
              </a:rPr>
              <a:t>Accurate predictions aid in early establishment of emergency medical facilities in areas identified as high-risk for accidents.</a:t>
            </a:r>
          </a:p>
          <a:p>
            <a:pPr marL="0" indent="0" algn="l">
              <a:buNone/>
            </a:pPr>
            <a:endParaRPr lang="en-US" b="0" i="0" dirty="0">
              <a:solidFill>
                <a:srgbClr val="374151"/>
              </a:solidFill>
              <a:effectLst/>
              <a:cs typeface="Times New Roman" panose="02020603050405020304" pitchFamily="18" charset="0"/>
            </a:endParaRPr>
          </a:p>
          <a:p>
            <a:r>
              <a:rPr lang="en-US" b="0" i="0" dirty="0">
                <a:solidFill>
                  <a:srgbClr val="374151"/>
                </a:solidFill>
                <a:effectLst/>
                <a:cs typeface="Times New Roman" panose="02020603050405020304" pitchFamily="18" charset="0"/>
              </a:rPr>
              <a:t>The primary purpose of accurate accident severity prediction is to proactively address safety concerns, provide travel recommendations, and optimize emergency response.</a:t>
            </a:r>
            <a:endParaRPr lang="en-US" dirty="0">
              <a:solidFill>
                <a:srgbClr val="374151"/>
              </a:solidFill>
              <a:cs typeface="Times New Roman" panose="02020603050405020304" pitchFamily="18" charset="0"/>
            </a:endParaRPr>
          </a:p>
          <a:p>
            <a:r>
              <a:rPr lang="en-US" b="0" i="0" dirty="0">
                <a:solidFill>
                  <a:srgbClr val="374151"/>
                </a:solidFill>
                <a:effectLst/>
                <a:cs typeface="Times New Roman" panose="02020603050405020304" pitchFamily="18" charset="0"/>
              </a:rPr>
              <a:t>By identifying accurate predictions, Intelligent Chain aims to contribute to saving lives and preventing future accidents through informed decision-making.</a:t>
            </a:r>
          </a:p>
          <a:p>
            <a:r>
              <a:rPr lang="en-US" b="0" i="0" dirty="0">
                <a:solidFill>
                  <a:srgbClr val="374151"/>
                </a:solidFill>
                <a:effectLst/>
                <a:cs typeface="Times New Roman" panose="02020603050405020304" pitchFamily="18" charset="0"/>
              </a:rPr>
              <a:t>The accuracy of prediction in Intelligent Chain is essential for enhancing safety measures, guiding travel decisions, and facilitating timely emergency response. The utilization of real-world datasets and the focus on accident severity prediction underscore the practical impact of Intelligent Chain in the realm of Intelligent Transportation Systems.</a:t>
            </a:r>
            <a:endParaRPr lang="en-IN" b="0" i="0" dirty="0">
              <a:solidFill>
                <a:srgbClr val="374151"/>
              </a:solidFill>
              <a:effectLst/>
              <a:cs typeface="Times New Roman" panose="02020603050405020304" pitchFamily="18" charset="0"/>
            </a:endParaRPr>
          </a:p>
          <a:p>
            <a:endParaRPr lang="en-IN" dirty="0">
              <a:cs typeface="Times New Roman" panose="02020603050405020304" pitchFamily="18" charset="0"/>
            </a:endParaRPr>
          </a:p>
        </p:txBody>
      </p:sp>
    </p:spTree>
    <p:extLst>
      <p:ext uri="{BB962C8B-B14F-4D97-AF65-F5344CB8AC3E}">
        <p14:creationId xmlns:p14="http://schemas.microsoft.com/office/powerpoint/2010/main" val="3562861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1A2DD6-F478-67B9-49A2-47B29F60FE1F}"/>
              </a:ext>
            </a:extLst>
          </p:cNvPr>
          <p:cNvSpPr>
            <a:spLocks noGrp="1"/>
          </p:cNvSpPr>
          <p:nvPr>
            <p:ph type="title"/>
          </p:nvPr>
        </p:nvSpPr>
        <p:spPr>
          <a:xfrm>
            <a:off x="566927" y="715229"/>
            <a:ext cx="10211663" cy="1588127"/>
          </a:xfrm>
        </p:spPr>
        <p:txBody>
          <a:bodyPr/>
          <a:lstStyle/>
          <a:p>
            <a:r>
              <a:rPr lang="en-US" b="1" dirty="0"/>
              <a:t>POTENTIAL OF BLOCK CHAIN &amp; ML IN IOV</a:t>
            </a:r>
            <a:br>
              <a:rPr lang="en-US" dirty="0"/>
            </a:br>
            <a:endParaRPr lang="en-IN" dirty="0"/>
          </a:p>
        </p:txBody>
      </p:sp>
      <p:sp>
        <p:nvSpPr>
          <p:cNvPr id="5" name="Content Placeholder 4">
            <a:extLst>
              <a:ext uri="{FF2B5EF4-FFF2-40B4-BE49-F238E27FC236}">
                <a16:creationId xmlns:a16="http://schemas.microsoft.com/office/drawing/2014/main" id="{16298436-E4FE-2761-8195-0D3A373D74C0}"/>
              </a:ext>
            </a:extLst>
          </p:cNvPr>
          <p:cNvSpPr>
            <a:spLocks noGrp="1"/>
          </p:cNvSpPr>
          <p:nvPr>
            <p:ph idx="1"/>
          </p:nvPr>
        </p:nvSpPr>
        <p:spPr>
          <a:xfrm>
            <a:off x="566927" y="2185416"/>
            <a:ext cx="7832605" cy="3968249"/>
          </a:xfrm>
        </p:spPr>
        <p:txBody>
          <a:bodyPr/>
          <a:lstStyle/>
          <a:p>
            <a:r>
              <a:rPr lang="en-US" b="1" dirty="0">
                <a:latin typeface="Times New Roman"/>
                <a:ea typeface="+mn-lt"/>
                <a:cs typeface="+mn-lt"/>
              </a:rPr>
              <a:t>Enhanced Data Trading:</a:t>
            </a:r>
            <a:endParaRPr lang="en-US" dirty="0">
              <a:latin typeface="Times New Roman"/>
              <a:cs typeface="Times New Roman"/>
            </a:endParaRPr>
          </a:p>
          <a:p>
            <a:pPr marL="0" indent="0">
              <a:buNone/>
            </a:pPr>
            <a:r>
              <a:rPr lang="en-US" dirty="0">
                <a:solidFill>
                  <a:srgbClr val="374151"/>
                </a:solidFill>
                <a:latin typeface="Times New Roman"/>
                <a:ea typeface="+mn-lt"/>
                <a:cs typeface="+mn-lt"/>
              </a:rPr>
              <a:t>Blockchain facilitates secure and transparent data transactions.</a:t>
            </a:r>
            <a:endParaRPr lang="en-US" dirty="0">
              <a:latin typeface="Times New Roman"/>
              <a:cs typeface="Times New Roman"/>
            </a:endParaRPr>
          </a:p>
          <a:p>
            <a:r>
              <a:rPr lang="en-US" b="1" dirty="0">
                <a:latin typeface="Times New Roman"/>
                <a:ea typeface="+mn-lt"/>
                <a:cs typeface="+mn-lt"/>
              </a:rPr>
              <a:t>Improved Traffic Predictions:</a:t>
            </a:r>
            <a:endParaRPr lang="en-US" dirty="0">
              <a:latin typeface="Times New Roman"/>
              <a:cs typeface="Times New Roman"/>
            </a:endParaRPr>
          </a:p>
          <a:p>
            <a:pPr marL="0" indent="0">
              <a:buNone/>
            </a:pPr>
            <a:r>
              <a:rPr lang="en-US" dirty="0">
                <a:solidFill>
                  <a:srgbClr val="374151"/>
                </a:solidFill>
                <a:latin typeface="Times New Roman"/>
                <a:ea typeface="+mn-lt"/>
                <a:cs typeface="+mn-lt"/>
              </a:rPr>
              <a:t>Integration of machine learning enables advanced predictive analytics.</a:t>
            </a:r>
            <a:endParaRPr lang="en-US" dirty="0">
              <a:solidFill>
                <a:srgbClr val="374151"/>
              </a:solidFill>
              <a:latin typeface="Times New Roman"/>
              <a:cs typeface="Times New Roman"/>
            </a:endParaRPr>
          </a:p>
          <a:p>
            <a:r>
              <a:rPr lang="en-US" b="1" dirty="0">
                <a:solidFill>
                  <a:srgbClr val="374151"/>
                </a:solidFill>
                <a:latin typeface="Times New Roman"/>
                <a:ea typeface="+mn-lt"/>
                <a:cs typeface="+mn-lt"/>
              </a:rPr>
              <a:t>Increased Security:</a:t>
            </a:r>
            <a:endParaRPr lang="en-US" dirty="0">
              <a:latin typeface="Times New Roman"/>
              <a:cs typeface="Times New Roman"/>
            </a:endParaRPr>
          </a:p>
          <a:p>
            <a:pPr marL="0" indent="0">
              <a:buNone/>
            </a:pPr>
            <a:r>
              <a:rPr lang="en-US" dirty="0">
                <a:solidFill>
                  <a:srgbClr val="374151"/>
                </a:solidFill>
                <a:latin typeface="Times New Roman"/>
                <a:ea typeface="+mn-lt"/>
                <a:cs typeface="+mn-lt"/>
              </a:rPr>
              <a:t>Blockchain's immutable ledger enhances data integrity and security.</a:t>
            </a:r>
            <a:endParaRPr lang="en-US" dirty="0">
              <a:latin typeface="Times New Roman"/>
              <a:cs typeface="Times New Roman"/>
            </a:endParaRPr>
          </a:p>
          <a:p>
            <a:pPr marL="0" indent="0">
              <a:buNone/>
            </a:pPr>
            <a:endParaRPr lang="en-US" dirty="0">
              <a:solidFill>
                <a:srgbClr val="374151"/>
              </a:solidFill>
              <a:latin typeface="Times New Roman"/>
              <a:cs typeface="Times New Roman"/>
            </a:endParaRPr>
          </a:p>
          <a:p>
            <a:endParaRPr lang="en-US" dirty="0">
              <a:latin typeface="Times New Roman"/>
              <a:cs typeface="Times New Roman"/>
            </a:endParaRPr>
          </a:p>
          <a:p>
            <a:endParaRPr lang="en-IN" dirty="0"/>
          </a:p>
        </p:txBody>
      </p:sp>
      <p:pic>
        <p:nvPicPr>
          <p:cNvPr id="6" name="Picture 5" descr="A computer screen shot of a computer&#10;&#10;Description automatically generated">
            <a:extLst>
              <a:ext uri="{FF2B5EF4-FFF2-40B4-BE49-F238E27FC236}">
                <a16:creationId xmlns:a16="http://schemas.microsoft.com/office/drawing/2014/main" id="{9FC9BCD0-9DDB-96EC-9F8F-31CF29B1B17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61933" y="2090547"/>
            <a:ext cx="4091928" cy="3276925"/>
          </a:xfrm>
          <a:prstGeom prst="rect">
            <a:avLst/>
          </a:prstGeom>
        </p:spPr>
      </p:pic>
      <p:sp>
        <p:nvSpPr>
          <p:cNvPr id="8" name="TextBox 7">
            <a:extLst>
              <a:ext uri="{FF2B5EF4-FFF2-40B4-BE49-F238E27FC236}">
                <a16:creationId xmlns:a16="http://schemas.microsoft.com/office/drawing/2014/main" id="{B6E06327-2473-D41B-76BA-B41DFD7476B8}"/>
              </a:ext>
            </a:extLst>
          </p:cNvPr>
          <p:cNvSpPr txBox="1"/>
          <p:nvPr/>
        </p:nvSpPr>
        <p:spPr>
          <a:xfrm>
            <a:off x="7723487" y="5277675"/>
            <a:ext cx="3901586" cy="369332"/>
          </a:xfrm>
          <a:prstGeom prst="rect">
            <a:avLst/>
          </a:prstGeom>
          <a:noFill/>
        </p:spPr>
        <p:txBody>
          <a:bodyPr wrap="square">
            <a:spAutoFit/>
          </a:bodyPr>
          <a:lstStyle/>
          <a:p>
            <a:r>
              <a:rPr lang="en-IN" dirty="0"/>
              <a:t>INTERNET OF VEHICLES (IOV)</a:t>
            </a:r>
          </a:p>
        </p:txBody>
      </p:sp>
    </p:spTree>
    <p:extLst>
      <p:ext uri="{BB962C8B-B14F-4D97-AF65-F5344CB8AC3E}">
        <p14:creationId xmlns:p14="http://schemas.microsoft.com/office/powerpoint/2010/main" val="12281731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A2B0DF-749F-3782-E608-E3B1F850AF7B}"/>
              </a:ext>
            </a:extLst>
          </p:cNvPr>
          <p:cNvSpPr>
            <a:spLocks noGrp="1"/>
          </p:cNvSpPr>
          <p:nvPr>
            <p:ph type="title"/>
          </p:nvPr>
        </p:nvSpPr>
        <p:spPr/>
        <p:txBody>
          <a:bodyPr/>
          <a:lstStyle/>
          <a:p>
            <a:r>
              <a:rPr lang="en-IN" dirty="0"/>
              <a:t>CHALLENGES</a:t>
            </a:r>
          </a:p>
        </p:txBody>
      </p:sp>
      <p:sp>
        <p:nvSpPr>
          <p:cNvPr id="5" name="Content Placeholder 4">
            <a:extLst>
              <a:ext uri="{FF2B5EF4-FFF2-40B4-BE49-F238E27FC236}">
                <a16:creationId xmlns:a16="http://schemas.microsoft.com/office/drawing/2014/main" id="{1C4947A5-483C-42A9-F5CE-303004993B83}"/>
              </a:ext>
            </a:extLst>
          </p:cNvPr>
          <p:cNvSpPr>
            <a:spLocks noGrp="1"/>
          </p:cNvSpPr>
          <p:nvPr>
            <p:ph idx="1"/>
          </p:nvPr>
        </p:nvSpPr>
        <p:spPr>
          <a:xfrm>
            <a:off x="218970" y="2201600"/>
            <a:ext cx="11781517" cy="3968249"/>
          </a:xfrm>
        </p:spPr>
        <p:txBody>
          <a:bodyPr/>
          <a:lstStyle/>
          <a:p>
            <a:r>
              <a:rPr lang="en-US" sz="1800" b="1" dirty="0">
                <a:latin typeface="Times New Roman"/>
                <a:ea typeface="+mn-lt"/>
                <a:cs typeface="+mn-lt"/>
              </a:rPr>
              <a:t>Complex Access Controls:</a:t>
            </a:r>
            <a:endParaRPr lang="en-US" sz="1800" dirty="0">
              <a:latin typeface="Times New Roman"/>
              <a:cs typeface="Times New Roman"/>
            </a:endParaRPr>
          </a:p>
          <a:p>
            <a:pPr marL="0" indent="0">
              <a:buNone/>
            </a:pPr>
            <a:r>
              <a:rPr lang="en-US" sz="1800" dirty="0">
                <a:latin typeface="Times New Roman"/>
                <a:ea typeface="+mn-lt"/>
                <a:cs typeface="+mn-lt"/>
              </a:rPr>
              <a:t>                                Balancing accessibility with security is a nuanced challenge.</a:t>
            </a:r>
            <a:endParaRPr lang="en-US" sz="1800" dirty="0">
              <a:latin typeface="Times New Roman"/>
              <a:cs typeface="Times New Roman"/>
            </a:endParaRPr>
          </a:p>
          <a:p>
            <a:pPr marL="0" indent="0">
              <a:buNone/>
            </a:pPr>
            <a:r>
              <a:rPr lang="en-US" sz="1800" dirty="0">
                <a:latin typeface="Times New Roman"/>
                <a:ea typeface="+mn-lt"/>
                <a:cs typeface="+mn-lt"/>
              </a:rPr>
              <a:t>                                Implementing fine-grained access controls to ensure data privacy while                                </a:t>
            </a:r>
          </a:p>
          <a:p>
            <a:pPr marL="0" indent="0">
              <a:buNone/>
            </a:pPr>
            <a:r>
              <a:rPr lang="en-US" dirty="0">
                <a:latin typeface="Times New Roman"/>
                <a:ea typeface="+mn-lt"/>
                <a:cs typeface="+mn-lt"/>
              </a:rPr>
              <a:t>                                E</a:t>
            </a:r>
            <a:r>
              <a:rPr lang="en-US" sz="1800" dirty="0">
                <a:latin typeface="Times New Roman"/>
                <a:ea typeface="+mn-lt"/>
                <a:cs typeface="+mn-lt"/>
              </a:rPr>
              <a:t>nabling necessary communication.</a:t>
            </a:r>
            <a:endParaRPr lang="en-US" sz="1800" dirty="0">
              <a:latin typeface="Times New Roman"/>
              <a:cs typeface="Times New Roman"/>
            </a:endParaRPr>
          </a:p>
          <a:p>
            <a:r>
              <a:rPr lang="en-US" sz="1800" b="1" dirty="0">
                <a:latin typeface="Times New Roman"/>
                <a:ea typeface="+mn-lt"/>
                <a:cs typeface="+mn-lt"/>
              </a:rPr>
              <a:t>Computational Hurdles: </a:t>
            </a:r>
            <a:r>
              <a:rPr lang="en-US" sz="1800" dirty="0">
                <a:latin typeface="Times New Roman"/>
                <a:ea typeface="+mn-lt"/>
                <a:cs typeface="+mn-lt"/>
              </a:rPr>
              <a:t>Resource-intensive cryptographic operations in blockchain may pose computational challenges.</a:t>
            </a:r>
            <a:endParaRPr lang="en-US" sz="1800" dirty="0">
              <a:latin typeface="Times New Roman"/>
              <a:cs typeface="Times New Roman"/>
            </a:endParaRPr>
          </a:p>
          <a:p>
            <a:r>
              <a:rPr lang="en-US" sz="1800" b="1" dirty="0">
                <a:latin typeface="Times New Roman"/>
                <a:ea typeface="+mn-lt"/>
                <a:cs typeface="+mn-lt"/>
              </a:rPr>
              <a:t>Privacy Concerns:</a:t>
            </a:r>
            <a:endParaRPr lang="en-US" sz="1800" dirty="0">
              <a:latin typeface="Times New Roman"/>
              <a:cs typeface="Times New Roman"/>
            </a:endParaRPr>
          </a:p>
          <a:p>
            <a:pPr marL="0" indent="0">
              <a:buNone/>
            </a:pPr>
            <a:r>
              <a:rPr lang="en-US" sz="1800" dirty="0">
                <a:latin typeface="Times New Roman"/>
                <a:ea typeface="+mn-lt"/>
                <a:cs typeface="+mn-lt"/>
              </a:rPr>
              <a:t>                         Preserving user privacy amidst extensive data sharing is a critical concern.</a:t>
            </a:r>
            <a:endParaRPr lang="en-US" sz="1800" dirty="0">
              <a:latin typeface="Times New Roman"/>
              <a:cs typeface="Times New Roman"/>
            </a:endParaRPr>
          </a:p>
          <a:p>
            <a:pPr marL="0" indent="0">
              <a:buNone/>
            </a:pPr>
            <a:r>
              <a:rPr lang="en-US" sz="1800" dirty="0">
                <a:latin typeface="Times New Roman"/>
                <a:ea typeface="+mn-lt"/>
                <a:cs typeface="+mn-lt"/>
              </a:rPr>
              <a:t>                         Implementation of privacy-preserving techniques, such as secure multiparty computation.</a:t>
            </a:r>
            <a:endParaRPr lang="en-US" sz="1800" dirty="0">
              <a:latin typeface="Times New Roman"/>
              <a:cs typeface="Times New Roman"/>
            </a:endParaRPr>
          </a:p>
          <a:p>
            <a:endParaRPr lang="en-US" sz="1800" dirty="0">
              <a:latin typeface="Times New Roman"/>
              <a:cs typeface="Times New Roman"/>
            </a:endParaRPr>
          </a:p>
          <a:p>
            <a:endParaRPr lang="en-IN" dirty="0"/>
          </a:p>
        </p:txBody>
      </p:sp>
    </p:spTree>
    <p:extLst>
      <p:ext uri="{BB962C8B-B14F-4D97-AF65-F5344CB8AC3E}">
        <p14:creationId xmlns:p14="http://schemas.microsoft.com/office/powerpoint/2010/main" val="3372855165"/>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0D23C-77D0-152C-D1E7-AA9DAEB40293}"/>
              </a:ext>
            </a:extLst>
          </p:cNvPr>
          <p:cNvSpPr>
            <a:spLocks noGrp="1"/>
          </p:cNvSpPr>
          <p:nvPr>
            <p:ph type="title"/>
          </p:nvPr>
        </p:nvSpPr>
        <p:spPr/>
        <p:txBody>
          <a:bodyPr/>
          <a:lstStyle/>
          <a:p>
            <a:r>
              <a:rPr lang="en-IN" dirty="0"/>
              <a:t>CONCLUSION</a:t>
            </a:r>
          </a:p>
        </p:txBody>
      </p:sp>
      <p:sp>
        <p:nvSpPr>
          <p:cNvPr id="5" name="Content Placeholder 4">
            <a:extLst>
              <a:ext uri="{FF2B5EF4-FFF2-40B4-BE49-F238E27FC236}">
                <a16:creationId xmlns:a16="http://schemas.microsoft.com/office/drawing/2014/main" id="{9C861B90-E818-F9F1-D563-5DE4EF64E104}"/>
              </a:ext>
            </a:extLst>
          </p:cNvPr>
          <p:cNvSpPr>
            <a:spLocks noGrp="1"/>
          </p:cNvSpPr>
          <p:nvPr>
            <p:ph idx="1"/>
          </p:nvPr>
        </p:nvSpPr>
        <p:spPr>
          <a:xfrm>
            <a:off x="-1" y="2161139"/>
            <a:ext cx="12032857" cy="3968249"/>
          </a:xfrm>
        </p:spPr>
        <p:txBody>
          <a:bodyPr/>
          <a:lstStyle/>
          <a:p>
            <a:pPr marL="742950" lvl="1" indent="-285750" algn="l">
              <a:buFont typeface="+mj-lt"/>
              <a:buAutoNum type="arabicPeriod"/>
            </a:pPr>
            <a:r>
              <a:rPr lang="en-US" b="0" i="0" dirty="0">
                <a:solidFill>
                  <a:srgbClr val="374151"/>
                </a:solidFill>
                <a:effectLst/>
                <a:cs typeface="Times New Roman" panose="02020603050405020304" pitchFamily="18" charset="0"/>
              </a:rPr>
              <a:t>Intelligent Chain is a comprehensive system that leverages blockchain technology, machine learning (ML), and the Internet of Vehicles (IoV) for storing, predicting, and securing traffic accident information.</a:t>
            </a:r>
          </a:p>
          <a:p>
            <a:pPr marL="742950" lvl="1" indent="-285750" algn="l">
              <a:buFont typeface="+mj-lt"/>
              <a:buAutoNum type="arabicPeriod"/>
            </a:pPr>
            <a:r>
              <a:rPr lang="en-US" b="0" i="0" dirty="0">
                <a:solidFill>
                  <a:srgbClr val="374151"/>
                </a:solidFill>
                <a:effectLst/>
                <a:cs typeface="Times New Roman" panose="02020603050405020304" pitchFamily="18" charset="0"/>
              </a:rPr>
              <a:t>The architecture employs a Practical Byzantine Fault Tolerance (PBFT) blockchain-based system supported by decentralized trust and consensus mechanisms. This ensures efficient and secure storage of traffic accident information.</a:t>
            </a:r>
          </a:p>
          <a:p>
            <a:pPr marL="742950" lvl="1" indent="-285750" algn="l">
              <a:buFont typeface="+mj-lt"/>
              <a:buAutoNum type="arabicPeriod"/>
            </a:pPr>
            <a:r>
              <a:rPr lang="en-US" b="0" i="0" dirty="0">
                <a:solidFill>
                  <a:srgbClr val="374151"/>
                </a:solidFill>
                <a:effectLst/>
                <a:cs typeface="Times New Roman" panose="02020603050405020304" pitchFamily="18" charset="0"/>
              </a:rPr>
              <a:t>IoV device registration and secure communication protocols contribute to the overall security of Intelligent Chain. The registration process establishes legitimacy, preventing undesired activities.</a:t>
            </a:r>
          </a:p>
          <a:p>
            <a:pPr marL="742950" lvl="1" indent="-285750" algn="l">
              <a:buFont typeface="+mj-lt"/>
              <a:buAutoNum type="arabicPeriod"/>
            </a:pPr>
            <a:r>
              <a:rPr lang="en-US" b="0" i="0" dirty="0">
                <a:solidFill>
                  <a:srgbClr val="374151"/>
                </a:solidFill>
                <a:effectLst/>
                <a:cs typeface="Times New Roman" panose="02020603050405020304" pitchFamily="18" charset="0"/>
              </a:rPr>
              <a:t>Intelligent Chain utilizes recurrent neural networks with Long Short-Term Memory (LSTM) for predicting traffic accident information at specific locations. This predictive capability enhances proactive decision-making.</a:t>
            </a:r>
            <a:endParaRPr lang="en-US" dirty="0">
              <a:solidFill>
                <a:srgbClr val="374151"/>
              </a:solidFill>
              <a:cs typeface="Times New Roman" panose="02020603050405020304" pitchFamily="18" charset="0"/>
            </a:endParaRPr>
          </a:p>
          <a:p>
            <a:pPr marL="742950" lvl="1" indent="-285750" algn="l">
              <a:buFont typeface="+mj-lt"/>
              <a:buAutoNum type="arabicPeriod"/>
            </a:pPr>
            <a:r>
              <a:rPr lang="en-US" b="0" i="0" dirty="0">
                <a:solidFill>
                  <a:srgbClr val="374151"/>
                </a:solidFill>
                <a:effectLst/>
                <a:cs typeface="Times New Roman" panose="02020603050405020304" pitchFamily="18" charset="0"/>
              </a:rPr>
              <a:t>Results indicate that Intelligent Chain surpasses existing protocols in terms of transaction approval speed and prediction accuracy. The system demonstrates efficiency and effectiveness in handling traffic accident data.</a:t>
            </a:r>
          </a:p>
          <a:p>
            <a:endParaRPr lang="en-IN" dirty="0">
              <a:cs typeface="Times New Roman" panose="02020603050405020304" pitchFamily="18" charset="0"/>
            </a:endParaRPr>
          </a:p>
        </p:txBody>
      </p:sp>
    </p:spTree>
    <p:extLst>
      <p:ext uri="{BB962C8B-B14F-4D97-AF65-F5344CB8AC3E}">
        <p14:creationId xmlns:p14="http://schemas.microsoft.com/office/powerpoint/2010/main" val="202460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44C40-25DA-3CF0-344B-60B5292AD044}"/>
              </a:ext>
            </a:extLst>
          </p:cNvPr>
          <p:cNvSpPr>
            <a:spLocks noGrp="1"/>
          </p:cNvSpPr>
          <p:nvPr>
            <p:ph type="title"/>
          </p:nvPr>
        </p:nvSpPr>
        <p:spPr>
          <a:xfrm>
            <a:off x="639755" y="1248763"/>
            <a:ext cx="6951472" cy="590931"/>
          </a:xfrm>
        </p:spPr>
        <p:txBody>
          <a:bodyPr/>
          <a:lstStyle/>
          <a:p>
            <a:r>
              <a:rPr lang="en-IN" dirty="0"/>
              <a:t>FUTURE WORK</a:t>
            </a:r>
          </a:p>
        </p:txBody>
      </p:sp>
      <p:sp>
        <p:nvSpPr>
          <p:cNvPr id="5" name="Content Placeholder 4">
            <a:extLst>
              <a:ext uri="{FF2B5EF4-FFF2-40B4-BE49-F238E27FC236}">
                <a16:creationId xmlns:a16="http://schemas.microsoft.com/office/drawing/2014/main" id="{26796AF4-1518-6C4D-3A25-7B6E4B72F692}"/>
              </a:ext>
            </a:extLst>
          </p:cNvPr>
          <p:cNvSpPr>
            <a:spLocks noGrp="1"/>
          </p:cNvSpPr>
          <p:nvPr>
            <p:ph idx="1"/>
          </p:nvPr>
        </p:nvSpPr>
        <p:spPr>
          <a:xfrm>
            <a:off x="537014" y="2175063"/>
            <a:ext cx="11117971" cy="3968249"/>
          </a:xfrm>
        </p:spPr>
        <p:txBody>
          <a:bodyPr/>
          <a:lstStyle/>
          <a:p>
            <a:r>
              <a:rPr lang="en-IN" b="1" i="0" dirty="0">
                <a:effectLst/>
                <a:cs typeface="Times New Roman" panose="02020603050405020304" pitchFamily="18" charset="0"/>
              </a:rPr>
              <a:t>5G-Based Communication: </a:t>
            </a:r>
            <a:r>
              <a:rPr lang="en-US" b="0" i="0" dirty="0">
                <a:solidFill>
                  <a:srgbClr val="374151"/>
                </a:solidFill>
                <a:effectLst/>
                <a:cs typeface="Times New Roman" panose="02020603050405020304" pitchFamily="18" charset="0"/>
              </a:rPr>
              <a:t>This enhancement aims to withstand future attacks, enhance communication speed, and overall improve performance outcomes.</a:t>
            </a:r>
            <a:endParaRPr lang="en-IN" b="1" i="0" dirty="0">
              <a:effectLst/>
              <a:cs typeface="Times New Roman" panose="02020603050405020304" pitchFamily="18" charset="0"/>
            </a:endParaRPr>
          </a:p>
          <a:p>
            <a:r>
              <a:rPr lang="en-IN" b="1" i="0" dirty="0">
                <a:effectLst/>
                <a:cs typeface="Times New Roman" panose="02020603050405020304" pitchFamily="18" charset="0"/>
              </a:rPr>
              <a:t>Hyperledger Fabric Implementation: </a:t>
            </a:r>
            <a:r>
              <a:rPr lang="en-US" b="0" i="0" dirty="0">
                <a:solidFill>
                  <a:srgbClr val="374151"/>
                </a:solidFill>
                <a:effectLst/>
                <a:cs typeface="Times New Roman" panose="02020603050405020304" pitchFamily="18" charset="0"/>
              </a:rPr>
              <a:t>This implementation focuses on ensuring data immutability, tamper-proof distributed storage, and increased resilience against potential threats.</a:t>
            </a:r>
            <a:endParaRPr lang="en-IN" b="1" dirty="0">
              <a:cs typeface="Times New Roman" panose="02020603050405020304" pitchFamily="18" charset="0"/>
            </a:endParaRPr>
          </a:p>
          <a:p>
            <a:r>
              <a:rPr lang="en-IN" b="1" i="0" dirty="0">
                <a:effectLst/>
                <a:cs typeface="Times New Roman" panose="02020603050405020304" pitchFamily="18" charset="0"/>
              </a:rPr>
              <a:t>Continuous Performance Optimization: </a:t>
            </a:r>
            <a:r>
              <a:rPr lang="en-US" b="0" i="0" dirty="0">
                <a:solidFill>
                  <a:srgbClr val="374151"/>
                </a:solidFill>
                <a:effectLst/>
                <a:cs typeface="Times New Roman" panose="02020603050405020304" pitchFamily="18" charset="0"/>
              </a:rPr>
              <a:t>This includes refining algorithms, improving hardware configurations, and exploring advanced ML techniques.</a:t>
            </a:r>
            <a:endParaRPr lang="en-IN" b="1" i="0" dirty="0">
              <a:effectLst/>
              <a:cs typeface="Times New Roman" panose="02020603050405020304" pitchFamily="18" charset="0"/>
            </a:endParaRPr>
          </a:p>
          <a:p>
            <a:r>
              <a:rPr lang="en-IN" b="1" i="0" dirty="0">
                <a:effectLst/>
                <a:cs typeface="Times New Roman" panose="02020603050405020304" pitchFamily="18" charset="0"/>
              </a:rPr>
              <a:t>Extended Security Measures: </a:t>
            </a:r>
            <a:r>
              <a:rPr lang="en-US" b="0" i="0" dirty="0">
                <a:solidFill>
                  <a:srgbClr val="374151"/>
                </a:solidFill>
                <a:effectLst/>
                <a:cs typeface="Times New Roman" panose="02020603050405020304" pitchFamily="18" charset="0"/>
              </a:rPr>
              <a:t>This includes exploring encryption advancements, intrusion detection systems, and anomaly detection mechanisms.</a:t>
            </a:r>
            <a:endParaRPr lang="en-IN" b="1" i="0" dirty="0">
              <a:effectLst/>
              <a:cs typeface="Times New Roman" panose="02020603050405020304" pitchFamily="18" charset="0"/>
            </a:endParaRPr>
          </a:p>
          <a:p>
            <a:r>
              <a:rPr lang="en-IN" b="1" i="0" dirty="0">
                <a:effectLst/>
                <a:cs typeface="Times New Roman" panose="02020603050405020304" pitchFamily="18" charset="0"/>
              </a:rPr>
              <a:t>Integration with Emerging Technologies: </a:t>
            </a:r>
            <a:r>
              <a:rPr lang="en-US" b="0" i="0" dirty="0">
                <a:solidFill>
                  <a:srgbClr val="374151"/>
                </a:solidFill>
                <a:effectLst/>
                <a:cs typeface="Times New Roman" panose="02020603050405020304" pitchFamily="18" charset="0"/>
              </a:rPr>
              <a:t>such as edge computing, quantum computing, and advanced encryption methodologies. This ensures that Intelligent Chain remains at the forefront of technological advancements</a:t>
            </a:r>
            <a:endParaRPr lang="en-IN" dirty="0">
              <a:cs typeface="Times New Roman" panose="02020603050405020304" pitchFamily="18" charset="0"/>
            </a:endParaRPr>
          </a:p>
        </p:txBody>
      </p:sp>
    </p:spTree>
    <p:extLst>
      <p:ext uri="{BB962C8B-B14F-4D97-AF65-F5344CB8AC3E}">
        <p14:creationId xmlns:p14="http://schemas.microsoft.com/office/powerpoint/2010/main" val="256008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3E07BF-9FE0-4BDB-840B-7DDF40B2B1AE}"/>
              </a:ext>
            </a:extLst>
          </p:cNvPr>
          <p:cNvSpPr>
            <a:spLocks noGrp="1"/>
          </p:cNvSpPr>
          <p:nvPr>
            <p:ph type="title"/>
          </p:nvPr>
        </p:nvSpPr>
        <p:spPr/>
        <p:txBody>
          <a:bodyPr/>
          <a:lstStyle/>
          <a:p>
            <a:r>
              <a:rPr lang="en-IN" dirty="0"/>
              <a:t>CONCLUSION STATEMENT</a:t>
            </a:r>
          </a:p>
        </p:txBody>
      </p:sp>
      <p:sp>
        <p:nvSpPr>
          <p:cNvPr id="5" name="Content Placeholder 4">
            <a:extLst>
              <a:ext uri="{FF2B5EF4-FFF2-40B4-BE49-F238E27FC236}">
                <a16:creationId xmlns:a16="http://schemas.microsoft.com/office/drawing/2014/main" id="{AA1EB7A0-04BF-24C1-7B0A-374E18ED6D6E}"/>
              </a:ext>
            </a:extLst>
          </p:cNvPr>
          <p:cNvSpPr>
            <a:spLocks noGrp="1"/>
          </p:cNvSpPr>
          <p:nvPr>
            <p:ph idx="1"/>
          </p:nvPr>
        </p:nvSpPr>
        <p:spPr>
          <a:xfrm>
            <a:off x="566927" y="2185416"/>
            <a:ext cx="10276399" cy="3968249"/>
          </a:xfrm>
        </p:spPr>
        <p:txBody>
          <a:bodyPr/>
          <a:lstStyle/>
          <a:p>
            <a:r>
              <a:rPr lang="en-US" b="0" i="0" dirty="0">
                <a:solidFill>
                  <a:srgbClr val="374151"/>
                </a:solidFill>
                <a:effectLst/>
                <a:cs typeface="Times New Roman" panose="02020603050405020304" pitchFamily="18" charset="0"/>
              </a:rPr>
              <a:t>Intelligent Chain, with its current capabilities and future development plans, stands as a promising solution in the realm of Intelligent Transportation Systems. Its fusion of blockchain, machine learning, and secure communication protocols paves the way for safer, more efficient traffic management. Through continuous innovation and adaptation to evolving technologies, Intelligent Chain aims to contribute significantly to the future of connected and intelligent transportation.</a:t>
            </a:r>
            <a:endParaRPr lang="en-IN" dirty="0">
              <a:cs typeface="Times New Roman" panose="02020603050405020304" pitchFamily="18" charset="0"/>
            </a:endParaRPr>
          </a:p>
        </p:txBody>
      </p:sp>
      <p:pic>
        <p:nvPicPr>
          <p:cNvPr id="6" name="Picture 5" descr="Cars on the road with circles around them&#10;&#10;Description automatically generated">
            <a:extLst>
              <a:ext uri="{FF2B5EF4-FFF2-40B4-BE49-F238E27FC236}">
                <a16:creationId xmlns:a16="http://schemas.microsoft.com/office/drawing/2014/main" id="{C340DFE3-F914-3699-C7EC-A9FD9BBC56A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59927" y="4475907"/>
            <a:ext cx="4700954" cy="2136531"/>
          </a:xfrm>
          <a:prstGeom prst="rect">
            <a:avLst/>
          </a:prstGeom>
        </p:spPr>
      </p:pic>
      <p:pic>
        <p:nvPicPr>
          <p:cNvPr id="7" name="Picture 6">
            <a:extLst>
              <a:ext uri="{FF2B5EF4-FFF2-40B4-BE49-F238E27FC236}">
                <a16:creationId xmlns:a16="http://schemas.microsoft.com/office/drawing/2014/main" id="{EC08DC97-0FD0-5D1C-C81C-75234C344E5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6072" r="19712" b="2"/>
          <a:stretch/>
        </p:blipFill>
        <p:spPr>
          <a:xfrm>
            <a:off x="1637462" y="4169540"/>
            <a:ext cx="2484894" cy="2582906"/>
          </a:xfrm>
          <a:prstGeom prst="rect">
            <a:avLst/>
          </a:prstGeom>
        </p:spPr>
      </p:pic>
    </p:spTree>
    <p:extLst>
      <p:ext uri="{BB962C8B-B14F-4D97-AF65-F5344CB8AC3E}">
        <p14:creationId xmlns:p14="http://schemas.microsoft.com/office/powerpoint/2010/main" val="20001497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322380" y="918681"/>
            <a:ext cx="8391003" cy="590931"/>
          </a:xfrm>
        </p:spPr>
        <p:txBody>
          <a:bodyPr/>
          <a:lstStyle/>
          <a:p>
            <a:r>
              <a:rPr lang="en-US" dirty="0"/>
              <a:t>REFERENCES</a:t>
            </a:r>
          </a:p>
        </p:txBody>
      </p:sp>
      <p:sp>
        <p:nvSpPr>
          <p:cNvPr id="4" name="Content Placeholder 3">
            <a:extLst>
              <a:ext uri="{FF2B5EF4-FFF2-40B4-BE49-F238E27FC236}">
                <a16:creationId xmlns:a16="http://schemas.microsoft.com/office/drawing/2014/main" id="{D9798B3D-E058-C47D-32DF-A60CD411E191}"/>
              </a:ext>
            </a:extLst>
          </p:cNvPr>
          <p:cNvSpPr>
            <a:spLocks noGrp="1"/>
          </p:cNvSpPr>
          <p:nvPr>
            <p:ph idx="1"/>
          </p:nvPr>
        </p:nvSpPr>
        <p:spPr>
          <a:xfrm>
            <a:off x="322380" y="1784741"/>
            <a:ext cx="11389384" cy="5503502"/>
          </a:xfrm>
        </p:spPr>
        <p:txBody>
          <a:bodyPr/>
          <a:lstStyle/>
          <a:p>
            <a:pPr marL="0" indent="0">
              <a:buNone/>
            </a:pPr>
            <a:r>
              <a:rPr lang="en-US" b="1" dirty="0"/>
              <a:t>Main Paper:</a:t>
            </a:r>
          </a:p>
          <a:p>
            <a:pPr marL="0" indent="0">
              <a:buNone/>
            </a:pPr>
            <a:r>
              <a:rPr lang="en-IN" dirty="0">
                <a:hlinkClick r:id="rId2"/>
              </a:rPr>
              <a:t>Kumar, A., &amp; Das, D. (2022, June). Intelligent Chain: Blockchain and Machine Learning based Intelligent Security Application for Internet of Vehicles (IoV). 2022 IEEE 95th Vehicular Technology Conference: (VTC2022-Spring). https://doi.org/10.1109/vtc2022-spring54318.2022.9860946</a:t>
            </a:r>
            <a:endParaRPr lang="en-IN" dirty="0"/>
          </a:p>
          <a:p>
            <a:pPr marL="0" indent="0">
              <a:buNone/>
            </a:pPr>
            <a:endParaRPr lang="en-US" dirty="0"/>
          </a:p>
          <a:p>
            <a:pPr marL="0" indent="0">
              <a:buNone/>
            </a:pPr>
            <a:r>
              <a:rPr lang="en-US" b="1" dirty="0"/>
              <a:t>Reviewed Papers:</a:t>
            </a:r>
          </a:p>
          <a:p>
            <a:r>
              <a:rPr lang="en-US" dirty="0">
                <a:hlinkClick r:id="rId3" action="ppaction://hlinkfile"/>
              </a:rPr>
              <a:t>R. Li, T. Song, B. Mei, H. Li, X. Cheng and L. Sun, "Blockchain for Large-Scale Internet of Things Data Storage and Protection," in IEEE Transactions on Services Computing, vol. 12, no. 5, pp. 762-771, 1 Sept.-Oct. 2019, </a:t>
            </a:r>
            <a:r>
              <a:rPr lang="en-US" dirty="0" err="1">
                <a:hlinkClick r:id="rId3" action="ppaction://hlinkfile"/>
              </a:rPr>
              <a:t>doi</a:t>
            </a:r>
            <a:r>
              <a:rPr lang="en-US" dirty="0">
                <a:hlinkClick r:id="rId3" action="ppaction://hlinkfile"/>
              </a:rPr>
              <a:t>: 10.1109/TSC.2018.2853167.</a:t>
            </a:r>
            <a:endParaRPr lang="en-US" dirty="0"/>
          </a:p>
          <a:p>
            <a:r>
              <a:rPr lang="en-IN" dirty="0">
                <a:hlinkClick r:id="rId4"/>
              </a:rPr>
              <a:t>C. Lin, D. He, X. Huang, N. Kumar and R. Choo ”BCPPA: A Blockchain-Based Conditional Privacy-Preserving Authentication Protocol for Vehicular Ad Hoc Networks,” IEEE Transactions on Intelligent Transportation Systems, VOL.8, IEEE 2020, Digital Object Identifier 10.1109/Access.2020.2998012</a:t>
            </a:r>
            <a:r>
              <a:rPr lang="en-IN" dirty="0"/>
              <a:t>.</a:t>
            </a:r>
            <a:endParaRPr lang="en-US" dirty="0"/>
          </a:p>
        </p:txBody>
      </p:sp>
    </p:spTree>
    <p:extLst>
      <p:ext uri="{BB962C8B-B14F-4D97-AF65-F5344CB8AC3E}">
        <p14:creationId xmlns:p14="http://schemas.microsoft.com/office/powerpoint/2010/main" val="339774739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22FD85-0AF6-B21E-AF79-5872FCF56766}"/>
              </a:ext>
            </a:extLst>
          </p:cNvPr>
          <p:cNvSpPr>
            <a:spLocks noGrp="1"/>
          </p:cNvSpPr>
          <p:nvPr>
            <p:ph type="title"/>
          </p:nvPr>
        </p:nvSpPr>
        <p:spPr>
          <a:xfrm>
            <a:off x="566928" y="1444216"/>
            <a:ext cx="9968902" cy="646331"/>
          </a:xfrm>
        </p:spPr>
        <p:txBody>
          <a:bodyPr/>
          <a:lstStyle/>
          <a:p>
            <a:pPr algn="ctr"/>
            <a:r>
              <a:rPr lang="en-IN" sz="4000" u="sng" dirty="0"/>
              <a:t>RESEARCH</a:t>
            </a:r>
            <a:r>
              <a:rPr lang="en-IN" u="sng" dirty="0"/>
              <a:t> OBJECTIVE</a:t>
            </a:r>
          </a:p>
        </p:txBody>
      </p:sp>
      <p:sp>
        <p:nvSpPr>
          <p:cNvPr id="5" name="Content Placeholder 4">
            <a:extLst>
              <a:ext uri="{FF2B5EF4-FFF2-40B4-BE49-F238E27FC236}">
                <a16:creationId xmlns:a16="http://schemas.microsoft.com/office/drawing/2014/main" id="{4F3C36E3-9126-44D1-4513-45B17A70B9E0}"/>
              </a:ext>
            </a:extLst>
          </p:cNvPr>
          <p:cNvSpPr>
            <a:spLocks noGrp="1"/>
          </p:cNvSpPr>
          <p:nvPr>
            <p:ph idx="1"/>
          </p:nvPr>
        </p:nvSpPr>
        <p:spPr>
          <a:xfrm>
            <a:off x="566928" y="2533373"/>
            <a:ext cx="11336457" cy="3968249"/>
          </a:xfrm>
        </p:spPr>
        <p:txBody>
          <a:bodyPr/>
          <a:lstStyle/>
          <a:p>
            <a:pPr algn="l"/>
            <a:r>
              <a:rPr lang="en-US" sz="2000" b="0" i="0" dirty="0">
                <a:solidFill>
                  <a:srgbClr val="374151"/>
                </a:solidFill>
                <a:effectLst/>
                <a:cs typeface="Times New Roman" panose="02020603050405020304" pitchFamily="18" charset="0"/>
              </a:rPr>
              <a:t>The primary objectives of this research are threefold:</a:t>
            </a:r>
          </a:p>
          <a:p>
            <a:pPr algn="l">
              <a:buFont typeface="+mj-lt"/>
              <a:buAutoNum type="arabicPeriod"/>
            </a:pPr>
            <a:r>
              <a:rPr lang="en-US" sz="2000" b="0" i="0" dirty="0">
                <a:solidFill>
                  <a:srgbClr val="374151"/>
                </a:solidFill>
                <a:effectLst/>
                <a:cs typeface="Times New Roman" panose="02020603050405020304" pitchFamily="18" charset="0"/>
              </a:rPr>
              <a:t>Develop a solution that enhances the accuracy of traffic accident prediction in the IoV, leveraging the capabilities of blockchain and machine learning.</a:t>
            </a:r>
          </a:p>
          <a:p>
            <a:pPr algn="l">
              <a:buFont typeface="+mj-lt"/>
              <a:buAutoNum type="arabicPeriod"/>
            </a:pPr>
            <a:r>
              <a:rPr lang="en-US" sz="2000" b="0" i="0" dirty="0">
                <a:solidFill>
                  <a:srgbClr val="374151"/>
                </a:solidFill>
                <a:effectLst/>
                <a:cs typeface="Times New Roman" panose="02020603050405020304" pitchFamily="18" charset="0"/>
              </a:rPr>
              <a:t>Establish a decentralized data storage mechanism within the IoV context to address security and privacy concerns, ensuring data integrity and user confidentiality.</a:t>
            </a:r>
          </a:p>
          <a:p>
            <a:pPr algn="l">
              <a:buFont typeface="+mj-lt"/>
              <a:buAutoNum type="arabicPeriod"/>
            </a:pPr>
            <a:r>
              <a:rPr lang="en-US" sz="2000" b="0" i="0" dirty="0">
                <a:solidFill>
                  <a:srgbClr val="374151"/>
                </a:solidFill>
                <a:effectLst/>
                <a:cs typeface="Times New Roman" panose="02020603050405020304" pitchFamily="18" charset="0"/>
              </a:rPr>
              <a:t>Evaluate the effectiveness of Intelligent Chain in mitigating the identified challenges and compare its performance against existing approaches, providing insights into its potential impact on IoV systems.</a:t>
            </a:r>
          </a:p>
          <a:p>
            <a:endParaRPr lang="en-IN" sz="2000" dirty="0">
              <a:cs typeface="Times New Roman" panose="02020603050405020304" pitchFamily="18" charset="0"/>
            </a:endParaRPr>
          </a:p>
        </p:txBody>
      </p:sp>
    </p:spTree>
    <p:extLst>
      <p:ext uri="{BB962C8B-B14F-4D97-AF65-F5344CB8AC3E}">
        <p14:creationId xmlns:p14="http://schemas.microsoft.com/office/powerpoint/2010/main" val="2787426256"/>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275229" y="2919452"/>
            <a:ext cx="6951472" cy="715581"/>
          </a:xfrm>
        </p:spPr>
        <p:txBody>
          <a:bodyPr/>
          <a:lstStyle/>
          <a:p>
            <a:r>
              <a:rPr lang="en-US" sz="4500" dirty="0"/>
              <a:t>Thank You!!</a:t>
            </a:r>
          </a:p>
        </p:txBody>
      </p:sp>
    </p:spTree>
    <p:extLst>
      <p:ext uri="{BB962C8B-B14F-4D97-AF65-F5344CB8AC3E}">
        <p14:creationId xmlns:p14="http://schemas.microsoft.com/office/powerpoint/2010/main" val="3910930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67731A-7E8F-DB3F-CD81-1316F0C32791}"/>
              </a:ext>
            </a:extLst>
          </p:cNvPr>
          <p:cNvSpPr>
            <a:spLocks noGrp="1"/>
          </p:cNvSpPr>
          <p:nvPr>
            <p:ph type="title"/>
          </p:nvPr>
        </p:nvSpPr>
        <p:spPr>
          <a:xfrm>
            <a:off x="566928" y="1444216"/>
            <a:ext cx="6951472" cy="646331"/>
          </a:xfrm>
        </p:spPr>
        <p:txBody>
          <a:bodyPr/>
          <a:lstStyle/>
          <a:p>
            <a:r>
              <a:rPr lang="en-IN" sz="4000" i="0" u="sng" dirty="0">
                <a:effectLst/>
                <a:cs typeface="Times New Roman" panose="02020603050405020304" pitchFamily="18" charset="0"/>
              </a:rPr>
              <a:t>EXPECTED OUTCOME</a:t>
            </a:r>
            <a:endParaRPr lang="en-IN" sz="4000" u="sng" dirty="0">
              <a:cs typeface="Times New Roman" panose="02020603050405020304" pitchFamily="18" charset="0"/>
            </a:endParaRPr>
          </a:p>
        </p:txBody>
      </p:sp>
      <p:sp>
        <p:nvSpPr>
          <p:cNvPr id="5" name="Content Placeholder 4">
            <a:extLst>
              <a:ext uri="{FF2B5EF4-FFF2-40B4-BE49-F238E27FC236}">
                <a16:creationId xmlns:a16="http://schemas.microsoft.com/office/drawing/2014/main" id="{7EA81523-C7C5-E4AB-DE77-88767E80D7B4}"/>
              </a:ext>
            </a:extLst>
          </p:cNvPr>
          <p:cNvSpPr>
            <a:spLocks noGrp="1"/>
          </p:cNvSpPr>
          <p:nvPr>
            <p:ph idx="1"/>
          </p:nvPr>
        </p:nvSpPr>
        <p:spPr>
          <a:xfrm>
            <a:off x="566928" y="2533373"/>
            <a:ext cx="10770014" cy="3968249"/>
          </a:xfrm>
        </p:spPr>
        <p:txBody>
          <a:bodyPr/>
          <a:lstStyle/>
          <a:p>
            <a:r>
              <a:rPr lang="en-US" sz="2200" b="0" i="0" dirty="0">
                <a:solidFill>
                  <a:srgbClr val="374151"/>
                </a:solidFill>
                <a:effectLst/>
                <a:cs typeface="Times New Roman" panose="02020603050405020304" pitchFamily="18" charset="0"/>
              </a:rPr>
              <a:t>The successful implementation of Intelligent Chain is anticipated to signify a significant advancement in IoV architectures. By addressing the identified challenges, it aims to pave the way for a more secure, efficient, and reliable IoV system, thereby contributing to the evolution and optimization of the IoV landscape.</a:t>
            </a:r>
            <a:endParaRPr lang="en-IN" sz="2200" dirty="0">
              <a:cs typeface="Times New Roman" panose="02020603050405020304" pitchFamily="18" charset="0"/>
            </a:endParaRPr>
          </a:p>
        </p:txBody>
      </p:sp>
      <p:pic>
        <p:nvPicPr>
          <p:cNvPr id="6" name="Picture 5" descr="A car on the road with binary numbers&#10;&#10;Description automatically generated">
            <a:extLst>
              <a:ext uri="{FF2B5EF4-FFF2-40B4-BE49-F238E27FC236}">
                <a16:creationId xmlns:a16="http://schemas.microsoft.com/office/drawing/2014/main" id="{D6C696C9-B4F3-70AC-9D15-EAA5B1EF8F56}"/>
              </a:ext>
            </a:extLst>
          </p:cNvPr>
          <p:cNvPicPr>
            <a:picLocks noChangeAspect="1"/>
          </p:cNvPicPr>
          <p:nvPr/>
        </p:nvPicPr>
        <p:blipFill>
          <a:blip r:embed="rId2"/>
          <a:stretch>
            <a:fillRect/>
          </a:stretch>
        </p:blipFill>
        <p:spPr>
          <a:xfrm>
            <a:off x="6550833" y="4188272"/>
            <a:ext cx="3864633" cy="2451023"/>
          </a:xfrm>
          <a:prstGeom prst="rect">
            <a:avLst/>
          </a:prstGeom>
        </p:spPr>
      </p:pic>
    </p:spTree>
    <p:extLst>
      <p:ext uri="{BB962C8B-B14F-4D97-AF65-F5344CB8AC3E}">
        <p14:creationId xmlns:p14="http://schemas.microsoft.com/office/powerpoint/2010/main" val="195188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89B8A9-6BEA-ACF5-55CF-7FE58818DDDF}"/>
              </a:ext>
            </a:extLst>
          </p:cNvPr>
          <p:cNvSpPr>
            <a:spLocks noGrp="1"/>
          </p:cNvSpPr>
          <p:nvPr>
            <p:ph type="title"/>
          </p:nvPr>
        </p:nvSpPr>
        <p:spPr>
          <a:xfrm>
            <a:off x="266379" y="1444216"/>
            <a:ext cx="11358693" cy="646331"/>
          </a:xfrm>
        </p:spPr>
        <p:txBody>
          <a:bodyPr/>
          <a:lstStyle/>
          <a:p>
            <a:r>
              <a:rPr lang="en-IN" sz="4000" u="sng" dirty="0"/>
              <a:t>SIGNIFICANCE  OF  THE  RESEARCH</a:t>
            </a:r>
          </a:p>
        </p:txBody>
      </p:sp>
      <p:sp>
        <p:nvSpPr>
          <p:cNvPr id="6" name="Rectangle 1">
            <a:extLst>
              <a:ext uri="{FF2B5EF4-FFF2-40B4-BE49-F238E27FC236}">
                <a16:creationId xmlns:a16="http://schemas.microsoft.com/office/drawing/2014/main" id="{60020F63-6FBF-458D-774A-2F2E3931C49E}"/>
              </a:ext>
            </a:extLst>
          </p:cNvPr>
          <p:cNvSpPr>
            <a:spLocks noGrp="1" noChangeArrowheads="1"/>
          </p:cNvSpPr>
          <p:nvPr>
            <p:ph idx="1"/>
          </p:nvPr>
        </p:nvSpPr>
        <p:spPr bwMode="auto">
          <a:xfrm>
            <a:off x="266379" y="2267642"/>
            <a:ext cx="11653189" cy="427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significance of the research, lies in the transformative potential of Intelligent Chain in addressing crucial challenges within Internet of Vehicles (IoV) systems. Here's an elaboration on the key aspects of the research's significance: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Improving Security and Reliability: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Security Enhancement:</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 the realm of IoV, ensuring the security of real-time data transmission and storage is paramount. Intelligent Chain proposes a blockchain-based solution, leveraging its inherent properties like data immutability and secure communication. By implementing a decentralized trust algorithm and consensus procedures, the research enhances the security infrastructure of IoV, making it more resistant to potential cyber threats.</a:t>
            </a:r>
          </a:p>
          <a:p>
            <a:pPr marL="457200" marR="0" lvl="1" indent="0" algn="l"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Reliability Boost:</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Current IoV systems face challenges related to reliability, particularly in terms of decentralized data storage. Intelligent Chain offers a solution by utilizing blockchain technology, which provides a tamper-proof and distributed ledger. This approach contributes to the reliability of traffic accident information storage and retrieval, reducing the likelihood of data corruption or loss.</a:t>
            </a:r>
          </a:p>
        </p:txBody>
      </p:sp>
    </p:spTree>
    <p:extLst>
      <p:ext uri="{BB962C8B-B14F-4D97-AF65-F5344CB8AC3E}">
        <p14:creationId xmlns:p14="http://schemas.microsoft.com/office/powerpoint/2010/main" val="3926785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A7D902D-4958-0EDF-9BA2-7AB50C63556E}"/>
              </a:ext>
            </a:extLst>
          </p:cNvPr>
          <p:cNvSpPr>
            <a:spLocks noGrp="1"/>
          </p:cNvSpPr>
          <p:nvPr>
            <p:ph idx="1"/>
          </p:nvPr>
        </p:nvSpPr>
        <p:spPr>
          <a:xfrm>
            <a:off x="388902" y="1100518"/>
            <a:ext cx="11045143" cy="5028872"/>
          </a:xfrm>
        </p:spPr>
        <p:txBody>
          <a:bodyPr/>
          <a:lstStyle/>
          <a:p>
            <a:pPr marL="457200" marR="0" lvl="1"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000" b="1" i="0" u="none" strike="noStrike" cap="none" normalizeH="0" baseline="0" dirty="0">
                <a:ln>
                  <a:noFill/>
                </a:ln>
                <a:solidFill>
                  <a:srgbClr val="000000"/>
                </a:solidFill>
                <a:effectLst/>
                <a:cs typeface="Times New Roman" panose="02020603050405020304" pitchFamily="18" charset="0"/>
              </a:rPr>
              <a:t>Efficiency Enhancement: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rgbClr val="000000"/>
              </a:solidFill>
              <a:effectLst/>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000000"/>
                </a:solidFill>
                <a:effectLst/>
                <a:cs typeface="Times New Roman" panose="02020603050405020304" pitchFamily="18" charset="0"/>
              </a:rPr>
              <a:t>Transaction Approval Delay Reduction:</a:t>
            </a:r>
            <a:r>
              <a:rPr kumimoji="0" lang="en-US" altLang="en-US" sz="2000" b="0" i="0" u="none" strike="noStrike" cap="none" normalizeH="0" baseline="0" dirty="0">
                <a:ln>
                  <a:noFill/>
                </a:ln>
                <a:solidFill>
                  <a:srgbClr val="000000"/>
                </a:solidFill>
                <a:effectLst/>
                <a:cs typeface="Times New Roman" panose="02020603050405020304" pitchFamily="18" charset="0"/>
              </a:rPr>
              <a:t> The paper introduces Intelligent Chain as a solution that not only focuses on security but also aims to improve the efficiency of IoV systems. By incorporating machine learning models, particularly LSTM recurrent neural networks, the research enhances the accuracy of traffic accident prediction. Additionally, the implementation of novel decentralized trust and consensus algorithms reduces transaction approval delays, contributing to the overall efficiency of the system.</a:t>
            </a:r>
          </a:p>
          <a:p>
            <a:pPr marL="457200" marR="0" lvl="1"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rgbClr val="000000"/>
              </a:solidFill>
              <a:effectLst/>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000000"/>
                </a:solidFill>
                <a:effectLst/>
                <a:cs typeface="Times New Roman" panose="02020603050405020304" pitchFamily="18" charset="0"/>
              </a:rPr>
              <a:t>Edge Server Architecture:</a:t>
            </a:r>
            <a:r>
              <a:rPr kumimoji="0" lang="en-US" altLang="en-US" sz="2000" b="0" i="0" u="none" strike="noStrike" cap="none" normalizeH="0" baseline="0" dirty="0">
                <a:ln>
                  <a:noFill/>
                </a:ln>
                <a:solidFill>
                  <a:srgbClr val="000000"/>
                </a:solidFill>
                <a:effectLst/>
                <a:cs typeface="Times New Roman" panose="02020603050405020304" pitchFamily="18" charset="0"/>
              </a:rPr>
              <a:t> The choice of implementing an edge server structure in IoV is emphasized as a means to provide on-demand resource availability, massive data storage, and analysis closer to where data is generated. This approach minimizes latency and enhances the Quality of Service (QoS) in mobility support, contributing to the overall efficiency of the IoV system.</a:t>
            </a:r>
          </a:p>
          <a:p>
            <a:endParaRPr lang="en-IN" sz="2000" dirty="0">
              <a:cs typeface="Times New Roman" panose="02020603050405020304" pitchFamily="18" charset="0"/>
            </a:endParaRPr>
          </a:p>
        </p:txBody>
      </p:sp>
    </p:spTree>
    <p:extLst>
      <p:ext uri="{BB962C8B-B14F-4D97-AF65-F5344CB8AC3E}">
        <p14:creationId xmlns:p14="http://schemas.microsoft.com/office/powerpoint/2010/main" val="31385608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5327</TotalTime>
  <Words>6640</Words>
  <Application>Microsoft Macintosh PowerPoint</Application>
  <PresentationFormat>Widescreen</PresentationFormat>
  <Paragraphs>420</Paragraphs>
  <Slides>60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Courier New</vt:lpstr>
      <vt:lpstr>Söhne</vt:lpstr>
      <vt:lpstr>System Font Regular</vt:lpstr>
      <vt:lpstr>Times New Roman</vt:lpstr>
      <vt:lpstr>Wingdings</vt:lpstr>
      <vt:lpstr>Office Theme</vt:lpstr>
      <vt:lpstr>CSE 707: Wireless Networks Security Intelligent Chain: Blockchain and Machine Learning based Intelligent Security Application for Internet of Vehicles (IoV)   By  Amritesh Kumar and Debasis Das,  Indian Institute of Technology Jodhpur, India Guided By  Prof.  Shambhu J. Upadhyaya presented by Basireddy Ithihas Reddy Gandham Jayadhar</vt:lpstr>
      <vt:lpstr>OVERVIEW</vt:lpstr>
      <vt:lpstr>INTRODUCTION</vt:lpstr>
      <vt:lpstr>INTRODUCTION</vt:lpstr>
      <vt:lpstr>PROBLEM STATEMENT</vt:lpstr>
      <vt:lpstr>RESEARCH OBJECTIVE</vt:lpstr>
      <vt:lpstr>EXPECTED OUTCOME</vt:lpstr>
      <vt:lpstr>SIGNIFICANCE  OF  THE  RESEARCH</vt:lpstr>
      <vt:lpstr>PowerPoint Presentation</vt:lpstr>
      <vt:lpstr>PowerPoint Presentation</vt:lpstr>
      <vt:lpstr>LITERATURE REVEIW CONSIDERED</vt:lpstr>
      <vt:lpstr>LITERATURE REVIEW: IOV WITH BLOCK CHAIN BASED </vt:lpstr>
      <vt:lpstr>PowerPoint Presentation</vt:lpstr>
      <vt:lpstr>LITERATURE REVEIW CONSIDERED</vt:lpstr>
      <vt:lpstr>LITERATURE REVIEW: IOV WITH MACHINE LEARNING BASED SCHEME</vt:lpstr>
      <vt:lpstr>LITERATURE REVIEW: IOV WITH MACHINE LEARNING BASED SCHEME</vt:lpstr>
      <vt:lpstr>REVIEW OF LITERATURE REVIEW</vt:lpstr>
      <vt:lpstr>REVIEW OF LITERATURE REVIEW</vt:lpstr>
      <vt:lpstr>METHODOLOGY</vt:lpstr>
      <vt:lpstr>PowerPoint Presentation</vt:lpstr>
      <vt:lpstr>ANALAYSIS &amp; INTERPRETATION OF DATA</vt:lpstr>
      <vt:lpstr>THE PROPOSED SYSTEM: INTELLIGENT CHAIN</vt:lpstr>
      <vt:lpstr>THE PROPOSED SYSTEM: INTELLIGENT CHAIN</vt:lpstr>
      <vt:lpstr>INTELLIGENT CHAIN: REGISTRATION PHASE</vt:lpstr>
      <vt:lpstr>REGISTRATION PHASE</vt:lpstr>
      <vt:lpstr>REGISTRATION PHASE</vt:lpstr>
      <vt:lpstr>REGISTRATION PHASE</vt:lpstr>
      <vt:lpstr>PowerPoint Presentation</vt:lpstr>
      <vt:lpstr>PowerPoint Presentation</vt:lpstr>
      <vt:lpstr>PowerPoint Presentation</vt:lpstr>
      <vt:lpstr>COMMUNICATION PROCESS IN INTELLIGENT CHAIN IOV SYSTEM</vt:lpstr>
      <vt:lpstr>PowerPoint Presentation</vt:lpstr>
      <vt:lpstr>COMMUNICATION PROCESS</vt:lpstr>
      <vt:lpstr>PowerPoint Presentation</vt:lpstr>
      <vt:lpstr>COMMUNICATION PROCESS</vt:lpstr>
      <vt:lpstr>STORAGE PHASE: INTELLIGENT CHAIN’s TRAFFIC ACCIDENT INFORMATION STORAGE OPERATION’s</vt:lpstr>
      <vt:lpstr>DECENTALIZED TRUST PROCESS: STORAGE PHASE</vt:lpstr>
      <vt:lpstr>TRUST SCORE CALCULATION</vt:lpstr>
      <vt:lpstr> CONSENSUS PROCESS </vt:lpstr>
      <vt:lpstr>PREDICTION PHASE PROCESS: INTELLIGENT CHAIN’s TRAFFIC ACCIDENT FORECASTING WITH LSTM</vt:lpstr>
      <vt:lpstr>Factors Influencing Traffic Accident Prediction: </vt:lpstr>
      <vt:lpstr>PREDICTION PHASE PROCESS</vt:lpstr>
      <vt:lpstr>PowerPoint Presentation</vt:lpstr>
      <vt:lpstr>PERFORMANCE EVALUATION</vt:lpstr>
      <vt:lpstr>PowerPoint Presentation</vt:lpstr>
      <vt:lpstr>PowerPoint Presentation</vt:lpstr>
      <vt:lpstr>PowerPoint Presentation</vt:lpstr>
      <vt:lpstr>PREDICTION PHASE PROCESS : Transaction Approval Delay</vt:lpstr>
      <vt:lpstr>Transaction Approval Delay</vt:lpstr>
      <vt:lpstr>Comparison with Other Schemes (Hundred Blocks, Each with Ten Transactions):</vt:lpstr>
      <vt:lpstr>PowerPoint Presentation</vt:lpstr>
      <vt:lpstr>PERFORMANCE EVALUATION: Accuracy of Prediction Analysis</vt:lpstr>
      <vt:lpstr>PowerPoint Presentation</vt:lpstr>
      <vt:lpstr>POTENTIAL OF BLOCK CHAIN &amp; ML IN IOV </vt:lpstr>
      <vt:lpstr>CHALLENGES</vt:lpstr>
      <vt:lpstr>CONCLUSION</vt:lpstr>
      <vt:lpstr>FUTURE WORK</vt:lpstr>
      <vt:lpstr>CONCLUSION STATEMENT</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spoof detection using VGG presented by  Rahul Kulkarni and sai Vineetth arumalla</dc:title>
  <dc:creator>Rahul Kulkarni</dc:creator>
  <cp:lastModifiedBy>Gandham, Jayadhar</cp:lastModifiedBy>
  <cp:revision>9</cp:revision>
  <dcterms:created xsi:type="dcterms:W3CDTF">2023-05-01T05:34:41Z</dcterms:created>
  <dcterms:modified xsi:type="dcterms:W3CDTF">2023-11-07T15:05:12Z</dcterms:modified>
</cp:coreProperties>
</file>