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Lst>
  <p:sldSz cy="6858000" cx="12192000"/>
  <p:notesSz cx="6858000" cy="9144000"/>
  <p:embeddedFontLst>
    <p:embeddedFont>
      <p:font typeface="Roboto"/>
      <p:regular r:id="rId41"/>
      <p:bold r:id="rId42"/>
      <p:italic r:id="rId43"/>
      <p:boldItalic r:id="rId4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432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320" orient="horz"/>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font" Target="fonts/Roboto-bold.fntdata"/><Relationship Id="rId41" Type="http://schemas.openxmlformats.org/officeDocument/2006/relationships/font" Target="fonts/Roboto-regular.fntdata"/><Relationship Id="rId22" Type="http://schemas.openxmlformats.org/officeDocument/2006/relationships/slide" Target="slides/slide17.xml"/><Relationship Id="rId44" Type="http://schemas.openxmlformats.org/officeDocument/2006/relationships/font" Target="fonts/Roboto-boldItalic.fntdata"/><Relationship Id="rId21" Type="http://schemas.openxmlformats.org/officeDocument/2006/relationships/slide" Target="slides/slide16.xml"/><Relationship Id="rId43" Type="http://schemas.openxmlformats.org/officeDocument/2006/relationships/font" Target="fonts/Roboto-italic.fntdata"/><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eb4c8562ce_1_2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g1eb4c8562ce_1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1eb4c8562ce_1_4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g1eb4c8562ce_1_4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1eb4c8562ce_1_3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g1eb4c8562ce_1_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9b6933fbc7_6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g29b6933fbc7_6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1eb4c8562ce_1_6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g1eb4c8562ce_1_6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1eb4c8562ce_1_5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3" name="Google Shape;193;g1eb4c8562ce_1_5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29b6933fbc7_6_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1" name="Google Shape;201;g29b6933fbc7_6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9" name="Google Shape;209;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1eb4c8562ce_0_12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5" name="Google Shape;225;g1eb4c8562ce_0_1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7" name="Google Shape;9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1eb4c8562ce_0_2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3" name="Google Shape;233;g1eb4c8562ce_0_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1eb4c8562ce_0_13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1" name="Google Shape;241;g1eb4c8562ce_0_1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1eb4c8562ce_0_3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g1eb4c8562ce_0_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1eb4c8562ce_0_14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7" name="Google Shape;257;g1eb4c8562ce_0_1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1eb4c8562ce_0_4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5" name="Google Shape;265;g1eb4c8562ce_0_4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1eb4c8562ce_0_14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3" name="Google Shape;273;g1eb4c8562ce_0_14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1eb4c8562ce_0_6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1" name="Google Shape;281;g1eb4c8562ce_0_6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1eb4c8562ce_0_15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9" name="Google Shape;289;g1eb4c8562ce_0_15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1eb4c8562ce_0_6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7" name="Google Shape;297;g1eb4c8562ce_0_6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5" name="Google Shape;305;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1eb4c8562ce_0_11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g1eb4c8562ce_0_1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1eb4c8562ce_0_8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3" name="Google Shape;313;g1eb4c8562ce_0_8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g1eb4c8562ce_0_9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1" name="Google Shape;321;g1eb4c8562ce_0_9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g1eb4c8562ce_0_10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9" name="Google Shape;329;g1eb4c8562ce_0_10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g1eb4c8562ce_0_16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7" name="Google Shape;337;g1eb4c8562ce_0_16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p3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5" name="Google Shape;345;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p3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2" name="Google Shape;352;p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eb4c8562ce_0_12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 name="Google Shape;126;g1eb4c8562ce_0_1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1eb4c8562ce_0_1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g1eb4c8562ce_0_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eb4c8562ce_1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g1eb4c8562ce_1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eb4c8562ce_1_1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g1eb4c8562ce_1_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type="tx">
  <p:cSld name="TITLE_AND_BODY">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r>
              <a:rPr lang="en-US"/>
              <a:t>1</a:t>
            </a:r>
            <a:endParaRPr/>
          </a:p>
          <a:p>
            <a:pPr indent="0" lvl="0" marL="0" rtl="0" algn="r">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1" name="Shape 71"/>
        <p:cNvGrpSpPr/>
        <p:nvPr/>
      </p:nvGrpSpPr>
      <p:grpSpPr>
        <a:xfrm>
          <a:off x="0" y="0"/>
          <a:ext cx="0" cy="0"/>
          <a:chOff x="0" y="0"/>
          <a:chExt cx="0" cy="0"/>
        </a:xfrm>
      </p:grpSpPr>
      <p:sp>
        <p:nvSpPr>
          <p:cNvPr id="72" name="Google Shape;72;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11"/>
          <p:cNvSpPr/>
          <p:nvPr>
            <p:ph idx="2" type="pic"/>
          </p:nvPr>
        </p:nvSpPr>
        <p:spPr>
          <a:xfrm>
            <a:off x="5183188" y="987425"/>
            <a:ext cx="6172200" cy="4873625"/>
          </a:xfrm>
          <a:prstGeom prst="rect">
            <a:avLst/>
          </a:prstGeom>
          <a:noFill/>
          <a:ln>
            <a:noFill/>
          </a:ln>
        </p:spPr>
      </p:sp>
      <p:sp>
        <p:nvSpPr>
          <p:cNvPr id="74" name="Google Shape;74;p1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5" name="Google Shape;7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8" name="Shape 78"/>
        <p:cNvGrpSpPr/>
        <p:nvPr/>
      </p:nvGrpSpPr>
      <p:grpSpPr>
        <a:xfrm>
          <a:off x="0" y="0"/>
          <a:ext cx="0" cy="0"/>
          <a:chOff x="0" y="0"/>
          <a:chExt cx="0" cy="0"/>
        </a:xfrm>
      </p:grpSpPr>
      <p:sp>
        <p:nvSpPr>
          <p:cNvPr id="79" name="Google Shape;79;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4" name="Shape 84"/>
        <p:cNvGrpSpPr/>
        <p:nvPr/>
      </p:nvGrpSpPr>
      <p:grpSpPr>
        <a:xfrm>
          <a:off x="0" y="0"/>
          <a:ext cx="0" cy="0"/>
          <a:chOff x="0" y="0"/>
          <a:chExt cx="0" cy="0"/>
        </a:xfrm>
      </p:grpSpPr>
      <p:sp>
        <p:nvSpPr>
          <p:cNvPr id="85" name="Google Shape;85;p1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1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888"/>
                </a:solidFill>
                <a:latin typeface="Calibri"/>
                <a:ea typeface="Calibri"/>
                <a:cs typeface="Calibri"/>
                <a:sym typeface="Calibri"/>
              </a:defRPr>
            </a:lvl1pPr>
            <a:lvl2pPr indent="0" lvl="1" marL="0" algn="r">
              <a:spcBef>
                <a:spcPts val="0"/>
              </a:spcBef>
              <a:buNone/>
              <a:defRPr b="0" i="0" sz="1200" u="none" cap="none" strike="noStrike">
                <a:solidFill>
                  <a:srgbClr val="888888"/>
                </a:solidFill>
                <a:latin typeface="Calibri"/>
                <a:ea typeface="Calibri"/>
                <a:cs typeface="Calibri"/>
                <a:sym typeface="Calibri"/>
              </a:defRPr>
            </a:lvl2pPr>
            <a:lvl3pPr indent="0" lvl="2" marL="0" algn="r">
              <a:spcBef>
                <a:spcPts val="0"/>
              </a:spcBef>
              <a:buNone/>
              <a:defRPr b="0" i="0" sz="1200" u="none" cap="none" strike="noStrike">
                <a:solidFill>
                  <a:srgbClr val="888888"/>
                </a:solidFill>
                <a:latin typeface="Calibri"/>
                <a:ea typeface="Calibri"/>
                <a:cs typeface="Calibri"/>
                <a:sym typeface="Calibri"/>
              </a:defRPr>
            </a:lvl3pPr>
            <a:lvl4pPr indent="0" lvl="3" marL="0" algn="r">
              <a:spcBef>
                <a:spcPts val="0"/>
              </a:spcBef>
              <a:buNone/>
              <a:defRPr b="0" i="0" sz="1200" u="none" cap="none" strike="noStrike">
                <a:solidFill>
                  <a:srgbClr val="888888"/>
                </a:solidFill>
                <a:latin typeface="Calibri"/>
                <a:ea typeface="Calibri"/>
                <a:cs typeface="Calibri"/>
                <a:sym typeface="Calibri"/>
              </a:defRPr>
            </a:lvl4pPr>
            <a:lvl5pPr indent="0" lvl="4" marL="0" algn="r">
              <a:spcBef>
                <a:spcPts val="0"/>
              </a:spcBef>
              <a:buNone/>
              <a:defRPr b="0" i="0" sz="1200" u="none" cap="none" strike="noStrike">
                <a:solidFill>
                  <a:srgbClr val="888888"/>
                </a:solidFill>
                <a:latin typeface="Calibri"/>
                <a:ea typeface="Calibri"/>
                <a:cs typeface="Calibri"/>
                <a:sym typeface="Calibri"/>
              </a:defRPr>
            </a:lvl5pPr>
            <a:lvl6pPr indent="0" lvl="5" marL="0" algn="r">
              <a:spcBef>
                <a:spcPts val="0"/>
              </a:spcBef>
              <a:buNone/>
              <a:defRPr b="0" i="0" sz="1200" u="none" cap="none" strike="noStrike">
                <a:solidFill>
                  <a:srgbClr val="888888"/>
                </a:solidFill>
                <a:latin typeface="Calibri"/>
                <a:ea typeface="Calibri"/>
                <a:cs typeface="Calibri"/>
                <a:sym typeface="Calibri"/>
              </a:defRPr>
            </a:lvl6pPr>
            <a:lvl7pPr indent="0" lvl="6" marL="0" algn="r">
              <a:spcBef>
                <a:spcPts val="0"/>
              </a:spcBef>
              <a:buNone/>
              <a:defRPr b="0" i="0" sz="1200" u="none" cap="none" strike="noStrike">
                <a:solidFill>
                  <a:srgbClr val="888888"/>
                </a:solidFill>
                <a:latin typeface="Calibri"/>
                <a:ea typeface="Calibri"/>
                <a:cs typeface="Calibri"/>
                <a:sym typeface="Calibri"/>
              </a:defRPr>
            </a:lvl7pPr>
            <a:lvl8pPr indent="0" lvl="7" marL="0" algn="r">
              <a:spcBef>
                <a:spcPts val="0"/>
              </a:spcBef>
              <a:buNone/>
              <a:defRPr b="0" i="0" sz="1200" u="none" cap="none" strike="noStrike">
                <a:solidFill>
                  <a:srgbClr val="888888"/>
                </a:solidFill>
                <a:latin typeface="Calibri"/>
                <a:ea typeface="Calibri"/>
                <a:cs typeface="Calibri"/>
                <a:sym typeface="Calibri"/>
              </a:defRPr>
            </a:lvl8pPr>
            <a:lvl9pPr indent="0" lvl="8" mar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7" name="Shape 27"/>
        <p:cNvGrpSpPr/>
        <p:nvPr/>
      </p:nvGrpSpPr>
      <p:grpSpPr>
        <a:xfrm>
          <a:off x="0" y="0"/>
          <a:ext cx="0" cy="0"/>
          <a:chOff x="0" y="0"/>
          <a:chExt cx="0" cy="0"/>
        </a:xfrm>
      </p:grpSpPr>
      <p:sp>
        <p:nvSpPr>
          <p:cNvPr id="28" name="Google Shape;28;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3" name="Shape 33"/>
        <p:cNvGrpSpPr/>
        <p:nvPr/>
      </p:nvGrpSpPr>
      <p:grpSpPr>
        <a:xfrm>
          <a:off x="0" y="0"/>
          <a:ext cx="0" cy="0"/>
          <a:chOff x="0" y="0"/>
          <a:chExt cx="0" cy="0"/>
        </a:xfrm>
      </p:grpSpPr>
      <p:sp>
        <p:nvSpPr>
          <p:cNvPr id="34" name="Google Shape;34;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6" name="Google Shape;36;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9" name="Shape 39"/>
        <p:cNvGrpSpPr/>
        <p:nvPr/>
      </p:nvGrpSpPr>
      <p:grpSpPr>
        <a:xfrm>
          <a:off x="0" y="0"/>
          <a:ext cx="0" cy="0"/>
          <a:chOff x="0" y="0"/>
          <a:chExt cx="0" cy="0"/>
        </a:xfrm>
      </p:grpSpPr>
      <p:sp>
        <p:nvSpPr>
          <p:cNvPr id="40" name="Google Shape;40;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6" name="Shape 46"/>
        <p:cNvGrpSpPr/>
        <p:nvPr/>
      </p:nvGrpSpPr>
      <p:grpSpPr>
        <a:xfrm>
          <a:off x="0" y="0"/>
          <a:ext cx="0" cy="0"/>
          <a:chOff x="0" y="0"/>
          <a:chExt cx="0" cy="0"/>
        </a:xfrm>
      </p:grpSpPr>
      <p:sp>
        <p:nvSpPr>
          <p:cNvPr id="47" name="Google Shape;47;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1" name="Google Shape;51;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2" name="Google Shape;52;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5" name="Shape 55"/>
        <p:cNvGrpSpPr/>
        <p:nvPr/>
      </p:nvGrpSpPr>
      <p:grpSpPr>
        <a:xfrm>
          <a:off x="0" y="0"/>
          <a:ext cx="0" cy="0"/>
          <a:chOff x="0" y="0"/>
          <a:chExt cx="0" cy="0"/>
        </a:xfrm>
      </p:grpSpPr>
      <p:sp>
        <p:nvSpPr>
          <p:cNvPr id="56" name="Google Shape;5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4" name="Shape 64"/>
        <p:cNvGrpSpPr/>
        <p:nvPr/>
      </p:nvGrpSpPr>
      <p:grpSpPr>
        <a:xfrm>
          <a:off x="0" y="0"/>
          <a:ext cx="0" cy="0"/>
          <a:chOff x="0" y="0"/>
          <a:chExt cx="0" cy="0"/>
        </a:xfrm>
      </p:grpSpPr>
      <p:sp>
        <p:nvSpPr>
          <p:cNvPr id="65" name="Google Shape;65;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7" name="Google Shape;67;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8" name="Google Shape;6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pic>
        <p:nvPicPr>
          <p:cNvPr id="94" name="Google Shape;94;p14"/>
          <p:cNvPicPr preferRelativeResize="0"/>
          <p:nvPr/>
        </p:nvPicPr>
        <p:blipFill>
          <a:blip r:embed="rId3">
            <a:alphaModFix/>
          </a:blip>
          <a:stretch>
            <a:fillRect/>
          </a:stretch>
        </p:blipFill>
        <p:spPr>
          <a:xfrm>
            <a:off x="0" y="0"/>
            <a:ext cx="12192000" cy="69246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3"/>
          <p:cNvSpPr txBox="1"/>
          <p:nvPr>
            <p:ph type="title"/>
          </p:nvPr>
        </p:nvSpPr>
        <p:spPr>
          <a:xfrm>
            <a:off x="838200" y="365125"/>
            <a:ext cx="10515600" cy="836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lang="en-US" sz="3600">
                <a:solidFill>
                  <a:schemeClr val="accent1"/>
                </a:solidFill>
              </a:rPr>
              <a:t>4.1</a:t>
            </a:r>
            <a:r>
              <a:rPr lang="en-US" sz="3600">
                <a:solidFill>
                  <a:schemeClr val="accent1"/>
                </a:solidFill>
              </a:rPr>
              <a:t> </a:t>
            </a:r>
            <a:r>
              <a:rPr lang="en-US" sz="3600">
                <a:solidFill>
                  <a:schemeClr val="accent1"/>
                </a:solidFill>
              </a:rPr>
              <a:t>Vibration Generation and Measurement</a:t>
            </a:r>
            <a:endParaRPr sz="3600">
              <a:solidFill>
                <a:schemeClr val="accent1"/>
              </a:solidFill>
            </a:endParaRPr>
          </a:p>
        </p:txBody>
      </p:sp>
      <p:sp>
        <p:nvSpPr>
          <p:cNvPr id="159" name="Google Shape;159;p23"/>
          <p:cNvSpPr txBox="1"/>
          <p:nvPr>
            <p:ph idx="1" type="body"/>
          </p:nvPr>
        </p:nvSpPr>
        <p:spPr>
          <a:xfrm>
            <a:off x="838200" y="1552175"/>
            <a:ext cx="10515600" cy="4624500"/>
          </a:xfrm>
          <a:prstGeom prst="rect">
            <a:avLst/>
          </a:prstGeom>
          <a:noFill/>
          <a:ln>
            <a:noFill/>
          </a:ln>
        </p:spPr>
        <p:txBody>
          <a:bodyPr anchorCtr="0" anchor="t" bIns="45700" lIns="91425" spcFirstLastPara="1" rIns="91425" wrap="square" tIns="45700">
            <a:normAutofit/>
          </a:bodyPr>
          <a:lstStyle/>
          <a:p>
            <a:pPr indent="-332105" lvl="0" marL="457200" marR="0" rtl="0" algn="l">
              <a:lnSpc>
                <a:spcPct val="70000"/>
              </a:lnSpc>
              <a:spcBef>
                <a:spcPts val="1000"/>
              </a:spcBef>
              <a:spcAft>
                <a:spcPts val="0"/>
              </a:spcAft>
              <a:buSzPts val="1630"/>
              <a:buChar char="•"/>
            </a:pPr>
            <a:r>
              <a:rPr lang="en-US" sz="1800"/>
              <a:t>The smartwatch has N different types of vibrations available for use.</a:t>
            </a:r>
            <a:endParaRPr sz="1800"/>
          </a:p>
          <a:p>
            <a:pPr indent="0" lvl="0" marL="914400" marR="0" rtl="0" algn="l">
              <a:lnSpc>
                <a:spcPct val="70000"/>
              </a:lnSpc>
              <a:spcBef>
                <a:spcPts val="1000"/>
              </a:spcBef>
              <a:spcAft>
                <a:spcPts val="0"/>
              </a:spcAft>
              <a:buNone/>
            </a:pPr>
            <a:r>
              <a:t/>
            </a:r>
            <a:endParaRPr sz="1800"/>
          </a:p>
          <a:p>
            <a:pPr indent="-332105" lvl="0" marL="457200" marR="0" rtl="0" algn="l">
              <a:lnSpc>
                <a:spcPct val="70000"/>
              </a:lnSpc>
              <a:spcBef>
                <a:spcPts val="1000"/>
              </a:spcBef>
              <a:spcAft>
                <a:spcPts val="0"/>
              </a:spcAft>
              <a:buSzPts val="1630"/>
              <a:buChar char="•"/>
            </a:pPr>
            <a:r>
              <a:rPr lang="en-US" sz="1800"/>
              <a:t>For user authentication, five vibrations are randomly selected from these N types, with the possibility of choosing the same type more than once. This random sequence forms the "vibration challenge."</a:t>
            </a:r>
            <a:endParaRPr sz="1800"/>
          </a:p>
          <a:p>
            <a:pPr indent="0" lvl="0" marL="914400" marR="0" rtl="0" algn="l">
              <a:lnSpc>
                <a:spcPct val="70000"/>
              </a:lnSpc>
              <a:spcBef>
                <a:spcPts val="1000"/>
              </a:spcBef>
              <a:spcAft>
                <a:spcPts val="0"/>
              </a:spcAft>
              <a:buNone/>
            </a:pPr>
            <a:r>
              <a:t/>
            </a:r>
            <a:endParaRPr sz="1800"/>
          </a:p>
          <a:p>
            <a:pPr indent="-332105" lvl="0" marL="457200" marR="0" rtl="0" algn="l">
              <a:lnSpc>
                <a:spcPct val="70000"/>
              </a:lnSpc>
              <a:spcBef>
                <a:spcPts val="1000"/>
              </a:spcBef>
              <a:spcAft>
                <a:spcPts val="0"/>
              </a:spcAft>
              <a:buSzPts val="1630"/>
              <a:buChar char="•"/>
            </a:pPr>
            <a:r>
              <a:rPr lang="en-US" sz="1800"/>
              <a:t>The smartwatch saves this sequence of selected vibration types for reference during the authentication process.</a:t>
            </a:r>
            <a:endParaRPr sz="1800"/>
          </a:p>
          <a:p>
            <a:pPr indent="0" lvl="0" marL="914400" marR="0" rtl="0" algn="l">
              <a:lnSpc>
                <a:spcPct val="70000"/>
              </a:lnSpc>
              <a:spcBef>
                <a:spcPts val="1000"/>
              </a:spcBef>
              <a:spcAft>
                <a:spcPts val="0"/>
              </a:spcAft>
              <a:buNone/>
            </a:pPr>
            <a:r>
              <a:t/>
            </a:r>
            <a:endParaRPr sz="1800"/>
          </a:p>
          <a:p>
            <a:pPr indent="-332105" lvl="0" marL="457200" marR="0" rtl="0" algn="l">
              <a:lnSpc>
                <a:spcPct val="70000"/>
              </a:lnSpc>
              <a:spcBef>
                <a:spcPts val="1000"/>
              </a:spcBef>
              <a:spcAft>
                <a:spcPts val="0"/>
              </a:spcAft>
              <a:buSzPts val="1630"/>
              <a:buChar char="•"/>
            </a:pPr>
            <a:r>
              <a:rPr lang="en-US" sz="1800"/>
              <a:t>User Interaction: The smartwatch vibrates in the order of the vibration challenge, and the user's response to these vibrations is detected.</a:t>
            </a:r>
            <a:endParaRPr sz="1800"/>
          </a:p>
          <a:p>
            <a:pPr indent="0" lvl="0" marL="914400" marR="0" rtl="0" algn="l">
              <a:lnSpc>
                <a:spcPct val="70000"/>
              </a:lnSpc>
              <a:spcBef>
                <a:spcPts val="1000"/>
              </a:spcBef>
              <a:spcAft>
                <a:spcPts val="0"/>
              </a:spcAft>
              <a:buNone/>
            </a:pPr>
            <a:r>
              <a:t/>
            </a:r>
            <a:endParaRPr sz="1800"/>
          </a:p>
          <a:p>
            <a:pPr indent="-332105" lvl="0" marL="457200" marR="0" rtl="0" algn="l">
              <a:lnSpc>
                <a:spcPct val="70000"/>
              </a:lnSpc>
              <a:spcBef>
                <a:spcPts val="1000"/>
              </a:spcBef>
              <a:spcAft>
                <a:spcPts val="0"/>
              </a:spcAft>
              <a:buSzPts val="1630"/>
              <a:buChar char="•"/>
            </a:pPr>
            <a:r>
              <a:rPr lang="en-US" sz="1800"/>
              <a:t>Response Analysis: The smartwatch uses its built-in gyroscope and accelerometer sensors to measure the user's response to the vibration challenge, known as the "vibration response." This response is then used to verify the user's identity.</a:t>
            </a:r>
            <a:endParaRPr sz="1800"/>
          </a:p>
          <a:p>
            <a:pPr indent="0" lvl="0" marL="914400" marR="0" rtl="0" algn="l">
              <a:lnSpc>
                <a:spcPct val="70000"/>
              </a:lnSpc>
              <a:spcBef>
                <a:spcPts val="1000"/>
              </a:spcBef>
              <a:spcAft>
                <a:spcPts val="0"/>
              </a:spcAft>
              <a:buNone/>
            </a:pPr>
            <a:r>
              <a:t/>
            </a:r>
            <a:endParaRPr sz="1800"/>
          </a:p>
        </p:txBody>
      </p:sp>
      <p:sp>
        <p:nvSpPr>
          <p:cNvPr id="160" name="Google Shape;160;p23"/>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7</a:t>
            </a:r>
            <a:endParaRPr/>
          </a:p>
          <a:p>
            <a:pPr indent="0" lvl="0" marL="0" rtl="0" algn="r">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4"/>
          <p:cNvSpPr txBox="1"/>
          <p:nvPr>
            <p:ph type="title"/>
          </p:nvPr>
        </p:nvSpPr>
        <p:spPr>
          <a:xfrm>
            <a:off x="838200" y="365125"/>
            <a:ext cx="10515600" cy="836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lang="en-US" sz="3600">
                <a:solidFill>
                  <a:schemeClr val="accent1"/>
                </a:solidFill>
              </a:rPr>
              <a:t>4.1 Contd..</a:t>
            </a:r>
            <a:endParaRPr sz="3600">
              <a:solidFill>
                <a:schemeClr val="accent1"/>
              </a:solidFill>
            </a:endParaRPr>
          </a:p>
        </p:txBody>
      </p:sp>
      <p:sp>
        <p:nvSpPr>
          <p:cNvPr id="166" name="Google Shape;166;p24"/>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7</a:t>
            </a:r>
            <a:endParaRPr/>
          </a:p>
          <a:p>
            <a:pPr indent="0" lvl="0" marL="0" rtl="0" algn="r">
              <a:spcBef>
                <a:spcPts val="0"/>
              </a:spcBef>
              <a:spcAft>
                <a:spcPts val="0"/>
              </a:spcAft>
              <a:buNone/>
            </a:pPr>
            <a:r>
              <a:t/>
            </a:r>
            <a:endParaRPr/>
          </a:p>
        </p:txBody>
      </p:sp>
      <p:sp>
        <p:nvSpPr>
          <p:cNvPr id="167" name="Google Shape;167;p24"/>
          <p:cNvSpPr txBox="1"/>
          <p:nvPr/>
        </p:nvSpPr>
        <p:spPr>
          <a:xfrm>
            <a:off x="1053925" y="1201525"/>
            <a:ext cx="3747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168" name="Google Shape;168;p24"/>
          <p:cNvPicPr preferRelativeResize="0"/>
          <p:nvPr/>
        </p:nvPicPr>
        <p:blipFill rotWithShape="1">
          <a:blip r:embed="rId3">
            <a:alphaModFix/>
          </a:blip>
          <a:srcRect b="-6770" l="-5190" r="5190" t="6770"/>
          <a:stretch/>
        </p:blipFill>
        <p:spPr>
          <a:xfrm>
            <a:off x="2871150" y="1071225"/>
            <a:ext cx="6449700" cy="471555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5"/>
          <p:cNvSpPr txBox="1"/>
          <p:nvPr>
            <p:ph type="title"/>
          </p:nvPr>
        </p:nvSpPr>
        <p:spPr>
          <a:xfrm>
            <a:off x="838200" y="365125"/>
            <a:ext cx="10515600" cy="836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lang="en-US" sz="3600">
                <a:solidFill>
                  <a:schemeClr val="accent1"/>
                </a:solidFill>
              </a:rPr>
              <a:t>4.2 </a:t>
            </a:r>
            <a:r>
              <a:rPr lang="en-US" sz="3600">
                <a:solidFill>
                  <a:schemeClr val="accent1"/>
                </a:solidFill>
              </a:rPr>
              <a:t> Feature Extraction</a:t>
            </a:r>
            <a:endParaRPr sz="3600">
              <a:solidFill>
                <a:schemeClr val="accent1"/>
              </a:solidFill>
            </a:endParaRPr>
          </a:p>
        </p:txBody>
      </p:sp>
      <p:sp>
        <p:nvSpPr>
          <p:cNvPr id="174" name="Google Shape;174;p25"/>
          <p:cNvSpPr txBox="1"/>
          <p:nvPr>
            <p:ph idx="1" type="body"/>
          </p:nvPr>
        </p:nvSpPr>
        <p:spPr>
          <a:xfrm>
            <a:off x="838200" y="1481175"/>
            <a:ext cx="10515600" cy="4695600"/>
          </a:xfrm>
          <a:prstGeom prst="rect">
            <a:avLst/>
          </a:prstGeom>
          <a:noFill/>
          <a:ln>
            <a:noFill/>
          </a:ln>
        </p:spPr>
        <p:txBody>
          <a:bodyPr anchorCtr="0" anchor="t" bIns="45700" lIns="91425" spcFirstLastPara="1" rIns="91425" wrap="square" tIns="45700">
            <a:noAutofit/>
          </a:bodyPr>
          <a:lstStyle/>
          <a:p>
            <a:pPr indent="-342900" lvl="0" marL="457200" rtl="0" algn="l">
              <a:lnSpc>
                <a:spcPct val="70000"/>
              </a:lnSpc>
              <a:spcBef>
                <a:spcPts val="1000"/>
              </a:spcBef>
              <a:spcAft>
                <a:spcPts val="0"/>
              </a:spcAft>
              <a:buSzPts val="1800"/>
              <a:buChar char="•"/>
            </a:pPr>
            <a:r>
              <a:rPr lang="en-US" sz="1800"/>
              <a:t>Noise caused by user movements is filtered out from the response signals using a high pass filter set at 20Hz, as human movement typically falls within the 0Hz to 20Hz frequency range.</a:t>
            </a:r>
            <a:endParaRPr sz="1800"/>
          </a:p>
          <a:p>
            <a:pPr indent="0" lvl="0" marL="457200" rtl="0" algn="l">
              <a:lnSpc>
                <a:spcPct val="70000"/>
              </a:lnSpc>
              <a:spcBef>
                <a:spcPts val="1000"/>
              </a:spcBef>
              <a:spcAft>
                <a:spcPts val="0"/>
              </a:spcAft>
              <a:buSzPts val="770"/>
              <a:buNone/>
            </a:pPr>
            <a:r>
              <a:t/>
            </a:r>
            <a:endParaRPr sz="1800"/>
          </a:p>
          <a:p>
            <a:pPr indent="-342900" lvl="0" marL="457200" rtl="0" algn="l">
              <a:lnSpc>
                <a:spcPct val="70000"/>
              </a:lnSpc>
              <a:spcBef>
                <a:spcPts val="1000"/>
              </a:spcBef>
              <a:spcAft>
                <a:spcPts val="0"/>
              </a:spcAft>
              <a:buSzPts val="1800"/>
              <a:buChar char="•"/>
            </a:pPr>
            <a:r>
              <a:rPr lang="en-US" sz="1800"/>
              <a:t>After filtering, various features are extracted from each response signal to accurately identify the user.</a:t>
            </a:r>
            <a:endParaRPr sz="1800"/>
          </a:p>
          <a:p>
            <a:pPr indent="0" lvl="0" marL="457200" rtl="0" algn="l">
              <a:lnSpc>
                <a:spcPct val="70000"/>
              </a:lnSpc>
              <a:spcBef>
                <a:spcPts val="1000"/>
              </a:spcBef>
              <a:spcAft>
                <a:spcPts val="0"/>
              </a:spcAft>
              <a:buSzPts val="770"/>
              <a:buNone/>
            </a:pPr>
            <a:r>
              <a:t/>
            </a:r>
            <a:endParaRPr sz="1800"/>
          </a:p>
          <a:p>
            <a:pPr indent="-342900" lvl="0" marL="457200" rtl="0" algn="l">
              <a:lnSpc>
                <a:spcPct val="70000"/>
              </a:lnSpc>
              <a:spcBef>
                <a:spcPts val="1000"/>
              </a:spcBef>
              <a:spcAft>
                <a:spcPts val="0"/>
              </a:spcAft>
              <a:buSzPts val="1800"/>
              <a:buChar char="•"/>
            </a:pPr>
            <a:r>
              <a:rPr lang="en-US" sz="1800"/>
              <a:t>Each vibration response consists of six signals, three each from the gyroscope and accelerometer sensors, leading to a total of 756 features per response.</a:t>
            </a:r>
            <a:endParaRPr sz="1800"/>
          </a:p>
          <a:p>
            <a:pPr indent="0" lvl="0" marL="457200" rtl="0" algn="l">
              <a:lnSpc>
                <a:spcPct val="70000"/>
              </a:lnSpc>
              <a:spcBef>
                <a:spcPts val="1000"/>
              </a:spcBef>
              <a:spcAft>
                <a:spcPts val="0"/>
              </a:spcAft>
              <a:buSzPts val="770"/>
              <a:buNone/>
            </a:pPr>
            <a:r>
              <a:t/>
            </a:r>
            <a:endParaRPr sz="1800"/>
          </a:p>
          <a:p>
            <a:pPr indent="-342900" lvl="0" marL="457200" rtl="0" algn="l">
              <a:lnSpc>
                <a:spcPct val="70000"/>
              </a:lnSpc>
              <a:spcBef>
                <a:spcPts val="1000"/>
              </a:spcBef>
              <a:spcAft>
                <a:spcPts val="0"/>
              </a:spcAft>
              <a:buSzPts val="1800"/>
              <a:buChar char="•"/>
            </a:pPr>
            <a:r>
              <a:rPr lang="en-US" sz="1800"/>
              <a:t>Low Sampling Frequency Adaptation: The method is designed to work effectively even with a low sampling frequency of 100Hz, typical of smartwatches.</a:t>
            </a:r>
            <a:endParaRPr sz="1800"/>
          </a:p>
          <a:p>
            <a:pPr indent="0" lvl="0" marL="457200" rtl="0" algn="l">
              <a:lnSpc>
                <a:spcPct val="70000"/>
              </a:lnSpc>
              <a:spcBef>
                <a:spcPts val="1000"/>
              </a:spcBef>
              <a:spcAft>
                <a:spcPts val="0"/>
              </a:spcAft>
              <a:buSzPts val="770"/>
              <a:buNone/>
            </a:pPr>
            <a:r>
              <a:t/>
            </a:r>
            <a:endParaRPr sz="1800"/>
          </a:p>
          <a:p>
            <a:pPr indent="-342900" lvl="0" marL="457200" rtl="0" algn="l">
              <a:lnSpc>
                <a:spcPct val="70000"/>
              </a:lnSpc>
              <a:spcBef>
                <a:spcPts val="1000"/>
              </a:spcBef>
              <a:spcAft>
                <a:spcPts val="0"/>
              </a:spcAft>
              <a:buSzPts val="1800"/>
              <a:buChar char="•"/>
            </a:pPr>
            <a:r>
              <a:rPr lang="en-US" sz="1800"/>
              <a:t>Feature Evaluation: The effectiveness of these features is evaluated by observing how they cluster in scatter plots, indicating their association with individual participants.</a:t>
            </a:r>
            <a:endParaRPr sz="1800"/>
          </a:p>
          <a:p>
            <a:pPr indent="0" lvl="0" marL="457200" rtl="0" algn="l">
              <a:lnSpc>
                <a:spcPct val="70000"/>
              </a:lnSpc>
              <a:spcBef>
                <a:spcPts val="1000"/>
              </a:spcBef>
              <a:spcAft>
                <a:spcPts val="0"/>
              </a:spcAft>
              <a:buSzPts val="770"/>
              <a:buNone/>
            </a:pPr>
            <a:r>
              <a:t/>
            </a:r>
            <a:endParaRPr sz="1800"/>
          </a:p>
          <a:p>
            <a:pPr indent="-342900" lvl="0" marL="457200" rtl="0" algn="l">
              <a:lnSpc>
                <a:spcPct val="70000"/>
              </a:lnSpc>
              <a:spcBef>
                <a:spcPts val="1000"/>
              </a:spcBef>
              <a:spcAft>
                <a:spcPts val="0"/>
              </a:spcAft>
              <a:buSzPts val="1800"/>
              <a:buChar char="•"/>
            </a:pPr>
            <a:r>
              <a:rPr lang="en-US" sz="1800"/>
              <a:t>Comparison with Other Methods: The method's feature scatter is compared to that of existing vibration-based methods using statistical features and MFCC at different sampling frequencies.</a:t>
            </a:r>
            <a:endParaRPr sz="1800"/>
          </a:p>
          <a:p>
            <a:pPr indent="0" lvl="0" marL="457200" rtl="0" algn="l">
              <a:lnSpc>
                <a:spcPct val="70000"/>
              </a:lnSpc>
              <a:spcBef>
                <a:spcPts val="1000"/>
              </a:spcBef>
              <a:spcAft>
                <a:spcPts val="0"/>
              </a:spcAft>
              <a:buSzPts val="770"/>
              <a:buNone/>
            </a:pPr>
            <a:r>
              <a:t/>
            </a:r>
            <a:endParaRPr sz="1800"/>
          </a:p>
          <a:p>
            <a:pPr indent="0" lvl="0" marL="457200" rtl="0" algn="l">
              <a:lnSpc>
                <a:spcPct val="70000"/>
              </a:lnSpc>
              <a:spcBef>
                <a:spcPts val="1000"/>
              </a:spcBef>
              <a:spcAft>
                <a:spcPts val="0"/>
              </a:spcAft>
              <a:buSzPts val="770"/>
              <a:buNone/>
            </a:pPr>
            <a:r>
              <a:t/>
            </a:r>
            <a:endParaRPr sz="1800"/>
          </a:p>
          <a:p>
            <a:pPr indent="0" lvl="0" marL="1371600" rtl="0" algn="l">
              <a:lnSpc>
                <a:spcPct val="70000"/>
              </a:lnSpc>
              <a:spcBef>
                <a:spcPts val="1000"/>
              </a:spcBef>
              <a:spcAft>
                <a:spcPts val="0"/>
              </a:spcAft>
              <a:buNone/>
            </a:pPr>
            <a:r>
              <a:t/>
            </a:r>
            <a:endParaRPr sz="1800"/>
          </a:p>
        </p:txBody>
      </p:sp>
      <p:sp>
        <p:nvSpPr>
          <p:cNvPr id="175" name="Google Shape;175;p25"/>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7</a:t>
            </a:r>
            <a:endParaRPr/>
          </a:p>
          <a:p>
            <a:pPr indent="0" lvl="0" marL="0" rtl="0" algn="r">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6"/>
          <p:cNvSpPr txBox="1"/>
          <p:nvPr>
            <p:ph type="title"/>
          </p:nvPr>
        </p:nvSpPr>
        <p:spPr>
          <a:xfrm>
            <a:off x="838200" y="365125"/>
            <a:ext cx="10515600" cy="836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lang="en-US" sz="3600">
                <a:solidFill>
                  <a:schemeClr val="accent1"/>
                </a:solidFill>
              </a:rPr>
              <a:t>4.3  User Verification</a:t>
            </a:r>
            <a:endParaRPr sz="3600">
              <a:solidFill>
                <a:schemeClr val="accent1"/>
              </a:solidFill>
            </a:endParaRPr>
          </a:p>
        </p:txBody>
      </p:sp>
      <p:sp>
        <p:nvSpPr>
          <p:cNvPr id="181" name="Google Shape;181;p26"/>
          <p:cNvSpPr txBox="1"/>
          <p:nvPr>
            <p:ph idx="1" type="body"/>
          </p:nvPr>
        </p:nvSpPr>
        <p:spPr>
          <a:xfrm>
            <a:off x="838200" y="1471025"/>
            <a:ext cx="10564800" cy="50724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115000"/>
              </a:lnSpc>
              <a:spcBef>
                <a:spcPts val="0"/>
              </a:spcBef>
              <a:spcAft>
                <a:spcPts val="0"/>
              </a:spcAft>
              <a:buSzPts val="1800"/>
              <a:buFont typeface="Calibri"/>
              <a:buChar char="•"/>
            </a:pPr>
            <a:r>
              <a:rPr lang="en-US" sz="1800"/>
              <a:t>Each response signal in the vibration response is verified through a model to confirm if it's from a legitimate user</a:t>
            </a:r>
            <a:endParaRPr sz="1800"/>
          </a:p>
          <a:p>
            <a:pPr indent="-228600" lvl="0" marL="228600" marR="0" rtl="0" algn="l">
              <a:lnSpc>
                <a:spcPct val="115000"/>
              </a:lnSpc>
              <a:spcBef>
                <a:spcPts val="0"/>
              </a:spcBef>
              <a:spcAft>
                <a:spcPts val="0"/>
              </a:spcAft>
              <a:buSzPts val="1800"/>
              <a:buFont typeface="Calibri"/>
              <a:buChar char="•"/>
            </a:pPr>
            <a:r>
              <a:rPr lang="en-US" sz="1800"/>
              <a:t>For successful authentication, all five response signals must be validated as legitimate.</a:t>
            </a:r>
            <a:endParaRPr sz="1800"/>
          </a:p>
          <a:p>
            <a:pPr indent="-228600" lvl="0" marL="228600" marR="0" rtl="0" algn="l">
              <a:lnSpc>
                <a:spcPct val="115000"/>
              </a:lnSpc>
              <a:spcBef>
                <a:spcPts val="0"/>
              </a:spcBef>
              <a:spcAft>
                <a:spcPts val="0"/>
              </a:spcAft>
              <a:buSzPts val="1800"/>
              <a:buFont typeface="Calibri"/>
              <a:buChar char="•"/>
            </a:pPr>
            <a:r>
              <a:rPr lang="en-US" sz="1800"/>
              <a:t>Authentication fails instantly if even one response signal is identified as invalid.</a:t>
            </a:r>
            <a:endParaRPr sz="1800"/>
          </a:p>
          <a:p>
            <a:pPr indent="-228600" lvl="0" marL="228600" marR="0" rtl="0" algn="l">
              <a:lnSpc>
                <a:spcPct val="115000"/>
              </a:lnSpc>
              <a:spcBef>
                <a:spcPts val="0"/>
              </a:spcBef>
              <a:spcAft>
                <a:spcPts val="0"/>
              </a:spcAft>
              <a:buSzPts val="1800"/>
              <a:buFont typeface="Calibri"/>
              <a:buChar char="•"/>
            </a:pPr>
            <a:r>
              <a:rPr lang="en-US" sz="1800"/>
              <a:t>Multiple Verification Models: There is a total of N verification models for user authentication, corresponding to the number of vibration types N.</a:t>
            </a:r>
            <a:endParaRPr sz="1800"/>
          </a:p>
          <a:p>
            <a:pPr indent="-228600" lvl="0" marL="228600" marR="0" rtl="0" algn="l">
              <a:lnSpc>
                <a:spcPct val="115000"/>
              </a:lnSpc>
              <a:spcBef>
                <a:spcPts val="0"/>
              </a:spcBef>
              <a:spcAft>
                <a:spcPts val="0"/>
              </a:spcAft>
              <a:buSzPts val="1800"/>
              <a:buFont typeface="Calibri"/>
              <a:buChar char="•"/>
            </a:pPr>
            <a:r>
              <a:rPr lang="en-US" sz="1800"/>
              <a:t>One-Class Classification: In smartwatch user authentication, a one-class classifier is used, which is designed to differentiate a valid user from invalid users based solely on valid response signals.</a:t>
            </a:r>
            <a:endParaRPr sz="1800"/>
          </a:p>
          <a:p>
            <a:pPr indent="-228600" lvl="0" marL="228600" marR="0" rtl="0" algn="l">
              <a:lnSpc>
                <a:spcPct val="115000"/>
              </a:lnSpc>
              <a:spcBef>
                <a:spcPts val="0"/>
              </a:spcBef>
              <a:spcAft>
                <a:spcPts val="0"/>
              </a:spcAft>
              <a:buSzPts val="1800"/>
              <a:buFont typeface="Calibri"/>
              <a:buChar char="•"/>
            </a:pPr>
            <a:r>
              <a:rPr lang="en-US" sz="1800"/>
              <a:t>Challenge with Invalid Signals: There's a challenge in detecting invalid response signals during user authentication, as the one-class classifier is trained only with valid signals.</a:t>
            </a:r>
            <a:endParaRPr sz="1800"/>
          </a:p>
          <a:p>
            <a:pPr indent="-228600" lvl="0" marL="228600" marR="0" rtl="0" algn="l">
              <a:lnSpc>
                <a:spcPct val="115000"/>
              </a:lnSpc>
              <a:spcBef>
                <a:spcPts val="0"/>
              </a:spcBef>
              <a:spcAft>
                <a:spcPts val="0"/>
              </a:spcAft>
              <a:buSzPts val="1800"/>
              <a:buFont typeface="Calibri"/>
              <a:buChar char="•"/>
            </a:pPr>
            <a:r>
              <a:rPr lang="en-US" sz="1800"/>
              <a:t>Combined Verification Model: To address this issue and enhance performance, a verification model combining both a multi-class classifier and a binary classifier is developed for more effective user authentication.</a:t>
            </a:r>
            <a:endParaRPr sz="1800"/>
          </a:p>
        </p:txBody>
      </p:sp>
      <p:sp>
        <p:nvSpPr>
          <p:cNvPr id="182" name="Google Shape;182;p26"/>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7</a:t>
            </a:r>
            <a:endParaRPr/>
          </a:p>
          <a:p>
            <a:pPr indent="0" lvl="0" marL="0" rtl="0" algn="r">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7"/>
          <p:cNvSpPr txBox="1"/>
          <p:nvPr>
            <p:ph type="title"/>
          </p:nvPr>
        </p:nvSpPr>
        <p:spPr>
          <a:xfrm>
            <a:off x="838200" y="365125"/>
            <a:ext cx="10515600" cy="836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lang="en-US" sz="3600">
                <a:solidFill>
                  <a:schemeClr val="accent1"/>
                </a:solidFill>
              </a:rPr>
              <a:t>4.3  Contd…</a:t>
            </a:r>
            <a:endParaRPr sz="3600">
              <a:solidFill>
                <a:schemeClr val="accent1"/>
              </a:solidFill>
            </a:endParaRPr>
          </a:p>
        </p:txBody>
      </p:sp>
      <p:sp>
        <p:nvSpPr>
          <p:cNvPr id="188" name="Google Shape;188;p27"/>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7</a:t>
            </a:r>
            <a:endParaRPr/>
          </a:p>
          <a:p>
            <a:pPr indent="0" lvl="0" marL="0" rtl="0" algn="r">
              <a:spcBef>
                <a:spcPts val="0"/>
              </a:spcBef>
              <a:spcAft>
                <a:spcPts val="0"/>
              </a:spcAft>
              <a:buNone/>
            </a:pPr>
            <a:r>
              <a:t/>
            </a:r>
            <a:endParaRPr/>
          </a:p>
        </p:txBody>
      </p:sp>
      <p:pic>
        <p:nvPicPr>
          <p:cNvPr id="189" name="Google Shape;189;p27"/>
          <p:cNvPicPr preferRelativeResize="0"/>
          <p:nvPr/>
        </p:nvPicPr>
        <p:blipFill>
          <a:blip r:embed="rId3">
            <a:alphaModFix/>
          </a:blip>
          <a:stretch>
            <a:fillRect/>
          </a:stretch>
        </p:blipFill>
        <p:spPr>
          <a:xfrm>
            <a:off x="7902925" y="1643475"/>
            <a:ext cx="3875375" cy="5077975"/>
          </a:xfrm>
          <a:prstGeom prst="rect">
            <a:avLst/>
          </a:prstGeom>
          <a:noFill/>
          <a:ln>
            <a:noFill/>
          </a:ln>
        </p:spPr>
      </p:pic>
      <p:sp>
        <p:nvSpPr>
          <p:cNvPr id="190" name="Google Shape;190;p27"/>
          <p:cNvSpPr txBox="1"/>
          <p:nvPr/>
        </p:nvSpPr>
        <p:spPr>
          <a:xfrm>
            <a:off x="838200" y="1643475"/>
            <a:ext cx="6882000" cy="4713000"/>
          </a:xfrm>
          <a:prstGeom prst="rect">
            <a:avLst/>
          </a:prstGeom>
          <a:noFill/>
          <a:ln>
            <a:noFill/>
          </a:ln>
        </p:spPr>
        <p:txBody>
          <a:bodyPr anchorCtr="0" anchor="t" bIns="91425" lIns="91425" spcFirstLastPara="1" rIns="91425" wrap="square" tIns="91425">
            <a:noAutofit/>
          </a:bodyPr>
          <a:lstStyle/>
          <a:p>
            <a:pPr indent="-342900" lvl="0" marL="457200" marR="0" rtl="0" algn="l">
              <a:lnSpc>
                <a:spcPct val="70000"/>
              </a:lnSpc>
              <a:spcBef>
                <a:spcPts val="1000"/>
              </a:spcBef>
              <a:spcAft>
                <a:spcPts val="0"/>
              </a:spcAft>
              <a:buClr>
                <a:schemeClr val="dk1"/>
              </a:buClr>
              <a:buSzPts val="1800"/>
              <a:buChar char="•"/>
            </a:pPr>
            <a:r>
              <a:rPr lang="en-US" sz="1800">
                <a:solidFill>
                  <a:schemeClr val="dk1"/>
                </a:solidFill>
                <a:latin typeface="Calibri"/>
                <a:ea typeface="Calibri"/>
                <a:cs typeface="Calibri"/>
                <a:sym typeface="Calibri"/>
              </a:rPr>
              <a:t>Th</a:t>
            </a:r>
            <a:r>
              <a:rPr lang="en-US" sz="1800">
                <a:solidFill>
                  <a:schemeClr val="dk1"/>
                </a:solidFill>
                <a:latin typeface="Calibri"/>
                <a:ea typeface="Calibri"/>
                <a:cs typeface="Calibri"/>
                <a:sym typeface="Calibri"/>
              </a:rPr>
              <a:t>e multi-class model classifies response signals from both default users and new users, treating each as separate classes within the model.</a:t>
            </a:r>
            <a:endParaRPr sz="1800">
              <a:solidFill>
                <a:schemeClr val="dk1"/>
              </a:solidFill>
              <a:latin typeface="Calibri"/>
              <a:ea typeface="Calibri"/>
              <a:cs typeface="Calibri"/>
              <a:sym typeface="Calibri"/>
            </a:endParaRPr>
          </a:p>
          <a:p>
            <a:pPr indent="0" lvl="0" marL="1371600" marR="0" rtl="0" algn="l">
              <a:lnSpc>
                <a:spcPct val="70000"/>
              </a:lnSpc>
              <a:spcBef>
                <a:spcPts val="1000"/>
              </a:spcBef>
              <a:spcAft>
                <a:spcPts val="0"/>
              </a:spcAft>
              <a:buNone/>
            </a:pPr>
            <a:r>
              <a:t/>
            </a:r>
            <a:endParaRPr sz="1800">
              <a:solidFill>
                <a:schemeClr val="dk1"/>
              </a:solidFill>
              <a:latin typeface="Calibri"/>
              <a:ea typeface="Calibri"/>
              <a:cs typeface="Calibri"/>
              <a:sym typeface="Calibri"/>
            </a:endParaRPr>
          </a:p>
          <a:p>
            <a:pPr indent="-342900" lvl="0" marL="457200" marR="0" rtl="0" algn="l">
              <a:lnSpc>
                <a:spcPct val="70000"/>
              </a:lnSpc>
              <a:spcBef>
                <a:spcPts val="1000"/>
              </a:spcBef>
              <a:spcAft>
                <a:spcPts val="0"/>
              </a:spcAft>
              <a:buClr>
                <a:schemeClr val="dk1"/>
              </a:buClr>
              <a:buSzPts val="1800"/>
              <a:buChar char="•"/>
            </a:pPr>
            <a:r>
              <a:rPr lang="en-US" sz="1800">
                <a:solidFill>
                  <a:schemeClr val="dk1"/>
                </a:solidFill>
                <a:latin typeface="Calibri"/>
                <a:ea typeface="Calibri"/>
                <a:cs typeface="Calibri"/>
                <a:sym typeface="Calibri"/>
              </a:rPr>
              <a:t>When response signals are input into the multi-class model, it calculates a probability vector that indicates the likelihood of the signal belonging to each user class.</a:t>
            </a:r>
            <a:endParaRPr sz="1800">
              <a:solidFill>
                <a:schemeClr val="dk1"/>
              </a:solidFill>
              <a:latin typeface="Calibri"/>
              <a:ea typeface="Calibri"/>
              <a:cs typeface="Calibri"/>
              <a:sym typeface="Calibri"/>
            </a:endParaRPr>
          </a:p>
          <a:p>
            <a:pPr indent="0" lvl="0" marL="1371600" marR="0" rtl="0" algn="l">
              <a:lnSpc>
                <a:spcPct val="70000"/>
              </a:lnSpc>
              <a:spcBef>
                <a:spcPts val="1000"/>
              </a:spcBef>
              <a:spcAft>
                <a:spcPts val="0"/>
              </a:spcAft>
              <a:buNone/>
            </a:pPr>
            <a:r>
              <a:t/>
            </a:r>
            <a:endParaRPr sz="1800">
              <a:solidFill>
                <a:schemeClr val="dk1"/>
              </a:solidFill>
              <a:latin typeface="Calibri"/>
              <a:ea typeface="Calibri"/>
              <a:cs typeface="Calibri"/>
              <a:sym typeface="Calibri"/>
            </a:endParaRPr>
          </a:p>
          <a:p>
            <a:pPr indent="-342900" lvl="0" marL="457200" marR="0" rtl="0" algn="l">
              <a:lnSpc>
                <a:spcPct val="70000"/>
              </a:lnSpc>
              <a:spcBef>
                <a:spcPts val="1000"/>
              </a:spcBef>
              <a:spcAft>
                <a:spcPts val="0"/>
              </a:spcAft>
              <a:buClr>
                <a:schemeClr val="dk1"/>
              </a:buClr>
              <a:buSzPts val="1800"/>
              <a:buChar char="•"/>
            </a:pPr>
            <a:r>
              <a:rPr lang="en-US" sz="1800">
                <a:solidFill>
                  <a:schemeClr val="dk1"/>
                </a:solidFill>
                <a:latin typeface="Calibri"/>
                <a:ea typeface="Calibri"/>
                <a:cs typeface="Calibri"/>
                <a:sym typeface="Calibri"/>
              </a:rPr>
              <a:t>The binary model's task is to ultimately determine if a response signal is valid or invalid for authentication purposes.</a:t>
            </a:r>
            <a:endParaRPr sz="1800">
              <a:solidFill>
                <a:schemeClr val="dk1"/>
              </a:solidFill>
              <a:latin typeface="Calibri"/>
              <a:ea typeface="Calibri"/>
              <a:cs typeface="Calibri"/>
              <a:sym typeface="Calibri"/>
            </a:endParaRPr>
          </a:p>
          <a:p>
            <a:pPr indent="0" lvl="0" marL="1371600" marR="0" rtl="0" algn="l">
              <a:lnSpc>
                <a:spcPct val="70000"/>
              </a:lnSpc>
              <a:spcBef>
                <a:spcPts val="1000"/>
              </a:spcBef>
              <a:spcAft>
                <a:spcPts val="0"/>
              </a:spcAft>
              <a:buNone/>
            </a:pPr>
            <a:r>
              <a:t/>
            </a:r>
            <a:endParaRPr sz="1800">
              <a:solidFill>
                <a:schemeClr val="dk1"/>
              </a:solidFill>
              <a:latin typeface="Calibri"/>
              <a:ea typeface="Calibri"/>
              <a:cs typeface="Calibri"/>
              <a:sym typeface="Calibri"/>
            </a:endParaRPr>
          </a:p>
          <a:p>
            <a:pPr indent="-342900" lvl="0" marL="457200" marR="0" rtl="0" algn="l">
              <a:lnSpc>
                <a:spcPct val="70000"/>
              </a:lnSpc>
              <a:spcBef>
                <a:spcPts val="1000"/>
              </a:spcBef>
              <a:spcAft>
                <a:spcPts val="0"/>
              </a:spcAft>
              <a:buClr>
                <a:schemeClr val="dk1"/>
              </a:buClr>
              <a:buSzPts val="1800"/>
              <a:buChar char="•"/>
            </a:pPr>
            <a:r>
              <a:rPr lang="en-US" sz="1800">
                <a:solidFill>
                  <a:schemeClr val="dk1"/>
                </a:solidFill>
                <a:latin typeface="Calibri"/>
                <a:ea typeface="Calibri"/>
                <a:cs typeface="Calibri"/>
                <a:sym typeface="Calibri"/>
              </a:rPr>
              <a:t>Probability vectors generated by the multi-class model are labeled as 'valid' for the new user's signals and 'invalid' for signals from default users, and these labels are used by the binary model for final classification.</a:t>
            </a:r>
            <a:endParaRPr sz="1800">
              <a:solidFill>
                <a:schemeClr val="dk1"/>
              </a:solidFill>
              <a:latin typeface="Calibri"/>
              <a:ea typeface="Calibri"/>
              <a:cs typeface="Calibri"/>
              <a:sym typeface="Calibri"/>
            </a:endParaRPr>
          </a:p>
          <a:p>
            <a:pPr indent="0" lvl="0" marL="1371600" marR="0" rtl="0" algn="l">
              <a:lnSpc>
                <a:spcPct val="70000"/>
              </a:lnSpc>
              <a:spcBef>
                <a:spcPts val="1000"/>
              </a:spcBef>
              <a:spcAft>
                <a:spcPts val="0"/>
              </a:spcAft>
              <a:buNone/>
            </a:pPr>
            <a:r>
              <a:t/>
            </a:r>
            <a:endParaRPr sz="1800">
              <a:solidFill>
                <a:schemeClr val="dk1"/>
              </a:solidFill>
              <a:latin typeface="Calibri"/>
              <a:ea typeface="Calibri"/>
              <a:cs typeface="Calibri"/>
              <a:sym typeface="Calibri"/>
            </a:endParaRPr>
          </a:p>
          <a:p>
            <a:pPr indent="0" lvl="0" marL="0" rtl="0" algn="l">
              <a:spcBef>
                <a:spcPts val="0"/>
              </a:spcBef>
              <a:spcAft>
                <a:spcPts val="0"/>
              </a:spcAft>
              <a:buNone/>
            </a:pPr>
            <a:r>
              <a:t/>
            </a:r>
            <a:endParaRPr sz="28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8"/>
          <p:cNvSpPr txBox="1"/>
          <p:nvPr>
            <p:ph type="title"/>
          </p:nvPr>
        </p:nvSpPr>
        <p:spPr>
          <a:xfrm>
            <a:off x="838200" y="365125"/>
            <a:ext cx="10515600" cy="836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lang="en-US" sz="3600">
                <a:solidFill>
                  <a:schemeClr val="accent1"/>
                </a:solidFill>
              </a:rPr>
              <a:t>5</a:t>
            </a:r>
            <a:r>
              <a:rPr lang="en-US" sz="3600">
                <a:solidFill>
                  <a:schemeClr val="accent1"/>
                </a:solidFill>
              </a:rPr>
              <a:t>  </a:t>
            </a:r>
            <a:r>
              <a:rPr lang="en-US" sz="3600">
                <a:solidFill>
                  <a:schemeClr val="accent1"/>
                </a:solidFill>
              </a:rPr>
              <a:t>EXPERIMENTAL SETUP</a:t>
            </a:r>
            <a:endParaRPr sz="3600">
              <a:solidFill>
                <a:schemeClr val="accent1"/>
              </a:solidFill>
            </a:endParaRPr>
          </a:p>
        </p:txBody>
      </p:sp>
      <p:sp>
        <p:nvSpPr>
          <p:cNvPr id="196" name="Google Shape;196;p28"/>
          <p:cNvSpPr txBox="1"/>
          <p:nvPr>
            <p:ph idx="1" type="body"/>
          </p:nvPr>
        </p:nvSpPr>
        <p:spPr>
          <a:xfrm>
            <a:off x="838200" y="1511600"/>
            <a:ext cx="10564800" cy="53466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115000"/>
              </a:lnSpc>
              <a:spcBef>
                <a:spcPts val="0"/>
              </a:spcBef>
              <a:spcAft>
                <a:spcPts val="0"/>
              </a:spcAft>
              <a:buSzPts val="1800"/>
              <a:buFont typeface="Calibri"/>
              <a:buChar char="•"/>
            </a:pPr>
            <a:r>
              <a:rPr lang="en-US" sz="1800"/>
              <a:t>Device Used: Apple Watch Series 3  with standard bands in small and medium sizes, featuring nine default vibration types.</a:t>
            </a:r>
            <a:endParaRPr sz="1800"/>
          </a:p>
          <a:p>
            <a:pPr indent="-228600" lvl="0" marL="228600" marR="0" rtl="0" algn="l">
              <a:lnSpc>
                <a:spcPct val="115000"/>
              </a:lnSpc>
              <a:spcBef>
                <a:spcPts val="0"/>
              </a:spcBef>
              <a:spcAft>
                <a:spcPts val="0"/>
              </a:spcAft>
              <a:buSzPts val="1800"/>
              <a:buFont typeface="Calibri"/>
              <a:buChar char="•"/>
            </a:pPr>
            <a:r>
              <a:rPr lang="en-US" sz="1800"/>
              <a:t>Vibration Selection: Eight out of nine vibrations types are used for the method, excluding the 'Click' type due to its low signal strength.</a:t>
            </a:r>
            <a:endParaRPr sz="1800"/>
          </a:p>
          <a:p>
            <a:pPr indent="-228600" lvl="0" marL="228600" marR="0" rtl="0" algn="l">
              <a:lnSpc>
                <a:spcPct val="115000"/>
              </a:lnSpc>
              <a:spcBef>
                <a:spcPts val="0"/>
              </a:spcBef>
              <a:spcAft>
                <a:spcPts val="0"/>
              </a:spcAft>
              <a:buSzPts val="1800"/>
              <a:buFont typeface="Calibri"/>
              <a:buChar char="•"/>
            </a:pPr>
            <a:r>
              <a:rPr lang="en-US" sz="1800"/>
              <a:t>Software Tools: Custom application created using XCode for Apple devices, and Python for signal processing and model construction.</a:t>
            </a:r>
            <a:endParaRPr sz="1800"/>
          </a:p>
          <a:p>
            <a:pPr indent="-228600" lvl="0" marL="228600" marR="0" rtl="0" algn="l">
              <a:lnSpc>
                <a:spcPct val="115000"/>
              </a:lnSpc>
              <a:spcBef>
                <a:spcPts val="0"/>
              </a:spcBef>
              <a:spcAft>
                <a:spcPts val="0"/>
              </a:spcAft>
              <a:buSzPts val="1800"/>
              <a:buFont typeface="Calibri"/>
              <a:buChar char="•"/>
            </a:pPr>
            <a:r>
              <a:rPr lang="en-US" sz="1800"/>
              <a:t>Sensor Capabilities: Built-in gyroscope and accelerometer sensors in the Apple Watch, with a maximum sampling frequency of 100Hz.</a:t>
            </a:r>
            <a:endParaRPr sz="1800"/>
          </a:p>
          <a:p>
            <a:pPr indent="-228600" lvl="0" marL="228600" marR="0" rtl="0" algn="l">
              <a:lnSpc>
                <a:spcPct val="115000"/>
              </a:lnSpc>
              <a:spcBef>
                <a:spcPts val="0"/>
              </a:spcBef>
              <a:spcAft>
                <a:spcPts val="0"/>
              </a:spcAft>
              <a:buSzPts val="1800"/>
              <a:buFont typeface="Calibri"/>
              <a:buChar char="•"/>
            </a:pPr>
            <a:r>
              <a:rPr lang="en-US" sz="1800"/>
              <a:t>20 students from a graduate school, aged 20-30, participated, providing informed consent and receivi</a:t>
            </a:r>
            <a:r>
              <a:rPr lang="en-US" sz="1800"/>
              <a:t>n</a:t>
            </a:r>
            <a:r>
              <a:rPr lang="en-US" sz="1800"/>
              <a:t>g compensation.</a:t>
            </a:r>
            <a:endParaRPr sz="1800"/>
          </a:p>
          <a:p>
            <a:pPr indent="-228600" lvl="0" marL="228600" marR="0" rtl="0" algn="l">
              <a:lnSpc>
                <a:spcPct val="115000"/>
              </a:lnSpc>
              <a:spcBef>
                <a:spcPts val="0"/>
              </a:spcBef>
              <a:spcAft>
                <a:spcPts val="0"/>
              </a:spcAft>
              <a:buSzPts val="1800"/>
              <a:buFont typeface="Calibri"/>
              <a:buChar char="•"/>
            </a:pPr>
            <a:r>
              <a:rPr lang="en-US" sz="1800"/>
              <a:t>Signal Measurement Process: 150 response signals per vibration type per participant were measured, with the last 30 signals used for testing and the rest for training and tuning the verification model.</a:t>
            </a:r>
            <a:endParaRPr sz="1800"/>
          </a:p>
          <a:p>
            <a:pPr indent="-228600" lvl="0" marL="228600" marR="0" rtl="0" algn="l">
              <a:lnSpc>
                <a:spcPct val="115000"/>
              </a:lnSpc>
              <a:spcBef>
                <a:spcPts val="0"/>
              </a:spcBef>
              <a:spcAft>
                <a:spcPts val="0"/>
              </a:spcAft>
              <a:buSzPts val="1800"/>
              <a:buFont typeface="Calibri"/>
              <a:buChar char="•"/>
            </a:pPr>
            <a:r>
              <a:rPr lang="en-US" sz="1800"/>
              <a:t>Second Measurement Session: A follow-up session was conducted seven days later to measure additional 30 response signals per vibration type for each participant.</a:t>
            </a:r>
            <a:endParaRPr sz="1800"/>
          </a:p>
        </p:txBody>
      </p:sp>
      <p:sp>
        <p:nvSpPr>
          <p:cNvPr id="197" name="Google Shape;197;p28"/>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7</a:t>
            </a:r>
            <a:endParaRPr/>
          </a:p>
          <a:p>
            <a:pPr indent="0" lvl="0" marL="0" rtl="0" algn="r">
              <a:spcBef>
                <a:spcPts val="0"/>
              </a:spcBef>
              <a:spcAft>
                <a:spcPts val="0"/>
              </a:spcAft>
              <a:buNone/>
            </a:pPr>
            <a:r>
              <a:t/>
            </a:r>
            <a:endParaRPr/>
          </a:p>
        </p:txBody>
      </p:sp>
      <p:sp>
        <p:nvSpPr>
          <p:cNvPr id="198" name="Google Shape;198;p28"/>
          <p:cNvSpPr txBox="1"/>
          <p:nvPr/>
        </p:nvSpPr>
        <p:spPr>
          <a:xfrm>
            <a:off x="1053925" y="1201525"/>
            <a:ext cx="3747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29"/>
          <p:cNvSpPr txBox="1"/>
          <p:nvPr>
            <p:ph type="title"/>
          </p:nvPr>
        </p:nvSpPr>
        <p:spPr>
          <a:xfrm>
            <a:off x="838200" y="365125"/>
            <a:ext cx="10515600" cy="836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lang="en-US" sz="3600">
                <a:solidFill>
                  <a:schemeClr val="accent1"/>
                </a:solidFill>
              </a:rPr>
              <a:t>5  Contd</a:t>
            </a:r>
            <a:endParaRPr sz="3600">
              <a:solidFill>
                <a:schemeClr val="accent1"/>
              </a:solidFill>
            </a:endParaRPr>
          </a:p>
        </p:txBody>
      </p:sp>
      <p:sp>
        <p:nvSpPr>
          <p:cNvPr id="204" name="Google Shape;204;p29"/>
          <p:cNvSpPr txBox="1"/>
          <p:nvPr>
            <p:ph idx="1" type="body"/>
          </p:nvPr>
        </p:nvSpPr>
        <p:spPr>
          <a:xfrm>
            <a:off x="838200" y="1410150"/>
            <a:ext cx="10564800" cy="51333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115000"/>
              </a:lnSpc>
              <a:spcBef>
                <a:spcPts val="0"/>
              </a:spcBef>
              <a:spcAft>
                <a:spcPts val="0"/>
              </a:spcAft>
              <a:buSzPts val="1800"/>
              <a:buFont typeface="Calibri"/>
              <a:buChar char="•"/>
            </a:pPr>
            <a:r>
              <a:rPr lang="en-US" sz="1800"/>
              <a:t>Adjustment for Wrist Movement: Smartwatches were randomly shifted on participants' wrists by 1cm to simulate real-world wearing conditions.</a:t>
            </a:r>
            <a:endParaRPr sz="1800"/>
          </a:p>
          <a:p>
            <a:pPr indent="-228600" lvl="0" marL="228600" marR="0" rtl="0" algn="l">
              <a:lnSpc>
                <a:spcPct val="115000"/>
              </a:lnSpc>
              <a:spcBef>
                <a:spcPts val="0"/>
              </a:spcBef>
              <a:spcAft>
                <a:spcPts val="0"/>
              </a:spcAft>
              <a:buSzPts val="1800"/>
              <a:buFont typeface="Calibri"/>
              <a:buChar char="•"/>
            </a:pPr>
            <a:r>
              <a:rPr lang="en-US" sz="1800"/>
              <a:t>Participants varied in height, weight, body fat rates (BFR), skeletal muscle rates (SMR), age, and sex.</a:t>
            </a:r>
            <a:endParaRPr sz="1800"/>
          </a:p>
          <a:p>
            <a:pPr indent="-228600" lvl="0" marL="228600" marR="0" rtl="0" algn="l">
              <a:lnSpc>
                <a:spcPct val="115000"/>
              </a:lnSpc>
              <a:spcBef>
                <a:spcPts val="0"/>
              </a:spcBef>
              <a:spcAft>
                <a:spcPts val="0"/>
              </a:spcAft>
              <a:buSzPts val="1800"/>
              <a:buFont typeface="Calibri"/>
              <a:buChar char="•"/>
            </a:pPr>
            <a:r>
              <a:rPr lang="en-US" sz="1800"/>
              <a:t>Five participants were set as default users; the remaining 15 were new users.</a:t>
            </a:r>
            <a:endParaRPr sz="1800"/>
          </a:p>
          <a:p>
            <a:pPr indent="-228600" lvl="0" marL="228600" marR="0" rtl="0" algn="l">
              <a:lnSpc>
                <a:spcPct val="115000"/>
              </a:lnSpc>
              <a:spcBef>
                <a:spcPts val="0"/>
              </a:spcBef>
              <a:spcAft>
                <a:spcPts val="0"/>
              </a:spcAft>
              <a:buSzPts val="1800"/>
              <a:buFont typeface="Calibri"/>
              <a:buChar char="•"/>
            </a:pPr>
            <a:r>
              <a:rPr lang="en-US" sz="1800"/>
              <a:t>Verification Model Construction: Models for each vibration type were generated using response signals from both default and new users.</a:t>
            </a:r>
            <a:endParaRPr sz="1800"/>
          </a:p>
          <a:p>
            <a:pPr indent="-228600" lvl="0" marL="228600" marR="0" rtl="0" algn="l">
              <a:lnSpc>
                <a:spcPct val="115000"/>
              </a:lnSpc>
              <a:spcBef>
                <a:spcPts val="0"/>
              </a:spcBef>
              <a:spcAft>
                <a:spcPts val="0"/>
              </a:spcAft>
              <a:buSzPts val="1800"/>
              <a:buFont typeface="Calibri"/>
              <a:buChar char="•"/>
            </a:pPr>
            <a:r>
              <a:rPr lang="en-US" sz="1800"/>
              <a:t>A total of 756 features were extracted from each response signal.</a:t>
            </a:r>
            <a:endParaRPr sz="1800"/>
          </a:p>
          <a:p>
            <a:pPr indent="-228600" lvl="0" marL="228600" marR="0" rtl="0" algn="l">
              <a:lnSpc>
                <a:spcPct val="115000"/>
              </a:lnSpc>
              <a:spcBef>
                <a:spcPts val="0"/>
              </a:spcBef>
              <a:spcAft>
                <a:spcPts val="0"/>
              </a:spcAft>
              <a:buSzPts val="1800"/>
              <a:buFont typeface="Calibri"/>
              <a:buChar char="•"/>
            </a:pPr>
            <a:r>
              <a:rPr lang="en-US" sz="1800"/>
              <a:t>For each new user, the shape of data to train the multi-class model for each vibration type was 720 samples by 756 features.</a:t>
            </a:r>
            <a:endParaRPr sz="1800"/>
          </a:p>
          <a:p>
            <a:pPr indent="-228600" lvl="0" marL="228600" marR="0" rtl="0" algn="l">
              <a:lnSpc>
                <a:spcPct val="115000"/>
              </a:lnSpc>
              <a:spcBef>
                <a:spcPts val="0"/>
              </a:spcBef>
              <a:spcAft>
                <a:spcPts val="0"/>
              </a:spcAft>
              <a:buSzPts val="1800"/>
              <a:buFont typeface="Calibri"/>
              <a:buChar char="•"/>
            </a:pPr>
            <a:r>
              <a:rPr lang="en-US" sz="1800"/>
              <a:t>Hyper-parameters like kernel type and regularization parameters were finely tuned using cross-validation and gridsearch.</a:t>
            </a:r>
            <a:endParaRPr sz="1800"/>
          </a:p>
          <a:p>
            <a:pPr indent="-228600" lvl="0" marL="228600" marR="0" rtl="0" algn="l">
              <a:lnSpc>
                <a:spcPct val="115000"/>
              </a:lnSpc>
              <a:spcBef>
                <a:spcPts val="0"/>
              </a:spcBef>
              <a:spcAft>
                <a:spcPts val="0"/>
              </a:spcAft>
              <a:buSzPts val="1800"/>
              <a:buFont typeface="Calibri"/>
              <a:buChar char="•"/>
            </a:pPr>
            <a:r>
              <a:rPr lang="en-US" sz="1800"/>
              <a:t>Involved adjusting various parameters like the number of trees, depth, kernel types, and regularization parameters.</a:t>
            </a:r>
            <a:endParaRPr sz="1800"/>
          </a:p>
          <a:p>
            <a:pPr indent="-228600" lvl="0" marL="228600" marR="0" rtl="0" algn="l">
              <a:lnSpc>
                <a:spcPct val="115000"/>
              </a:lnSpc>
              <a:spcBef>
                <a:spcPts val="0"/>
              </a:spcBef>
              <a:spcAft>
                <a:spcPts val="0"/>
              </a:spcAft>
              <a:buSzPts val="1800"/>
              <a:buFont typeface="Calibri"/>
              <a:buChar char="•"/>
            </a:pPr>
            <a:r>
              <a:rPr lang="en-US" sz="1800"/>
              <a:t>Continuous evaluation and hyper-parameter tuning were key to optimizing the performance of the verification models.</a:t>
            </a:r>
            <a:endParaRPr sz="1800"/>
          </a:p>
          <a:p>
            <a:pPr indent="0" lvl="0" marL="228600" marR="0" rtl="0" algn="l">
              <a:lnSpc>
                <a:spcPct val="115000"/>
              </a:lnSpc>
              <a:spcBef>
                <a:spcPts val="0"/>
              </a:spcBef>
              <a:spcAft>
                <a:spcPts val="0"/>
              </a:spcAft>
              <a:buNone/>
            </a:pPr>
            <a:r>
              <a:t/>
            </a:r>
            <a:endParaRPr sz="1800"/>
          </a:p>
        </p:txBody>
      </p:sp>
      <p:sp>
        <p:nvSpPr>
          <p:cNvPr id="205" name="Google Shape;205;p29"/>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7</a:t>
            </a:r>
            <a:endParaRPr/>
          </a:p>
          <a:p>
            <a:pPr indent="0" lvl="0" marL="0" rtl="0" algn="r">
              <a:spcBef>
                <a:spcPts val="0"/>
              </a:spcBef>
              <a:spcAft>
                <a:spcPts val="0"/>
              </a:spcAft>
              <a:buNone/>
            </a:pPr>
            <a:r>
              <a:t/>
            </a:r>
            <a:endParaRPr/>
          </a:p>
        </p:txBody>
      </p:sp>
      <p:sp>
        <p:nvSpPr>
          <p:cNvPr id="206" name="Google Shape;206;p29"/>
          <p:cNvSpPr txBox="1"/>
          <p:nvPr/>
        </p:nvSpPr>
        <p:spPr>
          <a:xfrm>
            <a:off x="1053925" y="1201525"/>
            <a:ext cx="3747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lang="en-US" sz="3600">
                <a:solidFill>
                  <a:schemeClr val="accent1"/>
                </a:solidFill>
              </a:rPr>
              <a:t>5 Demographic info students</a:t>
            </a:r>
            <a:endParaRPr i="0" sz="3600" u="none" strike="noStrike">
              <a:solidFill>
                <a:schemeClr val="accent1"/>
              </a:solidFill>
            </a:endParaRPr>
          </a:p>
        </p:txBody>
      </p:sp>
      <p:sp>
        <p:nvSpPr>
          <p:cNvPr id="212" name="Google Shape;212;p3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marR="0" rtl="0" algn="l">
              <a:lnSpc>
                <a:spcPct val="107000"/>
              </a:lnSpc>
              <a:spcBef>
                <a:spcPts val="0"/>
              </a:spcBef>
              <a:spcAft>
                <a:spcPts val="0"/>
              </a:spcAft>
              <a:buClr>
                <a:schemeClr val="dk1"/>
              </a:buClr>
              <a:buSzPts val="2800"/>
              <a:buNone/>
            </a:pPr>
            <a:r>
              <a:t/>
            </a:r>
            <a:endParaRPr b="0" i="0" u="none" strike="noStrike">
              <a:solidFill>
                <a:srgbClr val="2F5496"/>
              </a:solidFill>
              <a:latin typeface="Times New Roman"/>
              <a:ea typeface="Times New Roman"/>
              <a:cs typeface="Times New Roman"/>
              <a:sym typeface="Times New Roman"/>
            </a:endParaRPr>
          </a:p>
        </p:txBody>
      </p:sp>
      <p:sp>
        <p:nvSpPr>
          <p:cNvPr id="213" name="Google Shape;213;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10</a:t>
            </a:r>
            <a:endParaRPr/>
          </a:p>
          <a:p>
            <a:pPr indent="0" lvl="0" marL="0" rtl="0" algn="r">
              <a:spcBef>
                <a:spcPts val="0"/>
              </a:spcBef>
              <a:spcAft>
                <a:spcPts val="0"/>
              </a:spcAft>
              <a:buNone/>
            </a:pPr>
            <a:r>
              <a:t/>
            </a:r>
            <a:endParaRPr/>
          </a:p>
        </p:txBody>
      </p:sp>
      <p:pic>
        <p:nvPicPr>
          <p:cNvPr descr="A table with numbers and a number&#10;&#10;Description automatically generated" id="214" name="Google Shape;214;p30"/>
          <p:cNvPicPr preferRelativeResize="0"/>
          <p:nvPr/>
        </p:nvPicPr>
        <p:blipFill rotWithShape="1">
          <a:blip r:embed="rId3">
            <a:alphaModFix/>
          </a:blip>
          <a:srcRect b="0" l="0" r="0" t="0"/>
          <a:stretch/>
        </p:blipFill>
        <p:spPr>
          <a:xfrm>
            <a:off x="1010650" y="1955650"/>
            <a:ext cx="9286475" cy="39125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6 </a:t>
            </a:r>
            <a:r>
              <a:rPr lang="en-US" sz="3600">
                <a:solidFill>
                  <a:schemeClr val="accent1"/>
                </a:solidFill>
              </a:rPr>
              <a:t>EVALUATION</a:t>
            </a:r>
            <a:endParaRPr sz="3600">
              <a:solidFill>
                <a:schemeClr val="accent1"/>
              </a:solidFill>
            </a:endParaRPr>
          </a:p>
        </p:txBody>
      </p:sp>
      <p:sp>
        <p:nvSpPr>
          <p:cNvPr id="220" name="Google Shape;220;p31"/>
          <p:cNvSpPr txBox="1"/>
          <p:nvPr>
            <p:ph idx="1" type="body"/>
          </p:nvPr>
        </p:nvSpPr>
        <p:spPr>
          <a:xfrm>
            <a:off x="838200" y="2152200"/>
            <a:ext cx="10515600" cy="4351200"/>
          </a:xfrm>
          <a:prstGeom prst="rect">
            <a:avLst/>
          </a:prstGeom>
          <a:noFill/>
          <a:ln>
            <a:noFill/>
          </a:ln>
        </p:spPr>
        <p:txBody>
          <a:bodyPr anchorCtr="0" anchor="t" bIns="45700" lIns="91425" spcFirstLastPara="1" rIns="91425" wrap="square" tIns="45700">
            <a:noAutofit/>
          </a:bodyPr>
          <a:lstStyle/>
          <a:p>
            <a:pPr indent="-228600" lvl="0" marL="228600" rtl="0" algn="l">
              <a:lnSpc>
                <a:spcPct val="115000"/>
              </a:lnSpc>
              <a:spcBef>
                <a:spcPts val="1500"/>
              </a:spcBef>
              <a:spcAft>
                <a:spcPts val="0"/>
              </a:spcAft>
              <a:buSzPts val="1800"/>
              <a:buFont typeface="Calibri"/>
              <a:buChar char="•"/>
            </a:pPr>
            <a:r>
              <a:rPr lang="en-US" sz="1800"/>
              <a:t>Evaluation Metric: The evaluation of the proposed method uses the Equal Error Rate (EER) as a performance metric.</a:t>
            </a:r>
            <a:endParaRPr sz="1800"/>
          </a:p>
          <a:p>
            <a:pPr indent="-228600" lvl="0" marL="228600" rtl="0" algn="l">
              <a:lnSpc>
                <a:spcPct val="115000"/>
              </a:lnSpc>
              <a:spcBef>
                <a:spcPts val="0"/>
              </a:spcBef>
              <a:spcAft>
                <a:spcPts val="0"/>
              </a:spcAft>
              <a:buSzPts val="1800"/>
              <a:buFont typeface="Calibri"/>
              <a:buChar char="•"/>
            </a:pPr>
            <a:r>
              <a:rPr lang="en-US" sz="1800"/>
              <a:t>EER Definition: The EER occurs when the False Negative Rate (FNR) and False Positive Rate (FPR) are equal.</a:t>
            </a:r>
            <a:endParaRPr sz="1800"/>
          </a:p>
          <a:p>
            <a:pPr indent="-228600" lvl="0" marL="228600" rtl="0" algn="l">
              <a:lnSpc>
                <a:spcPct val="115000"/>
              </a:lnSpc>
              <a:spcBef>
                <a:spcPts val="0"/>
              </a:spcBef>
              <a:spcAft>
                <a:spcPts val="0"/>
              </a:spcAft>
              <a:buSzPts val="1800"/>
              <a:buFont typeface="Calibri"/>
              <a:buChar char="•"/>
            </a:pPr>
            <a:r>
              <a:rPr lang="en-US" sz="1800"/>
              <a:t>FNR and FPR Definitions:</a:t>
            </a:r>
            <a:endParaRPr sz="1800"/>
          </a:p>
          <a:p>
            <a:pPr indent="-228600" lvl="1" marL="685800" rtl="0" algn="l">
              <a:lnSpc>
                <a:spcPct val="115000"/>
              </a:lnSpc>
              <a:spcBef>
                <a:spcPts val="0"/>
              </a:spcBef>
              <a:spcAft>
                <a:spcPts val="0"/>
              </a:spcAft>
              <a:buSzPts val="1800"/>
              <a:buFont typeface="Calibri"/>
              <a:buChar char="•"/>
            </a:pPr>
            <a:r>
              <a:rPr lang="en-US" sz="1800"/>
              <a:t>FNR (False Negative Rate): Measures the rate of false rejections and is used to evaluate usability. It's equal to 1 minus the True Positive Rate (TPR).</a:t>
            </a:r>
            <a:endParaRPr sz="1800"/>
          </a:p>
          <a:p>
            <a:pPr indent="-228600" lvl="1" marL="685800" rtl="0" algn="l">
              <a:lnSpc>
                <a:spcPct val="115000"/>
              </a:lnSpc>
              <a:spcBef>
                <a:spcPts val="0"/>
              </a:spcBef>
              <a:spcAft>
                <a:spcPts val="0"/>
              </a:spcAft>
              <a:buSzPts val="1800"/>
              <a:buFont typeface="Calibri"/>
              <a:buChar char="•"/>
            </a:pPr>
            <a:r>
              <a:rPr lang="en-US" sz="1800"/>
              <a:t>FPR (False Positive Rate): Measures the rate of false acceptances and is used to evaluate security.</a:t>
            </a:r>
            <a:endParaRPr sz="1800"/>
          </a:p>
          <a:p>
            <a:pPr indent="-228600" lvl="0" marL="228600" rtl="0" algn="l">
              <a:lnSpc>
                <a:spcPct val="115000"/>
              </a:lnSpc>
              <a:spcBef>
                <a:spcPts val="0"/>
              </a:spcBef>
              <a:spcAft>
                <a:spcPts val="0"/>
              </a:spcAft>
              <a:buSzPts val="1800"/>
              <a:buFont typeface="Calibri"/>
              <a:buChar char="•"/>
            </a:pPr>
            <a:r>
              <a:rPr lang="en-US" sz="1800"/>
              <a:t>User Authentication Success: In the proposed method, user authentication succeeds only if all five response signals constituting the vibration response signal are verified as valid by the verification models.</a:t>
            </a:r>
            <a:endParaRPr sz="1800"/>
          </a:p>
          <a:p>
            <a:pPr indent="-228600" lvl="0" marL="228600" rtl="0" algn="l">
              <a:lnSpc>
                <a:spcPct val="115000"/>
              </a:lnSpc>
              <a:spcBef>
                <a:spcPts val="0"/>
              </a:spcBef>
              <a:spcAft>
                <a:spcPts val="0"/>
              </a:spcAft>
              <a:buSzPts val="1800"/>
              <a:buFont typeface="Calibri"/>
              <a:buChar char="•"/>
            </a:pPr>
            <a:r>
              <a:rPr lang="en-US" sz="1800"/>
              <a:t>Overall TPR: The success rate of user authentication is determined by the overall True Positive Rate (TPR), which is the product of all TPRs in the verification models corresponding to the five selected vibration types.</a:t>
            </a:r>
            <a:endParaRPr sz="1800"/>
          </a:p>
          <a:p>
            <a:pPr indent="0" lvl="0" marL="228600" rtl="0" algn="l">
              <a:lnSpc>
                <a:spcPct val="115000"/>
              </a:lnSpc>
              <a:spcBef>
                <a:spcPts val="1500"/>
              </a:spcBef>
              <a:spcAft>
                <a:spcPts val="0"/>
              </a:spcAft>
              <a:buNone/>
            </a:pPr>
            <a:r>
              <a:t/>
            </a:r>
            <a:endParaRPr sz="1500"/>
          </a:p>
          <a:p>
            <a:pPr indent="0" lvl="0" marL="228600" marR="0" rtl="0" algn="l">
              <a:lnSpc>
                <a:spcPct val="90000"/>
              </a:lnSpc>
              <a:spcBef>
                <a:spcPts val="1000"/>
              </a:spcBef>
              <a:spcAft>
                <a:spcPts val="0"/>
              </a:spcAft>
              <a:buNone/>
            </a:pPr>
            <a:r>
              <a:t/>
            </a:r>
            <a:endParaRPr sz="1500">
              <a:solidFill>
                <a:srgbClr val="2F5496"/>
              </a:solidFill>
            </a:endParaRPr>
          </a:p>
        </p:txBody>
      </p:sp>
      <p:sp>
        <p:nvSpPr>
          <p:cNvPr id="221" name="Google Shape;221;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22</a:t>
            </a:r>
            <a:endParaRPr/>
          </a:p>
          <a:p>
            <a:pPr indent="0" lvl="0" marL="0" rtl="0" algn="r">
              <a:spcBef>
                <a:spcPts val="0"/>
              </a:spcBef>
              <a:spcAft>
                <a:spcPts val="0"/>
              </a:spcAft>
              <a:buNone/>
            </a:pPr>
            <a:r>
              <a:t/>
            </a:r>
            <a:endParaRPr/>
          </a:p>
        </p:txBody>
      </p:sp>
      <p:sp>
        <p:nvSpPr>
          <p:cNvPr id="222" name="Google Shape;222;p31"/>
          <p:cNvSpPr txBox="1"/>
          <p:nvPr/>
        </p:nvSpPr>
        <p:spPr>
          <a:xfrm>
            <a:off x="942100" y="1557650"/>
            <a:ext cx="4260300" cy="430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US" sz="1700">
                <a:solidFill>
                  <a:schemeClr val="dk1"/>
                </a:solidFill>
                <a:latin typeface="Calibri"/>
                <a:ea typeface="Calibri"/>
                <a:cs typeface="Calibri"/>
                <a:sym typeface="Calibri"/>
              </a:rPr>
              <a:t>6.1 Performance Metrics</a:t>
            </a:r>
            <a:endParaRPr b="1" sz="17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32"/>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6 </a:t>
            </a:r>
            <a:r>
              <a:rPr lang="en-US" sz="3600">
                <a:solidFill>
                  <a:schemeClr val="accent1"/>
                </a:solidFill>
              </a:rPr>
              <a:t>EVALUATION</a:t>
            </a:r>
            <a:endParaRPr sz="3600">
              <a:solidFill>
                <a:schemeClr val="accent1"/>
              </a:solidFill>
            </a:endParaRPr>
          </a:p>
        </p:txBody>
      </p:sp>
      <p:sp>
        <p:nvSpPr>
          <p:cNvPr id="228" name="Google Shape;228;p32"/>
          <p:cNvSpPr txBox="1"/>
          <p:nvPr>
            <p:ph idx="1" type="body"/>
          </p:nvPr>
        </p:nvSpPr>
        <p:spPr>
          <a:xfrm>
            <a:off x="838200" y="2152200"/>
            <a:ext cx="10515600" cy="4351200"/>
          </a:xfrm>
          <a:prstGeom prst="rect">
            <a:avLst/>
          </a:prstGeom>
          <a:noFill/>
          <a:ln>
            <a:noFill/>
          </a:ln>
        </p:spPr>
        <p:txBody>
          <a:bodyPr anchorCtr="0" anchor="t" bIns="45700" lIns="91425" spcFirstLastPara="1" rIns="91425" wrap="square" tIns="45700">
            <a:noAutofit/>
          </a:bodyPr>
          <a:lstStyle/>
          <a:p>
            <a:pPr indent="-228600" lvl="0" marL="228600" rtl="0" algn="l">
              <a:lnSpc>
                <a:spcPct val="115000"/>
              </a:lnSpc>
              <a:spcBef>
                <a:spcPts val="1500"/>
              </a:spcBef>
              <a:spcAft>
                <a:spcPts val="0"/>
              </a:spcAft>
              <a:buSzPts val="1800"/>
              <a:buFont typeface="Calibri"/>
              <a:buChar char="•"/>
            </a:pPr>
            <a:r>
              <a:rPr lang="en-US" sz="1800"/>
              <a:t>User Authentication Failure: If any of the five response signals is verified as invalid, user authentication immediately fails, and verification for the remaining signals is not performed.</a:t>
            </a:r>
            <a:endParaRPr sz="1800"/>
          </a:p>
          <a:p>
            <a:pPr indent="-228600" lvl="0" marL="228600" rtl="0" algn="l">
              <a:lnSpc>
                <a:spcPct val="115000"/>
              </a:lnSpc>
              <a:spcBef>
                <a:spcPts val="0"/>
              </a:spcBef>
              <a:spcAft>
                <a:spcPts val="0"/>
              </a:spcAft>
              <a:buSzPts val="1800"/>
              <a:buFont typeface="Calibri"/>
              <a:buChar char="•"/>
            </a:pPr>
            <a:r>
              <a:rPr lang="en-US" sz="1800"/>
              <a:t>Overall FNR: The failure rate of user authentication is calculated as 1 minus the overall TPR, and it is referred to as the overall False Negative Rate (FNR).</a:t>
            </a:r>
            <a:endParaRPr sz="1800"/>
          </a:p>
          <a:p>
            <a:pPr indent="-228600" lvl="0" marL="228600" rtl="0" algn="l">
              <a:lnSpc>
                <a:spcPct val="115000"/>
              </a:lnSpc>
              <a:spcBef>
                <a:spcPts val="0"/>
              </a:spcBef>
              <a:spcAft>
                <a:spcPts val="0"/>
              </a:spcAft>
              <a:buSzPts val="1800"/>
              <a:buFont typeface="Calibri"/>
              <a:buChar char="•"/>
            </a:pPr>
            <a:r>
              <a:rPr lang="en-US" sz="1800"/>
              <a:t>Success Rate of Attack: The success rate of an attack is determined by the overall False Positive Rate (FPR), which is the product of all FPRs in the verification models corresponding to the five selected vibration types.</a:t>
            </a:r>
            <a:endParaRPr sz="1800"/>
          </a:p>
          <a:p>
            <a:pPr indent="-228600" lvl="0" marL="228600" rtl="0" algn="l">
              <a:lnSpc>
                <a:spcPct val="115000"/>
              </a:lnSpc>
              <a:spcBef>
                <a:spcPts val="0"/>
              </a:spcBef>
              <a:spcAft>
                <a:spcPts val="0"/>
              </a:spcAft>
              <a:buSzPts val="1800"/>
              <a:buFont typeface="Calibri"/>
              <a:buChar char="•"/>
            </a:pPr>
            <a:r>
              <a:rPr lang="en-US" sz="1800"/>
              <a:t>Overall EER Calculation: The overall Equal Error Rate (EER) of the method is calculated using the overall False Negative Rate (FNR) and overall False Positive Rate (FPR).</a:t>
            </a:r>
            <a:endParaRPr sz="1800"/>
          </a:p>
          <a:p>
            <a:pPr indent="0" lvl="0" marL="228600" marR="0" rtl="0" algn="l">
              <a:lnSpc>
                <a:spcPct val="90000"/>
              </a:lnSpc>
              <a:spcBef>
                <a:spcPts val="1000"/>
              </a:spcBef>
              <a:spcAft>
                <a:spcPts val="0"/>
              </a:spcAft>
              <a:buNone/>
            </a:pPr>
            <a:r>
              <a:t/>
            </a:r>
            <a:endParaRPr sz="1500">
              <a:solidFill>
                <a:srgbClr val="2F5496"/>
              </a:solidFill>
            </a:endParaRPr>
          </a:p>
        </p:txBody>
      </p:sp>
      <p:sp>
        <p:nvSpPr>
          <p:cNvPr id="229" name="Google Shape;229;p32"/>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22</a:t>
            </a:r>
            <a:endParaRPr/>
          </a:p>
          <a:p>
            <a:pPr indent="0" lvl="0" marL="0" rtl="0" algn="r">
              <a:spcBef>
                <a:spcPts val="0"/>
              </a:spcBef>
              <a:spcAft>
                <a:spcPts val="0"/>
              </a:spcAft>
              <a:buNone/>
            </a:pPr>
            <a:r>
              <a:t/>
            </a:r>
            <a:endParaRPr/>
          </a:p>
        </p:txBody>
      </p:sp>
      <p:sp>
        <p:nvSpPr>
          <p:cNvPr id="230" name="Google Shape;230;p32"/>
          <p:cNvSpPr txBox="1"/>
          <p:nvPr/>
        </p:nvSpPr>
        <p:spPr>
          <a:xfrm>
            <a:off x="942100" y="1557650"/>
            <a:ext cx="4260300" cy="430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US" sz="1700">
                <a:solidFill>
                  <a:schemeClr val="dk1"/>
                </a:solidFill>
                <a:latin typeface="Calibri"/>
                <a:ea typeface="Calibri"/>
                <a:cs typeface="Calibri"/>
                <a:sym typeface="Calibri"/>
              </a:rPr>
              <a:t>6.1 Performance Metrics</a:t>
            </a:r>
            <a:endParaRPr b="1" sz="17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ABSTRACT</a:t>
            </a:r>
            <a:endParaRPr sz="3600">
              <a:solidFill>
                <a:schemeClr val="accent1"/>
              </a:solidFill>
            </a:endParaRPr>
          </a:p>
        </p:txBody>
      </p:sp>
      <p:sp>
        <p:nvSpPr>
          <p:cNvPr id="100" name="Google Shape;100;p15"/>
          <p:cNvSpPr txBox="1"/>
          <p:nvPr>
            <p:ph idx="1" type="body"/>
          </p:nvPr>
        </p:nvSpPr>
        <p:spPr>
          <a:xfrm>
            <a:off x="838200" y="1364676"/>
            <a:ext cx="10515600" cy="4812300"/>
          </a:xfrm>
          <a:prstGeom prst="rect">
            <a:avLst/>
          </a:prstGeom>
          <a:noFill/>
          <a:ln>
            <a:noFill/>
          </a:ln>
        </p:spPr>
        <p:txBody>
          <a:bodyPr anchorCtr="0" anchor="t" bIns="45700" lIns="91425" spcFirstLastPara="1" rIns="91425" wrap="square" tIns="45700">
            <a:noAutofit/>
          </a:bodyPr>
          <a:lstStyle/>
          <a:p>
            <a:pPr indent="-228600" lvl="0" marL="228600" rtl="0" algn="l">
              <a:lnSpc>
                <a:spcPct val="115000"/>
              </a:lnSpc>
              <a:spcBef>
                <a:spcPts val="0"/>
              </a:spcBef>
              <a:spcAft>
                <a:spcPts val="0"/>
              </a:spcAft>
              <a:buSzPts val="1800"/>
              <a:buFont typeface="Calibri"/>
              <a:buChar char="•"/>
            </a:pPr>
            <a:r>
              <a:rPr lang="en-US" sz="1800"/>
              <a:t>In recent years, smartwatches have gained widespread popularity, with a continuous stream of apps designed to enhance convenience and promote user health.</a:t>
            </a:r>
            <a:endParaRPr sz="1800"/>
          </a:p>
          <a:p>
            <a:pPr indent="-228600" lvl="0" marL="228600" rtl="0" algn="l">
              <a:lnSpc>
                <a:spcPct val="115000"/>
              </a:lnSpc>
              <a:spcBef>
                <a:spcPts val="0"/>
              </a:spcBef>
              <a:spcAft>
                <a:spcPts val="0"/>
              </a:spcAft>
              <a:buSzPts val="1800"/>
              <a:buFont typeface="Calibri"/>
              <a:buChar char="•"/>
            </a:pPr>
            <a:r>
              <a:rPr lang="en-US" sz="1800"/>
              <a:t>The latest smartwatches are designed to operate independently of paired smartphones, necessitating the development of secure user authentication methods directly on the smartwatches.</a:t>
            </a:r>
            <a:endParaRPr sz="1800"/>
          </a:p>
          <a:p>
            <a:pPr indent="-228600" lvl="0" marL="228600" rtl="0" algn="l">
              <a:lnSpc>
                <a:spcPct val="115000"/>
              </a:lnSpc>
              <a:spcBef>
                <a:spcPts val="0"/>
              </a:spcBef>
              <a:spcAft>
                <a:spcPts val="0"/>
              </a:spcAft>
              <a:buSzPts val="1800"/>
              <a:buFont typeface="Calibri"/>
              <a:buChar char="•"/>
            </a:pPr>
            <a:r>
              <a:rPr lang="en-US" sz="1800"/>
              <a:t>Current authentication methods such as PINs, patterns, and even biometric information are criticized for their inconvenience and lack of high security, prompting the need for alternative approaches.</a:t>
            </a:r>
            <a:endParaRPr sz="1800"/>
          </a:p>
          <a:p>
            <a:pPr indent="-228600" lvl="0" marL="228600" rtl="0" algn="l">
              <a:lnSpc>
                <a:spcPct val="115000"/>
              </a:lnSpc>
              <a:spcBef>
                <a:spcPts val="0"/>
              </a:spcBef>
              <a:spcAft>
                <a:spcPts val="0"/>
              </a:spcAft>
              <a:buSzPts val="1800"/>
              <a:buFont typeface="Calibri"/>
              <a:buChar char="•"/>
            </a:pPr>
            <a:r>
              <a:rPr lang="en-US" sz="1800"/>
              <a:t>The proposed authentication method is based on a challenge-response scheme leveraging the unique interaction of vibrations with the physical structure of the human body. </a:t>
            </a:r>
            <a:endParaRPr sz="1800"/>
          </a:p>
          <a:p>
            <a:pPr indent="-228600" lvl="0" marL="228600" rtl="0" algn="l">
              <a:lnSpc>
                <a:spcPct val="115000"/>
              </a:lnSpc>
              <a:spcBef>
                <a:spcPts val="0"/>
              </a:spcBef>
              <a:spcAft>
                <a:spcPts val="0"/>
              </a:spcAft>
              <a:buSzPts val="1800"/>
              <a:buFont typeface="Calibri"/>
              <a:buChar char="•"/>
            </a:pPr>
            <a:r>
              <a:rPr lang="en-US" sz="1800"/>
              <a:t>This challenge involves random sequences of built-in vibration types in smartwatches.</a:t>
            </a:r>
            <a:endParaRPr sz="1800"/>
          </a:p>
          <a:p>
            <a:pPr indent="-228600" lvl="0" marL="228600" rtl="0" algn="l">
              <a:lnSpc>
                <a:spcPct val="115000"/>
              </a:lnSpc>
              <a:spcBef>
                <a:spcPts val="0"/>
              </a:spcBef>
              <a:spcAft>
                <a:spcPts val="0"/>
              </a:spcAft>
              <a:buSzPts val="1800"/>
              <a:buFont typeface="Calibri"/>
              <a:buChar char="•"/>
            </a:pPr>
            <a:r>
              <a:rPr lang="en-US" sz="1800"/>
              <a:t>This method utilizes default gyroscope and accelerometer sensors in smartwatches for measuring responses to vibrations.</a:t>
            </a:r>
            <a:endParaRPr sz="1800"/>
          </a:p>
          <a:p>
            <a:pPr indent="-228600" lvl="0" marL="228600" rtl="0" algn="l">
              <a:lnSpc>
                <a:spcPct val="115000"/>
              </a:lnSpc>
              <a:spcBef>
                <a:spcPts val="0"/>
              </a:spcBef>
              <a:spcAft>
                <a:spcPts val="0"/>
              </a:spcAft>
              <a:buSzPts val="1800"/>
              <a:buFont typeface="Calibri"/>
              <a:buChar char="•"/>
            </a:pPr>
            <a:r>
              <a:rPr lang="en-US" sz="1800"/>
              <a:t>It is claimed to be the first working model for commercial smartwatches with low specifications, and an equal error rate (EER) of 0.037 for user authentication.</a:t>
            </a:r>
            <a:endParaRPr sz="1800"/>
          </a:p>
          <a:p>
            <a:pPr indent="0" lvl="0" marL="228600" rtl="0" algn="l">
              <a:lnSpc>
                <a:spcPct val="90000"/>
              </a:lnSpc>
              <a:spcBef>
                <a:spcPts val="1000"/>
              </a:spcBef>
              <a:spcAft>
                <a:spcPts val="0"/>
              </a:spcAft>
              <a:buNone/>
            </a:pPr>
            <a:r>
              <a:t/>
            </a:r>
            <a:endParaRPr sz="1800">
              <a:solidFill>
                <a:srgbClr val="2F5496"/>
              </a:solidFill>
            </a:endParaRPr>
          </a:p>
        </p:txBody>
      </p:sp>
      <p:sp>
        <p:nvSpPr>
          <p:cNvPr id="101" name="Google Shape;101;p15"/>
          <p:cNvSpPr txBox="1"/>
          <p:nvPr>
            <p:ph idx="12" type="sldNum"/>
          </p:nvPr>
        </p:nvSpPr>
        <p:spPr>
          <a:xfrm>
            <a:off x="8610600" y="634150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2</a:t>
            </a:r>
            <a:endParaRPr/>
          </a:p>
          <a:p>
            <a:pPr indent="0" lvl="0" marL="0" rtl="0" algn="r">
              <a:spcBef>
                <a:spcPts val="0"/>
              </a:spcBef>
              <a:spcAft>
                <a:spcPts val="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3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6 </a:t>
            </a:r>
            <a:r>
              <a:rPr lang="en-US" sz="3600">
                <a:solidFill>
                  <a:schemeClr val="accent1"/>
                </a:solidFill>
              </a:rPr>
              <a:t>EVALUATION</a:t>
            </a:r>
            <a:endParaRPr sz="3600">
              <a:solidFill>
                <a:schemeClr val="accent1"/>
              </a:solidFill>
            </a:endParaRPr>
          </a:p>
        </p:txBody>
      </p:sp>
      <p:sp>
        <p:nvSpPr>
          <p:cNvPr id="236" name="Google Shape;236;p33"/>
          <p:cNvSpPr txBox="1"/>
          <p:nvPr>
            <p:ph idx="1" type="body"/>
          </p:nvPr>
        </p:nvSpPr>
        <p:spPr>
          <a:xfrm>
            <a:off x="838200" y="1847988"/>
            <a:ext cx="10515600" cy="4351200"/>
          </a:xfrm>
          <a:prstGeom prst="rect">
            <a:avLst/>
          </a:prstGeom>
          <a:noFill/>
          <a:ln>
            <a:noFill/>
          </a:ln>
        </p:spPr>
        <p:txBody>
          <a:bodyPr anchorCtr="0" anchor="t" bIns="45700" lIns="91425" spcFirstLastPara="1" rIns="91425" wrap="square" tIns="45700">
            <a:noAutofit/>
          </a:bodyPr>
          <a:lstStyle/>
          <a:p>
            <a:pPr indent="-342900" lvl="0" marL="457200" rtl="0" algn="l">
              <a:lnSpc>
                <a:spcPct val="115000"/>
              </a:lnSpc>
              <a:spcBef>
                <a:spcPts val="1500"/>
              </a:spcBef>
              <a:spcAft>
                <a:spcPts val="0"/>
              </a:spcAft>
              <a:buSzPts val="1800"/>
              <a:buFont typeface="Calibri"/>
              <a:buChar char="•"/>
            </a:pPr>
            <a:r>
              <a:rPr lang="en-US" sz="1800"/>
              <a:t>Random Forest Classification: The study initially employed a random forest classification algorithm to determine if the features could differentiate between various vibration types and participants.</a:t>
            </a:r>
            <a:endParaRPr sz="1800"/>
          </a:p>
          <a:p>
            <a:pPr indent="-342900" lvl="0" marL="457200" rtl="0" algn="l">
              <a:lnSpc>
                <a:spcPct val="115000"/>
              </a:lnSpc>
              <a:spcBef>
                <a:spcPts val="0"/>
              </a:spcBef>
              <a:spcAft>
                <a:spcPts val="0"/>
              </a:spcAft>
              <a:buSzPts val="1800"/>
              <a:buFont typeface="Calibri"/>
              <a:buChar char="•"/>
            </a:pPr>
            <a:r>
              <a:rPr lang="en-US" sz="1800"/>
              <a:t>Vibration Type Differentiation: The features were tested for their ability to distinguish between eight different types of vibrations on a single participant. Results showed that the features achieved a minimum accuracy rate of 0.96 and a maximum rate of 1.00, indicating successful differentiation of vibration types with low error rates.</a:t>
            </a:r>
            <a:endParaRPr sz="1800"/>
          </a:p>
          <a:p>
            <a:pPr indent="-342900" lvl="0" marL="457200" rtl="0" algn="l">
              <a:lnSpc>
                <a:spcPct val="115000"/>
              </a:lnSpc>
              <a:spcBef>
                <a:spcPts val="0"/>
              </a:spcBef>
              <a:spcAft>
                <a:spcPts val="0"/>
              </a:spcAft>
              <a:buSzPts val="1800"/>
              <a:buFont typeface="Calibri"/>
              <a:buChar char="•"/>
            </a:pPr>
            <a:r>
              <a:rPr lang="en-US" sz="1800"/>
              <a:t>Participant Differentiation: Another test involved generating a fixed vibration type on different participants and measuring their response signals. The features were then used to distinguish between participants based on these response signals. The results showed a minimum accuracy rate of 0.95 and a maximum rate of 1.00 along the diagonal components, indicating that the features could successfully differentiate between participants when a fixed vibration type was used.</a:t>
            </a:r>
            <a:endParaRPr sz="1800"/>
          </a:p>
          <a:p>
            <a:pPr indent="-342900" lvl="0" marL="457200" rtl="0" algn="l">
              <a:lnSpc>
                <a:spcPct val="115000"/>
              </a:lnSpc>
              <a:spcBef>
                <a:spcPts val="0"/>
              </a:spcBef>
              <a:spcAft>
                <a:spcPts val="0"/>
              </a:spcAft>
              <a:buSzPts val="1800"/>
              <a:buFont typeface="Calibri"/>
              <a:buChar char="•"/>
            </a:pPr>
            <a:r>
              <a:rPr lang="en-US" sz="1800"/>
              <a:t>Successful Feature Performance: Overall, the study demonstrated that the extracted features were effective in distinguishing both different vibration types and different participants with high accuracy.</a:t>
            </a:r>
            <a:endParaRPr sz="1800"/>
          </a:p>
          <a:p>
            <a:pPr indent="-342900" lvl="0" marL="457200" rtl="0" algn="l">
              <a:lnSpc>
                <a:spcPct val="115000"/>
              </a:lnSpc>
              <a:spcBef>
                <a:spcPts val="0"/>
              </a:spcBef>
              <a:spcAft>
                <a:spcPts val="0"/>
              </a:spcAft>
              <a:buSzPts val="1800"/>
              <a:buFont typeface="Calibri"/>
              <a:buChar char="•"/>
            </a:pPr>
            <a:r>
              <a:rPr lang="en-US" sz="1800"/>
              <a:t>Confusion Matrix: The paper  mentions the use of a confusion matrix to evaluate the classification results, providing a detailed breakdown of the accuracy rates for different scenarios.</a:t>
            </a:r>
            <a:endParaRPr sz="1800"/>
          </a:p>
          <a:p>
            <a:pPr indent="0" lvl="0" marL="457200" rtl="0" algn="l">
              <a:lnSpc>
                <a:spcPct val="115000"/>
              </a:lnSpc>
              <a:spcBef>
                <a:spcPts val="1500"/>
              </a:spcBef>
              <a:spcAft>
                <a:spcPts val="0"/>
              </a:spcAft>
              <a:buNone/>
            </a:pPr>
            <a:r>
              <a:t/>
            </a:r>
            <a:endParaRPr sz="1200"/>
          </a:p>
          <a:p>
            <a:pPr indent="0" lvl="0" marL="457200" marR="0" rtl="0" algn="l">
              <a:lnSpc>
                <a:spcPct val="90000"/>
              </a:lnSpc>
              <a:spcBef>
                <a:spcPts val="1000"/>
              </a:spcBef>
              <a:spcAft>
                <a:spcPts val="0"/>
              </a:spcAft>
              <a:buNone/>
            </a:pPr>
            <a:r>
              <a:t/>
            </a:r>
            <a:endParaRPr sz="1200"/>
          </a:p>
        </p:txBody>
      </p:sp>
      <p:sp>
        <p:nvSpPr>
          <p:cNvPr id="237" name="Google Shape;237;p33"/>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22</a:t>
            </a:r>
            <a:endParaRPr/>
          </a:p>
          <a:p>
            <a:pPr indent="0" lvl="0" marL="0" rtl="0" algn="r">
              <a:spcBef>
                <a:spcPts val="0"/>
              </a:spcBef>
              <a:spcAft>
                <a:spcPts val="0"/>
              </a:spcAft>
              <a:buNone/>
            </a:pPr>
            <a:r>
              <a:t/>
            </a:r>
            <a:endParaRPr/>
          </a:p>
        </p:txBody>
      </p:sp>
      <p:sp>
        <p:nvSpPr>
          <p:cNvPr id="238" name="Google Shape;238;p33"/>
          <p:cNvSpPr txBox="1"/>
          <p:nvPr/>
        </p:nvSpPr>
        <p:spPr>
          <a:xfrm>
            <a:off x="942100" y="1557650"/>
            <a:ext cx="4260300" cy="430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US" sz="1700">
                <a:solidFill>
                  <a:schemeClr val="dk1"/>
                </a:solidFill>
              </a:rPr>
              <a:t>6.2 Distinguishability</a:t>
            </a:r>
            <a:endParaRPr b="1" sz="1700">
              <a:solidFill>
                <a:schemeClr val="dk1"/>
              </a:solidFill>
            </a:endParaRPr>
          </a:p>
          <a:p>
            <a:pPr indent="0" lvl="0" marL="0" rtl="0" algn="l">
              <a:spcBef>
                <a:spcPts val="0"/>
              </a:spcBef>
              <a:spcAft>
                <a:spcPts val="0"/>
              </a:spcAft>
              <a:buNone/>
            </a:pPr>
            <a:r>
              <a:t/>
            </a:r>
            <a:endParaRPr sz="1700">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34"/>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6 </a:t>
            </a:r>
            <a:r>
              <a:rPr lang="en-US" sz="3600">
                <a:solidFill>
                  <a:schemeClr val="accent1"/>
                </a:solidFill>
              </a:rPr>
              <a:t>EVALUATION</a:t>
            </a:r>
            <a:endParaRPr sz="3600">
              <a:solidFill>
                <a:schemeClr val="accent1"/>
              </a:solidFill>
            </a:endParaRPr>
          </a:p>
        </p:txBody>
      </p:sp>
      <p:sp>
        <p:nvSpPr>
          <p:cNvPr id="244" name="Google Shape;244;p34"/>
          <p:cNvSpPr txBox="1"/>
          <p:nvPr>
            <p:ph idx="1" type="body"/>
          </p:nvPr>
        </p:nvSpPr>
        <p:spPr>
          <a:xfrm>
            <a:off x="838200" y="1847988"/>
            <a:ext cx="10515600" cy="4351200"/>
          </a:xfrm>
          <a:prstGeom prst="rect">
            <a:avLst/>
          </a:prstGeom>
          <a:noFill/>
          <a:ln>
            <a:noFill/>
          </a:ln>
        </p:spPr>
        <p:txBody>
          <a:bodyPr anchorCtr="0" anchor="t" bIns="45700" lIns="91425" spcFirstLastPara="1" rIns="91425" wrap="square" tIns="45700">
            <a:noAutofit/>
          </a:bodyPr>
          <a:lstStyle/>
          <a:p>
            <a:pPr indent="-342900" lvl="0" marL="457200" rtl="0" algn="l">
              <a:lnSpc>
                <a:spcPct val="115000"/>
              </a:lnSpc>
              <a:spcBef>
                <a:spcPts val="1500"/>
              </a:spcBef>
              <a:spcAft>
                <a:spcPts val="0"/>
              </a:spcAft>
              <a:buSzPts val="1800"/>
              <a:buFont typeface="Calibri"/>
              <a:buChar char="•"/>
            </a:pPr>
            <a:r>
              <a:rPr lang="en-US" sz="1800"/>
              <a:t>Probability Vectors: The method utilizes probability vectors derived from response signals as intermediate values for the binary model.</a:t>
            </a:r>
            <a:endParaRPr sz="1800"/>
          </a:p>
          <a:p>
            <a:pPr indent="-342900" lvl="0" marL="457200" rtl="0" algn="l">
              <a:lnSpc>
                <a:spcPct val="115000"/>
              </a:lnSpc>
              <a:spcBef>
                <a:spcPts val="0"/>
              </a:spcBef>
              <a:spcAft>
                <a:spcPts val="0"/>
              </a:spcAft>
              <a:buSzPts val="1800"/>
              <a:buFont typeface="Calibri"/>
              <a:buChar char="•"/>
            </a:pPr>
            <a:r>
              <a:rPr lang="en-US" sz="1800"/>
              <a:t>Classification Test: To assess the effectiveness of probability vectors, a random forest classification algorithm was employed.</a:t>
            </a:r>
            <a:endParaRPr sz="1800"/>
          </a:p>
          <a:p>
            <a:pPr indent="-342900" lvl="0" marL="457200" rtl="0" algn="l">
              <a:lnSpc>
                <a:spcPct val="115000"/>
              </a:lnSpc>
              <a:spcBef>
                <a:spcPts val="0"/>
              </a:spcBef>
              <a:spcAft>
                <a:spcPts val="0"/>
              </a:spcAft>
              <a:buSzPts val="1800"/>
              <a:buFont typeface="Calibri"/>
              <a:buChar char="•"/>
            </a:pPr>
            <a:r>
              <a:rPr lang="en-US" sz="1800"/>
              <a:t>Vibration Type Differentiation: The results  showed that probability vectors could effectively distinguish between eight different vibration types with a minimum accuracy rate of 0.96 and a maximum rate of 1.00, indicating low error rates.</a:t>
            </a:r>
            <a:endParaRPr sz="1800"/>
          </a:p>
          <a:p>
            <a:pPr indent="-342900" lvl="0" marL="457200" rtl="0" algn="l">
              <a:lnSpc>
                <a:spcPct val="115000"/>
              </a:lnSpc>
              <a:spcBef>
                <a:spcPts val="0"/>
              </a:spcBef>
              <a:spcAft>
                <a:spcPts val="0"/>
              </a:spcAft>
              <a:buSzPts val="1800"/>
              <a:buFont typeface="Calibri"/>
              <a:buChar char="•"/>
            </a:pPr>
            <a:r>
              <a:rPr lang="en-US" sz="1800"/>
              <a:t>Participant Differentiation: Similarly, the analysis  demonstrated that probability vectors could differentiate between different participants when a fixed vibration type was given, achieving a minimum accuracy rate of 0.93 and a maximum rate of 1.00.</a:t>
            </a:r>
            <a:endParaRPr sz="1800"/>
          </a:p>
          <a:p>
            <a:pPr indent="-342900" lvl="0" marL="457200" rtl="0" algn="l">
              <a:lnSpc>
                <a:spcPct val="115000"/>
              </a:lnSpc>
              <a:spcBef>
                <a:spcPts val="0"/>
              </a:spcBef>
              <a:spcAft>
                <a:spcPts val="0"/>
              </a:spcAft>
              <a:buSzPts val="1800"/>
              <a:buFont typeface="Calibri"/>
              <a:buChar char="•"/>
            </a:pPr>
            <a:r>
              <a:rPr lang="en-US" sz="1800"/>
              <a:t>Effective Discrimination: In summary, probability vectors were found to be successful in distinguishing both different vibration types and different participants with high accuracy, as reflected in the confusion matrices provided.</a:t>
            </a:r>
            <a:endParaRPr sz="2400"/>
          </a:p>
        </p:txBody>
      </p:sp>
      <p:sp>
        <p:nvSpPr>
          <p:cNvPr id="245" name="Google Shape;245;p34"/>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22</a:t>
            </a:r>
            <a:endParaRPr/>
          </a:p>
          <a:p>
            <a:pPr indent="0" lvl="0" marL="0" rtl="0" algn="r">
              <a:spcBef>
                <a:spcPts val="0"/>
              </a:spcBef>
              <a:spcAft>
                <a:spcPts val="0"/>
              </a:spcAft>
              <a:buNone/>
            </a:pPr>
            <a:r>
              <a:t/>
            </a:r>
            <a:endParaRPr/>
          </a:p>
        </p:txBody>
      </p:sp>
      <p:sp>
        <p:nvSpPr>
          <p:cNvPr id="246" name="Google Shape;246;p34"/>
          <p:cNvSpPr txBox="1"/>
          <p:nvPr/>
        </p:nvSpPr>
        <p:spPr>
          <a:xfrm>
            <a:off x="942100" y="1557650"/>
            <a:ext cx="4260300" cy="430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US" sz="1700">
                <a:solidFill>
                  <a:schemeClr val="dk1"/>
                </a:solidFill>
              </a:rPr>
              <a:t>6.2 Distinguishability</a:t>
            </a:r>
            <a:endParaRPr b="1" sz="1700">
              <a:solidFill>
                <a:schemeClr val="dk1"/>
              </a:solidFill>
            </a:endParaRPr>
          </a:p>
          <a:p>
            <a:pPr indent="0" lvl="0" marL="0" rtl="0" algn="l">
              <a:spcBef>
                <a:spcPts val="0"/>
              </a:spcBef>
              <a:spcAft>
                <a:spcPts val="0"/>
              </a:spcAft>
              <a:buNone/>
            </a:pPr>
            <a:r>
              <a:t/>
            </a:r>
            <a:endParaRPr sz="170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3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6 </a:t>
            </a:r>
            <a:r>
              <a:rPr lang="en-US" sz="3600">
                <a:solidFill>
                  <a:schemeClr val="accent1"/>
                </a:solidFill>
              </a:rPr>
              <a:t>EVALUATION</a:t>
            </a:r>
            <a:endParaRPr sz="3600">
              <a:solidFill>
                <a:schemeClr val="accent1"/>
              </a:solidFill>
            </a:endParaRPr>
          </a:p>
        </p:txBody>
      </p:sp>
      <p:sp>
        <p:nvSpPr>
          <p:cNvPr id="252" name="Google Shape;252;p35"/>
          <p:cNvSpPr txBox="1"/>
          <p:nvPr>
            <p:ph idx="1" type="body"/>
          </p:nvPr>
        </p:nvSpPr>
        <p:spPr>
          <a:xfrm>
            <a:off x="838200" y="1848001"/>
            <a:ext cx="10515600" cy="47805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500"/>
              </a:spcBef>
              <a:spcAft>
                <a:spcPts val="0"/>
              </a:spcAft>
              <a:buNone/>
            </a:pPr>
            <a:r>
              <a:rPr lang="en-US" sz="1500"/>
              <a:t>Response Signal Measurement: Vibrations were generated, and response signals were measured. A verification model was created for each vibration type.</a:t>
            </a:r>
            <a:endParaRPr sz="1500"/>
          </a:p>
          <a:p>
            <a:pPr indent="0" lvl="0" marL="0" rtl="0" algn="l">
              <a:lnSpc>
                <a:spcPct val="115000"/>
              </a:lnSpc>
              <a:spcBef>
                <a:spcPts val="1500"/>
              </a:spcBef>
              <a:spcAft>
                <a:spcPts val="0"/>
              </a:spcAft>
              <a:buNone/>
            </a:pPr>
            <a:r>
              <a:rPr lang="en-US" sz="1500"/>
              <a:t>FNR and FPR Analysis: The False Negative Rate (FNR) and False Positive Rate (FPR) were calculated for each verification model based on responses from participants (default users 00 to 04).</a:t>
            </a:r>
            <a:endParaRPr sz="1500"/>
          </a:p>
          <a:p>
            <a:pPr indent="0" lvl="0" marL="0" rtl="0" algn="l">
              <a:lnSpc>
                <a:spcPct val="115000"/>
              </a:lnSpc>
              <a:spcBef>
                <a:spcPts val="1500"/>
              </a:spcBef>
              <a:spcAft>
                <a:spcPts val="0"/>
              </a:spcAft>
              <a:buNone/>
            </a:pPr>
            <a:r>
              <a:rPr lang="en-US" sz="1500"/>
              <a:t>Stability Test: Response signals were also measured on different days to assess the stability of the method's features. FNR and FPR rates were compared between the first day and seven days later.</a:t>
            </a:r>
            <a:endParaRPr sz="1500"/>
          </a:p>
          <a:p>
            <a:pPr indent="0" lvl="0" marL="0" rtl="0" algn="l">
              <a:lnSpc>
                <a:spcPct val="115000"/>
              </a:lnSpc>
              <a:spcBef>
                <a:spcPts val="1500"/>
              </a:spcBef>
              <a:spcAft>
                <a:spcPts val="0"/>
              </a:spcAft>
              <a:buNone/>
            </a:pPr>
            <a:r>
              <a:rPr lang="en-US" sz="1500"/>
              <a:t>Threshold Determination: The method's overall FNR and overall FPR depend on a threshold value. The threshold was determined to be 0.8630, with corresponding FNR rates of 0.0137 for the first measurement and 0.0499 for the second measurement, when five default users were considered as participants</a:t>
            </a:r>
            <a:endParaRPr sz="1500"/>
          </a:p>
          <a:p>
            <a:pPr indent="0" lvl="0" marL="0" rtl="0" algn="l">
              <a:lnSpc>
                <a:spcPct val="115000"/>
              </a:lnSpc>
              <a:spcBef>
                <a:spcPts val="1500"/>
              </a:spcBef>
              <a:spcAft>
                <a:spcPts val="0"/>
              </a:spcAft>
              <a:buNone/>
            </a:pPr>
            <a:r>
              <a:rPr lang="en-US" sz="1500"/>
              <a:t>Shift of Smartwatch Location: User authentication performance was evaluated when the smartwatch's position shifted slightly on the wrist. Even with such shifts, the overall False Negative Rate (FNR) remained low, indicating the method's robustness.</a:t>
            </a:r>
            <a:endParaRPr sz="1500"/>
          </a:p>
          <a:p>
            <a:pPr indent="0" lvl="0" marL="0" rtl="0" algn="l">
              <a:lnSpc>
                <a:spcPct val="115000"/>
              </a:lnSpc>
              <a:spcBef>
                <a:spcPts val="1500"/>
              </a:spcBef>
              <a:spcAft>
                <a:spcPts val="0"/>
              </a:spcAft>
              <a:buNone/>
            </a:pPr>
            <a:r>
              <a:rPr lang="en-US" sz="1500"/>
              <a:t>Position and Direction of User's Hand: The method was tested for different hand and finger positions, wrist directions, and even when the hand was in a pocket. It demonstrated low overall FNRs regardless of these factors.</a:t>
            </a:r>
            <a:endParaRPr sz="1500"/>
          </a:p>
          <a:p>
            <a:pPr indent="0" lvl="0" marL="0" rtl="0" algn="l">
              <a:lnSpc>
                <a:spcPct val="115000"/>
              </a:lnSpc>
              <a:spcBef>
                <a:spcPts val="1500"/>
              </a:spcBef>
              <a:spcAft>
                <a:spcPts val="0"/>
              </a:spcAft>
              <a:buNone/>
            </a:pPr>
            <a:r>
              <a:t/>
            </a:r>
            <a:endParaRPr sz="1000"/>
          </a:p>
          <a:p>
            <a:pPr indent="0" lvl="0" marL="0" rtl="0" algn="l">
              <a:lnSpc>
                <a:spcPct val="115000"/>
              </a:lnSpc>
              <a:spcBef>
                <a:spcPts val="1500"/>
              </a:spcBef>
              <a:spcAft>
                <a:spcPts val="0"/>
              </a:spcAft>
              <a:buNone/>
            </a:pPr>
            <a:r>
              <a:t/>
            </a:r>
            <a:endParaRPr sz="1000"/>
          </a:p>
          <a:p>
            <a:pPr indent="0" lvl="0" marL="457200" marR="0" rtl="0" algn="l">
              <a:lnSpc>
                <a:spcPct val="90000"/>
              </a:lnSpc>
              <a:spcBef>
                <a:spcPts val="1000"/>
              </a:spcBef>
              <a:spcAft>
                <a:spcPts val="0"/>
              </a:spcAft>
              <a:buNone/>
            </a:pPr>
            <a:r>
              <a:t/>
            </a:r>
            <a:endParaRPr sz="1000"/>
          </a:p>
        </p:txBody>
      </p:sp>
      <p:sp>
        <p:nvSpPr>
          <p:cNvPr id="253" name="Google Shape;253;p35"/>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22</a:t>
            </a:r>
            <a:endParaRPr/>
          </a:p>
          <a:p>
            <a:pPr indent="0" lvl="0" marL="0" rtl="0" algn="r">
              <a:spcBef>
                <a:spcPts val="0"/>
              </a:spcBef>
              <a:spcAft>
                <a:spcPts val="0"/>
              </a:spcAft>
              <a:buNone/>
            </a:pPr>
            <a:r>
              <a:t/>
            </a:r>
            <a:endParaRPr/>
          </a:p>
        </p:txBody>
      </p:sp>
      <p:sp>
        <p:nvSpPr>
          <p:cNvPr id="254" name="Google Shape;254;p35"/>
          <p:cNvSpPr txBox="1"/>
          <p:nvPr/>
        </p:nvSpPr>
        <p:spPr>
          <a:xfrm>
            <a:off x="912425" y="1557650"/>
            <a:ext cx="4260300" cy="430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US" sz="1700">
                <a:solidFill>
                  <a:schemeClr val="dk1"/>
                </a:solidFill>
              </a:rPr>
              <a:t>6.3 User Authentication</a:t>
            </a:r>
            <a:endParaRPr b="1" sz="1700">
              <a:solidFill>
                <a:schemeClr val="dk1"/>
              </a:solidFill>
            </a:endParaRPr>
          </a:p>
          <a:p>
            <a:pPr indent="0" lvl="0" marL="0" rtl="0" algn="l">
              <a:spcBef>
                <a:spcPts val="0"/>
              </a:spcBef>
              <a:spcAft>
                <a:spcPts val="0"/>
              </a:spcAft>
              <a:buNone/>
            </a:pPr>
            <a:r>
              <a:t/>
            </a:r>
            <a:endParaRPr b="1" sz="2000">
              <a:solidFill>
                <a:schemeClr val="dk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36"/>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6 </a:t>
            </a:r>
            <a:r>
              <a:rPr lang="en-US" sz="3600">
                <a:solidFill>
                  <a:schemeClr val="accent1"/>
                </a:solidFill>
              </a:rPr>
              <a:t>EVALUATION</a:t>
            </a:r>
            <a:endParaRPr sz="3600">
              <a:solidFill>
                <a:schemeClr val="accent1"/>
              </a:solidFill>
            </a:endParaRPr>
          </a:p>
        </p:txBody>
      </p:sp>
      <p:sp>
        <p:nvSpPr>
          <p:cNvPr id="260" name="Google Shape;260;p36"/>
          <p:cNvSpPr txBox="1"/>
          <p:nvPr>
            <p:ph idx="1" type="body"/>
          </p:nvPr>
        </p:nvSpPr>
        <p:spPr>
          <a:xfrm>
            <a:off x="838200" y="1848001"/>
            <a:ext cx="10515600" cy="47805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500"/>
              </a:spcBef>
              <a:spcAft>
                <a:spcPts val="0"/>
              </a:spcAft>
              <a:buClr>
                <a:schemeClr val="dk1"/>
              </a:buClr>
              <a:buSzPts val="1100"/>
              <a:buFont typeface="Arial"/>
              <a:buNone/>
            </a:pPr>
            <a:r>
              <a:rPr lang="en-US" sz="1800"/>
              <a:t>Arbitrary Default Users: Performance was assessed when default users were randomly selected from participants. The method showed low overall Equal Error Rate (EER) for first-measured signals, indicating that random selection of default users did not affect the method.</a:t>
            </a:r>
            <a:endParaRPr sz="1800"/>
          </a:p>
          <a:p>
            <a:pPr indent="0" lvl="0" marL="0" rtl="0" algn="l">
              <a:lnSpc>
                <a:spcPct val="115000"/>
              </a:lnSpc>
              <a:spcBef>
                <a:spcPts val="1500"/>
              </a:spcBef>
              <a:spcAft>
                <a:spcPts val="0"/>
              </a:spcAft>
              <a:buClr>
                <a:schemeClr val="dk1"/>
              </a:buClr>
              <a:buSzPts val="1100"/>
              <a:buFont typeface="Arial"/>
              <a:buNone/>
            </a:pPr>
            <a:r>
              <a:rPr lang="en-US" sz="1800"/>
              <a:t>Number of Default Users: User authentication performance was studied by varying the number of default users. The method exhibited lower EERs as the number of default users increased, maintaining competitive error rates.</a:t>
            </a:r>
            <a:endParaRPr sz="1800"/>
          </a:p>
          <a:p>
            <a:pPr indent="0" lvl="0" marL="0" rtl="0" algn="l">
              <a:lnSpc>
                <a:spcPct val="115000"/>
              </a:lnSpc>
              <a:spcBef>
                <a:spcPts val="1500"/>
              </a:spcBef>
              <a:spcAft>
                <a:spcPts val="0"/>
              </a:spcAft>
              <a:buClr>
                <a:schemeClr val="dk1"/>
              </a:buClr>
              <a:buSzPts val="1100"/>
              <a:buFont typeface="Arial"/>
              <a:buNone/>
            </a:pPr>
            <a:r>
              <a:rPr lang="en-US" sz="1800"/>
              <a:t>Training Dataset Size: The size of the training dataset was examined as a trade-off between usability and accuracy. It was found that 90 response signals per vibration type were sufficient for generating verification models with low FNRs.</a:t>
            </a:r>
            <a:endParaRPr sz="1800"/>
          </a:p>
          <a:p>
            <a:pPr indent="0" lvl="0" marL="0" rtl="0" algn="l">
              <a:lnSpc>
                <a:spcPct val="115000"/>
              </a:lnSpc>
              <a:spcBef>
                <a:spcPts val="1500"/>
              </a:spcBef>
              <a:spcAft>
                <a:spcPts val="0"/>
              </a:spcAft>
              <a:buClr>
                <a:schemeClr val="dk1"/>
              </a:buClr>
              <a:buSzPts val="1100"/>
              <a:buFont typeface="Arial"/>
              <a:buNone/>
            </a:pPr>
            <a:r>
              <a:rPr lang="en-US" sz="1800"/>
              <a:t>On the Prototype: An evaluation was conducted using a prototype with different vibration types and sensors. Features extracted from response signals could distinguish between vibration types with low error rates, and the method achieved an overall EER of 0.0296 with the prototype.</a:t>
            </a:r>
            <a:endParaRPr sz="2300"/>
          </a:p>
        </p:txBody>
      </p:sp>
      <p:sp>
        <p:nvSpPr>
          <p:cNvPr id="261" name="Google Shape;261;p36"/>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22</a:t>
            </a:r>
            <a:endParaRPr/>
          </a:p>
          <a:p>
            <a:pPr indent="0" lvl="0" marL="0" rtl="0" algn="r">
              <a:spcBef>
                <a:spcPts val="0"/>
              </a:spcBef>
              <a:spcAft>
                <a:spcPts val="0"/>
              </a:spcAft>
              <a:buNone/>
            </a:pPr>
            <a:r>
              <a:t/>
            </a:r>
            <a:endParaRPr/>
          </a:p>
        </p:txBody>
      </p:sp>
      <p:sp>
        <p:nvSpPr>
          <p:cNvPr id="262" name="Google Shape;262;p36"/>
          <p:cNvSpPr txBox="1"/>
          <p:nvPr/>
        </p:nvSpPr>
        <p:spPr>
          <a:xfrm>
            <a:off x="912425" y="1557650"/>
            <a:ext cx="4260300" cy="430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US" sz="1700">
                <a:solidFill>
                  <a:schemeClr val="dk1"/>
                </a:solidFill>
              </a:rPr>
              <a:t>6.3 User Authentication</a:t>
            </a:r>
            <a:endParaRPr b="1" sz="1700">
              <a:solidFill>
                <a:schemeClr val="dk1"/>
              </a:solidFill>
            </a:endParaRPr>
          </a:p>
          <a:p>
            <a:pPr indent="0" lvl="0" marL="0" rtl="0" algn="l">
              <a:spcBef>
                <a:spcPts val="0"/>
              </a:spcBef>
              <a:spcAft>
                <a:spcPts val="0"/>
              </a:spcAft>
              <a:buNone/>
            </a:pPr>
            <a:r>
              <a:t/>
            </a:r>
            <a:endParaRPr b="1" sz="2000">
              <a:solidFill>
                <a:schemeClr val="dk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3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u="none" strike="noStrike">
                <a:solidFill>
                  <a:srgbClr val="2F5496"/>
                </a:solidFill>
              </a:rPr>
              <a:t>6 </a:t>
            </a:r>
            <a:r>
              <a:rPr lang="en-US">
                <a:solidFill>
                  <a:srgbClr val="2F5496"/>
                </a:solidFill>
              </a:rPr>
              <a:t>EVALUATION</a:t>
            </a:r>
            <a:endParaRPr sz="3600">
              <a:solidFill>
                <a:schemeClr val="accent1"/>
              </a:solidFill>
            </a:endParaRPr>
          </a:p>
        </p:txBody>
      </p:sp>
      <p:sp>
        <p:nvSpPr>
          <p:cNvPr id="268" name="Google Shape;268;p37"/>
          <p:cNvSpPr txBox="1"/>
          <p:nvPr>
            <p:ph idx="1" type="body"/>
          </p:nvPr>
        </p:nvSpPr>
        <p:spPr>
          <a:xfrm>
            <a:off x="838200" y="2152200"/>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500"/>
              </a:spcBef>
              <a:spcAft>
                <a:spcPts val="0"/>
              </a:spcAft>
              <a:buNone/>
            </a:pPr>
            <a:r>
              <a:rPr lang="en-US" sz="1800"/>
              <a:t>Not-in-Wear Attack: The study examined a not-in-wear attack scenario where an attacker doesn't try to bypass user authentication but instead focuses on placing the smartwatch correctly and touching it lightly to restart the authentication process.</a:t>
            </a:r>
            <a:endParaRPr sz="1800"/>
          </a:p>
          <a:p>
            <a:pPr indent="0" lvl="0" marL="0" rtl="0" algn="l">
              <a:lnSpc>
                <a:spcPct val="115000"/>
              </a:lnSpc>
              <a:spcBef>
                <a:spcPts val="1500"/>
              </a:spcBef>
              <a:spcAft>
                <a:spcPts val="0"/>
              </a:spcAft>
              <a:buNone/>
            </a:pPr>
            <a:r>
              <a:rPr lang="en-US" sz="1800"/>
              <a:t>Response Signal Conditions: Response signals were measured under three conditions: i) in the air (no contact with any object), ii) on a solid wooden desk, and iii) on medium-density fiberboard (MDF).</a:t>
            </a:r>
            <a:endParaRPr sz="1800"/>
          </a:p>
          <a:p>
            <a:pPr indent="0" lvl="0" marL="0" rtl="0" algn="l">
              <a:lnSpc>
                <a:spcPct val="115000"/>
              </a:lnSpc>
              <a:spcBef>
                <a:spcPts val="1500"/>
              </a:spcBef>
              <a:spcAft>
                <a:spcPts val="0"/>
              </a:spcAft>
              <a:buNone/>
            </a:pPr>
            <a:r>
              <a:rPr lang="en-US" sz="1800"/>
              <a:t>s</a:t>
            </a:r>
            <a:r>
              <a:rPr lang="en-US" sz="1800"/>
              <a:t>uccess rate of not-in-wear attacks was assessed based on the measured response signals. The highest success rate of not-in-wear attacks, 0.0268, was achieved when the smartwatch was on MDF. This success rate could be reduced by requiring authentication only when the smartwatch is worn.</a:t>
            </a:r>
            <a:endParaRPr sz="1800"/>
          </a:p>
          <a:p>
            <a:pPr indent="0" lvl="0" marL="0" rtl="0" algn="l">
              <a:lnSpc>
                <a:spcPct val="115000"/>
              </a:lnSpc>
              <a:spcBef>
                <a:spcPts val="1500"/>
              </a:spcBef>
              <a:spcAft>
                <a:spcPts val="0"/>
              </a:spcAft>
              <a:buNone/>
            </a:pPr>
            <a:r>
              <a:t/>
            </a:r>
            <a:endParaRPr sz="1400"/>
          </a:p>
          <a:p>
            <a:pPr indent="0" lvl="0" marL="0" marR="0" rtl="0" algn="l">
              <a:lnSpc>
                <a:spcPct val="90000"/>
              </a:lnSpc>
              <a:spcBef>
                <a:spcPts val="1000"/>
              </a:spcBef>
              <a:spcAft>
                <a:spcPts val="0"/>
              </a:spcAft>
              <a:buNone/>
            </a:pPr>
            <a:r>
              <a:t/>
            </a:r>
            <a:endParaRPr sz="1400"/>
          </a:p>
        </p:txBody>
      </p:sp>
      <p:sp>
        <p:nvSpPr>
          <p:cNvPr id="269" name="Google Shape;269;p37"/>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22</a:t>
            </a:r>
            <a:endParaRPr/>
          </a:p>
          <a:p>
            <a:pPr indent="0" lvl="0" marL="0" rtl="0" algn="r">
              <a:spcBef>
                <a:spcPts val="0"/>
              </a:spcBef>
              <a:spcAft>
                <a:spcPts val="0"/>
              </a:spcAft>
              <a:buNone/>
            </a:pPr>
            <a:r>
              <a:t/>
            </a:r>
            <a:endParaRPr/>
          </a:p>
        </p:txBody>
      </p:sp>
      <p:sp>
        <p:nvSpPr>
          <p:cNvPr id="270" name="Google Shape;270;p37"/>
          <p:cNvSpPr txBox="1"/>
          <p:nvPr/>
        </p:nvSpPr>
        <p:spPr>
          <a:xfrm>
            <a:off x="942100" y="1557650"/>
            <a:ext cx="4260300" cy="430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US" sz="1700">
                <a:solidFill>
                  <a:schemeClr val="dk1"/>
                </a:solidFill>
              </a:rPr>
              <a:t>6.4 Not-in-Wear Attack </a:t>
            </a:r>
            <a:endParaRPr b="1" sz="1700">
              <a:solidFill>
                <a:schemeClr val="dk1"/>
              </a:solidFill>
            </a:endParaRPr>
          </a:p>
          <a:p>
            <a:pPr indent="0" lvl="0" marL="0" rtl="0" algn="l">
              <a:spcBef>
                <a:spcPts val="0"/>
              </a:spcBef>
              <a:spcAft>
                <a:spcPts val="0"/>
              </a:spcAft>
              <a:buNone/>
            </a:pPr>
            <a:r>
              <a:t/>
            </a:r>
            <a:endParaRPr b="1" sz="1700">
              <a:solidFill>
                <a:schemeClr val="dk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38"/>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u="none" strike="noStrike">
                <a:solidFill>
                  <a:srgbClr val="2F5496"/>
                </a:solidFill>
              </a:rPr>
              <a:t>6 </a:t>
            </a:r>
            <a:r>
              <a:rPr lang="en-US">
                <a:solidFill>
                  <a:srgbClr val="2F5496"/>
                </a:solidFill>
              </a:rPr>
              <a:t>EVALUATION</a:t>
            </a:r>
            <a:endParaRPr sz="3600">
              <a:solidFill>
                <a:schemeClr val="accent1"/>
              </a:solidFill>
            </a:endParaRPr>
          </a:p>
        </p:txBody>
      </p:sp>
      <p:sp>
        <p:nvSpPr>
          <p:cNvPr id="276" name="Google Shape;276;p38"/>
          <p:cNvSpPr txBox="1"/>
          <p:nvPr>
            <p:ph idx="1" type="body"/>
          </p:nvPr>
        </p:nvSpPr>
        <p:spPr>
          <a:xfrm>
            <a:off x="838200" y="2152200"/>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500"/>
              </a:spcBef>
              <a:spcAft>
                <a:spcPts val="0"/>
              </a:spcAft>
              <a:buClr>
                <a:schemeClr val="dk1"/>
              </a:buClr>
              <a:buSzPts val="1100"/>
              <a:buFont typeface="Arial"/>
              <a:buNone/>
            </a:pPr>
            <a:r>
              <a:rPr lang="en-US" sz="1800"/>
              <a:t>Vulnerability of Participant 15: The  15 showed vulnerability to not-in-wear attacks targeting specific vibration types (01, 02, 03, 06, 07). The success rate for not-in-wear attacks on this participant was notably higher at 0.527.</a:t>
            </a:r>
            <a:endParaRPr sz="1800"/>
          </a:p>
          <a:p>
            <a:pPr indent="0" lvl="0" marL="0" rtl="0" algn="l">
              <a:lnSpc>
                <a:spcPct val="115000"/>
              </a:lnSpc>
              <a:spcBef>
                <a:spcPts val="1500"/>
              </a:spcBef>
              <a:spcAft>
                <a:spcPts val="0"/>
              </a:spcAft>
              <a:buClr>
                <a:schemeClr val="dk1"/>
              </a:buClr>
              <a:buSzPts val="1100"/>
              <a:buFont typeface="Arial"/>
              <a:buNone/>
            </a:pPr>
            <a:r>
              <a:rPr lang="en-US" sz="1800"/>
              <a:t>Biometric Feature Recognition (BFR): The analysis of participant 15's BFR revealed that their physical wrist structure was not well-reflected in the vibration response signals. Their BFR was higher than that of other participants, indicating a lower chance of successful recognition based on their wrist structure.</a:t>
            </a:r>
            <a:endParaRPr sz="1800"/>
          </a:p>
          <a:p>
            <a:pPr indent="0" lvl="0" marL="0" rtl="0" algn="l">
              <a:lnSpc>
                <a:spcPct val="115000"/>
              </a:lnSpc>
              <a:spcBef>
                <a:spcPts val="1500"/>
              </a:spcBef>
              <a:spcAft>
                <a:spcPts val="0"/>
              </a:spcAft>
              <a:buClr>
                <a:schemeClr val="dk1"/>
              </a:buClr>
              <a:buSzPts val="1100"/>
              <a:buFont typeface="Arial"/>
              <a:buNone/>
            </a:pPr>
            <a:r>
              <a:rPr lang="en-US" sz="1800"/>
              <a:t>Solution for Participant 15: To address the vulnerability of participant 15, a user authentication system could be constructed by randomly selecting seven vibration types from a subset of vibration types 00, 04, and 05, allowing for reduplication.</a:t>
            </a:r>
            <a:endParaRPr sz="2200"/>
          </a:p>
        </p:txBody>
      </p:sp>
      <p:sp>
        <p:nvSpPr>
          <p:cNvPr id="277" name="Google Shape;277;p38"/>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22</a:t>
            </a:r>
            <a:endParaRPr/>
          </a:p>
          <a:p>
            <a:pPr indent="0" lvl="0" marL="0" rtl="0" algn="r">
              <a:spcBef>
                <a:spcPts val="0"/>
              </a:spcBef>
              <a:spcAft>
                <a:spcPts val="0"/>
              </a:spcAft>
              <a:buNone/>
            </a:pPr>
            <a:r>
              <a:t/>
            </a:r>
            <a:endParaRPr/>
          </a:p>
        </p:txBody>
      </p:sp>
      <p:sp>
        <p:nvSpPr>
          <p:cNvPr id="278" name="Google Shape;278;p38"/>
          <p:cNvSpPr txBox="1"/>
          <p:nvPr/>
        </p:nvSpPr>
        <p:spPr>
          <a:xfrm>
            <a:off x="942100" y="1557650"/>
            <a:ext cx="4260300" cy="430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US" sz="1700">
                <a:solidFill>
                  <a:schemeClr val="dk1"/>
                </a:solidFill>
              </a:rPr>
              <a:t>6.4 Not-in-Wear Attack </a:t>
            </a:r>
            <a:endParaRPr b="1" sz="1700">
              <a:solidFill>
                <a:schemeClr val="dk1"/>
              </a:solidFill>
            </a:endParaRPr>
          </a:p>
          <a:p>
            <a:pPr indent="0" lvl="0" marL="0" rtl="0" algn="l">
              <a:spcBef>
                <a:spcPts val="0"/>
              </a:spcBef>
              <a:spcAft>
                <a:spcPts val="0"/>
              </a:spcAft>
              <a:buNone/>
            </a:pPr>
            <a:r>
              <a:t/>
            </a:r>
            <a:endParaRPr b="1" sz="1700">
              <a:solidFill>
                <a:schemeClr val="dk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3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6 </a:t>
            </a:r>
            <a:r>
              <a:rPr lang="en-US" sz="3600">
                <a:solidFill>
                  <a:schemeClr val="accent1"/>
                </a:solidFill>
              </a:rPr>
              <a:t>EVALUATION</a:t>
            </a:r>
            <a:endParaRPr sz="3600">
              <a:solidFill>
                <a:schemeClr val="accent1"/>
              </a:solidFill>
            </a:endParaRPr>
          </a:p>
        </p:txBody>
      </p:sp>
      <p:sp>
        <p:nvSpPr>
          <p:cNvPr id="284" name="Google Shape;284;p39"/>
          <p:cNvSpPr txBox="1"/>
          <p:nvPr>
            <p:ph idx="1" type="body"/>
          </p:nvPr>
        </p:nvSpPr>
        <p:spPr>
          <a:xfrm>
            <a:off x="838200" y="2152200"/>
            <a:ext cx="10515600" cy="43512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1500"/>
              </a:spcBef>
              <a:spcAft>
                <a:spcPts val="0"/>
              </a:spcAft>
              <a:buNone/>
            </a:pPr>
            <a:r>
              <a:rPr lang="en-US" sz="1800"/>
              <a:t>Impersonation Attack: The research conducted an impersonation attack to assess the method's resistance to attackers attempting to bypass authentication by using participants with similar physical characteristics to the target user.</a:t>
            </a:r>
            <a:endParaRPr sz="1800"/>
          </a:p>
          <a:p>
            <a:pPr indent="0" lvl="0" marL="0" marR="0" rtl="0" algn="l">
              <a:lnSpc>
                <a:spcPct val="115000"/>
              </a:lnSpc>
              <a:spcBef>
                <a:spcPts val="1500"/>
              </a:spcBef>
              <a:spcAft>
                <a:spcPts val="0"/>
              </a:spcAft>
              <a:buNone/>
            </a:pPr>
            <a:r>
              <a:rPr lang="en-US" sz="1800"/>
              <a:t>Participant Pairs with Similar Physical Indicators: Three pairs of participants were selected for the evaluation, each with similar physical indicators. These indicators included height, weight, body fat rate (BFR), and skeletal muscle rate (SMR).</a:t>
            </a:r>
            <a:endParaRPr sz="1800"/>
          </a:p>
          <a:p>
            <a:pPr indent="0" lvl="0" marL="0" marR="0" rtl="0" algn="l">
              <a:lnSpc>
                <a:spcPct val="115000"/>
              </a:lnSpc>
              <a:spcBef>
                <a:spcPts val="1500"/>
              </a:spcBef>
              <a:spcAft>
                <a:spcPts val="0"/>
              </a:spcAft>
              <a:buNone/>
            </a:pPr>
            <a:r>
              <a:rPr lang="en-US" sz="1800"/>
              <a:t>Table of Overall FPRs: Based on a predetermined threshold of 0.8630, the study presents a table (Table 5) illustrating the overall False Positive Rates (FPRs) for impersonation attacks. These FPRs are shown in relation to the similarity in physical indicators, such as height, weight, BFR, and SMR.</a:t>
            </a:r>
            <a:endParaRPr sz="1800"/>
          </a:p>
          <a:p>
            <a:pPr indent="0" lvl="0" marL="0" marR="0" rtl="0" algn="l">
              <a:lnSpc>
                <a:spcPct val="115000"/>
              </a:lnSpc>
              <a:spcBef>
                <a:spcPts val="1500"/>
              </a:spcBef>
              <a:spcAft>
                <a:spcPts val="0"/>
              </a:spcAft>
              <a:buNone/>
            </a:pPr>
            <a:r>
              <a:t/>
            </a:r>
            <a:endParaRPr sz="1200">
              <a:latin typeface="Roboto"/>
              <a:ea typeface="Roboto"/>
              <a:cs typeface="Roboto"/>
              <a:sym typeface="Roboto"/>
            </a:endParaRPr>
          </a:p>
          <a:p>
            <a:pPr indent="0" lvl="0" marL="457200" marR="0" rtl="0" algn="l">
              <a:lnSpc>
                <a:spcPct val="90000"/>
              </a:lnSpc>
              <a:spcBef>
                <a:spcPts val="1000"/>
              </a:spcBef>
              <a:spcAft>
                <a:spcPts val="0"/>
              </a:spcAft>
              <a:buNone/>
            </a:pPr>
            <a:r>
              <a:t/>
            </a:r>
            <a:endParaRPr sz="1300"/>
          </a:p>
        </p:txBody>
      </p:sp>
      <p:sp>
        <p:nvSpPr>
          <p:cNvPr id="285" name="Google Shape;285;p39"/>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22</a:t>
            </a:r>
            <a:endParaRPr/>
          </a:p>
          <a:p>
            <a:pPr indent="0" lvl="0" marL="0" rtl="0" algn="r">
              <a:spcBef>
                <a:spcPts val="0"/>
              </a:spcBef>
              <a:spcAft>
                <a:spcPts val="0"/>
              </a:spcAft>
              <a:buNone/>
            </a:pPr>
            <a:r>
              <a:t/>
            </a:r>
            <a:endParaRPr/>
          </a:p>
        </p:txBody>
      </p:sp>
      <p:sp>
        <p:nvSpPr>
          <p:cNvPr id="286" name="Google Shape;286;p39"/>
          <p:cNvSpPr txBox="1"/>
          <p:nvPr/>
        </p:nvSpPr>
        <p:spPr>
          <a:xfrm>
            <a:off x="942100" y="1557650"/>
            <a:ext cx="4260300" cy="430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US" sz="1700">
                <a:solidFill>
                  <a:schemeClr val="dk1"/>
                </a:solidFill>
              </a:rPr>
              <a:t>6.4 </a:t>
            </a:r>
            <a:r>
              <a:rPr b="1" lang="en-US" sz="1700">
                <a:solidFill>
                  <a:schemeClr val="dk1"/>
                </a:solidFill>
              </a:rPr>
              <a:t>Impersonation Attack </a:t>
            </a:r>
            <a:endParaRPr b="1" sz="1700">
              <a:solidFill>
                <a:schemeClr val="dk1"/>
              </a:solidFill>
            </a:endParaRPr>
          </a:p>
          <a:p>
            <a:pPr indent="0" lvl="0" marL="0" rtl="0" algn="l">
              <a:spcBef>
                <a:spcPts val="0"/>
              </a:spcBef>
              <a:spcAft>
                <a:spcPts val="0"/>
              </a:spcAft>
              <a:buNone/>
            </a:pPr>
            <a:r>
              <a:t/>
            </a:r>
            <a:endParaRPr b="1" sz="1700">
              <a:solidFill>
                <a:schemeClr val="dk1"/>
              </a:solidFill>
            </a:endParaRPr>
          </a:p>
          <a:p>
            <a:pPr indent="0" lvl="0" marL="0" rtl="0" algn="l">
              <a:spcBef>
                <a:spcPts val="0"/>
              </a:spcBef>
              <a:spcAft>
                <a:spcPts val="0"/>
              </a:spcAft>
              <a:buNone/>
            </a:pPr>
            <a:r>
              <a:t/>
            </a:r>
            <a:endParaRPr b="1" sz="1700">
              <a:solidFill>
                <a:schemeClr val="dk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4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6 </a:t>
            </a:r>
            <a:r>
              <a:rPr lang="en-US" sz="3600">
                <a:solidFill>
                  <a:schemeClr val="accent1"/>
                </a:solidFill>
              </a:rPr>
              <a:t>EVALUATION</a:t>
            </a:r>
            <a:endParaRPr sz="3600">
              <a:solidFill>
                <a:schemeClr val="accent1"/>
              </a:solidFill>
            </a:endParaRPr>
          </a:p>
        </p:txBody>
      </p:sp>
      <p:sp>
        <p:nvSpPr>
          <p:cNvPr id="292" name="Google Shape;292;p40"/>
          <p:cNvSpPr txBox="1"/>
          <p:nvPr>
            <p:ph idx="1" type="body"/>
          </p:nvPr>
        </p:nvSpPr>
        <p:spPr>
          <a:xfrm>
            <a:off x="838200" y="2152200"/>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500"/>
              </a:spcBef>
              <a:spcAft>
                <a:spcPts val="0"/>
              </a:spcAft>
              <a:buClr>
                <a:schemeClr val="dk1"/>
              </a:buClr>
              <a:buSzPts val="1100"/>
              <a:buFont typeface="Arial"/>
              <a:buNone/>
            </a:pPr>
            <a:r>
              <a:rPr lang="en-US" sz="1800"/>
              <a:t>Low FPRs for Similar Physical Characteristics: The results indicate that the method maintains low overall FPRs even when attackers and target users share similar physical characteristics. On average, FPRs remain impressively low, suggesting the method's effectiveness in distinguishing between valid and invalid attempts at impersonation.</a:t>
            </a:r>
            <a:endParaRPr sz="1800"/>
          </a:p>
          <a:p>
            <a:pPr indent="0" lvl="0" marL="0" rtl="0" algn="l">
              <a:lnSpc>
                <a:spcPct val="115000"/>
              </a:lnSpc>
              <a:spcBef>
                <a:spcPts val="1500"/>
              </a:spcBef>
              <a:spcAft>
                <a:spcPts val="0"/>
              </a:spcAft>
              <a:buClr>
                <a:schemeClr val="dk1"/>
              </a:buClr>
              <a:buSzPts val="1100"/>
              <a:buFont typeface="Arial"/>
              <a:buNone/>
            </a:pPr>
            <a:r>
              <a:rPr lang="en-US" sz="1800"/>
              <a:t>Specific Example: Notably, even in a specific example where two participants had similar BFRs and SMRs, the overall FPR remained low at 0.00047. This underscores the method's difficulty for attackers attempting to exploit similarities in physical composition to impersonate a target user.</a:t>
            </a:r>
            <a:endParaRPr sz="1800"/>
          </a:p>
          <a:p>
            <a:pPr indent="0" lvl="0" marL="0" marR="0" rtl="0" algn="l">
              <a:lnSpc>
                <a:spcPct val="115000"/>
              </a:lnSpc>
              <a:spcBef>
                <a:spcPts val="1500"/>
              </a:spcBef>
              <a:spcAft>
                <a:spcPts val="0"/>
              </a:spcAft>
              <a:buNone/>
            </a:pPr>
            <a:r>
              <a:t/>
            </a:r>
            <a:endParaRPr sz="1200">
              <a:latin typeface="Roboto"/>
              <a:ea typeface="Roboto"/>
              <a:cs typeface="Roboto"/>
              <a:sym typeface="Roboto"/>
            </a:endParaRPr>
          </a:p>
          <a:p>
            <a:pPr indent="0" lvl="0" marL="457200" marR="0" rtl="0" algn="l">
              <a:lnSpc>
                <a:spcPct val="90000"/>
              </a:lnSpc>
              <a:spcBef>
                <a:spcPts val="1000"/>
              </a:spcBef>
              <a:spcAft>
                <a:spcPts val="0"/>
              </a:spcAft>
              <a:buNone/>
            </a:pPr>
            <a:r>
              <a:t/>
            </a:r>
            <a:endParaRPr sz="1300"/>
          </a:p>
        </p:txBody>
      </p:sp>
      <p:sp>
        <p:nvSpPr>
          <p:cNvPr id="293" name="Google Shape;293;p40"/>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22</a:t>
            </a:r>
            <a:endParaRPr/>
          </a:p>
          <a:p>
            <a:pPr indent="0" lvl="0" marL="0" rtl="0" algn="r">
              <a:spcBef>
                <a:spcPts val="0"/>
              </a:spcBef>
              <a:spcAft>
                <a:spcPts val="0"/>
              </a:spcAft>
              <a:buNone/>
            </a:pPr>
            <a:r>
              <a:t/>
            </a:r>
            <a:endParaRPr/>
          </a:p>
        </p:txBody>
      </p:sp>
      <p:sp>
        <p:nvSpPr>
          <p:cNvPr id="294" name="Google Shape;294;p40"/>
          <p:cNvSpPr txBox="1"/>
          <p:nvPr/>
        </p:nvSpPr>
        <p:spPr>
          <a:xfrm>
            <a:off x="942100" y="1557650"/>
            <a:ext cx="4260300" cy="430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US" sz="1700">
                <a:solidFill>
                  <a:schemeClr val="dk1"/>
                </a:solidFill>
              </a:rPr>
              <a:t>6.4 Impersonation Attack </a:t>
            </a:r>
            <a:endParaRPr b="1" sz="1700">
              <a:solidFill>
                <a:schemeClr val="dk1"/>
              </a:solidFill>
            </a:endParaRPr>
          </a:p>
          <a:p>
            <a:pPr indent="0" lvl="0" marL="0" rtl="0" algn="l">
              <a:spcBef>
                <a:spcPts val="0"/>
              </a:spcBef>
              <a:spcAft>
                <a:spcPts val="0"/>
              </a:spcAft>
              <a:buNone/>
            </a:pPr>
            <a:r>
              <a:t/>
            </a:r>
            <a:endParaRPr b="1" sz="1700">
              <a:solidFill>
                <a:schemeClr val="dk1"/>
              </a:solidFill>
            </a:endParaRPr>
          </a:p>
          <a:p>
            <a:pPr indent="0" lvl="0" marL="0" rtl="0" algn="l">
              <a:spcBef>
                <a:spcPts val="0"/>
              </a:spcBef>
              <a:spcAft>
                <a:spcPts val="0"/>
              </a:spcAft>
              <a:buNone/>
            </a:pPr>
            <a:r>
              <a:t/>
            </a:r>
            <a:endParaRPr b="1" sz="1700">
              <a:solidFill>
                <a:schemeClr val="dk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4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6 </a:t>
            </a:r>
            <a:r>
              <a:rPr lang="en-US" sz="3600">
                <a:solidFill>
                  <a:schemeClr val="accent1"/>
                </a:solidFill>
              </a:rPr>
              <a:t>EVALUATION</a:t>
            </a:r>
            <a:endParaRPr sz="3600">
              <a:solidFill>
                <a:schemeClr val="accent1"/>
              </a:solidFill>
            </a:endParaRPr>
          </a:p>
        </p:txBody>
      </p:sp>
      <p:sp>
        <p:nvSpPr>
          <p:cNvPr id="300" name="Google Shape;300;p41"/>
          <p:cNvSpPr txBox="1"/>
          <p:nvPr>
            <p:ph idx="1" type="body"/>
          </p:nvPr>
        </p:nvSpPr>
        <p:spPr>
          <a:xfrm>
            <a:off x="838200" y="2152200"/>
            <a:ext cx="10515600" cy="4351200"/>
          </a:xfrm>
          <a:prstGeom prst="rect">
            <a:avLst/>
          </a:prstGeom>
          <a:noFill/>
          <a:ln>
            <a:noFill/>
          </a:ln>
        </p:spPr>
        <p:txBody>
          <a:bodyPr anchorCtr="0" anchor="t" bIns="45700" lIns="91425" spcFirstLastPara="1" rIns="91425" wrap="square" tIns="45700">
            <a:normAutofit/>
          </a:bodyPr>
          <a:lstStyle/>
          <a:p>
            <a:pPr indent="0" lvl="0" marL="0" rtl="0" algn="l">
              <a:spcBef>
                <a:spcPts val="1000"/>
              </a:spcBef>
              <a:spcAft>
                <a:spcPts val="0"/>
              </a:spcAft>
              <a:buClr>
                <a:schemeClr val="dk1"/>
              </a:buClr>
              <a:buSzPts val="1100"/>
              <a:buFont typeface="Arial"/>
              <a:buNone/>
            </a:pPr>
            <a:r>
              <a:rPr lang="en-US" sz="1800"/>
              <a:t>The size of a verification model for each vibration type is approximately 10.88MB, including the multi-class model and binary model.Accordingly, the total size of our method is approximately 87.04MB.This memory size is similar to or smaller than applications normallyinstalled on smartwatches. For example, Apple Watch application Nike Run Club is approximately 181.5MB, which is larger than our method. Therefore, our method does not have high memory overhead and can be applied to current smartwatches. </a:t>
            </a:r>
            <a:endParaRPr sz="1800"/>
          </a:p>
          <a:p>
            <a:pPr indent="0" lvl="0" marL="0" marR="0" rtl="0" algn="l">
              <a:lnSpc>
                <a:spcPct val="90000"/>
              </a:lnSpc>
              <a:spcBef>
                <a:spcPts val="1000"/>
              </a:spcBef>
              <a:spcAft>
                <a:spcPts val="0"/>
              </a:spcAft>
              <a:buNone/>
            </a:pPr>
            <a:r>
              <a:t/>
            </a:r>
            <a:endParaRPr sz="1800"/>
          </a:p>
        </p:txBody>
      </p:sp>
      <p:sp>
        <p:nvSpPr>
          <p:cNvPr id="301" name="Google Shape;301;p41"/>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22</a:t>
            </a:r>
            <a:endParaRPr/>
          </a:p>
          <a:p>
            <a:pPr indent="0" lvl="0" marL="0" rtl="0" algn="r">
              <a:spcBef>
                <a:spcPts val="0"/>
              </a:spcBef>
              <a:spcAft>
                <a:spcPts val="0"/>
              </a:spcAft>
              <a:buNone/>
            </a:pPr>
            <a:r>
              <a:t/>
            </a:r>
            <a:endParaRPr/>
          </a:p>
        </p:txBody>
      </p:sp>
      <p:sp>
        <p:nvSpPr>
          <p:cNvPr id="302" name="Google Shape;302;p41"/>
          <p:cNvSpPr txBox="1"/>
          <p:nvPr/>
        </p:nvSpPr>
        <p:spPr>
          <a:xfrm>
            <a:off x="942100" y="1557650"/>
            <a:ext cx="4260300" cy="430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US" sz="1700">
                <a:solidFill>
                  <a:schemeClr val="dk1"/>
                </a:solidFill>
              </a:rPr>
              <a:t>6.5 . </a:t>
            </a:r>
            <a:r>
              <a:rPr b="1" lang="en-US" sz="1700">
                <a:solidFill>
                  <a:schemeClr val="dk1"/>
                </a:solidFill>
              </a:rPr>
              <a:t>Memory Overhead </a:t>
            </a:r>
            <a:endParaRPr b="1" sz="1700">
              <a:solidFill>
                <a:schemeClr val="dk1"/>
              </a:solidFill>
            </a:endParaRPr>
          </a:p>
          <a:p>
            <a:pPr indent="0" lvl="0" marL="0" rtl="0" algn="l">
              <a:spcBef>
                <a:spcPts val="0"/>
              </a:spcBef>
              <a:spcAft>
                <a:spcPts val="0"/>
              </a:spcAft>
              <a:buNone/>
            </a:pPr>
            <a:r>
              <a:t/>
            </a:r>
            <a:endParaRPr b="1" sz="1700">
              <a:solidFill>
                <a:schemeClr val="dk1"/>
              </a:solidFill>
            </a:endParaRPr>
          </a:p>
          <a:p>
            <a:pPr indent="0" lvl="0" marL="0" rtl="0" algn="l">
              <a:spcBef>
                <a:spcPts val="0"/>
              </a:spcBef>
              <a:spcAft>
                <a:spcPts val="0"/>
              </a:spcAft>
              <a:buNone/>
            </a:pPr>
            <a:r>
              <a:t/>
            </a:r>
            <a:endParaRPr b="1" sz="1700">
              <a:solidFill>
                <a:schemeClr val="dk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42"/>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7 DISCUSSION</a:t>
            </a:r>
            <a:endParaRPr sz="3600">
              <a:solidFill>
                <a:schemeClr val="accent1"/>
              </a:solidFill>
            </a:endParaRPr>
          </a:p>
        </p:txBody>
      </p:sp>
      <p:sp>
        <p:nvSpPr>
          <p:cNvPr id="308" name="Google Shape;308;p42"/>
          <p:cNvSpPr txBox="1"/>
          <p:nvPr>
            <p:ph idx="1" type="body"/>
          </p:nvPr>
        </p:nvSpPr>
        <p:spPr>
          <a:xfrm>
            <a:off x="838200" y="2256100"/>
            <a:ext cx="10515600" cy="4351200"/>
          </a:xfrm>
          <a:prstGeom prst="rect">
            <a:avLst/>
          </a:prstGeom>
          <a:noFill/>
          <a:ln>
            <a:noFill/>
          </a:ln>
        </p:spPr>
        <p:txBody>
          <a:bodyPr anchorCtr="0" anchor="t" bIns="45700" lIns="91425" spcFirstLastPara="1" rIns="91425" wrap="square" tIns="45700">
            <a:noAutofit/>
          </a:bodyPr>
          <a:lstStyle/>
          <a:p>
            <a:pPr indent="-215900" lvl="0" marL="228600" rtl="0" algn="l">
              <a:lnSpc>
                <a:spcPct val="115000"/>
              </a:lnSpc>
              <a:spcBef>
                <a:spcPts val="1500"/>
              </a:spcBef>
              <a:spcAft>
                <a:spcPts val="0"/>
              </a:spcAft>
              <a:buSzPts val="1600"/>
              <a:buFont typeface="Calibri"/>
              <a:buChar char="•"/>
            </a:pPr>
            <a:r>
              <a:rPr lang="en-US" sz="1600"/>
              <a:t>Measurement Time for Model Generation: The time required for measuring response signals is a critical factor affecting the duration of verification model generation in the method.</a:t>
            </a:r>
            <a:endParaRPr sz="1600"/>
          </a:p>
          <a:p>
            <a:pPr indent="-215900" lvl="0" marL="228600" marR="0" rtl="0" algn="l">
              <a:lnSpc>
                <a:spcPct val="115000"/>
              </a:lnSpc>
              <a:spcBef>
                <a:spcPts val="0"/>
              </a:spcBef>
              <a:spcAft>
                <a:spcPts val="0"/>
              </a:spcAft>
              <a:buSzPts val="1600"/>
              <a:buFont typeface="Calibri"/>
              <a:buChar char="•"/>
            </a:pPr>
            <a:r>
              <a:rPr lang="en-US" sz="1600"/>
              <a:t>Efficient Measurement: It was demonstrated in the evaluation that approximately nine minutes are needed to efficiently measure response signals for each vibration type.</a:t>
            </a:r>
            <a:endParaRPr sz="1600"/>
          </a:p>
          <a:p>
            <a:pPr indent="-215900" lvl="0" marL="228600" rtl="0" algn="l">
              <a:lnSpc>
                <a:spcPct val="115000"/>
              </a:lnSpc>
              <a:spcBef>
                <a:spcPts val="0"/>
              </a:spcBef>
              <a:spcAft>
                <a:spcPts val="0"/>
              </a:spcAft>
              <a:buSzPts val="1600"/>
              <a:buFont typeface="Calibri"/>
              <a:buChar char="•"/>
            </a:pPr>
            <a:r>
              <a:rPr lang="en-US" sz="1600"/>
              <a:t>Smartwatch Band Changes: Users may need to change their smartwatch bands, similar to setting up a new smartwatch. Different types of smartwatch bands can affect the absorption, reflection, and propagation of vibrations differently.</a:t>
            </a:r>
            <a:endParaRPr sz="1600"/>
          </a:p>
          <a:p>
            <a:pPr indent="-215900" lvl="0" marL="228600" rtl="0" algn="l">
              <a:lnSpc>
                <a:spcPct val="115000"/>
              </a:lnSpc>
              <a:spcBef>
                <a:spcPts val="0"/>
              </a:spcBef>
              <a:spcAft>
                <a:spcPts val="0"/>
              </a:spcAft>
              <a:buSzPts val="1600"/>
              <a:buFont typeface="Calibri"/>
              <a:buChar char="•"/>
            </a:pPr>
            <a:r>
              <a:rPr lang="en-US" sz="1600"/>
              <a:t>Incremental Measurement: The method does not require all response signals to be measured at once. Instead, it can be spread out over time. This approach allows users to collect training data for model generation in a more manageable and convenient manner.</a:t>
            </a:r>
            <a:endParaRPr sz="1600"/>
          </a:p>
          <a:p>
            <a:pPr indent="-215900" lvl="0" marL="228600" rtl="0" algn="l">
              <a:lnSpc>
                <a:spcPct val="115000"/>
              </a:lnSpc>
              <a:spcBef>
                <a:spcPts val="0"/>
              </a:spcBef>
              <a:spcAft>
                <a:spcPts val="0"/>
              </a:spcAft>
              <a:buSzPts val="1600"/>
              <a:buFont typeface="Calibri"/>
              <a:buChar char="•"/>
            </a:pPr>
            <a:r>
              <a:rPr lang="en-US" sz="1600"/>
              <a:t>Data from ExtraSensory Dataset: Analysis of the ExtraSensory Dataset, which provides smartwatch accelerometer signals from 56 individuals during daily activities, revealed that people often have periods of around two minutes with no movement, making up approximately 12% of their total time.</a:t>
            </a:r>
            <a:endParaRPr sz="1600"/>
          </a:p>
          <a:p>
            <a:pPr indent="-215900" lvl="0" marL="228600" rtl="0" algn="l">
              <a:lnSpc>
                <a:spcPct val="115000"/>
              </a:lnSpc>
              <a:spcBef>
                <a:spcPts val="0"/>
              </a:spcBef>
              <a:spcAft>
                <a:spcPts val="0"/>
              </a:spcAft>
              <a:buSzPts val="1600"/>
              <a:buFont typeface="Calibri"/>
              <a:buChar char="•"/>
            </a:pPr>
            <a:r>
              <a:rPr lang="en-US" sz="1600"/>
              <a:t>User Expectation: Users can expect to dedicate a reasonable amount of time to collect training data for model generation, and this process can be spread out over a few hours to avoid continuous nine-minute measurement sessions.</a:t>
            </a:r>
            <a:endParaRPr sz="1600"/>
          </a:p>
          <a:p>
            <a:pPr indent="0" lvl="0" marL="228600" marR="0" rtl="0" algn="l">
              <a:lnSpc>
                <a:spcPct val="90000"/>
              </a:lnSpc>
              <a:spcBef>
                <a:spcPts val="1000"/>
              </a:spcBef>
              <a:spcAft>
                <a:spcPts val="0"/>
              </a:spcAft>
              <a:buNone/>
            </a:pPr>
            <a:r>
              <a:t/>
            </a:r>
            <a:endParaRPr sz="1600"/>
          </a:p>
        </p:txBody>
      </p:sp>
      <p:sp>
        <p:nvSpPr>
          <p:cNvPr id="309" name="Google Shape;309;p42"/>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26</a:t>
            </a:r>
            <a:endParaRPr/>
          </a:p>
          <a:p>
            <a:pPr indent="0" lvl="0" marL="0" rtl="0" algn="r">
              <a:spcBef>
                <a:spcPts val="0"/>
              </a:spcBef>
              <a:spcAft>
                <a:spcPts val="0"/>
              </a:spcAft>
              <a:buNone/>
            </a:pPr>
            <a:r>
              <a:t/>
            </a:r>
            <a:endParaRPr/>
          </a:p>
        </p:txBody>
      </p:sp>
      <p:sp>
        <p:nvSpPr>
          <p:cNvPr id="310" name="Google Shape;310;p42"/>
          <p:cNvSpPr txBox="1"/>
          <p:nvPr/>
        </p:nvSpPr>
        <p:spPr>
          <a:xfrm>
            <a:off x="971800" y="1453725"/>
            <a:ext cx="4809600" cy="63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700">
                <a:solidFill>
                  <a:schemeClr val="dk1"/>
                </a:solidFill>
                <a:latin typeface="Calibri"/>
                <a:ea typeface="Calibri"/>
                <a:cs typeface="Calibri"/>
                <a:sym typeface="Calibri"/>
              </a:rPr>
              <a:t>7.1 </a:t>
            </a:r>
            <a:r>
              <a:rPr b="1" lang="en-US" sz="1700">
                <a:solidFill>
                  <a:schemeClr val="dk1"/>
                </a:solidFill>
              </a:rPr>
              <a:t>Measurement Time for Model Generation</a:t>
            </a:r>
            <a:endParaRPr b="1" sz="1700">
              <a:solidFill>
                <a:schemeClr val="dk1"/>
              </a:solidFill>
            </a:endParaRPr>
          </a:p>
          <a:p>
            <a:pPr indent="0" lvl="0" marL="0" rtl="0" algn="l">
              <a:spcBef>
                <a:spcPts val="0"/>
              </a:spcBef>
              <a:spcAft>
                <a:spcPts val="0"/>
              </a:spcAft>
              <a:buNone/>
            </a:pPr>
            <a:r>
              <a:t/>
            </a:r>
            <a:endParaRPr b="1" sz="2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6"/>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1 INTRODUCTION</a:t>
            </a:r>
            <a:endParaRPr sz="3600">
              <a:solidFill>
                <a:schemeClr val="accent1"/>
              </a:solidFill>
            </a:endParaRPr>
          </a:p>
        </p:txBody>
      </p:sp>
      <p:sp>
        <p:nvSpPr>
          <p:cNvPr id="107" name="Google Shape;107;p16"/>
          <p:cNvSpPr txBox="1"/>
          <p:nvPr>
            <p:ph idx="1" type="body"/>
          </p:nvPr>
        </p:nvSpPr>
        <p:spPr>
          <a:xfrm>
            <a:off x="838200" y="1430451"/>
            <a:ext cx="10515600" cy="47466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115000"/>
              </a:lnSpc>
              <a:spcBef>
                <a:spcPts val="0"/>
              </a:spcBef>
              <a:spcAft>
                <a:spcPts val="0"/>
              </a:spcAft>
              <a:buSzPts val="1800"/>
              <a:buFont typeface="Calibri"/>
              <a:buChar char="•"/>
            </a:pPr>
            <a:r>
              <a:rPr lang="en-US" sz="1800"/>
              <a:t>The need for a new type of biometrics-based authentication method for smartwatches, one that utilizes a challenge-response structure.</a:t>
            </a:r>
            <a:endParaRPr sz="1800"/>
          </a:p>
          <a:p>
            <a:pPr indent="-228600" lvl="0" marL="228600" marR="0" rtl="0" algn="l">
              <a:lnSpc>
                <a:spcPct val="115000"/>
              </a:lnSpc>
              <a:spcBef>
                <a:spcPts val="0"/>
              </a:spcBef>
              <a:spcAft>
                <a:spcPts val="0"/>
              </a:spcAft>
              <a:buSzPts val="1800"/>
              <a:buFont typeface="Calibri"/>
              <a:buChar char="•"/>
            </a:pPr>
            <a:r>
              <a:rPr lang="en-US" sz="1800"/>
              <a:t>In this proposed authentication method, a verifier presents a challenge in the form of unpredictable stimuli, and the prover responds with a bodily reaction to the stimuli without revealing the secret used to generate the response.</a:t>
            </a:r>
            <a:endParaRPr sz="1800"/>
          </a:p>
          <a:p>
            <a:pPr indent="-228600" lvl="0" marL="228600" marR="0" rtl="0" algn="l">
              <a:lnSpc>
                <a:spcPct val="115000"/>
              </a:lnSpc>
              <a:spcBef>
                <a:spcPts val="0"/>
              </a:spcBef>
              <a:spcAft>
                <a:spcPts val="0"/>
              </a:spcAft>
              <a:buSzPts val="1800"/>
              <a:buFont typeface="Calibri"/>
              <a:buChar char="•"/>
            </a:pPr>
            <a:r>
              <a:rPr lang="en-US" sz="1800"/>
              <a:t>The authentication method measures and analyzes the user's response to random vibrations from a smartwatch, taking advantage of the fact that vibrations interact differently with each person's unique body structure.</a:t>
            </a:r>
            <a:endParaRPr sz="1800"/>
          </a:p>
          <a:p>
            <a:pPr indent="-228600" lvl="0" marL="228600" marR="0" rtl="0" algn="l">
              <a:lnSpc>
                <a:spcPct val="115000"/>
              </a:lnSpc>
              <a:spcBef>
                <a:spcPts val="0"/>
              </a:spcBef>
              <a:spcAft>
                <a:spcPts val="0"/>
              </a:spcAft>
              <a:buSzPts val="1800"/>
              <a:buFont typeface="Calibri"/>
              <a:buChar char="•"/>
            </a:pPr>
            <a:r>
              <a:rPr lang="en-US" sz="1800"/>
              <a:t>This approach is unique because it analyzes measurements from default sensors in a smartwatch with a low sampling frequency, and it generates vibrations using the default sensor of the smartwatch</a:t>
            </a:r>
            <a:endParaRPr sz="1800"/>
          </a:p>
          <a:p>
            <a:pPr indent="0" lvl="0" marL="457200" marR="0" rtl="0" algn="l">
              <a:lnSpc>
                <a:spcPct val="90000"/>
              </a:lnSpc>
              <a:spcBef>
                <a:spcPts val="1000"/>
              </a:spcBef>
              <a:spcAft>
                <a:spcPts val="0"/>
              </a:spcAft>
              <a:buNone/>
            </a:pPr>
            <a:r>
              <a:t/>
            </a:r>
            <a:endParaRPr sz="1800"/>
          </a:p>
        </p:txBody>
      </p:sp>
      <p:sp>
        <p:nvSpPr>
          <p:cNvPr id="108" name="Google Shape;108;p16"/>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a:t>
            </a:r>
            <a:endParaRPr/>
          </a:p>
          <a:p>
            <a:pPr indent="0" lvl="0" marL="0" rtl="0" algn="r">
              <a:spcBef>
                <a:spcPts val="0"/>
              </a:spcBef>
              <a:spcAft>
                <a:spcPts val="0"/>
              </a:spcAft>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4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7 DISCUSSION</a:t>
            </a:r>
            <a:endParaRPr sz="3600">
              <a:solidFill>
                <a:schemeClr val="accent1"/>
              </a:solidFill>
            </a:endParaRPr>
          </a:p>
        </p:txBody>
      </p:sp>
      <p:sp>
        <p:nvSpPr>
          <p:cNvPr id="316" name="Google Shape;316;p43"/>
          <p:cNvSpPr txBox="1"/>
          <p:nvPr>
            <p:ph idx="1" type="body"/>
          </p:nvPr>
        </p:nvSpPr>
        <p:spPr>
          <a:xfrm>
            <a:off x="838200" y="2256100"/>
            <a:ext cx="10515600" cy="4351200"/>
          </a:xfrm>
          <a:prstGeom prst="rect">
            <a:avLst/>
          </a:prstGeom>
          <a:noFill/>
          <a:ln>
            <a:noFill/>
          </a:ln>
        </p:spPr>
        <p:txBody>
          <a:bodyPr anchorCtr="0" anchor="t" bIns="45700" lIns="91425" spcFirstLastPara="1" rIns="91425" wrap="square" tIns="45700">
            <a:noAutofit/>
          </a:bodyPr>
          <a:lstStyle/>
          <a:p>
            <a:pPr indent="-336550" lvl="0" marL="457200" rtl="0" algn="l">
              <a:lnSpc>
                <a:spcPct val="115000"/>
              </a:lnSpc>
              <a:spcBef>
                <a:spcPts val="1500"/>
              </a:spcBef>
              <a:spcAft>
                <a:spcPts val="0"/>
              </a:spcAft>
              <a:buSzPts val="1700"/>
              <a:buFont typeface="Calibri"/>
              <a:buChar char="•"/>
            </a:pPr>
            <a:r>
              <a:rPr lang="en-US" sz="1700"/>
              <a:t>Simulation Attacks: The evaluation considered simulation attacks against the method, where an attacker attempts to obtain previous vibration response signals of a target user and uses them to spoof the gyroscope and accelerometer sensors by injecting acoustic signals.</a:t>
            </a:r>
            <a:endParaRPr sz="1700"/>
          </a:p>
          <a:p>
            <a:pPr indent="-336550" lvl="0" marL="457200" rtl="0" algn="l">
              <a:lnSpc>
                <a:spcPct val="115000"/>
              </a:lnSpc>
              <a:spcBef>
                <a:spcPts val="0"/>
              </a:spcBef>
              <a:spcAft>
                <a:spcPts val="0"/>
              </a:spcAft>
              <a:buSzPts val="1700"/>
              <a:buFont typeface="Calibri"/>
              <a:buChar char="•"/>
            </a:pPr>
            <a:r>
              <a:rPr lang="en-US" sz="1700"/>
              <a:t>Difficulty in Acoustic Signal Injection: Prior research has shown that it is challenging for attackers to inject acoustic signals and precisely control all three axes of the gyroscope and accelerometer sensors to their desired values. Different sensors have varying vulnerabilities, and the resonant frequencies affecting each axis are different.</a:t>
            </a:r>
            <a:endParaRPr sz="1700"/>
          </a:p>
          <a:p>
            <a:pPr indent="-336550" lvl="0" marL="457200" rtl="0" algn="l">
              <a:lnSpc>
                <a:spcPct val="115000"/>
              </a:lnSpc>
              <a:spcBef>
                <a:spcPts val="0"/>
              </a:spcBef>
              <a:spcAft>
                <a:spcPts val="0"/>
              </a:spcAft>
              <a:buSzPts val="1700"/>
              <a:buFont typeface="Calibri"/>
              <a:buChar char="•"/>
            </a:pPr>
            <a:r>
              <a:rPr lang="en-US" sz="1700"/>
              <a:t>Robustness of the Method: Despite the difficulty of performing sophisticated attacks involving acoustic signal injection, the method is robust even against strong attackers who are capable of such attacks. This robustness is due to the method's authentication process, which involves five vibration types, each randomly selected from eight types, making it highly improbable for the attacker to predict all five vibration types.</a:t>
            </a:r>
            <a:endParaRPr sz="1700"/>
          </a:p>
          <a:p>
            <a:pPr indent="-336550" lvl="0" marL="457200" rtl="0" algn="l">
              <a:lnSpc>
                <a:spcPct val="115000"/>
              </a:lnSpc>
              <a:spcBef>
                <a:spcPts val="0"/>
              </a:spcBef>
              <a:spcAft>
                <a:spcPts val="0"/>
              </a:spcAft>
              <a:buSzPts val="1700"/>
              <a:buFont typeface="Calibri"/>
              <a:buChar char="•"/>
            </a:pPr>
            <a:r>
              <a:rPr lang="en-US" sz="1700"/>
              <a:t>Low Probability of Attack Success: The probability of a strong attacker successfully predicting all five vibration types is exceptionally low, estimated at 0.003%. This extremely low probability demonstrates the method's resilience against such attacks.</a:t>
            </a:r>
            <a:endParaRPr sz="1700"/>
          </a:p>
          <a:p>
            <a:pPr indent="0" lvl="0" marL="457200" marR="0" rtl="0" algn="l">
              <a:lnSpc>
                <a:spcPct val="90000"/>
              </a:lnSpc>
              <a:spcBef>
                <a:spcPts val="1000"/>
              </a:spcBef>
              <a:spcAft>
                <a:spcPts val="0"/>
              </a:spcAft>
              <a:buNone/>
            </a:pPr>
            <a:r>
              <a:t/>
            </a:r>
            <a:endParaRPr sz="1700"/>
          </a:p>
        </p:txBody>
      </p:sp>
      <p:sp>
        <p:nvSpPr>
          <p:cNvPr id="317" name="Google Shape;317;p43"/>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26</a:t>
            </a:r>
            <a:endParaRPr/>
          </a:p>
          <a:p>
            <a:pPr indent="0" lvl="0" marL="0" rtl="0" algn="r">
              <a:spcBef>
                <a:spcPts val="0"/>
              </a:spcBef>
              <a:spcAft>
                <a:spcPts val="0"/>
              </a:spcAft>
              <a:buNone/>
            </a:pPr>
            <a:r>
              <a:t/>
            </a:r>
            <a:endParaRPr/>
          </a:p>
        </p:txBody>
      </p:sp>
      <p:sp>
        <p:nvSpPr>
          <p:cNvPr id="318" name="Google Shape;318;p43"/>
          <p:cNvSpPr txBox="1"/>
          <p:nvPr/>
        </p:nvSpPr>
        <p:spPr>
          <a:xfrm>
            <a:off x="971800" y="1453725"/>
            <a:ext cx="4215600" cy="63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700">
                <a:solidFill>
                  <a:schemeClr val="dk1"/>
                </a:solidFill>
                <a:latin typeface="Calibri"/>
                <a:ea typeface="Calibri"/>
                <a:cs typeface="Calibri"/>
                <a:sym typeface="Calibri"/>
              </a:rPr>
              <a:t>7.2 </a:t>
            </a:r>
            <a:r>
              <a:rPr b="1" lang="en-US" sz="1700">
                <a:solidFill>
                  <a:schemeClr val="dk1"/>
                </a:solidFill>
                <a:latin typeface="Calibri"/>
                <a:ea typeface="Calibri"/>
                <a:cs typeface="Calibri"/>
                <a:sym typeface="Calibri"/>
              </a:rPr>
              <a:t>Simulation Attack</a:t>
            </a:r>
            <a:endParaRPr b="1" sz="1700">
              <a:solidFill>
                <a:schemeClr val="dk1"/>
              </a:solidFill>
              <a:latin typeface="Calibri"/>
              <a:ea typeface="Calibri"/>
              <a:cs typeface="Calibri"/>
              <a:sym typeface="Calibri"/>
            </a:endParaRPr>
          </a:p>
          <a:p>
            <a:pPr indent="0" lvl="0" marL="0" rtl="0" algn="l">
              <a:spcBef>
                <a:spcPts val="0"/>
              </a:spcBef>
              <a:spcAft>
                <a:spcPts val="0"/>
              </a:spcAft>
              <a:buNone/>
            </a:pPr>
            <a:r>
              <a:t/>
            </a:r>
            <a:endParaRPr b="1" sz="1700">
              <a:solidFill>
                <a:schemeClr val="dk1"/>
              </a:solidFill>
            </a:endParaRPr>
          </a:p>
          <a:p>
            <a:pPr indent="0" lvl="0" marL="0" rtl="0" algn="l">
              <a:spcBef>
                <a:spcPts val="0"/>
              </a:spcBef>
              <a:spcAft>
                <a:spcPts val="0"/>
              </a:spcAft>
              <a:buNone/>
            </a:pPr>
            <a:r>
              <a:t/>
            </a:r>
            <a:endParaRPr b="1" sz="1700">
              <a:solidFill>
                <a:schemeClr val="dk1"/>
              </a:solidFill>
              <a:latin typeface="Calibri"/>
              <a:ea typeface="Calibri"/>
              <a:cs typeface="Calibri"/>
              <a:sym typeface="Calibri"/>
            </a:endParaRPr>
          </a:p>
          <a:p>
            <a:pPr indent="0" lvl="0" marL="0" rtl="0" algn="l">
              <a:spcBef>
                <a:spcPts val="0"/>
              </a:spcBef>
              <a:spcAft>
                <a:spcPts val="0"/>
              </a:spcAft>
              <a:buNone/>
            </a:pPr>
            <a:r>
              <a:t/>
            </a:r>
            <a:endParaRPr b="1" sz="1700">
              <a:solidFill>
                <a:schemeClr val="dk1"/>
              </a:solidFill>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44"/>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7 DISCUSSION</a:t>
            </a:r>
            <a:endParaRPr sz="3600">
              <a:solidFill>
                <a:schemeClr val="accent1"/>
              </a:solidFill>
            </a:endParaRPr>
          </a:p>
        </p:txBody>
      </p:sp>
      <p:sp>
        <p:nvSpPr>
          <p:cNvPr id="324" name="Google Shape;324;p44"/>
          <p:cNvSpPr txBox="1"/>
          <p:nvPr>
            <p:ph idx="1" type="body"/>
          </p:nvPr>
        </p:nvSpPr>
        <p:spPr>
          <a:xfrm>
            <a:off x="838200" y="2256100"/>
            <a:ext cx="10515600" cy="4351200"/>
          </a:xfrm>
          <a:prstGeom prst="rect">
            <a:avLst/>
          </a:prstGeom>
          <a:noFill/>
          <a:ln>
            <a:noFill/>
          </a:ln>
        </p:spPr>
        <p:txBody>
          <a:bodyPr anchorCtr="0" anchor="t" bIns="45700" lIns="91425" spcFirstLastPara="1" rIns="91425" wrap="square" tIns="45700">
            <a:normAutofit/>
          </a:bodyPr>
          <a:lstStyle/>
          <a:p>
            <a:pPr indent="0" lvl="0" marL="457200" marR="0" rtl="0" algn="l">
              <a:lnSpc>
                <a:spcPct val="90000"/>
              </a:lnSpc>
              <a:spcBef>
                <a:spcPts val="1000"/>
              </a:spcBef>
              <a:spcAft>
                <a:spcPts val="0"/>
              </a:spcAft>
              <a:buNone/>
            </a:pPr>
            <a:r>
              <a:rPr lang="en-US" sz="1800"/>
              <a:t>Authentication Timing</a:t>
            </a:r>
            <a:r>
              <a:rPr lang="en-US" sz="1800">
                <a:solidFill>
                  <a:srgbClr val="0F0F0F"/>
                </a:solidFill>
              </a:rPr>
              <a:t>: The method for user authentication proposed in the paper does not require authentication during every instance of daily movements while wearing a smartwatch, such as walking or shaking hands. Instead, it is designed to be performed when users initially put the smartwatch on their wrist. Successful authentication at this point allows users to engage in various activities without the need for additional authentication, unless specific static activities, like processing a payment, are involved. The method's effectiveness is not significantly impacted by a user's movement.</a:t>
            </a:r>
            <a:endParaRPr sz="1800"/>
          </a:p>
        </p:txBody>
      </p:sp>
      <p:sp>
        <p:nvSpPr>
          <p:cNvPr id="325" name="Google Shape;325;p44"/>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26</a:t>
            </a:r>
            <a:endParaRPr/>
          </a:p>
          <a:p>
            <a:pPr indent="0" lvl="0" marL="0" rtl="0" algn="r">
              <a:spcBef>
                <a:spcPts val="0"/>
              </a:spcBef>
              <a:spcAft>
                <a:spcPts val="0"/>
              </a:spcAft>
              <a:buNone/>
            </a:pPr>
            <a:r>
              <a:t/>
            </a:r>
            <a:endParaRPr/>
          </a:p>
        </p:txBody>
      </p:sp>
      <p:sp>
        <p:nvSpPr>
          <p:cNvPr id="326" name="Google Shape;326;p44"/>
          <p:cNvSpPr txBox="1"/>
          <p:nvPr/>
        </p:nvSpPr>
        <p:spPr>
          <a:xfrm>
            <a:off x="971800" y="1453725"/>
            <a:ext cx="5165700" cy="63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800">
                <a:solidFill>
                  <a:schemeClr val="dk1"/>
                </a:solidFill>
                <a:latin typeface="Calibri"/>
                <a:ea typeface="Calibri"/>
                <a:cs typeface="Calibri"/>
                <a:sym typeface="Calibri"/>
              </a:rPr>
              <a:t>7.2 </a:t>
            </a:r>
            <a:r>
              <a:rPr b="1" lang="en-US" sz="1800">
                <a:solidFill>
                  <a:srgbClr val="0F0F0F"/>
                </a:solidFill>
                <a:latin typeface="Roboto"/>
                <a:ea typeface="Roboto"/>
                <a:cs typeface="Roboto"/>
                <a:sym typeface="Roboto"/>
              </a:rPr>
              <a:t>User Authentication on Moving Hands</a:t>
            </a:r>
            <a:endParaRPr b="1" sz="1800">
              <a:solidFill>
                <a:schemeClr val="dk1"/>
              </a:solidFill>
            </a:endParaRPr>
          </a:p>
          <a:p>
            <a:pPr indent="0" lvl="0" marL="0" rtl="0" algn="l">
              <a:spcBef>
                <a:spcPts val="0"/>
              </a:spcBef>
              <a:spcAft>
                <a:spcPts val="0"/>
              </a:spcAft>
              <a:buNone/>
            </a:pPr>
            <a:r>
              <a:t/>
            </a:r>
            <a:endParaRPr sz="2800">
              <a:solidFill>
                <a:schemeClr val="dk1"/>
              </a:solidFill>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4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7 DISCUSSION</a:t>
            </a:r>
            <a:endParaRPr sz="3600">
              <a:solidFill>
                <a:schemeClr val="accent1"/>
              </a:solidFill>
            </a:endParaRPr>
          </a:p>
        </p:txBody>
      </p:sp>
      <p:sp>
        <p:nvSpPr>
          <p:cNvPr id="332" name="Google Shape;332;p45"/>
          <p:cNvSpPr txBox="1"/>
          <p:nvPr>
            <p:ph idx="1" type="body"/>
          </p:nvPr>
        </p:nvSpPr>
        <p:spPr>
          <a:xfrm>
            <a:off x="838200" y="2256100"/>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500"/>
              </a:spcBef>
              <a:spcAft>
                <a:spcPts val="0"/>
              </a:spcAft>
              <a:buNone/>
            </a:pPr>
            <a:r>
              <a:rPr lang="en-US" sz="1800"/>
              <a:t>Smartwatch Compatibility: The method is designed for user authentication using vibrations generated by commercial smartwatches. While the evaluations were conducted on the Apple Watch, the method does not rely on exclusive Apple Watch functions or require physical modification. It is expected to work on various smartwatch models from different companies that commonly have vibration sensors, gyroscope sensors, and accelerometer sensors with comparable specifications.</a:t>
            </a:r>
            <a:endParaRPr sz="1800"/>
          </a:p>
          <a:p>
            <a:pPr indent="0" lvl="0" marL="0" rtl="0" algn="l">
              <a:lnSpc>
                <a:spcPct val="115000"/>
              </a:lnSpc>
              <a:spcBef>
                <a:spcPts val="1500"/>
              </a:spcBef>
              <a:spcAft>
                <a:spcPts val="0"/>
              </a:spcAft>
              <a:buNone/>
            </a:pPr>
            <a:r>
              <a:rPr lang="en-US" sz="1800"/>
              <a:t>Compatibility Across Smartwatch Models: Smartwatches from different manufacturers typically include sensors such as vibration sensors, gyroscopes, and accelerometers. The method's evaluation used a prototype, indicating its potential applicability to smartwatches regardless of the specific model.</a:t>
            </a:r>
            <a:endParaRPr sz="1800"/>
          </a:p>
          <a:p>
            <a:pPr indent="0" lvl="0" marL="914400" marR="0" rtl="0" algn="l">
              <a:lnSpc>
                <a:spcPct val="90000"/>
              </a:lnSpc>
              <a:spcBef>
                <a:spcPts val="1500"/>
              </a:spcBef>
              <a:spcAft>
                <a:spcPts val="0"/>
              </a:spcAft>
              <a:buNone/>
            </a:pPr>
            <a:r>
              <a:t/>
            </a:r>
            <a:endParaRPr sz="1600"/>
          </a:p>
        </p:txBody>
      </p:sp>
      <p:sp>
        <p:nvSpPr>
          <p:cNvPr id="333" name="Google Shape;333;p45"/>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26</a:t>
            </a:r>
            <a:endParaRPr/>
          </a:p>
          <a:p>
            <a:pPr indent="0" lvl="0" marL="0" rtl="0" algn="r">
              <a:spcBef>
                <a:spcPts val="0"/>
              </a:spcBef>
              <a:spcAft>
                <a:spcPts val="0"/>
              </a:spcAft>
              <a:buNone/>
            </a:pPr>
            <a:r>
              <a:t/>
            </a:r>
            <a:endParaRPr/>
          </a:p>
        </p:txBody>
      </p:sp>
      <p:sp>
        <p:nvSpPr>
          <p:cNvPr id="334" name="Google Shape;334;p45"/>
          <p:cNvSpPr txBox="1"/>
          <p:nvPr/>
        </p:nvSpPr>
        <p:spPr>
          <a:xfrm>
            <a:off x="971800" y="1453725"/>
            <a:ext cx="4215600" cy="63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700">
                <a:solidFill>
                  <a:schemeClr val="dk1"/>
                </a:solidFill>
                <a:latin typeface="Calibri"/>
                <a:ea typeface="Calibri"/>
                <a:cs typeface="Calibri"/>
                <a:sym typeface="Calibri"/>
              </a:rPr>
              <a:t>7.2 </a:t>
            </a:r>
            <a:r>
              <a:rPr b="1" lang="en-US" sz="1700">
                <a:solidFill>
                  <a:schemeClr val="dk1"/>
                </a:solidFill>
                <a:latin typeface="Calibri"/>
                <a:ea typeface="Calibri"/>
                <a:cs typeface="Calibri"/>
                <a:sym typeface="Calibri"/>
              </a:rPr>
              <a:t>Other Types of Smartwatches</a:t>
            </a:r>
            <a:endParaRPr b="1" sz="17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solidFill>
                <a:srgbClr val="0F0F0F"/>
              </a:solidFill>
              <a:latin typeface="Roboto"/>
              <a:ea typeface="Roboto"/>
              <a:cs typeface="Roboto"/>
              <a:sym typeface="Roboto"/>
            </a:endParaRPr>
          </a:p>
          <a:p>
            <a:pPr indent="0" lvl="0" marL="0" rtl="0" algn="l">
              <a:spcBef>
                <a:spcPts val="0"/>
              </a:spcBef>
              <a:spcAft>
                <a:spcPts val="0"/>
              </a:spcAft>
              <a:buNone/>
            </a:pPr>
            <a:r>
              <a:t/>
            </a:r>
            <a:endParaRPr sz="2800">
              <a:solidFill>
                <a:schemeClr val="dk1"/>
              </a:solidFill>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46"/>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7 DISCUSSION</a:t>
            </a:r>
            <a:endParaRPr sz="3600">
              <a:solidFill>
                <a:schemeClr val="accent1"/>
              </a:solidFill>
            </a:endParaRPr>
          </a:p>
        </p:txBody>
      </p:sp>
      <p:sp>
        <p:nvSpPr>
          <p:cNvPr id="340" name="Google Shape;340;p46"/>
          <p:cNvSpPr txBox="1"/>
          <p:nvPr>
            <p:ph idx="1" type="body"/>
          </p:nvPr>
        </p:nvSpPr>
        <p:spPr>
          <a:xfrm>
            <a:off x="838200" y="2256100"/>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500"/>
              </a:spcBef>
              <a:spcAft>
                <a:spcPts val="0"/>
              </a:spcAft>
              <a:buClr>
                <a:schemeClr val="dk1"/>
              </a:buClr>
              <a:buSzPts val="1100"/>
              <a:buFont typeface="Arial"/>
              <a:buNone/>
            </a:pPr>
            <a:r>
              <a:rPr lang="en-US" sz="1600"/>
              <a:t>Physical Indicator Impersonation: The method was tested against impersonation attacks involving attackers with similar physical indicators (e.g., weight, height, body fat rate, skeletal muscle rate) as the target user. The results demonstrated the method's ability to distinguish between valid and invalid authentication attempts, even when attackers share multiple physical indicators with the target user.</a:t>
            </a:r>
            <a:endParaRPr sz="1600"/>
          </a:p>
          <a:p>
            <a:pPr indent="0" lvl="0" marL="0" rtl="0" algn="l">
              <a:lnSpc>
                <a:spcPct val="115000"/>
              </a:lnSpc>
              <a:spcBef>
                <a:spcPts val="1500"/>
              </a:spcBef>
              <a:spcAft>
                <a:spcPts val="0"/>
              </a:spcAft>
              <a:buClr>
                <a:schemeClr val="dk1"/>
              </a:buClr>
              <a:buSzPts val="1100"/>
              <a:buFont typeface="Arial"/>
              <a:buNone/>
            </a:pPr>
            <a:r>
              <a:t/>
            </a:r>
            <a:endParaRPr sz="1600"/>
          </a:p>
          <a:p>
            <a:pPr indent="0" lvl="0" marL="914400" marR="0" rtl="0" algn="l">
              <a:lnSpc>
                <a:spcPct val="90000"/>
              </a:lnSpc>
              <a:spcBef>
                <a:spcPts val="1500"/>
              </a:spcBef>
              <a:spcAft>
                <a:spcPts val="0"/>
              </a:spcAft>
              <a:buNone/>
            </a:pPr>
            <a:r>
              <a:t/>
            </a:r>
            <a:endParaRPr sz="1800"/>
          </a:p>
        </p:txBody>
      </p:sp>
      <p:sp>
        <p:nvSpPr>
          <p:cNvPr id="341" name="Google Shape;341;p46"/>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26</a:t>
            </a:r>
            <a:endParaRPr/>
          </a:p>
          <a:p>
            <a:pPr indent="0" lvl="0" marL="0" rtl="0" algn="r">
              <a:spcBef>
                <a:spcPts val="0"/>
              </a:spcBef>
              <a:spcAft>
                <a:spcPts val="0"/>
              </a:spcAft>
              <a:buNone/>
            </a:pPr>
            <a:r>
              <a:t/>
            </a:r>
            <a:endParaRPr/>
          </a:p>
        </p:txBody>
      </p:sp>
      <p:sp>
        <p:nvSpPr>
          <p:cNvPr id="342" name="Google Shape;342;p46"/>
          <p:cNvSpPr txBox="1"/>
          <p:nvPr/>
        </p:nvSpPr>
        <p:spPr>
          <a:xfrm>
            <a:off x="971800" y="1453725"/>
            <a:ext cx="4215600" cy="63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700">
                <a:solidFill>
                  <a:schemeClr val="dk1"/>
                </a:solidFill>
                <a:latin typeface="Calibri"/>
                <a:ea typeface="Calibri"/>
                <a:cs typeface="Calibri"/>
                <a:sym typeface="Calibri"/>
              </a:rPr>
              <a:t>7.2 Other Types of Smartwatches</a:t>
            </a:r>
            <a:endParaRPr b="1" sz="17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solidFill>
                <a:srgbClr val="0F0F0F"/>
              </a:solidFill>
              <a:latin typeface="Roboto"/>
              <a:ea typeface="Roboto"/>
              <a:cs typeface="Roboto"/>
              <a:sym typeface="Roboto"/>
            </a:endParaRPr>
          </a:p>
          <a:p>
            <a:pPr indent="0" lvl="0" marL="0" rtl="0" algn="l">
              <a:spcBef>
                <a:spcPts val="0"/>
              </a:spcBef>
              <a:spcAft>
                <a:spcPts val="0"/>
              </a:spcAft>
              <a:buNone/>
            </a:pPr>
            <a:r>
              <a:t/>
            </a:r>
            <a:endParaRPr sz="2800">
              <a:solidFill>
                <a:schemeClr val="dk1"/>
              </a:solidFill>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4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8 CONCLUSION</a:t>
            </a:r>
            <a:endParaRPr sz="3600">
              <a:solidFill>
                <a:schemeClr val="accent1"/>
              </a:solidFill>
            </a:endParaRPr>
          </a:p>
        </p:txBody>
      </p:sp>
      <p:sp>
        <p:nvSpPr>
          <p:cNvPr id="348" name="Google Shape;348;p4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115000"/>
              </a:lnSpc>
              <a:spcBef>
                <a:spcPts val="1500"/>
              </a:spcBef>
              <a:spcAft>
                <a:spcPts val="0"/>
              </a:spcAft>
              <a:buSzPts val="1800"/>
              <a:buFont typeface="Calibri"/>
              <a:buChar char="•"/>
            </a:pPr>
            <a:r>
              <a:rPr lang="en-US" sz="1800"/>
              <a:t>Vibration-Based Authentication: The paper introduces a novel user authentication method for smartwatches based on vibrations. It adopts a challenge-response structure that operates without requiring user interaction.</a:t>
            </a:r>
            <a:endParaRPr sz="1800"/>
          </a:p>
          <a:p>
            <a:pPr indent="-228600" lvl="0" marL="228600" rtl="0" algn="l">
              <a:lnSpc>
                <a:spcPct val="115000"/>
              </a:lnSpc>
              <a:spcBef>
                <a:spcPts val="0"/>
              </a:spcBef>
              <a:spcAft>
                <a:spcPts val="0"/>
              </a:spcAft>
              <a:buSzPts val="1800"/>
              <a:buFont typeface="Calibri"/>
              <a:buChar char="•"/>
            </a:pPr>
            <a:r>
              <a:rPr lang="en-US" sz="1800"/>
              <a:t>Evaluation on Apple Watch: The method was thoroughly evaluated using the Apple Watch Series 3 and utilized default vibration patterns available on the device. No additional hardware or devices were needed for user authentication.</a:t>
            </a:r>
            <a:endParaRPr sz="1800"/>
          </a:p>
          <a:p>
            <a:pPr indent="-228600" lvl="0" marL="228600" rtl="0" algn="l">
              <a:lnSpc>
                <a:spcPct val="115000"/>
              </a:lnSpc>
              <a:spcBef>
                <a:spcPts val="0"/>
              </a:spcBef>
              <a:spcAft>
                <a:spcPts val="0"/>
              </a:spcAft>
              <a:buSzPts val="1800"/>
              <a:buFont typeface="Calibri"/>
              <a:buChar char="•"/>
            </a:pPr>
            <a:r>
              <a:rPr lang="en-US" sz="1800"/>
              <a:t>Impressive Performance: The method achieved a remarkably low Equal Error Rate (EER) of 0.0137 for initial measurements, showcasing its effectiveness in accurately authenticating users.</a:t>
            </a:r>
            <a:endParaRPr sz="1800"/>
          </a:p>
          <a:p>
            <a:pPr indent="-228600" lvl="0" marL="228600" rtl="0" algn="l">
              <a:lnSpc>
                <a:spcPct val="115000"/>
              </a:lnSpc>
              <a:spcBef>
                <a:spcPts val="0"/>
              </a:spcBef>
              <a:spcAft>
                <a:spcPts val="0"/>
              </a:spcAft>
              <a:buSzPts val="1800"/>
              <a:buFont typeface="Calibri"/>
              <a:buChar char="•"/>
            </a:pPr>
            <a:r>
              <a:rPr lang="en-US" sz="1800"/>
              <a:t>Robust Against Attacks: The proposed method demonstrated robustness against various attack scenarios, including not-in-wear attacks and impersonation attacks, particularly when attackers share physical characteristics with the target users.</a:t>
            </a:r>
            <a:endParaRPr sz="1800"/>
          </a:p>
          <a:p>
            <a:pPr indent="-228600" lvl="0" marL="228600" rtl="0" algn="l">
              <a:lnSpc>
                <a:spcPct val="115000"/>
              </a:lnSpc>
              <a:spcBef>
                <a:spcPts val="0"/>
              </a:spcBef>
              <a:spcAft>
                <a:spcPts val="0"/>
              </a:spcAft>
              <a:buSzPts val="1800"/>
              <a:buFont typeface="Calibri"/>
              <a:buChar char="•"/>
            </a:pPr>
            <a:r>
              <a:rPr lang="en-US" sz="1800"/>
              <a:t>Broad Applicability: The research suggests that this authentication approach is not limited to a specific smartwatch model but can be applied to a wide range of smartwatches available in the market.</a:t>
            </a:r>
            <a:endParaRPr sz="1800"/>
          </a:p>
          <a:p>
            <a:pPr indent="0" lvl="0" marL="228600" marR="0" rtl="0" algn="l">
              <a:lnSpc>
                <a:spcPct val="90000"/>
              </a:lnSpc>
              <a:spcBef>
                <a:spcPts val="1500"/>
              </a:spcBef>
              <a:spcAft>
                <a:spcPts val="0"/>
              </a:spcAft>
              <a:buNone/>
            </a:pPr>
            <a:r>
              <a:t/>
            </a:r>
            <a:endParaRPr sz="1800">
              <a:solidFill>
                <a:srgbClr val="2F5496"/>
              </a:solidFill>
            </a:endParaRPr>
          </a:p>
        </p:txBody>
      </p:sp>
      <p:sp>
        <p:nvSpPr>
          <p:cNvPr id="349" name="Google Shape;349;p4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29</a:t>
            </a:r>
            <a:endParaRPr/>
          </a:p>
          <a:p>
            <a:pPr indent="0" lvl="0" marL="0" rtl="0" algn="r">
              <a:spcBef>
                <a:spcPts val="0"/>
              </a:spcBef>
              <a:spcAft>
                <a:spcPts val="0"/>
              </a:spcAft>
              <a:buNone/>
            </a:pPr>
            <a: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4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8 </a:t>
            </a:r>
            <a:r>
              <a:rPr lang="en-US" sz="3600">
                <a:solidFill>
                  <a:schemeClr val="accent1"/>
                </a:solidFill>
              </a:rPr>
              <a:t>References</a:t>
            </a:r>
            <a:endParaRPr i="0" sz="3600" u="none" strike="noStrike">
              <a:solidFill>
                <a:schemeClr val="accent1"/>
              </a:solidFill>
            </a:endParaRPr>
          </a:p>
        </p:txBody>
      </p:sp>
      <p:sp>
        <p:nvSpPr>
          <p:cNvPr id="355" name="Google Shape;355;p4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20000"/>
          </a:bodyPr>
          <a:lstStyle/>
          <a:p>
            <a:pPr indent="-181927" lvl="0" marL="228600" marR="0" rtl="0" algn="l">
              <a:lnSpc>
                <a:spcPct val="90000"/>
              </a:lnSpc>
              <a:spcBef>
                <a:spcPts val="0"/>
              </a:spcBef>
              <a:spcAft>
                <a:spcPts val="0"/>
              </a:spcAft>
              <a:buSzPct val="100000"/>
              <a:buFont typeface="Calibri"/>
              <a:buChar char="•"/>
            </a:pPr>
            <a:r>
              <a:rPr lang="en-US" sz="1800"/>
              <a:t>[1] Apple iphone 5s fingerprint sensor hacked. https://www.cbc.ca/news/techno logy/apple-iphone-5s-fingerprint-sensor-hacked-1.1864995 [Online; accessed 2020-07-30]. </a:t>
            </a:r>
            <a:endParaRPr sz="1800"/>
          </a:p>
          <a:p>
            <a:pPr indent="-181927" lvl="0" marL="228600" marR="0" rtl="0" algn="l">
              <a:lnSpc>
                <a:spcPct val="90000"/>
              </a:lnSpc>
              <a:spcBef>
                <a:spcPts val="1000"/>
              </a:spcBef>
              <a:spcAft>
                <a:spcPts val="0"/>
              </a:spcAft>
              <a:buSzPct val="100000"/>
              <a:buFont typeface="Calibri"/>
              <a:buChar char="•"/>
            </a:pPr>
            <a:r>
              <a:rPr lang="en-US" sz="1800"/>
              <a:t>[2] Apple watch series 3. https://www.apple.com/kr/apple-watch-series-3/ [Online; accessed 2020-07-30]. </a:t>
            </a:r>
            <a:endParaRPr sz="1800"/>
          </a:p>
          <a:p>
            <a:pPr indent="-181927" lvl="0" marL="228600" marR="0" rtl="0" algn="l">
              <a:lnSpc>
                <a:spcPct val="90000"/>
              </a:lnSpc>
              <a:spcBef>
                <a:spcPts val="1000"/>
              </a:spcBef>
              <a:spcAft>
                <a:spcPts val="0"/>
              </a:spcAft>
              <a:buSzPct val="100000"/>
              <a:buFont typeface="Calibri"/>
              <a:buChar char="•"/>
            </a:pPr>
            <a:r>
              <a:rPr lang="en-US" sz="1800"/>
              <a:t>[3] Apple’s iphone faceID hacked in less than 120 seconds. https://www.forbes.com/ sites/daveywinder/2019/08/10/apples-iphone-faceid-hacked-in-less-tha n-120-seconds/#3d55683b21bc [Online; accessed 2020-07-30].</a:t>
            </a:r>
            <a:endParaRPr sz="1800"/>
          </a:p>
          <a:p>
            <a:pPr indent="-220027" lvl="0" marL="228600" rtl="0" algn="l">
              <a:spcBef>
                <a:spcPts val="1000"/>
              </a:spcBef>
              <a:spcAft>
                <a:spcPts val="0"/>
              </a:spcAft>
              <a:buSzPct val="100000"/>
              <a:buFont typeface="Calibri"/>
              <a:buChar char="•"/>
            </a:pPr>
            <a:r>
              <a:rPr lang="en-US" sz="1800"/>
              <a:t>[5] Body fat rate. https://en</a:t>
            </a:r>
            <a:r>
              <a:rPr i="1" lang="en-US" sz="1800"/>
              <a:t>.</a:t>
            </a:r>
            <a:r>
              <a:rPr lang="en-US" sz="1800"/>
              <a:t>wikipedia</a:t>
            </a:r>
            <a:r>
              <a:rPr i="1" lang="en-US" sz="1800"/>
              <a:t>.</a:t>
            </a:r>
            <a:r>
              <a:rPr lang="en-US" sz="1800"/>
              <a:t>org/wiki/Body_fat_percentage [Online; accessed 2021-03-09]. </a:t>
            </a:r>
            <a:endParaRPr sz="1800"/>
          </a:p>
          <a:p>
            <a:pPr indent="-220027" lvl="0" marL="228600" rtl="0" algn="l">
              <a:spcBef>
                <a:spcPts val="1000"/>
              </a:spcBef>
              <a:spcAft>
                <a:spcPts val="0"/>
              </a:spcAft>
              <a:buSzPct val="100000"/>
              <a:buFont typeface="Calibri"/>
              <a:buChar char="•"/>
            </a:pPr>
            <a:r>
              <a:rPr lang="en-US" sz="1800"/>
              <a:t>[41] Davrondzhon Gafurov, Einar Snekkenes, and Patrick Bours. Spoof attacks on gait authentication system. </a:t>
            </a:r>
            <a:r>
              <a:rPr i="1" lang="en-US" sz="1800"/>
              <a:t>IEEE Transactions on Information Forensics and Security</a:t>
            </a:r>
            <a:r>
              <a:rPr lang="en-US" sz="1800"/>
              <a:t>, 2(3):491–502, 2007.</a:t>
            </a:r>
            <a:endParaRPr sz="1800"/>
          </a:p>
          <a:p>
            <a:pPr indent="-181927" lvl="0" marL="228600" marR="0" rtl="0" algn="l">
              <a:lnSpc>
                <a:spcPct val="90000"/>
              </a:lnSpc>
              <a:spcBef>
                <a:spcPts val="1000"/>
              </a:spcBef>
              <a:spcAft>
                <a:spcPts val="0"/>
              </a:spcAft>
              <a:buSzPct val="100000"/>
              <a:buFont typeface="Calibri"/>
              <a:buChar char="•"/>
            </a:pPr>
            <a:r>
              <a:rPr lang="en-US" sz="1800"/>
              <a:t>[48] Luka Knez, Janko Slavič, and Miha Boltežar. A sequential approach to the biodynamic modeling of a human finger. Shock and Vibration, 2017, 2017. </a:t>
            </a:r>
            <a:endParaRPr sz="1800"/>
          </a:p>
          <a:p>
            <a:pPr indent="-181927" lvl="0" marL="228600" marR="0" rtl="0" algn="l">
              <a:lnSpc>
                <a:spcPct val="90000"/>
              </a:lnSpc>
              <a:spcBef>
                <a:spcPts val="1000"/>
              </a:spcBef>
              <a:spcAft>
                <a:spcPts val="0"/>
              </a:spcAft>
              <a:buSzPct val="100000"/>
              <a:buFont typeface="Calibri"/>
              <a:buChar char="•"/>
            </a:pPr>
            <a:r>
              <a:rPr lang="en-US" sz="1800"/>
              <a:t>[67] Yue Zhao, Zhongtian Qiu, Yiqing Yang, Weiwei Li, and Mingming Fan. An empirical study of touch-based authentication methods on smartwatches. In Proceedings of the 2017 ACM International Symposium on Wearable Computers, pages 122–125, </a:t>
            </a:r>
            <a:r>
              <a:rPr lang="en-US" sz="700">
                <a:latin typeface="Arial"/>
                <a:ea typeface="Arial"/>
                <a:cs typeface="Arial"/>
                <a:sym typeface="Arial"/>
              </a:rPr>
              <a:t>2017</a:t>
            </a:r>
            <a:endParaRPr sz="700">
              <a:latin typeface="Arial"/>
              <a:ea typeface="Arial"/>
              <a:cs typeface="Arial"/>
              <a:sym typeface="Arial"/>
            </a:endParaRPr>
          </a:p>
          <a:p>
            <a:pPr indent="0" lvl="0" marL="228600" rtl="0" algn="l">
              <a:spcBef>
                <a:spcPts val="1000"/>
              </a:spcBef>
              <a:spcAft>
                <a:spcPts val="0"/>
              </a:spcAft>
              <a:buNone/>
            </a:pPr>
            <a:r>
              <a:t/>
            </a:r>
            <a:endParaRPr sz="700">
              <a:latin typeface="Arial"/>
              <a:ea typeface="Arial"/>
              <a:cs typeface="Arial"/>
              <a:sym typeface="Arial"/>
            </a:endParaRPr>
          </a:p>
          <a:p>
            <a:pPr indent="0" lvl="0" marL="228600" rtl="0" algn="l">
              <a:spcBef>
                <a:spcPts val="1000"/>
              </a:spcBef>
              <a:spcAft>
                <a:spcPts val="0"/>
              </a:spcAft>
              <a:buNone/>
            </a:pPr>
            <a:r>
              <a:t/>
            </a:r>
            <a:endParaRPr sz="700">
              <a:latin typeface="Arial"/>
              <a:ea typeface="Arial"/>
              <a:cs typeface="Arial"/>
              <a:sym typeface="Arial"/>
            </a:endParaRPr>
          </a:p>
          <a:p>
            <a:pPr indent="-76200" lvl="0" marL="228600" marR="0" rtl="0" algn="l">
              <a:lnSpc>
                <a:spcPct val="90000"/>
              </a:lnSpc>
              <a:spcBef>
                <a:spcPts val="1000"/>
              </a:spcBef>
              <a:spcAft>
                <a:spcPts val="0"/>
              </a:spcAft>
              <a:buClr>
                <a:schemeClr val="dk1"/>
              </a:buClr>
              <a:buSzPct val="150000"/>
              <a:buNone/>
            </a:pPr>
            <a:r>
              <a:t/>
            </a:r>
            <a:endParaRPr sz="1600"/>
          </a:p>
          <a:p>
            <a:pPr indent="-76200" lvl="0" marL="228600" marR="0" rtl="0" algn="l">
              <a:lnSpc>
                <a:spcPct val="90000"/>
              </a:lnSpc>
              <a:spcBef>
                <a:spcPts val="1000"/>
              </a:spcBef>
              <a:spcAft>
                <a:spcPts val="0"/>
              </a:spcAft>
              <a:buClr>
                <a:schemeClr val="dk1"/>
              </a:buClr>
              <a:buSzPct val="150000"/>
              <a:buNone/>
            </a:pPr>
            <a:r>
              <a:t/>
            </a:r>
            <a:endParaRPr i="0" sz="1600" u="none" strike="noStrike"/>
          </a:p>
        </p:txBody>
      </p:sp>
      <p:sp>
        <p:nvSpPr>
          <p:cNvPr id="356" name="Google Shape;356;p4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29</a:t>
            </a:r>
            <a:endParaRPr/>
          </a:p>
          <a:p>
            <a:pPr indent="0" lvl="0" marL="0" rtl="0" algn="r">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1 INTRODUCTION</a:t>
            </a:r>
            <a:endParaRPr sz="3600">
              <a:solidFill>
                <a:schemeClr val="accent1"/>
              </a:solidFill>
            </a:endParaRPr>
          </a:p>
        </p:txBody>
      </p:sp>
      <p:sp>
        <p:nvSpPr>
          <p:cNvPr id="114" name="Google Shape;114;p17"/>
          <p:cNvSpPr txBox="1"/>
          <p:nvPr>
            <p:ph idx="1" type="body"/>
          </p:nvPr>
        </p:nvSpPr>
        <p:spPr>
          <a:xfrm>
            <a:off x="838200" y="1430451"/>
            <a:ext cx="10515600" cy="4746600"/>
          </a:xfrm>
          <a:prstGeom prst="rect">
            <a:avLst/>
          </a:prstGeom>
          <a:noFill/>
          <a:ln>
            <a:noFill/>
          </a:ln>
        </p:spPr>
        <p:txBody>
          <a:bodyPr anchorCtr="0" anchor="t" bIns="45700" lIns="91425" spcFirstLastPara="1" rIns="91425" wrap="square" tIns="45700">
            <a:noAutofit/>
          </a:bodyPr>
          <a:lstStyle/>
          <a:p>
            <a:pPr indent="-228600" lvl="0" marL="228600" rtl="0" algn="l">
              <a:lnSpc>
                <a:spcPct val="115000"/>
              </a:lnSpc>
              <a:spcBef>
                <a:spcPts val="0"/>
              </a:spcBef>
              <a:spcAft>
                <a:spcPts val="0"/>
              </a:spcAft>
              <a:buSzPts val="1800"/>
              <a:buFont typeface="Calibri"/>
              <a:buChar char="•"/>
            </a:pPr>
            <a:r>
              <a:rPr lang="en-US" sz="1800"/>
              <a:t>The method can independently authenticate smartwatch users without the need for a paired smartphone.</a:t>
            </a:r>
            <a:endParaRPr sz="1800"/>
          </a:p>
          <a:p>
            <a:pPr indent="-228600" lvl="0" marL="228600" rtl="0" algn="l">
              <a:lnSpc>
                <a:spcPct val="115000"/>
              </a:lnSpc>
              <a:spcBef>
                <a:spcPts val="0"/>
              </a:spcBef>
              <a:spcAft>
                <a:spcPts val="0"/>
              </a:spcAft>
              <a:buSzPts val="1800"/>
              <a:buFont typeface="Calibri"/>
              <a:buChar char="•"/>
            </a:pPr>
            <a:r>
              <a:rPr lang="en-US" sz="1800"/>
              <a:t>No Additional Devices required: It utilizes the built-in sensors of smartwatches, eliminating the need for additional devices, making it easy tat a low vibration frequency, making it suitable for current smartwatches with limited sensor capabilities.</a:t>
            </a:r>
            <a:endParaRPr sz="1800"/>
          </a:p>
          <a:p>
            <a:pPr indent="-228600" lvl="0" marL="228600" rtl="0" algn="l">
              <a:lnSpc>
                <a:spcPct val="115000"/>
              </a:lnSpc>
              <a:spcBef>
                <a:spcPts val="0"/>
              </a:spcBef>
              <a:spcAft>
                <a:spcPts val="0"/>
              </a:spcAft>
              <a:buSzPts val="1800"/>
              <a:buFont typeface="Calibri"/>
              <a:buChar char="•"/>
            </a:pPr>
            <a:r>
              <a:rPr lang="en-US" sz="1800"/>
              <a:t>User-Friendly Authentication: Users don't need to interact directly with the authentication process. Authentication occurs seamlessly when vibrations are generated by the smartwatch, and it has the potential for continuous authentication.</a:t>
            </a:r>
            <a:endParaRPr sz="1800"/>
          </a:p>
        </p:txBody>
      </p:sp>
      <p:sp>
        <p:nvSpPr>
          <p:cNvPr id="115" name="Google Shape;115;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a:t>
            </a:r>
            <a:endParaRPr/>
          </a:p>
          <a:p>
            <a:pPr indent="0" lvl="0" marL="0" rtl="0" algn="r">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8"/>
          <p:cNvSpPr txBox="1"/>
          <p:nvPr>
            <p:ph type="title"/>
          </p:nvPr>
        </p:nvSpPr>
        <p:spPr>
          <a:xfrm>
            <a:off x="838200" y="365125"/>
            <a:ext cx="10515600" cy="836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u="none" strike="noStrike">
                <a:solidFill>
                  <a:schemeClr val="accent1"/>
                </a:solidFill>
              </a:rPr>
              <a:t>2 RELATED WORK</a:t>
            </a:r>
            <a:endParaRPr>
              <a:solidFill>
                <a:schemeClr val="accent1"/>
              </a:solidFill>
            </a:endParaRPr>
          </a:p>
        </p:txBody>
      </p:sp>
      <p:sp>
        <p:nvSpPr>
          <p:cNvPr id="121" name="Google Shape;121;p18"/>
          <p:cNvSpPr txBox="1"/>
          <p:nvPr>
            <p:ph idx="1" type="body"/>
          </p:nvPr>
        </p:nvSpPr>
        <p:spPr>
          <a:xfrm>
            <a:off x="838200" y="1856050"/>
            <a:ext cx="10515600" cy="43512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115000"/>
              </a:lnSpc>
              <a:spcBef>
                <a:spcPts val="0"/>
              </a:spcBef>
              <a:spcAft>
                <a:spcPts val="0"/>
              </a:spcAft>
              <a:buSzPts val="1800"/>
              <a:buFont typeface="Calibri"/>
              <a:buChar char="•"/>
            </a:pPr>
            <a:r>
              <a:rPr lang="en-US" sz="1800"/>
              <a:t>User authentication typically relies on three factors: knowledge, possession, and inherence. Biometric information falls under the inherence category, making it unique to each person.</a:t>
            </a:r>
            <a:endParaRPr sz="1800"/>
          </a:p>
          <a:p>
            <a:pPr indent="-228600" lvl="0" marL="228600" marR="0" rtl="0" algn="l">
              <a:lnSpc>
                <a:spcPct val="115000"/>
              </a:lnSpc>
              <a:spcBef>
                <a:spcPts val="0"/>
              </a:spcBef>
              <a:spcAft>
                <a:spcPts val="0"/>
              </a:spcAft>
              <a:buSzPts val="1800"/>
              <a:buFont typeface="Calibri"/>
              <a:buChar char="•"/>
            </a:pPr>
            <a:r>
              <a:rPr lang="en-US" sz="1800"/>
              <a:t>Biometrics-based methods offer convenience, as they eliminate the risk of forgetting or losing authentication information, such as passwords or tokens.</a:t>
            </a:r>
            <a:endParaRPr sz="1800"/>
          </a:p>
          <a:p>
            <a:pPr indent="-228600" lvl="0" marL="228600" marR="0" rtl="0" algn="l">
              <a:lnSpc>
                <a:spcPct val="115000"/>
              </a:lnSpc>
              <a:spcBef>
                <a:spcPts val="0"/>
              </a:spcBef>
              <a:spcAft>
                <a:spcPts val="0"/>
              </a:spcAft>
              <a:buSzPts val="1800"/>
              <a:buFont typeface="Calibri"/>
              <a:buChar char="•"/>
            </a:pPr>
            <a:r>
              <a:rPr lang="en-US" sz="1800"/>
              <a:t>Smartwatch manufacturers consider incorporating biometric information like fingerprints, faces or veins into their devices. However, this may increase the cost of smartwatches due to additional sensor requirements.</a:t>
            </a:r>
            <a:endParaRPr sz="1800"/>
          </a:p>
          <a:p>
            <a:pPr indent="-228600" lvl="0" marL="228600" marR="0" rtl="0" algn="l">
              <a:lnSpc>
                <a:spcPct val="115000"/>
              </a:lnSpc>
              <a:spcBef>
                <a:spcPts val="0"/>
              </a:spcBef>
              <a:spcAft>
                <a:spcPts val="0"/>
              </a:spcAft>
              <a:buSzPts val="1800"/>
              <a:buFont typeface="Calibri"/>
              <a:buChar char="•"/>
            </a:pPr>
            <a:r>
              <a:rPr lang="en-US" sz="1800"/>
              <a:t>Static biometric authentication methods can be vulnerable to fake biometrics, such as 3D-printed fingerprints or wax hands showing veins.</a:t>
            </a:r>
            <a:endParaRPr sz="1800"/>
          </a:p>
          <a:p>
            <a:pPr indent="-228600" lvl="0" marL="228600" marR="0" rtl="0" algn="l">
              <a:lnSpc>
                <a:spcPct val="115000"/>
              </a:lnSpc>
              <a:spcBef>
                <a:spcPts val="0"/>
              </a:spcBef>
              <a:spcAft>
                <a:spcPts val="0"/>
              </a:spcAft>
              <a:buSzPts val="1800"/>
              <a:buFont typeface="Calibri"/>
              <a:buChar char="•"/>
            </a:pPr>
            <a:r>
              <a:rPr lang="en-US" sz="1800"/>
              <a:t>Current smartwatches have the capability to measure ECG, voice, and user gestures using default sensors.</a:t>
            </a:r>
            <a:endParaRPr sz="1800"/>
          </a:p>
          <a:p>
            <a:pPr indent="0" lvl="0" marL="228600" marR="0" rtl="0" algn="l">
              <a:lnSpc>
                <a:spcPct val="115000"/>
              </a:lnSpc>
              <a:spcBef>
                <a:spcPts val="0"/>
              </a:spcBef>
              <a:spcAft>
                <a:spcPts val="0"/>
              </a:spcAft>
              <a:buNone/>
            </a:pPr>
            <a:r>
              <a:t/>
            </a:r>
            <a:endParaRPr sz="1800"/>
          </a:p>
          <a:p>
            <a:pPr indent="0" lvl="0" marL="228600" marR="0" rtl="0" algn="l">
              <a:lnSpc>
                <a:spcPct val="115000"/>
              </a:lnSpc>
              <a:spcBef>
                <a:spcPts val="0"/>
              </a:spcBef>
              <a:spcAft>
                <a:spcPts val="0"/>
              </a:spcAft>
              <a:buNone/>
            </a:pPr>
            <a:r>
              <a:t/>
            </a:r>
            <a:endParaRPr sz="1800"/>
          </a:p>
        </p:txBody>
      </p:sp>
      <p:sp>
        <p:nvSpPr>
          <p:cNvPr id="122" name="Google Shape;122;p18"/>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7</a:t>
            </a:r>
            <a:endParaRPr/>
          </a:p>
          <a:p>
            <a:pPr indent="0" lvl="0" marL="0" rtl="0" algn="r">
              <a:spcBef>
                <a:spcPts val="0"/>
              </a:spcBef>
              <a:spcAft>
                <a:spcPts val="0"/>
              </a:spcAft>
              <a:buNone/>
            </a:pPr>
            <a:r>
              <a:t/>
            </a:r>
            <a:endParaRPr/>
          </a:p>
        </p:txBody>
      </p:sp>
      <p:sp>
        <p:nvSpPr>
          <p:cNvPr id="123" name="Google Shape;123;p18"/>
          <p:cNvSpPr txBox="1"/>
          <p:nvPr/>
        </p:nvSpPr>
        <p:spPr>
          <a:xfrm>
            <a:off x="1053925" y="1201525"/>
            <a:ext cx="41187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1700"/>
              <a:t>2.1 </a:t>
            </a:r>
            <a:r>
              <a:rPr b="1" lang="en-US" sz="1700"/>
              <a:t>Biometrics-based Authentication</a:t>
            </a:r>
            <a:endParaRPr b="1" sz="17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9"/>
          <p:cNvSpPr txBox="1"/>
          <p:nvPr>
            <p:ph type="title"/>
          </p:nvPr>
        </p:nvSpPr>
        <p:spPr>
          <a:xfrm>
            <a:off x="838200" y="365125"/>
            <a:ext cx="10515600" cy="836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u="none" strike="noStrike">
                <a:solidFill>
                  <a:schemeClr val="accent1"/>
                </a:solidFill>
              </a:rPr>
              <a:t>2 </a:t>
            </a:r>
            <a:r>
              <a:rPr lang="en-US">
                <a:solidFill>
                  <a:schemeClr val="accent1"/>
                </a:solidFill>
              </a:rPr>
              <a:t>Contd..</a:t>
            </a:r>
            <a:endParaRPr>
              <a:solidFill>
                <a:schemeClr val="accent1"/>
              </a:solidFill>
            </a:endParaRPr>
          </a:p>
        </p:txBody>
      </p:sp>
      <p:sp>
        <p:nvSpPr>
          <p:cNvPr id="129" name="Google Shape;129;p19"/>
          <p:cNvSpPr txBox="1"/>
          <p:nvPr>
            <p:ph idx="1" type="body"/>
          </p:nvPr>
        </p:nvSpPr>
        <p:spPr>
          <a:xfrm>
            <a:off x="838200" y="1856050"/>
            <a:ext cx="10515600" cy="4351200"/>
          </a:xfrm>
          <a:prstGeom prst="rect">
            <a:avLst/>
          </a:prstGeom>
          <a:noFill/>
          <a:ln>
            <a:noFill/>
          </a:ln>
        </p:spPr>
        <p:txBody>
          <a:bodyPr anchorCtr="0" anchor="t" bIns="45700" lIns="91425" spcFirstLastPara="1" rIns="91425" wrap="square" tIns="45700">
            <a:noAutofit/>
          </a:bodyPr>
          <a:lstStyle/>
          <a:p>
            <a:pPr indent="-228600" lvl="0" marL="228600" rtl="0" algn="l">
              <a:lnSpc>
                <a:spcPct val="115000"/>
              </a:lnSpc>
              <a:spcBef>
                <a:spcPts val="0"/>
              </a:spcBef>
              <a:spcAft>
                <a:spcPts val="0"/>
              </a:spcAft>
              <a:buSzPts val="1800"/>
              <a:buFont typeface="Calibri"/>
              <a:buChar char="•"/>
            </a:pPr>
            <a:r>
              <a:rPr lang="en-US" sz="1800"/>
              <a:t>Despite the availability of these default sensors, user authentication using ECG, voice, and gesture-based methods may still lack usability during the authentication process.</a:t>
            </a:r>
            <a:endParaRPr sz="1800"/>
          </a:p>
          <a:p>
            <a:pPr indent="-228600" lvl="0" marL="228600" rtl="0" algn="l">
              <a:lnSpc>
                <a:spcPct val="115000"/>
              </a:lnSpc>
              <a:spcBef>
                <a:spcPts val="0"/>
              </a:spcBef>
              <a:spcAft>
                <a:spcPts val="0"/>
              </a:spcAft>
              <a:buSzPts val="1800"/>
              <a:buFont typeface="Calibri"/>
              <a:buChar char="•"/>
            </a:pPr>
            <a:r>
              <a:rPr lang="en-US" sz="1800"/>
              <a:t>Examples include voice-based authentication, where users must speak into the smartwatch, and ECG-based authentication, which requires users to place their finger on the sensor, but can be vulnerable.</a:t>
            </a:r>
            <a:endParaRPr sz="1800"/>
          </a:p>
          <a:p>
            <a:pPr indent="-228600" lvl="0" marL="228600" rtl="0" algn="l">
              <a:lnSpc>
                <a:spcPct val="115000"/>
              </a:lnSpc>
              <a:spcBef>
                <a:spcPts val="0"/>
              </a:spcBef>
              <a:spcAft>
                <a:spcPts val="0"/>
              </a:spcAft>
              <a:buSzPts val="1800"/>
              <a:buFont typeface="Calibri"/>
              <a:buChar char="•"/>
            </a:pPr>
            <a:r>
              <a:rPr lang="en-US" sz="1800"/>
              <a:t>Gesture-based methods, such as Air sign, require users to perform specific gestures, which may have low usability.</a:t>
            </a:r>
            <a:endParaRPr sz="1800"/>
          </a:p>
          <a:p>
            <a:pPr indent="-228600" lvl="0" marL="228600" rtl="0" algn="l">
              <a:lnSpc>
                <a:spcPct val="115000"/>
              </a:lnSpc>
              <a:spcBef>
                <a:spcPts val="0"/>
              </a:spcBef>
              <a:spcAft>
                <a:spcPts val="0"/>
              </a:spcAft>
              <a:buSzPts val="1800"/>
              <a:buFont typeface="Calibri"/>
              <a:buChar char="•"/>
            </a:pPr>
            <a:r>
              <a:rPr lang="en-US" sz="1800"/>
              <a:t>Gait-based methods for smartwatch user authentication, where users only need to walk normally, offer usability advantages but may suffer from a high error rate, potentially frustrating users when authentication fails.</a:t>
            </a:r>
            <a:endParaRPr sz="1800"/>
          </a:p>
        </p:txBody>
      </p:sp>
      <p:sp>
        <p:nvSpPr>
          <p:cNvPr id="130" name="Google Shape;130;p19"/>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7</a:t>
            </a:r>
            <a:endParaRPr/>
          </a:p>
          <a:p>
            <a:pPr indent="0" lvl="0" marL="0" rtl="0" algn="r">
              <a:spcBef>
                <a:spcPts val="0"/>
              </a:spcBef>
              <a:spcAft>
                <a:spcPts val="0"/>
              </a:spcAft>
              <a:buNone/>
            </a:pPr>
            <a:r>
              <a:t/>
            </a:r>
            <a:endParaRPr/>
          </a:p>
        </p:txBody>
      </p:sp>
      <p:sp>
        <p:nvSpPr>
          <p:cNvPr id="131" name="Google Shape;131;p19"/>
          <p:cNvSpPr txBox="1"/>
          <p:nvPr/>
        </p:nvSpPr>
        <p:spPr>
          <a:xfrm>
            <a:off x="1053925" y="1201525"/>
            <a:ext cx="44007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1700"/>
              <a:t>2.1 Biometrics-based Authentication</a:t>
            </a:r>
            <a:endParaRPr b="1" sz="1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0"/>
          <p:cNvSpPr txBox="1"/>
          <p:nvPr>
            <p:ph type="title"/>
          </p:nvPr>
        </p:nvSpPr>
        <p:spPr>
          <a:xfrm>
            <a:off x="838200" y="365125"/>
            <a:ext cx="10515600" cy="836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i="0" lang="en-US" sz="3600" u="none" strike="noStrike">
                <a:solidFill>
                  <a:schemeClr val="accent1"/>
                </a:solidFill>
              </a:rPr>
              <a:t>2 RELATED WORK</a:t>
            </a:r>
            <a:endParaRPr sz="3600">
              <a:solidFill>
                <a:schemeClr val="accent1"/>
              </a:solidFill>
            </a:endParaRPr>
          </a:p>
        </p:txBody>
      </p:sp>
      <p:sp>
        <p:nvSpPr>
          <p:cNvPr id="137" name="Google Shape;137;p20"/>
          <p:cNvSpPr txBox="1"/>
          <p:nvPr>
            <p:ph idx="1" type="body"/>
          </p:nvPr>
        </p:nvSpPr>
        <p:spPr>
          <a:xfrm>
            <a:off x="838200" y="1603338"/>
            <a:ext cx="10515600" cy="43512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115000"/>
              </a:lnSpc>
              <a:spcBef>
                <a:spcPts val="0"/>
              </a:spcBef>
              <a:spcAft>
                <a:spcPts val="0"/>
              </a:spcAft>
              <a:buSzPts val="1800"/>
              <a:buFont typeface="Calibri"/>
              <a:buChar char="•"/>
            </a:pPr>
            <a:r>
              <a:rPr lang="en-US" sz="1800"/>
              <a:t>Other methods similar to the proposed one have also analyzed user responses to vibrations for authentication which includes Vibwrite, Velody and CNN-based method.</a:t>
            </a:r>
            <a:endParaRPr sz="1800"/>
          </a:p>
          <a:p>
            <a:pPr indent="-228600" lvl="0" marL="228600" marR="0" rtl="0" algn="l">
              <a:lnSpc>
                <a:spcPct val="115000"/>
              </a:lnSpc>
              <a:spcBef>
                <a:spcPts val="0"/>
              </a:spcBef>
              <a:spcAft>
                <a:spcPts val="0"/>
              </a:spcAft>
              <a:buSzPts val="1800"/>
              <a:buFont typeface="Calibri"/>
              <a:buChar char="•"/>
            </a:pPr>
            <a:r>
              <a:rPr lang="en-US" sz="1800"/>
              <a:t>VibWrite:  a two-factor authentication method where users draw a PIN or pattern on a vibrating panel. The response to vibrations depends on finger structure, and MFCC are used for feature extraction.</a:t>
            </a:r>
            <a:endParaRPr sz="1800"/>
          </a:p>
          <a:p>
            <a:pPr indent="-228600" lvl="0" marL="228600" marR="0" rtl="0" algn="l">
              <a:lnSpc>
                <a:spcPct val="115000"/>
              </a:lnSpc>
              <a:spcBef>
                <a:spcPts val="0"/>
              </a:spcBef>
              <a:spcAft>
                <a:spcPts val="0"/>
              </a:spcAft>
              <a:buSzPts val="1800"/>
              <a:buFont typeface="Calibri"/>
              <a:buChar char="•"/>
            </a:pPr>
            <a:r>
              <a:rPr lang="en-US" sz="1800"/>
              <a:t>VELODY: a challenge-response structure using MFCC for feature extraction. VELODY generates vibrations at random frequencies and authenticates users based on their responses when placing their palm on the vibrating panel.</a:t>
            </a:r>
            <a:endParaRPr sz="1800"/>
          </a:p>
          <a:p>
            <a:pPr indent="-228600" lvl="0" marL="228600" marR="0" rtl="0" algn="l">
              <a:lnSpc>
                <a:spcPct val="115000"/>
              </a:lnSpc>
              <a:spcBef>
                <a:spcPts val="0"/>
              </a:spcBef>
              <a:spcAft>
                <a:spcPts val="0"/>
              </a:spcAft>
              <a:buSzPts val="1800"/>
              <a:buFont typeface="Calibri"/>
              <a:buChar char="•"/>
            </a:pPr>
            <a:r>
              <a:rPr lang="en-US" sz="1800"/>
              <a:t>CNN-Based Method: Convolutional neural network (CNN) to analyze raw signals from vibration responses, eliminating the need for feature extraction.</a:t>
            </a:r>
            <a:endParaRPr sz="1800"/>
          </a:p>
          <a:p>
            <a:pPr indent="-228600" lvl="0" marL="228600" marR="0" rtl="0" algn="l">
              <a:lnSpc>
                <a:spcPct val="115000"/>
              </a:lnSpc>
              <a:spcBef>
                <a:spcPts val="0"/>
              </a:spcBef>
              <a:spcAft>
                <a:spcPts val="0"/>
              </a:spcAft>
              <a:buSzPts val="1800"/>
              <a:buFont typeface="Calibri"/>
              <a:buChar char="•"/>
            </a:pPr>
            <a:r>
              <a:rPr lang="en-US" sz="1800"/>
              <a:t>Challenges for Smartwatches: Existing vibration-based authentication methods were designed for high-frequency vibrations and high sampling frequencies, making them unsuitable for modern smartwatches with default sensors.</a:t>
            </a:r>
            <a:endParaRPr sz="1800"/>
          </a:p>
          <a:p>
            <a:pPr indent="-228600" lvl="0" marL="228600" marR="0" rtl="0" algn="l">
              <a:lnSpc>
                <a:spcPct val="115000"/>
              </a:lnSpc>
              <a:spcBef>
                <a:spcPts val="0"/>
              </a:spcBef>
              <a:spcAft>
                <a:spcPts val="0"/>
              </a:spcAft>
              <a:buSzPts val="1800"/>
              <a:buFont typeface="Calibri"/>
              <a:buChar char="•"/>
            </a:pPr>
            <a:r>
              <a:rPr lang="en-US" sz="1800"/>
              <a:t>Sensor Use in Proposed Method: The proposed method utilizes the built-in gyroscope and accelerometer sensors in smartwatches, which have a limited sampling frequency of 100Hz, to measure vibration responses.</a:t>
            </a:r>
            <a:endParaRPr sz="1800"/>
          </a:p>
        </p:txBody>
      </p:sp>
      <p:sp>
        <p:nvSpPr>
          <p:cNvPr id="138" name="Google Shape;138;p20"/>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7</a:t>
            </a:r>
            <a:endParaRPr/>
          </a:p>
          <a:p>
            <a:pPr indent="0" lvl="0" marL="0" rtl="0" algn="r">
              <a:spcBef>
                <a:spcPts val="0"/>
              </a:spcBef>
              <a:spcAft>
                <a:spcPts val="0"/>
              </a:spcAft>
              <a:buNone/>
            </a:pPr>
            <a:r>
              <a:t/>
            </a:r>
            <a:endParaRPr/>
          </a:p>
        </p:txBody>
      </p:sp>
      <p:sp>
        <p:nvSpPr>
          <p:cNvPr id="139" name="Google Shape;139;p20"/>
          <p:cNvSpPr txBox="1"/>
          <p:nvPr/>
        </p:nvSpPr>
        <p:spPr>
          <a:xfrm>
            <a:off x="1053925" y="1105800"/>
            <a:ext cx="6524400" cy="63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en-US" sz="1500">
                <a:solidFill>
                  <a:schemeClr val="dk1"/>
                </a:solidFill>
              </a:rPr>
              <a:t>2.2 Analysis of Response to Vibrations</a:t>
            </a:r>
            <a:endParaRPr b="1" sz="1500">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1"/>
          <p:cNvSpPr txBox="1"/>
          <p:nvPr>
            <p:ph type="title"/>
          </p:nvPr>
        </p:nvSpPr>
        <p:spPr>
          <a:xfrm>
            <a:off x="838200" y="365125"/>
            <a:ext cx="10515600" cy="836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lang="en-US">
                <a:solidFill>
                  <a:srgbClr val="2F5496"/>
                </a:solidFill>
                <a:latin typeface="Times New Roman"/>
                <a:ea typeface="Times New Roman"/>
                <a:cs typeface="Times New Roman"/>
                <a:sym typeface="Times New Roman"/>
              </a:rPr>
              <a:t>3 Attack Model</a:t>
            </a:r>
            <a:endParaRPr/>
          </a:p>
        </p:txBody>
      </p:sp>
      <p:sp>
        <p:nvSpPr>
          <p:cNvPr id="145" name="Google Shape;145;p21"/>
          <p:cNvSpPr txBox="1"/>
          <p:nvPr>
            <p:ph idx="1" type="body"/>
          </p:nvPr>
        </p:nvSpPr>
        <p:spPr>
          <a:xfrm>
            <a:off x="838200" y="1437125"/>
            <a:ext cx="10119900" cy="4717500"/>
          </a:xfrm>
          <a:prstGeom prst="rect">
            <a:avLst/>
          </a:prstGeom>
          <a:noFill/>
          <a:ln>
            <a:noFill/>
          </a:ln>
        </p:spPr>
        <p:txBody>
          <a:bodyPr anchorCtr="0" anchor="t" bIns="45700" lIns="91425" spcFirstLastPara="1" rIns="91425" wrap="square" tIns="45700">
            <a:normAutofit lnSpcReduction="10000"/>
          </a:bodyPr>
          <a:lstStyle/>
          <a:p>
            <a:pPr indent="-228600" lvl="0" marL="228600" marR="0" rtl="0" algn="l">
              <a:lnSpc>
                <a:spcPct val="115000"/>
              </a:lnSpc>
              <a:spcBef>
                <a:spcPts val="0"/>
              </a:spcBef>
              <a:spcAft>
                <a:spcPts val="0"/>
              </a:spcAft>
              <a:buSzPts val="1800"/>
              <a:buFont typeface="Calibri"/>
              <a:buChar char="•"/>
            </a:pPr>
            <a:r>
              <a:rPr lang="en-US" sz="1800"/>
              <a:t>The attacker aims to bypass authentication on a target smartwatch to access sensitive information and make unauthorized payments.</a:t>
            </a:r>
            <a:endParaRPr sz="1800"/>
          </a:p>
          <a:p>
            <a:pPr indent="-228600" lvl="0" marL="228600" marR="0" rtl="0" algn="l">
              <a:lnSpc>
                <a:spcPct val="115000"/>
              </a:lnSpc>
              <a:spcBef>
                <a:spcPts val="0"/>
              </a:spcBef>
              <a:spcAft>
                <a:spcPts val="0"/>
              </a:spcAft>
              <a:buSzPts val="1800"/>
              <a:buFont typeface="Calibri"/>
              <a:buChar char="•"/>
            </a:pPr>
            <a:r>
              <a:rPr lang="en-US" sz="1800"/>
              <a:t>They know how the smartwatch authenticates its user and have information about the user's physical attributes (height, weight, body fat rate, skeletal muscle rate).</a:t>
            </a:r>
            <a:endParaRPr sz="1800"/>
          </a:p>
          <a:p>
            <a:pPr indent="-228600" lvl="0" marL="228600" marR="0" rtl="0" algn="l">
              <a:lnSpc>
                <a:spcPct val="115000"/>
              </a:lnSpc>
              <a:spcBef>
                <a:spcPts val="0"/>
              </a:spcBef>
              <a:spcAft>
                <a:spcPts val="0"/>
              </a:spcAft>
              <a:buSzPts val="1800"/>
              <a:buFont typeface="Calibri"/>
              <a:buChar char="•"/>
            </a:pPr>
            <a:r>
              <a:rPr lang="en-US" sz="1800"/>
              <a:t>The attacker can physically access and steal the smartwatch but cannot modify its software or data.</a:t>
            </a:r>
            <a:endParaRPr sz="1800"/>
          </a:p>
          <a:p>
            <a:pPr indent="-228600" lvl="0" marL="228600" marR="0" rtl="0" algn="l">
              <a:lnSpc>
                <a:spcPct val="115000"/>
              </a:lnSpc>
              <a:spcBef>
                <a:spcPts val="0"/>
              </a:spcBef>
              <a:spcAft>
                <a:spcPts val="0"/>
              </a:spcAft>
              <a:buSzPts val="1800"/>
              <a:buFont typeface="Calibri"/>
              <a:buChar char="•"/>
            </a:pPr>
            <a:r>
              <a:rPr lang="en-US" sz="1800"/>
              <a:t>They can trigger the smartwatch's authentication process through slight physical contact when it's locked. The device locks when not worn and requires re-authentication when put on again.</a:t>
            </a:r>
            <a:endParaRPr sz="1800"/>
          </a:p>
          <a:p>
            <a:pPr indent="-228600" lvl="0" marL="228600" marR="0" rtl="0" algn="l">
              <a:lnSpc>
                <a:spcPct val="115000"/>
              </a:lnSpc>
              <a:spcBef>
                <a:spcPts val="0"/>
              </a:spcBef>
              <a:spcAft>
                <a:spcPts val="0"/>
              </a:spcAft>
              <a:buSzPts val="1800"/>
              <a:buFont typeface="Calibri"/>
              <a:buChar char="•"/>
            </a:pPr>
            <a:r>
              <a:rPr lang="en-US" sz="1800"/>
              <a:t>The attacker can obtain the target user's previous response signals to vibrations.</a:t>
            </a:r>
            <a:endParaRPr sz="1800"/>
          </a:p>
          <a:p>
            <a:pPr indent="-228600" lvl="0" marL="228600" marR="0" rtl="0" algn="l">
              <a:lnSpc>
                <a:spcPct val="115000"/>
              </a:lnSpc>
              <a:spcBef>
                <a:spcPts val="0"/>
              </a:spcBef>
              <a:spcAft>
                <a:spcPts val="0"/>
              </a:spcAft>
              <a:buSzPts val="1800"/>
              <a:buFont typeface="Calibri"/>
              <a:buChar char="•"/>
            </a:pPr>
            <a:r>
              <a:rPr lang="en-US" sz="1800"/>
              <a:t>They cannot physically damage the smartwatch sensors or interfere with the initial vibration enrollment process.</a:t>
            </a:r>
            <a:endParaRPr sz="1800"/>
          </a:p>
          <a:p>
            <a:pPr indent="-228600" lvl="0" marL="228600" marR="0" rtl="0" algn="l">
              <a:lnSpc>
                <a:spcPct val="115000"/>
              </a:lnSpc>
              <a:spcBef>
                <a:spcPts val="0"/>
              </a:spcBef>
              <a:spcAft>
                <a:spcPts val="0"/>
              </a:spcAft>
              <a:buSzPts val="1800"/>
              <a:buFont typeface="Calibri"/>
              <a:buChar char="•"/>
            </a:pPr>
            <a:r>
              <a:rPr lang="en-US" sz="1800"/>
              <a:t>There are two attack strategies: not-in-wear attacks (bypassing authentication when the smartwatch is not worn) and impersonation attacks (pretending to be the user).</a:t>
            </a:r>
            <a:endParaRPr sz="1800"/>
          </a:p>
          <a:p>
            <a:pPr indent="-228600" lvl="0" marL="228600" marR="0" rtl="0" algn="l">
              <a:lnSpc>
                <a:spcPct val="115000"/>
              </a:lnSpc>
              <a:spcBef>
                <a:spcPts val="0"/>
              </a:spcBef>
              <a:spcAft>
                <a:spcPts val="0"/>
              </a:spcAft>
              <a:buSzPts val="1800"/>
              <a:buFont typeface="Calibri"/>
              <a:buChar char="•"/>
            </a:pPr>
            <a:r>
              <a:rPr lang="en-US" sz="1800"/>
              <a:t>Not-in-Wear Attacks: These involve leaving the smartwatch stationary and initiating the authentication process with a nudge.</a:t>
            </a:r>
            <a:endParaRPr sz="1800"/>
          </a:p>
          <a:p>
            <a:pPr indent="-228600" lvl="0" marL="228600" marR="0" rtl="0" algn="l">
              <a:lnSpc>
                <a:spcPct val="115000"/>
              </a:lnSpc>
              <a:spcBef>
                <a:spcPts val="0"/>
              </a:spcBef>
              <a:spcAft>
                <a:spcPts val="0"/>
              </a:spcAft>
              <a:buSzPts val="1800"/>
              <a:buFont typeface="Calibri"/>
              <a:buChar char="•"/>
            </a:pPr>
            <a:r>
              <a:rPr lang="en-US" sz="1800"/>
              <a:t>Impersonation Attacks: These can be </a:t>
            </a:r>
            <a:r>
              <a:rPr lang="en-US" sz="1800"/>
              <a:t>either </a:t>
            </a:r>
            <a:r>
              <a:rPr lang="en-US" sz="1800"/>
              <a:t>by simulating the user’s response to vibrations or by having an assist with similar physical traits wear the smartwatch to pass authentication.</a:t>
            </a:r>
            <a:endParaRPr sz="1800"/>
          </a:p>
        </p:txBody>
      </p:sp>
      <p:sp>
        <p:nvSpPr>
          <p:cNvPr id="146" name="Google Shape;146;p21"/>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7</a:t>
            </a:r>
            <a:endParaRPr/>
          </a:p>
          <a:p>
            <a:pPr indent="0" lvl="0" marL="0" rtl="0" algn="r">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2"/>
          <p:cNvSpPr txBox="1"/>
          <p:nvPr>
            <p:ph type="title"/>
          </p:nvPr>
        </p:nvSpPr>
        <p:spPr>
          <a:xfrm>
            <a:off x="838200" y="365125"/>
            <a:ext cx="10515600" cy="836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2F5496"/>
              </a:buClr>
              <a:buSzPts val="4400"/>
              <a:buFont typeface="Times New Roman"/>
              <a:buNone/>
            </a:pPr>
            <a:r>
              <a:rPr lang="en-US" sz="3600">
                <a:solidFill>
                  <a:srgbClr val="2F5496"/>
                </a:solidFill>
              </a:rPr>
              <a:t>4</a:t>
            </a:r>
            <a:r>
              <a:rPr lang="en-US" sz="3600">
                <a:solidFill>
                  <a:srgbClr val="2F5496"/>
                </a:solidFill>
              </a:rPr>
              <a:t> Challenge-Response (OUR) Method</a:t>
            </a:r>
            <a:endParaRPr sz="3600"/>
          </a:p>
        </p:txBody>
      </p:sp>
      <p:sp>
        <p:nvSpPr>
          <p:cNvPr id="152" name="Google Shape;152;p22"/>
          <p:cNvSpPr txBox="1"/>
          <p:nvPr>
            <p:ph idx="1" type="body"/>
          </p:nvPr>
        </p:nvSpPr>
        <p:spPr>
          <a:xfrm>
            <a:off x="838200" y="1442212"/>
            <a:ext cx="10515600" cy="4712400"/>
          </a:xfrm>
          <a:prstGeom prst="rect">
            <a:avLst/>
          </a:prstGeom>
          <a:noFill/>
          <a:ln>
            <a:noFill/>
          </a:ln>
        </p:spPr>
        <p:txBody>
          <a:bodyPr anchorCtr="0" anchor="t" bIns="45700" lIns="91425" spcFirstLastPara="1" rIns="91425" wrap="square" tIns="45700">
            <a:noAutofit/>
          </a:bodyPr>
          <a:lstStyle/>
          <a:p>
            <a:pPr indent="-332105" lvl="0" marL="457200" rtl="0" algn="l">
              <a:lnSpc>
                <a:spcPct val="70000"/>
              </a:lnSpc>
              <a:spcBef>
                <a:spcPts val="1000"/>
              </a:spcBef>
              <a:spcAft>
                <a:spcPts val="0"/>
              </a:spcAft>
              <a:buSzPts val="1630"/>
              <a:buChar char="•"/>
            </a:pPr>
            <a:r>
              <a:rPr lang="en-US" sz="1800"/>
              <a:t>A challenge-response system for smartwatch user authentication that operates independently without additional devices, using a unique method based on random vibration types.</a:t>
            </a:r>
            <a:endParaRPr sz="1800"/>
          </a:p>
          <a:p>
            <a:pPr indent="0" lvl="0" marL="457200" rtl="0" algn="l">
              <a:lnSpc>
                <a:spcPct val="70000"/>
              </a:lnSpc>
              <a:spcBef>
                <a:spcPts val="1000"/>
              </a:spcBef>
              <a:spcAft>
                <a:spcPts val="0"/>
              </a:spcAft>
              <a:buSzPts val="935"/>
              <a:buNone/>
            </a:pPr>
            <a:r>
              <a:t/>
            </a:r>
            <a:endParaRPr sz="1800"/>
          </a:p>
          <a:p>
            <a:pPr indent="-332105" lvl="0" marL="457200" rtl="0" algn="l">
              <a:lnSpc>
                <a:spcPct val="70000"/>
              </a:lnSpc>
              <a:spcBef>
                <a:spcPts val="1000"/>
              </a:spcBef>
              <a:spcAft>
                <a:spcPts val="0"/>
              </a:spcAft>
              <a:buSzPts val="1630"/>
              <a:buChar char="•"/>
            </a:pPr>
            <a:r>
              <a:rPr lang="en-US" sz="1800"/>
              <a:t>Traditional static biometric authentication methods are susceptible to presentation attacks with fake biometrics, highlighting the need for a more dynamic method like the proposed vibration-based authentication.</a:t>
            </a:r>
            <a:endParaRPr sz="1800"/>
          </a:p>
          <a:p>
            <a:pPr indent="0" lvl="0" marL="914400" rtl="0" algn="l">
              <a:lnSpc>
                <a:spcPct val="70000"/>
              </a:lnSpc>
              <a:spcBef>
                <a:spcPts val="1000"/>
              </a:spcBef>
              <a:spcAft>
                <a:spcPts val="0"/>
              </a:spcAft>
              <a:buNone/>
            </a:pPr>
            <a:r>
              <a:t/>
            </a:r>
            <a:endParaRPr sz="1800"/>
          </a:p>
          <a:p>
            <a:pPr indent="-332105" lvl="0" marL="457200" rtl="0" algn="l">
              <a:lnSpc>
                <a:spcPct val="70000"/>
              </a:lnSpc>
              <a:spcBef>
                <a:spcPts val="1000"/>
              </a:spcBef>
              <a:spcAft>
                <a:spcPts val="0"/>
              </a:spcAft>
              <a:buSzPts val="1630"/>
              <a:buChar char="•"/>
            </a:pPr>
            <a:r>
              <a:rPr lang="en-US" sz="1800"/>
              <a:t>Initially, users undergo a vibration enrollment process where their response to various vibration types is recorded using the smartwatch's built-in gyroscope and accelerometer sensors. This data is used to create a personalized verification model for each vibration type.</a:t>
            </a:r>
            <a:endParaRPr sz="1800"/>
          </a:p>
          <a:p>
            <a:pPr indent="0" lvl="0" marL="457200" rtl="0" algn="l">
              <a:lnSpc>
                <a:spcPct val="70000"/>
              </a:lnSpc>
              <a:spcBef>
                <a:spcPts val="1000"/>
              </a:spcBef>
              <a:spcAft>
                <a:spcPts val="0"/>
              </a:spcAft>
              <a:buSzPts val="935"/>
              <a:buNone/>
            </a:pPr>
            <a:r>
              <a:t/>
            </a:r>
            <a:endParaRPr sz="1800"/>
          </a:p>
          <a:p>
            <a:pPr indent="-332105" lvl="0" marL="457200" rtl="0" algn="l">
              <a:lnSpc>
                <a:spcPct val="70000"/>
              </a:lnSpc>
              <a:spcBef>
                <a:spcPts val="1000"/>
              </a:spcBef>
              <a:spcAft>
                <a:spcPts val="0"/>
              </a:spcAft>
              <a:buSzPts val="1630"/>
              <a:buChar char="•"/>
            </a:pPr>
            <a:r>
              <a:rPr lang="en-US" sz="1800"/>
              <a:t>Each time authentication is requested, the smartwatch generates a vibration, and the user’s response is compared against the verification model to confirm identity.</a:t>
            </a:r>
            <a:endParaRPr sz="1800"/>
          </a:p>
          <a:p>
            <a:pPr indent="0" lvl="0" marL="457200" rtl="0" algn="l">
              <a:lnSpc>
                <a:spcPct val="70000"/>
              </a:lnSpc>
              <a:spcBef>
                <a:spcPts val="1000"/>
              </a:spcBef>
              <a:spcAft>
                <a:spcPts val="0"/>
              </a:spcAft>
              <a:buSzPts val="935"/>
              <a:buNone/>
            </a:pPr>
            <a:r>
              <a:t/>
            </a:r>
            <a:endParaRPr sz="1800"/>
          </a:p>
          <a:p>
            <a:pPr indent="-332105" lvl="0" marL="457200" rtl="0" algn="l">
              <a:lnSpc>
                <a:spcPct val="70000"/>
              </a:lnSpc>
              <a:spcBef>
                <a:spcPts val="1000"/>
              </a:spcBef>
              <a:spcAft>
                <a:spcPts val="0"/>
              </a:spcAft>
              <a:buSzPts val="1630"/>
              <a:buChar char="•"/>
            </a:pPr>
            <a:r>
              <a:rPr lang="en-US" sz="1800"/>
              <a:t>This method offers a user-friendly and secure authentication process, leveraging the inherent capabilities of t</a:t>
            </a:r>
            <a:r>
              <a:rPr lang="en-US" sz="1800"/>
              <a:t>h</a:t>
            </a:r>
            <a:r>
              <a:rPr lang="en-US" sz="1800"/>
              <a:t>e smartwatch without relying on static biometric data, thus reducing the risk of biometric spoofing.</a:t>
            </a:r>
            <a:endParaRPr sz="1800"/>
          </a:p>
          <a:p>
            <a:pPr indent="0" lvl="0" marL="457200" rtl="0" algn="l">
              <a:lnSpc>
                <a:spcPct val="70000"/>
              </a:lnSpc>
              <a:spcBef>
                <a:spcPts val="1000"/>
              </a:spcBef>
              <a:spcAft>
                <a:spcPts val="0"/>
              </a:spcAft>
              <a:buSzPts val="935"/>
              <a:buNone/>
            </a:pPr>
            <a:r>
              <a:t/>
            </a:r>
            <a:endParaRPr sz="1800"/>
          </a:p>
        </p:txBody>
      </p:sp>
      <p:sp>
        <p:nvSpPr>
          <p:cNvPr id="153" name="Google Shape;153;p22"/>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7</a:t>
            </a:r>
            <a:endParaRPr/>
          </a:p>
          <a:p>
            <a:pPr indent="0" lvl="0" marL="0" rtl="0" algn="r">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