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713049030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0713049030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94f264f1b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94f264f1b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94f264f1b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f94f264f1b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94f264f1b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94f264f1b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this has been proven to be difficult to execute since records have to be unique because if 2 voter records are the same then it will be impossible to pinpoint their medical record.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94f264f1b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f94f264f1b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f94f264f1b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f94f264f1b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94f264f1b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94f264f1b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94f264f1b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94f264f1b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f94f264f1b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f94f264f1b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94f264f1b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f94f264f1b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f94f264f1b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f94f264f1b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753fb274d_0_2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0753fb274d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f94f264f1b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f94f264f1b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94f264f1b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94f264f1b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94f264f1b_3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f94f264f1b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94f264f1b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f94f264f1b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f94f264f1b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f94f264f1b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f94f264f1b_3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f94f264f1b_3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94f264f1b_3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f94f264f1b_3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753fb274d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753fb274d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753fb274d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753fb274d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753fb274d_0_3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0753fb274d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753fb274d_0_4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privacy and security concerns are presented in the paper: direct anonymity, </a:t>
            </a:r>
            <a:r>
              <a:rPr lang="en"/>
              <a:t>indirect</a:t>
            </a:r>
            <a:r>
              <a:rPr lang="en"/>
              <a:t> or k-anonymity, and eavesdropping, spoofing, replay, and wormhole. The last one are grouped together since they basically fall under the same </a:t>
            </a:r>
            <a:r>
              <a:rPr lang="en"/>
              <a:t>umbrella. We’ll see how later. These issues have been examined before in other context; however, we will talk about how they present their unique challenges to the context of mobile social network systems.</a:t>
            </a:r>
            <a:endParaRPr/>
          </a:p>
        </p:txBody>
      </p:sp>
      <p:sp>
        <p:nvSpPr>
          <p:cNvPr id="142" name="Google Shape;142;g30753fb274d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94f264f1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94f264f1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94f264f1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94f264f1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94f264f1b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94f264f1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P2P: not secure</a:t>
            </a:r>
            <a:endParaRPr/>
          </a:p>
          <a:p>
            <a:pPr indent="0" lvl="0" marL="0" rtl="0" algn="l">
              <a:spcBef>
                <a:spcPts val="0"/>
              </a:spcBef>
              <a:spcAft>
                <a:spcPts val="0"/>
              </a:spcAft>
              <a:buNone/>
            </a:pPr>
            <a:r>
              <a:rPr lang="en"/>
              <a:t>Client-</a:t>
            </a:r>
            <a:r>
              <a:rPr lang="en"/>
              <a:t>server</a:t>
            </a:r>
            <a:r>
              <a:rPr lang="en"/>
              <a:t>: not as </a:t>
            </a:r>
            <a:r>
              <a:rPr lang="en"/>
              <a:t>efficient</a:t>
            </a:r>
            <a:r>
              <a:rPr lang="en"/>
              <a:t> and quick as p2p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94f264f1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94f264f1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93776" y="2976372"/>
            <a:ext cx="4978800" cy="1237800"/>
          </a:xfrm>
          <a:prstGeom prst="rect">
            <a:avLst/>
          </a:prstGeom>
          <a:noFill/>
          <a:ln>
            <a:noFill/>
          </a:ln>
        </p:spPr>
        <p:txBody>
          <a:bodyPr anchorCtr="0" anchor="t" bIns="34275" lIns="0" spcFirstLastPara="1" rIns="68575" wrap="square" tIns="34275">
            <a:noAutofit/>
          </a:bodyPr>
          <a:lstStyle>
            <a:lvl1pPr indent="-228600" lvl="0" marL="457200" algn="l">
              <a:lnSpc>
                <a:spcPct val="130000"/>
              </a:lnSpc>
              <a:spcBef>
                <a:spcPts val="500"/>
              </a:spcBef>
              <a:spcAft>
                <a:spcPts val="0"/>
              </a:spcAft>
              <a:buSzPts val="2500"/>
              <a:buNone/>
              <a:defRPr b="0" i="0" sz="2100">
                <a:solidFill>
                  <a:schemeClr val="lt1"/>
                </a:solidFill>
                <a:latin typeface="Arial"/>
                <a:ea typeface="Arial"/>
                <a:cs typeface="Arial"/>
                <a:sym typeface="Arial"/>
              </a:defRPr>
            </a:lvl1pPr>
            <a:lvl2pPr indent="-330200" lvl="1" marL="914400" algn="l">
              <a:lnSpc>
                <a:spcPct val="130000"/>
              </a:lnSpc>
              <a:spcBef>
                <a:spcPts val="1200"/>
              </a:spcBef>
              <a:spcAft>
                <a:spcPts val="0"/>
              </a:spcAft>
              <a:buSzPts val="1600"/>
              <a:buChar char="○"/>
              <a:defRPr/>
            </a:lvl2pPr>
            <a:lvl3pPr indent="-330200" lvl="2" marL="1371600" algn="l">
              <a:lnSpc>
                <a:spcPct val="130000"/>
              </a:lnSpc>
              <a:spcBef>
                <a:spcPts val="1200"/>
              </a:spcBef>
              <a:spcAft>
                <a:spcPts val="0"/>
              </a:spcAft>
              <a:buSzPts val="1600"/>
              <a:buChar char="■"/>
              <a:defRPr/>
            </a:lvl3pPr>
            <a:lvl4pPr indent="-330200" lvl="3" marL="1828800" algn="l">
              <a:lnSpc>
                <a:spcPct val="130000"/>
              </a:lnSpc>
              <a:spcBef>
                <a:spcPts val="1200"/>
              </a:spcBef>
              <a:spcAft>
                <a:spcPts val="0"/>
              </a:spcAft>
              <a:buSzPts val="1600"/>
              <a:buChar char="●"/>
              <a:defRPr/>
            </a:lvl4pPr>
            <a:lvl5pPr indent="-330200" lvl="4" marL="2286000" algn="l">
              <a:lnSpc>
                <a:spcPct val="130000"/>
              </a:lnSpc>
              <a:spcBef>
                <a:spcPts val="1200"/>
              </a:spcBef>
              <a:spcAft>
                <a:spcPts val="0"/>
              </a:spcAft>
              <a:buSzPts val="16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2" name="Google Shape;52;p13"/>
          <p:cNvSpPr txBox="1"/>
          <p:nvPr>
            <p:ph type="ctrTitle"/>
          </p:nvPr>
        </p:nvSpPr>
        <p:spPr>
          <a:xfrm>
            <a:off x="493776" y="1117854"/>
            <a:ext cx="4978800" cy="17898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lt1"/>
              </a:buClr>
              <a:buSzPts val="4500"/>
              <a:buFont typeface="Arial"/>
              <a:buNone/>
              <a:defRPr b="1" i="0" sz="4500" cap="none">
                <a:solidFill>
                  <a:schemeClr val="lt1"/>
                </a:solidFill>
                <a:latin typeface="Arial"/>
                <a:ea typeface="Arial"/>
                <a:cs typeface="Arial"/>
                <a:sym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descr="University at Buffalo, The State University of New York logo" id="53" name="Google Shape;53;p13"/>
          <p:cNvPicPr preferRelativeResize="0"/>
          <p:nvPr/>
        </p:nvPicPr>
        <p:blipFill rotWithShape="1">
          <a:blip r:embed="rId3">
            <a:alphaModFix/>
          </a:blip>
          <a:srcRect b="0" l="0" r="0" t="0"/>
          <a:stretch/>
        </p:blipFill>
        <p:spPr>
          <a:xfrm>
            <a:off x="495301" y="4530997"/>
            <a:ext cx="3600445" cy="26686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5"/>
          <p:cNvSpPr txBox="1"/>
          <p:nvPr>
            <p:ph idx="1" type="body"/>
          </p:nvPr>
        </p:nvSpPr>
        <p:spPr>
          <a:xfrm>
            <a:off x="493776" y="2976372"/>
            <a:ext cx="4978800" cy="1237800"/>
          </a:xfrm>
          <a:prstGeom prst="rect">
            <a:avLst/>
          </a:prstGeom>
          <a:noFill/>
          <a:ln>
            <a:noFill/>
          </a:ln>
        </p:spPr>
        <p:txBody>
          <a:bodyPr anchorCtr="0" anchor="t" bIns="34275" lIns="0" spcFirstLastPara="1" rIns="68575" wrap="square" tIns="34275">
            <a:noAutofit/>
          </a:bodyPr>
          <a:lstStyle>
            <a:lvl1pPr indent="-228600" lvl="0" marL="457200" algn="l">
              <a:lnSpc>
                <a:spcPct val="130000"/>
              </a:lnSpc>
              <a:spcBef>
                <a:spcPts val="500"/>
              </a:spcBef>
              <a:spcAft>
                <a:spcPts val="0"/>
              </a:spcAft>
              <a:buSzPts val="2500"/>
              <a:buNone/>
              <a:defRPr b="0" i="0" sz="2100">
                <a:solidFill>
                  <a:schemeClr val="dk1"/>
                </a:solidFill>
                <a:latin typeface="Arial"/>
                <a:ea typeface="Arial"/>
                <a:cs typeface="Arial"/>
                <a:sym typeface="Arial"/>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 name="Google Shape;61;p15"/>
          <p:cNvSpPr txBox="1"/>
          <p:nvPr>
            <p:ph type="ctrTitle"/>
          </p:nvPr>
        </p:nvSpPr>
        <p:spPr>
          <a:xfrm>
            <a:off x="493776" y="1117854"/>
            <a:ext cx="4978800" cy="17898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dk2"/>
              </a:buClr>
              <a:buSzPts val="4500"/>
              <a:buFont typeface="Arial"/>
              <a:buNone/>
              <a:defRPr b="1" i="0" sz="4500" cap="none">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University at Buffalo, The State University of New York logo" id="62" name="Google Shape;62;p15"/>
          <p:cNvPicPr preferRelativeResize="0"/>
          <p:nvPr/>
        </p:nvPicPr>
        <p:blipFill rotWithShape="1">
          <a:blip r:embed="rId3">
            <a:alphaModFix/>
          </a:blip>
          <a:srcRect b="0" l="0" r="0" t="0"/>
          <a:stretch/>
        </p:blipFill>
        <p:spPr>
          <a:xfrm>
            <a:off x="495300" y="4530997"/>
            <a:ext cx="3600453" cy="26686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6"/>
          <p:cNvSpPr txBox="1"/>
          <p:nvPr>
            <p:ph idx="1" type="body"/>
          </p:nvPr>
        </p:nvSpPr>
        <p:spPr>
          <a:xfrm>
            <a:off x="493776" y="2976372"/>
            <a:ext cx="4978800" cy="1237800"/>
          </a:xfrm>
          <a:prstGeom prst="rect">
            <a:avLst/>
          </a:prstGeom>
          <a:noFill/>
          <a:ln>
            <a:noFill/>
          </a:ln>
        </p:spPr>
        <p:txBody>
          <a:bodyPr anchorCtr="0" anchor="t" bIns="34275" lIns="0" spcFirstLastPara="1" rIns="68575" wrap="square" tIns="34275">
            <a:noAutofit/>
          </a:bodyPr>
          <a:lstStyle>
            <a:lvl1pPr indent="-228600" lvl="0" marL="457200" algn="l">
              <a:lnSpc>
                <a:spcPct val="130000"/>
              </a:lnSpc>
              <a:spcBef>
                <a:spcPts val="500"/>
              </a:spcBef>
              <a:spcAft>
                <a:spcPts val="0"/>
              </a:spcAft>
              <a:buSzPts val="2500"/>
              <a:buNone/>
              <a:defRPr b="0" i="0" sz="2100">
                <a:solidFill>
                  <a:schemeClr val="lt1"/>
                </a:solidFill>
                <a:latin typeface="Arial"/>
                <a:ea typeface="Arial"/>
                <a:cs typeface="Arial"/>
                <a:sym typeface="Arial"/>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6"/>
          <p:cNvSpPr txBox="1"/>
          <p:nvPr>
            <p:ph type="ctrTitle"/>
          </p:nvPr>
        </p:nvSpPr>
        <p:spPr>
          <a:xfrm>
            <a:off x="493776" y="1117854"/>
            <a:ext cx="4978800" cy="17898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lt1"/>
              </a:buClr>
              <a:buSzPts val="4500"/>
              <a:buFont typeface="Arial"/>
              <a:buNone/>
              <a:defRPr b="1" i="0" sz="45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University at Buffalo, The State University of New York logo" id="66" name="Google Shape;66;p16"/>
          <p:cNvPicPr preferRelativeResize="0"/>
          <p:nvPr/>
        </p:nvPicPr>
        <p:blipFill rotWithShape="1">
          <a:blip r:embed="rId3">
            <a:alphaModFix/>
          </a:blip>
          <a:srcRect b="0" l="0" r="0" t="0"/>
          <a:stretch/>
        </p:blipFill>
        <p:spPr>
          <a:xfrm>
            <a:off x="495301" y="4530997"/>
            <a:ext cx="3600445" cy="26686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showMasterSp="0">
  <p:cSld name="Divider Slide 1">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7"/>
          <p:cNvSpPr txBox="1"/>
          <p:nvPr>
            <p:ph type="ctrTitle"/>
          </p:nvPr>
        </p:nvSpPr>
        <p:spPr>
          <a:xfrm>
            <a:off x="493776" y="1117997"/>
            <a:ext cx="4978800" cy="17907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lt1"/>
              </a:buClr>
              <a:buSzPts val="4500"/>
              <a:buFont typeface="Arial"/>
              <a:buNone/>
              <a:defRPr b="1" i="0" sz="45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17"/>
          <p:cNvSpPr txBox="1"/>
          <p:nvPr>
            <p:ph idx="1" type="subTitle"/>
          </p:nvPr>
        </p:nvSpPr>
        <p:spPr>
          <a:xfrm>
            <a:off x="493776" y="2977753"/>
            <a:ext cx="4978800" cy="1659600"/>
          </a:xfrm>
          <a:prstGeom prst="rect">
            <a:avLst/>
          </a:prstGeom>
          <a:noFill/>
          <a:ln>
            <a:noFill/>
          </a:ln>
        </p:spPr>
        <p:txBody>
          <a:bodyPr anchorCtr="0" anchor="t" bIns="34275" lIns="0" spcFirstLastPara="1" rIns="68575" wrap="square" tIns="34275">
            <a:noAutofit/>
          </a:bodyPr>
          <a:lstStyle>
            <a:lvl1pPr lvl="0" algn="l">
              <a:lnSpc>
                <a:spcPct val="130000"/>
              </a:lnSpc>
              <a:spcBef>
                <a:spcPts val="500"/>
              </a:spcBef>
              <a:spcAft>
                <a:spcPts val="0"/>
              </a:spcAft>
              <a:buSzPts val="2500"/>
              <a:buNone/>
              <a:defRPr b="0" sz="2100">
                <a:solidFill>
                  <a:schemeClr val="lt1"/>
                </a:solidFill>
                <a:latin typeface="Arial"/>
                <a:ea typeface="Arial"/>
                <a:cs typeface="Arial"/>
                <a:sym typeface="Arial"/>
              </a:defRPr>
            </a:lvl1pPr>
            <a:lvl2pPr lvl="1" algn="ctr">
              <a:lnSpc>
                <a:spcPct val="130000"/>
              </a:lnSpc>
              <a:spcBef>
                <a:spcPts val="500"/>
              </a:spcBef>
              <a:spcAft>
                <a:spcPts val="0"/>
              </a:spcAft>
              <a:buSzPts val="1800"/>
              <a:buNone/>
              <a:defRPr sz="1500"/>
            </a:lvl2pPr>
            <a:lvl3pPr lvl="2" algn="ctr">
              <a:lnSpc>
                <a:spcPct val="130000"/>
              </a:lnSpc>
              <a:spcBef>
                <a:spcPts val="500"/>
              </a:spcBef>
              <a:spcAft>
                <a:spcPts val="0"/>
              </a:spcAft>
              <a:buSzPts val="1600"/>
              <a:buNone/>
              <a:defRPr sz="1400"/>
            </a:lvl3pPr>
            <a:lvl4pPr lvl="3" algn="ctr">
              <a:lnSpc>
                <a:spcPct val="130000"/>
              </a:lnSpc>
              <a:spcBef>
                <a:spcPts val="500"/>
              </a:spcBef>
              <a:spcAft>
                <a:spcPts val="0"/>
              </a:spcAft>
              <a:buSzPts val="1400"/>
              <a:buNone/>
              <a:defRPr sz="1200"/>
            </a:lvl4pPr>
            <a:lvl5pPr lvl="4" algn="ctr">
              <a:lnSpc>
                <a:spcPct val="130000"/>
              </a:lnSpc>
              <a:spcBef>
                <a:spcPts val="500"/>
              </a:spcBef>
              <a:spcAft>
                <a:spcPts val="0"/>
              </a:spcAft>
              <a:buSzPts val="14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University at Buffalo, The State University of New York logo" id="70" name="Google Shape;70;p17"/>
          <p:cNvPicPr preferRelativeResize="0"/>
          <p:nvPr/>
        </p:nvPicPr>
        <p:blipFill rotWithShape="1">
          <a:blip r:embed="rId3">
            <a:alphaModFix/>
          </a:blip>
          <a:srcRect b="0" l="0" r="0" t="0"/>
          <a:stretch/>
        </p:blipFill>
        <p:spPr>
          <a:xfrm>
            <a:off x="266700" y="240859"/>
            <a:ext cx="3600453" cy="26702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showMasterSp="0">
  <p:cSld name="Divider Slide 2">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8"/>
          <p:cNvSpPr txBox="1"/>
          <p:nvPr>
            <p:ph type="ctrTitle"/>
          </p:nvPr>
        </p:nvSpPr>
        <p:spPr>
          <a:xfrm>
            <a:off x="493776" y="1117997"/>
            <a:ext cx="4978800" cy="17907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dk2"/>
              </a:buClr>
              <a:buSzPts val="4500"/>
              <a:buFont typeface="Arial"/>
              <a:buNone/>
              <a:defRPr b="1" i="0" sz="4500" cap="none">
                <a:solidFill>
                  <a:schemeClr val="dk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 name="Google Shape;73;p18"/>
          <p:cNvSpPr txBox="1"/>
          <p:nvPr>
            <p:ph idx="1" type="subTitle"/>
          </p:nvPr>
        </p:nvSpPr>
        <p:spPr>
          <a:xfrm>
            <a:off x="493776" y="2977753"/>
            <a:ext cx="4978800" cy="1659600"/>
          </a:xfrm>
          <a:prstGeom prst="rect">
            <a:avLst/>
          </a:prstGeom>
          <a:noFill/>
          <a:ln>
            <a:noFill/>
          </a:ln>
        </p:spPr>
        <p:txBody>
          <a:bodyPr anchorCtr="0" anchor="t" bIns="34275" lIns="0" spcFirstLastPara="1" rIns="68575" wrap="square" tIns="34275">
            <a:noAutofit/>
          </a:bodyPr>
          <a:lstStyle>
            <a:lvl1pPr lvl="0" algn="l">
              <a:lnSpc>
                <a:spcPct val="130000"/>
              </a:lnSpc>
              <a:spcBef>
                <a:spcPts val="500"/>
              </a:spcBef>
              <a:spcAft>
                <a:spcPts val="0"/>
              </a:spcAft>
              <a:buSzPts val="2500"/>
              <a:buNone/>
              <a:defRPr b="0" sz="2100">
                <a:solidFill>
                  <a:schemeClr val="dk1"/>
                </a:solidFill>
                <a:latin typeface="Arial"/>
                <a:ea typeface="Arial"/>
                <a:cs typeface="Arial"/>
                <a:sym typeface="Arial"/>
              </a:defRPr>
            </a:lvl1pPr>
            <a:lvl2pPr lvl="1" algn="ctr">
              <a:lnSpc>
                <a:spcPct val="130000"/>
              </a:lnSpc>
              <a:spcBef>
                <a:spcPts val="500"/>
              </a:spcBef>
              <a:spcAft>
                <a:spcPts val="0"/>
              </a:spcAft>
              <a:buSzPts val="1800"/>
              <a:buNone/>
              <a:defRPr sz="1500"/>
            </a:lvl2pPr>
            <a:lvl3pPr lvl="2" algn="ctr">
              <a:lnSpc>
                <a:spcPct val="130000"/>
              </a:lnSpc>
              <a:spcBef>
                <a:spcPts val="500"/>
              </a:spcBef>
              <a:spcAft>
                <a:spcPts val="0"/>
              </a:spcAft>
              <a:buSzPts val="1600"/>
              <a:buNone/>
              <a:defRPr sz="1400"/>
            </a:lvl3pPr>
            <a:lvl4pPr lvl="3" algn="ctr">
              <a:lnSpc>
                <a:spcPct val="130000"/>
              </a:lnSpc>
              <a:spcBef>
                <a:spcPts val="500"/>
              </a:spcBef>
              <a:spcAft>
                <a:spcPts val="0"/>
              </a:spcAft>
              <a:buSzPts val="1400"/>
              <a:buNone/>
              <a:defRPr sz="1200"/>
            </a:lvl4pPr>
            <a:lvl5pPr lvl="4" algn="ctr">
              <a:lnSpc>
                <a:spcPct val="130000"/>
              </a:lnSpc>
              <a:spcBef>
                <a:spcPts val="500"/>
              </a:spcBef>
              <a:spcAft>
                <a:spcPts val="0"/>
              </a:spcAft>
              <a:buSzPts val="14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University at Buffalo, The State University of New York logo" id="74" name="Google Shape;74;p18"/>
          <p:cNvPicPr preferRelativeResize="0"/>
          <p:nvPr/>
        </p:nvPicPr>
        <p:blipFill rotWithShape="1">
          <a:blip r:embed="rId3">
            <a:alphaModFix/>
          </a:blip>
          <a:srcRect b="0" l="0" r="0" t="0"/>
          <a:stretch/>
        </p:blipFill>
        <p:spPr>
          <a:xfrm>
            <a:off x="266700" y="240937"/>
            <a:ext cx="3600453" cy="26686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9"/>
          <p:cNvSpPr txBox="1"/>
          <p:nvPr>
            <p:ph type="title"/>
          </p:nvPr>
        </p:nvSpPr>
        <p:spPr>
          <a:xfrm>
            <a:off x="425196" y="1124712"/>
            <a:ext cx="52137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9"/>
          <p:cNvSpPr txBox="1"/>
          <p:nvPr>
            <p:ph idx="1" type="body"/>
          </p:nvPr>
        </p:nvSpPr>
        <p:spPr>
          <a:xfrm>
            <a:off x="425196" y="1639062"/>
            <a:ext cx="5213700" cy="29763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ouble Content" type="twoObj">
  <p:cSld name="TWO_OBJECTS">
    <p:spTree>
      <p:nvGrpSpPr>
        <p:cNvPr id="78" name="Shape 78"/>
        <p:cNvGrpSpPr/>
        <p:nvPr/>
      </p:nvGrpSpPr>
      <p:grpSpPr>
        <a:xfrm>
          <a:off x="0" y="0"/>
          <a:ext cx="0" cy="0"/>
          <a:chOff x="0" y="0"/>
          <a:chExt cx="0" cy="0"/>
        </a:xfrm>
      </p:grpSpPr>
      <p:sp>
        <p:nvSpPr>
          <p:cNvPr id="79" name="Google Shape;79;p20"/>
          <p:cNvSpPr txBox="1"/>
          <p:nvPr>
            <p:ph type="title"/>
          </p:nvPr>
        </p:nvSpPr>
        <p:spPr>
          <a:xfrm>
            <a:off x="425196" y="1124712"/>
            <a:ext cx="78867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20"/>
          <p:cNvSpPr txBox="1"/>
          <p:nvPr>
            <p:ph idx="1" type="body"/>
          </p:nvPr>
        </p:nvSpPr>
        <p:spPr>
          <a:xfrm>
            <a:off x="425196" y="1639062"/>
            <a:ext cx="3375300" cy="29616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20"/>
          <p:cNvSpPr txBox="1"/>
          <p:nvPr>
            <p:ph idx="2" type="body"/>
          </p:nvPr>
        </p:nvSpPr>
        <p:spPr>
          <a:xfrm>
            <a:off x="4057650" y="1639062"/>
            <a:ext cx="3374100" cy="29628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82" name="Shape 82"/>
        <p:cNvGrpSpPr/>
        <p:nvPr/>
      </p:nvGrpSpPr>
      <p:grpSpPr>
        <a:xfrm>
          <a:off x="0" y="0"/>
          <a:ext cx="0" cy="0"/>
          <a:chOff x="0" y="0"/>
          <a:chExt cx="0" cy="0"/>
        </a:xfrm>
      </p:grpSpPr>
      <p:sp>
        <p:nvSpPr>
          <p:cNvPr id="83" name="Google Shape;83;p21"/>
          <p:cNvSpPr txBox="1"/>
          <p:nvPr>
            <p:ph type="title"/>
          </p:nvPr>
        </p:nvSpPr>
        <p:spPr>
          <a:xfrm>
            <a:off x="425196" y="1124712"/>
            <a:ext cx="52137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21"/>
          <p:cNvSpPr txBox="1"/>
          <p:nvPr>
            <p:ph idx="1" type="body"/>
          </p:nvPr>
        </p:nvSpPr>
        <p:spPr>
          <a:xfrm>
            <a:off x="425196" y="1639062"/>
            <a:ext cx="5213700" cy="29763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22"/>
          <p:cNvSpPr txBox="1"/>
          <p:nvPr>
            <p:ph type="title"/>
          </p:nvPr>
        </p:nvSpPr>
        <p:spPr>
          <a:xfrm>
            <a:off x="425196" y="1124712"/>
            <a:ext cx="78867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22"/>
          <p:cNvSpPr txBox="1"/>
          <p:nvPr>
            <p:ph idx="1" type="body"/>
          </p:nvPr>
        </p:nvSpPr>
        <p:spPr>
          <a:xfrm>
            <a:off x="425196" y="1639062"/>
            <a:ext cx="3854100" cy="294900"/>
          </a:xfrm>
          <a:prstGeom prst="rect">
            <a:avLst/>
          </a:prstGeom>
          <a:noFill/>
          <a:ln>
            <a:noFill/>
          </a:ln>
        </p:spPr>
        <p:txBody>
          <a:bodyPr anchorCtr="0" anchor="t" bIns="34275" lIns="68575" spcFirstLastPara="1" rIns="68575" wrap="square" tIns="34275">
            <a:spAutoFit/>
          </a:bodyPr>
          <a:lstStyle>
            <a:lvl1pPr indent="-228600" lvl="0" marL="457200" algn="l">
              <a:lnSpc>
                <a:spcPct val="130000"/>
              </a:lnSpc>
              <a:spcBef>
                <a:spcPts val="500"/>
              </a:spcBef>
              <a:spcAft>
                <a:spcPts val="0"/>
              </a:spcAft>
              <a:buSzPts val="1400"/>
              <a:buNone/>
              <a:defRPr b="1" sz="1200" cap="none">
                <a:solidFill>
                  <a:schemeClr val="dk2"/>
                </a:solidFill>
              </a:defRPr>
            </a:lvl1pPr>
            <a:lvl2pPr indent="-228600" lvl="1" marL="914400" algn="l">
              <a:lnSpc>
                <a:spcPct val="130000"/>
              </a:lnSpc>
              <a:spcBef>
                <a:spcPts val="500"/>
              </a:spcBef>
              <a:spcAft>
                <a:spcPts val="0"/>
              </a:spcAft>
              <a:buSzPts val="1800"/>
              <a:buNone/>
              <a:defRPr b="1" sz="1500"/>
            </a:lvl2pPr>
            <a:lvl3pPr indent="-228600" lvl="2" marL="1371600" algn="l">
              <a:lnSpc>
                <a:spcPct val="130000"/>
              </a:lnSpc>
              <a:spcBef>
                <a:spcPts val="500"/>
              </a:spcBef>
              <a:spcAft>
                <a:spcPts val="0"/>
              </a:spcAft>
              <a:buSzPts val="1600"/>
              <a:buNone/>
              <a:defRPr b="1" sz="1400"/>
            </a:lvl3pPr>
            <a:lvl4pPr indent="-228600" lvl="3" marL="1828800" algn="l">
              <a:lnSpc>
                <a:spcPct val="130000"/>
              </a:lnSpc>
              <a:spcBef>
                <a:spcPts val="500"/>
              </a:spcBef>
              <a:spcAft>
                <a:spcPts val="0"/>
              </a:spcAft>
              <a:buSzPts val="1400"/>
              <a:buNone/>
              <a:defRPr b="1" sz="1200"/>
            </a:lvl4pPr>
            <a:lvl5pPr indent="-228600" lvl="4" marL="2286000" algn="l">
              <a:lnSpc>
                <a:spcPct val="130000"/>
              </a:lnSpc>
              <a:spcBef>
                <a:spcPts val="500"/>
              </a:spcBef>
              <a:spcAft>
                <a:spcPts val="0"/>
              </a:spcAft>
              <a:buSzPts val="14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22"/>
          <p:cNvSpPr txBox="1"/>
          <p:nvPr>
            <p:ph idx="2" type="body"/>
          </p:nvPr>
        </p:nvSpPr>
        <p:spPr>
          <a:xfrm>
            <a:off x="425196" y="1945005"/>
            <a:ext cx="3855300" cy="26517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Clr>
                <a:schemeClr val="dk2"/>
              </a:buClr>
              <a:buSzPts val="1600"/>
              <a:buFont typeface="Arial"/>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22"/>
          <p:cNvSpPr txBox="1"/>
          <p:nvPr>
            <p:ph idx="3" type="body"/>
          </p:nvPr>
        </p:nvSpPr>
        <p:spPr>
          <a:xfrm>
            <a:off x="4629150" y="1639062"/>
            <a:ext cx="3854100" cy="296100"/>
          </a:xfrm>
          <a:prstGeom prst="rect">
            <a:avLst/>
          </a:prstGeom>
          <a:noFill/>
          <a:ln>
            <a:noFill/>
          </a:ln>
        </p:spPr>
        <p:txBody>
          <a:bodyPr anchorCtr="0" anchor="t" bIns="34275" lIns="68575" spcFirstLastPara="1" rIns="68575" wrap="square" tIns="34275">
            <a:spAutoFit/>
          </a:bodyPr>
          <a:lstStyle>
            <a:lvl1pPr indent="-228600" lvl="0" marL="457200" algn="l">
              <a:lnSpc>
                <a:spcPct val="130000"/>
              </a:lnSpc>
              <a:spcBef>
                <a:spcPts val="500"/>
              </a:spcBef>
              <a:spcAft>
                <a:spcPts val="0"/>
              </a:spcAft>
              <a:buSzPts val="1400"/>
              <a:buNone/>
              <a:defRPr b="1" sz="1200" cap="none">
                <a:solidFill>
                  <a:schemeClr val="dk2"/>
                </a:solidFill>
              </a:defRPr>
            </a:lvl1pPr>
            <a:lvl2pPr indent="-228600" lvl="1" marL="914400" algn="l">
              <a:lnSpc>
                <a:spcPct val="130000"/>
              </a:lnSpc>
              <a:spcBef>
                <a:spcPts val="500"/>
              </a:spcBef>
              <a:spcAft>
                <a:spcPts val="0"/>
              </a:spcAft>
              <a:buSzPts val="1800"/>
              <a:buNone/>
              <a:defRPr b="1" sz="1500"/>
            </a:lvl2pPr>
            <a:lvl3pPr indent="-228600" lvl="2" marL="1371600" algn="l">
              <a:lnSpc>
                <a:spcPct val="130000"/>
              </a:lnSpc>
              <a:spcBef>
                <a:spcPts val="500"/>
              </a:spcBef>
              <a:spcAft>
                <a:spcPts val="0"/>
              </a:spcAft>
              <a:buSzPts val="1600"/>
              <a:buNone/>
              <a:defRPr b="1" sz="1400"/>
            </a:lvl3pPr>
            <a:lvl4pPr indent="-228600" lvl="3" marL="1828800" algn="l">
              <a:lnSpc>
                <a:spcPct val="130000"/>
              </a:lnSpc>
              <a:spcBef>
                <a:spcPts val="500"/>
              </a:spcBef>
              <a:spcAft>
                <a:spcPts val="0"/>
              </a:spcAft>
              <a:buSzPts val="1400"/>
              <a:buNone/>
              <a:defRPr b="1" sz="1200"/>
            </a:lvl4pPr>
            <a:lvl5pPr indent="-228600" lvl="4" marL="2286000" algn="l">
              <a:lnSpc>
                <a:spcPct val="130000"/>
              </a:lnSpc>
              <a:spcBef>
                <a:spcPts val="500"/>
              </a:spcBef>
              <a:spcAft>
                <a:spcPts val="0"/>
              </a:spcAft>
              <a:buSzPts val="14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22"/>
          <p:cNvSpPr txBox="1"/>
          <p:nvPr>
            <p:ph idx="4" type="body"/>
          </p:nvPr>
        </p:nvSpPr>
        <p:spPr>
          <a:xfrm>
            <a:off x="4629150" y="1943100"/>
            <a:ext cx="3854100" cy="26541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Clr>
                <a:schemeClr val="dk2"/>
              </a:buClr>
              <a:buSzPts val="1600"/>
              <a:buFont typeface="Arial"/>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p:cSld name="Content and Photo">
    <p:spTree>
      <p:nvGrpSpPr>
        <p:cNvPr id="91" name="Shape 91"/>
        <p:cNvGrpSpPr/>
        <p:nvPr/>
      </p:nvGrpSpPr>
      <p:grpSpPr>
        <a:xfrm>
          <a:off x="0" y="0"/>
          <a:ext cx="0" cy="0"/>
          <a:chOff x="0" y="0"/>
          <a:chExt cx="0" cy="0"/>
        </a:xfrm>
      </p:grpSpPr>
      <p:sp>
        <p:nvSpPr>
          <p:cNvPr id="92" name="Google Shape;92;p23"/>
          <p:cNvSpPr/>
          <p:nvPr>
            <p:ph idx="2" type="pic"/>
          </p:nvPr>
        </p:nvSpPr>
        <p:spPr>
          <a:xfrm>
            <a:off x="3823925" y="809625"/>
            <a:ext cx="5320200" cy="4333800"/>
          </a:xfrm>
          <a:prstGeom prst="rect">
            <a:avLst/>
          </a:prstGeom>
          <a:solidFill>
            <a:srgbClr val="BFBFBF"/>
          </a:solidFill>
          <a:ln>
            <a:noFill/>
          </a:ln>
        </p:spPr>
      </p:sp>
      <p:sp>
        <p:nvSpPr>
          <p:cNvPr id="93" name="Google Shape;93;p23"/>
          <p:cNvSpPr txBox="1"/>
          <p:nvPr>
            <p:ph type="title"/>
          </p:nvPr>
        </p:nvSpPr>
        <p:spPr>
          <a:xfrm>
            <a:off x="425196" y="1124712"/>
            <a:ext cx="31866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23"/>
          <p:cNvSpPr txBox="1"/>
          <p:nvPr>
            <p:ph idx="1" type="body"/>
          </p:nvPr>
        </p:nvSpPr>
        <p:spPr>
          <a:xfrm>
            <a:off x="425196" y="1639062"/>
            <a:ext cx="3186600" cy="29763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Three Photos">
  <p:cSld name="Content and Three Photos">
    <p:spTree>
      <p:nvGrpSpPr>
        <p:cNvPr id="95" name="Shape 95"/>
        <p:cNvGrpSpPr/>
        <p:nvPr/>
      </p:nvGrpSpPr>
      <p:grpSpPr>
        <a:xfrm>
          <a:off x="0" y="0"/>
          <a:ext cx="0" cy="0"/>
          <a:chOff x="0" y="0"/>
          <a:chExt cx="0" cy="0"/>
        </a:xfrm>
      </p:grpSpPr>
      <p:sp>
        <p:nvSpPr>
          <p:cNvPr id="96" name="Google Shape;96;p24"/>
          <p:cNvSpPr txBox="1"/>
          <p:nvPr>
            <p:ph type="title"/>
          </p:nvPr>
        </p:nvSpPr>
        <p:spPr>
          <a:xfrm>
            <a:off x="425196" y="1124712"/>
            <a:ext cx="31866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 name="Google Shape;97;p24"/>
          <p:cNvSpPr txBox="1"/>
          <p:nvPr>
            <p:ph idx="1" type="body"/>
          </p:nvPr>
        </p:nvSpPr>
        <p:spPr>
          <a:xfrm>
            <a:off x="425196" y="1639062"/>
            <a:ext cx="3186600" cy="29763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24"/>
          <p:cNvSpPr/>
          <p:nvPr>
            <p:ph idx="2" type="pic"/>
          </p:nvPr>
        </p:nvSpPr>
        <p:spPr>
          <a:xfrm>
            <a:off x="3835973" y="800100"/>
            <a:ext cx="5307900" cy="2199300"/>
          </a:xfrm>
          <a:prstGeom prst="rect">
            <a:avLst/>
          </a:prstGeom>
          <a:solidFill>
            <a:srgbClr val="BFBFBF"/>
          </a:solidFill>
          <a:ln cap="flat" cmpd="sng" w="9525">
            <a:solidFill>
              <a:schemeClr val="lt1"/>
            </a:solidFill>
            <a:prstDash val="solid"/>
            <a:round/>
            <a:headEnd len="sm" w="sm" type="none"/>
            <a:tailEnd len="sm" w="sm" type="none"/>
          </a:ln>
        </p:spPr>
      </p:sp>
      <p:sp>
        <p:nvSpPr>
          <p:cNvPr id="99" name="Google Shape;99;p24"/>
          <p:cNvSpPr/>
          <p:nvPr>
            <p:ph idx="3" type="pic"/>
          </p:nvPr>
        </p:nvSpPr>
        <p:spPr>
          <a:xfrm>
            <a:off x="3835973" y="2998722"/>
            <a:ext cx="2701800" cy="2143200"/>
          </a:xfrm>
          <a:prstGeom prst="rect">
            <a:avLst/>
          </a:prstGeom>
          <a:solidFill>
            <a:srgbClr val="BFBFBF"/>
          </a:solidFill>
          <a:ln cap="flat" cmpd="sng" w="9525">
            <a:solidFill>
              <a:schemeClr val="lt1"/>
            </a:solidFill>
            <a:prstDash val="solid"/>
            <a:round/>
            <a:headEnd len="sm" w="sm" type="none"/>
            <a:tailEnd len="sm" w="sm" type="none"/>
          </a:ln>
        </p:spPr>
      </p:sp>
      <p:sp>
        <p:nvSpPr>
          <p:cNvPr id="100" name="Google Shape;100;p24"/>
          <p:cNvSpPr/>
          <p:nvPr>
            <p:ph idx="4" type="pic"/>
          </p:nvPr>
        </p:nvSpPr>
        <p:spPr>
          <a:xfrm>
            <a:off x="6525817" y="2998722"/>
            <a:ext cx="2618100" cy="2143200"/>
          </a:xfrm>
          <a:prstGeom prst="rect">
            <a:avLst/>
          </a:prstGeom>
          <a:solidFill>
            <a:srgbClr val="BFBFBF"/>
          </a:solidFill>
          <a:ln cap="flat" cmpd="sng" w="9525">
            <a:solidFill>
              <a:schemeClr val="lt1"/>
            </a:solidFill>
            <a:prstDash val="solid"/>
            <a:round/>
            <a:headEnd len="sm" w="sm" type="none"/>
            <a:tailEnd len="sm" w="sm"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Photo">
  <p:cSld name="Full Width Photo">
    <p:spTree>
      <p:nvGrpSpPr>
        <p:cNvPr id="101" name="Shape 101"/>
        <p:cNvGrpSpPr/>
        <p:nvPr/>
      </p:nvGrpSpPr>
      <p:grpSpPr>
        <a:xfrm>
          <a:off x="0" y="0"/>
          <a:ext cx="0" cy="0"/>
          <a:chOff x="0" y="0"/>
          <a:chExt cx="0" cy="0"/>
        </a:xfrm>
      </p:grpSpPr>
      <p:sp>
        <p:nvSpPr>
          <p:cNvPr id="102" name="Google Shape;102;p25"/>
          <p:cNvSpPr txBox="1"/>
          <p:nvPr>
            <p:ph type="title"/>
          </p:nvPr>
        </p:nvSpPr>
        <p:spPr>
          <a:xfrm>
            <a:off x="425196" y="1124712"/>
            <a:ext cx="78867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3" name="Google Shape;103;p25"/>
          <p:cNvSpPr/>
          <p:nvPr>
            <p:ph idx="2" type="pic"/>
          </p:nvPr>
        </p:nvSpPr>
        <p:spPr>
          <a:xfrm>
            <a:off x="0" y="800100"/>
            <a:ext cx="9144000" cy="4343400"/>
          </a:xfrm>
          <a:prstGeom prst="rect">
            <a:avLst/>
          </a:prstGeom>
          <a:solidFill>
            <a:srgbClr val="BFBFBF"/>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Graph">
  <p:cSld name="Content and Graph">
    <p:spTree>
      <p:nvGrpSpPr>
        <p:cNvPr id="104" name="Shape 104"/>
        <p:cNvGrpSpPr/>
        <p:nvPr/>
      </p:nvGrpSpPr>
      <p:grpSpPr>
        <a:xfrm>
          <a:off x="0" y="0"/>
          <a:ext cx="0" cy="0"/>
          <a:chOff x="0" y="0"/>
          <a:chExt cx="0" cy="0"/>
        </a:xfrm>
      </p:grpSpPr>
      <p:sp>
        <p:nvSpPr>
          <p:cNvPr id="105" name="Google Shape;105;p26"/>
          <p:cNvSpPr txBox="1"/>
          <p:nvPr>
            <p:ph type="title"/>
          </p:nvPr>
        </p:nvSpPr>
        <p:spPr>
          <a:xfrm>
            <a:off x="425196" y="1124712"/>
            <a:ext cx="31866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 name="Google Shape;106;p26"/>
          <p:cNvSpPr txBox="1"/>
          <p:nvPr>
            <p:ph idx="1" type="body"/>
          </p:nvPr>
        </p:nvSpPr>
        <p:spPr>
          <a:xfrm>
            <a:off x="425196" y="1639062"/>
            <a:ext cx="3186600" cy="2976300"/>
          </a:xfrm>
          <a:prstGeom prst="rect">
            <a:avLst/>
          </a:prstGeom>
          <a:noFill/>
          <a:ln>
            <a:noFill/>
          </a:ln>
        </p:spPr>
        <p:txBody>
          <a:bodyPr anchorCtr="0" anchor="t" bIns="34275" lIns="68575" spcFirstLastPara="1" rIns="68575" wrap="square" tIns="34275">
            <a:noAutofit/>
          </a:bodyPr>
          <a:lstStyle>
            <a:lvl1pPr indent="-330200" lvl="0" marL="457200" algn="l">
              <a:lnSpc>
                <a:spcPct val="130000"/>
              </a:lnSpc>
              <a:spcBef>
                <a:spcPts val="500"/>
              </a:spcBef>
              <a:spcAft>
                <a:spcPts val="0"/>
              </a:spcAft>
              <a:buSzPts val="1600"/>
              <a:buChar char="•"/>
              <a:defRPr/>
            </a:lvl1pPr>
            <a:lvl2pPr indent="-330200" lvl="1" marL="914400" algn="l">
              <a:lnSpc>
                <a:spcPct val="130000"/>
              </a:lnSpc>
              <a:spcBef>
                <a:spcPts val="500"/>
              </a:spcBef>
              <a:spcAft>
                <a:spcPts val="0"/>
              </a:spcAft>
              <a:buSzPts val="1600"/>
              <a:buChar char="-"/>
              <a:defRPr/>
            </a:lvl2pPr>
            <a:lvl3pPr indent="-330200" lvl="2" marL="1371600" algn="l">
              <a:lnSpc>
                <a:spcPct val="130000"/>
              </a:lnSpc>
              <a:spcBef>
                <a:spcPts val="500"/>
              </a:spcBef>
              <a:spcAft>
                <a:spcPts val="0"/>
              </a:spcAft>
              <a:buSzPts val="1600"/>
              <a:buChar char="-"/>
              <a:defRPr/>
            </a:lvl3pPr>
            <a:lvl4pPr indent="-330200" lvl="3" marL="1828800" algn="l">
              <a:lnSpc>
                <a:spcPct val="130000"/>
              </a:lnSpc>
              <a:spcBef>
                <a:spcPts val="500"/>
              </a:spcBef>
              <a:spcAft>
                <a:spcPts val="0"/>
              </a:spcAft>
              <a:buSzPts val="1600"/>
              <a:buChar char="-"/>
              <a:defRPr/>
            </a:lvl4pPr>
            <a:lvl5pPr indent="-330200" lvl="4" marL="2286000" algn="l">
              <a:lnSpc>
                <a:spcPct val="130000"/>
              </a:lnSpc>
              <a:spcBef>
                <a:spcPts val="500"/>
              </a:spcBef>
              <a:spcAft>
                <a:spcPts val="0"/>
              </a:spcAft>
              <a:buSzPts val="16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 name="Google Shape;107;p26"/>
          <p:cNvSpPr/>
          <p:nvPr>
            <p:ph idx="2" type="chart"/>
          </p:nvPr>
        </p:nvSpPr>
        <p:spPr>
          <a:xfrm>
            <a:off x="3871451" y="1482214"/>
            <a:ext cx="4743900" cy="2975400"/>
          </a:xfrm>
          <a:prstGeom prst="rect">
            <a:avLst/>
          </a:prstGeom>
          <a:solidFill>
            <a:srgbClr val="BFBFBF"/>
          </a:solid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2pPr>
            <a:lvl3pPr lvl="2"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3pPr>
            <a:lvl4pPr lvl="3"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4pPr>
            <a:lvl5pPr lvl="4"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5pPr>
            <a:lvl6pPr lvl="5"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27"/>
          <p:cNvSpPr txBox="1"/>
          <p:nvPr>
            <p:ph type="title"/>
          </p:nvPr>
        </p:nvSpPr>
        <p:spPr>
          <a:xfrm>
            <a:off x="425196" y="1124712"/>
            <a:ext cx="7886700" cy="443100"/>
          </a:xfrm>
          <a:prstGeom prst="rect">
            <a:avLst/>
          </a:prstGeom>
          <a:noFill/>
          <a:ln>
            <a:noFill/>
          </a:ln>
        </p:spPr>
        <p:txBody>
          <a:bodyPr anchorCtr="0" anchor="b" bIns="34275" lIns="68575" spcFirstLastPara="1" rIns="68575" wrap="square" tIns="34275">
            <a:sp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10" name="Shape 1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image" Target="../media/image20.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theme" Target="../theme/theme3.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425196" y="1124712"/>
            <a:ext cx="7886700" cy="443100"/>
          </a:xfrm>
          <a:prstGeom prst="rect">
            <a:avLst/>
          </a:prstGeom>
          <a:noFill/>
          <a:ln>
            <a:noFill/>
          </a:ln>
        </p:spPr>
        <p:txBody>
          <a:bodyPr anchorCtr="0" anchor="b" bIns="34275" lIns="68575" spcFirstLastPara="1" rIns="68575" wrap="square" tIns="34275">
            <a:spAutoFit/>
          </a:bodyPr>
          <a:lstStyle>
            <a:lvl1pPr lvl="0" marR="0" algn="l">
              <a:lnSpc>
                <a:spcPct val="90000"/>
              </a:lnSpc>
              <a:spcBef>
                <a:spcPts val="0"/>
              </a:spcBef>
              <a:spcAft>
                <a:spcPts val="0"/>
              </a:spcAft>
              <a:buClr>
                <a:schemeClr val="dk2"/>
              </a:buClr>
              <a:buSzPts val="2700"/>
              <a:buFont typeface="Arial"/>
              <a:buNone/>
              <a:defRPr b="0" i="0" sz="2700" u="none" cap="none" strike="noStrik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6" name="Google Shape;56;p14"/>
          <p:cNvSpPr txBox="1"/>
          <p:nvPr>
            <p:ph idx="1" type="body"/>
          </p:nvPr>
        </p:nvSpPr>
        <p:spPr>
          <a:xfrm>
            <a:off x="425196" y="1639062"/>
            <a:ext cx="7886700" cy="2976300"/>
          </a:xfrm>
          <a:prstGeom prst="rect">
            <a:avLst/>
          </a:prstGeom>
          <a:noFill/>
          <a:ln>
            <a:noFill/>
          </a:ln>
        </p:spPr>
        <p:txBody>
          <a:bodyPr anchorCtr="0" anchor="t" bIns="34275" lIns="68575" spcFirstLastPara="1" rIns="68575" wrap="square" tIns="34275">
            <a:noAutofit/>
          </a:bodyPr>
          <a:lstStyle>
            <a:lvl1pPr indent="-330200" lvl="0" marL="457200" marR="0" algn="l">
              <a:lnSpc>
                <a:spcPct val="130000"/>
              </a:lnSpc>
              <a:spcBef>
                <a:spcPts val="500"/>
              </a:spcBef>
              <a:spcAft>
                <a:spcPts val="0"/>
              </a:spcAft>
              <a:buClr>
                <a:schemeClr val="dk2"/>
              </a:buClr>
              <a:buSzPts val="1600"/>
              <a:buFont typeface="Arial"/>
              <a:buChar char="•"/>
              <a:defRPr b="0" i="0" sz="1400" u="none" cap="none" strike="noStrike">
                <a:solidFill>
                  <a:schemeClr val="dk1"/>
                </a:solidFill>
                <a:latin typeface="Arial"/>
                <a:ea typeface="Arial"/>
                <a:cs typeface="Arial"/>
                <a:sym typeface="Arial"/>
              </a:defRPr>
            </a:lvl1pPr>
            <a:lvl2pPr indent="-330200" lvl="1" marL="914400"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2pPr>
            <a:lvl3pPr indent="-330200" lvl="2" marL="1371600"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3pPr>
            <a:lvl4pPr indent="-330200" lvl="3" marL="1828800"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4pPr>
            <a:lvl5pPr indent="-330200" lvl="4" marL="2286000" marR="0" algn="l">
              <a:lnSpc>
                <a:spcPct val="130000"/>
              </a:lnSpc>
              <a:spcBef>
                <a:spcPts val="500"/>
              </a:spcBef>
              <a:spcAft>
                <a:spcPts val="0"/>
              </a:spcAft>
              <a:buClr>
                <a:schemeClr val="dk2"/>
              </a:buClr>
              <a:buSzPts val="1600"/>
              <a:buFont typeface="NTR"/>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descr="University at Buffalo, The State University of New York logo" id="57" name="Google Shape;57;p14"/>
          <p:cNvPicPr preferRelativeResize="0"/>
          <p:nvPr/>
        </p:nvPicPr>
        <p:blipFill rotWithShape="1">
          <a:blip r:embed="rId2">
            <a:alphaModFix/>
          </a:blip>
          <a:srcRect b="0" l="0" r="0" t="0"/>
          <a:stretch/>
        </p:blipFill>
        <p:spPr>
          <a:xfrm>
            <a:off x="266700" y="240937"/>
            <a:ext cx="3600453" cy="266867"/>
          </a:xfrm>
          <a:prstGeom prst="rect">
            <a:avLst/>
          </a:prstGeom>
          <a:noFill/>
          <a:ln>
            <a:noFill/>
          </a:ln>
        </p:spPr>
      </p:pic>
      <p:sp>
        <p:nvSpPr>
          <p:cNvPr id="58" name="Google Shape;58;p14"/>
          <p:cNvSpPr txBox="1"/>
          <p:nvPr/>
        </p:nvSpPr>
        <p:spPr>
          <a:xfrm>
            <a:off x="5203632" y="4739831"/>
            <a:ext cx="30861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hyperlink" Target="https://www.researchgate.net/publication/375513187_An_Overview_of_using_of_Artificial_Intelligence_in_Enhancing_Security_and_Privacy_in_Mobile_Social_Network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hyperlink" Target="https://www.researchgate.net/publication/375513187_An_Overview_of_using_of_Artificial_Intelligence_in_Enhancing_Security_and_Privacy_in_Mobile_Social_Network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hyperlink" Target="https://www.researchgate.net/publication/262333726_Solutions_to_Security_and_Privacy_Issues_in_Mobile_Social_Networking" TargetMode="External"/><Relationship Id="rId4" Type="http://schemas.openxmlformats.org/officeDocument/2006/relationships/hyperlink" Target="https://www.researchgate.net/publication/3283178_WhozThat_Evolving_an_ecosystem_for_context-aware_mobile_social_networks" TargetMode="External"/><Relationship Id="rId5" Type="http://schemas.openxmlformats.org/officeDocument/2006/relationships/hyperlink" Target="https://courses.cs.duke.edu/cps296.1/fall05/papers/serendipity.pdf" TargetMode="External"/><Relationship Id="rId6" Type="http://schemas.openxmlformats.org/officeDocument/2006/relationships/hyperlink" Target="https://www.researchgate.net/publication/375513187_An_Overview_of_using_of_Artificial_Intelligence_in_Enhancing_Security_and_Privacy_in_Mobile_Social_Networ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9"/>
          <p:cNvSpPr txBox="1"/>
          <p:nvPr>
            <p:ph type="ctrTitle"/>
          </p:nvPr>
        </p:nvSpPr>
        <p:spPr>
          <a:xfrm>
            <a:off x="493776" y="1117854"/>
            <a:ext cx="4978800" cy="1789800"/>
          </a:xfrm>
          <a:prstGeom prst="rect">
            <a:avLst/>
          </a:prstGeom>
          <a:noFill/>
          <a:ln>
            <a:noFill/>
          </a:ln>
        </p:spPr>
        <p:txBody>
          <a:bodyPr anchorCtr="0" anchor="b" bIns="34275" lIns="0" spcFirstLastPara="1" rIns="68575" wrap="square" tIns="34275">
            <a:noAutofit/>
          </a:bodyPr>
          <a:lstStyle/>
          <a:p>
            <a:pPr indent="0" lvl="0" marL="0" rtl="0" algn="l">
              <a:lnSpc>
                <a:spcPct val="96666"/>
              </a:lnSpc>
              <a:spcBef>
                <a:spcPts val="0"/>
              </a:spcBef>
              <a:spcAft>
                <a:spcPts val="0"/>
              </a:spcAft>
              <a:buClr>
                <a:schemeClr val="lt1"/>
              </a:buClr>
              <a:buSzPts val="4500"/>
              <a:buFont typeface="Arial"/>
              <a:buNone/>
            </a:pPr>
            <a:r>
              <a:t/>
            </a:r>
            <a:endParaRPr sz="3200"/>
          </a:p>
          <a:p>
            <a:pPr indent="0" lvl="0" marL="0" rtl="0" algn="l">
              <a:lnSpc>
                <a:spcPct val="96666"/>
              </a:lnSpc>
              <a:spcBef>
                <a:spcPts val="0"/>
              </a:spcBef>
              <a:spcAft>
                <a:spcPts val="0"/>
              </a:spcAft>
              <a:buClr>
                <a:schemeClr val="lt1"/>
              </a:buClr>
              <a:buSzPts val="4500"/>
              <a:buFont typeface="Arial"/>
              <a:buNone/>
            </a:pPr>
            <a:r>
              <a:rPr lang="en" sz="3200"/>
              <a:t>CSE 707:</a:t>
            </a:r>
            <a:endParaRPr sz="3200"/>
          </a:p>
          <a:p>
            <a:pPr indent="0" lvl="0" marL="0" rtl="0" algn="l">
              <a:lnSpc>
                <a:spcPct val="96666"/>
              </a:lnSpc>
              <a:spcBef>
                <a:spcPts val="0"/>
              </a:spcBef>
              <a:spcAft>
                <a:spcPts val="0"/>
              </a:spcAft>
              <a:buClr>
                <a:schemeClr val="lt1"/>
              </a:buClr>
              <a:buSzPts val="4500"/>
              <a:buFont typeface="Arial"/>
              <a:buNone/>
            </a:pPr>
            <a:r>
              <a:rPr lang="en" sz="3200"/>
              <a:t>Solutions to Security &amp; Privacy Issues in Mobile Social Networking</a:t>
            </a:r>
            <a:endParaRPr sz="3200"/>
          </a:p>
        </p:txBody>
      </p:sp>
      <p:sp>
        <p:nvSpPr>
          <p:cNvPr id="116" name="Google Shape;116;p29"/>
          <p:cNvSpPr txBox="1"/>
          <p:nvPr>
            <p:ph idx="1" type="body"/>
          </p:nvPr>
        </p:nvSpPr>
        <p:spPr>
          <a:xfrm>
            <a:off x="493775" y="2976375"/>
            <a:ext cx="5193900" cy="1237800"/>
          </a:xfrm>
          <a:prstGeom prst="rect">
            <a:avLst/>
          </a:prstGeom>
          <a:noFill/>
          <a:ln>
            <a:noFill/>
          </a:ln>
        </p:spPr>
        <p:txBody>
          <a:bodyPr anchorCtr="0" anchor="t" bIns="34275" lIns="0" spcFirstLastPara="1" rIns="68575" wrap="square" tIns="34275">
            <a:noAutofit/>
          </a:bodyPr>
          <a:lstStyle/>
          <a:p>
            <a:pPr indent="0" lvl="0" marL="0" rtl="0" algn="l">
              <a:lnSpc>
                <a:spcPct val="130000"/>
              </a:lnSpc>
              <a:spcBef>
                <a:spcPts val="0"/>
              </a:spcBef>
              <a:spcAft>
                <a:spcPts val="0"/>
              </a:spcAft>
              <a:buSzPts val="2500"/>
              <a:buNone/>
            </a:pPr>
            <a:r>
              <a:rPr lang="en" sz="1600"/>
              <a:t>Paper by: Aaron Beach, Mike Gartrell, and Richard Han</a:t>
            </a:r>
            <a:endParaRPr sz="1600"/>
          </a:p>
          <a:p>
            <a:pPr indent="0" lvl="0" marL="0" rtl="0" algn="l">
              <a:lnSpc>
                <a:spcPct val="130000"/>
              </a:lnSpc>
              <a:spcBef>
                <a:spcPts val="1200"/>
              </a:spcBef>
              <a:spcAft>
                <a:spcPts val="1200"/>
              </a:spcAft>
              <a:buSzPts val="2500"/>
              <a:buNone/>
            </a:pPr>
            <a:r>
              <a:rPr lang="en" sz="1600"/>
              <a:t>Presented by: Jackey Wang, Nawar Khouri</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8"/>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Direct Anonymity - Pt 2</a:t>
            </a:r>
            <a:endParaRPr/>
          </a:p>
        </p:txBody>
      </p:sp>
      <p:sp>
        <p:nvSpPr>
          <p:cNvPr id="181" name="Google Shape;181;p38"/>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Since SocialAware is P2P, one could </a:t>
            </a:r>
            <a:r>
              <a:rPr lang="en">
                <a:solidFill>
                  <a:srgbClr val="666666"/>
                </a:solidFill>
              </a:rPr>
              <a:t>track</a:t>
            </a:r>
            <a:r>
              <a:rPr lang="en">
                <a:solidFill>
                  <a:srgbClr val="666666"/>
                </a:solidFill>
              </a:rPr>
              <a:t> a user by tracking when they logged in, and each time another user or device detect that person’s social ID. With this information one could figure out that person’s schedule.</a:t>
            </a:r>
            <a:endParaRPr>
              <a:solidFill>
                <a:srgbClr val="666666"/>
              </a:solidFill>
            </a:endParaRPr>
          </a:p>
          <a:p>
            <a:pPr indent="0" lvl="0" marL="0" rtl="0" algn="l">
              <a:lnSpc>
                <a:spcPct val="150000"/>
              </a:lnSpc>
              <a:spcBef>
                <a:spcPts val="500"/>
              </a:spcBef>
              <a:spcAft>
                <a:spcPts val="0"/>
              </a:spcAft>
              <a:buNone/>
            </a:pPr>
            <a:r>
              <a:t/>
            </a:r>
            <a:endParaRPr>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9"/>
          <p:cNvSpPr txBox="1"/>
          <p:nvPr>
            <p:ph type="title"/>
          </p:nvPr>
        </p:nvSpPr>
        <p:spPr>
          <a:xfrm>
            <a:off x="425200" y="1124700"/>
            <a:ext cx="60252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The Indirect or K-Anonymity </a:t>
            </a:r>
            <a:r>
              <a:rPr lang="en"/>
              <a:t>Problem</a:t>
            </a:r>
            <a:endParaRPr/>
          </a:p>
        </p:txBody>
      </p:sp>
      <p:sp>
        <p:nvSpPr>
          <p:cNvPr id="187" name="Google Shape;187;p39"/>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Although the user does not provide identifiable information, certain aspects of the social network, such as preferences, may be used to map the information back to the user. For example, a user’s favorite movie list can be used to track down the user’s identity. </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The K-Anonymity problem occurs when n pieces of information, or n sets of related information, can be used to track down the identity of a user. The challenge arises when deciding what information to use in such a way that the user's identity is not compromised</a:t>
            </a:r>
            <a:endParaRPr>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0"/>
          <p:cNvSpPr txBox="1"/>
          <p:nvPr>
            <p:ph type="title"/>
          </p:nvPr>
        </p:nvSpPr>
        <p:spPr>
          <a:xfrm>
            <a:off x="425201" y="1124700"/>
            <a:ext cx="68052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The Indirect or K-Anonymity Problem - Pt 2</a:t>
            </a:r>
            <a:endParaRPr/>
          </a:p>
        </p:txBody>
      </p:sp>
      <p:sp>
        <p:nvSpPr>
          <p:cNvPr id="193" name="Google Shape;193;p40"/>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One known K-</a:t>
            </a:r>
            <a:r>
              <a:rPr lang="en">
                <a:solidFill>
                  <a:srgbClr val="666666"/>
                </a:solidFill>
              </a:rPr>
              <a:t>Anonymity</a:t>
            </a:r>
            <a:r>
              <a:rPr lang="en">
                <a:solidFill>
                  <a:srgbClr val="666666"/>
                </a:solidFill>
              </a:rPr>
              <a:t> problem is the voter-health record problem, where individuals are able to identify associated medical health records through the use of voter records</a:t>
            </a:r>
            <a:r>
              <a:rPr lang="en" sz="1200">
                <a:solidFill>
                  <a:srgbClr val="000000"/>
                </a:solidFil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1"/>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Spoofing &amp; Replay Attack</a:t>
            </a:r>
            <a:endParaRPr/>
          </a:p>
        </p:txBody>
      </p:sp>
      <p:sp>
        <p:nvSpPr>
          <p:cNvPr id="199" name="Google Shape;199;p41"/>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Once a person’s info has been intercepted in p2p networks, it can be used in a spoofing attack.</a:t>
            </a:r>
            <a:endParaRPr>
              <a:solidFill>
                <a:srgbClr val="666666"/>
              </a:solidFill>
            </a:endParaRPr>
          </a:p>
          <a:p>
            <a:pPr indent="-330200" lvl="0" marL="457200" rtl="0" algn="l">
              <a:lnSpc>
                <a:spcPct val="150000"/>
              </a:lnSpc>
              <a:spcBef>
                <a:spcPts val="500"/>
              </a:spcBef>
              <a:spcAft>
                <a:spcPts val="0"/>
              </a:spcAft>
              <a:buClr>
                <a:srgbClr val="666666"/>
              </a:buClr>
              <a:buSzPts val="1600"/>
              <a:buChar char="•"/>
            </a:pPr>
            <a:r>
              <a:rPr lang="en">
                <a:solidFill>
                  <a:srgbClr val="666666"/>
                </a:solidFill>
              </a:rPr>
              <a:t>Spoofing - A hacker can pretend to be one of its victims by sending (replaying) the hacked ID to devices that request the user’s social network ID</a:t>
            </a:r>
            <a:endParaRPr>
              <a:solidFill>
                <a:srgbClr val="666666"/>
              </a:solidFill>
            </a:endParaRPr>
          </a:p>
          <a:p>
            <a:pPr indent="-330200" lvl="1" marL="914400" rtl="0" algn="l">
              <a:lnSpc>
                <a:spcPct val="150000"/>
              </a:lnSpc>
              <a:spcBef>
                <a:spcPts val="0"/>
              </a:spcBef>
              <a:spcAft>
                <a:spcPts val="0"/>
              </a:spcAft>
              <a:buClr>
                <a:srgbClr val="666666"/>
              </a:buClr>
              <a:buSzPts val="1600"/>
              <a:buChar char="-"/>
            </a:pPr>
            <a:r>
              <a:rPr lang="en">
                <a:solidFill>
                  <a:srgbClr val="666666"/>
                </a:solidFill>
              </a:rPr>
              <a:t>For example, a lock requires </a:t>
            </a:r>
            <a:r>
              <a:rPr lang="en">
                <a:solidFill>
                  <a:srgbClr val="666666"/>
                </a:solidFill>
              </a:rPr>
              <a:t>someone</a:t>
            </a:r>
            <a:r>
              <a:rPr lang="en">
                <a:solidFill>
                  <a:srgbClr val="666666"/>
                </a:solidFill>
              </a:rPr>
              <a:t>’s social </a:t>
            </a:r>
            <a:r>
              <a:rPr lang="en">
                <a:solidFill>
                  <a:srgbClr val="666666"/>
                </a:solidFill>
              </a:rPr>
              <a:t>network</a:t>
            </a:r>
            <a:r>
              <a:rPr lang="en">
                <a:solidFill>
                  <a:srgbClr val="666666"/>
                </a:solidFill>
              </a:rPr>
              <a:t> ID to open, the hacker intercepts the owner’s ID via Bluetooth since it’s not secure, replays it to the lock and is able to open it</a:t>
            </a:r>
            <a:endParaRPr>
              <a:solidFill>
                <a:srgbClr val="666666"/>
              </a:solidFill>
            </a:endParaRPr>
          </a:p>
          <a:p>
            <a:pPr indent="0" lvl="0" marL="0" rtl="0" algn="l">
              <a:lnSpc>
                <a:spcPct val="150000"/>
              </a:lnSpc>
              <a:spcBef>
                <a:spcPts val="500"/>
              </a:spcBef>
              <a:spcAft>
                <a:spcPts val="0"/>
              </a:spcAft>
              <a:buNone/>
            </a:pPr>
            <a:r>
              <a:t/>
            </a:r>
            <a:endParaRPr>
              <a:solidFill>
                <a:srgbClr val="666666"/>
              </a:solidFill>
            </a:endParaRPr>
          </a:p>
        </p:txBody>
      </p:sp>
      <p:pic>
        <p:nvPicPr>
          <p:cNvPr id="200" name="Google Shape;200;p41"/>
          <p:cNvPicPr preferRelativeResize="0"/>
          <p:nvPr/>
        </p:nvPicPr>
        <p:blipFill>
          <a:blip r:embed="rId3">
            <a:alphaModFix/>
          </a:blip>
          <a:stretch>
            <a:fillRect/>
          </a:stretch>
        </p:blipFill>
        <p:spPr>
          <a:xfrm>
            <a:off x="5638896" y="1525775"/>
            <a:ext cx="3200305" cy="25596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2"/>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Wormhole Attack</a:t>
            </a:r>
            <a:endParaRPr/>
          </a:p>
        </p:txBody>
      </p:sp>
      <p:sp>
        <p:nvSpPr>
          <p:cNvPr id="206" name="Google Shape;206;p42"/>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Another type of replay attack.</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Wireless transmissions are captured on one end of the network and replayed on another end</a:t>
            </a:r>
            <a:endParaRPr>
              <a:solidFill>
                <a:srgbClr val="666666"/>
              </a:solidFill>
            </a:endParaRPr>
          </a:p>
          <a:p>
            <a:pPr indent="-330200" lvl="0" marL="457200" rtl="0" algn="l">
              <a:lnSpc>
                <a:spcPct val="150000"/>
              </a:lnSpc>
              <a:spcBef>
                <a:spcPts val="500"/>
              </a:spcBef>
              <a:spcAft>
                <a:spcPts val="0"/>
              </a:spcAft>
              <a:buClr>
                <a:srgbClr val="666666"/>
              </a:buClr>
              <a:buSzPts val="1600"/>
              <a:buChar char="•"/>
            </a:pPr>
            <a:r>
              <a:rPr lang="en">
                <a:solidFill>
                  <a:srgbClr val="666666"/>
                </a:solidFill>
              </a:rPr>
              <a:t>In software like WhozThat or SocialAware, a hacker could take a user’s ID and use their ID in a completely different location</a:t>
            </a:r>
            <a:endParaRPr>
              <a:solidFill>
                <a:srgbClr val="666666"/>
              </a:solidFill>
            </a:endParaRPr>
          </a:p>
        </p:txBody>
      </p:sp>
      <p:pic>
        <p:nvPicPr>
          <p:cNvPr id="207" name="Google Shape;207;p42"/>
          <p:cNvPicPr preferRelativeResize="0"/>
          <p:nvPr/>
        </p:nvPicPr>
        <p:blipFill>
          <a:blip r:embed="rId3">
            <a:alphaModFix/>
          </a:blip>
          <a:stretch>
            <a:fillRect/>
          </a:stretch>
        </p:blipFill>
        <p:spPr>
          <a:xfrm>
            <a:off x="5725271" y="1639050"/>
            <a:ext cx="3200307" cy="21002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3"/>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Eavesdropping</a:t>
            </a:r>
            <a:endParaRPr/>
          </a:p>
        </p:txBody>
      </p:sp>
      <p:sp>
        <p:nvSpPr>
          <p:cNvPr id="213" name="Google Shape;213;p43"/>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You don’t even need to intercept user IDs, you can simply just listen for their data over the wireless network.</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Wait until a user transmits their data to a device. If that persons is connecting to Facebook using HTTP, instead of HTTP, all their information is in plaintext and can be completely clear for people to see. </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Even if </a:t>
            </a:r>
            <a:r>
              <a:rPr lang="en">
                <a:solidFill>
                  <a:srgbClr val="666666"/>
                </a:solidFill>
              </a:rPr>
              <a:t>someone</a:t>
            </a:r>
            <a:r>
              <a:rPr lang="en">
                <a:solidFill>
                  <a:srgbClr val="666666"/>
                </a:solidFill>
              </a:rPr>
              <a:t>’s privacy settings didn’t allow for strangers to view their profile, it’s useless because all </a:t>
            </a:r>
            <a:r>
              <a:rPr lang="en">
                <a:solidFill>
                  <a:srgbClr val="666666"/>
                </a:solidFill>
              </a:rPr>
              <a:t>their</a:t>
            </a:r>
            <a:r>
              <a:rPr lang="en">
                <a:solidFill>
                  <a:srgbClr val="666666"/>
                </a:solidFill>
              </a:rPr>
              <a:t> information is still being transmitted via plaintext with HTTP</a:t>
            </a:r>
            <a:endParaRPr>
              <a:solidFill>
                <a:srgbClr val="666666"/>
              </a:solidFill>
            </a:endParaRPr>
          </a:p>
        </p:txBody>
      </p:sp>
      <p:pic>
        <p:nvPicPr>
          <p:cNvPr id="214" name="Google Shape;214;p43"/>
          <p:cNvPicPr preferRelativeResize="0"/>
          <p:nvPr/>
        </p:nvPicPr>
        <p:blipFill>
          <a:blip r:embed="rId3">
            <a:alphaModFix/>
          </a:blip>
          <a:stretch>
            <a:fillRect/>
          </a:stretch>
        </p:blipFill>
        <p:spPr>
          <a:xfrm>
            <a:off x="5764896" y="1400325"/>
            <a:ext cx="3200303" cy="23428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4"/>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HTTPS</a:t>
            </a:r>
            <a:endParaRPr/>
          </a:p>
        </p:txBody>
      </p:sp>
      <p:sp>
        <p:nvSpPr>
          <p:cNvPr id="220" name="Google Shape;220;p44"/>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In reality all of the aforementioned attacks can be </a:t>
            </a:r>
            <a:r>
              <a:rPr lang="en">
                <a:solidFill>
                  <a:srgbClr val="666666"/>
                </a:solidFill>
              </a:rPr>
              <a:t>combated</a:t>
            </a:r>
            <a:r>
              <a:rPr lang="en">
                <a:solidFill>
                  <a:srgbClr val="666666"/>
                </a:solidFill>
              </a:rPr>
              <a:t> with HTTPS, and </a:t>
            </a:r>
            <a:r>
              <a:rPr lang="en">
                <a:solidFill>
                  <a:srgbClr val="666666"/>
                </a:solidFill>
              </a:rPr>
              <a:t>authentication.</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If the user has a sufficiently strong username and password, it’s virtually impossible for a hacker to spoof the user’s ID.</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However, it’s still not a good idea to just depend on HTTPS and strong passwords, so how do we solve these problems?</a:t>
            </a:r>
            <a:endParaRPr>
              <a:solidFill>
                <a:srgbClr val="666666"/>
              </a:solidFill>
            </a:endParaRPr>
          </a:p>
        </p:txBody>
      </p:sp>
      <p:pic>
        <p:nvPicPr>
          <p:cNvPr id="221" name="Google Shape;221;p44"/>
          <p:cNvPicPr preferRelativeResize="0"/>
          <p:nvPr/>
        </p:nvPicPr>
        <p:blipFill>
          <a:blip r:embed="rId3">
            <a:alphaModFix/>
          </a:blip>
          <a:stretch>
            <a:fillRect/>
          </a:stretch>
        </p:blipFill>
        <p:spPr>
          <a:xfrm>
            <a:off x="5725296" y="1124700"/>
            <a:ext cx="3200304" cy="32003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5"/>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Security &amp; Privacy Solutions</a:t>
            </a:r>
            <a:endParaRPr/>
          </a:p>
        </p:txBody>
      </p:sp>
      <p:sp>
        <p:nvSpPr>
          <p:cNvPr id="227" name="Google Shape;227;p45"/>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The previously mentioned Identity Server is a system designed to address the aforementioned security concerns. A few assumptions were made when designing the system:</a:t>
            </a:r>
            <a:endParaRPr>
              <a:solidFill>
                <a:srgbClr val="666666"/>
              </a:solidFill>
            </a:endParaRPr>
          </a:p>
          <a:p>
            <a:pPr indent="-317500" lvl="0" marL="609600" rtl="0" algn="l">
              <a:lnSpc>
                <a:spcPct val="150000"/>
              </a:lnSpc>
              <a:spcBef>
                <a:spcPts val="300"/>
              </a:spcBef>
              <a:spcAft>
                <a:spcPts val="0"/>
              </a:spcAft>
              <a:buClr>
                <a:srgbClr val="666666"/>
              </a:buClr>
              <a:buSzPts val="1400"/>
              <a:buChar char="●"/>
            </a:pPr>
            <a:r>
              <a:rPr lang="en">
                <a:solidFill>
                  <a:srgbClr val="666666"/>
                </a:solidFill>
              </a:rPr>
              <a:t>A mobile device has a reliable internet connection.</a:t>
            </a:r>
            <a:endParaRPr>
              <a:solidFill>
                <a:srgbClr val="666666"/>
              </a:solidFill>
            </a:endParaRPr>
          </a:p>
          <a:p>
            <a:pPr indent="-317500" lvl="0" marL="609600" rtl="0" algn="l">
              <a:lnSpc>
                <a:spcPct val="150000"/>
              </a:lnSpc>
              <a:spcBef>
                <a:spcPts val="0"/>
              </a:spcBef>
              <a:spcAft>
                <a:spcPts val="0"/>
              </a:spcAft>
              <a:buClr>
                <a:srgbClr val="666666"/>
              </a:buClr>
              <a:buSzPts val="1400"/>
              <a:buChar char="●"/>
            </a:pPr>
            <a:r>
              <a:rPr lang="en">
                <a:solidFill>
                  <a:srgbClr val="666666"/>
                </a:solidFill>
              </a:rPr>
              <a:t>A mobile device has short-range wireless capabilities, such as Bluetooth.</a:t>
            </a:r>
            <a:endParaRPr>
              <a:solidFill>
                <a:srgbClr val="666666"/>
              </a:solidFill>
            </a:endParaRPr>
          </a:p>
          <a:p>
            <a:pPr indent="-317500" lvl="0" marL="609600" rtl="0" algn="l">
              <a:lnSpc>
                <a:spcPct val="150000"/>
              </a:lnSpc>
              <a:spcBef>
                <a:spcPts val="0"/>
              </a:spcBef>
              <a:spcAft>
                <a:spcPts val="0"/>
              </a:spcAft>
              <a:buClr>
                <a:srgbClr val="666666"/>
              </a:buClr>
              <a:buSzPts val="1400"/>
              <a:buChar char="●"/>
            </a:pPr>
            <a:r>
              <a:rPr lang="en">
                <a:solidFill>
                  <a:srgbClr val="666666"/>
                </a:solidFill>
              </a:rPr>
              <a:t>The mobile device uses a secure system location</a:t>
            </a:r>
            <a:endParaRPr>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6"/>
          <p:cNvSpPr txBox="1"/>
          <p:nvPr>
            <p:ph type="title"/>
          </p:nvPr>
        </p:nvSpPr>
        <p:spPr>
          <a:xfrm>
            <a:off x="430253" y="826425"/>
            <a:ext cx="86532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Design of the Identity Server and Anonymous Identifier</a:t>
            </a:r>
            <a:endParaRPr/>
          </a:p>
        </p:txBody>
      </p:sp>
      <p:sp>
        <p:nvSpPr>
          <p:cNvPr id="233" name="Google Shape;233;p46"/>
          <p:cNvSpPr txBox="1"/>
          <p:nvPr>
            <p:ph idx="1" type="body"/>
          </p:nvPr>
        </p:nvSpPr>
        <p:spPr>
          <a:xfrm>
            <a:off x="430246" y="1340787"/>
            <a:ext cx="5213700" cy="2976300"/>
          </a:xfrm>
          <a:prstGeom prst="rect">
            <a:avLst/>
          </a:prstGeom>
        </p:spPr>
        <p:txBody>
          <a:bodyPr anchorCtr="0" anchor="t" bIns="34275" lIns="68575" spcFirstLastPara="1" rIns="68575" wrap="square" tIns="34275">
            <a:noAutofit/>
          </a:bodyPr>
          <a:lstStyle/>
          <a:p>
            <a:pPr indent="0" lvl="0" marL="0" rtl="0" algn="l">
              <a:lnSpc>
                <a:spcPct val="115000"/>
              </a:lnSpc>
              <a:spcBef>
                <a:spcPts val="500"/>
              </a:spcBef>
              <a:spcAft>
                <a:spcPts val="0"/>
              </a:spcAft>
              <a:buNone/>
            </a:pPr>
            <a:r>
              <a:rPr lang="en" sz="1100">
                <a:solidFill>
                  <a:srgbClr val="666666"/>
                </a:solidFill>
              </a:rPr>
              <a:t>To avoid using a user’s social network ID, which can present privacy and security concerns, the anonymous identifier (AID) is a nonce (a number used once in cryptographic communication) generated by the trusted server, called the Identity Server (IS). The process is as follows:</a:t>
            </a:r>
            <a:endParaRPr sz="1100">
              <a:solidFill>
                <a:srgbClr val="666666"/>
              </a:solidFill>
            </a:endParaRPr>
          </a:p>
          <a:p>
            <a:pPr indent="-298450" lvl="0" marL="457200" rtl="0" algn="l">
              <a:lnSpc>
                <a:spcPct val="115000"/>
              </a:lnSpc>
              <a:spcBef>
                <a:spcPts val="300"/>
              </a:spcBef>
              <a:spcAft>
                <a:spcPts val="0"/>
              </a:spcAft>
              <a:buClr>
                <a:srgbClr val="666666"/>
              </a:buClr>
              <a:buSzPts val="1100"/>
              <a:buAutoNum type="arabicPeriod"/>
            </a:pPr>
            <a:r>
              <a:rPr lang="en" sz="1100">
                <a:solidFill>
                  <a:srgbClr val="666666"/>
                </a:solidFill>
              </a:rPr>
              <a:t>A user’s mobile device contacts the IS to obtain an AID before advertising its presence to other mobile devices.</a:t>
            </a:r>
            <a:endParaRPr sz="1100">
              <a:solidFill>
                <a:srgbClr val="666666"/>
              </a:solidFill>
            </a:endParaRPr>
          </a:p>
          <a:p>
            <a:pPr indent="-298450" lvl="0" marL="457200" rtl="0" algn="l">
              <a:lnSpc>
                <a:spcPct val="115000"/>
              </a:lnSpc>
              <a:spcBef>
                <a:spcPts val="0"/>
              </a:spcBef>
              <a:spcAft>
                <a:spcPts val="0"/>
              </a:spcAft>
              <a:buClr>
                <a:srgbClr val="666666"/>
              </a:buClr>
              <a:buSzPts val="1100"/>
              <a:buAutoNum type="arabicPeriod"/>
            </a:pPr>
            <a:r>
              <a:rPr lang="en" sz="1100">
                <a:solidFill>
                  <a:srgbClr val="666666"/>
                </a:solidFill>
              </a:rPr>
              <a:t>The IS generates an AID for the mobile device using a cryptographic hash function and a salt value.</a:t>
            </a:r>
            <a:endParaRPr sz="1100">
              <a:solidFill>
                <a:srgbClr val="666666"/>
              </a:solidFill>
            </a:endParaRPr>
          </a:p>
          <a:p>
            <a:pPr indent="-298450" lvl="0" marL="457200" rtl="0" algn="l">
              <a:lnSpc>
                <a:spcPct val="115000"/>
              </a:lnSpc>
              <a:spcBef>
                <a:spcPts val="0"/>
              </a:spcBef>
              <a:spcAft>
                <a:spcPts val="0"/>
              </a:spcAft>
              <a:buClr>
                <a:srgbClr val="666666"/>
              </a:buClr>
              <a:buSzPts val="1100"/>
              <a:buAutoNum type="arabicPeriod"/>
            </a:pPr>
            <a:r>
              <a:rPr lang="en" sz="1100">
                <a:solidFill>
                  <a:srgbClr val="666666"/>
                </a:solidFill>
              </a:rPr>
              <a:t>The IS associates the generated AID with the mobile device that requested it and returns it to the mobile device.</a:t>
            </a:r>
            <a:endParaRPr sz="1100">
              <a:solidFill>
                <a:srgbClr val="666666"/>
              </a:solidFill>
            </a:endParaRPr>
          </a:p>
          <a:p>
            <a:pPr indent="-298450" lvl="0" marL="457200" rtl="0" algn="l">
              <a:lnSpc>
                <a:spcPct val="115000"/>
              </a:lnSpc>
              <a:spcBef>
                <a:spcPts val="0"/>
              </a:spcBef>
              <a:spcAft>
                <a:spcPts val="0"/>
              </a:spcAft>
              <a:buClr>
                <a:srgbClr val="666666"/>
              </a:buClr>
              <a:buSzPts val="1100"/>
              <a:buAutoNum type="arabicPeriod"/>
            </a:pPr>
            <a:r>
              <a:rPr lang="en" sz="1100">
                <a:solidFill>
                  <a:srgbClr val="666666"/>
                </a:solidFill>
              </a:rPr>
              <a:t>The mobile device (device A) shares its AID with other mobile devices and/or stationary devices (device B) by launching a Bluetooth AID-sharing service.</a:t>
            </a:r>
            <a:endParaRPr sz="1100">
              <a:solidFill>
                <a:srgbClr val="666666"/>
              </a:solidFill>
            </a:endParaRPr>
          </a:p>
          <a:p>
            <a:pPr indent="-298450" lvl="0" marL="457200" rtl="0" algn="l">
              <a:lnSpc>
                <a:spcPct val="115000"/>
              </a:lnSpc>
              <a:spcBef>
                <a:spcPts val="0"/>
              </a:spcBef>
              <a:spcAft>
                <a:spcPts val="0"/>
              </a:spcAft>
              <a:buClr>
                <a:srgbClr val="666666"/>
              </a:buClr>
              <a:buSzPts val="1100"/>
              <a:buAutoNum type="arabicPeriod"/>
            </a:pPr>
            <a:r>
              <a:rPr lang="en" sz="1100">
                <a:solidFill>
                  <a:srgbClr val="666666"/>
                </a:solidFill>
              </a:rPr>
              <a:t>After a nearby mobile device or stationary device discovers this AID-sharing service on device A, device B establishes a connection to device A to obtain its AID.</a:t>
            </a:r>
            <a:endParaRPr sz="1100">
              <a:solidFill>
                <a:srgbClr val="666666"/>
              </a:solidFill>
            </a:endParaRPr>
          </a:p>
          <a:p>
            <a:pPr indent="-298450" lvl="0" marL="457200" rtl="0" algn="l">
              <a:lnSpc>
                <a:spcPct val="115000"/>
              </a:lnSpc>
              <a:spcBef>
                <a:spcPts val="0"/>
              </a:spcBef>
              <a:spcAft>
                <a:spcPts val="0"/>
              </a:spcAft>
              <a:buClr>
                <a:srgbClr val="666666"/>
              </a:buClr>
              <a:buSzPts val="1100"/>
              <a:buAutoNum type="arabicPeriod"/>
            </a:pPr>
            <a:r>
              <a:rPr lang="en" sz="1100">
                <a:solidFill>
                  <a:srgbClr val="666666"/>
                </a:solidFill>
              </a:rPr>
              <a:t>After device B obtains the AID, device A contacts the IS to obtain a new AID for the next device.</a:t>
            </a:r>
            <a:endParaRPr sz="1100">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7"/>
          <p:cNvSpPr txBox="1"/>
          <p:nvPr>
            <p:ph type="title"/>
          </p:nvPr>
        </p:nvSpPr>
        <p:spPr>
          <a:xfrm>
            <a:off x="425200" y="821850"/>
            <a:ext cx="8667300" cy="8172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Design of the Identity Server and Anonymous Identifier - Pt 2</a:t>
            </a:r>
            <a:endParaRPr/>
          </a:p>
        </p:txBody>
      </p:sp>
      <p:sp>
        <p:nvSpPr>
          <p:cNvPr id="239" name="Google Shape;239;p47"/>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sz="1200">
                <a:solidFill>
                  <a:srgbClr val="666666"/>
                </a:solidFill>
              </a:rPr>
              <a:t>After device B obtains device A’s AID, it can query the IS to obtain information about device A. </a:t>
            </a:r>
            <a:endParaRPr sz="1200">
              <a:solidFill>
                <a:srgbClr val="666666"/>
              </a:solidFill>
            </a:endParaRPr>
          </a:p>
          <a:p>
            <a:pPr indent="0" lvl="0" marL="0" rtl="0" algn="l">
              <a:lnSpc>
                <a:spcPct val="150000"/>
              </a:lnSpc>
              <a:spcBef>
                <a:spcPts val="500"/>
              </a:spcBef>
              <a:spcAft>
                <a:spcPts val="0"/>
              </a:spcAft>
              <a:buNone/>
            </a:pPr>
            <a:r>
              <a:rPr lang="en" sz="1200">
                <a:solidFill>
                  <a:srgbClr val="666666"/>
                </a:solidFill>
              </a:rPr>
              <a:t>Once an AID has been used to obtain information, the IS removes the AID from the list of AIDs associated with its respective device. </a:t>
            </a:r>
            <a:endParaRPr sz="1200">
              <a:solidFill>
                <a:srgbClr val="666666"/>
              </a:solidFill>
            </a:endParaRPr>
          </a:p>
          <a:p>
            <a:pPr indent="0" lvl="0" marL="0" rtl="0" algn="l">
              <a:lnSpc>
                <a:spcPct val="150000"/>
              </a:lnSpc>
              <a:spcBef>
                <a:spcPts val="500"/>
              </a:spcBef>
              <a:spcAft>
                <a:spcPts val="0"/>
              </a:spcAft>
              <a:buNone/>
            </a:pPr>
            <a:r>
              <a:rPr lang="en" sz="1200">
                <a:solidFill>
                  <a:srgbClr val="666666"/>
                </a:solidFill>
              </a:rPr>
              <a:t>The use of AIDs provides privacy features. Since mobile devices share only AIDs, a malicious user cannot use AIDs to map a user’s social network identity. The IS does not support the retrieval of personally identifiable information from a user’s network profile.</a:t>
            </a:r>
            <a:endParaRPr>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0"/>
          <p:cNvSpPr txBox="1"/>
          <p:nvPr>
            <p:ph type="title"/>
          </p:nvPr>
        </p:nvSpPr>
        <p:spPr>
          <a:xfrm>
            <a:off x="425196" y="1124712"/>
            <a:ext cx="5213700" cy="443400"/>
          </a:xfrm>
          <a:prstGeom prst="rect">
            <a:avLst/>
          </a:prstGeom>
          <a:noFill/>
          <a:ln>
            <a:noFill/>
          </a:ln>
        </p:spPr>
        <p:txBody>
          <a:bodyPr anchorCtr="0" anchor="b" bIns="34275" lIns="68575" spcFirstLastPara="1" rIns="68575" wrap="square" tIns="34275">
            <a:spAutoFit/>
          </a:bodyPr>
          <a:lstStyle/>
          <a:p>
            <a:pPr indent="0" lvl="0" marL="0" rtl="0" algn="l">
              <a:lnSpc>
                <a:spcPct val="90000"/>
              </a:lnSpc>
              <a:spcBef>
                <a:spcPts val="0"/>
              </a:spcBef>
              <a:spcAft>
                <a:spcPts val="0"/>
              </a:spcAft>
              <a:buClr>
                <a:schemeClr val="dk2"/>
              </a:buClr>
              <a:buSzPts val="2700"/>
              <a:buFont typeface="Arial"/>
              <a:buNone/>
            </a:pPr>
            <a:r>
              <a:rPr lang="en"/>
              <a:t>Intro</a:t>
            </a:r>
            <a:endParaRPr/>
          </a:p>
        </p:txBody>
      </p:sp>
      <p:sp>
        <p:nvSpPr>
          <p:cNvPr id="122" name="Google Shape;122;p30"/>
          <p:cNvSpPr txBox="1"/>
          <p:nvPr>
            <p:ph idx="1" type="body"/>
          </p:nvPr>
        </p:nvSpPr>
        <p:spPr>
          <a:xfrm>
            <a:off x="425196" y="1639062"/>
            <a:ext cx="5213700" cy="29763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600"/>
              <a:buNone/>
            </a:pPr>
            <a:r>
              <a:rPr lang="en">
                <a:solidFill>
                  <a:srgbClr val="666666"/>
                </a:solidFill>
              </a:rPr>
              <a:t>Social media is becoming more and more common. However, these app were not created with security in mind. Social media apps require the user to expose </a:t>
            </a:r>
            <a:r>
              <a:rPr lang="en">
                <a:solidFill>
                  <a:srgbClr val="666666"/>
                </a:solidFill>
              </a:rPr>
              <a:t>their</a:t>
            </a:r>
            <a:r>
              <a:rPr lang="en">
                <a:solidFill>
                  <a:srgbClr val="666666"/>
                </a:solidFill>
              </a:rPr>
              <a:t> location and preferences in order to function and </a:t>
            </a:r>
            <a:r>
              <a:rPr lang="en">
                <a:solidFill>
                  <a:srgbClr val="666666"/>
                </a:solidFill>
              </a:rPr>
              <a:t>compromise</a:t>
            </a:r>
            <a:r>
              <a:rPr lang="en">
                <a:solidFill>
                  <a:srgbClr val="666666"/>
                </a:solidFill>
              </a:rPr>
              <a:t> the user’s privacy and security. </a:t>
            </a:r>
            <a:endParaRPr>
              <a:solidFill>
                <a:srgbClr val="666666"/>
              </a:solidFill>
            </a:endParaRPr>
          </a:p>
        </p:txBody>
      </p:sp>
      <p:pic>
        <p:nvPicPr>
          <p:cNvPr id="123" name="Google Shape;123;p30"/>
          <p:cNvPicPr preferRelativeResize="0"/>
          <p:nvPr/>
        </p:nvPicPr>
        <p:blipFill>
          <a:blip r:embed="rId3">
            <a:alphaModFix/>
          </a:blip>
          <a:stretch>
            <a:fillRect/>
          </a:stretch>
        </p:blipFill>
        <p:spPr>
          <a:xfrm>
            <a:off x="5638896" y="1503438"/>
            <a:ext cx="3200305" cy="21366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8"/>
          <p:cNvSpPr txBox="1"/>
          <p:nvPr>
            <p:ph type="title"/>
          </p:nvPr>
        </p:nvSpPr>
        <p:spPr>
          <a:xfrm>
            <a:off x="425201" y="1124700"/>
            <a:ext cx="71424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Implementation of the Identity Server</a:t>
            </a:r>
            <a:endParaRPr/>
          </a:p>
        </p:txBody>
      </p:sp>
      <p:sp>
        <p:nvSpPr>
          <p:cNvPr id="245" name="Google Shape;245;p48"/>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sz="1300">
                <a:solidFill>
                  <a:srgbClr val="666666"/>
                </a:solidFill>
              </a:rPr>
              <a:t>The IS was implemented using the Java Standard Edition (SE) 5.0 platform. </a:t>
            </a:r>
            <a:endParaRPr sz="1300">
              <a:solidFill>
                <a:srgbClr val="666666"/>
              </a:solidFill>
            </a:endParaRPr>
          </a:p>
          <a:p>
            <a:pPr indent="0" lvl="0" marL="0" rtl="0" algn="l">
              <a:lnSpc>
                <a:spcPct val="150000"/>
              </a:lnSpc>
              <a:spcBef>
                <a:spcPts val="500"/>
              </a:spcBef>
              <a:spcAft>
                <a:spcPts val="0"/>
              </a:spcAft>
              <a:buNone/>
            </a:pPr>
            <a:r>
              <a:rPr lang="en" sz="1300">
                <a:solidFill>
                  <a:srgbClr val="666666"/>
                </a:solidFill>
              </a:rPr>
              <a:t>All IS services accessed by mobile and/or stationary devices are done via web services conforming to RESTful architecture.</a:t>
            </a:r>
            <a:endParaRPr sz="1300">
              <a:solidFill>
                <a:srgbClr val="666666"/>
              </a:solidFill>
            </a:endParaRPr>
          </a:p>
          <a:p>
            <a:pPr indent="0" lvl="0" marL="0" rtl="0" algn="l">
              <a:lnSpc>
                <a:spcPct val="150000"/>
              </a:lnSpc>
              <a:spcBef>
                <a:spcPts val="500"/>
              </a:spcBef>
              <a:spcAft>
                <a:spcPts val="0"/>
              </a:spcAft>
              <a:buNone/>
            </a:pPr>
            <a:r>
              <a:rPr lang="en" sz="1300">
                <a:solidFill>
                  <a:srgbClr val="666666"/>
                </a:solidFill>
              </a:rPr>
              <a:t>Restlet, an open-source framework for Java, was used to develop the IS. All resources on the IS are exposed as separate URL-accessible resources via HTTP GET, POST, and PUT methods. The body of each HTTP request is encoded using JSON. </a:t>
            </a:r>
            <a:endParaRPr sz="1300">
              <a:solidFill>
                <a:srgbClr val="666666"/>
              </a:solidFill>
            </a:endParaRPr>
          </a:p>
          <a:p>
            <a:pPr indent="0" lvl="0" marL="0" rtl="0" algn="l">
              <a:lnSpc>
                <a:spcPct val="150000"/>
              </a:lnSpc>
              <a:spcBef>
                <a:spcPts val="500"/>
              </a:spcBef>
              <a:spcAft>
                <a:spcPts val="0"/>
              </a:spcAft>
              <a:buNone/>
            </a:pPr>
            <a:r>
              <a:rPr lang="en" sz="1300">
                <a:solidFill>
                  <a:srgbClr val="666666"/>
                </a:solidFill>
              </a:rPr>
              <a:t>All traffic between the IS and other mobile/stationary devices is encrypted via HTTPS, and access to all resources is authenticated using HTTP basic access authentication.</a:t>
            </a:r>
            <a:endParaRPr sz="1300">
              <a:solidFill>
                <a:srgbClr val="6666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9"/>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K-Anonymity </a:t>
            </a:r>
            <a:r>
              <a:rPr lang="en"/>
              <a:t>Revisited</a:t>
            </a:r>
            <a:endParaRPr/>
          </a:p>
        </p:txBody>
      </p:sp>
      <p:sp>
        <p:nvSpPr>
          <p:cNvPr id="251" name="Google Shape;251;p49"/>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330200" lvl="0" marL="457200" rtl="0" algn="l">
              <a:lnSpc>
                <a:spcPct val="150000"/>
              </a:lnSpc>
              <a:spcBef>
                <a:spcPts val="500"/>
              </a:spcBef>
              <a:spcAft>
                <a:spcPts val="0"/>
              </a:spcAft>
              <a:buClr>
                <a:srgbClr val="666666"/>
              </a:buClr>
              <a:buSzPts val="1600"/>
              <a:buChar char="•"/>
            </a:pPr>
            <a:r>
              <a:rPr lang="en">
                <a:solidFill>
                  <a:srgbClr val="666666"/>
                </a:solidFill>
              </a:rPr>
              <a:t>Consider this example.</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If the set (Red, A, 1) is leaked by an application, the data could belong to Bill (Since it matches all of his information) or a combination of Fred &amp; Joe (Fred has A, and Joe has Red and 1)</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This means that k &lt;= 2 because with the </a:t>
            </a:r>
            <a:r>
              <a:rPr lang="en">
                <a:solidFill>
                  <a:srgbClr val="666666"/>
                </a:solidFill>
              </a:rPr>
              <a:t>information</a:t>
            </a:r>
            <a:r>
              <a:rPr lang="en">
                <a:solidFill>
                  <a:srgbClr val="666666"/>
                </a:solidFill>
              </a:rPr>
              <a:t> the data could be linked back to Bill or the data is actually a combination of Fred and Joe’s</a:t>
            </a:r>
            <a:endParaRPr>
              <a:solidFill>
                <a:srgbClr val="666666"/>
              </a:solidFill>
            </a:endParaRPr>
          </a:p>
        </p:txBody>
      </p:sp>
      <p:pic>
        <p:nvPicPr>
          <p:cNvPr id="252" name="Google Shape;252;p49"/>
          <p:cNvPicPr preferRelativeResize="0"/>
          <p:nvPr/>
        </p:nvPicPr>
        <p:blipFill>
          <a:blip r:embed="rId3">
            <a:alphaModFix/>
          </a:blip>
          <a:stretch>
            <a:fillRect/>
          </a:stretch>
        </p:blipFill>
        <p:spPr>
          <a:xfrm>
            <a:off x="5976196" y="1568100"/>
            <a:ext cx="2714625" cy="120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0"/>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K-Anonymity Revisited - Pt 2</a:t>
            </a:r>
            <a:endParaRPr/>
          </a:p>
        </p:txBody>
      </p:sp>
      <p:sp>
        <p:nvSpPr>
          <p:cNvPr id="258" name="Google Shape;258;p50"/>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Let's</a:t>
            </a:r>
            <a:r>
              <a:rPr lang="en">
                <a:solidFill>
                  <a:srgbClr val="666666"/>
                </a:solidFill>
              </a:rPr>
              <a:t> say that another data set got leaked and it also included (Red, A, 1), but only Bill was present in that dataset, it’ll be very easy to link (Red, A, 1) to Bill.</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However, if we have </a:t>
            </a:r>
            <a:r>
              <a:rPr lang="en">
                <a:solidFill>
                  <a:srgbClr val="666666"/>
                </a:solidFill>
              </a:rPr>
              <a:t>admissible sets (More users with the traits of Red or A or 1) it would be harder for malicious actors to make connections to Bill since those attributes wouldn’t be uniquely Bill’s at that point</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Using the Quine-McCluskey algorithm guarantees that the datasets have K-anonymity for at least k = 20</a:t>
            </a:r>
            <a:endParaRPr>
              <a:solidFill>
                <a:srgbClr val="666666"/>
              </a:solidFill>
            </a:endParaRPr>
          </a:p>
        </p:txBody>
      </p:sp>
      <p:pic>
        <p:nvPicPr>
          <p:cNvPr id="259" name="Google Shape;259;p50"/>
          <p:cNvPicPr preferRelativeResize="0"/>
          <p:nvPr/>
        </p:nvPicPr>
        <p:blipFill>
          <a:blip r:embed="rId3">
            <a:alphaModFix/>
          </a:blip>
          <a:stretch>
            <a:fillRect/>
          </a:stretch>
        </p:blipFill>
        <p:spPr>
          <a:xfrm>
            <a:off x="5745069" y="1835931"/>
            <a:ext cx="3138514" cy="1471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425203" y="821850"/>
            <a:ext cx="8718900" cy="8172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Eavesdropping, Spoofing, Replay, and Wormhole Attacks</a:t>
            </a:r>
            <a:endParaRPr/>
          </a:p>
        </p:txBody>
      </p:sp>
      <p:sp>
        <p:nvSpPr>
          <p:cNvPr id="265" name="Google Shape;265;p51"/>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sz="1000">
                <a:solidFill>
                  <a:srgbClr val="666666"/>
                </a:solidFill>
              </a:rPr>
              <a:t>The use of AIDs prevents spoofing and replay attacks. Since AIDs are shared by the mobile device, a malicious user cannot spoof the social network identity of a different user.</a:t>
            </a:r>
            <a:endParaRPr sz="1000">
              <a:solidFill>
                <a:srgbClr val="666666"/>
              </a:solidFill>
            </a:endParaRPr>
          </a:p>
          <a:p>
            <a:pPr indent="0" lvl="0" marL="0" rtl="0" algn="l">
              <a:lnSpc>
                <a:spcPct val="150000"/>
              </a:lnSpc>
              <a:spcBef>
                <a:spcPts val="500"/>
              </a:spcBef>
              <a:spcAft>
                <a:spcPts val="0"/>
              </a:spcAft>
              <a:buNone/>
            </a:pPr>
            <a:r>
              <a:rPr lang="en" sz="1000">
                <a:solidFill>
                  <a:srgbClr val="666666"/>
                </a:solidFill>
              </a:rPr>
              <a:t>Through the use of cryptographic functions and randomly salted values and continuously generating new AIDs upon requests as AIDS timeout or are consumed, replay attacks are prevented such that a malicious user cannot attempt to capture and reuse an already used AID. </a:t>
            </a:r>
            <a:endParaRPr sz="1000">
              <a:solidFill>
                <a:srgbClr val="666666"/>
              </a:solidFill>
            </a:endParaRPr>
          </a:p>
          <a:p>
            <a:pPr indent="0" lvl="0" marL="0" rtl="0" algn="l">
              <a:lnSpc>
                <a:spcPct val="150000"/>
              </a:lnSpc>
              <a:spcBef>
                <a:spcPts val="500"/>
              </a:spcBef>
              <a:spcAft>
                <a:spcPts val="0"/>
              </a:spcAft>
              <a:buNone/>
            </a:pPr>
            <a:r>
              <a:rPr lang="en" sz="1000">
                <a:solidFill>
                  <a:srgbClr val="666666"/>
                </a:solidFill>
              </a:rPr>
              <a:t>Prior to a mobile device advertising its AID, it must inform the IS of its current location. It is assumed that all participating mobile devices use a secure position system. Such a system prevents location spoofing. Therefore, wormhole attacks are also prevented through the use of AID. A malicious user cannot intercept an AID that is being sent between two devices and retransmit it to a different location since the IS checks that the two devices are within a set distance of each other. </a:t>
            </a:r>
            <a:endParaRPr sz="1000">
              <a:solidFill>
                <a:srgbClr val="666666"/>
              </a:solidFill>
            </a:endParaRPr>
          </a:p>
          <a:p>
            <a:pPr indent="0" lvl="0" marL="0" rtl="0" algn="l">
              <a:lnSpc>
                <a:spcPct val="150000"/>
              </a:lnSpc>
              <a:spcBef>
                <a:spcPts val="500"/>
              </a:spcBef>
              <a:spcAft>
                <a:spcPts val="0"/>
              </a:spcAft>
              <a:buNone/>
            </a:pPr>
            <a:r>
              <a:rPr lang="en" sz="1000">
                <a:solidFill>
                  <a:srgbClr val="666666"/>
                </a:solidFill>
              </a:rPr>
              <a:t>All network traffic is encrypted. Therefore, it provides protection against eavesdropping.</a:t>
            </a:r>
            <a:endParaRPr sz="1000">
              <a:solidFill>
                <a:srgbClr val="6666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ph type="title"/>
          </p:nvPr>
        </p:nvSpPr>
        <p:spPr>
          <a:xfrm>
            <a:off x="425203" y="1124700"/>
            <a:ext cx="87189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Trust Networks and Onion Routing</a:t>
            </a:r>
            <a:endParaRPr/>
          </a:p>
        </p:txBody>
      </p:sp>
      <p:sp>
        <p:nvSpPr>
          <p:cNvPr id="271" name="Google Shape;271;p52"/>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Through the use of peer-to-peer, it could be argued that it would be more private. However, this poses a major problem if the nodes are compromised. </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These peer-to-peer networks could be made anonymous through onion routing, something that Tor utilizes. Several layers of encryption are decrypted at select routers along a virtual route. Thus, routing nodes cannot directly relate information at the destination to its source. If data is shared in this way, it would not be easy to identify the source.</a:t>
            </a:r>
            <a:endParaRPr sz="1600">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Modern Day</a:t>
            </a:r>
            <a:endParaRPr/>
          </a:p>
        </p:txBody>
      </p:sp>
      <p:sp>
        <p:nvSpPr>
          <p:cNvPr id="277" name="Google Shape;277;p53"/>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330200" lvl="0" marL="457200" rtl="0" algn="l">
              <a:lnSpc>
                <a:spcPct val="150000"/>
              </a:lnSpc>
              <a:spcBef>
                <a:spcPts val="500"/>
              </a:spcBef>
              <a:spcAft>
                <a:spcPts val="0"/>
              </a:spcAft>
              <a:buClr>
                <a:srgbClr val="666666"/>
              </a:buClr>
              <a:buSzPts val="1600"/>
              <a:buChar char="•"/>
            </a:pPr>
            <a:r>
              <a:rPr lang="en">
                <a:solidFill>
                  <a:srgbClr val="666666"/>
                </a:solidFill>
              </a:rPr>
              <a:t>Social media apps are even more prevalent today compared to 2009</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More problems including data leakage, unauthorized </a:t>
            </a:r>
            <a:r>
              <a:rPr lang="en">
                <a:solidFill>
                  <a:srgbClr val="666666"/>
                </a:solidFill>
              </a:rPr>
              <a:t>access</a:t>
            </a:r>
            <a:r>
              <a:rPr lang="en">
                <a:solidFill>
                  <a:srgbClr val="666666"/>
                </a:solidFill>
              </a:rPr>
              <a:t>, cyberstalking, location privacy, etc</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Location privacy is still an important issue today, and is even more prevalent now</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Can now be countered with the use of AI</a:t>
            </a:r>
            <a:endParaRPr>
              <a:solidFill>
                <a:srgbClr val="666666"/>
              </a:solidFill>
            </a:endParaRPr>
          </a:p>
        </p:txBody>
      </p:sp>
      <p:sp>
        <p:nvSpPr>
          <p:cNvPr id="278" name="Google Shape;278;p53"/>
          <p:cNvSpPr txBox="1"/>
          <p:nvPr/>
        </p:nvSpPr>
        <p:spPr>
          <a:xfrm>
            <a:off x="425200" y="4743300"/>
            <a:ext cx="380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279" name="Google Shape;279;p53"/>
          <p:cNvSpPr txBox="1"/>
          <p:nvPr/>
        </p:nvSpPr>
        <p:spPr>
          <a:xfrm>
            <a:off x="425200" y="4503325"/>
            <a:ext cx="8462100" cy="503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500"/>
              </a:spcBef>
              <a:spcAft>
                <a:spcPts val="0"/>
              </a:spcAft>
              <a:buNone/>
            </a:pPr>
            <a:r>
              <a:rPr lang="en" sz="900" u="sng">
                <a:solidFill>
                  <a:schemeClr val="dk2"/>
                </a:solidFill>
                <a:hlinkClick r:id="rId3">
                  <a:extLst>
                    <a:ext uri="{A12FA001-AC4F-418D-AE19-62706E023703}">
                      <ahyp:hlinkClr val="tx"/>
                    </a:ext>
                  </a:extLst>
                </a:hlinkClick>
              </a:rPr>
              <a:t>https://www.researchgate.net/publication/375513187_An_Overview_of_using_of_Artificial_Intelligence_in_Enhancing_Security_and_Privacy_in_Mobile_Social_Networks</a:t>
            </a:r>
            <a:endParaRPr sz="12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4"/>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Modern Day - Pt 2</a:t>
            </a:r>
            <a:endParaRPr/>
          </a:p>
        </p:txBody>
      </p:sp>
      <p:sp>
        <p:nvSpPr>
          <p:cNvPr id="285" name="Google Shape;285;p54"/>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330200" lvl="0" marL="457200" rtl="0" algn="l">
              <a:lnSpc>
                <a:spcPct val="150000"/>
              </a:lnSpc>
              <a:spcBef>
                <a:spcPts val="500"/>
              </a:spcBef>
              <a:spcAft>
                <a:spcPts val="0"/>
              </a:spcAft>
              <a:buClr>
                <a:srgbClr val="666666"/>
              </a:buClr>
              <a:buSzPts val="1600"/>
              <a:buChar char="•"/>
            </a:pPr>
            <a:r>
              <a:rPr lang="en">
                <a:solidFill>
                  <a:srgbClr val="666666"/>
                </a:solidFill>
              </a:rPr>
              <a:t>Use machine learning to detect abnormalities in data access and predict threats based on analysis on location data</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AI can be used in the development of smart privacy-preserving algorithms that can provide personalized and dynamic privacy settings based on user behavior and </a:t>
            </a:r>
            <a:r>
              <a:rPr lang="en">
                <a:solidFill>
                  <a:srgbClr val="666666"/>
                </a:solidFill>
              </a:rPr>
              <a:t>preferences</a:t>
            </a:r>
            <a:endParaRPr>
              <a:solidFill>
                <a:srgbClr val="666666"/>
              </a:solidFill>
            </a:endParaRPr>
          </a:p>
        </p:txBody>
      </p:sp>
      <p:sp>
        <p:nvSpPr>
          <p:cNvPr id="286" name="Google Shape;286;p54"/>
          <p:cNvSpPr txBox="1"/>
          <p:nvPr/>
        </p:nvSpPr>
        <p:spPr>
          <a:xfrm>
            <a:off x="425200" y="4503325"/>
            <a:ext cx="8462100" cy="503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500"/>
              </a:spcBef>
              <a:spcAft>
                <a:spcPts val="0"/>
              </a:spcAft>
              <a:buNone/>
            </a:pPr>
            <a:r>
              <a:rPr lang="en" sz="900" u="sng">
                <a:solidFill>
                  <a:schemeClr val="dk2"/>
                </a:solidFill>
                <a:hlinkClick r:id="rId3">
                  <a:extLst>
                    <a:ext uri="{A12FA001-AC4F-418D-AE19-62706E023703}">
                      <ahyp:hlinkClr val="tx"/>
                    </a:ext>
                  </a:extLst>
                </a:hlinkClick>
              </a:rPr>
              <a:t>https://www.researchgate.net/publication/375513187_An_Overview_of_using_of_Artificial_Intelligence_in_Enhancing_Security_and_Privacy_in_Mobile_Social_Networks</a:t>
            </a:r>
            <a:endParaRPr sz="12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5"/>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Sources</a:t>
            </a:r>
            <a:endParaRPr/>
          </a:p>
        </p:txBody>
      </p:sp>
      <p:sp>
        <p:nvSpPr>
          <p:cNvPr id="292" name="Google Shape;292;p55"/>
          <p:cNvSpPr txBox="1"/>
          <p:nvPr>
            <p:ph idx="1" type="body"/>
          </p:nvPr>
        </p:nvSpPr>
        <p:spPr>
          <a:xfrm>
            <a:off x="425200" y="1639050"/>
            <a:ext cx="80580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sz="1200"/>
              <a:t>Paper </a:t>
            </a:r>
            <a:r>
              <a:rPr lang="en" sz="900" u="sng">
                <a:solidFill>
                  <a:schemeClr val="hlink"/>
                </a:solidFill>
                <a:hlinkClick r:id="rId3"/>
              </a:rPr>
              <a:t>https://www.researchgate.net/publication/262333726_Solutions_to_Security_and_Privacy_Issues_in_Mobile_Social_Networking</a:t>
            </a:r>
            <a:endParaRPr sz="1200"/>
          </a:p>
          <a:p>
            <a:pPr indent="0" lvl="0" marL="0" rtl="0" algn="l">
              <a:lnSpc>
                <a:spcPct val="150000"/>
              </a:lnSpc>
              <a:spcBef>
                <a:spcPts val="500"/>
              </a:spcBef>
              <a:spcAft>
                <a:spcPts val="0"/>
              </a:spcAft>
              <a:buNone/>
            </a:pPr>
            <a:r>
              <a:rPr lang="en" sz="1200"/>
              <a:t>[1] </a:t>
            </a:r>
            <a:r>
              <a:rPr lang="en" sz="900" u="sng">
                <a:solidFill>
                  <a:schemeClr val="hlink"/>
                </a:solidFill>
                <a:hlinkClick r:id="rId4"/>
              </a:rPr>
              <a:t>https://www.researchgate.net/publication/3283178_WhozThat_Evolving_an_ecosystem_for_context-aware_mobile_social_networks</a:t>
            </a:r>
            <a:endParaRPr sz="1200"/>
          </a:p>
          <a:p>
            <a:pPr indent="0" lvl="0" marL="0" rtl="0" algn="l">
              <a:lnSpc>
                <a:spcPct val="150000"/>
              </a:lnSpc>
              <a:spcBef>
                <a:spcPts val="500"/>
              </a:spcBef>
              <a:spcAft>
                <a:spcPts val="0"/>
              </a:spcAft>
              <a:buNone/>
            </a:pPr>
            <a:r>
              <a:rPr lang="en" sz="1200"/>
              <a:t>[2] </a:t>
            </a:r>
            <a:r>
              <a:rPr lang="en" sz="900" u="sng">
                <a:solidFill>
                  <a:schemeClr val="hlink"/>
                </a:solidFill>
                <a:hlinkClick r:id="rId5"/>
              </a:rPr>
              <a:t>https://courses.cs.duke.edu/cps296.1/fall05/papers/serendipity.pdf</a:t>
            </a:r>
            <a:endParaRPr sz="1200"/>
          </a:p>
          <a:p>
            <a:pPr indent="0" lvl="0" marL="0" rtl="0" algn="l">
              <a:lnSpc>
                <a:spcPct val="150000"/>
              </a:lnSpc>
              <a:spcBef>
                <a:spcPts val="500"/>
              </a:spcBef>
              <a:spcAft>
                <a:spcPts val="0"/>
              </a:spcAft>
              <a:buNone/>
            </a:pPr>
            <a:r>
              <a:rPr lang="en" sz="1200"/>
              <a:t>[3]</a:t>
            </a:r>
            <a:r>
              <a:rPr lang="en" sz="900" u="sng">
                <a:solidFill>
                  <a:schemeClr val="hlink"/>
                </a:solidFill>
                <a:hlinkClick r:id="rId6"/>
              </a:rPr>
              <a:t>https://www.researchgate.net/publication/375513187_An_Overview_of_using_of_Artificial_Intelligence_in_Enhancing_Security_and_Privacy_in_Mobile_Social_Networks</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1"/>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Focus</a:t>
            </a:r>
            <a:endParaRPr/>
          </a:p>
        </p:txBody>
      </p:sp>
      <p:sp>
        <p:nvSpPr>
          <p:cNvPr id="129" name="Google Shape;129;p31"/>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We will be focusing on security and privacy in location-area mobile social network (LAMSN) systems.</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Many of these apps rely on people’s personal data such as location, relationships, </a:t>
            </a:r>
            <a:r>
              <a:rPr lang="en">
                <a:solidFill>
                  <a:srgbClr val="666666"/>
                </a:solidFill>
              </a:rPr>
              <a:t>preferences</a:t>
            </a:r>
            <a:r>
              <a:rPr lang="en">
                <a:solidFill>
                  <a:srgbClr val="666666"/>
                </a:solidFill>
              </a:rPr>
              <a:t> to function. These have consequences that are yet to be explored.</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Will be focusing on WhozThat, and Serendipity which relies on users to be physically close to each other. </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These systems have some major </a:t>
            </a:r>
            <a:r>
              <a:rPr lang="en">
                <a:solidFill>
                  <a:srgbClr val="666666"/>
                </a:solidFill>
              </a:rPr>
              <a:t>security</a:t>
            </a:r>
            <a:r>
              <a:rPr lang="en">
                <a:solidFill>
                  <a:srgbClr val="666666"/>
                </a:solidFill>
              </a:rPr>
              <a:t> and privacy concerns</a:t>
            </a:r>
            <a:endParaRPr>
              <a:solidFill>
                <a:srgbClr val="666666"/>
              </a:solidFill>
            </a:endParaRPr>
          </a:p>
        </p:txBody>
      </p:sp>
      <p:pic>
        <p:nvPicPr>
          <p:cNvPr id="130" name="Google Shape;130;p31"/>
          <p:cNvPicPr preferRelativeResize="0"/>
          <p:nvPr/>
        </p:nvPicPr>
        <p:blipFill>
          <a:blip r:embed="rId3">
            <a:alphaModFix/>
          </a:blip>
          <a:stretch>
            <a:fillRect/>
          </a:stretch>
        </p:blipFill>
        <p:spPr>
          <a:xfrm>
            <a:off x="5638896" y="1124700"/>
            <a:ext cx="3200304" cy="32003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2"/>
          <p:cNvSpPr txBox="1"/>
          <p:nvPr>
            <p:ph type="title"/>
          </p:nvPr>
        </p:nvSpPr>
        <p:spPr>
          <a:xfrm>
            <a:off x="425196" y="1124712"/>
            <a:ext cx="7886700" cy="443400"/>
          </a:xfrm>
          <a:prstGeom prst="rect">
            <a:avLst/>
          </a:prstGeom>
          <a:noFill/>
          <a:ln>
            <a:noFill/>
          </a:ln>
        </p:spPr>
        <p:txBody>
          <a:bodyPr anchorCtr="0" anchor="b" bIns="34275" lIns="68575" spcFirstLastPara="1" rIns="68575" wrap="square" tIns="34275">
            <a:spAutoFit/>
          </a:bodyPr>
          <a:lstStyle/>
          <a:p>
            <a:pPr indent="0" lvl="0" marL="0" rtl="0" algn="l">
              <a:lnSpc>
                <a:spcPct val="90000"/>
              </a:lnSpc>
              <a:spcBef>
                <a:spcPts val="0"/>
              </a:spcBef>
              <a:spcAft>
                <a:spcPts val="0"/>
              </a:spcAft>
              <a:buClr>
                <a:schemeClr val="dk2"/>
              </a:buClr>
              <a:buSzPts val="2700"/>
              <a:buFont typeface="Arial"/>
              <a:buNone/>
            </a:pPr>
            <a:r>
              <a:rPr lang="en"/>
              <a:t>Whozthat &amp; Serendipity</a:t>
            </a:r>
            <a:endParaRPr/>
          </a:p>
        </p:txBody>
      </p:sp>
      <p:sp>
        <p:nvSpPr>
          <p:cNvPr id="136" name="Google Shape;136;p32"/>
          <p:cNvSpPr txBox="1"/>
          <p:nvPr>
            <p:ph idx="1" type="body"/>
          </p:nvPr>
        </p:nvSpPr>
        <p:spPr>
          <a:xfrm>
            <a:off x="425196" y="1639062"/>
            <a:ext cx="3854100" cy="253800"/>
          </a:xfrm>
          <a:prstGeom prst="rect">
            <a:avLst/>
          </a:prstGeom>
          <a:noFill/>
          <a:ln>
            <a:noFill/>
          </a:ln>
        </p:spPr>
        <p:txBody>
          <a:bodyPr anchorCtr="0" anchor="t" bIns="34275" lIns="68575" spcFirstLastPara="1" rIns="68575" wrap="square" tIns="34275">
            <a:spAutoFit/>
          </a:bodyPr>
          <a:lstStyle/>
          <a:p>
            <a:pPr indent="0" lvl="0" marL="0" rtl="0" algn="l">
              <a:lnSpc>
                <a:spcPct val="130000"/>
              </a:lnSpc>
              <a:spcBef>
                <a:spcPts val="0"/>
              </a:spcBef>
              <a:spcAft>
                <a:spcPts val="0"/>
              </a:spcAft>
              <a:buSzPts val="1400"/>
              <a:buNone/>
            </a:pPr>
            <a:r>
              <a:rPr lang="en"/>
              <a:t>WhozThat	</a:t>
            </a:r>
            <a:endParaRPr/>
          </a:p>
        </p:txBody>
      </p:sp>
      <p:sp>
        <p:nvSpPr>
          <p:cNvPr id="137" name="Google Shape;137;p32"/>
          <p:cNvSpPr txBox="1"/>
          <p:nvPr>
            <p:ph idx="2" type="body"/>
          </p:nvPr>
        </p:nvSpPr>
        <p:spPr>
          <a:xfrm>
            <a:off x="425196" y="1945005"/>
            <a:ext cx="3855300" cy="26517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900"/>
              </a:spcBef>
              <a:spcAft>
                <a:spcPts val="0"/>
              </a:spcAft>
              <a:buNone/>
            </a:pPr>
            <a:r>
              <a:rPr lang="en" sz="1300">
                <a:solidFill>
                  <a:srgbClr val="666666"/>
                </a:solidFill>
              </a:rPr>
              <a:t>A social media app that allows users/smart devices to see other people’s </a:t>
            </a:r>
            <a:r>
              <a:rPr lang="en" sz="1300">
                <a:solidFill>
                  <a:srgbClr val="666666"/>
                </a:solidFill>
              </a:rPr>
              <a:t>interests, relationships (By looking at their social media profiles), over Wi-Fi and Bluetooth [1]</a:t>
            </a:r>
            <a:endParaRPr sz="1300">
              <a:solidFill>
                <a:srgbClr val="666666"/>
              </a:solidFill>
            </a:endParaRPr>
          </a:p>
          <a:p>
            <a:pPr indent="-323850" lvl="0" marL="457200" rtl="0" algn="l">
              <a:lnSpc>
                <a:spcPct val="150000"/>
              </a:lnSpc>
              <a:spcBef>
                <a:spcPts val="900"/>
              </a:spcBef>
              <a:spcAft>
                <a:spcPts val="0"/>
              </a:spcAft>
              <a:buClr>
                <a:srgbClr val="666666"/>
              </a:buClr>
              <a:buSzPts val="1500"/>
              <a:buChar char="•"/>
            </a:pPr>
            <a:r>
              <a:rPr lang="en" sz="1300">
                <a:solidFill>
                  <a:srgbClr val="666666"/>
                </a:solidFill>
              </a:rPr>
              <a:t>You walk into a bar, WhozThat informs you that a certain person also enjoys football</a:t>
            </a:r>
            <a:endParaRPr sz="1300">
              <a:solidFill>
                <a:srgbClr val="666666"/>
              </a:solidFill>
            </a:endParaRPr>
          </a:p>
          <a:p>
            <a:pPr indent="-323850" lvl="0" marL="457200" rtl="0" algn="l">
              <a:lnSpc>
                <a:spcPct val="150000"/>
              </a:lnSpc>
              <a:spcBef>
                <a:spcPts val="0"/>
              </a:spcBef>
              <a:spcAft>
                <a:spcPts val="0"/>
              </a:spcAft>
              <a:buClr>
                <a:srgbClr val="666666"/>
              </a:buClr>
              <a:buSzPts val="1500"/>
              <a:buChar char="•"/>
            </a:pPr>
            <a:r>
              <a:rPr lang="en" sz="1300">
                <a:solidFill>
                  <a:srgbClr val="666666"/>
                </a:solidFill>
              </a:rPr>
              <a:t>A smart speaker sees your music preferences and changes its playlist accordingly</a:t>
            </a:r>
            <a:endParaRPr sz="1300">
              <a:solidFill>
                <a:srgbClr val="666666"/>
              </a:solidFill>
            </a:endParaRPr>
          </a:p>
        </p:txBody>
      </p:sp>
      <p:sp>
        <p:nvSpPr>
          <p:cNvPr id="138" name="Google Shape;138;p32"/>
          <p:cNvSpPr txBox="1"/>
          <p:nvPr>
            <p:ph idx="3" type="body"/>
          </p:nvPr>
        </p:nvSpPr>
        <p:spPr>
          <a:xfrm>
            <a:off x="4629150" y="1639062"/>
            <a:ext cx="3854100" cy="253800"/>
          </a:xfrm>
          <a:prstGeom prst="rect">
            <a:avLst/>
          </a:prstGeom>
          <a:noFill/>
          <a:ln>
            <a:noFill/>
          </a:ln>
        </p:spPr>
        <p:txBody>
          <a:bodyPr anchorCtr="0" anchor="t" bIns="34275" lIns="68575" spcFirstLastPara="1" rIns="68575" wrap="square" tIns="34275">
            <a:spAutoFit/>
          </a:bodyPr>
          <a:lstStyle/>
          <a:p>
            <a:pPr indent="0" lvl="0" marL="0" rtl="0" algn="l">
              <a:lnSpc>
                <a:spcPct val="130000"/>
              </a:lnSpc>
              <a:spcBef>
                <a:spcPts val="0"/>
              </a:spcBef>
              <a:spcAft>
                <a:spcPts val="0"/>
              </a:spcAft>
              <a:buSzPts val="1400"/>
              <a:buNone/>
            </a:pPr>
            <a:r>
              <a:rPr lang="en"/>
              <a:t>Serendipity</a:t>
            </a:r>
            <a:endParaRPr/>
          </a:p>
        </p:txBody>
      </p:sp>
      <p:sp>
        <p:nvSpPr>
          <p:cNvPr id="139" name="Google Shape;139;p32"/>
          <p:cNvSpPr txBox="1"/>
          <p:nvPr>
            <p:ph idx="4" type="body"/>
          </p:nvPr>
        </p:nvSpPr>
        <p:spPr>
          <a:xfrm>
            <a:off x="4629150" y="1943100"/>
            <a:ext cx="3854100" cy="26541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600"/>
              <a:buNone/>
            </a:pPr>
            <a:r>
              <a:rPr lang="en" sz="1300">
                <a:solidFill>
                  <a:srgbClr val="666666"/>
                </a:solidFill>
              </a:rPr>
              <a:t>Uses Bluetooth to connect people that’re in the same location. Is able to matchmake people based on preferences (Also based on their existing social media profiles) to find people that are similar [2]</a:t>
            </a:r>
            <a:endParaRPr sz="1300">
              <a:solidFill>
                <a:srgbClr val="666666"/>
              </a:solidFill>
            </a:endParaRPr>
          </a:p>
          <a:p>
            <a:pPr indent="-209550" lvl="0" marL="215900" rtl="0" algn="l">
              <a:lnSpc>
                <a:spcPct val="150000"/>
              </a:lnSpc>
              <a:spcBef>
                <a:spcPts val="900"/>
              </a:spcBef>
              <a:spcAft>
                <a:spcPts val="0"/>
              </a:spcAft>
              <a:buClr>
                <a:srgbClr val="666666"/>
              </a:buClr>
              <a:buSzPts val="1500"/>
              <a:buChar char="•"/>
            </a:pPr>
            <a:r>
              <a:rPr lang="en" sz="1300">
                <a:solidFill>
                  <a:srgbClr val="666666"/>
                </a:solidFill>
              </a:rPr>
              <a:t>Using proximity to mobile devices, can infer the nature of people’s relationships</a:t>
            </a:r>
            <a:endParaRPr sz="1300">
              <a:solidFill>
                <a:srgbClr val="666666"/>
              </a:solidFill>
            </a:endParaRPr>
          </a:p>
          <a:p>
            <a:pPr indent="-209550" lvl="0" marL="215900" rtl="0" algn="l">
              <a:lnSpc>
                <a:spcPct val="150000"/>
              </a:lnSpc>
              <a:spcBef>
                <a:spcPts val="500"/>
              </a:spcBef>
              <a:spcAft>
                <a:spcPts val="0"/>
              </a:spcAft>
              <a:buClr>
                <a:srgbClr val="666666"/>
              </a:buClr>
              <a:buSzPts val="1500"/>
              <a:buChar char="•"/>
            </a:pPr>
            <a:r>
              <a:rPr lang="en" sz="1300">
                <a:solidFill>
                  <a:srgbClr val="666666"/>
                </a:solidFill>
              </a:rPr>
              <a:t>Able to differentiate people’s coworkers, and personal friends using time of day and mobile device location</a:t>
            </a:r>
            <a:endParaRPr sz="1300">
              <a:solidFill>
                <a:srgbClr val="666666"/>
              </a:solidFill>
            </a:endParaRPr>
          </a:p>
          <a:p>
            <a:pPr indent="-114300" lvl="0" marL="215900" rtl="0" algn="l">
              <a:lnSpc>
                <a:spcPct val="150000"/>
              </a:lnSpc>
              <a:spcBef>
                <a:spcPts val="500"/>
              </a:spcBef>
              <a:spcAft>
                <a:spcPts val="0"/>
              </a:spcAft>
              <a:buClr>
                <a:schemeClr val="dk2"/>
              </a:buClr>
              <a:buSzPts val="1600"/>
              <a:buFont typeface="Arial"/>
              <a:buNone/>
            </a:pPr>
            <a:r>
              <a:t/>
            </a:r>
            <a:endParaRPr sz="13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3"/>
          <p:cNvSpPr txBox="1"/>
          <p:nvPr>
            <p:ph type="title"/>
          </p:nvPr>
        </p:nvSpPr>
        <p:spPr>
          <a:xfrm>
            <a:off x="425196" y="1124712"/>
            <a:ext cx="5213700" cy="443400"/>
          </a:xfrm>
          <a:prstGeom prst="rect">
            <a:avLst/>
          </a:prstGeom>
          <a:noFill/>
          <a:ln>
            <a:noFill/>
          </a:ln>
        </p:spPr>
        <p:txBody>
          <a:bodyPr anchorCtr="0" anchor="b" bIns="34275" lIns="68575" spcFirstLastPara="1" rIns="68575" wrap="square" tIns="34275">
            <a:spAutoFit/>
          </a:bodyPr>
          <a:lstStyle/>
          <a:p>
            <a:pPr indent="0" lvl="0" marL="0" rtl="0" algn="l">
              <a:lnSpc>
                <a:spcPct val="90000"/>
              </a:lnSpc>
              <a:spcBef>
                <a:spcPts val="0"/>
              </a:spcBef>
              <a:spcAft>
                <a:spcPts val="0"/>
              </a:spcAft>
              <a:buClr>
                <a:schemeClr val="dk2"/>
              </a:buClr>
              <a:buSzPts val="2700"/>
              <a:buFont typeface="Arial"/>
              <a:buNone/>
            </a:pPr>
            <a:r>
              <a:rPr lang="en"/>
              <a:t>Concerns</a:t>
            </a:r>
            <a:endParaRPr/>
          </a:p>
        </p:txBody>
      </p:sp>
      <p:sp>
        <p:nvSpPr>
          <p:cNvPr id="145" name="Google Shape;145;p33"/>
          <p:cNvSpPr txBox="1"/>
          <p:nvPr>
            <p:ph idx="1" type="body"/>
          </p:nvPr>
        </p:nvSpPr>
        <p:spPr>
          <a:xfrm>
            <a:off x="425196" y="1639062"/>
            <a:ext cx="5213700" cy="2976300"/>
          </a:xfrm>
          <a:prstGeom prst="rect">
            <a:avLst/>
          </a:prstGeom>
          <a:noFill/>
          <a:ln>
            <a:noFill/>
          </a:ln>
        </p:spPr>
        <p:txBody>
          <a:bodyPr anchorCtr="0" anchor="t" bIns="34275" lIns="68575" spcFirstLastPara="1" rIns="68575" wrap="square" tIns="34275">
            <a:noAutofit/>
          </a:bodyPr>
          <a:lstStyle/>
          <a:p>
            <a:pPr indent="-177800" lvl="0" marL="177800" rtl="0" algn="l">
              <a:lnSpc>
                <a:spcPct val="150000"/>
              </a:lnSpc>
              <a:spcBef>
                <a:spcPts val="500"/>
              </a:spcBef>
              <a:spcAft>
                <a:spcPts val="0"/>
              </a:spcAft>
              <a:buClr>
                <a:srgbClr val="666666"/>
              </a:buClr>
              <a:buSzPts val="1600"/>
              <a:buChar char="•"/>
            </a:pPr>
            <a:r>
              <a:rPr lang="en">
                <a:solidFill>
                  <a:srgbClr val="666666"/>
                </a:solidFill>
              </a:rPr>
              <a:t>Three classes of privacy and security concerns</a:t>
            </a:r>
            <a:endParaRPr>
              <a:solidFill>
                <a:srgbClr val="666666"/>
              </a:solidFill>
            </a:endParaRPr>
          </a:p>
          <a:p>
            <a:pPr indent="-139700" lvl="1" marL="520700" rtl="0" algn="l">
              <a:lnSpc>
                <a:spcPct val="150000"/>
              </a:lnSpc>
              <a:spcBef>
                <a:spcPts val="500"/>
              </a:spcBef>
              <a:spcAft>
                <a:spcPts val="0"/>
              </a:spcAft>
              <a:buClr>
                <a:srgbClr val="666666"/>
              </a:buClr>
              <a:buSzPts val="1600"/>
              <a:buChar char="-"/>
            </a:pPr>
            <a:r>
              <a:rPr lang="en">
                <a:solidFill>
                  <a:srgbClr val="666666"/>
                </a:solidFill>
              </a:rPr>
              <a:t>Direct A</a:t>
            </a:r>
            <a:r>
              <a:rPr lang="en">
                <a:solidFill>
                  <a:srgbClr val="666666"/>
                </a:solidFill>
              </a:rPr>
              <a:t>nonymity</a:t>
            </a:r>
            <a:r>
              <a:rPr lang="en">
                <a:solidFill>
                  <a:srgbClr val="666666"/>
                </a:solidFill>
              </a:rPr>
              <a:t> Issues</a:t>
            </a:r>
            <a:endParaRPr>
              <a:solidFill>
                <a:srgbClr val="666666"/>
              </a:solidFill>
            </a:endParaRPr>
          </a:p>
          <a:p>
            <a:pPr indent="-139700" lvl="1" marL="520700" rtl="0" algn="l">
              <a:lnSpc>
                <a:spcPct val="150000"/>
              </a:lnSpc>
              <a:spcBef>
                <a:spcPts val="500"/>
              </a:spcBef>
              <a:spcAft>
                <a:spcPts val="0"/>
              </a:spcAft>
              <a:buClr>
                <a:srgbClr val="666666"/>
              </a:buClr>
              <a:buSzPts val="1600"/>
              <a:buChar char="-"/>
            </a:pPr>
            <a:r>
              <a:rPr lang="en">
                <a:solidFill>
                  <a:srgbClr val="666666"/>
                </a:solidFill>
              </a:rPr>
              <a:t>Indirect or K-anonymity Issues</a:t>
            </a:r>
            <a:endParaRPr>
              <a:solidFill>
                <a:srgbClr val="666666"/>
              </a:solidFill>
            </a:endParaRPr>
          </a:p>
          <a:p>
            <a:pPr indent="-139700" lvl="1" marL="520700" rtl="0" algn="l">
              <a:lnSpc>
                <a:spcPct val="150000"/>
              </a:lnSpc>
              <a:spcBef>
                <a:spcPts val="500"/>
              </a:spcBef>
              <a:spcAft>
                <a:spcPts val="0"/>
              </a:spcAft>
              <a:buClr>
                <a:srgbClr val="666666"/>
              </a:buClr>
              <a:buSzPts val="1600"/>
              <a:buChar char="-"/>
            </a:pPr>
            <a:r>
              <a:rPr lang="en">
                <a:solidFill>
                  <a:srgbClr val="666666"/>
                </a:solidFill>
              </a:rPr>
              <a:t>Eavesdropping, S</a:t>
            </a:r>
            <a:r>
              <a:rPr lang="en">
                <a:solidFill>
                  <a:srgbClr val="666666"/>
                </a:solidFill>
              </a:rPr>
              <a:t>poofing</a:t>
            </a:r>
            <a:r>
              <a:rPr lang="en">
                <a:solidFill>
                  <a:srgbClr val="666666"/>
                </a:solidFill>
              </a:rPr>
              <a:t>, Replay and Wormhole</a:t>
            </a:r>
            <a:endParaRPr>
              <a:solidFill>
                <a:srgbClr val="666666"/>
              </a:solidFill>
            </a:endParaRPr>
          </a:p>
        </p:txBody>
      </p:sp>
      <p:pic>
        <p:nvPicPr>
          <p:cNvPr id="146" name="Google Shape;146;p33"/>
          <p:cNvPicPr preferRelativeResize="0"/>
          <p:nvPr/>
        </p:nvPicPr>
        <p:blipFill>
          <a:blip r:embed="rId3">
            <a:alphaModFix/>
          </a:blip>
          <a:stretch>
            <a:fillRect/>
          </a:stretch>
        </p:blipFill>
        <p:spPr>
          <a:xfrm>
            <a:off x="5401746" y="1124700"/>
            <a:ext cx="3200305" cy="32003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4"/>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Identity Server</a:t>
            </a:r>
            <a:endParaRPr/>
          </a:p>
        </p:txBody>
      </p:sp>
      <p:sp>
        <p:nvSpPr>
          <p:cNvPr id="152" name="Google Shape;152;p34"/>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The</a:t>
            </a:r>
            <a:r>
              <a:rPr lang="en">
                <a:solidFill>
                  <a:srgbClr val="666666"/>
                </a:solidFill>
              </a:rPr>
              <a:t> </a:t>
            </a:r>
            <a:r>
              <a:rPr lang="en">
                <a:solidFill>
                  <a:srgbClr val="666666"/>
                </a:solidFill>
              </a:rPr>
              <a:t>identity</a:t>
            </a:r>
            <a:r>
              <a:rPr lang="en">
                <a:solidFill>
                  <a:srgbClr val="666666"/>
                </a:solidFill>
              </a:rPr>
              <a:t> server is a design for a system that provides solutions to the three classes of </a:t>
            </a:r>
            <a:r>
              <a:rPr lang="en">
                <a:solidFill>
                  <a:srgbClr val="666666"/>
                </a:solidFill>
              </a:rPr>
              <a:t>privacy</a:t>
            </a:r>
            <a:r>
              <a:rPr lang="en">
                <a:solidFill>
                  <a:srgbClr val="666666"/>
                </a:solidFill>
              </a:rPr>
              <a:t> and </a:t>
            </a:r>
            <a:r>
              <a:rPr lang="en">
                <a:solidFill>
                  <a:srgbClr val="666666"/>
                </a:solidFill>
              </a:rPr>
              <a:t>security</a:t>
            </a:r>
            <a:r>
              <a:rPr lang="en">
                <a:solidFill>
                  <a:srgbClr val="666666"/>
                </a:solidFill>
              </a:rPr>
              <a:t> problems.</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The identity servers utilizes a novel </a:t>
            </a:r>
            <a:r>
              <a:rPr lang="en">
                <a:solidFill>
                  <a:srgbClr val="666666"/>
                </a:solidFill>
              </a:rPr>
              <a:t>approach</a:t>
            </a:r>
            <a:r>
              <a:rPr lang="en">
                <a:solidFill>
                  <a:srgbClr val="666666"/>
                </a:solidFill>
              </a:rPr>
              <a:t> using already established privacy and security technologies within the context of mobile social network systems.</a:t>
            </a:r>
            <a:endParaRPr>
              <a:solidFill>
                <a:srgbClr val="666666"/>
              </a:solidFill>
            </a:endParaRPr>
          </a:p>
          <a:p>
            <a:pPr indent="0" lvl="0" marL="0" rtl="0" algn="l">
              <a:lnSpc>
                <a:spcPct val="150000"/>
              </a:lnSpc>
              <a:spcBef>
                <a:spcPts val="500"/>
              </a:spcBef>
              <a:spcAft>
                <a:spcPts val="0"/>
              </a:spcAft>
              <a:buNone/>
            </a:pPr>
            <a:r>
              <a:rPr lang="en">
                <a:solidFill>
                  <a:srgbClr val="666666"/>
                </a:solidFill>
              </a:rPr>
              <a:t>More about the identity server later.</a:t>
            </a:r>
            <a:endParaRPr>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5"/>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What Made it Possible?</a:t>
            </a:r>
            <a:endParaRPr/>
          </a:p>
        </p:txBody>
      </p:sp>
      <p:sp>
        <p:nvSpPr>
          <p:cNvPr id="158" name="Google Shape;158;p35"/>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sz="1100">
                <a:solidFill>
                  <a:srgbClr val="666666"/>
                </a:solidFill>
              </a:rPr>
              <a:t>There are four pillars what allowed mobile social networking to burgeon</a:t>
            </a:r>
            <a:endParaRPr sz="1100">
              <a:solidFill>
                <a:srgbClr val="666666"/>
              </a:solidFill>
            </a:endParaRPr>
          </a:p>
          <a:p>
            <a:pPr indent="-311150" lvl="0" marL="457200" rtl="0" algn="l">
              <a:lnSpc>
                <a:spcPct val="150000"/>
              </a:lnSpc>
              <a:spcBef>
                <a:spcPts val="500"/>
              </a:spcBef>
              <a:spcAft>
                <a:spcPts val="0"/>
              </a:spcAft>
              <a:buClr>
                <a:srgbClr val="666666"/>
              </a:buClr>
              <a:buSzPts val="1300"/>
              <a:buAutoNum type="arabicPeriod"/>
            </a:pPr>
            <a:r>
              <a:rPr lang="en" sz="1100">
                <a:solidFill>
                  <a:srgbClr val="666666"/>
                </a:solidFill>
              </a:rPr>
              <a:t>Mobile Computing</a:t>
            </a:r>
            <a:endParaRPr sz="1100">
              <a:solidFill>
                <a:srgbClr val="666666"/>
              </a:solidFill>
            </a:endParaRPr>
          </a:p>
          <a:p>
            <a:pPr indent="-311150" lvl="1" marL="914400" rtl="0" algn="l">
              <a:lnSpc>
                <a:spcPct val="150000"/>
              </a:lnSpc>
              <a:spcBef>
                <a:spcPts val="0"/>
              </a:spcBef>
              <a:spcAft>
                <a:spcPts val="0"/>
              </a:spcAft>
              <a:buClr>
                <a:srgbClr val="666666"/>
              </a:buClr>
              <a:buSzPts val="1300"/>
              <a:buAutoNum type="alphaLcPeriod"/>
            </a:pPr>
            <a:r>
              <a:rPr lang="en" sz="1100">
                <a:solidFill>
                  <a:srgbClr val="666666"/>
                </a:solidFill>
              </a:rPr>
              <a:t>Majorly contributed to by apple with their Iphone and Ipod sales back in ‘09.</a:t>
            </a:r>
            <a:endParaRPr sz="1100">
              <a:solidFill>
                <a:srgbClr val="666666"/>
              </a:solidFill>
            </a:endParaRPr>
          </a:p>
          <a:p>
            <a:pPr indent="-311150" lvl="0" marL="457200" rtl="0" algn="l">
              <a:lnSpc>
                <a:spcPct val="150000"/>
              </a:lnSpc>
              <a:spcBef>
                <a:spcPts val="0"/>
              </a:spcBef>
              <a:spcAft>
                <a:spcPts val="0"/>
              </a:spcAft>
              <a:buClr>
                <a:srgbClr val="666666"/>
              </a:buClr>
              <a:buSzPts val="1300"/>
              <a:buAutoNum type="arabicPeriod"/>
            </a:pPr>
            <a:r>
              <a:rPr lang="en" sz="1100">
                <a:solidFill>
                  <a:srgbClr val="666666"/>
                </a:solidFill>
              </a:rPr>
              <a:t>Social Networks</a:t>
            </a:r>
            <a:endParaRPr sz="1100">
              <a:solidFill>
                <a:srgbClr val="666666"/>
              </a:solidFill>
            </a:endParaRPr>
          </a:p>
          <a:p>
            <a:pPr indent="-311150" lvl="1" marL="914400" rtl="0" algn="l">
              <a:lnSpc>
                <a:spcPct val="150000"/>
              </a:lnSpc>
              <a:spcBef>
                <a:spcPts val="0"/>
              </a:spcBef>
              <a:spcAft>
                <a:spcPts val="0"/>
              </a:spcAft>
              <a:buClr>
                <a:srgbClr val="666666"/>
              </a:buClr>
              <a:buSzPts val="1300"/>
              <a:buAutoNum type="alphaLcPeriod"/>
            </a:pPr>
            <a:r>
              <a:rPr lang="en" sz="1100">
                <a:solidFill>
                  <a:srgbClr val="666666"/>
                </a:solidFill>
              </a:rPr>
              <a:t>It is reported by Facebook.com that the site has over 200 million active users, of which 100 million log on everyday.</a:t>
            </a:r>
            <a:endParaRPr sz="1100">
              <a:solidFill>
                <a:srgbClr val="666666"/>
              </a:solidFill>
            </a:endParaRPr>
          </a:p>
          <a:p>
            <a:pPr indent="-311150" lvl="0" marL="457200" rtl="0" algn="l">
              <a:lnSpc>
                <a:spcPct val="150000"/>
              </a:lnSpc>
              <a:spcBef>
                <a:spcPts val="0"/>
              </a:spcBef>
              <a:spcAft>
                <a:spcPts val="0"/>
              </a:spcAft>
              <a:buClr>
                <a:srgbClr val="666666"/>
              </a:buClr>
              <a:buSzPts val="1300"/>
              <a:buAutoNum type="arabicPeriod"/>
            </a:pPr>
            <a:r>
              <a:rPr lang="en" sz="1100">
                <a:solidFill>
                  <a:srgbClr val="666666"/>
                </a:solidFill>
              </a:rPr>
              <a:t>Existing Mobile Social Network Applications</a:t>
            </a:r>
            <a:endParaRPr sz="1100">
              <a:solidFill>
                <a:srgbClr val="666666"/>
              </a:solidFill>
            </a:endParaRPr>
          </a:p>
          <a:p>
            <a:pPr indent="-311150" lvl="1" marL="914400" rtl="0" algn="l">
              <a:lnSpc>
                <a:spcPct val="150000"/>
              </a:lnSpc>
              <a:spcBef>
                <a:spcPts val="0"/>
              </a:spcBef>
              <a:spcAft>
                <a:spcPts val="0"/>
              </a:spcAft>
              <a:buClr>
                <a:srgbClr val="666666"/>
              </a:buClr>
              <a:buSzPts val="1300"/>
              <a:buAutoNum type="alphaLcPeriod"/>
            </a:pPr>
            <a:r>
              <a:rPr lang="en" sz="1100">
                <a:solidFill>
                  <a:srgbClr val="666666"/>
                </a:solidFill>
              </a:rPr>
              <a:t>Serendipity and WhozThat enabled context-aware applications by leveraging social network information from existing platforms like Facebook.</a:t>
            </a:r>
            <a:endParaRPr sz="1100">
              <a:solidFill>
                <a:srgbClr val="666666"/>
              </a:solidFill>
            </a:endParaRPr>
          </a:p>
          <a:p>
            <a:pPr indent="-311150" lvl="0" marL="457200" rtl="0" algn="l">
              <a:lnSpc>
                <a:spcPct val="150000"/>
              </a:lnSpc>
              <a:spcBef>
                <a:spcPts val="0"/>
              </a:spcBef>
              <a:spcAft>
                <a:spcPts val="0"/>
              </a:spcAft>
              <a:buClr>
                <a:srgbClr val="666666"/>
              </a:buClr>
              <a:buSzPts val="1300"/>
              <a:buAutoNum type="arabicPeriod"/>
            </a:pPr>
            <a:r>
              <a:rPr lang="en" sz="1100">
                <a:solidFill>
                  <a:srgbClr val="666666"/>
                </a:solidFill>
              </a:rPr>
              <a:t> Privacy and Security</a:t>
            </a:r>
            <a:endParaRPr sz="1100">
              <a:solidFill>
                <a:srgbClr val="666666"/>
              </a:solidFill>
            </a:endParaRPr>
          </a:p>
        </p:txBody>
      </p:sp>
      <p:pic>
        <p:nvPicPr>
          <p:cNvPr id="159" name="Google Shape;159;p35"/>
          <p:cNvPicPr preferRelativeResize="0"/>
          <p:nvPr/>
        </p:nvPicPr>
        <p:blipFill>
          <a:blip r:embed="rId3">
            <a:alphaModFix/>
          </a:blip>
          <a:stretch>
            <a:fillRect/>
          </a:stretch>
        </p:blipFill>
        <p:spPr>
          <a:xfrm>
            <a:off x="6167649" y="1639051"/>
            <a:ext cx="2021950" cy="2021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6"/>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Security &amp; Privacy Problems</a:t>
            </a:r>
            <a:endParaRPr/>
          </a:p>
        </p:txBody>
      </p:sp>
      <p:sp>
        <p:nvSpPr>
          <p:cNvPr id="165" name="Google Shape;165;p36"/>
          <p:cNvSpPr txBox="1"/>
          <p:nvPr>
            <p:ph idx="1" type="body"/>
          </p:nvPr>
        </p:nvSpPr>
        <p:spPr>
          <a:xfrm>
            <a:off x="425196" y="1639062"/>
            <a:ext cx="3854100" cy="284700"/>
          </a:xfrm>
          <a:prstGeom prst="rect">
            <a:avLst/>
          </a:prstGeom>
          <a:noFill/>
          <a:ln>
            <a:noFill/>
          </a:ln>
        </p:spPr>
        <p:txBody>
          <a:bodyPr anchorCtr="0" anchor="t" bIns="34275" lIns="68575" spcFirstLastPara="1" rIns="68575" wrap="square" tIns="34275">
            <a:spAutoFit/>
          </a:bodyPr>
          <a:lstStyle/>
          <a:p>
            <a:pPr indent="0" lvl="0" marL="0" rtl="0" algn="l">
              <a:lnSpc>
                <a:spcPct val="130000"/>
              </a:lnSpc>
              <a:spcBef>
                <a:spcPts val="0"/>
              </a:spcBef>
              <a:spcAft>
                <a:spcPts val="0"/>
              </a:spcAft>
              <a:buSzPts val="1400"/>
              <a:buNone/>
            </a:pPr>
            <a:r>
              <a:rPr lang="en">
                <a:solidFill>
                  <a:schemeClr val="dk2"/>
                </a:solidFill>
              </a:rPr>
              <a:t>Peer-to-Peer (P2P)	</a:t>
            </a:r>
            <a:endParaRPr>
              <a:solidFill>
                <a:schemeClr val="dk2"/>
              </a:solidFill>
            </a:endParaRPr>
          </a:p>
        </p:txBody>
      </p:sp>
      <p:sp>
        <p:nvSpPr>
          <p:cNvPr id="166" name="Google Shape;166;p36"/>
          <p:cNvSpPr txBox="1"/>
          <p:nvPr>
            <p:ph idx="4294967295" type="body"/>
          </p:nvPr>
        </p:nvSpPr>
        <p:spPr>
          <a:xfrm>
            <a:off x="425196" y="1945005"/>
            <a:ext cx="3855300" cy="26517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900"/>
              </a:spcBef>
              <a:spcAft>
                <a:spcPts val="0"/>
              </a:spcAft>
              <a:buNone/>
            </a:pPr>
            <a:r>
              <a:rPr lang="en">
                <a:solidFill>
                  <a:srgbClr val="666666"/>
                </a:solidFill>
              </a:rPr>
              <a:t>A </a:t>
            </a:r>
            <a:r>
              <a:rPr lang="en">
                <a:solidFill>
                  <a:srgbClr val="666666"/>
                </a:solidFill>
              </a:rPr>
              <a:t>system, with respect to applications such as WhozThat and SocialAware, that exchange users’ social network identifiers between devices using short-range wireless technology such as Bluetooth.</a:t>
            </a:r>
            <a:endParaRPr>
              <a:solidFill>
                <a:srgbClr val="666666"/>
              </a:solidFill>
            </a:endParaRPr>
          </a:p>
          <a:p>
            <a:pPr indent="-330200" lvl="0" marL="457200" rtl="0" algn="l">
              <a:lnSpc>
                <a:spcPct val="150000"/>
              </a:lnSpc>
              <a:spcBef>
                <a:spcPts val="900"/>
              </a:spcBef>
              <a:spcAft>
                <a:spcPts val="0"/>
              </a:spcAft>
              <a:buClr>
                <a:srgbClr val="666666"/>
              </a:buClr>
              <a:buSzPts val="1600"/>
              <a:buChar char="•"/>
            </a:pPr>
            <a:r>
              <a:rPr lang="en">
                <a:solidFill>
                  <a:srgbClr val="666666"/>
                </a:solidFill>
              </a:rPr>
              <a:t>Utilizing P2P means there is no central server to communicate with, and that has its own benefits, such as no single point of failure.</a:t>
            </a:r>
            <a:endParaRPr>
              <a:solidFill>
                <a:srgbClr val="666666"/>
              </a:solidFill>
            </a:endParaRPr>
          </a:p>
        </p:txBody>
      </p:sp>
      <p:sp>
        <p:nvSpPr>
          <p:cNvPr id="167" name="Google Shape;167;p36"/>
          <p:cNvSpPr txBox="1"/>
          <p:nvPr>
            <p:ph idx="4294967295" type="body"/>
          </p:nvPr>
        </p:nvSpPr>
        <p:spPr>
          <a:xfrm>
            <a:off x="4629150" y="1639062"/>
            <a:ext cx="3854100" cy="284700"/>
          </a:xfrm>
          <a:prstGeom prst="rect">
            <a:avLst/>
          </a:prstGeom>
          <a:noFill/>
          <a:ln>
            <a:noFill/>
          </a:ln>
        </p:spPr>
        <p:txBody>
          <a:bodyPr anchorCtr="0" anchor="t" bIns="34275" lIns="68575" spcFirstLastPara="1" rIns="68575" wrap="square" tIns="34275">
            <a:spAutoFit/>
          </a:bodyPr>
          <a:lstStyle/>
          <a:p>
            <a:pPr indent="0" lvl="0" marL="0" rtl="0" algn="l">
              <a:lnSpc>
                <a:spcPct val="130000"/>
              </a:lnSpc>
              <a:spcBef>
                <a:spcPts val="0"/>
              </a:spcBef>
              <a:spcAft>
                <a:spcPts val="0"/>
              </a:spcAft>
              <a:buSzPts val="1400"/>
              <a:buNone/>
            </a:pPr>
            <a:r>
              <a:rPr lang="en">
                <a:solidFill>
                  <a:schemeClr val="dk2"/>
                </a:solidFill>
              </a:rPr>
              <a:t>Client-Server</a:t>
            </a:r>
            <a:endParaRPr>
              <a:solidFill>
                <a:schemeClr val="dk2"/>
              </a:solidFill>
            </a:endParaRPr>
          </a:p>
        </p:txBody>
      </p:sp>
      <p:sp>
        <p:nvSpPr>
          <p:cNvPr id="168" name="Google Shape;168;p36"/>
          <p:cNvSpPr txBox="1"/>
          <p:nvPr>
            <p:ph idx="4294967295" type="body"/>
          </p:nvPr>
        </p:nvSpPr>
        <p:spPr>
          <a:xfrm>
            <a:off x="4629150" y="1943100"/>
            <a:ext cx="3854100" cy="26541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A system, with respect to Brightkite and Loopt, that utilizes a centralized server for information about the current location of the device (via GPS). </a:t>
            </a:r>
            <a:endParaRPr>
              <a:solidFill>
                <a:srgbClr val="666666"/>
              </a:solidFill>
            </a:endParaRPr>
          </a:p>
          <a:p>
            <a:pPr indent="-330200" lvl="0" marL="457200" rtl="0" algn="l">
              <a:lnSpc>
                <a:spcPct val="150000"/>
              </a:lnSpc>
              <a:spcBef>
                <a:spcPts val="500"/>
              </a:spcBef>
              <a:spcAft>
                <a:spcPts val="0"/>
              </a:spcAft>
              <a:buClr>
                <a:srgbClr val="666666"/>
              </a:buClr>
              <a:buSzPts val="1600"/>
              <a:buChar char="●"/>
            </a:pPr>
            <a:r>
              <a:rPr lang="en">
                <a:solidFill>
                  <a:srgbClr val="666666"/>
                </a:solidFill>
              </a:rPr>
              <a:t>Utilizing a centralized server would be significantly more secure because you can build more robust security measures on a server</a:t>
            </a:r>
            <a:endParaRPr>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7"/>
          <p:cNvSpPr txBox="1"/>
          <p:nvPr>
            <p:ph type="title"/>
          </p:nvPr>
        </p:nvSpPr>
        <p:spPr>
          <a:xfrm>
            <a:off x="425196" y="1124712"/>
            <a:ext cx="5213700" cy="443400"/>
          </a:xfrm>
          <a:prstGeom prst="rect">
            <a:avLst/>
          </a:prstGeom>
        </p:spPr>
        <p:txBody>
          <a:bodyPr anchorCtr="0" anchor="b" bIns="34275" lIns="68575" spcFirstLastPara="1" rIns="68575" wrap="square" tIns="34275">
            <a:spAutoFit/>
          </a:bodyPr>
          <a:lstStyle/>
          <a:p>
            <a:pPr indent="0" lvl="0" marL="0" rtl="0" algn="l">
              <a:spcBef>
                <a:spcPts val="0"/>
              </a:spcBef>
              <a:spcAft>
                <a:spcPts val="0"/>
              </a:spcAft>
              <a:buNone/>
            </a:pPr>
            <a:r>
              <a:rPr lang="en"/>
              <a:t>Direct Anonymity</a:t>
            </a:r>
            <a:endParaRPr/>
          </a:p>
        </p:txBody>
      </p:sp>
      <p:sp>
        <p:nvSpPr>
          <p:cNvPr id="174" name="Google Shape;174;p37"/>
          <p:cNvSpPr txBox="1"/>
          <p:nvPr>
            <p:ph idx="1" type="body"/>
          </p:nvPr>
        </p:nvSpPr>
        <p:spPr>
          <a:xfrm>
            <a:off x="425196" y="1639062"/>
            <a:ext cx="5213700" cy="2976300"/>
          </a:xfrm>
          <a:prstGeom prst="rect">
            <a:avLst/>
          </a:prstGeom>
        </p:spPr>
        <p:txBody>
          <a:bodyPr anchorCtr="0" anchor="t" bIns="34275" lIns="68575" spcFirstLastPara="1" rIns="68575" wrap="square" tIns="34275">
            <a:noAutofit/>
          </a:bodyPr>
          <a:lstStyle/>
          <a:p>
            <a:pPr indent="0" lvl="0" marL="0" rtl="0" algn="l">
              <a:lnSpc>
                <a:spcPct val="150000"/>
              </a:lnSpc>
              <a:spcBef>
                <a:spcPts val="500"/>
              </a:spcBef>
              <a:spcAft>
                <a:spcPts val="0"/>
              </a:spcAft>
              <a:buNone/>
            </a:pPr>
            <a:r>
              <a:rPr lang="en">
                <a:solidFill>
                  <a:srgbClr val="666666"/>
                </a:solidFill>
              </a:rPr>
              <a:t>Obviously, the methods of data transfer used in software such as WhozThat and Serendipity isn’t very secure. They both require access to the user’s personal information and </a:t>
            </a:r>
            <a:r>
              <a:rPr lang="en">
                <a:solidFill>
                  <a:srgbClr val="666666"/>
                </a:solidFill>
              </a:rPr>
              <a:t>link that data to the user.</a:t>
            </a:r>
            <a:endParaRPr>
              <a:solidFill>
                <a:srgbClr val="666666"/>
              </a:solidFill>
            </a:endParaRPr>
          </a:p>
          <a:p>
            <a:pPr indent="-330200" lvl="0" marL="457200" rtl="0" algn="l">
              <a:lnSpc>
                <a:spcPct val="150000"/>
              </a:lnSpc>
              <a:spcBef>
                <a:spcPts val="500"/>
              </a:spcBef>
              <a:spcAft>
                <a:spcPts val="0"/>
              </a:spcAft>
              <a:buClr>
                <a:srgbClr val="666666"/>
              </a:buClr>
              <a:buSzPts val="1600"/>
              <a:buChar char="•"/>
            </a:pPr>
            <a:r>
              <a:rPr lang="en">
                <a:solidFill>
                  <a:srgbClr val="666666"/>
                </a:solidFill>
              </a:rPr>
              <a:t>Facebook generally requires users to give access to their information through Facebook’s API</a:t>
            </a:r>
            <a:endParaRPr>
              <a:solidFill>
                <a:srgbClr val="666666"/>
              </a:solidFill>
            </a:endParaRPr>
          </a:p>
          <a:p>
            <a:pPr indent="-330200" lvl="0" marL="457200" rtl="0" algn="l">
              <a:lnSpc>
                <a:spcPct val="150000"/>
              </a:lnSpc>
              <a:spcBef>
                <a:spcPts val="0"/>
              </a:spcBef>
              <a:spcAft>
                <a:spcPts val="0"/>
              </a:spcAft>
              <a:buClr>
                <a:srgbClr val="666666"/>
              </a:buClr>
              <a:buSzPts val="1600"/>
              <a:buChar char="•"/>
            </a:pPr>
            <a:r>
              <a:rPr lang="en">
                <a:solidFill>
                  <a:srgbClr val="666666"/>
                </a:solidFill>
              </a:rPr>
              <a:t>In WhozThat and SocialAware (Built on WhozThat), one could use a Bluetooth device to snoop a user’s social network data, or eavesdrop on data sent over the connection</a:t>
            </a:r>
            <a:endParaRPr>
              <a:solidFill>
                <a:srgbClr val="666666"/>
              </a:solidFill>
            </a:endParaRPr>
          </a:p>
        </p:txBody>
      </p:sp>
      <p:pic>
        <p:nvPicPr>
          <p:cNvPr id="175" name="Google Shape;175;p37"/>
          <p:cNvPicPr preferRelativeResize="0"/>
          <p:nvPr/>
        </p:nvPicPr>
        <p:blipFill>
          <a:blip r:embed="rId3">
            <a:alphaModFix/>
          </a:blip>
          <a:stretch>
            <a:fillRect/>
          </a:stretch>
        </p:blipFill>
        <p:spPr>
          <a:xfrm>
            <a:off x="5712046" y="1037175"/>
            <a:ext cx="3200305" cy="32003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