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slide" Target="slides/slide43.xml"/><Relationship Id="rId25" Type="http://schemas.openxmlformats.org/officeDocument/2006/relationships/slide" Target="slides/slide20.xml"/><Relationship Id="rId47" Type="http://schemas.openxmlformats.org/officeDocument/2006/relationships/slide" Target="slides/slide42.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f9d771e1e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f9d771e1e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f9d771e1e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f9d771e1e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both features were undocumented by Apple, how did the paper know about them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097b6abaa7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097b6abaa7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097b6abaa7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097b6abaa7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097b6abaa7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097b6abaa7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097b6abaa7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097b6abaa7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097b6abaa7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097b6abaa7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097b6abaa7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097b6abaa7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097b6abaa7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097b6abaa7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Find My is an offline finding network that locates iPhones, airTags, and other Apple devices while they are not connected to the internet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Offline devices regularly send Bluetooth Low Energy (BLE) advertisements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Devices with a network connection can scan for these advertisements and then report lost devices to their legitimate owners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End to End is encrypted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Security guarantee is synced with a specific master key beacon and a users icloud keychain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Keychain is stored locally and access to its secret key requires round trip through the SEP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Based on master beacon key a rolling sequence of private/public key pairs is generated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Linking public keys in this sequence to each other requires knowledge of the master beacon key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Devices broadcasts the current public key as a BLE advertisement and a portion of the key sets the MAC address to a random value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Any internet connected device can observe the Find My BLE, encrypt it with the public key, and report it to apple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Location does not include the reporters identity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Public keys roll every 15 minutes on iPhones which limits smartphone tracking using BLE advertisements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097b6abaa7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097b6abaa7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f9d771e1e6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f9d771e1e6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Bluetooth </a:t>
            </a:r>
            <a:r>
              <a:rPr lang="en"/>
              <a:t>retrieves</a:t>
            </a:r>
            <a:r>
              <a:rPr lang="en"/>
              <a:t> key material from SE using i2c protocol </a:t>
            </a:r>
            <a:endParaRPr/>
          </a:p>
          <a:p>
            <a:pPr indent="-298450" lvl="0" marL="457200" rtl="0" algn="l">
              <a:spcBef>
                <a:spcPts val="0"/>
              </a:spcBef>
              <a:spcAft>
                <a:spcPts val="0"/>
              </a:spcAft>
              <a:buSzPts val="1100"/>
              <a:buChar char="-"/>
            </a:pPr>
            <a:r>
              <a:rPr lang="en"/>
              <a:t>UWB is sleeping most of the time</a:t>
            </a:r>
            <a:endParaRPr/>
          </a:p>
          <a:p>
            <a:pPr indent="-298450" lvl="0" marL="457200" rtl="0" algn="l">
              <a:spcBef>
                <a:spcPts val="0"/>
              </a:spcBef>
              <a:spcAft>
                <a:spcPts val="0"/>
              </a:spcAft>
              <a:buSzPts val="1100"/>
              <a:buChar char="-"/>
            </a:pPr>
            <a:r>
              <a:rPr lang="en"/>
              <a:t>When needed the Bluetooth chip sends a wake signal to the UWB chip </a:t>
            </a:r>
            <a:endParaRPr/>
          </a:p>
          <a:p>
            <a:pPr indent="-298450" lvl="0" marL="457200" rtl="0" algn="l">
              <a:spcBef>
                <a:spcPts val="0"/>
              </a:spcBef>
              <a:spcAft>
                <a:spcPts val="0"/>
              </a:spcAft>
              <a:buSzPts val="1100"/>
              <a:buChar char="-"/>
            </a:pPr>
            <a:r>
              <a:rPr lang="en"/>
              <a:t>When </a:t>
            </a:r>
            <a:r>
              <a:rPr lang="en"/>
              <a:t>active</a:t>
            </a:r>
            <a:r>
              <a:rPr lang="en"/>
              <a:t> it only listens for a very limited time</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097b6abaa7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097b6abaa7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097b6abaa7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097b6abaa7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097b6abaa7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097b6abaa7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097b6abaa7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097b6abaa7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f9d771e1e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f9d771e1e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f9d771e1e6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f9d771e1e6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f9d771e1e6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f9d771e1e6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097b6abaa7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097b6abaa7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f9d771e1e6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f9d771e1e6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f9d771e1e6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f9d771e1e6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f9d771e1e6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f9d771e1e6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f9ce210ff7_1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f9ce210ff7_1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NFC uses induction coils to create radio waves and allow for data exchange over very short distances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UWB is a chip that uses super-fast </a:t>
            </a:r>
            <a:r>
              <a:rPr lang="en"/>
              <a:t>signal pulses which avoids the interference from Wifi and Bluetooth. Provides precise tracking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Low power mode is different than the yellow low battery icon in the top right of your screen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097b6abaa7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097b6abaa7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f9d771e1e6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f9d771e1e6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f9d771e1e6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f9d771e1e6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f9d771e1e6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f9d771e1e6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f9d771e1e6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f9d771e1e6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f9d771e1e6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f9d771e1e6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f9d771e1e6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f9d771e1e6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f9d771e1e6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f9d771e1e6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f9d771e1e6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f9d771e1e6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f9d771e1e6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f9d771e1e6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097b6abaa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097b6abaa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f9d771e1e6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f9d771e1e6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f9d771e1e6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f9d771e1e6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f9d771e1e6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f9d771e1e6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097b6abaa7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097b6abaa7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f9d771e1e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f9d771e1e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Wireless chips can run in a low power mode which is active even if the iphone is switched off.</a:t>
            </a:r>
            <a:r>
              <a:rPr b="1" lang="en"/>
              <a:t> This mode can be activated when a user switched off their phone or if their phone shuts down due to low </a:t>
            </a:r>
            <a:r>
              <a:rPr b="1" lang="en"/>
              <a:t>battery</a:t>
            </a:r>
            <a:r>
              <a:rPr lang="en"/>
              <a:t>. If the battery is in low power mode then pressing the power button indicates low battery and the list of active LPM features appears (Go back to previous slide).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Express mode does not need any additional authentication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Cards and Keys can be used for up to 5 hours in this mode after the phone enters low power mode.</a:t>
            </a:r>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097b6abaa7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097b6abaa7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This initially required the NFC to stay on for something like this but the new Digital Car Key 3.0 protocol now instead uses just Bluetooth and NFC, saving power.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LPM is implemented in hardware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Power Management Unit (PMU) can turn chips on individually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bluetooth and UWB chips are hardwired to the Secure element (SE) in the NFC chip which stores secrets that are available in LPM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Since this is hardware based and not software, wireless chips can no longer be trusted to be turned off after shutdown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LPM is significantly more stealthy than a fake power off since high power drainage from a fake power off would be noticeable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LPM is a relevant attack surface that has to be considered by high value targets or can be weaponized to build wireless malware operating on shutdown iphones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f9d771e1e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f9d771e1e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f9d771e1e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f9d771e1e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iOS implements secure wireless payments on an NFC chip with a secure element (SE)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SE is certified based on Common Criteria and runs a JavaCard platform</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Platform executes applets, apple pay, DCK, or third part applets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Applets are stored within the SE and do not leave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During a payment process the SE within the NFC replies directly without forwarding data to iOS </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This prevents credit cards and keys from being stolen if iOS or apps are compromised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The SE is connected to the Secure Enclave Processor (SEP) which authorizes payments by forcing users to use TouchID, FaceID or passcode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These two are paired in factory and can communicate encrypted and authenticated</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The wallet app allows to configure credit cards and keys for express mode, which do not require authentication from the SEP</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This means that neither the SEP nor iOS are required to complete and NFC transaction and NFC can operate standalone using SE applets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f9d771e1e6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f9d771e1e6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15650" y="378500"/>
            <a:ext cx="8912700" cy="135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2400">
                <a:latin typeface="Times New Roman"/>
                <a:ea typeface="Times New Roman"/>
                <a:cs typeface="Times New Roman"/>
                <a:sym typeface="Times New Roman"/>
              </a:rPr>
              <a:t>EVIL NEVER SLEEPS:</a:t>
            </a:r>
            <a:endParaRPr b="1" sz="2400">
              <a:latin typeface="Times New Roman"/>
              <a:ea typeface="Times New Roman"/>
              <a:cs typeface="Times New Roman"/>
              <a:sym typeface="Times New Roman"/>
            </a:endParaRPr>
          </a:p>
          <a:p>
            <a:pPr indent="0" lvl="0" marL="0" rtl="0" algn="ctr">
              <a:spcBef>
                <a:spcPts val="0"/>
              </a:spcBef>
              <a:spcAft>
                <a:spcPts val="0"/>
              </a:spcAft>
              <a:buSzPts val="990"/>
              <a:buNone/>
            </a:pPr>
            <a:r>
              <a:rPr b="1" lang="en" sz="2400">
                <a:latin typeface="Times New Roman"/>
                <a:ea typeface="Times New Roman"/>
                <a:cs typeface="Times New Roman"/>
                <a:sym typeface="Times New Roman"/>
              </a:rPr>
              <a:t>WHEN WIRELESS MALWARE STAYS ON AFTER TURNING OFF iPHONES </a:t>
            </a:r>
            <a:endParaRPr b="1" sz="2400">
              <a:latin typeface="Times New Roman"/>
              <a:ea typeface="Times New Roman"/>
              <a:cs typeface="Times New Roman"/>
              <a:sym typeface="Times New Roman"/>
            </a:endParaRPr>
          </a:p>
        </p:txBody>
      </p:sp>
      <p:sp>
        <p:nvSpPr>
          <p:cNvPr id="55" name="Google Shape;55;p13"/>
          <p:cNvSpPr txBox="1"/>
          <p:nvPr>
            <p:ph idx="1" type="subTitle"/>
          </p:nvPr>
        </p:nvSpPr>
        <p:spPr>
          <a:xfrm>
            <a:off x="311700" y="22322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i="1" lang="en" sz="2000">
                <a:solidFill>
                  <a:schemeClr val="dk1"/>
                </a:solidFill>
                <a:latin typeface="Times New Roman"/>
                <a:ea typeface="Times New Roman"/>
                <a:cs typeface="Times New Roman"/>
                <a:sym typeface="Times New Roman"/>
              </a:rPr>
              <a:t>Jiska Classen, Alexander Heinrich, Robert Reith, and Matthias Hollick</a:t>
            </a:r>
            <a:endParaRPr b="1" i="1" sz="2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b="1" sz="2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2000">
                <a:solidFill>
                  <a:schemeClr val="dk1"/>
                </a:solidFill>
                <a:latin typeface="Times New Roman"/>
                <a:ea typeface="Times New Roman"/>
                <a:cs typeface="Times New Roman"/>
                <a:sym typeface="Times New Roman"/>
              </a:rPr>
              <a:t>                                                    CSE 707 SEM</a:t>
            </a:r>
            <a:endParaRPr b="1" sz="2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b="1" sz="2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2000">
                <a:solidFill>
                  <a:schemeClr val="dk1"/>
                </a:solidFill>
                <a:latin typeface="Times New Roman"/>
                <a:ea typeface="Times New Roman"/>
                <a:cs typeface="Times New Roman"/>
                <a:sym typeface="Times New Roman"/>
              </a:rPr>
              <a:t>                              By Andrew Balotin and Raghavi Ayyathurai</a:t>
            </a:r>
            <a:endParaRPr b="1" sz="20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sz="2000">
              <a:latin typeface="Times New Roman"/>
              <a:ea typeface="Times New Roman"/>
              <a:cs typeface="Times New Roman"/>
              <a:sym typeface="Times New Roman"/>
            </a:endParaRPr>
          </a:p>
        </p:txBody>
      </p:sp>
      <p:pic>
        <p:nvPicPr>
          <p:cNvPr id="56" name="Google Shape;56;p13"/>
          <p:cNvPicPr preferRelativeResize="0"/>
          <p:nvPr/>
        </p:nvPicPr>
        <p:blipFill>
          <a:blip r:embed="rId3">
            <a:alphaModFix amt="37000"/>
          </a:blip>
          <a:stretch>
            <a:fillRect/>
          </a:stretch>
        </p:blipFill>
        <p:spPr>
          <a:xfrm>
            <a:off x="0" y="0"/>
            <a:ext cx="9144000" cy="5143501"/>
          </a:xfrm>
          <a:prstGeom prst="rect">
            <a:avLst/>
          </a:prstGeom>
          <a:noFill/>
          <a:ln>
            <a:noFill/>
          </a:ln>
        </p:spPr>
      </p:pic>
      <p:sp>
        <p:nvSpPr>
          <p:cNvPr id="57" name="Google Shape;57;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2261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8476"/>
              <a:buFont typeface="Arial"/>
              <a:buNone/>
            </a:pPr>
            <a:r>
              <a:rPr b="1" lang="en" sz="2042">
                <a:latin typeface="Times New Roman"/>
                <a:ea typeface="Times New Roman"/>
                <a:cs typeface="Times New Roman"/>
                <a:sym typeface="Times New Roman"/>
              </a:rPr>
              <a:t>BLUETOOTH AND UWB LPM</a:t>
            </a:r>
            <a:endParaRPr sz="3022"/>
          </a:p>
        </p:txBody>
      </p:sp>
      <p:sp>
        <p:nvSpPr>
          <p:cNvPr id="120" name="Google Shape;120;p22"/>
          <p:cNvSpPr txBox="1"/>
          <p:nvPr>
            <p:ph idx="1" type="body"/>
          </p:nvPr>
        </p:nvSpPr>
        <p:spPr>
          <a:xfrm>
            <a:off x="311700" y="798850"/>
            <a:ext cx="8520600" cy="434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chemeClr val="dk1"/>
                </a:solidFill>
                <a:latin typeface="Times New Roman"/>
                <a:ea typeface="Times New Roman"/>
                <a:cs typeface="Times New Roman"/>
                <a:sym typeface="Times New Roman"/>
              </a:rPr>
              <a:t>iOS 15 introduced two new LPM features:</a:t>
            </a:r>
            <a:endParaRPr sz="2000">
              <a:solidFill>
                <a:schemeClr val="dk1"/>
              </a:solidFill>
              <a:latin typeface="Times New Roman"/>
              <a:ea typeface="Times New Roman"/>
              <a:cs typeface="Times New Roman"/>
              <a:sym typeface="Times New Roman"/>
            </a:endParaRPr>
          </a:p>
          <a:p>
            <a:pPr indent="-355600" lvl="0" marL="457200" rtl="0" algn="l">
              <a:spcBef>
                <a:spcPts val="1200"/>
              </a:spcBef>
              <a:spcAft>
                <a:spcPts val="0"/>
              </a:spcAft>
              <a:buClr>
                <a:schemeClr val="dk1"/>
              </a:buClr>
              <a:buSzPts val="2000"/>
              <a:buFont typeface="Times New Roman"/>
              <a:buAutoNum type="arabicPeriod"/>
            </a:pPr>
            <a:r>
              <a:rPr lang="en" sz="2000">
                <a:solidFill>
                  <a:schemeClr val="dk1"/>
                </a:solidFill>
                <a:latin typeface="Times New Roman"/>
                <a:ea typeface="Times New Roman"/>
                <a:cs typeface="Times New Roman"/>
                <a:sym typeface="Times New Roman"/>
              </a:rPr>
              <a:t>The Find My network (Bluetooth-based).</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AutoNum type="arabicPeriod"/>
            </a:pPr>
            <a:r>
              <a:rPr lang="en" sz="2000">
                <a:solidFill>
                  <a:schemeClr val="dk1"/>
                </a:solidFill>
                <a:latin typeface="Times New Roman"/>
                <a:ea typeface="Times New Roman"/>
                <a:cs typeface="Times New Roman"/>
                <a:sym typeface="Times New Roman"/>
              </a:rPr>
              <a:t>Digital Car Key (DCK) 3.0 (UWB-based for secure distance measurement).</a:t>
            </a:r>
            <a:endParaRPr sz="20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 sz="2000">
                <a:solidFill>
                  <a:schemeClr val="dk1"/>
                </a:solidFill>
                <a:latin typeface="Times New Roman"/>
                <a:ea typeface="Times New Roman"/>
                <a:cs typeface="Times New Roman"/>
                <a:sym typeface="Times New Roman"/>
              </a:rPr>
              <a:t>Both features are undocumented by Apple</a:t>
            </a:r>
            <a:endParaRPr sz="2000">
              <a:solidFill>
                <a:schemeClr val="dk1"/>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sz="14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sz="1400"/>
          </a:p>
        </p:txBody>
      </p:sp>
      <p:sp>
        <p:nvSpPr>
          <p:cNvPr id="121" name="Google Shape;121;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ctrTitle"/>
          </p:nvPr>
        </p:nvSpPr>
        <p:spPr>
          <a:xfrm>
            <a:off x="311700" y="1872750"/>
            <a:ext cx="8520600" cy="1398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latin typeface="Times New Roman"/>
                <a:ea typeface="Times New Roman"/>
                <a:cs typeface="Times New Roman"/>
                <a:sym typeface="Times New Roman"/>
              </a:rPr>
              <a:t>How was the Bluetooth and UWB LPM reverse Engineered?</a:t>
            </a:r>
            <a:endParaRPr>
              <a:latin typeface="Times New Roman"/>
              <a:ea typeface="Times New Roman"/>
              <a:cs typeface="Times New Roman"/>
              <a:sym typeface="Times New Roman"/>
            </a:endParaRPr>
          </a:p>
        </p:txBody>
      </p:sp>
      <p:sp>
        <p:nvSpPr>
          <p:cNvPr id="127" name="Google Shape;127;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22615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990"/>
              <a:buFont typeface="Arial"/>
              <a:buNone/>
            </a:pPr>
            <a:r>
              <a:rPr b="1" lang="en" sz="2042">
                <a:latin typeface="Times New Roman"/>
                <a:ea typeface="Times New Roman"/>
                <a:cs typeface="Times New Roman"/>
                <a:sym typeface="Times New Roman"/>
              </a:rPr>
              <a:t>Logging</a:t>
            </a:r>
            <a:endParaRPr sz="2053"/>
          </a:p>
        </p:txBody>
      </p:sp>
      <p:sp>
        <p:nvSpPr>
          <p:cNvPr id="133" name="Google Shape;133;p24"/>
          <p:cNvSpPr txBox="1"/>
          <p:nvPr>
            <p:ph idx="1" type="body"/>
          </p:nvPr>
        </p:nvSpPr>
        <p:spPr>
          <a:xfrm>
            <a:off x="311700" y="798850"/>
            <a:ext cx="8520600" cy="4344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On an </a:t>
            </a:r>
            <a:r>
              <a:rPr lang="en">
                <a:solidFill>
                  <a:schemeClr val="dk1"/>
                </a:solidFill>
                <a:latin typeface="Times New Roman"/>
                <a:ea typeface="Times New Roman"/>
                <a:cs typeface="Times New Roman"/>
                <a:sym typeface="Times New Roman"/>
              </a:rPr>
              <a:t>active device logs can contain millions of messages within a couple of days</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Logs can be searched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Naming of many features inside the log messages is often inconsistent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LPM is called wither LPEM or LEPM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DCK 3.0 is internally called Alisha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Often the logs are hard to reach</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After combing through lots of logs there are hints that the UWB chip attempts to enter LPM on power off</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Service checks if UWB Express is active on battery low shutdown </a:t>
            </a:r>
            <a:endParaRPr>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sz="2000">
              <a:solidFill>
                <a:schemeClr val="dk1"/>
              </a:solidFill>
              <a:latin typeface="Times New Roman"/>
              <a:ea typeface="Times New Roman"/>
              <a:cs typeface="Times New Roman"/>
              <a:sym typeface="Times New Roman"/>
            </a:endParaRPr>
          </a:p>
        </p:txBody>
      </p:sp>
      <p:sp>
        <p:nvSpPr>
          <p:cNvPr id="134" name="Google Shape;13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22615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990"/>
              <a:buFont typeface="Arial"/>
              <a:buNone/>
            </a:pPr>
            <a:r>
              <a:rPr b="1" lang="en" sz="2042">
                <a:latin typeface="Times New Roman"/>
                <a:ea typeface="Times New Roman"/>
                <a:cs typeface="Times New Roman"/>
                <a:sym typeface="Times New Roman"/>
              </a:rPr>
              <a:t>Hardware</a:t>
            </a:r>
            <a:endParaRPr sz="2053"/>
          </a:p>
        </p:txBody>
      </p:sp>
      <p:sp>
        <p:nvSpPr>
          <p:cNvPr id="140" name="Google Shape;140;p25"/>
          <p:cNvSpPr txBox="1"/>
          <p:nvPr>
            <p:ph idx="1" type="body"/>
          </p:nvPr>
        </p:nvSpPr>
        <p:spPr>
          <a:xfrm>
            <a:off x="311700" y="798850"/>
            <a:ext cx="8520600" cy="4344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Large online community that shares leaked smartphone </a:t>
            </a:r>
            <a:r>
              <a:rPr lang="en">
                <a:solidFill>
                  <a:schemeClr val="dk1"/>
                </a:solidFill>
                <a:latin typeface="Times New Roman"/>
                <a:ea typeface="Times New Roman"/>
                <a:cs typeface="Times New Roman"/>
                <a:sym typeface="Times New Roman"/>
              </a:rPr>
              <a:t>schematics</a:t>
            </a:r>
            <a:r>
              <a:rPr lang="en">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Using these schematics it shows the SE is </a:t>
            </a:r>
            <a:r>
              <a:rPr lang="en">
                <a:solidFill>
                  <a:schemeClr val="dk1"/>
                </a:solidFill>
                <a:latin typeface="Times New Roman"/>
                <a:ea typeface="Times New Roman"/>
                <a:cs typeface="Times New Roman"/>
                <a:sym typeface="Times New Roman"/>
              </a:rPr>
              <a:t>hardwired</a:t>
            </a:r>
            <a:r>
              <a:rPr lang="en">
                <a:solidFill>
                  <a:schemeClr val="dk1"/>
                </a:solidFill>
                <a:latin typeface="Times New Roman"/>
                <a:ea typeface="Times New Roman"/>
                <a:cs typeface="Times New Roman"/>
                <a:sym typeface="Times New Roman"/>
              </a:rPr>
              <a:t> to the UWB and Bluetooth</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Schematics also show trace connections between other chips to estimate threats by LPM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Also contains all the protocols for PCIe and I</a:t>
            </a:r>
            <a:r>
              <a:rPr baseline="30000" lang="en">
                <a:solidFill>
                  <a:schemeClr val="dk1"/>
                </a:solidFill>
                <a:latin typeface="Times New Roman"/>
                <a:ea typeface="Times New Roman"/>
                <a:cs typeface="Times New Roman"/>
                <a:sym typeface="Times New Roman"/>
              </a:rPr>
              <a:t>2</a:t>
            </a:r>
            <a:r>
              <a:rPr lang="en">
                <a:solidFill>
                  <a:schemeClr val="dk1"/>
                </a:solidFill>
                <a:latin typeface="Times New Roman"/>
                <a:ea typeface="Times New Roman"/>
                <a:cs typeface="Times New Roman"/>
                <a:sym typeface="Times New Roman"/>
              </a:rPr>
              <a:t>C</a:t>
            </a:r>
            <a:endParaRPr>
              <a:solidFill>
                <a:schemeClr val="dk1"/>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sz="2000">
              <a:solidFill>
                <a:schemeClr val="dk1"/>
              </a:solidFill>
              <a:latin typeface="Times New Roman"/>
              <a:ea typeface="Times New Roman"/>
              <a:cs typeface="Times New Roman"/>
              <a:sym typeface="Times New Roman"/>
            </a:endParaRPr>
          </a:p>
        </p:txBody>
      </p:sp>
      <p:sp>
        <p:nvSpPr>
          <p:cNvPr id="141" name="Google Shape;141;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42" name="Google Shape;142;p25"/>
          <p:cNvPicPr preferRelativeResize="0"/>
          <p:nvPr/>
        </p:nvPicPr>
        <p:blipFill>
          <a:blip r:embed="rId3">
            <a:alphaModFix/>
          </a:blip>
          <a:stretch>
            <a:fillRect/>
          </a:stretch>
        </p:blipFill>
        <p:spPr>
          <a:xfrm>
            <a:off x="3620514" y="2571750"/>
            <a:ext cx="1902975" cy="2324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311700" y="22615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990"/>
              <a:buFont typeface="Arial"/>
              <a:buNone/>
            </a:pPr>
            <a:r>
              <a:rPr b="1" lang="en" sz="2042">
                <a:latin typeface="Times New Roman"/>
                <a:ea typeface="Times New Roman"/>
                <a:cs typeface="Times New Roman"/>
                <a:sym typeface="Times New Roman"/>
              </a:rPr>
              <a:t>Binaries</a:t>
            </a:r>
            <a:endParaRPr sz="2053"/>
          </a:p>
        </p:txBody>
      </p:sp>
      <p:sp>
        <p:nvSpPr>
          <p:cNvPr id="148" name="Google Shape;148;p26"/>
          <p:cNvSpPr txBox="1"/>
          <p:nvPr>
            <p:ph idx="1" type="body"/>
          </p:nvPr>
        </p:nvSpPr>
        <p:spPr>
          <a:xfrm>
            <a:off x="311700" y="798850"/>
            <a:ext cx="8520600" cy="4344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Analyzing different iOS versions allows for feature </a:t>
            </a:r>
            <a:r>
              <a:rPr lang="en">
                <a:solidFill>
                  <a:schemeClr val="dk1"/>
                </a:solidFill>
                <a:latin typeface="Times New Roman"/>
                <a:ea typeface="Times New Roman"/>
                <a:cs typeface="Times New Roman"/>
                <a:sym typeface="Times New Roman"/>
              </a:rPr>
              <a:t>comparison</a:t>
            </a:r>
            <a:r>
              <a:rPr lang="en">
                <a:solidFill>
                  <a:schemeClr val="dk1"/>
                </a:solidFill>
                <a:latin typeface="Times New Roman"/>
                <a:ea typeface="Times New Roman"/>
                <a:cs typeface="Times New Roman"/>
                <a:sym typeface="Times New Roman"/>
              </a:rPr>
              <a:t> across different software and hardware </a:t>
            </a:r>
            <a:r>
              <a:rPr lang="en">
                <a:solidFill>
                  <a:schemeClr val="dk1"/>
                </a:solidFill>
                <a:latin typeface="Times New Roman"/>
                <a:ea typeface="Times New Roman"/>
                <a:cs typeface="Times New Roman"/>
                <a:sym typeface="Times New Roman"/>
              </a:rPr>
              <a:t>revisions</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Recent iOS version have a Dynamically Loaded Library shared cache which contains a lot of proprietary functionality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Names in driver interfaces reveal hardware capabilities that are otherwise hard to reverse engineer</a:t>
            </a:r>
            <a:endParaRPr>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sz="2000">
              <a:solidFill>
                <a:schemeClr val="dk1"/>
              </a:solidFill>
              <a:latin typeface="Times New Roman"/>
              <a:ea typeface="Times New Roman"/>
              <a:cs typeface="Times New Roman"/>
              <a:sym typeface="Times New Roman"/>
            </a:endParaRPr>
          </a:p>
        </p:txBody>
      </p:sp>
      <p:sp>
        <p:nvSpPr>
          <p:cNvPr id="149" name="Google Shape;149;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311700" y="22615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990"/>
              <a:buFont typeface="Arial"/>
              <a:buNone/>
            </a:pPr>
            <a:r>
              <a:rPr b="1" lang="en" sz="2042">
                <a:latin typeface="Times New Roman"/>
                <a:ea typeface="Times New Roman"/>
                <a:cs typeface="Times New Roman"/>
                <a:sym typeface="Times New Roman"/>
              </a:rPr>
              <a:t>UWB Firmware</a:t>
            </a:r>
            <a:endParaRPr sz="2053"/>
          </a:p>
        </p:txBody>
      </p:sp>
      <p:sp>
        <p:nvSpPr>
          <p:cNvPr id="155" name="Google Shape;155;p27"/>
          <p:cNvSpPr txBox="1"/>
          <p:nvPr>
            <p:ph idx="1" type="body"/>
          </p:nvPr>
        </p:nvSpPr>
        <p:spPr>
          <a:xfrm>
            <a:off x="311700" y="798850"/>
            <a:ext cx="8520600" cy="4344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Analyzed</a:t>
            </a:r>
            <a:r>
              <a:rPr lang="en">
                <a:solidFill>
                  <a:schemeClr val="dk1"/>
                </a:solidFill>
                <a:latin typeface="Times New Roman"/>
                <a:ea typeface="Times New Roman"/>
                <a:cs typeface="Times New Roman"/>
                <a:sym typeface="Times New Roman"/>
              </a:rPr>
              <a:t> the UWB firmware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Early versions of the iPhone 11 UWB firmware had lots of debug </a:t>
            </a:r>
            <a:r>
              <a:rPr lang="en">
                <a:solidFill>
                  <a:schemeClr val="dk1"/>
                </a:solidFill>
                <a:latin typeface="Times New Roman"/>
                <a:ea typeface="Times New Roman"/>
                <a:cs typeface="Times New Roman"/>
                <a:sym typeface="Times New Roman"/>
              </a:rPr>
              <a:t>prints</a:t>
            </a:r>
            <a:r>
              <a:rPr lang="en">
                <a:solidFill>
                  <a:schemeClr val="dk1"/>
                </a:solidFill>
                <a:latin typeface="Times New Roman"/>
                <a:ea typeface="Times New Roman"/>
                <a:cs typeface="Times New Roman"/>
                <a:sym typeface="Times New Roman"/>
              </a:rPr>
              <a:t> for communication with the SE</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Lots of testing and logging was removed in later versions</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Alisha, the nickname for the DCK 3.0 protocol started appearing in the iOS 14.3 firmware</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LPM support for UWB was added in the same release</a:t>
            </a:r>
            <a:endParaRPr>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sz="2000">
              <a:solidFill>
                <a:schemeClr val="dk1"/>
              </a:solidFill>
              <a:latin typeface="Times New Roman"/>
              <a:ea typeface="Times New Roman"/>
              <a:cs typeface="Times New Roman"/>
              <a:sym typeface="Times New Roman"/>
            </a:endParaRPr>
          </a:p>
        </p:txBody>
      </p:sp>
      <p:sp>
        <p:nvSpPr>
          <p:cNvPr id="156" name="Google Shape;156;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ctrTitle"/>
          </p:nvPr>
        </p:nvSpPr>
        <p:spPr>
          <a:xfrm>
            <a:off x="311700" y="1872750"/>
            <a:ext cx="8520600" cy="1398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latin typeface="Times New Roman"/>
                <a:ea typeface="Times New Roman"/>
                <a:cs typeface="Times New Roman"/>
                <a:sym typeface="Times New Roman"/>
              </a:rPr>
              <a:t>Find My and Bluetooth LPM Functionality</a:t>
            </a:r>
            <a:endParaRPr>
              <a:latin typeface="Times New Roman"/>
              <a:ea typeface="Times New Roman"/>
              <a:cs typeface="Times New Roman"/>
              <a:sym typeface="Times New Roman"/>
            </a:endParaRPr>
          </a:p>
        </p:txBody>
      </p:sp>
      <p:sp>
        <p:nvSpPr>
          <p:cNvPr id="162" name="Google Shape;162;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311700" y="22615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990"/>
              <a:buFont typeface="Arial"/>
              <a:buNone/>
            </a:pPr>
            <a:r>
              <a:rPr b="1" lang="en" sz="2042">
                <a:latin typeface="Times New Roman"/>
                <a:ea typeface="Times New Roman"/>
                <a:cs typeface="Times New Roman"/>
                <a:sym typeface="Times New Roman"/>
              </a:rPr>
              <a:t>Find My LPM</a:t>
            </a:r>
            <a:endParaRPr sz="3022"/>
          </a:p>
        </p:txBody>
      </p:sp>
      <p:sp>
        <p:nvSpPr>
          <p:cNvPr id="168" name="Google Shape;168;p29"/>
          <p:cNvSpPr txBox="1"/>
          <p:nvPr>
            <p:ph idx="1" type="body"/>
          </p:nvPr>
        </p:nvSpPr>
        <p:spPr>
          <a:xfrm>
            <a:off x="311700" y="798850"/>
            <a:ext cx="7398600" cy="43446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An offline finding network using Bluetooth Low Energy (BLE). It helps locate iPhones and other Apple devices, even when not connected to the internet.</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Offline devices regularly send Bluetooth Low Energy (BLE) advertisements, devices with a network connection can scan for these advertisements and then report lost devices to their legitimate owners.</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Each device has a master beacon key that is synchronized with the user’s iCloud keychain.</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BLE advertisements use rolling public/private key pairs that rotate every 15 minutes on iPhones to protect against device tracking and prevent linking keys to the device without proper access.</a:t>
            </a:r>
            <a:endParaRPr>
              <a:solidFill>
                <a:schemeClr val="dk1"/>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169" name="Google Shape;169;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70" name="Google Shape;170;p29"/>
          <p:cNvPicPr preferRelativeResize="0"/>
          <p:nvPr/>
        </p:nvPicPr>
        <p:blipFill>
          <a:blip r:embed="rId3">
            <a:alphaModFix/>
          </a:blip>
          <a:stretch>
            <a:fillRect/>
          </a:stretch>
        </p:blipFill>
        <p:spPr>
          <a:xfrm>
            <a:off x="7710300" y="1735058"/>
            <a:ext cx="1189650" cy="120766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txBox="1"/>
          <p:nvPr>
            <p:ph type="title"/>
          </p:nvPr>
        </p:nvSpPr>
        <p:spPr>
          <a:xfrm>
            <a:off x="311700" y="22615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2000">
                <a:latin typeface="Times New Roman"/>
                <a:ea typeface="Times New Roman"/>
                <a:cs typeface="Times New Roman"/>
                <a:sym typeface="Times New Roman"/>
              </a:rPr>
              <a:t>Digital Car Key (DCK)  LPM</a:t>
            </a:r>
            <a:endParaRPr b="1" sz="2000">
              <a:latin typeface="Times New Roman"/>
              <a:ea typeface="Times New Roman"/>
              <a:cs typeface="Times New Roman"/>
              <a:sym typeface="Times New Roman"/>
            </a:endParaRPr>
          </a:p>
          <a:p>
            <a:pPr indent="0" lvl="0" marL="0" rtl="0" algn="l">
              <a:spcBef>
                <a:spcPts val="1200"/>
              </a:spcBef>
              <a:spcAft>
                <a:spcPts val="0"/>
              </a:spcAft>
              <a:buClr>
                <a:schemeClr val="dk1"/>
              </a:buClr>
              <a:buSzPts val="990"/>
              <a:buFont typeface="Arial"/>
              <a:buNone/>
            </a:pPr>
            <a:r>
              <a:t/>
            </a:r>
            <a:endParaRPr b="1" sz="2400">
              <a:latin typeface="Times New Roman"/>
              <a:ea typeface="Times New Roman"/>
              <a:cs typeface="Times New Roman"/>
              <a:sym typeface="Times New Roman"/>
            </a:endParaRPr>
          </a:p>
        </p:txBody>
      </p:sp>
      <p:sp>
        <p:nvSpPr>
          <p:cNvPr id="176" name="Google Shape;176;p30"/>
          <p:cNvSpPr txBox="1"/>
          <p:nvPr>
            <p:ph idx="1" type="body"/>
          </p:nvPr>
        </p:nvSpPr>
        <p:spPr>
          <a:xfrm>
            <a:off x="311700" y="798850"/>
            <a:ext cx="8520600" cy="4344600"/>
          </a:xfrm>
          <a:prstGeom prst="rect">
            <a:avLst/>
          </a:prstGeom>
        </p:spPr>
        <p:txBody>
          <a:bodyPr anchorCtr="0" anchor="t" bIns="91425" lIns="91425" spcFirstLastPara="1" rIns="91425" wrap="square" tIns="91425">
            <a:normAutofit fontScale="32500" lnSpcReduction="10000"/>
          </a:bodyPr>
          <a:lstStyle/>
          <a:p>
            <a:pPr indent="-358139" lvl="0" marL="457200" rtl="0" algn="l">
              <a:spcBef>
                <a:spcPts val="0"/>
              </a:spcBef>
              <a:spcAft>
                <a:spcPts val="0"/>
              </a:spcAft>
              <a:buClr>
                <a:schemeClr val="dk1"/>
              </a:buClr>
              <a:buSzPct val="100000"/>
              <a:buFont typeface="Times New Roman"/>
              <a:buChar char="➢"/>
            </a:pPr>
            <a:r>
              <a:rPr lang="en" sz="6276">
                <a:solidFill>
                  <a:schemeClr val="dk1"/>
                </a:solidFill>
                <a:latin typeface="Times New Roman"/>
                <a:ea typeface="Times New Roman"/>
                <a:cs typeface="Times New Roman"/>
                <a:sym typeface="Times New Roman"/>
              </a:rPr>
              <a:t>DCK 3.0 uses both </a:t>
            </a:r>
            <a:r>
              <a:rPr b="1" lang="en" sz="6276">
                <a:solidFill>
                  <a:schemeClr val="dk1"/>
                </a:solidFill>
                <a:latin typeface="Times New Roman"/>
                <a:ea typeface="Times New Roman"/>
                <a:cs typeface="Times New Roman"/>
                <a:sym typeface="Times New Roman"/>
              </a:rPr>
              <a:t>Bluetooth</a:t>
            </a:r>
            <a:r>
              <a:rPr lang="en" sz="6276">
                <a:solidFill>
                  <a:schemeClr val="dk1"/>
                </a:solidFill>
                <a:latin typeface="Times New Roman"/>
                <a:ea typeface="Times New Roman"/>
                <a:cs typeface="Times New Roman"/>
                <a:sym typeface="Times New Roman"/>
              </a:rPr>
              <a:t> and </a:t>
            </a:r>
            <a:r>
              <a:rPr b="1" lang="en" sz="6276">
                <a:solidFill>
                  <a:schemeClr val="dk1"/>
                </a:solidFill>
                <a:latin typeface="Times New Roman"/>
                <a:ea typeface="Times New Roman"/>
                <a:cs typeface="Times New Roman"/>
                <a:sym typeface="Times New Roman"/>
              </a:rPr>
              <a:t>Ultra-Wideband (UWB)</a:t>
            </a:r>
            <a:r>
              <a:rPr lang="en" sz="6276">
                <a:solidFill>
                  <a:schemeClr val="dk1"/>
                </a:solidFill>
                <a:latin typeface="Times New Roman"/>
                <a:ea typeface="Times New Roman"/>
                <a:cs typeface="Times New Roman"/>
                <a:sym typeface="Times New Roman"/>
              </a:rPr>
              <a:t> technologies to enhance security and enable precise distance measurement for keyless entry.</a:t>
            </a:r>
            <a:endParaRPr sz="6276">
              <a:solidFill>
                <a:schemeClr val="dk1"/>
              </a:solidFill>
              <a:latin typeface="Times New Roman"/>
              <a:ea typeface="Times New Roman"/>
              <a:cs typeface="Times New Roman"/>
              <a:sym typeface="Times New Roman"/>
            </a:endParaRPr>
          </a:p>
          <a:p>
            <a:pPr indent="-358139" lvl="0" marL="457200" rtl="0" algn="l">
              <a:spcBef>
                <a:spcPts val="0"/>
              </a:spcBef>
              <a:spcAft>
                <a:spcPts val="0"/>
              </a:spcAft>
              <a:buClr>
                <a:schemeClr val="dk1"/>
              </a:buClr>
              <a:buSzPct val="100000"/>
              <a:buFont typeface="Times New Roman"/>
              <a:buChar char="➢"/>
            </a:pPr>
            <a:r>
              <a:rPr lang="en" sz="6276">
                <a:solidFill>
                  <a:schemeClr val="dk1"/>
                </a:solidFill>
                <a:latin typeface="Times New Roman"/>
                <a:ea typeface="Times New Roman"/>
                <a:cs typeface="Times New Roman"/>
                <a:sym typeface="Times New Roman"/>
              </a:rPr>
              <a:t>Bluetooth is responsible for setting up the initial connection between the iPhone and the car.</a:t>
            </a:r>
            <a:endParaRPr sz="6276">
              <a:solidFill>
                <a:schemeClr val="dk1"/>
              </a:solidFill>
              <a:latin typeface="Times New Roman"/>
              <a:ea typeface="Times New Roman"/>
              <a:cs typeface="Times New Roman"/>
              <a:sym typeface="Times New Roman"/>
            </a:endParaRPr>
          </a:p>
          <a:p>
            <a:pPr indent="-358139" lvl="0" marL="457200" rtl="0" algn="l">
              <a:spcBef>
                <a:spcPts val="0"/>
              </a:spcBef>
              <a:spcAft>
                <a:spcPts val="0"/>
              </a:spcAft>
              <a:buClr>
                <a:schemeClr val="dk1"/>
              </a:buClr>
              <a:buSzPct val="100000"/>
              <a:buFont typeface="Times New Roman"/>
              <a:buChar char="➢"/>
            </a:pPr>
            <a:r>
              <a:rPr lang="en" sz="6276">
                <a:solidFill>
                  <a:schemeClr val="dk1"/>
                </a:solidFill>
                <a:latin typeface="Times New Roman"/>
                <a:ea typeface="Times New Roman"/>
                <a:cs typeface="Times New Roman"/>
                <a:sym typeface="Times New Roman"/>
              </a:rPr>
              <a:t>The DCK system scans for BLE devices, runs a </a:t>
            </a:r>
            <a:r>
              <a:rPr b="1" lang="en" sz="6276">
                <a:solidFill>
                  <a:schemeClr val="dk1"/>
                </a:solidFill>
                <a:latin typeface="Times New Roman"/>
                <a:ea typeface="Times New Roman"/>
                <a:cs typeface="Times New Roman"/>
                <a:sym typeface="Times New Roman"/>
              </a:rPr>
              <a:t>Generic Attribute (GATT) service</a:t>
            </a:r>
            <a:r>
              <a:rPr lang="en" sz="6276">
                <a:solidFill>
                  <a:schemeClr val="dk1"/>
                </a:solidFill>
                <a:latin typeface="Times New Roman"/>
                <a:ea typeface="Times New Roman"/>
                <a:cs typeface="Times New Roman"/>
                <a:sym typeface="Times New Roman"/>
              </a:rPr>
              <a:t> for data exchange over BLE, and retrieves key material from the SE using I</a:t>
            </a:r>
            <a:r>
              <a:rPr baseline="30000" lang="en" sz="6276">
                <a:solidFill>
                  <a:schemeClr val="dk1"/>
                </a:solidFill>
                <a:latin typeface="Times New Roman"/>
                <a:ea typeface="Times New Roman"/>
                <a:cs typeface="Times New Roman"/>
                <a:sym typeface="Times New Roman"/>
              </a:rPr>
              <a:t>2</a:t>
            </a:r>
            <a:r>
              <a:rPr lang="en" sz="6276">
                <a:solidFill>
                  <a:schemeClr val="dk1"/>
                </a:solidFill>
                <a:latin typeface="Times New Roman"/>
                <a:ea typeface="Times New Roman"/>
                <a:cs typeface="Times New Roman"/>
                <a:sym typeface="Times New Roman"/>
              </a:rPr>
              <a:t>C protocol.</a:t>
            </a:r>
            <a:endParaRPr sz="6276">
              <a:solidFill>
                <a:schemeClr val="dk1"/>
              </a:solidFill>
              <a:latin typeface="Times New Roman"/>
              <a:ea typeface="Times New Roman"/>
              <a:cs typeface="Times New Roman"/>
              <a:sym typeface="Times New Roman"/>
            </a:endParaRPr>
          </a:p>
          <a:p>
            <a:pPr indent="-358139" lvl="0" marL="457200" rtl="0" algn="l">
              <a:spcBef>
                <a:spcPts val="0"/>
              </a:spcBef>
              <a:spcAft>
                <a:spcPts val="0"/>
              </a:spcAft>
              <a:buClr>
                <a:schemeClr val="dk1"/>
              </a:buClr>
              <a:buSzPct val="100000"/>
              <a:buFont typeface="Times New Roman"/>
              <a:buChar char="➢"/>
            </a:pPr>
            <a:r>
              <a:rPr lang="en" sz="6276">
                <a:solidFill>
                  <a:schemeClr val="dk1"/>
                </a:solidFill>
                <a:latin typeface="Times New Roman"/>
                <a:ea typeface="Times New Roman"/>
                <a:cs typeface="Times New Roman"/>
                <a:sym typeface="Times New Roman"/>
              </a:rPr>
              <a:t>In contrast to the Bluetooth chip, the UWB chip remains in sleep mode most of the time to conserve power.</a:t>
            </a:r>
            <a:endParaRPr sz="6276">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177" name="Google Shape;177;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31"/>
          <p:cNvPicPr preferRelativeResize="0"/>
          <p:nvPr/>
        </p:nvPicPr>
        <p:blipFill>
          <a:blip r:embed="rId3">
            <a:alphaModFix/>
          </a:blip>
          <a:stretch>
            <a:fillRect/>
          </a:stretch>
        </p:blipFill>
        <p:spPr>
          <a:xfrm>
            <a:off x="570500" y="850050"/>
            <a:ext cx="7773575" cy="3085100"/>
          </a:xfrm>
          <a:prstGeom prst="rect">
            <a:avLst/>
          </a:prstGeom>
          <a:noFill/>
          <a:ln>
            <a:noFill/>
          </a:ln>
        </p:spPr>
      </p:pic>
      <p:sp>
        <p:nvSpPr>
          <p:cNvPr id="183" name="Google Shape;183;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ctrTitle"/>
          </p:nvPr>
        </p:nvSpPr>
        <p:spPr>
          <a:xfrm>
            <a:off x="311700" y="1872750"/>
            <a:ext cx="8520600" cy="1398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Times New Roman"/>
                <a:ea typeface="Times New Roman"/>
                <a:cs typeface="Times New Roman"/>
                <a:sym typeface="Times New Roman"/>
              </a:rPr>
              <a:t>Background</a:t>
            </a:r>
            <a:endParaRPr>
              <a:latin typeface="Times New Roman"/>
              <a:ea typeface="Times New Roman"/>
              <a:cs typeface="Times New Roman"/>
              <a:sym typeface="Times New Roman"/>
            </a:endParaRPr>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type="title"/>
          </p:nvPr>
        </p:nvSpPr>
        <p:spPr>
          <a:xfrm>
            <a:off x="311700" y="22615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2000">
                <a:latin typeface="Times New Roman"/>
                <a:ea typeface="Times New Roman"/>
                <a:cs typeface="Times New Roman"/>
                <a:sym typeface="Times New Roman"/>
              </a:rPr>
              <a:t>Digital Car Key LPM (Cont.) :</a:t>
            </a:r>
            <a:endParaRPr b="1" sz="2000">
              <a:latin typeface="Times New Roman"/>
              <a:ea typeface="Times New Roman"/>
              <a:cs typeface="Times New Roman"/>
              <a:sym typeface="Times New Roman"/>
            </a:endParaRPr>
          </a:p>
          <a:p>
            <a:pPr indent="0" lvl="0" marL="0" rtl="0" algn="l">
              <a:spcBef>
                <a:spcPts val="1200"/>
              </a:spcBef>
              <a:spcAft>
                <a:spcPts val="0"/>
              </a:spcAft>
              <a:buClr>
                <a:schemeClr val="dk1"/>
              </a:buClr>
              <a:buSzPts val="990"/>
              <a:buFont typeface="Arial"/>
              <a:buNone/>
            </a:pPr>
            <a:r>
              <a:t/>
            </a:r>
            <a:endParaRPr b="1" sz="2400">
              <a:latin typeface="Times New Roman"/>
              <a:ea typeface="Times New Roman"/>
              <a:cs typeface="Times New Roman"/>
              <a:sym typeface="Times New Roman"/>
            </a:endParaRPr>
          </a:p>
        </p:txBody>
      </p:sp>
      <p:sp>
        <p:nvSpPr>
          <p:cNvPr id="189" name="Google Shape;189;p32"/>
          <p:cNvSpPr txBox="1"/>
          <p:nvPr>
            <p:ph idx="1" type="body"/>
          </p:nvPr>
        </p:nvSpPr>
        <p:spPr>
          <a:xfrm>
            <a:off x="311700" y="798850"/>
            <a:ext cx="8520600" cy="4344600"/>
          </a:xfrm>
          <a:prstGeom prst="rect">
            <a:avLst/>
          </a:prstGeom>
        </p:spPr>
        <p:txBody>
          <a:bodyPr anchorCtr="0" anchor="t" bIns="91425" lIns="91425" spcFirstLastPara="1" rIns="91425" wrap="square" tIns="91425">
            <a:normAutofit fontScale="77500" lnSpcReduction="20000"/>
          </a:bodyPr>
          <a:lstStyle/>
          <a:p>
            <a:pPr indent="-367472" lvl="0" marL="457200" rtl="0" algn="l">
              <a:spcBef>
                <a:spcPts val="0"/>
              </a:spcBef>
              <a:spcAft>
                <a:spcPts val="0"/>
              </a:spcAft>
              <a:buClr>
                <a:schemeClr val="dk1"/>
              </a:buClr>
              <a:buSzPct val="100000"/>
              <a:buFont typeface="Times New Roman"/>
              <a:buChar char="➢"/>
            </a:pPr>
            <a:r>
              <a:rPr lang="en" sz="2821">
                <a:solidFill>
                  <a:schemeClr val="dk1"/>
                </a:solidFill>
                <a:latin typeface="Times New Roman"/>
                <a:ea typeface="Times New Roman"/>
                <a:cs typeface="Times New Roman"/>
                <a:sym typeface="Times New Roman"/>
              </a:rPr>
              <a:t>Bluetooth sends a wake signal to the UWB chip when precise distance measurement is required. This power-efficient setup ensures that UWB is only active within a limited time window.</a:t>
            </a:r>
            <a:endParaRPr sz="2821">
              <a:solidFill>
                <a:schemeClr val="dk1"/>
              </a:solidFill>
              <a:latin typeface="Times New Roman"/>
              <a:ea typeface="Times New Roman"/>
              <a:cs typeface="Times New Roman"/>
              <a:sym typeface="Times New Roman"/>
            </a:endParaRPr>
          </a:p>
          <a:p>
            <a:pPr indent="-367472" lvl="0" marL="457200" rtl="0" algn="l">
              <a:spcBef>
                <a:spcPts val="0"/>
              </a:spcBef>
              <a:spcAft>
                <a:spcPts val="0"/>
              </a:spcAft>
              <a:buClr>
                <a:schemeClr val="dk1"/>
              </a:buClr>
              <a:buSzPct val="100000"/>
              <a:buFont typeface="Times New Roman"/>
              <a:buChar char="➢"/>
            </a:pPr>
            <a:r>
              <a:rPr lang="en" sz="2821">
                <a:solidFill>
                  <a:schemeClr val="dk1"/>
                </a:solidFill>
                <a:latin typeface="Times New Roman"/>
                <a:ea typeface="Times New Roman"/>
                <a:cs typeface="Times New Roman"/>
                <a:sym typeface="Times New Roman"/>
              </a:rPr>
              <a:t>Ultra-Wideband (UWB) provides secure distance measurement, determining the exact range between the iPhone and the car.</a:t>
            </a:r>
            <a:endParaRPr sz="2821">
              <a:solidFill>
                <a:schemeClr val="dk1"/>
              </a:solidFill>
              <a:latin typeface="Times New Roman"/>
              <a:ea typeface="Times New Roman"/>
              <a:cs typeface="Times New Roman"/>
              <a:sym typeface="Times New Roman"/>
            </a:endParaRPr>
          </a:p>
          <a:p>
            <a:pPr indent="-367472" lvl="0" marL="457200" rtl="0" algn="l">
              <a:spcBef>
                <a:spcPts val="0"/>
              </a:spcBef>
              <a:spcAft>
                <a:spcPts val="0"/>
              </a:spcAft>
              <a:buClr>
                <a:schemeClr val="dk1"/>
              </a:buClr>
              <a:buSzPct val="100000"/>
              <a:buFont typeface="Times New Roman"/>
              <a:buChar char="➢"/>
            </a:pPr>
            <a:r>
              <a:rPr lang="en" sz="2821">
                <a:solidFill>
                  <a:schemeClr val="dk1"/>
                </a:solidFill>
                <a:latin typeface="Times New Roman"/>
                <a:ea typeface="Times New Roman"/>
                <a:cs typeface="Times New Roman"/>
                <a:sym typeface="Times New Roman"/>
              </a:rPr>
              <a:t>UWB allows for precise localization, ensuring the car unlocks only when the iPhone is within a specific, close range, adding an additional layer of security.</a:t>
            </a:r>
            <a:endParaRPr sz="2821">
              <a:solidFill>
                <a:schemeClr val="dk1"/>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sz="2821">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190" name="Google Shape;190;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3"/>
          <p:cNvSpPr txBox="1"/>
          <p:nvPr>
            <p:ph type="title"/>
          </p:nvPr>
        </p:nvSpPr>
        <p:spPr>
          <a:xfrm>
            <a:off x="311700" y="22615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2000">
                <a:latin typeface="Times New Roman"/>
                <a:ea typeface="Times New Roman"/>
                <a:cs typeface="Times New Roman"/>
                <a:sym typeface="Times New Roman"/>
              </a:rPr>
              <a:t>Devices that Support DCK 3.0</a:t>
            </a:r>
            <a:endParaRPr b="1" sz="2000">
              <a:latin typeface="Times New Roman"/>
              <a:ea typeface="Times New Roman"/>
              <a:cs typeface="Times New Roman"/>
              <a:sym typeface="Times New Roman"/>
            </a:endParaRPr>
          </a:p>
          <a:p>
            <a:pPr indent="0" lvl="0" marL="0" rtl="0" algn="l">
              <a:spcBef>
                <a:spcPts val="1200"/>
              </a:spcBef>
              <a:spcAft>
                <a:spcPts val="0"/>
              </a:spcAft>
              <a:buClr>
                <a:schemeClr val="dk1"/>
              </a:buClr>
              <a:buSzPts val="990"/>
              <a:buFont typeface="Arial"/>
              <a:buNone/>
            </a:pPr>
            <a:r>
              <a:t/>
            </a:r>
            <a:endParaRPr b="1" sz="2400">
              <a:latin typeface="Times New Roman"/>
              <a:ea typeface="Times New Roman"/>
              <a:cs typeface="Times New Roman"/>
              <a:sym typeface="Times New Roman"/>
            </a:endParaRPr>
          </a:p>
        </p:txBody>
      </p:sp>
      <p:sp>
        <p:nvSpPr>
          <p:cNvPr id="196" name="Google Shape;196;p33"/>
          <p:cNvSpPr txBox="1"/>
          <p:nvPr>
            <p:ph idx="1" type="body"/>
          </p:nvPr>
        </p:nvSpPr>
        <p:spPr>
          <a:xfrm>
            <a:off x="311700" y="1028600"/>
            <a:ext cx="8520600" cy="41148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sz="2821">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197" name="Google Shape;197;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98" name="Google Shape;198;p33"/>
          <p:cNvPicPr preferRelativeResize="0"/>
          <p:nvPr/>
        </p:nvPicPr>
        <p:blipFill>
          <a:blip r:embed="rId3">
            <a:alphaModFix/>
          </a:blip>
          <a:stretch>
            <a:fillRect/>
          </a:stretch>
        </p:blipFill>
        <p:spPr>
          <a:xfrm>
            <a:off x="143325" y="1225733"/>
            <a:ext cx="9000676" cy="3010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4"/>
          <p:cNvSpPr txBox="1"/>
          <p:nvPr>
            <p:ph type="ctrTitle"/>
          </p:nvPr>
        </p:nvSpPr>
        <p:spPr>
          <a:xfrm>
            <a:off x="311700" y="1872750"/>
            <a:ext cx="8520600" cy="1398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Times New Roman"/>
                <a:ea typeface="Times New Roman"/>
                <a:cs typeface="Times New Roman"/>
                <a:sym typeface="Times New Roman"/>
              </a:rPr>
              <a:t>Security Analysis</a:t>
            </a:r>
            <a:endParaRPr>
              <a:latin typeface="Times New Roman"/>
              <a:ea typeface="Times New Roman"/>
              <a:cs typeface="Times New Roman"/>
              <a:sym typeface="Times New Roman"/>
            </a:endParaRPr>
          </a:p>
        </p:txBody>
      </p:sp>
      <p:sp>
        <p:nvSpPr>
          <p:cNvPr id="204" name="Google Shape;204;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5"/>
          <p:cNvSpPr txBox="1"/>
          <p:nvPr>
            <p:ph type="title"/>
          </p:nvPr>
        </p:nvSpPr>
        <p:spPr>
          <a:xfrm>
            <a:off x="311700" y="25350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020">
                <a:latin typeface="Times New Roman"/>
                <a:ea typeface="Times New Roman"/>
                <a:cs typeface="Times New Roman"/>
                <a:sym typeface="Times New Roman"/>
              </a:rPr>
              <a:t>Applications - Adversary Model</a:t>
            </a:r>
            <a:endParaRPr b="1" sz="2020">
              <a:latin typeface="Times New Roman"/>
              <a:ea typeface="Times New Roman"/>
              <a:cs typeface="Times New Roman"/>
              <a:sym typeface="Times New Roman"/>
            </a:endParaRPr>
          </a:p>
        </p:txBody>
      </p:sp>
      <p:sp>
        <p:nvSpPr>
          <p:cNvPr id="210" name="Google Shape;210;p35"/>
          <p:cNvSpPr txBox="1"/>
          <p:nvPr>
            <p:ph idx="1" type="body"/>
          </p:nvPr>
        </p:nvSpPr>
        <p:spPr>
          <a:xfrm>
            <a:off x="311700" y="1004050"/>
            <a:ext cx="8520600" cy="37428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lang="en" sz="3816">
                <a:solidFill>
                  <a:schemeClr val="dk1"/>
                </a:solidFill>
                <a:latin typeface="Times New Roman"/>
                <a:ea typeface="Times New Roman"/>
                <a:cs typeface="Times New Roman"/>
                <a:sym typeface="Times New Roman"/>
              </a:rPr>
              <a:t>In the </a:t>
            </a:r>
            <a:r>
              <a:rPr b="1" lang="en" sz="3816">
                <a:solidFill>
                  <a:schemeClr val="dk1"/>
                </a:solidFill>
                <a:latin typeface="Times New Roman"/>
                <a:ea typeface="Times New Roman"/>
                <a:cs typeface="Times New Roman"/>
                <a:sym typeface="Times New Roman"/>
              </a:rPr>
              <a:t>application layer,</a:t>
            </a:r>
            <a:r>
              <a:rPr lang="en" sz="3816">
                <a:solidFill>
                  <a:schemeClr val="dk1"/>
                </a:solidFill>
                <a:latin typeface="Times New Roman"/>
                <a:ea typeface="Times New Roman"/>
                <a:cs typeface="Times New Roman"/>
                <a:sym typeface="Times New Roman"/>
              </a:rPr>
              <a:t> the adversary is assumed to have physical access to the iPhone and seeks to exploit vulnerabilities in Low-Power Mode (LPM) without manipulating the phone’s firmware or software.</a:t>
            </a:r>
            <a:endParaRPr sz="3816">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 sz="3816">
                <a:solidFill>
                  <a:schemeClr val="dk1"/>
                </a:solidFill>
                <a:latin typeface="Times New Roman"/>
                <a:ea typeface="Times New Roman"/>
                <a:cs typeface="Times New Roman"/>
                <a:sym typeface="Times New Roman"/>
              </a:rPr>
              <a:t>The adversary's goal might be to disable Find My for theft or to exploit Express Cards and Keys to make unauthorized payments.</a:t>
            </a:r>
            <a:endParaRPr sz="3816">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ct val="61111"/>
              <a:buFont typeface="Arial"/>
              <a:buNone/>
            </a:pPr>
            <a:r>
              <a:t/>
            </a:r>
            <a:endParaRPr/>
          </a:p>
          <a:p>
            <a:pPr indent="0" lvl="0" marL="0" rtl="0" algn="l">
              <a:spcBef>
                <a:spcPts val="1200"/>
              </a:spcBef>
              <a:spcAft>
                <a:spcPts val="0"/>
              </a:spcAft>
              <a:buClr>
                <a:schemeClr val="dk1"/>
              </a:buClr>
              <a:buSzPct val="61111"/>
              <a:buFont typeface="Arial"/>
              <a:buNone/>
            </a:pPr>
            <a:r>
              <a:t/>
            </a:r>
            <a:endParaRPr/>
          </a:p>
          <a:p>
            <a:pPr indent="0" lvl="0" marL="0" rtl="0" algn="l">
              <a:spcBef>
                <a:spcPts val="1200"/>
              </a:spcBef>
              <a:spcAft>
                <a:spcPts val="1200"/>
              </a:spcAft>
              <a:buNone/>
            </a:pPr>
            <a:r>
              <a:t/>
            </a:r>
            <a:endParaRPr/>
          </a:p>
        </p:txBody>
      </p:sp>
      <p:sp>
        <p:nvSpPr>
          <p:cNvPr id="211" name="Google Shape;211;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2" name="Google Shape;212;p35"/>
          <p:cNvPicPr preferRelativeResize="0"/>
          <p:nvPr/>
        </p:nvPicPr>
        <p:blipFill>
          <a:blip r:embed="rId3">
            <a:alphaModFix/>
          </a:blip>
          <a:stretch>
            <a:fillRect/>
          </a:stretch>
        </p:blipFill>
        <p:spPr>
          <a:xfrm>
            <a:off x="3531012" y="3624650"/>
            <a:ext cx="2081976" cy="1308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6"/>
          <p:cNvSpPr txBox="1"/>
          <p:nvPr>
            <p:ph type="title"/>
          </p:nvPr>
        </p:nvSpPr>
        <p:spPr>
          <a:xfrm>
            <a:off x="311700" y="239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54395"/>
              <a:buFont typeface="Arial"/>
              <a:buNone/>
            </a:pPr>
            <a:r>
              <a:rPr b="1" lang="en" sz="2022">
                <a:latin typeface="Times New Roman"/>
                <a:ea typeface="Times New Roman"/>
                <a:cs typeface="Times New Roman"/>
                <a:sym typeface="Times New Roman"/>
              </a:rPr>
              <a:t>Security Flaws in Find My LPM:</a:t>
            </a:r>
            <a:endParaRPr b="1" sz="2022">
              <a:latin typeface="Times New Roman"/>
              <a:ea typeface="Times New Roman"/>
              <a:cs typeface="Times New Roman"/>
              <a:sym typeface="Times New Roman"/>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18" name="Google Shape;218;p36"/>
          <p:cNvSpPr txBox="1"/>
          <p:nvPr>
            <p:ph idx="1" type="body"/>
          </p:nvPr>
        </p:nvSpPr>
        <p:spPr>
          <a:xfrm>
            <a:off x="311700" y="1076125"/>
            <a:ext cx="8520600" cy="4295400"/>
          </a:xfrm>
          <a:prstGeom prst="rect">
            <a:avLst/>
          </a:prstGeom>
        </p:spPr>
        <p:txBody>
          <a:bodyPr anchorCtr="0" anchor="t" bIns="91425" lIns="91425" spcFirstLastPara="1" rIns="91425" wrap="square" tIns="91425">
            <a:noAutofit/>
          </a:bodyPr>
          <a:lstStyle/>
          <a:p>
            <a:pPr indent="-342900" lvl="0" marL="457200" rtl="0" algn="l">
              <a:lnSpc>
                <a:spcPct val="105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Find My feature is limited by LPM, where Bluetooth advertisements (used for locating lost devices) may stop broadcasting sooner than intended or fail to broadcast under certain conditions.</a:t>
            </a:r>
            <a:endParaRPr>
              <a:solidFill>
                <a:schemeClr val="dk1"/>
              </a:solidFill>
              <a:latin typeface="Times New Roman"/>
              <a:ea typeface="Times New Roman"/>
              <a:cs typeface="Times New Roman"/>
              <a:sym typeface="Times New Roman"/>
            </a:endParaRPr>
          </a:p>
          <a:p>
            <a:pPr indent="-342900" lvl="0" marL="457200" rtl="0" algn="l">
              <a:lnSpc>
                <a:spcPct val="105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Users are not notified about these Find My limitations, leading to a false sense of security that their iPhone will remain locatable for longer periods.</a:t>
            </a:r>
            <a:endParaRPr>
              <a:solidFill>
                <a:schemeClr val="dk1"/>
              </a:solidFill>
              <a:latin typeface="Times New Roman"/>
              <a:ea typeface="Times New Roman"/>
              <a:cs typeface="Times New Roman"/>
              <a:sym typeface="Times New Roman"/>
            </a:endParaRPr>
          </a:p>
          <a:p>
            <a:pPr indent="-342900" lvl="0" marL="457200" rtl="0" algn="l">
              <a:lnSpc>
                <a:spcPct val="105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reduced broadcasting of Find My advertisements during LPM makes it easier for attackers to avoid detection and disable tracking.</a:t>
            </a:r>
            <a:endParaRPr>
              <a:solidFill>
                <a:schemeClr val="dk1"/>
              </a:solidFill>
              <a:latin typeface="Times New Roman"/>
              <a:ea typeface="Times New Roman"/>
              <a:cs typeface="Times New Roman"/>
              <a:sym typeface="Times New Roman"/>
            </a:endParaRPr>
          </a:p>
          <a:p>
            <a:pPr indent="-342900" lvl="0" marL="457200" rtl="0" algn="l">
              <a:lnSpc>
                <a:spcPct val="105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When an iPhone is rebooted, it retrieves a Find My token from </a:t>
            </a:r>
            <a:r>
              <a:rPr b="1" lang="en">
                <a:solidFill>
                  <a:schemeClr val="dk1"/>
                </a:solidFill>
                <a:latin typeface="Times New Roman"/>
                <a:ea typeface="Times New Roman"/>
                <a:cs typeface="Times New Roman"/>
                <a:sym typeface="Times New Roman"/>
              </a:rPr>
              <a:t>NVRAM</a:t>
            </a:r>
            <a:r>
              <a:rPr lang="en">
                <a:solidFill>
                  <a:schemeClr val="dk1"/>
                </a:solidFill>
                <a:latin typeface="Times New Roman"/>
                <a:ea typeface="Times New Roman"/>
                <a:cs typeface="Times New Roman"/>
                <a:sym typeface="Times New Roman"/>
              </a:rPr>
              <a:t> storage, which persists through shutdowns and reboots, ensuring the continued use of Find My.</a:t>
            </a:r>
            <a:endParaRPr>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1200"/>
              </a:spcAft>
              <a:buSzPts val="935"/>
              <a:buNone/>
            </a:pPr>
            <a:r>
              <a:t/>
            </a:r>
            <a:endParaRPr>
              <a:latin typeface="Times New Roman"/>
              <a:ea typeface="Times New Roman"/>
              <a:cs typeface="Times New Roman"/>
              <a:sym typeface="Times New Roman"/>
            </a:endParaRPr>
          </a:p>
        </p:txBody>
      </p:sp>
      <p:sp>
        <p:nvSpPr>
          <p:cNvPr id="219" name="Google Shape;219;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7"/>
          <p:cNvSpPr txBox="1"/>
          <p:nvPr>
            <p:ph idx="1" type="body"/>
          </p:nvPr>
        </p:nvSpPr>
        <p:spPr>
          <a:xfrm>
            <a:off x="311700" y="734150"/>
            <a:ext cx="8520600" cy="4026300"/>
          </a:xfrm>
          <a:prstGeom prst="rect">
            <a:avLst/>
          </a:prstGeom>
        </p:spPr>
        <p:txBody>
          <a:bodyPr anchorCtr="0" anchor="t" bIns="91425" lIns="91425" spcFirstLastPara="1" rIns="91425" wrap="square" tIns="91425">
            <a:normAutofit/>
          </a:bodyPr>
          <a:lstStyle/>
          <a:p>
            <a:pPr indent="-344805" lvl="0" marL="457200" rtl="0" algn="l">
              <a:lnSpc>
                <a:spcPct val="105000"/>
              </a:lnSpc>
              <a:spcBef>
                <a:spcPts val="0"/>
              </a:spcBef>
              <a:spcAft>
                <a:spcPts val="0"/>
              </a:spcAft>
              <a:buClr>
                <a:schemeClr val="dk1"/>
              </a:buClr>
              <a:buSzPts val="1830"/>
              <a:buFont typeface="Times New Roman"/>
              <a:buChar char="➢"/>
            </a:pPr>
            <a:r>
              <a:rPr lang="en" sz="1829">
                <a:solidFill>
                  <a:schemeClr val="dk1"/>
                </a:solidFill>
                <a:latin typeface="Times New Roman"/>
                <a:ea typeface="Times New Roman"/>
                <a:cs typeface="Times New Roman"/>
                <a:sym typeface="Times New Roman"/>
              </a:rPr>
              <a:t>If the iPhone has an internet connection before the first unlock after reboot, it connects to Apple's servers to report the location. However, Wi-Fi keys are only available after the first unlock, and cellular connections may fail if there is a SIM PIN or the SIM card was removed.</a:t>
            </a:r>
            <a:endParaRPr sz="1829">
              <a:solidFill>
                <a:schemeClr val="dk1"/>
              </a:solidFill>
              <a:latin typeface="Times New Roman"/>
              <a:ea typeface="Times New Roman"/>
              <a:cs typeface="Times New Roman"/>
              <a:sym typeface="Times New Roman"/>
            </a:endParaRPr>
          </a:p>
          <a:p>
            <a:pPr indent="-344805" lvl="0" marL="457200" rtl="0" algn="l">
              <a:lnSpc>
                <a:spcPct val="105000"/>
              </a:lnSpc>
              <a:spcBef>
                <a:spcPts val="0"/>
              </a:spcBef>
              <a:spcAft>
                <a:spcPts val="0"/>
              </a:spcAft>
              <a:buClr>
                <a:schemeClr val="dk1"/>
              </a:buClr>
              <a:buSzPts val="1830"/>
              <a:buFont typeface="Times New Roman"/>
              <a:buChar char="➢"/>
            </a:pPr>
            <a:r>
              <a:rPr b="1" lang="en" sz="1829">
                <a:solidFill>
                  <a:schemeClr val="dk1"/>
                </a:solidFill>
                <a:latin typeface="Times New Roman"/>
                <a:ea typeface="Times New Roman"/>
                <a:cs typeface="Times New Roman"/>
                <a:sym typeface="Times New Roman"/>
              </a:rPr>
              <a:t>Express Mode</a:t>
            </a:r>
            <a:r>
              <a:rPr lang="en" sz="1829">
                <a:solidFill>
                  <a:schemeClr val="dk1"/>
                </a:solidFill>
                <a:latin typeface="Times New Roman"/>
                <a:ea typeface="Times New Roman"/>
                <a:cs typeface="Times New Roman"/>
                <a:sym typeface="Times New Roman"/>
              </a:rPr>
              <a:t> allows selected cards and keys (e.g., payment cards, car keys) to be used without authentication for up to </a:t>
            </a:r>
            <a:r>
              <a:rPr b="1" lang="en" sz="1829">
                <a:solidFill>
                  <a:schemeClr val="dk1"/>
                </a:solidFill>
                <a:latin typeface="Times New Roman"/>
                <a:ea typeface="Times New Roman"/>
                <a:cs typeface="Times New Roman"/>
                <a:sym typeface="Times New Roman"/>
              </a:rPr>
              <a:t>5 hours</a:t>
            </a:r>
            <a:r>
              <a:rPr lang="en" sz="1829">
                <a:solidFill>
                  <a:schemeClr val="dk1"/>
                </a:solidFill>
                <a:latin typeface="Times New Roman"/>
                <a:ea typeface="Times New Roman"/>
                <a:cs typeface="Times New Roman"/>
                <a:sym typeface="Times New Roman"/>
              </a:rPr>
              <a:t> after the phone shuts down due to low battery.</a:t>
            </a:r>
            <a:endParaRPr sz="1829">
              <a:solidFill>
                <a:schemeClr val="dk1"/>
              </a:solidFill>
              <a:latin typeface="Times New Roman"/>
              <a:ea typeface="Times New Roman"/>
              <a:cs typeface="Times New Roman"/>
              <a:sym typeface="Times New Roman"/>
            </a:endParaRPr>
          </a:p>
          <a:p>
            <a:pPr indent="-344805" lvl="0" marL="457200" rtl="0" algn="l">
              <a:lnSpc>
                <a:spcPct val="105000"/>
              </a:lnSpc>
              <a:spcBef>
                <a:spcPts val="0"/>
              </a:spcBef>
              <a:spcAft>
                <a:spcPts val="0"/>
              </a:spcAft>
              <a:buClr>
                <a:schemeClr val="dk1"/>
              </a:buClr>
              <a:buSzPts val="1830"/>
              <a:buFont typeface="Times New Roman"/>
              <a:buChar char="➢"/>
            </a:pPr>
            <a:r>
              <a:rPr lang="en" sz="1829">
                <a:solidFill>
                  <a:schemeClr val="dk1"/>
                </a:solidFill>
                <a:latin typeface="Times New Roman"/>
                <a:ea typeface="Times New Roman"/>
                <a:cs typeface="Times New Roman"/>
                <a:sym typeface="Times New Roman"/>
              </a:rPr>
              <a:t>This mode introduces a security risk if a stolen iPhone can still be used for payments or physical access (e.g., unlocking a car).</a:t>
            </a:r>
            <a:endParaRPr sz="1829">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225" name="Google Shape;225;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8"/>
          <p:cNvSpPr txBox="1"/>
          <p:nvPr>
            <p:ph type="title"/>
          </p:nvPr>
        </p:nvSpPr>
        <p:spPr>
          <a:xfrm>
            <a:off x="311700" y="25350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020">
                <a:latin typeface="Times New Roman"/>
                <a:ea typeface="Times New Roman"/>
                <a:cs typeface="Times New Roman"/>
                <a:sym typeface="Times New Roman"/>
              </a:rPr>
              <a:t>Firmware - Adversary Model</a:t>
            </a:r>
            <a:endParaRPr b="1" sz="2020">
              <a:latin typeface="Times New Roman"/>
              <a:ea typeface="Times New Roman"/>
              <a:cs typeface="Times New Roman"/>
              <a:sym typeface="Times New Roman"/>
            </a:endParaRPr>
          </a:p>
        </p:txBody>
      </p:sp>
      <p:sp>
        <p:nvSpPr>
          <p:cNvPr id="231" name="Google Shape;231;p38"/>
          <p:cNvSpPr txBox="1"/>
          <p:nvPr>
            <p:ph idx="1" type="body"/>
          </p:nvPr>
        </p:nvSpPr>
        <p:spPr>
          <a:xfrm>
            <a:off x="311700" y="1004050"/>
            <a:ext cx="8520600" cy="374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300">
                <a:solidFill>
                  <a:schemeClr val="dk1"/>
                </a:solidFill>
                <a:latin typeface="Times New Roman"/>
                <a:ea typeface="Times New Roman"/>
                <a:cs typeface="Times New Roman"/>
                <a:sym typeface="Times New Roman"/>
              </a:rPr>
              <a:t>This section assumes an attacker with </a:t>
            </a:r>
            <a:r>
              <a:rPr b="1" lang="en" sz="2300">
                <a:solidFill>
                  <a:schemeClr val="dk1"/>
                </a:solidFill>
                <a:latin typeface="Times New Roman"/>
                <a:ea typeface="Times New Roman"/>
                <a:cs typeface="Times New Roman"/>
                <a:sym typeface="Times New Roman"/>
              </a:rPr>
              <a:t>privileged firmware access</a:t>
            </a:r>
            <a:r>
              <a:rPr lang="en" sz="2300">
                <a:solidFill>
                  <a:schemeClr val="dk1"/>
                </a:solidFill>
                <a:latin typeface="Times New Roman"/>
                <a:ea typeface="Times New Roman"/>
                <a:cs typeface="Times New Roman"/>
                <a:sym typeface="Times New Roman"/>
              </a:rPr>
              <a:t>, meaning they can send custom commands to the firmware, modify firmware images, or even gain code execution over-the-air.</a:t>
            </a:r>
            <a:endParaRPr sz="23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lang="en" sz="2300">
                <a:solidFill>
                  <a:schemeClr val="dk1"/>
                </a:solidFill>
                <a:latin typeface="Times New Roman"/>
                <a:ea typeface="Times New Roman"/>
                <a:cs typeface="Times New Roman"/>
                <a:sym typeface="Times New Roman"/>
              </a:rPr>
              <a:t>This type of attack requires significant control, which is difficult but possible if there are vulnerabilities in the system.</a:t>
            </a:r>
            <a:endParaRPr sz="23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sp>
        <p:nvSpPr>
          <p:cNvPr id="232" name="Google Shape;232;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9"/>
          <p:cNvSpPr txBox="1"/>
          <p:nvPr>
            <p:ph type="title"/>
          </p:nvPr>
        </p:nvSpPr>
        <p:spPr>
          <a:xfrm>
            <a:off x="311700" y="22615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1820">
                <a:latin typeface="Times New Roman"/>
                <a:ea typeface="Times New Roman"/>
                <a:cs typeface="Times New Roman"/>
                <a:sym typeface="Times New Roman"/>
              </a:rPr>
              <a:t>Firmware Tampering:</a:t>
            </a:r>
            <a:endParaRPr b="1" sz="1820">
              <a:latin typeface="Times New Roman"/>
              <a:ea typeface="Times New Roman"/>
              <a:cs typeface="Times New Roman"/>
              <a:sym typeface="Times New Roman"/>
            </a:endParaRPr>
          </a:p>
        </p:txBody>
      </p:sp>
      <p:sp>
        <p:nvSpPr>
          <p:cNvPr id="238" name="Google Shape;238;p39"/>
          <p:cNvSpPr txBox="1"/>
          <p:nvPr>
            <p:ph idx="1" type="body"/>
          </p:nvPr>
        </p:nvSpPr>
        <p:spPr>
          <a:xfrm>
            <a:off x="407450" y="798850"/>
            <a:ext cx="8520600" cy="3770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018"/>
              <a:buNone/>
            </a:pPr>
            <a:r>
              <a:rPr b="1" lang="en">
                <a:solidFill>
                  <a:schemeClr val="dk1"/>
                </a:solidFill>
                <a:latin typeface="Times New Roman"/>
                <a:ea typeface="Times New Roman"/>
                <a:cs typeface="Times New Roman"/>
                <a:sym typeface="Times New Roman"/>
              </a:rPr>
              <a:t>Local Firmware Modification:</a:t>
            </a:r>
            <a:r>
              <a:rPr lang="en">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342900" lvl="0" marL="457200" rtl="0" algn="l">
              <a:lnSpc>
                <a:spcPct val="95000"/>
              </a:lnSpc>
              <a:spcBef>
                <a:spcPts val="120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Attackers with system-level access can modify the firmware of components that support Low-Power Mode (LPM). This could allow attackers to maintain control of the iPhone even when the phone is powered off.</a:t>
            </a:r>
            <a:endParaRPr>
              <a:solidFill>
                <a:schemeClr val="dk1"/>
              </a:solidFill>
              <a:latin typeface="Times New Roman"/>
              <a:ea typeface="Times New Roman"/>
              <a:cs typeface="Times New Roman"/>
              <a:sym typeface="Times New Roman"/>
            </a:endParaRPr>
          </a:p>
          <a:p>
            <a:pPr indent="-342900" lvl="0" marL="457200" rtl="0" algn="l">
              <a:lnSpc>
                <a:spcPct val="95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This type of control is valuable for persistent exploits targeting high-value individuals like journalists.</a:t>
            </a:r>
            <a:endParaRPr>
              <a:solidFill>
                <a:schemeClr val="dk1"/>
              </a:solidFill>
              <a:latin typeface="Times New Roman"/>
              <a:ea typeface="Times New Roman"/>
              <a:cs typeface="Times New Roman"/>
              <a:sym typeface="Times New Roman"/>
            </a:endParaRPr>
          </a:p>
          <a:p>
            <a:pPr indent="-342900" lvl="0" marL="457200" rtl="0" algn="l">
              <a:lnSpc>
                <a:spcPct val="95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iOS 15 LPM-supporting chips include NFC, UWB, and Bluetooth. Of these chips, the NFC chip is the most secure, as its firmware is both encrypted and signed. However, attempts to bypass its secure bootloader have been unsuccessful.</a:t>
            </a:r>
            <a:endParaRPr>
              <a:solidFill>
                <a:schemeClr val="dk1"/>
              </a:solidFill>
              <a:latin typeface="Times New Roman"/>
              <a:ea typeface="Times New Roman"/>
              <a:cs typeface="Times New Roman"/>
              <a:sym typeface="Times New Roman"/>
            </a:endParaRPr>
          </a:p>
          <a:p>
            <a:pPr indent="-342900" lvl="0" marL="457200" rtl="0" algn="l">
              <a:lnSpc>
                <a:spcPct val="95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Bluetooth firmware is the least secure, as it is neither signed nor encrypted, and lacks secure boot. This leaves the Bluetooth chip vulnerable to malware even when the phone is off.</a:t>
            </a:r>
            <a:endParaRPr>
              <a:solidFill>
                <a:schemeClr val="dk1"/>
              </a:solidFill>
              <a:latin typeface="Times New Roman"/>
              <a:ea typeface="Times New Roman"/>
              <a:cs typeface="Times New Roman"/>
              <a:sym typeface="Times New Roman"/>
            </a:endParaRPr>
          </a:p>
          <a:p>
            <a:pPr indent="0" lvl="0" marL="0" rtl="0" algn="l">
              <a:lnSpc>
                <a:spcPct val="95000"/>
              </a:lnSpc>
              <a:spcBef>
                <a:spcPts val="1200"/>
              </a:spcBef>
              <a:spcAft>
                <a:spcPts val="1200"/>
              </a:spcAft>
              <a:buSzPts val="1018"/>
              <a:buNone/>
            </a:pPr>
            <a:r>
              <a:t/>
            </a:r>
            <a:endParaRPr sz="1665"/>
          </a:p>
        </p:txBody>
      </p:sp>
      <p:sp>
        <p:nvSpPr>
          <p:cNvPr id="239" name="Google Shape;239;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0"/>
          <p:cNvSpPr txBox="1"/>
          <p:nvPr>
            <p:ph idx="1" type="body"/>
          </p:nvPr>
        </p:nvSpPr>
        <p:spPr>
          <a:xfrm>
            <a:off x="311700" y="228000"/>
            <a:ext cx="8520600" cy="43410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Clr>
                <a:schemeClr val="dk1"/>
              </a:buClr>
              <a:buSzPts val="275"/>
              <a:buFont typeface="Arial"/>
              <a:buNone/>
            </a:pPr>
            <a:r>
              <a:rPr b="1" lang="en" sz="7200">
                <a:solidFill>
                  <a:schemeClr val="dk1"/>
                </a:solidFill>
                <a:latin typeface="Times New Roman"/>
                <a:ea typeface="Times New Roman"/>
                <a:cs typeface="Times New Roman"/>
                <a:sym typeface="Times New Roman"/>
              </a:rPr>
              <a:t>Remote Code Execution:</a:t>
            </a:r>
            <a:endParaRPr b="1" sz="7200">
              <a:solidFill>
                <a:schemeClr val="dk1"/>
              </a:solidFill>
              <a:latin typeface="Times New Roman"/>
              <a:ea typeface="Times New Roman"/>
              <a:cs typeface="Times New Roman"/>
              <a:sym typeface="Times New Roman"/>
            </a:endParaRPr>
          </a:p>
          <a:p>
            <a:pPr indent="-342900" lvl="0" marL="457200" rtl="0" algn="l">
              <a:spcBef>
                <a:spcPts val="1200"/>
              </a:spcBef>
              <a:spcAft>
                <a:spcPts val="0"/>
              </a:spcAft>
              <a:buClr>
                <a:schemeClr val="dk1"/>
              </a:buClr>
              <a:buSzPct val="100000"/>
              <a:buFont typeface="Times New Roman"/>
              <a:buChar char="➢"/>
            </a:pPr>
            <a:r>
              <a:rPr lang="en" sz="7200">
                <a:solidFill>
                  <a:schemeClr val="dk1"/>
                </a:solidFill>
                <a:latin typeface="Times New Roman"/>
                <a:ea typeface="Times New Roman"/>
                <a:cs typeface="Times New Roman"/>
                <a:sym typeface="Times New Roman"/>
              </a:rPr>
              <a:t>Attackers who do not have system-level access can still attempt to remotely execute code on the LPM-enabled chips.</a:t>
            </a:r>
            <a:endParaRPr sz="72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ct val="100000"/>
              <a:buFont typeface="Times New Roman"/>
              <a:buChar char="➢"/>
            </a:pPr>
            <a:r>
              <a:rPr lang="en" sz="7200">
                <a:solidFill>
                  <a:schemeClr val="dk1"/>
                </a:solidFill>
                <a:latin typeface="Times New Roman"/>
                <a:ea typeface="Times New Roman"/>
                <a:cs typeface="Times New Roman"/>
                <a:sym typeface="Times New Roman"/>
              </a:rPr>
              <a:t>In the past, various vulnerabilities have been disclosed in Bluetooth chips used in iPhones.</a:t>
            </a:r>
            <a:endParaRPr sz="7200">
              <a:solidFill>
                <a:schemeClr val="dk1"/>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sz="72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275"/>
              <a:buFont typeface="Arial"/>
              <a:buNone/>
            </a:pPr>
            <a:r>
              <a:rPr b="1" lang="en" sz="7200">
                <a:solidFill>
                  <a:schemeClr val="dk1"/>
                </a:solidFill>
                <a:latin typeface="Times New Roman"/>
                <a:ea typeface="Times New Roman"/>
                <a:cs typeface="Times New Roman"/>
                <a:sym typeface="Times New Roman"/>
              </a:rPr>
              <a:t>Reconfiguring Firmware Options:</a:t>
            </a:r>
            <a:endParaRPr b="1" sz="7200">
              <a:solidFill>
                <a:schemeClr val="dk1"/>
              </a:solidFill>
              <a:latin typeface="Times New Roman"/>
              <a:ea typeface="Times New Roman"/>
              <a:cs typeface="Times New Roman"/>
              <a:sym typeface="Times New Roman"/>
            </a:endParaRPr>
          </a:p>
          <a:p>
            <a:pPr indent="-342900" lvl="0" marL="457200" rtl="0" algn="l">
              <a:spcBef>
                <a:spcPts val="1200"/>
              </a:spcBef>
              <a:spcAft>
                <a:spcPts val="0"/>
              </a:spcAft>
              <a:buClr>
                <a:schemeClr val="dk1"/>
              </a:buClr>
              <a:buSzPct val="100000"/>
              <a:buFont typeface="Times New Roman"/>
              <a:buChar char="➢"/>
            </a:pPr>
            <a:r>
              <a:rPr lang="en" sz="7200">
                <a:solidFill>
                  <a:schemeClr val="dk1"/>
                </a:solidFill>
                <a:latin typeface="Times New Roman"/>
                <a:ea typeface="Times New Roman"/>
                <a:cs typeface="Times New Roman"/>
                <a:sym typeface="Times New Roman"/>
              </a:rPr>
              <a:t>Even if firmware is protected, an attacker with system-level access could still send custom commands to manipulate the chips.</a:t>
            </a:r>
            <a:endParaRPr sz="72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ct val="100000"/>
              <a:buFont typeface="Times New Roman"/>
              <a:buChar char="➢"/>
            </a:pPr>
            <a:r>
              <a:rPr lang="en" sz="7200">
                <a:solidFill>
                  <a:schemeClr val="dk1"/>
                </a:solidFill>
                <a:latin typeface="Times New Roman"/>
                <a:ea typeface="Times New Roman"/>
                <a:cs typeface="Times New Roman"/>
                <a:sym typeface="Times New Roman"/>
              </a:rPr>
              <a:t>For example, they could alter the Bluetooth firmware to manipulate how Find My LPM works, such as modifying the advertisement intervals or inserting their public keys to track the device.</a:t>
            </a:r>
            <a:endParaRPr sz="72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ct val="61111"/>
              <a:buFont typeface="Arial"/>
              <a:buNone/>
            </a:pPr>
            <a:r>
              <a:t/>
            </a:r>
            <a:endParaRPr/>
          </a:p>
          <a:p>
            <a:pPr indent="0" lvl="0" marL="0" rtl="0" algn="l">
              <a:spcBef>
                <a:spcPts val="1200"/>
              </a:spcBef>
              <a:spcAft>
                <a:spcPts val="1200"/>
              </a:spcAft>
              <a:buNone/>
            </a:pPr>
            <a:r>
              <a:t/>
            </a:r>
            <a:endParaRPr/>
          </a:p>
        </p:txBody>
      </p:sp>
      <p:sp>
        <p:nvSpPr>
          <p:cNvPr id="245" name="Google Shape;245;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1"/>
          <p:cNvSpPr txBox="1"/>
          <p:nvPr>
            <p:ph idx="1" type="body"/>
          </p:nvPr>
        </p:nvSpPr>
        <p:spPr>
          <a:xfrm>
            <a:off x="311700" y="5916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Implications:</a:t>
            </a:r>
            <a:endParaRPr b="1">
              <a:solidFill>
                <a:schemeClr val="dk1"/>
              </a:solidFill>
              <a:latin typeface="Times New Roman"/>
              <a:ea typeface="Times New Roman"/>
              <a:cs typeface="Times New Roman"/>
              <a:sym typeface="Times New Roman"/>
            </a:endParaRPr>
          </a:p>
          <a:p>
            <a:pPr indent="-342900" lvl="0" marL="457200" rtl="0" algn="l">
              <a:spcBef>
                <a:spcPts val="120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If firmware is compromised, it exposes the Secure Element (SE) used for storing sensitive information (like car keys and payment data) to potential attacks.</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compromised Bluetooth firmware could allow attackers to access the SE and compromise the security of stored information, weakening trust in the SE’s protection.</a:t>
            </a:r>
            <a:endParaRPr>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251" name="Google Shape;251;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2398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1820">
                <a:latin typeface="Times New Roman"/>
                <a:ea typeface="Times New Roman"/>
                <a:cs typeface="Times New Roman"/>
                <a:sym typeface="Times New Roman"/>
              </a:rPr>
              <a:t>KEY TERMS</a:t>
            </a:r>
            <a:endParaRPr b="1" sz="1820">
              <a:latin typeface="Times New Roman"/>
              <a:ea typeface="Times New Roman"/>
              <a:cs typeface="Times New Roman"/>
              <a:sym typeface="Times New Roman"/>
            </a:endParaRPr>
          </a:p>
        </p:txBody>
      </p:sp>
      <p:sp>
        <p:nvSpPr>
          <p:cNvPr id="69" name="Google Shape;69;p15"/>
          <p:cNvSpPr txBox="1"/>
          <p:nvPr>
            <p:ph idx="1" type="body"/>
          </p:nvPr>
        </p:nvSpPr>
        <p:spPr>
          <a:xfrm>
            <a:off x="311700" y="812525"/>
            <a:ext cx="8520600" cy="416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solidFill>
                  <a:schemeClr val="dk1"/>
                </a:solidFill>
                <a:latin typeface="Times New Roman"/>
                <a:ea typeface="Times New Roman"/>
                <a:cs typeface="Times New Roman"/>
                <a:sym typeface="Times New Roman"/>
              </a:rPr>
              <a:t>NFC (Near Field Communication) :</a:t>
            </a:r>
            <a:r>
              <a:rPr lang="en" sz="1600">
                <a:solidFill>
                  <a:schemeClr val="dk1"/>
                </a:solidFill>
                <a:latin typeface="Times New Roman"/>
                <a:ea typeface="Times New Roman"/>
                <a:cs typeface="Times New Roman"/>
                <a:sym typeface="Times New Roman"/>
              </a:rPr>
              <a:t> Wireless technology that allows devices to exchange data over short distances.</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b="1" lang="en" sz="1600">
                <a:solidFill>
                  <a:schemeClr val="dk1"/>
                </a:solidFill>
                <a:latin typeface="Times New Roman"/>
                <a:ea typeface="Times New Roman"/>
                <a:cs typeface="Times New Roman"/>
                <a:sym typeface="Times New Roman"/>
              </a:rPr>
              <a:t>UWB (Ultra-Wideband):</a:t>
            </a:r>
            <a:r>
              <a:rPr lang="en" sz="1600">
                <a:solidFill>
                  <a:schemeClr val="dk1"/>
                </a:solidFill>
                <a:latin typeface="Times New Roman"/>
                <a:ea typeface="Times New Roman"/>
                <a:cs typeface="Times New Roman"/>
                <a:sym typeface="Times New Roman"/>
              </a:rPr>
              <a:t> Provides precise location tracking for features like digital car keys or finding lost devices.</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b="1" lang="en" sz="1600">
                <a:solidFill>
                  <a:schemeClr val="dk1"/>
                </a:solidFill>
                <a:latin typeface="Times New Roman"/>
                <a:ea typeface="Times New Roman"/>
                <a:cs typeface="Times New Roman"/>
                <a:sym typeface="Times New Roman"/>
              </a:rPr>
              <a:t>Low-Power Mode (LPM) :</a:t>
            </a:r>
            <a:r>
              <a:rPr lang="en" sz="1600">
                <a:solidFill>
                  <a:schemeClr val="dk1"/>
                </a:solidFill>
                <a:latin typeface="Times New Roman"/>
                <a:ea typeface="Times New Roman"/>
                <a:cs typeface="Times New Roman"/>
                <a:sym typeface="Times New Roman"/>
              </a:rPr>
              <a:t> A power-saving mode where Bluetooth, NFC, and UWB chips remain active.</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sz="1600">
              <a:solidFill>
                <a:schemeClr val="dk1"/>
              </a:solidFill>
              <a:latin typeface="Times New Roman"/>
              <a:ea typeface="Times New Roman"/>
              <a:cs typeface="Times New Roman"/>
              <a:sym typeface="Times New Roman"/>
            </a:endParaRPr>
          </a:p>
        </p:txBody>
      </p:sp>
      <p:pic>
        <p:nvPicPr>
          <p:cNvPr id="70" name="Google Shape;70;p15"/>
          <p:cNvPicPr preferRelativeResize="0"/>
          <p:nvPr/>
        </p:nvPicPr>
        <p:blipFill>
          <a:blip r:embed="rId3">
            <a:alphaModFix/>
          </a:blip>
          <a:stretch>
            <a:fillRect/>
          </a:stretch>
        </p:blipFill>
        <p:spPr>
          <a:xfrm>
            <a:off x="2971750" y="3134399"/>
            <a:ext cx="2998776" cy="1627350"/>
          </a:xfrm>
          <a:prstGeom prst="rect">
            <a:avLst/>
          </a:prstGeom>
          <a:noFill/>
          <a:ln>
            <a:noFill/>
          </a:ln>
        </p:spPr>
      </p:pic>
      <p:sp>
        <p:nvSpPr>
          <p:cNvPr id="71" name="Google Shape;7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2"/>
          <p:cNvSpPr txBox="1"/>
          <p:nvPr>
            <p:ph type="title"/>
          </p:nvPr>
        </p:nvSpPr>
        <p:spPr>
          <a:xfrm>
            <a:off x="311700" y="25350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020">
                <a:latin typeface="Times New Roman"/>
                <a:ea typeface="Times New Roman"/>
                <a:cs typeface="Times New Roman"/>
                <a:sym typeface="Times New Roman"/>
              </a:rPr>
              <a:t>Hardware</a:t>
            </a:r>
            <a:r>
              <a:rPr b="1" lang="en" sz="2020">
                <a:latin typeface="Times New Roman"/>
                <a:ea typeface="Times New Roman"/>
                <a:cs typeface="Times New Roman"/>
                <a:sym typeface="Times New Roman"/>
              </a:rPr>
              <a:t> - Adversary Model</a:t>
            </a:r>
            <a:endParaRPr b="1" sz="2020">
              <a:latin typeface="Times New Roman"/>
              <a:ea typeface="Times New Roman"/>
              <a:cs typeface="Times New Roman"/>
              <a:sym typeface="Times New Roman"/>
            </a:endParaRPr>
          </a:p>
        </p:txBody>
      </p:sp>
      <p:sp>
        <p:nvSpPr>
          <p:cNvPr id="257" name="Google Shape;257;p42"/>
          <p:cNvSpPr txBox="1"/>
          <p:nvPr>
            <p:ph idx="1" type="body"/>
          </p:nvPr>
        </p:nvSpPr>
        <p:spPr>
          <a:xfrm>
            <a:off x="311700" y="1004050"/>
            <a:ext cx="8520600" cy="37428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0"/>
              </a:spcAft>
              <a:buNone/>
            </a:pPr>
            <a:r>
              <a:rPr lang="en" sz="2300">
                <a:solidFill>
                  <a:schemeClr val="dk1"/>
                </a:solidFill>
                <a:latin typeface="Times New Roman"/>
                <a:ea typeface="Times New Roman"/>
                <a:cs typeface="Times New Roman"/>
                <a:sym typeface="Times New Roman"/>
              </a:rPr>
              <a:t>The model assumes that neither the attackers nor the legitimate users manipulate the hardware.</a:t>
            </a:r>
            <a:endParaRPr sz="23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rPr lang="en" sz="2300">
                <a:solidFill>
                  <a:schemeClr val="dk1"/>
                </a:solidFill>
                <a:latin typeface="Times New Roman"/>
                <a:ea typeface="Times New Roman"/>
                <a:cs typeface="Times New Roman"/>
                <a:sym typeface="Times New Roman"/>
              </a:rPr>
              <a:t>The analysis focuses on which components could be stealthily powered on while the iPhone is off and the applications attackers might build using Low-Power Mode (LPM).</a:t>
            </a:r>
            <a:endParaRPr sz="23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sp>
        <p:nvSpPr>
          <p:cNvPr id="258" name="Google Shape;258;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3"/>
          <p:cNvSpPr txBox="1"/>
          <p:nvPr>
            <p:ph idx="1" type="body"/>
          </p:nvPr>
        </p:nvSpPr>
        <p:spPr>
          <a:xfrm>
            <a:off x="311700" y="132225"/>
            <a:ext cx="8520600" cy="4897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chemeClr val="dk1"/>
                </a:solidFill>
                <a:latin typeface="Times New Roman"/>
                <a:ea typeface="Times New Roman"/>
                <a:cs typeface="Times New Roman"/>
                <a:sym typeface="Times New Roman"/>
              </a:rPr>
              <a:t>Suitable chips:</a:t>
            </a:r>
            <a:endParaRPr b="1">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Many chips in an iPhone are controlled by the Power Management Unit (PMU), which could enable them to stay active in LPM.</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However, the goal of LPM is to not significantly drain the battery, so only certain battery-friendly chips are suitable for LPM operation.</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These chips must have a way to interact with the outside world or the user, such as wireless chips or buttons.</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Most chips are also connected to the Application Processor (AP) or the Always-on Processor (AoP).</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The AoP runs Apple’s RTKitOS, which is always active and waits for hardware events and triggers. The AP, which runs iOS, can go to sleep to save power.</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Neither the AoP nor the AP should be running in LPM, as they consume too much power.</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All wireless chips (e.g., Bluetooth, UWB) are connected to the PMU and could operate in LPM independently of iOS or the Application Processor.</a:t>
            </a:r>
            <a:endParaRPr sz="1700">
              <a:solidFill>
                <a:schemeClr val="dk1"/>
              </a:solidFill>
              <a:latin typeface="Times New Roman"/>
              <a:ea typeface="Times New Roman"/>
              <a:cs typeface="Times New Roman"/>
              <a:sym typeface="Times New Roman"/>
            </a:endParaRPr>
          </a:p>
        </p:txBody>
      </p:sp>
      <p:sp>
        <p:nvSpPr>
          <p:cNvPr id="264" name="Google Shape;264;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4"/>
          <p:cNvSpPr txBox="1"/>
          <p:nvPr>
            <p:ph idx="1" type="body"/>
          </p:nvPr>
        </p:nvSpPr>
        <p:spPr>
          <a:xfrm>
            <a:off x="311700" y="351100"/>
            <a:ext cx="8520600" cy="44868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b="1" lang="en" sz="2100">
                <a:solidFill>
                  <a:schemeClr val="dk1"/>
                </a:solidFill>
                <a:latin typeface="Times New Roman"/>
                <a:ea typeface="Times New Roman"/>
                <a:cs typeface="Times New Roman"/>
                <a:sym typeface="Times New Roman"/>
              </a:rPr>
              <a:t>Detection and Deactivation:</a:t>
            </a:r>
            <a:endParaRPr b="1" sz="2100">
              <a:solidFill>
                <a:schemeClr val="dk1"/>
              </a:solidFill>
              <a:latin typeface="Times New Roman"/>
              <a:ea typeface="Times New Roman"/>
              <a:cs typeface="Times New Roman"/>
              <a:sym typeface="Times New Roman"/>
            </a:endParaRPr>
          </a:p>
          <a:p>
            <a:pPr indent="-341947" lvl="0" marL="457200" rtl="0" algn="l">
              <a:spcBef>
                <a:spcPts val="1200"/>
              </a:spcBef>
              <a:spcAft>
                <a:spcPts val="0"/>
              </a:spcAft>
              <a:buClr>
                <a:schemeClr val="dk1"/>
              </a:buClr>
              <a:buSzPct val="100000"/>
              <a:buFont typeface="Times New Roman"/>
              <a:buChar char="➢"/>
            </a:pPr>
            <a:r>
              <a:rPr lang="en" sz="2100">
                <a:solidFill>
                  <a:schemeClr val="dk1"/>
                </a:solidFill>
                <a:latin typeface="Times New Roman"/>
                <a:ea typeface="Times New Roman"/>
                <a:cs typeface="Times New Roman"/>
                <a:sym typeface="Times New Roman"/>
              </a:rPr>
              <a:t>Detecting whether chips were running LPM firmware or disabling LPM entirely is not possible with current iOS on-board tools.</a:t>
            </a:r>
            <a:endParaRPr sz="2100">
              <a:solidFill>
                <a:schemeClr val="dk1"/>
              </a:solidFill>
              <a:latin typeface="Times New Roman"/>
              <a:ea typeface="Times New Roman"/>
              <a:cs typeface="Times New Roman"/>
              <a:sym typeface="Times New Roman"/>
            </a:endParaRPr>
          </a:p>
          <a:p>
            <a:pPr indent="-341947" lvl="0" marL="457200" rtl="0" algn="l">
              <a:spcBef>
                <a:spcPts val="0"/>
              </a:spcBef>
              <a:spcAft>
                <a:spcPts val="0"/>
              </a:spcAft>
              <a:buClr>
                <a:schemeClr val="dk1"/>
              </a:buClr>
              <a:buSzPct val="100000"/>
              <a:buFont typeface="Times New Roman"/>
              <a:buChar char="➢"/>
            </a:pPr>
            <a:r>
              <a:rPr lang="en" sz="2100">
                <a:solidFill>
                  <a:schemeClr val="dk1"/>
                </a:solidFill>
                <a:latin typeface="Times New Roman"/>
                <a:ea typeface="Times New Roman"/>
                <a:cs typeface="Times New Roman"/>
                <a:sym typeface="Times New Roman"/>
              </a:rPr>
              <a:t>Additional monitoring hardware is needed to detect wireless transmissions in LPM.</a:t>
            </a:r>
            <a:endParaRPr sz="21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ct val="52380"/>
              <a:buFont typeface="Arial"/>
              <a:buNone/>
            </a:pPr>
            <a:r>
              <a:t/>
            </a:r>
            <a:endParaRPr sz="2100">
              <a:latin typeface="Times New Roman"/>
              <a:ea typeface="Times New Roman"/>
              <a:cs typeface="Times New Roman"/>
              <a:sym typeface="Times New Roman"/>
            </a:endParaRPr>
          </a:p>
          <a:p>
            <a:pPr indent="0" lvl="0" marL="0" rtl="0" algn="l">
              <a:spcBef>
                <a:spcPts val="1200"/>
              </a:spcBef>
              <a:spcAft>
                <a:spcPts val="0"/>
              </a:spcAft>
              <a:buNone/>
            </a:pPr>
            <a:r>
              <a:rPr b="1" lang="en" sz="2100">
                <a:solidFill>
                  <a:schemeClr val="dk1"/>
                </a:solidFill>
                <a:latin typeface="Times New Roman"/>
                <a:ea typeface="Times New Roman"/>
                <a:cs typeface="Times New Roman"/>
                <a:sym typeface="Times New Roman"/>
              </a:rPr>
              <a:t>Logging:</a:t>
            </a:r>
            <a:endParaRPr b="1" sz="2100">
              <a:solidFill>
                <a:schemeClr val="dk1"/>
              </a:solidFill>
              <a:latin typeface="Times New Roman"/>
              <a:ea typeface="Times New Roman"/>
              <a:cs typeface="Times New Roman"/>
              <a:sym typeface="Times New Roman"/>
            </a:endParaRPr>
          </a:p>
          <a:p>
            <a:pPr indent="-341947" lvl="0" marL="457200" rtl="0" algn="l">
              <a:spcBef>
                <a:spcPts val="1200"/>
              </a:spcBef>
              <a:spcAft>
                <a:spcPts val="0"/>
              </a:spcAft>
              <a:buClr>
                <a:schemeClr val="dk1"/>
              </a:buClr>
              <a:buSzPct val="100000"/>
              <a:buFont typeface="Times New Roman"/>
              <a:buChar char="➢"/>
            </a:pPr>
            <a:r>
              <a:rPr lang="en" sz="2100">
                <a:solidFill>
                  <a:schemeClr val="dk1"/>
                </a:solidFill>
                <a:latin typeface="Times New Roman"/>
                <a:ea typeface="Times New Roman"/>
                <a:cs typeface="Times New Roman"/>
                <a:sym typeface="Times New Roman"/>
              </a:rPr>
              <a:t>UWB chips have storage for crash logs, which are read out after system boot, while Bluetooth LPM firmware also supports logging. However, these logs are intended for iOS developers and cannot be accessed without jailbreaking the device.</a:t>
            </a:r>
            <a:endParaRPr sz="2100">
              <a:solidFill>
                <a:schemeClr val="dk1"/>
              </a:solidFill>
              <a:latin typeface="Times New Roman"/>
              <a:ea typeface="Times New Roman"/>
              <a:cs typeface="Times New Roman"/>
              <a:sym typeface="Times New Roman"/>
            </a:endParaRPr>
          </a:p>
          <a:p>
            <a:pPr indent="-341947" lvl="0" marL="457200" rtl="0" algn="l">
              <a:spcBef>
                <a:spcPts val="0"/>
              </a:spcBef>
              <a:spcAft>
                <a:spcPts val="0"/>
              </a:spcAft>
              <a:buClr>
                <a:schemeClr val="dk1"/>
              </a:buClr>
              <a:buSzPct val="100000"/>
              <a:buFont typeface="Times New Roman"/>
              <a:buChar char="➢"/>
            </a:pPr>
            <a:r>
              <a:rPr lang="en" sz="2100">
                <a:solidFill>
                  <a:schemeClr val="dk1"/>
                </a:solidFill>
                <a:latin typeface="Times New Roman"/>
                <a:ea typeface="Times New Roman"/>
                <a:cs typeface="Times New Roman"/>
                <a:sym typeface="Times New Roman"/>
              </a:rPr>
              <a:t>Users cannot determine if LPM firmware was running or what actions it performed on a device without compromising the system.</a:t>
            </a:r>
            <a:endParaRPr sz="21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270" name="Google Shape;270;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5"/>
          <p:cNvSpPr txBox="1"/>
          <p:nvPr>
            <p:ph idx="1" type="body"/>
          </p:nvPr>
        </p:nvSpPr>
        <p:spPr>
          <a:xfrm>
            <a:off x="311700" y="446875"/>
            <a:ext cx="8520600" cy="4122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Disabling LPM:</a:t>
            </a:r>
            <a:endParaRPr b="1">
              <a:solidFill>
                <a:schemeClr val="dk1"/>
              </a:solidFill>
              <a:latin typeface="Times New Roman"/>
              <a:ea typeface="Times New Roman"/>
              <a:cs typeface="Times New Roman"/>
              <a:sym typeface="Times New Roman"/>
            </a:endParaRPr>
          </a:p>
          <a:p>
            <a:pPr indent="-342900" lvl="0" marL="457200" rtl="0" algn="l">
              <a:spcBef>
                <a:spcPts val="120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LPM support is implemented in hardware and cannot be removed through system updates.</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A potential solution for privacy-conscious users would be a hardware switch to disconnect the battery, similar to how Apple disconnects the microphone on MacBooks when the lid is closed.</a:t>
            </a:r>
            <a:endParaRPr>
              <a:solidFill>
                <a:schemeClr val="dk1"/>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b="1" lang="en">
                <a:solidFill>
                  <a:schemeClr val="dk1"/>
                </a:solidFill>
                <a:latin typeface="Times New Roman"/>
                <a:ea typeface="Times New Roman"/>
                <a:cs typeface="Times New Roman"/>
                <a:sym typeface="Times New Roman"/>
              </a:rPr>
              <a:t>O</a:t>
            </a:r>
            <a:r>
              <a:rPr b="1" lang="en">
                <a:solidFill>
                  <a:schemeClr val="dk1"/>
                </a:solidFill>
                <a:latin typeface="Times New Roman"/>
                <a:ea typeface="Times New Roman"/>
                <a:cs typeface="Times New Roman"/>
                <a:sym typeface="Times New Roman"/>
              </a:rPr>
              <a:t>t</a:t>
            </a:r>
            <a:r>
              <a:rPr b="1" lang="en">
                <a:solidFill>
                  <a:schemeClr val="dk1"/>
                </a:solidFill>
                <a:latin typeface="Times New Roman"/>
                <a:ea typeface="Times New Roman"/>
                <a:cs typeface="Times New Roman"/>
                <a:sym typeface="Times New Roman"/>
              </a:rPr>
              <a:t>her Protection Methods:</a:t>
            </a:r>
            <a:endParaRPr b="1">
              <a:solidFill>
                <a:schemeClr val="dk1"/>
              </a:solidFill>
              <a:latin typeface="Times New Roman"/>
              <a:ea typeface="Times New Roman"/>
              <a:cs typeface="Times New Roman"/>
              <a:sym typeface="Times New Roman"/>
            </a:endParaRPr>
          </a:p>
          <a:p>
            <a:pPr indent="-342900" lvl="0" marL="457200" rtl="0" algn="l">
              <a:spcBef>
                <a:spcPts val="120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Users concerned about being spied on through LPM could install a transmission monitoring device to detect wireless communications, or use a </a:t>
            </a:r>
            <a:r>
              <a:rPr b="1" lang="en">
                <a:solidFill>
                  <a:schemeClr val="dk1"/>
                </a:solidFill>
                <a:latin typeface="Times New Roman"/>
                <a:ea typeface="Times New Roman"/>
                <a:cs typeface="Times New Roman"/>
                <a:sym typeface="Times New Roman"/>
              </a:rPr>
              <a:t>Faraday bag</a:t>
            </a:r>
            <a:r>
              <a:rPr lang="en">
                <a:solidFill>
                  <a:schemeClr val="dk1"/>
                </a:solidFill>
                <a:latin typeface="Times New Roman"/>
                <a:ea typeface="Times New Roman"/>
                <a:cs typeface="Times New Roman"/>
                <a:sym typeface="Times New Roman"/>
              </a:rPr>
              <a:t> to block transmissions, though small holes or gaps can lead to leakage.</a:t>
            </a:r>
            <a:endParaRPr>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276" name="Google Shape;276;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6"/>
          <p:cNvSpPr txBox="1"/>
          <p:nvPr>
            <p:ph type="title"/>
          </p:nvPr>
        </p:nvSpPr>
        <p:spPr>
          <a:xfrm>
            <a:off x="311700" y="66760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1820">
                <a:latin typeface="Times New Roman"/>
                <a:ea typeface="Times New Roman"/>
                <a:cs typeface="Times New Roman"/>
                <a:sym typeface="Times New Roman"/>
              </a:rPr>
              <a:t>Bluetooth Firmware Modification</a:t>
            </a:r>
            <a:endParaRPr b="1" sz="1820">
              <a:latin typeface="Times New Roman"/>
              <a:ea typeface="Times New Roman"/>
              <a:cs typeface="Times New Roman"/>
              <a:sym typeface="Times New Roman"/>
            </a:endParaRPr>
          </a:p>
        </p:txBody>
      </p:sp>
      <p:sp>
        <p:nvSpPr>
          <p:cNvPr id="282" name="Google Shape;282;p46"/>
          <p:cNvSpPr txBox="1"/>
          <p:nvPr>
            <p:ph idx="1" type="body"/>
          </p:nvPr>
        </p:nvSpPr>
        <p:spPr>
          <a:xfrm>
            <a:off x="188575" y="1258500"/>
            <a:ext cx="8520600" cy="3885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Researchers use specialized tools to extract, analyze, and alter firmware, exposing weaknesses in firmware protection mechanisms.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They delve into the process of dumping and modifying the firmware of iPhone's wireless chips, particularly the Bluetooth chip, to uncover potential vulnerabilities.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analysis highlights the security risks of firmware tampering, especially in Low-Power Mode (LPM).</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t/>
            </a:r>
            <a:endParaRPr>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t/>
            </a:r>
            <a:endParaRPr>
              <a:latin typeface="Times New Roman"/>
              <a:ea typeface="Times New Roman"/>
              <a:cs typeface="Times New Roman"/>
              <a:sym typeface="Times New Roman"/>
            </a:endParaRPr>
          </a:p>
          <a:p>
            <a:pPr indent="0" lvl="0" marL="0" rtl="0" algn="l">
              <a:spcBef>
                <a:spcPts val="1200"/>
              </a:spcBef>
              <a:spcAft>
                <a:spcPts val="0"/>
              </a:spcAft>
              <a:buNone/>
            </a:pPr>
            <a:r>
              <a:t/>
            </a:r>
            <a:endParaRPr>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t/>
            </a:r>
            <a:endParaRPr>
              <a:latin typeface="Times New Roman"/>
              <a:ea typeface="Times New Roman"/>
              <a:cs typeface="Times New Roman"/>
              <a:sym typeface="Times New Roman"/>
            </a:endParaRPr>
          </a:p>
          <a:p>
            <a:pPr indent="0" lvl="0" marL="0" rtl="0" algn="l">
              <a:spcBef>
                <a:spcPts val="1200"/>
              </a:spcBef>
              <a:spcAft>
                <a:spcPts val="1200"/>
              </a:spcAft>
              <a:buNone/>
            </a:pPr>
            <a:r>
              <a:t/>
            </a:r>
            <a:endParaRPr>
              <a:latin typeface="Times New Roman"/>
              <a:ea typeface="Times New Roman"/>
              <a:cs typeface="Times New Roman"/>
              <a:sym typeface="Times New Roman"/>
            </a:endParaRPr>
          </a:p>
        </p:txBody>
      </p:sp>
      <p:sp>
        <p:nvSpPr>
          <p:cNvPr id="283" name="Google Shape;283;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7"/>
          <p:cNvSpPr txBox="1"/>
          <p:nvPr>
            <p:ph idx="1" type="body"/>
          </p:nvPr>
        </p:nvSpPr>
        <p:spPr>
          <a:xfrm>
            <a:off x="311700" y="419500"/>
            <a:ext cx="8520600" cy="4336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solidFill>
                  <a:schemeClr val="dk1"/>
                </a:solidFill>
                <a:latin typeface="Times New Roman"/>
                <a:ea typeface="Times New Roman"/>
                <a:cs typeface="Times New Roman"/>
                <a:sym typeface="Times New Roman"/>
              </a:rPr>
              <a:t>Dumping and Loading Firmware</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b="1" i="1" lang="en">
                <a:solidFill>
                  <a:schemeClr val="dk1"/>
                </a:solidFill>
                <a:latin typeface="Times New Roman"/>
                <a:ea typeface="Times New Roman"/>
                <a:cs typeface="Times New Roman"/>
                <a:sym typeface="Times New Roman"/>
              </a:rPr>
              <a:t>Firmware Dumps:</a:t>
            </a:r>
            <a:endParaRPr b="1" i="1">
              <a:solidFill>
                <a:schemeClr val="dk1"/>
              </a:solidFill>
              <a:latin typeface="Times New Roman"/>
              <a:ea typeface="Times New Roman"/>
              <a:cs typeface="Times New Roman"/>
              <a:sym typeface="Times New Roman"/>
            </a:endParaRPr>
          </a:p>
          <a:p>
            <a:pPr indent="-342900" lvl="0" marL="457200" rtl="0" algn="l">
              <a:spcBef>
                <a:spcPts val="120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Broadcom Bluetooth chips store most of their firmware in Read-Only Memory (ROM).</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To fully understand the firmware, researchers need to perform a complete dump, which includes the ROM.</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ROM is readable with a vendor-specific </a:t>
            </a:r>
            <a:r>
              <a:rPr b="1" lang="en">
                <a:solidFill>
                  <a:schemeClr val="dk1"/>
                </a:solidFill>
                <a:latin typeface="Times New Roman"/>
                <a:ea typeface="Times New Roman"/>
                <a:cs typeface="Times New Roman"/>
                <a:sym typeface="Times New Roman"/>
              </a:rPr>
              <a:t>Host Controller Interface (HCI)</a:t>
            </a:r>
            <a:r>
              <a:rPr lang="en">
                <a:solidFill>
                  <a:schemeClr val="dk1"/>
                </a:solidFill>
                <a:latin typeface="Times New Roman"/>
                <a:ea typeface="Times New Roman"/>
                <a:cs typeface="Times New Roman"/>
                <a:sym typeface="Times New Roman"/>
              </a:rPr>
              <a:t> command, supported by all Broadcom chips, including the ones in iPhone 13.</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Apple's Core Bluetooth framework does not allow sending these HCI commands, but researchers bypass this on jailbroken iPhones using tools like </a:t>
            </a:r>
            <a:r>
              <a:rPr b="1" lang="en">
                <a:solidFill>
                  <a:schemeClr val="dk1"/>
                </a:solidFill>
                <a:latin typeface="Times New Roman"/>
                <a:ea typeface="Times New Roman"/>
                <a:cs typeface="Times New Roman"/>
                <a:sym typeface="Times New Roman"/>
              </a:rPr>
              <a:t>InternalBlue</a:t>
            </a:r>
            <a:r>
              <a:rPr lang="en">
                <a:solidFill>
                  <a:schemeClr val="dk1"/>
                </a:solidFill>
                <a:latin typeface="Times New Roman"/>
                <a:ea typeface="Times New Roman"/>
                <a:cs typeface="Times New Roman"/>
                <a:sym typeface="Times New Roman"/>
              </a:rPr>
              <a:t>.</a:t>
            </a:r>
            <a:endParaRPr>
              <a:solidFill>
                <a:schemeClr val="dk1"/>
              </a:solidFill>
              <a:latin typeface="Times New Roman"/>
              <a:ea typeface="Times New Roman"/>
              <a:cs typeface="Times New Roman"/>
              <a:sym typeface="Times New Roman"/>
            </a:endParaRPr>
          </a:p>
          <a:p>
            <a:pPr indent="0" lvl="0" marL="0" rtl="0" algn="l">
              <a:spcBef>
                <a:spcPts val="1200"/>
              </a:spcBef>
              <a:spcAft>
                <a:spcPts val="1200"/>
              </a:spcAft>
              <a:buClr>
                <a:schemeClr val="dk1"/>
              </a:buClr>
              <a:buSzPts val="1100"/>
              <a:buFont typeface="Arial"/>
              <a:buNone/>
            </a:pPr>
            <a:r>
              <a:t/>
            </a:r>
            <a:endParaRPr/>
          </a:p>
        </p:txBody>
      </p:sp>
      <p:sp>
        <p:nvSpPr>
          <p:cNvPr id="289" name="Google Shape;289;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8"/>
          <p:cNvSpPr txBox="1"/>
          <p:nvPr>
            <p:ph idx="1" type="body"/>
          </p:nvPr>
        </p:nvSpPr>
        <p:spPr>
          <a:xfrm>
            <a:off x="311700" y="392150"/>
            <a:ext cx="8520600" cy="4473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852"/>
              <a:buFont typeface="Arial"/>
              <a:buNone/>
            </a:pPr>
            <a:r>
              <a:rPr b="1" i="1" lang="en" sz="1795">
                <a:solidFill>
                  <a:schemeClr val="dk1"/>
                </a:solidFill>
                <a:latin typeface="Times New Roman"/>
                <a:ea typeface="Times New Roman"/>
                <a:cs typeface="Times New Roman"/>
                <a:sym typeface="Times New Roman"/>
              </a:rPr>
              <a:t>Jailbreaking and InternalBlue:</a:t>
            </a:r>
            <a:endParaRPr b="1" i="1" sz="1795">
              <a:solidFill>
                <a:schemeClr val="dk1"/>
              </a:solidFill>
              <a:latin typeface="Times New Roman"/>
              <a:ea typeface="Times New Roman"/>
              <a:cs typeface="Times New Roman"/>
              <a:sym typeface="Times New Roman"/>
            </a:endParaRPr>
          </a:p>
          <a:p>
            <a:pPr indent="-336232" lvl="0" marL="457200" rtl="0" algn="l">
              <a:lnSpc>
                <a:spcPct val="95000"/>
              </a:lnSpc>
              <a:spcBef>
                <a:spcPts val="1200"/>
              </a:spcBef>
              <a:spcAft>
                <a:spcPts val="0"/>
              </a:spcAft>
              <a:buClr>
                <a:schemeClr val="dk1"/>
              </a:buClr>
              <a:buSzPts val="1695"/>
              <a:buFont typeface="Times New Roman"/>
              <a:buChar char="➢"/>
            </a:pPr>
            <a:r>
              <a:rPr lang="en" sz="1695">
                <a:solidFill>
                  <a:schemeClr val="dk1"/>
                </a:solidFill>
                <a:latin typeface="Times New Roman"/>
                <a:ea typeface="Times New Roman"/>
                <a:cs typeface="Times New Roman"/>
                <a:sym typeface="Times New Roman"/>
              </a:rPr>
              <a:t>The InternalBlue tool attaches itself to the Bluetooth subsystem to send HCI commands and interpret received events.</a:t>
            </a:r>
            <a:endParaRPr sz="1695">
              <a:solidFill>
                <a:schemeClr val="dk1"/>
              </a:solidFill>
              <a:latin typeface="Times New Roman"/>
              <a:ea typeface="Times New Roman"/>
              <a:cs typeface="Times New Roman"/>
              <a:sym typeface="Times New Roman"/>
            </a:endParaRPr>
          </a:p>
          <a:p>
            <a:pPr indent="-336232" lvl="0" marL="457200" rtl="0" algn="l">
              <a:lnSpc>
                <a:spcPct val="95000"/>
              </a:lnSpc>
              <a:spcBef>
                <a:spcPts val="0"/>
              </a:spcBef>
              <a:spcAft>
                <a:spcPts val="0"/>
              </a:spcAft>
              <a:buClr>
                <a:schemeClr val="dk1"/>
              </a:buClr>
              <a:buSzPts val="1695"/>
              <a:buFont typeface="Times New Roman"/>
              <a:buChar char="➢"/>
            </a:pPr>
            <a:r>
              <a:rPr lang="en" sz="1695">
                <a:solidFill>
                  <a:schemeClr val="dk1"/>
                </a:solidFill>
                <a:latin typeface="Times New Roman"/>
                <a:ea typeface="Times New Roman"/>
                <a:cs typeface="Times New Roman"/>
                <a:sym typeface="Times New Roman"/>
              </a:rPr>
              <a:t>The initial version of InternalBlue only supported legacy chips connected via UART (Universal Asynchronous Receiver-Transmitter), but recent modifications allow support for newer chips with PCIe drivers.</a:t>
            </a:r>
            <a:endParaRPr sz="1695">
              <a:solidFill>
                <a:schemeClr val="dk1"/>
              </a:solidFill>
              <a:latin typeface="Times New Roman"/>
              <a:ea typeface="Times New Roman"/>
              <a:cs typeface="Times New Roman"/>
              <a:sym typeface="Times New Roman"/>
            </a:endParaRPr>
          </a:p>
          <a:p>
            <a:pPr indent="0" lvl="0" marL="0" rtl="0" algn="l">
              <a:lnSpc>
                <a:spcPct val="95000"/>
              </a:lnSpc>
              <a:spcBef>
                <a:spcPts val="1200"/>
              </a:spcBef>
              <a:spcAft>
                <a:spcPts val="0"/>
              </a:spcAft>
              <a:buClr>
                <a:schemeClr val="dk1"/>
              </a:buClr>
              <a:buSzPts val="852"/>
              <a:buFont typeface="Arial"/>
              <a:buNone/>
            </a:pPr>
            <a:r>
              <a:rPr b="1" i="1" lang="en" sz="1795">
                <a:solidFill>
                  <a:schemeClr val="dk1"/>
                </a:solidFill>
                <a:latin typeface="Times New Roman"/>
                <a:ea typeface="Times New Roman"/>
                <a:cs typeface="Times New Roman"/>
                <a:sym typeface="Times New Roman"/>
              </a:rPr>
              <a:t>Firmware Patching with Patchram:</a:t>
            </a:r>
            <a:endParaRPr b="1" i="1" sz="1795">
              <a:solidFill>
                <a:schemeClr val="dk1"/>
              </a:solidFill>
              <a:latin typeface="Times New Roman"/>
              <a:ea typeface="Times New Roman"/>
              <a:cs typeface="Times New Roman"/>
              <a:sym typeface="Times New Roman"/>
            </a:endParaRPr>
          </a:p>
          <a:p>
            <a:pPr indent="-336232" lvl="0" marL="457200" rtl="0" algn="l">
              <a:lnSpc>
                <a:spcPct val="95000"/>
              </a:lnSpc>
              <a:spcBef>
                <a:spcPts val="1200"/>
              </a:spcBef>
              <a:spcAft>
                <a:spcPts val="0"/>
              </a:spcAft>
              <a:buClr>
                <a:schemeClr val="dk1"/>
              </a:buClr>
              <a:buSzPts val="1695"/>
              <a:buFont typeface="Times New Roman"/>
              <a:buChar char="➢"/>
            </a:pPr>
            <a:r>
              <a:rPr lang="en" sz="1695">
                <a:solidFill>
                  <a:schemeClr val="dk1"/>
                </a:solidFill>
                <a:latin typeface="Times New Roman"/>
                <a:ea typeface="Times New Roman"/>
                <a:cs typeface="Times New Roman"/>
                <a:sym typeface="Times New Roman"/>
              </a:rPr>
              <a:t>Patchram is a method for temporarily patching the firmware in RAM.</a:t>
            </a:r>
            <a:endParaRPr sz="1695">
              <a:solidFill>
                <a:schemeClr val="dk1"/>
              </a:solidFill>
              <a:latin typeface="Times New Roman"/>
              <a:ea typeface="Times New Roman"/>
              <a:cs typeface="Times New Roman"/>
              <a:sym typeface="Times New Roman"/>
            </a:endParaRPr>
          </a:p>
          <a:p>
            <a:pPr indent="-336232" lvl="0" marL="457200" rtl="0" algn="l">
              <a:lnSpc>
                <a:spcPct val="95000"/>
              </a:lnSpc>
              <a:spcBef>
                <a:spcPts val="0"/>
              </a:spcBef>
              <a:spcAft>
                <a:spcPts val="0"/>
              </a:spcAft>
              <a:buClr>
                <a:schemeClr val="dk1"/>
              </a:buClr>
              <a:buSzPts val="1695"/>
              <a:buFont typeface="Times New Roman"/>
              <a:buChar char="➢"/>
            </a:pPr>
            <a:r>
              <a:rPr lang="en" sz="1695">
                <a:solidFill>
                  <a:schemeClr val="dk1"/>
                </a:solidFill>
                <a:latin typeface="Times New Roman"/>
                <a:ea typeface="Times New Roman"/>
                <a:cs typeface="Times New Roman"/>
                <a:sym typeface="Times New Roman"/>
              </a:rPr>
              <a:t>Any 4-byte value in ROM can be mapped to another 4-byte value in RAM, allowing function calls in ROM to be replaced by calls to functions in RAM.</a:t>
            </a:r>
            <a:endParaRPr sz="1695">
              <a:solidFill>
                <a:schemeClr val="dk1"/>
              </a:solidFill>
              <a:latin typeface="Times New Roman"/>
              <a:ea typeface="Times New Roman"/>
              <a:cs typeface="Times New Roman"/>
              <a:sym typeface="Times New Roman"/>
            </a:endParaRPr>
          </a:p>
          <a:p>
            <a:pPr indent="-336232" lvl="0" marL="457200" rtl="0" algn="l">
              <a:lnSpc>
                <a:spcPct val="95000"/>
              </a:lnSpc>
              <a:spcBef>
                <a:spcPts val="0"/>
              </a:spcBef>
              <a:spcAft>
                <a:spcPts val="0"/>
              </a:spcAft>
              <a:buClr>
                <a:schemeClr val="dk1"/>
              </a:buClr>
              <a:buSzPts val="1695"/>
              <a:buFont typeface="Times New Roman"/>
              <a:buChar char="➢"/>
            </a:pPr>
            <a:r>
              <a:rPr lang="en" sz="1695">
                <a:solidFill>
                  <a:schemeClr val="dk1"/>
                </a:solidFill>
                <a:latin typeface="Times New Roman"/>
                <a:ea typeface="Times New Roman"/>
                <a:cs typeface="Times New Roman"/>
                <a:sym typeface="Times New Roman"/>
              </a:rPr>
              <a:t>This process works because RAM is writable and executable.</a:t>
            </a:r>
            <a:endParaRPr sz="1695">
              <a:solidFill>
                <a:schemeClr val="dk1"/>
              </a:solidFill>
              <a:latin typeface="Times New Roman"/>
              <a:ea typeface="Times New Roman"/>
              <a:cs typeface="Times New Roman"/>
              <a:sym typeface="Times New Roman"/>
            </a:endParaRPr>
          </a:p>
          <a:p>
            <a:pPr indent="-336232" lvl="0" marL="457200" rtl="0" algn="l">
              <a:lnSpc>
                <a:spcPct val="95000"/>
              </a:lnSpc>
              <a:spcBef>
                <a:spcPts val="0"/>
              </a:spcBef>
              <a:spcAft>
                <a:spcPts val="0"/>
              </a:spcAft>
              <a:buClr>
                <a:schemeClr val="dk1"/>
              </a:buClr>
              <a:buSzPts val="1695"/>
              <a:buFont typeface="Times New Roman"/>
              <a:buChar char="➢"/>
            </a:pPr>
            <a:r>
              <a:rPr lang="en" sz="1695">
                <a:solidFill>
                  <a:schemeClr val="dk1"/>
                </a:solidFill>
                <a:latin typeface="Times New Roman"/>
                <a:ea typeface="Times New Roman"/>
                <a:cs typeface="Times New Roman"/>
                <a:sym typeface="Times New Roman"/>
              </a:rPr>
              <a:t>Modern Broadcom chips have 256 Patchram slots, allowing multiple patches to be applied.</a:t>
            </a:r>
            <a:endParaRPr sz="1695">
              <a:solidFill>
                <a:schemeClr val="dk1"/>
              </a:solidFill>
              <a:latin typeface="Times New Roman"/>
              <a:ea typeface="Times New Roman"/>
              <a:cs typeface="Times New Roman"/>
              <a:sym typeface="Times New Roman"/>
            </a:endParaRPr>
          </a:p>
          <a:p>
            <a:pPr indent="0" lvl="0" marL="0" rtl="0" algn="l">
              <a:lnSpc>
                <a:spcPct val="95000"/>
              </a:lnSpc>
              <a:spcBef>
                <a:spcPts val="1200"/>
              </a:spcBef>
              <a:spcAft>
                <a:spcPts val="1200"/>
              </a:spcAft>
              <a:buSzPts val="852"/>
              <a:buNone/>
            </a:pPr>
            <a:r>
              <a:t/>
            </a:r>
            <a:endParaRPr sz="1395"/>
          </a:p>
        </p:txBody>
      </p:sp>
      <p:sp>
        <p:nvSpPr>
          <p:cNvPr id="295" name="Google Shape;295;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9"/>
          <p:cNvSpPr txBox="1"/>
          <p:nvPr>
            <p:ph idx="1" type="body"/>
          </p:nvPr>
        </p:nvSpPr>
        <p:spPr>
          <a:xfrm>
            <a:off x="311700" y="490200"/>
            <a:ext cx="8520600" cy="416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i="1" lang="en">
                <a:solidFill>
                  <a:schemeClr val="dk1"/>
                </a:solidFill>
                <a:latin typeface="Times New Roman"/>
                <a:ea typeface="Times New Roman"/>
                <a:cs typeface="Times New Roman"/>
                <a:sym typeface="Times New Roman"/>
              </a:rPr>
              <a:t>Legacy vs Modern Chips:</a:t>
            </a:r>
            <a:endParaRPr b="1" i="1">
              <a:solidFill>
                <a:schemeClr val="dk1"/>
              </a:solidFill>
              <a:latin typeface="Times New Roman"/>
              <a:ea typeface="Times New Roman"/>
              <a:cs typeface="Times New Roman"/>
              <a:sym typeface="Times New Roman"/>
            </a:endParaRPr>
          </a:p>
          <a:p>
            <a:pPr indent="-342900" lvl="0" marL="457200" rtl="0" algn="l">
              <a:spcBef>
                <a:spcPts val="120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Legacy Bluetooth chips use UART for communication, which limits the patch size to a maximum of 255 bytes.</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newer chips, starting from the iPhone Xs and later, use PCIe for communication, allowing for the transfer of larger patch files in one go.</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b="1" i="1" lang="en">
                <a:solidFill>
                  <a:schemeClr val="dk1"/>
                </a:solidFill>
                <a:latin typeface="Times New Roman"/>
                <a:ea typeface="Times New Roman"/>
                <a:cs typeface="Times New Roman"/>
                <a:sym typeface="Times New Roman"/>
              </a:rPr>
              <a:t>Patch Format:</a:t>
            </a:r>
            <a:endParaRPr b="1" i="1">
              <a:solidFill>
                <a:schemeClr val="dk1"/>
              </a:solidFill>
              <a:latin typeface="Times New Roman"/>
              <a:ea typeface="Times New Roman"/>
              <a:cs typeface="Times New Roman"/>
              <a:sym typeface="Times New Roman"/>
            </a:endParaRPr>
          </a:p>
          <a:p>
            <a:pPr indent="457200" lvl="0" marL="0" rtl="0" algn="l">
              <a:spcBef>
                <a:spcPts val="120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The patch format used by newer chips involves transferring a large .bin patch file at once. This was reverse-engineered to allow custom patches to be installed on modern iPhones.</a:t>
            </a:r>
            <a:endParaRPr>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301" name="Google Shape;301;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0"/>
          <p:cNvSpPr txBox="1"/>
          <p:nvPr>
            <p:ph idx="1" type="body"/>
          </p:nvPr>
        </p:nvSpPr>
        <p:spPr>
          <a:xfrm>
            <a:off x="311700" y="925675"/>
            <a:ext cx="8520600" cy="412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solidFill>
                  <a:schemeClr val="dk1"/>
                </a:solidFill>
                <a:latin typeface="Times New Roman"/>
                <a:ea typeface="Times New Roman"/>
                <a:cs typeface="Times New Roman"/>
                <a:sym typeface="Times New Roman"/>
              </a:rPr>
              <a:t>Firmware Patch Image Upload:</a:t>
            </a:r>
            <a:endParaRPr b="1" i="1">
              <a:solidFill>
                <a:schemeClr val="dk1"/>
              </a:solidFill>
              <a:latin typeface="Times New Roman"/>
              <a:ea typeface="Times New Roman"/>
              <a:cs typeface="Times New Roman"/>
              <a:sym typeface="Times New Roman"/>
            </a:endParaRPr>
          </a:p>
          <a:p>
            <a:pPr indent="-342900" lvl="0" marL="457200" rtl="0" algn="l">
              <a:spcBef>
                <a:spcPts val="120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Most Bluetooth communication on iOS is handled by the Bluetooth daemon.</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However, for low-level tasks, a tool called BlueTool is used to send HCI commands and load firmware patches.</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BlueTool can be accessed via Cross-Process Communication (XPC) calls from other daemons or used interactively through a command line interface.</a:t>
            </a:r>
            <a:endParaRPr>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307" name="Google Shape;307;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1"/>
          <p:cNvSpPr txBox="1"/>
          <p:nvPr>
            <p:ph type="title"/>
          </p:nvPr>
        </p:nvSpPr>
        <p:spPr>
          <a:xfrm>
            <a:off x="311700" y="22615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1820">
                <a:latin typeface="Times New Roman"/>
                <a:ea typeface="Times New Roman"/>
                <a:cs typeface="Times New Roman"/>
                <a:sym typeface="Times New Roman"/>
              </a:rPr>
              <a:t>Analyzing and Modifying Firmware</a:t>
            </a:r>
            <a:endParaRPr b="1" sz="1820">
              <a:latin typeface="Times New Roman"/>
              <a:ea typeface="Times New Roman"/>
              <a:cs typeface="Times New Roman"/>
              <a:sym typeface="Times New Roman"/>
            </a:endParaRPr>
          </a:p>
        </p:txBody>
      </p:sp>
      <p:sp>
        <p:nvSpPr>
          <p:cNvPr id="313" name="Google Shape;313;p51"/>
          <p:cNvSpPr txBox="1"/>
          <p:nvPr>
            <p:ph idx="1" type="body"/>
          </p:nvPr>
        </p:nvSpPr>
        <p:spPr>
          <a:xfrm>
            <a:off x="311700" y="798850"/>
            <a:ext cx="8520600" cy="4011900"/>
          </a:xfrm>
          <a:prstGeom prst="rect">
            <a:avLst/>
          </a:prstGeom>
        </p:spPr>
        <p:txBody>
          <a:bodyPr anchorCtr="0" anchor="t" bIns="91425" lIns="91425" spcFirstLastPara="1" rIns="91425" wrap="square" tIns="91425">
            <a:normAutofit fontScale="25000" lnSpcReduction="10000"/>
          </a:bodyPr>
          <a:lstStyle/>
          <a:p>
            <a:pPr indent="0" lvl="0" marL="0" rtl="0" algn="l">
              <a:spcBef>
                <a:spcPts val="0"/>
              </a:spcBef>
              <a:spcAft>
                <a:spcPts val="0"/>
              </a:spcAft>
              <a:buClr>
                <a:schemeClr val="dk1"/>
              </a:buClr>
              <a:buSzPts val="275"/>
              <a:buFont typeface="Arial"/>
              <a:buNone/>
            </a:pPr>
            <a:r>
              <a:rPr b="1" i="1" lang="en" sz="6675">
                <a:solidFill>
                  <a:schemeClr val="dk1"/>
                </a:solidFill>
                <a:latin typeface="Times New Roman"/>
                <a:ea typeface="Times New Roman"/>
                <a:cs typeface="Times New Roman"/>
                <a:sym typeface="Times New Roman"/>
              </a:rPr>
              <a:t>Patch Analysis Tooling:</a:t>
            </a:r>
            <a:endParaRPr b="1" i="1" sz="6675">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275"/>
              <a:buFont typeface="Arial"/>
              <a:buNone/>
            </a:pPr>
            <a:r>
              <a:rPr lang="en" sz="6675">
                <a:solidFill>
                  <a:schemeClr val="dk1"/>
                </a:solidFill>
                <a:latin typeface="Times New Roman"/>
                <a:ea typeface="Times New Roman"/>
                <a:cs typeface="Times New Roman"/>
                <a:sym typeface="Times New Roman"/>
              </a:rPr>
              <a:t>The researchers developed several tools to analyze and modify the Bluetooth firmware.</a:t>
            </a:r>
            <a:endParaRPr sz="6675">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275"/>
              <a:buFont typeface="Arial"/>
              <a:buNone/>
            </a:pPr>
            <a:r>
              <a:rPr lang="en" sz="6675">
                <a:solidFill>
                  <a:schemeClr val="dk1"/>
                </a:solidFill>
                <a:latin typeface="Times New Roman"/>
                <a:ea typeface="Times New Roman"/>
                <a:cs typeface="Times New Roman"/>
                <a:sym typeface="Times New Roman"/>
              </a:rPr>
              <a:t>These include:</a:t>
            </a:r>
            <a:endParaRPr sz="6675">
              <a:solidFill>
                <a:schemeClr val="dk1"/>
              </a:solidFill>
              <a:latin typeface="Times New Roman"/>
              <a:ea typeface="Times New Roman"/>
              <a:cs typeface="Times New Roman"/>
              <a:sym typeface="Times New Roman"/>
            </a:endParaRPr>
          </a:p>
          <a:p>
            <a:pPr indent="-334572" lvl="0" marL="457200" rtl="0" algn="l">
              <a:spcBef>
                <a:spcPts val="1200"/>
              </a:spcBef>
              <a:spcAft>
                <a:spcPts val="0"/>
              </a:spcAft>
              <a:buClr>
                <a:schemeClr val="dk1"/>
              </a:buClr>
              <a:buSzPct val="100000"/>
              <a:buFont typeface="Times New Roman"/>
              <a:buChar char="➢"/>
            </a:pPr>
            <a:r>
              <a:rPr lang="en" sz="6675">
                <a:solidFill>
                  <a:schemeClr val="dk1"/>
                </a:solidFill>
                <a:latin typeface="Times New Roman"/>
                <a:ea typeface="Times New Roman"/>
                <a:cs typeface="Times New Roman"/>
                <a:sym typeface="Times New Roman"/>
              </a:rPr>
              <a:t>A Python script that can extract patch regions from firmware and reassemble patch files with correct Cyclic Redundancy Checks (CRCs).</a:t>
            </a:r>
            <a:endParaRPr sz="6675">
              <a:solidFill>
                <a:schemeClr val="dk1"/>
              </a:solidFill>
              <a:latin typeface="Times New Roman"/>
              <a:ea typeface="Times New Roman"/>
              <a:cs typeface="Times New Roman"/>
              <a:sym typeface="Times New Roman"/>
            </a:endParaRPr>
          </a:p>
          <a:p>
            <a:pPr indent="-334572" lvl="0" marL="457200" rtl="0" algn="l">
              <a:spcBef>
                <a:spcPts val="0"/>
              </a:spcBef>
              <a:spcAft>
                <a:spcPts val="0"/>
              </a:spcAft>
              <a:buClr>
                <a:schemeClr val="dk1"/>
              </a:buClr>
              <a:buSzPct val="100000"/>
              <a:buFont typeface="Times New Roman"/>
              <a:buChar char="➢"/>
            </a:pPr>
            <a:r>
              <a:rPr lang="en" sz="6675">
                <a:solidFill>
                  <a:schemeClr val="dk1"/>
                </a:solidFill>
                <a:latin typeface="Times New Roman"/>
                <a:ea typeface="Times New Roman"/>
                <a:cs typeface="Times New Roman"/>
                <a:sym typeface="Times New Roman"/>
              </a:rPr>
              <a:t>An IDA Pro script that parses the patch configuration data.</a:t>
            </a:r>
            <a:endParaRPr sz="6675">
              <a:solidFill>
                <a:schemeClr val="dk1"/>
              </a:solidFill>
              <a:latin typeface="Times New Roman"/>
              <a:ea typeface="Times New Roman"/>
              <a:cs typeface="Times New Roman"/>
              <a:sym typeface="Times New Roman"/>
            </a:endParaRPr>
          </a:p>
          <a:p>
            <a:pPr indent="-334572" lvl="0" marL="457200" rtl="0" algn="l">
              <a:spcBef>
                <a:spcPts val="0"/>
              </a:spcBef>
              <a:spcAft>
                <a:spcPts val="0"/>
              </a:spcAft>
              <a:buClr>
                <a:schemeClr val="dk1"/>
              </a:buClr>
              <a:buSzPct val="100000"/>
              <a:buFont typeface="Times New Roman"/>
              <a:buChar char="➢"/>
            </a:pPr>
            <a:r>
              <a:rPr lang="en" sz="6675">
                <a:solidFill>
                  <a:schemeClr val="dk1"/>
                </a:solidFill>
                <a:latin typeface="Times New Roman"/>
                <a:ea typeface="Times New Roman"/>
                <a:cs typeface="Times New Roman"/>
                <a:sym typeface="Times New Roman"/>
              </a:rPr>
              <a:t>Another IDA Pro script that identifies functions calling the abort handler.</a:t>
            </a:r>
            <a:endParaRPr sz="6675">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275"/>
              <a:buFont typeface="Arial"/>
              <a:buNone/>
            </a:pPr>
            <a:r>
              <a:rPr lang="en" sz="6675">
                <a:solidFill>
                  <a:schemeClr val="dk1"/>
                </a:solidFill>
                <a:latin typeface="Times New Roman"/>
                <a:ea typeface="Times New Roman"/>
                <a:cs typeface="Times New Roman"/>
                <a:sym typeface="Times New Roman"/>
              </a:rPr>
              <a:t>These tools are flexible and have been used for multiple purposes, including increasing BLE reliability, enabling chips to send and receive ZigBee, and testing against security issues in the Bluetooth specification.</a:t>
            </a:r>
            <a:endParaRPr sz="6675">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ct val="61111"/>
              <a:buFont typeface="Arial"/>
              <a:buNone/>
            </a:pPr>
            <a:r>
              <a:t/>
            </a:r>
            <a:endParaRPr/>
          </a:p>
          <a:p>
            <a:pPr indent="0" lvl="0" marL="0" rtl="0" algn="l">
              <a:spcBef>
                <a:spcPts val="1200"/>
              </a:spcBef>
              <a:spcAft>
                <a:spcPts val="1200"/>
              </a:spcAft>
              <a:buNone/>
            </a:pPr>
            <a:r>
              <a:t/>
            </a:r>
            <a:endParaRPr/>
          </a:p>
        </p:txBody>
      </p:sp>
      <p:sp>
        <p:nvSpPr>
          <p:cNvPr id="314" name="Google Shape;314;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2398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1820">
                <a:latin typeface="Times New Roman"/>
                <a:ea typeface="Times New Roman"/>
                <a:cs typeface="Times New Roman"/>
                <a:sym typeface="Times New Roman"/>
              </a:rPr>
              <a:t>KEY TERMS (Cont.)</a:t>
            </a:r>
            <a:endParaRPr b="1" sz="1820">
              <a:latin typeface="Times New Roman"/>
              <a:ea typeface="Times New Roman"/>
              <a:cs typeface="Times New Roman"/>
              <a:sym typeface="Times New Roman"/>
            </a:endParaRPr>
          </a:p>
        </p:txBody>
      </p:sp>
      <p:sp>
        <p:nvSpPr>
          <p:cNvPr id="77" name="Google Shape;77;p16"/>
          <p:cNvSpPr txBox="1"/>
          <p:nvPr>
            <p:ph idx="1" type="body"/>
          </p:nvPr>
        </p:nvSpPr>
        <p:spPr>
          <a:xfrm>
            <a:off x="311700" y="812525"/>
            <a:ext cx="8520600" cy="416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solidFill>
                  <a:schemeClr val="dk1"/>
                </a:solidFill>
                <a:latin typeface="Times New Roman"/>
                <a:ea typeface="Times New Roman"/>
                <a:cs typeface="Times New Roman"/>
                <a:sym typeface="Times New Roman"/>
              </a:rPr>
              <a:t>Express Mode:</a:t>
            </a:r>
            <a:r>
              <a:rPr lang="en" sz="1600">
                <a:solidFill>
                  <a:schemeClr val="dk1"/>
                </a:solidFill>
                <a:latin typeface="Times New Roman"/>
                <a:ea typeface="Times New Roman"/>
                <a:cs typeface="Times New Roman"/>
                <a:sym typeface="Times New Roman"/>
              </a:rPr>
              <a:t> A feature that allows NFC-enabled services like payment cards to work without unlocking the iPhone, active even in Low-Power Mode.</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b="1" lang="en" sz="1600">
                <a:solidFill>
                  <a:schemeClr val="dk1"/>
                </a:solidFill>
                <a:latin typeface="Times New Roman"/>
                <a:ea typeface="Times New Roman"/>
                <a:cs typeface="Times New Roman"/>
                <a:sym typeface="Times New Roman"/>
              </a:rPr>
              <a:t>Find My:</a:t>
            </a:r>
            <a:r>
              <a:rPr lang="en" sz="1600">
                <a:solidFill>
                  <a:schemeClr val="dk1"/>
                </a:solidFill>
                <a:latin typeface="Times New Roman"/>
                <a:ea typeface="Times New Roman"/>
                <a:cs typeface="Times New Roman"/>
                <a:sym typeface="Times New Roman"/>
              </a:rPr>
              <a:t> A feature that broadcasts iPhone’s location even when powered off.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b="1" lang="en" sz="1600">
                <a:solidFill>
                  <a:schemeClr val="dk1"/>
                </a:solidFill>
                <a:latin typeface="Times New Roman"/>
                <a:ea typeface="Times New Roman"/>
                <a:cs typeface="Times New Roman"/>
                <a:sym typeface="Times New Roman"/>
              </a:rPr>
              <a:t>Bluetooth Low Energy (BLE) :</a:t>
            </a:r>
            <a:r>
              <a:rPr lang="en" sz="1600">
                <a:solidFill>
                  <a:schemeClr val="dk1"/>
                </a:solidFill>
                <a:latin typeface="Times New Roman"/>
                <a:ea typeface="Times New Roman"/>
                <a:cs typeface="Times New Roman"/>
                <a:sym typeface="Times New Roman"/>
              </a:rPr>
              <a:t> A power-efficient Bluetooth protocol used in the Find My network for locating offline devices</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sz="1600">
              <a:solidFill>
                <a:schemeClr val="dk1"/>
              </a:solidFill>
              <a:latin typeface="Times New Roman"/>
              <a:ea typeface="Times New Roman"/>
              <a:cs typeface="Times New Roman"/>
              <a:sym typeface="Times New Roman"/>
            </a:endParaRPr>
          </a:p>
        </p:txBody>
      </p:sp>
      <p:pic>
        <p:nvPicPr>
          <p:cNvPr id="78" name="Google Shape;78;p16"/>
          <p:cNvPicPr preferRelativeResize="0"/>
          <p:nvPr/>
        </p:nvPicPr>
        <p:blipFill>
          <a:blip r:embed="rId3">
            <a:alphaModFix/>
          </a:blip>
          <a:stretch>
            <a:fillRect/>
          </a:stretch>
        </p:blipFill>
        <p:spPr>
          <a:xfrm>
            <a:off x="2519550" y="3000300"/>
            <a:ext cx="3876675" cy="1466850"/>
          </a:xfrm>
          <a:prstGeom prst="rect">
            <a:avLst/>
          </a:prstGeom>
          <a:noFill/>
          <a:ln>
            <a:noFill/>
          </a:ln>
        </p:spPr>
      </p:pic>
      <p:sp>
        <p:nvSpPr>
          <p:cNvPr id="79" name="Google Shape;79;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2"/>
          <p:cNvSpPr txBox="1"/>
          <p:nvPr>
            <p:ph idx="1" type="body"/>
          </p:nvPr>
        </p:nvSpPr>
        <p:spPr>
          <a:xfrm>
            <a:off x="311700" y="706775"/>
            <a:ext cx="8520600" cy="416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solidFill>
                  <a:schemeClr val="dk1"/>
                </a:solidFill>
                <a:latin typeface="Times New Roman"/>
                <a:ea typeface="Times New Roman"/>
                <a:cs typeface="Times New Roman"/>
                <a:sym typeface="Times New Roman"/>
              </a:rPr>
              <a:t>Firmware Modification:</a:t>
            </a:r>
            <a:endParaRPr b="1" i="1">
              <a:solidFill>
                <a:schemeClr val="dk1"/>
              </a:solidFill>
              <a:latin typeface="Times New Roman"/>
              <a:ea typeface="Times New Roman"/>
              <a:cs typeface="Times New Roman"/>
              <a:sym typeface="Times New Roman"/>
            </a:endParaRPr>
          </a:p>
          <a:p>
            <a:pPr indent="-342900" lvl="0" marL="457200" rtl="0" algn="l">
              <a:spcBef>
                <a:spcPts val="120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Using the tools, researchers can load any patch file on top of an existing InternalBlue ROM dump for static reverse engineering.</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researchers modified existing patch files and loaded them onto running iOS devices to test whether the firmware can be modified and still function correctly.</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This dynamic analysis helps identify potential issues or vulnerabilities within the Low-Power Mode (LPM) module.</a:t>
            </a:r>
            <a:endParaRPr>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320" name="Google Shape;320;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3"/>
          <p:cNvSpPr txBox="1"/>
          <p:nvPr>
            <p:ph idx="1" type="body"/>
          </p:nvPr>
        </p:nvSpPr>
        <p:spPr>
          <a:xfrm>
            <a:off x="311700" y="335100"/>
            <a:ext cx="8520600" cy="447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en">
                <a:solidFill>
                  <a:schemeClr val="dk1"/>
                </a:solidFill>
                <a:latin typeface="Times New Roman"/>
                <a:ea typeface="Times New Roman"/>
                <a:cs typeface="Times New Roman"/>
                <a:sym typeface="Times New Roman"/>
              </a:rPr>
              <a:t>Firmware Tampering Example:</a:t>
            </a:r>
            <a:endParaRPr b="1" i="1">
              <a:solidFill>
                <a:schemeClr val="dk1"/>
              </a:solidFill>
              <a:latin typeface="Times New Roman"/>
              <a:ea typeface="Times New Roman"/>
              <a:cs typeface="Times New Roman"/>
              <a:sym typeface="Times New Roman"/>
            </a:endParaRPr>
          </a:p>
          <a:p>
            <a:pPr indent="-342900" lvl="0" marL="457200" rtl="0" algn="l">
              <a:spcBef>
                <a:spcPts val="120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An example of malware in firmware demonstrates how attackers could modify the Bluetooth firmware to observe or tamper with communication between the Secure Element (SE) and Bluetooth chip when using Digital Car Key (DCK) 3.0.</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This is a significant security risk as it would allow attackers to access or manipulate sensitive data such as keys for digital car access.</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b="1" i="1" lang="en">
                <a:solidFill>
                  <a:schemeClr val="dk1"/>
                </a:solidFill>
                <a:latin typeface="Times New Roman"/>
                <a:ea typeface="Times New Roman"/>
                <a:cs typeface="Times New Roman"/>
                <a:sym typeface="Times New Roman"/>
              </a:rPr>
              <a:t>Preventing Firmware Tampering:</a:t>
            </a:r>
            <a:endParaRPr b="1" i="1">
              <a:solidFill>
                <a:schemeClr val="dk1"/>
              </a:solidFill>
              <a:latin typeface="Times New Roman"/>
              <a:ea typeface="Times New Roman"/>
              <a:cs typeface="Times New Roman"/>
              <a:sym typeface="Times New Roman"/>
            </a:endParaRPr>
          </a:p>
          <a:p>
            <a:pPr indent="-342900" lvl="0" marL="457200" rtl="0" algn="l">
              <a:spcBef>
                <a:spcPts val="120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Although firmware protection mechanisms exist, the Bluetooth chip on iPhones does not fully prevent tampering. The researchers were able to modify the firmware during runtime.</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patch they altered demonstrates that even though iOS has certain protections, they are not sufficient to stop advanced firmware modification attacks.</a:t>
            </a:r>
            <a:endParaRPr>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326" name="Google Shape;326;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1820">
                <a:latin typeface="Times New Roman"/>
                <a:ea typeface="Times New Roman"/>
                <a:cs typeface="Times New Roman"/>
                <a:sym typeface="Times New Roman"/>
              </a:rPr>
              <a:t>Research Summary and Implications</a:t>
            </a:r>
            <a:endParaRPr b="1" sz="1820">
              <a:latin typeface="Times New Roman"/>
              <a:ea typeface="Times New Roman"/>
              <a:cs typeface="Times New Roman"/>
              <a:sym typeface="Times New Roman"/>
            </a:endParaRPr>
          </a:p>
        </p:txBody>
      </p:sp>
      <p:sp>
        <p:nvSpPr>
          <p:cNvPr id="332" name="Google Shape;332;p5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The current LPM implementation on iPhones presents new security threats, as LPM remains active even after shutdown, allowing wireless chips to stay operational.</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While LPM increases user security in many cases, it also exposes potential risks, such as manipulating Bluetooth firmware to exploit the system.</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The paper revealed undocumented LPM features in iOS 15, such as the ability for attackers to modify Bluetooth firmware to run malware.</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The researchers recommend a hardware-based switch to disconnect the battery and provide greater privacy protection, especially for users at risk of surveillance.</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The tools developed during the research, such as InternalBlue and Frankenstein, are available for public use and can aid in further analysis and security improvements.</a:t>
            </a:r>
            <a:endParaRPr sz="17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333" name="Google Shape;333;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5"/>
          <p:cNvSpPr txBox="1"/>
          <p:nvPr>
            <p:ph type="title"/>
          </p:nvPr>
        </p:nvSpPr>
        <p:spPr>
          <a:xfrm>
            <a:off x="1168950" y="4854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1820">
                <a:latin typeface="Times New Roman"/>
                <a:ea typeface="Times New Roman"/>
                <a:cs typeface="Times New Roman"/>
                <a:sym typeface="Times New Roman"/>
              </a:rPr>
              <a:t>References</a:t>
            </a:r>
            <a:endParaRPr b="1" sz="1820">
              <a:latin typeface="Times New Roman"/>
              <a:ea typeface="Times New Roman"/>
              <a:cs typeface="Times New Roman"/>
              <a:sym typeface="Times New Roman"/>
            </a:endParaRPr>
          </a:p>
        </p:txBody>
      </p:sp>
      <p:sp>
        <p:nvSpPr>
          <p:cNvPr id="339" name="Google Shape;339;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solidFill>
                  <a:schemeClr val="dk1"/>
                </a:solidFill>
                <a:latin typeface="Times New Roman"/>
                <a:ea typeface="Times New Roman"/>
                <a:cs typeface="Times New Roman"/>
                <a:sym typeface="Times New Roman"/>
              </a:rPr>
              <a:t>[1]</a:t>
            </a:r>
            <a:r>
              <a:rPr lang="en" sz="1600">
                <a:solidFill>
                  <a:schemeClr val="dk1"/>
                </a:solidFill>
                <a:latin typeface="Times New Roman"/>
                <a:ea typeface="Times New Roman"/>
                <a:cs typeface="Times New Roman"/>
                <a:sym typeface="Times New Roman"/>
              </a:rPr>
              <a:t>  </a:t>
            </a:r>
            <a:r>
              <a:rPr lang="en" sz="1700">
                <a:solidFill>
                  <a:schemeClr val="dk1"/>
                </a:solidFill>
                <a:latin typeface="Times New Roman"/>
                <a:ea typeface="Times New Roman"/>
                <a:cs typeface="Times New Roman"/>
                <a:sym typeface="Times New Roman"/>
              </a:rPr>
              <a:t>Classen, J., Heinrich, A., Reith, R., &amp; Hollick, M. (2022). </a:t>
            </a:r>
            <a:r>
              <a:rPr i="1" lang="en" sz="1700">
                <a:solidFill>
                  <a:schemeClr val="dk1"/>
                </a:solidFill>
                <a:latin typeface="Times New Roman"/>
                <a:ea typeface="Times New Roman"/>
                <a:cs typeface="Times New Roman"/>
                <a:sym typeface="Times New Roman"/>
              </a:rPr>
              <a:t>Evil Never Sleeps: When Wireless Malware Stays On After Turning Off iPhones.</a:t>
            </a:r>
            <a:r>
              <a:rPr lang="en" sz="1700">
                <a:solidFill>
                  <a:schemeClr val="dk1"/>
                </a:solidFill>
                <a:latin typeface="Times New Roman"/>
                <a:ea typeface="Times New Roman"/>
                <a:cs typeface="Times New Roman"/>
                <a:sym typeface="Times New Roman"/>
              </a:rPr>
              <a:t> Proceedings of the 15th ACM Conference on Security and Privacy in Wireless and Mobile Networks (WiSec 2022)</a:t>
            </a:r>
            <a:endParaRPr sz="17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7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340" name="Google Shape;340;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1714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1820">
                <a:latin typeface="Times New Roman"/>
                <a:ea typeface="Times New Roman"/>
                <a:cs typeface="Times New Roman"/>
                <a:sym typeface="Times New Roman"/>
              </a:rPr>
              <a:t>INTRODUCTION</a:t>
            </a:r>
            <a:endParaRPr b="1" sz="1820">
              <a:latin typeface="Times New Roman"/>
              <a:ea typeface="Times New Roman"/>
              <a:cs typeface="Times New Roman"/>
              <a:sym typeface="Times New Roman"/>
            </a:endParaRPr>
          </a:p>
        </p:txBody>
      </p:sp>
      <p:sp>
        <p:nvSpPr>
          <p:cNvPr id="85" name="Google Shape;85;p17"/>
          <p:cNvSpPr txBox="1"/>
          <p:nvPr>
            <p:ph idx="1" type="body"/>
          </p:nvPr>
        </p:nvSpPr>
        <p:spPr>
          <a:xfrm>
            <a:off x="311700" y="679450"/>
            <a:ext cx="6618000" cy="44049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Wireless chips (Bluetooth, NFC, UWB) on iPhones continue operating in </a:t>
            </a:r>
            <a:r>
              <a:rPr b="1" lang="en" sz="1600">
                <a:solidFill>
                  <a:schemeClr val="dk1"/>
                </a:solidFill>
                <a:latin typeface="Times New Roman"/>
                <a:ea typeface="Times New Roman"/>
                <a:cs typeface="Times New Roman"/>
                <a:sym typeface="Times New Roman"/>
              </a:rPr>
              <a:t>Low-Power Mode (LPM) </a:t>
            </a:r>
            <a:r>
              <a:rPr lang="en" sz="1600">
                <a:solidFill>
                  <a:schemeClr val="dk1"/>
                </a:solidFill>
                <a:latin typeface="Times New Roman"/>
                <a:ea typeface="Times New Roman"/>
                <a:cs typeface="Times New Roman"/>
                <a:sym typeface="Times New Roman"/>
              </a:rPr>
              <a:t>even after the phone is switched off or when iOS shuts down due to low battery</a:t>
            </a:r>
            <a:endParaRPr sz="1600">
              <a:solidFill>
                <a:schemeClr val="dk1"/>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In battery-low shutdown, Bluetooth-based </a:t>
            </a:r>
            <a:r>
              <a:rPr b="1" lang="en" sz="1600">
                <a:solidFill>
                  <a:schemeClr val="dk1"/>
                </a:solidFill>
                <a:latin typeface="Times New Roman"/>
                <a:ea typeface="Times New Roman"/>
                <a:cs typeface="Times New Roman"/>
                <a:sym typeface="Times New Roman"/>
              </a:rPr>
              <a:t>Find My</a:t>
            </a:r>
            <a:r>
              <a:rPr lang="en" sz="1600">
                <a:solidFill>
                  <a:schemeClr val="dk1"/>
                </a:solidFill>
                <a:latin typeface="Times New Roman"/>
                <a:ea typeface="Times New Roman"/>
                <a:cs typeface="Times New Roman"/>
                <a:sym typeface="Times New Roman"/>
              </a:rPr>
              <a:t> allows users to locate their iPhones even when they are turned off</a:t>
            </a:r>
            <a:endParaRPr sz="1600">
              <a:solidFill>
                <a:schemeClr val="dk1"/>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Font typeface="Times New Roman"/>
              <a:buChar char="➢"/>
            </a:pPr>
            <a:r>
              <a:rPr b="1" lang="en" sz="1600">
                <a:solidFill>
                  <a:schemeClr val="dk1"/>
                </a:solidFill>
                <a:latin typeface="Times New Roman"/>
                <a:ea typeface="Times New Roman"/>
                <a:cs typeface="Times New Roman"/>
                <a:sym typeface="Times New Roman"/>
              </a:rPr>
              <a:t>Express Mode</a:t>
            </a:r>
            <a:r>
              <a:rPr lang="en" sz="1600">
                <a:solidFill>
                  <a:schemeClr val="dk1"/>
                </a:solidFill>
                <a:latin typeface="Times New Roman"/>
                <a:ea typeface="Times New Roman"/>
                <a:cs typeface="Times New Roman"/>
                <a:sym typeface="Times New Roman"/>
              </a:rPr>
              <a:t> allows access to digital cards (student ID, transit, credit) and keys </a:t>
            </a:r>
            <a:r>
              <a:rPr lang="en" sz="1600" u="sng">
                <a:solidFill>
                  <a:schemeClr val="dk1"/>
                </a:solidFill>
                <a:latin typeface="Times New Roman"/>
                <a:ea typeface="Times New Roman"/>
                <a:cs typeface="Times New Roman"/>
                <a:sym typeface="Times New Roman"/>
              </a:rPr>
              <a:t>without</a:t>
            </a:r>
            <a:r>
              <a:rPr lang="en" sz="1600">
                <a:solidFill>
                  <a:schemeClr val="dk1"/>
                </a:solidFill>
                <a:latin typeface="Times New Roman"/>
                <a:ea typeface="Times New Roman"/>
                <a:cs typeface="Times New Roman"/>
                <a:sym typeface="Times New Roman"/>
              </a:rPr>
              <a:t> unlocking the phone and is available in LPM</a:t>
            </a:r>
            <a:endParaRPr sz="1600">
              <a:solidFill>
                <a:schemeClr val="dk1"/>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These cards and keys can still be used for up to 5 hours after the phone enters battery-low shutdown</a:t>
            </a:r>
            <a:endParaRPr sz="1530"/>
          </a:p>
        </p:txBody>
      </p:sp>
      <p:sp>
        <p:nvSpPr>
          <p:cNvPr id="86" name="Google Shape;86;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7" name="Google Shape;87;p17"/>
          <p:cNvPicPr preferRelativeResize="0"/>
          <p:nvPr/>
        </p:nvPicPr>
        <p:blipFill>
          <a:blip r:embed="rId3">
            <a:alphaModFix/>
          </a:blip>
          <a:stretch>
            <a:fillRect/>
          </a:stretch>
        </p:blipFill>
        <p:spPr>
          <a:xfrm>
            <a:off x="3617250" y="2978725"/>
            <a:ext cx="1909500" cy="16844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1714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1820">
                <a:latin typeface="Times New Roman"/>
                <a:ea typeface="Times New Roman"/>
                <a:cs typeface="Times New Roman"/>
                <a:sym typeface="Times New Roman"/>
              </a:rPr>
              <a:t>INTRODUCTION (Cont.) </a:t>
            </a:r>
            <a:endParaRPr b="1" sz="1820">
              <a:latin typeface="Times New Roman"/>
              <a:ea typeface="Times New Roman"/>
              <a:cs typeface="Times New Roman"/>
              <a:sym typeface="Times New Roman"/>
            </a:endParaRPr>
          </a:p>
        </p:txBody>
      </p:sp>
      <p:sp>
        <p:nvSpPr>
          <p:cNvPr id="93" name="Google Shape;93;p18"/>
          <p:cNvSpPr txBox="1"/>
          <p:nvPr>
            <p:ph idx="1" type="body"/>
          </p:nvPr>
        </p:nvSpPr>
        <p:spPr>
          <a:xfrm>
            <a:off x="311700" y="679450"/>
            <a:ext cx="6618000" cy="4404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Times New Roman"/>
              <a:buChar char="➢"/>
            </a:pPr>
            <a:r>
              <a:rPr lang="en" sz="1600"/>
              <a:t>I</a:t>
            </a:r>
            <a:r>
              <a:rPr lang="en" sz="1600">
                <a:solidFill>
                  <a:schemeClr val="dk1"/>
                </a:solidFill>
                <a:latin typeface="Times New Roman"/>
                <a:ea typeface="Times New Roman"/>
                <a:cs typeface="Times New Roman"/>
                <a:sym typeface="Times New Roman"/>
              </a:rPr>
              <a:t>nitially, </a:t>
            </a:r>
            <a:r>
              <a:rPr b="1" lang="en" sz="1600">
                <a:solidFill>
                  <a:schemeClr val="dk1"/>
                </a:solidFill>
                <a:latin typeface="Times New Roman"/>
                <a:ea typeface="Times New Roman"/>
                <a:cs typeface="Times New Roman"/>
                <a:sym typeface="Times New Roman"/>
              </a:rPr>
              <a:t>NFC</a:t>
            </a:r>
            <a:r>
              <a:rPr lang="en" sz="1600">
                <a:solidFill>
                  <a:schemeClr val="dk1"/>
                </a:solidFill>
                <a:latin typeface="Times New Roman"/>
                <a:ea typeface="Times New Roman"/>
                <a:cs typeface="Times New Roman"/>
                <a:sym typeface="Times New Roman"/>
              </a:rPr>
              <a:t> alone supported Express Mode, but the new </a:t>
            </a:r>
            <a:r>
              <a:rPr b="1" lang="en" sz="1600">
                <a:solidFill>
                  <a:schemeClr val="dk1"/>
                </a:solidFill>
                <a:latin typeface="Times New Roman"/>
                <a:ea typeface="Times New Roman"/>
                <a:cs typeface="Times New Roman"/>
                <a:sym typeface="Times New Roman"/>
              </a:rPr>
              <a:t>Digital Car Key (DCK) 3.0</a:t>
            </a:r>
            <a:r>
              <a:rPr lang="en" sz="1600">
                <a:solidFill>
                  <a:schemeClr val="dk1"/>
                </a:solidFill>
                <a:latin typeface="Times New Roman"/>
                <a:ea typeface="Times New Roman"/>
                <a:cs typeface="Times New Roman"/>
                <a:sym typeface="Times New Roman"/>
              </a:rPr>
              <a:t> protocol now uses Bluetooth and UWB.</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The bluetooth and UWB chips are hardwired to the </a:t>
            </a:r>
            <a:r>
              <a:rPr b="1" lang="en" sz="1600">
                <a:solidFill>
                  <a:schemeClr val="dk1"/>
                </a:solidFill>
                <a:latin typeface="Times New Roman"/>
                <a:ea typeface="Times New Roman"/>
                <a:cs typeface="Times New Roman"/>
                <a:sym typeface="Times New Roman"/>
              </a:rPr>
              <a:t>Secure element (SE)</a:t>
            </a:r>
            <a:r>
              <a:rPr lang="en" sz="1600">
                <a:solidFill>
                  <a:schemeClr val="dk1"/>
                </a:solidFill>
                <a:latin typeface="Times New Roman"/>
                <a:ea typeface="Times New Roman"/>
                <a:cs typeface="Times New Roman"/>
                <a:sym typeface="Times New Roman"/>
              </a:rPr>
              <a:t> in the NFC chip which stores secrets that are available in LPM.</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Since this is hardware based and not software, wireless chips can no longer be trusted to be turned off after shutdown.</a:t>
            </a:r>
            <a:endParaRPr sz="16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1200"/>
              </a:spcAft>
              <a:buNone/>
            </a:pPr>
            <a:r>
              <a:t/>
            </a:r>
            <a:endParaRPr sz="1600">
              <a:solidFill>
                <a:schemeClr val="dk1"/>
              </a:solidFill>
              <a:latin typeface="Times New Roman"/>
              <a:ea typeface="Times New Roman"/>
              <a:cs typeface="Times New Roman"/>
              <a:sym typeface="Times New Roman"/>
            </a:endParaRPr>
          </a:p>
        </p:txBody>
      </p:sp>
      <p:sp>
        <p:nvSpPr>
          <p:cNvPr id="94" name="Google Shape;94;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idx="1" type="body"/>
          </p:nvPr>
        </p:nvSpPr>
        <p:spPr>
          <a:xfrm>
            <a:off x="311700" y="925650"/>
            <a:ext cx="8520600" cy="3843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Research Focus: </a:t>
            </a:r>
            <a:r>
              <a:rPr lang="en">
                <a:solidFill>
                  <a:schemeClr val="dk1"/>
                </a:solidFill>
                <a:latin typeface="Times New Roman"/>
                <a:ea typeface="Times New Roman"/>
                <a:cs typeface="Times New Roman"/>
                <a:sym typeface="Times New Roman"/>
              </a:rPr>
              <a:t>Analyzing Vulnerabilities in iOS Low-Power Mode</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This paper explores the security analysis of new LPM features introduced in iOS 15:</a:t>
            </a:r>
            <a:endParaRPr>
              <a:solidFill>
                <a:schemeClr val="dk1"/>
              </a:solidFill>
              <a:latin typeface="Times New Roman"/>
              <a:ea typeface="Times New Roman"/>
              <a:cs typeface="Times New Roman"/>
              <a:sym typeface="Times New Roman"/>
            </a:endParaRPr>
          </a:p>
          <a:p>
            <a:pPr indent="-342900" lvl="0" marL="457200" rtl="0" algn="l">
              <a:spcBef>
                <a:spcPts val="120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It identifies flaws in the Find My LPM implementation, limiting the total advertisement time to 24 hours, even after a reboot.</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It also identifies that the Bluetooth LPM firmware can be modified to run malware.</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00" name="Google Shape;100;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33927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1820">
                <a:latin typeface="Times New Roman"/>
                <a:ea typeface="Times New Roman"/>
                <a:cs typeface="Times New Roman"/>
                <a:sym typeface="Times New Roman"/>
              </a:rPr>
              <a:t>NFC LOW-POWER MODE</a:t>
            </a:r>
            <a:endParaRPr b="1" sz="1820">
              <a:latin typeface="Times New Roman"/>
              <a:ea typeface="Times New Roman"/>
              <a:cs typeface="Times New Roman"/>
              <a:sym typeface="Times New Roman"/>
            </a:endParaRPr>
          </a:p>
        </p:txBody>
      </p:sp>
      <p:sp>
        <p:nvSpPr>
          <p:cNvPr id="106" name="Google Shape;106;p20"/>
          <p:cNvSpPr txBox="1"/>
          <p:nvPr>
            <p:ph idx="1" type="body"/>
          </p:nvPr>
        </p:nvSpPr>
        <p:spPr>
          <a:xfrm>
            <a:off x="311700" y="911975"/>
            <a:ext cx="8296800" cy="37800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Documented by Apple</a:t>
            </a:r>
            <a:endParaRPr sz="15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iOS implements secure wireless payments through an NFC chip with a </a:t>
            </a:r>
            <a:r>
              <a:rPr b="1" lang="en" sz="1500">
                <a:solidFill>
                  <a:schemeClr val="dk1"/>
                </a:solidFill>
                <a:latin typeface="Times New Roman"/>
                <a:ea typeface="Times New Roman"/>
                <a:cs typeface="Times New Roman"/>
                <a:sym typeface="Times New Roman"/>
              </a:rPr>
              <a:t>Secure Element (SE).</a:t>
            </a:r>
            <a:endParaRPr b="1" sz="15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The </a:t>
            </a:r>
            <a:r>
              <a:rPr b="1" lang="en" sz="1500">
                <a:solidFill>
                  <a:schemeClr val="dk1"/>
                </a:solidFill>
                <a:latin typeface="Times New Roman"/>
                <a:ea typeface="Times New Roman"/>
                <a:cs typeface="Times New Roman"/>
                <a:sym typeface="Times New Roman"/>
              </a:rPr>
              <a:t>SE </a:t>
            </a:r>
            <a:r>
              <a:rPr lang="en" sz="1500">
                <a:solidFill>
                  <a:schemeClr val="dk1"/>
                </a:solidFill>
                <a:latin typeface="Times New Roman"/>
                <a:ea typeface="Times New Roman"/>
                <a:cs typeface="Times New Roman"/>
                <a:sym typeface="Times New Roman"/>
              </a:rPr>
              <a:t>stores sensitive data (e.g., credit cards, digital car keys) and runs a </a:t>
            </a:r>
            <a:r>
              <a:rPr b="1" lang="en" sz="1500">
                <a:solidFill>
                  <a:schemeClr val="dk1"/>
                </a:solidFill>
                <a:latin typeface="Times New Roman"/>
                <a:ea typeface="Times New Roman"/>
                <a:cs typeface="Times New Roman"/>
                <a:sym typeface="Times New Roman"/>
              </a:rPr>
              <a:t>JavaCard platform</a:t>
            </a:r>
            <a:r>
              <a:rPr lang="en" sz="1500">
                <a:solidFill>
                  <a:schemeClr val="dk1"/>
                </a:solidFill>
                <a:latin typeface="Times New Roman"/>
                <a:ea typeface="Times New Roman"/>
                <a:cs typeface="Times New Roman"/>
                <a:sym typeface="Times New Roman"/>
              </a:rPr>
              <a:t> to manage secure transactions. It ensures applets are isolated from each other and remain protected even when iOS or other apps are compromised.</a:t>
            </a:r>
            <a:endParaRPr sz="15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Data within the SE remains protected and is not accessible by iOS.</a:t>
            </a:r>
            <a:endParaRPr sz="15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The </a:t>
            </a:r>
            <a:r>
              <a:rPr b="1" lang="en" sz="1500">
                <a:solidFill>
                  <a:schemeClr val="dk1"/>
                </a:solidFill>
                <a:latin typeface="Times New Roman"/>
                <a:ea typeface="Times New Roman"/>
                <a:cs typeface="Times New Roman"/>
                <a:sym typeface="Times New Roman"/>
              </a:rPr>
              <a:t>Secure Enclave Processor (SEP)</a:t>
            </a:r>
            <a:r>
              <a:rPr lang="en" sz="1500">
                <a:solidFill>
                  <a:schemeClr val="dk1"/>
                </a:solidFill>
                <a:latin typeface="Times New Roman"/>
                <a:ea typeface="Times New Roman"/>
                <a:cs typeface="Times New Roman"/>
                <a:sym typeface="Times New Roman"/>
              </a:rPr>
              <a:t> and </a:t>
            </a:r>
            <a:r>
              <a:rPr b="1" lang="en" sz="1500">
                <a:solidFill>
                  <a:schemeClr val="dk1"/>
                </a:solidFill>
                <a:latin typeface="Times New Roman"/>
                <a:ea typeface="Times New Roman"/>
                <a:cs typeface="Times New Roman"/>
                <a:sym typeface="Times New Roman"/>
              </a:rPr>
              <a:t>SE</a:t>
            </a:r>
            <a:r>
              <a:rPr lang="en" sz="1500">
                <a:solidFill>
                  <a:schemeClr val="dk1"/>
                </a:solidFill>
                <a:latin typeface="Times New Roman"/>
                <a:ea typeface="Times New Roman"/>
                <a:cs typeface="Times New Roman"/>
                <a:sym typeface="Times New Roman"/>
              </a:rPr>
              <a:t> are paired in-factory, enabling encrypted and authenticated communication between them. However, Express Mode can bypass the SEP to allow quicker access to cards and keys.</a:t>
            </a:r>
            <a:endParaRPr sz="15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sz="1500"/>
          </a:p>
        </p:txBody>
      </p:sp>
      <p:sp>
        <p:nvSpPr>
          <p:cNvPr id="107" name="Google Shape;107;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8" name="Google Shape;108;p20"/>
          <p:cNvPicPr preferRelativeResize="0"/>
          <p:nvPr/>
        </p:nvPicPr>
        <p:blipFill rotWithShape="1">
          <a:blip r:embed="rId3">
            <a:alphaModFix/>
          </a:blip>
          <a:srcRect b="25149" l="0" r="0" t="0"/>
          <a:stretch/>
        </p:blipFill>
        <p:spPr>
          <a:xfrm>
            <a:off x="2278050" y="3307775"/>
            <a:ext cx="4587925" cy="1628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2" name="Shape 112"/>
        <p:cNvGrpSpPr/>
        <p:nvPr/>
      </p:nvGrpSpPr>
      <p:grpSpPr>
        <a:xfrm>
          <a:off x="0" y="0"/>
          <a:ext cx="0" cy="0"/>
          <a:chOff x="0" y="0"/>
          <a:chExt cx="0" cy="0"/>
        </a:xfrm>
      </p:grpSpPr>
      <p:pic>
        <p:nvPicPr>
          <p:cNvPr id="113" name="Google Shape;113;p21"/>
          <p:cNvPicPr preferRelativeResize="0"/>
          <p:nvPr/>
        </p:nvPicPr>
        <p:blipFill rotWithShape="1">
          <a:blip r:embed="rId3">
            <a:alphaModFix/>
          </a:blip>
          <a:srcRect b="25149" l="0" r="0" t="0"/>
          <a:stretch/>
        </p:blipFill>
        <p:spPr>
          <a:xfrm>
            <a:off x="358075" y="1002600"/>
            <a:ext cx="8223550" cy="2918225"/>
          </a:xfrm>
          <a:prstGeom prst="rect">
            <a:avLst/>
          </a:prstGeom>
          <a:noFill/>
          <a:ln>
            <a:noFill/>
          </a:ln>
        </p:spPr>
      </p:pic>
      <p:sp>
        <p:nvSpPr>
          <p:cNvPr id="114" name="Google Shape;114;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