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comments/modernComment_117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88" r:id="rId3"/>
    <p:sldId id="257" r:id="rId4"/>
    <p:sldId id="289" r:id="rId5"/>
    <p:sldId id="287" r:id="rId6"/>
    <p:sldId id="259" r:id="rId7"/>
    <p:sldId id="260" r:id="rId8"/>
    <p:sldId id="261" r:id="rId9"/>
    <p:sldId id="262" r:id="rId10"/>
    <p:sldId id="263" r:id="rId11"/>
    <p:sldId id="290" r:id="rId12"/>
    <p:sldId id="265" r:id="rId13"/>
    <p:sldId id="266" r:id="rId14"/>
    <p:sldId id="295" r:id="rId15"/>
    <p:sldId id="294" r:id="rId16"/>
    <p:sldId id="268" r:id="rId17"/>
    <p:sldId id="297" r:id="rId18"/>
    <p:sldId id="269" r:id="rId19"/>
    <p:sldId id="270" r:id="rId20"/>
    <p:sldId id="271" r:id="rId21"/>
    <p:sldId id="272" r:id="rId22"/>
    <p:sldId id="291" r:id="rId23"/>
    <p:sldId id="273" r:id="rId24"/>
    <p:sldId id="264" r:id="rId25"/>
    <p:sldId id="274" r:id="rId26"/>
    <p:sldId id="275" r:id="rId27"/>
    <p:sldId id="276" r:id="rId28"/>
    <p:sldId id="277" r:id="rId29"/>
    <p:sldId id="278" r:id="rId30"/>
    <p:sldId id="279" r:id="rId31"/>
    <p:sldId id="292" r:id="rId32"/>
    <p:sldId id="280" r:id="rId33"/>
    <p:sldId id="281" r:id="rId34"/>
    <p:sldId id="282" r:id="rId35"/>
    <p:sldId id="283" r:id="rId36"/>
    <p:sldId id="284" r:id="rId37"/>
    <p:sldId id="285" r:id="rId38"/>
    <p:sldId id="298" r:id="rId39"/>
    <p:sldId id="286" r:id="rId40"/>
    <p:sldId id="29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4A637E-0627-50FE-5697-914FECEED931}" name="Kevin Prabhu" initials="KP" userId="S::kevinjas@buffalo.edu::5fb2aa41-d248-49c7-9cd9-d49266e781e7" providerId="AD"/>
  <p188:author id="{4AC89F87-E2D1-476A-F500-9FA07802D91A}" name="Aayush Pandey" initials="" userId="S::pandey9@buffalo.edu::c0830aca-ced5-4b33-b9cf-c5dcb85b346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AFDAE-BE9F-3747-A607-3E1705888546}" v="2829" dt="2024-10-09T14:47:00.116"/>
    <p1510:client id="{F6442238-B573-3D4A-AE81-A0D6B4289D58}" v="1582" dt="2024-10-10T02:59:28.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67489"/>
  </p:normalViewPr>
  <p:slideViewPr>
    <p:cSldViewPr snapToGrid="0">
      <p:cViewPr varScale="1">
        <p:scale>
          <a:sx n="76" d="100"/>
          <a:sy n="76" d="100"/>
        </p:scale>
        <p:origin x="278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17_0.xml><?xml version="1.0" encoding="utf-8"?>
<p188:cmLst xmlns:a="http://schemas.openxmlformats.org/drawingml/2006/main" xmlns:r="http://schemas.openxmlformats.org/officeDocument/2006/relationships" xmlns:p188="http://schemas.microsoft.com/office/powerpoint/2018/8/main">
  <p188:cm id="{6C90D7DA-8F4F-2643-BBC0-F064D5630FF2}" authorId="{834A637E-0627-50FE-5697-914FECEED931}" created="2024-10-08T18:10:35.594">
    <ac:deMkLst xmlns:ac="http://schemas.microsoft.com/office/drawing/2013/main/command">
      <pc:docMk xmlns:pc="http://schemas.microsoft.com/office/powerpoint/2013/main/command"/>
      <pc:sldMk xmlns:pc="http://schemas.microsoft.com/office/powerpoint/2013/main/command" cId="0" sldId="279"/>
      <ac:spMk id="2" creationId="{00000000-0000-0000-0000-000000000000}"/>
    </ac:deMkLst>
    <p188:txBody>
      <a:bodyPr/>
      <a:lstStyle/>
      <a:p>
        <a:r>
          <a:rPr lang="en-US"/>
          <a:t>Review this slide</a:t>
        </a:r>
      </a:p>
    </p188:txBody>
  </p188:cm>
</p188:cmLst>
</file>

<file path=ppt/diagrams/_rels/data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49.svg"/></Relationships>
</file>

<file path=ppt/diagrams/_rels/data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4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57DB9-D03A-43AA-ACF7-A9DD217A3B9A}"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2033E90F-B359-4237-BC4F-96F287E40681}">
      <dgm:prSet/>
      <dgm:spPr/>
      <dgm:t>
        <a:bodyPr/>
        <a:lstStyle/>
        <a:p>
          <a:r>
            <a:rPr lang="en-US" i="1"/>
            <a:t>Title</a:t>
          </a:r>
          <a:r>
            <a:rPr lang="en-US"/>
            <a:t>: “Security Risk Modeling in Smart Grid Critical Infrastructures in the Era of Big Data and Artificial Intelligence”</a:t>
          </a:r>
        </a:p>
      </dgm:t>
    </dgm:pt>
    <dgm:pt modelId="{53CAEF49-A26E-4771-AE0C-7769006EDD37}" type="parTrans" cxnId="{889846BD-2C9A-4169-9C9D-CB465995260B}">
      <dgm:prSet/>
      <dgm:spPr/>
      <dgm:t>
        <a:bodyPr/>
        <a:lstStyle/>
        <a:p>
          <a:endParaRPr lang="en-US"/>
        </a:p>
      </dgm:t>
    </dgm:pt>
    <dgm:pt modelId="{C0611B8D-A776-4575-8263-3B5CDAE713FA}" type="sibTrans" cxnId="{889846BD-2C9A-4169-9C9D-CB465995260B}">
      <dgm:prSet/>
      <dgm:spPr/>
      <dgm:t>
        <a:bodyPr/>
        <a:lstStyle/>
        <a:p>
          <a:endParaRPr lang="en-US"/>
        </a:p>
      </dgm:t>
    </dgm:pt>
    <dgm:pt modelId="{D2409D23-4A6F-462D-98B8-B119EA058ADD}">
      <dgm:prSet/>
      <dgm:spPr/>
      <dgm:t>
        <a:bodyPr/>
        <a:lstStyle/>
        <a:p>
          <a:r>
            <a:rPr lang="en-US" i="1"/>
            <a:t>Authors</a:t>
          </a:r>
          <a:r>
            <a:rPr lang="en-US"/>
            <a:t>: Abdellah Chehri</a:t>
          </a:r>
          <a:r>
            <a:rPr lang="en-US" baseline="30000"/>
            <a:t>1</a:t>
          </a:r>
          <a:r>
            <a:rPr lang="en-US"/>
            <a:t>, Issouf Fofana</a:t>
          </a:r>
          <a:r>
            <a:rPr lang="en-US" baseline="30000"/>
            <a:t>1</a:t>
          </a:r>
          <a:r>
            <a:rPr lang="en-US"/>
            <a:t>, Xiaomin Yang</a:t>
          </a:r>
          <a:r>
            <a:rPr lang="en-US" baseline="30000"/>
            <a:t>2</a:t>
          </a:r>
          <a:endParaRPr lang="en-US"/>
        </a:p>
      </dgm:t>
    </dgm:pt>
    <dgm:pt modelId="{964A2526-A0D2-44D0-9981-C23B879C6F71}" type="parTrans" cxnId="{E85B988A-ACFC-46EC-92CC-0A1C23B16C9C}">
      <dgm:prSet/>
      <dgm:spPr/>
      <dgm:t>
        <a:bodyPr/>
        <a:lstStyle/>
        <a:p>
          <a:endParaRPr lang="en-US"/>
        </a:p>
      </dgm:t>
    </dgm:pt>
    <dgm:pt modelId="{5FBC0461-DB36-44B5-A950-AC689D4BB2EF}" type="sibTrans" cxnId="{E85B988A-ACFC-46EC-92CC-0A1C23B16C9C}">
      <dgm:prSet/>
      <dgm:spPr/>
      <dgm:t>
        <a:bodyPr/>
        <a:lstStyle/>
        <a:p>
          <a:endParaRPr lang="en-US"/>
        </a:p>
      </dgm:t>
    </dgm:pt>
    <dgm:pt modelId="{D4FD08B5-BC09-DD40-B915-88799A5C3D9D}" type="pres">
      <dgm:prSet presAssocID="{80257DB9-D03A-43AA-ACF7-A9DD217A3B9A}" presName="vert0" presStyleCnt="0">
        <dgm:presLayoutVars>
          <dgm:dir/>
          <dgm:animOne val="branch"/>
          <dgm:animLvl val="lvl"/>
        </dgm:presLayoutVars>
      </dgm:prSet>
      <dgm:spPr/>
    </dgm:pt>
    <dgm:pt modelId="{D1791763-E568-6646-AAA8-789579FED333}" type="pres">
      <dgm:prSet presAssocID="{2033E90F-B359-4237-BC4F-96F287E40681}" presName="thickLine" presStyleLbl="alignNode1" presStyleIdx="0" presStyleCnt="2"/>
      <dgm:spPr/>
    </dgm:pt>
    <dgm:pt modelId="{3BBE50B2-6B13-F746-875E-2516D32565A0}" type="pres">
      <dgm:prSet presAssocID="{2033E90F-B359-4237-BC4F-96F287E40681}" presName="horz1" presStyleCnt="0"/>
      <dgm:spPr/>
    </dgm:pt>
    <dgm:pt modelId="{90BA614A-AE67-A14A-96FB-A579405F2F3F}" type="pres">
      <dgm:prSet presAssocID="{2033E90F-B359-4237-BC4F-96F287E40681}" presName="tx1" presStyleLbl="revTx" presStyleIdx="0" presStyleCnt="2"/>
      <dgm:spPr/>
    </dgm:pt>
    <dgm:pt modelId="{94022F6B-C3F1-C84D-A17D-78ECD508DA74}" type="pres">
      <dgm:prSet presAssocID="{2033E90F-B359-4237-BC4F-96F287E40681}" presName="vert1" presStyleCnt="0"/>
      <dgm:spPr/>
    </dgm:pt>
    <dgm:pt modelId="{2314C8E7-3D79-544C-BEE0-4F09C0E020F6}" type="pres">
      <dgm:prSet presAssocID="{D2409D23-4A6F-462D-98B8-B119EA058ADD}" presName="thickLine" presStyleLbl="alignNode1" presStyleIdx="1" presStyleCnt="2"/>
      <dgm:spPr/>
    </dgm:pt>
    <dgm:pt modelId="{F3B6F505-F603-284F-9AAC-9CF29A720136}" type="pres">
      <dgm:prSet presAssocID="{D2409D23-4A6F-462D-98B8-B119EA058ADD}" presName="horz1" presStyleCnt="0"/>
      <dgm:spPr/>
    </dgm:pt>
    <dgm:pt modelId="{4794DE79-A794-B04E-BCF6-40FF0619339E}" type="pres">
      <dgm:prSet presAssocID="{D2409D23-4A6F-462D-98B8-B119EA058ADD}" presName="tx1" presStyleLbl="revTx" presStyleIdx="1" presStyleCnt="2"/>
      <dgm:spPr/>
    </dgm:pt>
    <dgm:pt modelId="{8DCCFDBA-11B2-8F4D-86B9-A7C6CA1FA935}" type="pres">
      <dgm:prSet presAssocID="{D2409D23-4A6F-462D-98B8-B119EA058ADD}" presName="vert1" presStyleCnt="0"/>
      <dgm:spPr/>
    </dgm:pt>
  </dgm:ptLst>
  <dgm:cxnLst>
    <dgm:cxn modelId="{404AD44A-34F0-A34B-8A4A-5BF47254F91B}" type="presOf" srcId="{D2409D23-4A6F-462D-98B8-B119EA058ADD}" destId="{4794DE79-A794-B04E-BCF6-40FF0619339E}" srcOrd="0" destOrd="0" presId="urn:microsoft.com/office/officeart/2008/layout/LinedList"/>
    <dgm:cxn modelId="{D1D42069-E5EA-AF44-BB1E-C5FC253F1C6F}" type="presOf" srcId="{80257DB9-D03A-43AA-ACF7-A9DD217A3B9A}" destId="{D4FD08B5-BC09-DD40-B915-88799A5C3D9D}" srcOrd="0" destOrd="0" presId="urn:microsoft.com/office/officeart/2008/layout/LinedList"/>
    <dgm:cxn modelId="{E85B988A-ACFC-46EC-92CC-0A1C23B16C9C}" srcId="{80257DB9-D03A-43AA-ACF7-A9DD217A3B9A}" destId="{D2409D23-4A6F-462D-98B8-B119EA058ADD}" srcOrd="1" destOrd="0" parTransId="{964A2526-A0D2-44D0-9981-C23B879C6F71}" sibTransId="{5FBC0461-DB36-44B5-A950-AC689D4BB2EF}"/>
    <dgm:cxn modelId="{889846BD-2C9A-4169-9C9D-CB465995260B}" srcId="{80257DB9-D03A-43AA-ACF7-A9DD217A3B9A}" destId="{2033E90F-B359-4237-BC4F-96F287E40681}" srcOrd="0" destOrd="0" parTransId="{53CAEF49-A26E-4771-AE0C-7769006EDD37}" sibTransId="{C0611B8D-A776-4575-8263-3B5CDAE713FA}"/>
    <dgm:cxn modelId="{038FBBC9-2471-4B45-B4AC-A3DD8B85B7AD}" type="presOf" srcId="{2033E90F-B359-4237-BC4F-96F287E40681}" destId="{90BA614A-AE67-A14A-96FB-A579405F2F3F}" srcOrd="0" destOrd="0" presId="urn:microsoft.com/office/officeart/2008/layout/LinedList"/>
    <dgm:cxn modelId="{3484AB25-07CF-E349-92D9-C32263FAE2E2}" type="presParOf" srcId="{D4FD08B5-BC09-DD40-B915-88799A5C3D9D}" destId="{D1791763-E568-6646-AAA8-789579FED333}" srcOrd="0" destOrd="0" presId="urn:microsoft.com/office/officeart/2008/layout/LinedList"/>
    <dgm:cxn modelId="{8C6094AE-5623-D54F-ABF7-C7FA5FFDD8F9}" type="presParOf" srcId="{D4FD08B5-BC09-DD40-B915-88799A5C3D9D}" destId="{3BBE50B2-6B13-F746-875E-2516D32565A0}" srcOrd="1" destOrd="0" presId="urn:microsoft.com/office/officeart/2008/layout/LinedList"/>
    <dgm:cxn modelId="{147EE339-7BC3-B748-A218-61AE57A70F5A}" type="presParOf" srcId="{3BBE50B2-6B13-F746-875E-2516D32565A0}" destId="{90BA614A-AE67-A14A-96FB-A579405F2F3F}" srcOrd="0" destOrd="0" presId="urn:microsoft.com/office/officeart/2008/layout/LinedList"/>
    <dgm:cxn modelId="{81D2EA6E-4C9A-C647-A323-D345A0A12AB6}" type="presParOf" srcId="{3BBE50B2-6B13-F746-875E-2516D32565A0}" destId="{94022F6B-C3F1-C84D-A17D-78ECD508DA74}" srcOrd="1" destOrd="0" presId="urn:microsoft.com/office/officeart/2008/layout/LinedList"/>
    <dgm:cxn modelId="{04613B6D-9E20-B84B-9D2E-C6E6BC7F75B7}" type="presParOf" srcId="{D4FD08B5-BC09-DD40-B915-88799A5C3D9D}" destId="{2314C8E7-3D79-544C-BEE0-4F09C0E020F6}" srcOrd="2" destOrd="0" presId="urn:microsoft.com/office/officeart/2008/layout/LinedList"/>
    <dgm:cxn modelId="{7B09F4B9-C1E9-BD40-9DE1-C25C7C02380C}" type="presParOf" srcId="{D4FD08B5-BC09-DD40-B915-88799A5C3D9D}" destId="{F3B6F505-F603-284F-9AAC-9CF29A720136}" srcOrd="3" destOrd="0" presId="urn:microsoft.com/office/officeart/2008/layout/LinedList"/>
    <dgm:cxn modelId="{13BF3875-31C3-A54A-9DAB-40A494240CF1}" type="presParOf" srcId="{F3B6F505-F603-284F-9AAC-9CF29A720136}" destId="{4794DE79-A794-B04E-BCF6-40FF0619339E}" srcOrd="0" destOrd="0" presId="urn:microsoft.com/office/officeart/2008/layout/LinedList"/>
    <dgm:cxn modelId="{88BDF776-8D7E-724C-AA79-9F459F93514B}" type="presParOf" srcId="{F3B6F505-F603-284F-9AAC-9CF29A720136}" destId="{8DCCFDBA-11B2-8F4D-86B9-A7C6CA1FA93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3BE090-E915-44C8-9FAB-016416A309B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E697683-026C-4719-AE5C-0549EC7E8D0A}">
      <dgm:prSet/>
      <dgm:spPr/>
      <dgm:t>
        <a:bodyPr/>
        <a:lstStyle/>
        <a:p>
          <a:r>
            <a:rPr lang="en-US"/>
            <a:t>Concretely, to make the AI systems trustworthy, specific frameworks are currently under development: </a:t>
          </a:r>
        </a:p>
      </dgm:t>
    </dgm:pt>
    <dgm:pt modelId="{B32BAD3D-8896-42F1-8ACE-D4F489FAD68F}" type="parTrans" cxnId="{BB6D51FA-079B-4BA9-8084-8D342C383E81}">
      <dgm:prSet/>
      <dgm:spPr/>
      <dgm:t>
        <a:bodyPr/>
        <a:lstStyle/>
        <a:p>
          <a:endParaRPr lang="en-US"/>
        </a:p>
      </dgm:t>
    </dgm:pt>
    <dgm:pt modelId="{85D8F615-188A-40F7-A602-4A934A3B5243}" type="sibTrans" cxnId="{BB6D51FA-079B-4BA9-8084-8D342C383E81}">
      <dgm:prSet/>
      <dgm:spPr/>
      <dgm:t>
        <a:bodyPr/>
        <a:lstStyle/>
        <a:p>
          <a:endParaRPr lang="en-US"/>
        </a:p>
      </dgm:t>
    </dgm:pt>
    <dgm:pt modelId="{728A20DA-CF1F-4BA7-B00E-B54A174D0FDC}">
      <dgm:prSet/>
      <dgm:spPr/>
      <dgm:t>
        <a:bodyPr/>
        <a:lstStyle/>
        <a:p>
          <a:r>
            <a:rPr lang="en-US" b="1"/>
            <a:t>Explainable AI</a:t>
          </a:r>
          <a:r>
            <a:rPr lang="en-US"/>
            <a:t>: XAI techniques present AI decision-making processes in a more transparent manner and, therefore, much easier to understand, thus helping build trust in the system. By bringing more transparency to the system, XAI fosters trust into AI systems, since users and regulators can understand how and for what reason decisions are made. The system is accountable to that extent, reducing risks of hidden biases in the decision-making process. </a:t>
          </a:r>
        </a:p>
      </dgm:t>
    </dgm:pt>
    <dgm:pt modelId="{EB2757DE-2C3D-441C-99D5-CA3E8903989F}" type="parTrans" cxnId="{7DB276DB-E2F2-4C77-A64E-BFA1D1125998}">
      <dgm:prSet/>
      <dgm:spPr/>
      <dgm:t>
        <a:bodyPr/>
        <a:lstStyle/>
        <a:p>
          <a:endParaRPr lang="en-US"/>
        </a:p>
      </dgm:t>
    </dgm:pt>
    <dgm:pt modelId="{06EBE2C4-4EE5-4275-AA0F-9DF22D8605CF}" type="sibTrans" cxnId="{7DB276DB-E2F2-4C77-A64E-BFA1D1125998}">
      <dgm:prSet/>
      <dgm:spPr/>
      <dgm:t>
        <a:bodyPr/>
        <a:lstStyle/>
        <a:p>
          <a:endParaRPr lang="en-US"/>
        </a:p>
      </dgm:t>
    </dgm:pt>
    <dgm:pt modelId="{F406E687-C0F5-461D-BB07-9BB9262D58EE}">
      <dgm:prSet/>
      <dgm:spPr/>
      <dgm:t>
        <a:bodyPr/>
        <a:lstStyle/>
        <a:p>
          <a:r>
            <a:rPr lang="en-US" b="1"/>
            <a:t>Ethical AI Frameworks</a:t>
          </a:r>
          <a:r>
            <a:rPr lang="en-US"/>
            <a:t>: These frameworks ensure a set of ethics in which the AI systems operate, </a:t>
          </a:r>
          <a:r>
            <a:rPr lang="en-US" b="1"/>
            <a:t>minimizing biases </a:t>
          </a:r>
          <a:r>
            <a:rPr lang="en-US"/>
            <a:t>and ensuring </a:t>
          </a:r>
          <a:r>
            <a:rPr lang="en-US" b="1"/>
            <a:t>fairness</a:t>
          </a:r>
          <a:r>
            <a:rPr lang="en-US"/>
            <a:t> in </a:t>
          </a:r>
          <a:r>
            <a:rPr lang="en-US" b="1"/>
            <a:t>decisions</a:t>
          </a:r>
          <a:r>
            <a:rPr lang="en-US"/>
            <a:t>. Fairness and bias </a:t>
          </a:r>
          <a:r>
            <a:rPr lang="en-US" b="1"/>
            <a:t>mitigation</a:t>
          </a:r>
          <a:r>
            <a:rPr lang="en-US"/>
            <a:t> across the </a:t>
          </a:r>
          <a:r>
            <a:rPr lang="en-US" b="1"/>
            <a:t>AI lifecycle </a:t>
          </a:r>
          <a:r>
            <a:rPr lang="en-US"/>
            <a:t>are approached in various </a:t>
          </a:r>
          <a:r>
            <a:rPr lang="en-US" b="1"/>
            <a:t>global</a:t>
          </a:r>
          <a:r>
            <a:rPr lang="en-US"/>
            <a:t> </a:t>
          </a:r>
          <a:r>
            <a:rPr lang="en-US" b="1"/>
            <a:t>initiatives</a:t>
          </a:r>
          <a:r>
            <a:rPr lang="en-US"/>
            <a:t>, including the </a:t>
          </a:r>
          <a:r>
            <a:rPr lang="en-US" b="1"/>
            <a:t>World Economic Forum</a:t>
          </a:r>
          <a:r>
            <a:rPr lang="en-US"/>
            <a:t> </a:t>
          </a:r>
          <a:r>
            <a:rPr lang="en-US" b="1"/>
            <a:t>and European Union's "</a:t>
          </a:r>
          <a:r>
            <a:rPr lang="en-US" b="1" i="1" err="1"/>
            <a:t>NoBIAS</a:t>
          </a:r>
          <a:r>
            <a:rPr lang="en-US"/>
            <a:t>" </a:t>
          </a:r>
          <a:r>
            <a:rPr lang="en-US" b="1"/>
            <a:t>project</a:t>
          </a:r>
          <a:r>
            <a:rPr lang="en-US"/>
            <a:t>. Such frameworks make sure that a model is </a:t>
          </a:r>
          <a:r>
            <a:rPr lang="en-US" b="1"/>
            <a:t>trained</a:t>
          </a:r>
          <a:r>
            <a:rPr lang="en-US"/>
            <a:t> and </a:t>
          </a:r>
          <a:r>
            <a:rPr lang="en-US" b="1"/>
            <a:t>deployed</a:t>
          </a:r>
          <a:r>
            <a:rPr lang="en-US"/>
            <a:t> in a manner </a:t>
          </a:r>
          <a:r>
            <a:rPr lang="en-US" b="1"/>
            <a:t>consistent</a:t>
          </a:r>
          <a:r>
            <a:rPr lang="en-US"/>
            <a:t> with </a:t>
          </a:r>
          <a:r>
            <a:rPr lang="en-US" b="1"/>
            <a:t>societal values and legal standards</a:t>
          </a:r>
          <a:r>
            <a:rPr lang="en-US"/>
            <a:t>. </a:t>
          </a:r>
        </a:p>
      </dgm:t>
    </dgm:pt>
    <dgm:pt modelId="{21359509-25CD-4CEC-89A5-F449708F8A3D}" type="parTrans" cxnId="{0A55F360-09BF-48FD-906C-26CCA971E197}">
      <dgm:prSet/>
      <dgm:spPr/>
      <dgm:t>
        <a:bodyPr/>
        <a:lstStyle/>
        <a:p>
          <a:endParaRPr lang="en-US"/>
        </a:p>
      </dgm:t>
    </dgm:pt>
    <dgm:pt modelId="{D6A817E2-233B-4A41-9624-9CDBA4B86283}" type="sibTrans" cxnId="{0A55F360-09BF-48FD-906C-26CCA971E197}">
      <dgm:prSet/>
      <dgm:spPr/>
      <dgm:t>
        <a:bodyPr/>
        <a:lstStyle/>
        <a:p>
          <a:endParaRPr lang="en-US"/>
        </a:p>
      </dgm:t>
    </dgm:pt>
    <dgm:pt modelId="{F15D1D94-07CB-4733-8D22-C7AA9CA3F8FC}" type="pres">
      <dgm:prSet presAssocID="{903BE090-E915-44C8-9FAB-016416A309BC}" presName="root" presStyleCnt="0">
        <dgm:presLayoutVars>
          <dgm:dir/>
          <dgm:resizeHandles val="exact"/>
        </dgm:presLayoutVars>
      </dgm:prSet>
      <dgm:spPr/>
    </dgm:pt>
    <dgm:pt modelId="{8B057851-087C-495F-A6D3-79240B2207F9}" type="pres">
      <dgm:prSet presAssocID="{BE697683-026C-4719-AE5C-0549EC7E8D0A}" presName="compNode" presStyleCnt="0"/>
      <dgm:spPr/>
    </dgm:pt>
    <dgm:pt modelId="{3E40D043-4AF7-433A-BBE3-1D4A24DAB47E}" type="pres">
      <dgm:prSet presAssocID="{BE697683-026C-4719-AE5C-0549EC7E8D0A}" presName="bgRect" presStyleLbl="bgShp" presStyleIdx="0" presStyleCnt="3"/>
      <dgm:spPr/>
    </dgm:pt>
    <dgm:pt modelId="{24C132D6-9F8E-4EBF-A6F6-BEE44995BFDE}" type="pres">
      <dgm:prSet presAssocID="{BE697683-026C-4719-AE5C-0549EC7E8D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ement truck"/>
        </a:ext>
      </dgm:extLst>
    </dgm:pt>
    <dgm:pt modelId="{93647EAA-2CFF-40CB-91D5-C3A97914DB8E}" type="pres">
      <dgm:prSet presAssocID="{BE697683-026C-4719-AE5C-0549EC7E8D0A}" presName="spaceRect" presStyleCnt="0"/>
      <dgm:spPr/>
    </dgm:pt>
    <dgm:pt modelId="{E25AD93A-4F5F-476F-ADB6-15F65851EAF1}" type="pres">
      <dgm:prSet presAssocID="{BE697683-026C-4719-AE5C-0549EC7E8D0A}" presName="parTx" presStyleLbl="revTx" presStyleIdx="0" presStyleCnt="3">
        <dgm:presLayoutVars>
          <dgm:chMax val="0"/>
          <dgm:chPref val="0"/>
        </dgm:presLayoutVars>
      </dgm:prSet>
      <dgm:spPr/>
    </dgm:pt>
    <dgm:pt modelId="{1D23A86B-E4DD-4082-801F-A94023245852}" type="pres">
      <dgm:prSet presAssocID="{85D8F615-188A-40F7-A602-4A934A3B5243}" presName="sibTrans" presStyleCnt="0"/>
      <dgm:spPr/>
    </dgm:pt>
    <dgm:pt modelId="{FC11F1F5-45EF-4788-81D9-AD6330CFF376}" type="pres">
      <dgm:prSet presAssocID="{728A20DA-CF1F-4BA7-B00E-B54A174D0FDC}" presName="compNode" presStyleCnt="0"/>
      <dgm:spPr/>
    </dgm:pt>
    <dgm:pt modelId="{4DABA052-4147-45CF-B885-35D73308315E}" type="pres">
      <dgm:prSet presAssocID="{728A20DA-CF1F-4BA7-B00E-B54A174D0FDC}" presName="bgRect" presStyleLbl="bgShp" presStyleIdx="1" presStyleCnt="3"/>
      <dgm:spPr/>
    </dgm:pt>
    <dgm:pt modelId="{5975252C-B13C-4ECB-B357-7DA2DC554221}" type="pres">
      <dgm:prSet presAssocID="{728A20DA-CF1F-4BA7-B00E-B54A174D0F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DA5FF1E4-3618-45F6-BDD2-828ADFA1349D}" type="pres">
      <dgm:prSet presAssocID="{728A20DA-CF1F-4BA7-B00E-B54A174D0FDC}" presName="spaceRect" presStyleCnt="0"/>
      <dgm:spPr/>
    </dgm:pt>
    <dgm:pt modelId="{37A1AE74-E0E9-465E-BA4B-48898A28BABD}" type="pres">
      <dgm:prSet presAssocID="{728A20DA-CF1F-4BA7-B00E-B54A174D0FDC}" presName="parTx" presStyleLbl="revTx" presStyleIdx="1" presStyleCnt="3">
        <dgm:presLayoutVars>
          <dgm:chMax val="0"/>
          <dgm:chPref val="0"/>
        </dgm:presLayoutVars>
      </dgm:prSet>
      <dgm:spPr/>
    </dgm:pt>
    <dgm:pt modelId="{514B2498-BEAD-423D-ADA4-202E14A65BE5}" type="pres">
      <dgm:prSet presAssocID="{06EBE2C4-4EE5-4275-AA0F-9DF22D8605CF}" presName="sibTrans" presStyleCnt="0"/>
      <dgm:spPr/>
    </dgm:pt>
    <dgm:pt modelId="{0CFEA99A-00A2-46AE-B4B8-64CC658BA738}" type="pres">
      <dgm:prSet presAssocID="{F406E687-C0F5-461D-BB07-9BB9262D58EE}" presName="compNode" presStyleCnt="0"/>
      <dgm:spPr/>
    </dgm:pt>
    <dgm:pt modelId="{88978A3B-46A5-4AF7-A57F-1255AFE5D242}" type="pres">
      <dgm:prSet presAssocID="{F406E687-C0F5-461D-BB07-9BB9262D58EE}" presName="bgRect" presStyleLbl="bgShp" presStyleIdx="2" presStyleCnt="3"/>
      <dgm:spPr/>
    </dgm:pt>
    <dgm:pt modelId="{072D9C08-B76D-4E3B-82D9-01D11B2DF661}" type="pres">
      <dgm:prSet presAssocID="{F406E687-C0F5-461D-BB07-9BB9262D58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A304541-E709-4549-A91E-15FEE5E7DACF}" type="pres">
      <dgm:prSet presAssocID="{F406E687-C0F5-461D-BB07-9BB9262D58EE}" presName="spaceRect" presStyleCnt="0"/>
      <dgm:spPr/>
    </dgm:pt>
    <dgm:pt modelId="{230F3B3E-B0AD-48C2-839C-EA4DEFD9A086}" type="pres">
      <dgm:prSet presAssocID="{F406E687-C0F5-461D-BB07-9BB9262D58EE}" presName="parTx" presStyleLbl="revTx" presStyleIdx="2" presStyleCnt="3">
        <dgm:presLayoutVars>
          <dgm:chMax val="0"/>
          <dgm:chPref val="0"/>
        </dgm:presLayoutVars>
      </dgm:prSet>
      <dgm:spPr/>
    </dgm:pt>
  </dgm:ptLst>
  <dgm:cxnLst>
    <dgm:cxn modelId="{14A8A014-EFFF-4693-8E38-D2B57BF30CF4}" type="presOf" srcId="{728A20DA-CF1F-4BA7-B00E-B54A174D0FDC}" destId="{37A1AE74-E0E9-465E-BA4B-48898A28BABD}" srcOrd="0" destOrd="0" presId="urn:microsoft.com/office/officeart/2018/2/layout/IconVerticalSolidList"/>
    <dgm:cxn modelId="{0A55F360-09BF-48FD-906C-26CCA971E197}" srcId="{903BE090-E915-44C8-9FAB-016416A309BC}" destId="{F406E687-C0F5-461D-BB07-9BB9262D58EE}" srcOrd="2" destOrd="0" parTransId="{21359509-25CD-4CEC-89A5-F449708F8A3D}" sibTransId="{D6A817E2-233B-4A41-9624-9CDBA4B86283}"/>
    <dgm:cxn modelId="{F0F2A968-38DD-42A5-B703-F31837845516}" type="presOf" srcId="{F406E687-C0F5-461D-BB07-9BB9262D58EE}" destId="{230F3B3E-B0AD-48C2-839C-EA4DEFD9A086}" srcOrd="0" destOrd="0" presId="urn:microsoft.com/office/officeart/2018/2/layout/IconVerticalSolidList"/>
    <dgm:cxn modelId="{5E4F1899-5255-4520-B25C-994DED5F91E6}" type="presOf" srcId="{903BE090-E915-44C8-9FAB-016416A309BC}" destId="{F15D1D94-07CB-4733-8D22-C7AA9CA3F8FC}" srcOrd="0" destOrd="0" presId="urn:microsoft.com/office/officeart/2018/2/layout/IconVerticalSolidList"/>
    <dgm:cxn modelId="{7DB276DB-E2F2-4C77-A64E-BFA1D1125998}" srcId="{903BE090-E915-44C8-9FAB-016416A309BC}" destId="{728A20DA-CF1F-4BA7-B00E-B54A174D0FDC}" srcOrd="1" destOrd="0" parTransId="{EB2757DE-2C3D-441C-99D5-CA3E8903989F}" sibTransId="{06EBE2C4-4EE5-4275-AA0F-9DF22D8605CF}"/>
    <dgm:cxn modelId="{1C20E7E1-43A5-47AC-92E1-5FDEEA82FFDE}" type="presOf" srcId="{BE697683-026C-4719-AE5C-0549EC7E8D0A}" destId="{E25AD93A-4F5F-476F-ADB6-15F65851EAF1}" srcOrd="0" destOrd="0" presId="urn:microsoft.com/office/officeart/2018/2/layout/IconVerticalSolidList"/>
    <dgm:cxn modelId="{BB6D51FA-079B-4BA9-8084-8D342C383E81}" srcId="{903BE090-E915-44C8-9FAB-016416A309BC}" destId="{BE697683-026C-4719-AE5C-0549EC7E8D0A}" srcOrd="0" destOrd="0" parTransId="{B32BAD3D-8896-42F1-8ACE-D4F489FAD68F}" sibTransId="{85D8F615-188A-40F7-A602-4A934A3B5243}"/>
    <dgm:cxn modelId="{3EC13E84-D307-4F55-8C40-8E6AF0660DA9}" type="presParOf" srcId="{F15D1D94-07CB-4733-8D22-C7AA9CA3F8FC}" destId="{8B057851-087C-495F-A6D3-79240B2207F9}" srcOrd="0" destOrd="0" presId="urn:microsoft.com/office/officeart/2018/2/layout/IconVerticalSolidList"/>
    <dgm:cxn modelId="{01837CE8-947C-4290-86E6-D6FB8ACF670F}" type="presParOf" srcId="{8B057851-087C-495F-A6D3-79240B2207F9}" destId="{3E40D043-4AF7-433A-BBE3-1D4A24DAB47E}" srcOrd="0" destOrd="0" presId="urn:microsoft.com/office/officeart/2018/2/layout/IconVerticalSolidList"/>
    <dgm:cxn modelId="{E76260DA-14F1-4EF3-84FD-1FED1E3B1A0A}" type="presParOf" srcId="{8B057851-087C-495F-A6D3-79240B2207F9}" destId="{24C132D6-9F8E-4EBF-A6F6-BEE44995BFDE}" srcOrd="1" destOrd="0" presId="urn:microsoft.com/office/officeart/2018/2/layout/IconVerticalSolidList"/>
    <dgm:cxn modelId="{98891C0F-DA59-4980-84F1-C4EDD6DAE4D7}" type="presParOf" srcId="{8B057851-087C-495F-A6D3-79240B2207F9}" destId="{93647EAA-2CFF-40CB-91D5-C3A97914DB8E}" srcOrd="2" destOrd="0" presId="urn:microsoft.com/office/officeart/2018/2/layout/IconVerticalSolidList"/>
    <dgm:cxn modelId="{FCB3B1A0-971F-482C-9262-D53FD14B937D}" type="presParOf" srcId="{8B057851-087C-495F-A6D3-79240B2207F9}" destId="{E25AD93A-4F5F-476F-ADB6-15F65851EAF1}" srcOrd="3" destOrd="0" presId="urn:microsoft.com/office/officeart/2018/2/layout/IconVerticalSolidList"/>
    <dgm:cxn modelId="{82B2B60A-BB66-4A80-92E9-E84F6CA672E7}" type="presParOf" srcId="{F15D1D94-07CB-4733-8D22-C7AA9CA3F8FC}" destId="{1D23A86B-E4DD-4082-801F-A94023245852}" srcOrd="1" destOrd="0" presId="urn:microsoft.com/office/officeart/2018/2/layout/IconVerticalSolidList"/>
    <dgm:cxn modelId="{9B30D2CE-269B-45A5-8D0D-CEAA52FEFB4E}" type="presParOf" srcId="{F15D1D94-07CB-4733-8D22-C7AA9CA3F8FC}" destId="{FC11F1F5-45EF-4788-81D9-AD6330CFF376}" srcOrd="2" destOrd="0" presId="urn:microsoft.com/office/officeart/2018/2/layout/IconVerticalSolidList"/>
    <dgm:cxn modelId="{818DB5C0-D54C-4B10-84ED-013A6864FC69}" type="presParOf" srcId="{FC11F1F5-45EF-4788-81D9-AD6330CFF376}" destId="{4DABA052-4147-45CF-B885-35D73308315E}" srcOrd="0" destOrd="0" presId="urn:microsoft.com/office/officeart/2018/2/layout/IconVerticalSolidList"/>
    <dgm:cxn modelId="{9B7AF875-41B2-4F74-88CE-5536790AC66D}" type="presParOf" srcId="{FC11F1F5-45EF-4788-81D9-AD6330CFF376}" destId="{5975252C-B13C-4ECB-B357-7DA2DC554221}" srcOrd="1" destOrd="0" presId="urn:microsoft.com/office/officeart/2018/2/layout/IconVerticalSolidList"/>
    <dgm:cxn modelId="{77426FD2-94C9-4F9D-95A0-5861930B6437}" type="presParOf" srcId="{FC11F1F5-45EF-4788-81D9-AD6330CFF376}" destId="{DA5FF1E4-3618-45F6-BDD2-828ADFA1349D}" srcOrd="2" destOrd="0" presId="urn:microsoft.com/office/officeart/2018/2/layout/IconVerticalSolidList"/>
    <dgm:cxn modelId="{0FF681A7-33C0-4C29-ACC3-0203F910BB12}" type="presParOf" srcId="{FC11F1F5-45EF-4788-81D9-AD6330CFF376}" destId="{37A1AE74-E0E9-465E-BA4B-48898A28BABD}" srcOrd="3" destOrd="0" presId="urn:microsoft.com/office/officeart/2018/2/layout/IconVerticalSolidList"/>
    <dgm:cxn modelId="{7FC1F130-7DD3-400E-8AA7-32EBEE9597B6}" type="presParOf" srcId="{F15D1D94-07CB-4733-8D22-C7AA9CA3F8FC}" destId="{514B2498-BEAD-423D-ADA4-202E14A65BE5}" srcOrd="3" destOrd="0" presId="urn:microsoft.com/office/officeart/2018/2/layout/IconVerticalSolidList"/>
    <dgm:cxn modelId="{080478A7-91AB-4512-B37B-740AB6BBEB02}" type="presParOf" srcId="{F15D1D94-07CB-4733-8D22-C7AA9CA3F8FC}" destId="{0CFEA99A-00A2-46AE-B4B8-64CC658BA738}" srcOrd="4" destOrd="0" presId="urn:microsoft.com/office/officeart/2018/2/layout/IconVerticalSolidList"/>
    <dgm:cxn modelId="{A66569A9-BC21-4CAD-9C31-62EA70E63725}" type="presParOf" srcId="{0CFEA99A-00A2-46AE-B4B8-64CC658BA738}" destId="{88978A3B-46A5-4AF7-A57F-1255AFE5D242}" srcOrd="0" destOrd="0" presId="urn:microsoft.com/office/officeart/2018/2/layout/IconVerticalSolidList"/>
    <dgm:cxn modelId="{23603274-4151-49DA-A509-75EE35A7E5FB}" type="presParOf" srcId="{0CFEA99A-00A2-46AE-B4B8-64CC658BA738}" destId="{072D9C08-B76D-4E3B-82D9-01D11B2DF661}" srcOrd="1" destOrd="0" presId="urn:microsoft.com/office/officeart/2018/2/layout/IconVerticalSolidList"/>
    <dgm:cxn modelId="{607CE70A-EDC8-4B8B-AC8A-F771065140A1}" type="presParOf" srcId="{0CFEA99A-00A2-46AE-B4B8-64CC658BA738}" destId="{3A304541-E709-4549-A91E-15FEE5E7DACF}" srcOrd="2" destOrd="0" presId="urn:microsoft.com/office/officeart/2018/2/layout/IconVerticalSolidList"/>
    <dgm:cxn modelId="{A5C49B41-A285-4AF2-8E15-50B56A04663D}" type="presParOf" srcId="{0CFEA99A-00A2-46AE-B4B8-64CC658BA738}" destId="{230F3B3E-B0AD-48C2-839C-EA4DEFD9A0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998FF4-AA6C-4D98-93B1-C469FC1AB04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2123C19-7F02-4FA0-9578-7B4C2DBE10A6}">
      <dgm:prSet/>
      <dgm:spPr/>
      <dgm:t>
        <a:bodyPr/>
        <a:lstStyle/>
        <a:p>
          <a:pPr>
            <a:lnSpc>
              <a:spcPct val="100000"/>
            </a:lnSpc>
          </a:pPr>
          <a:r>
            <a:rPr lang="en-US"/>
            <a:t>A recent cyberattack on smart grid infrastructure occurred in early </a:t>
          </a:r>
          <a:r>
            <a:rPr lang="en-US" b="1"/>
            <a:t>2023</a:t>
          </a:r>
          <a:r>
            <a:rPr lang="en-US"/>
            <a:t>. Utilities in the </a:t>
          </a:r>
          <a:r>
            <a:rPr lang="en-US" b="1"/>
            <a:t>U.S. reported over 60 incidents </a:t>
          </a:r>
          <a:r>
            <a:rPr lang="en-US"/>
            <a:t>in the first quarter alone, including two cyberattacks. One attack on </a:t>
          </a:r>
          <a:r>
            <a:rPr lang="en-US" b="1"/>
            <a:t>Hydro-Quebec’s systems </a:t>
          </a:r>
          <a:r>
            <a:rPr lang="en-US"/>
            <a:t>caused disruptions to their </a:t>
          </a:r>
          <a:r>
            <a:rPr lang="en-US" b="1"/>
            <a:t>app</a:t>
          </a:r>
          <a:r>
            <a:rPr lang="en-US"/>
            <a:t> and </a:t>
          </a:r>
          <a:r>
            <a:rPr lang="en-US" b="1"/>
            <a:t>website</a:t>
          </a:r>
          <a:r>
            <a:rPr lang="en-US"/>
            <a:t>, which are used for verifying outages. Another incident in </a:t>
          </a:r>
          <a:r>
            <a:rPr lang="en-US" b="1"/>
            <a:t>Clark County, Nevada</a:t>
          </a:r>
          <a:r>
            <a:rPr lang="en-US"/>
            <a:t>, left over </a:t>
          </a:r>
          <a:r>
            <a:rPr lang="en-US" b="1"/>
            <a:t>11,000 customers without power</a:t>
          </a:r>
          <a:r>
            <a:rPr lang="en-US"/>
            <a:t>. </a:t>
          </a:r>
        </a:p>
      </dgm:t>
    </dgm:pt>
    <dgm:pt modelId="{0A5748D5-1341-4225-8132-68CE19A888CF}" type="parTrans" cxnId="{439A101D-ADF6-4BF6-A045-C444072F65DC}">
      <dgm:prSet/>
      <dgm:spPr/>
      <dgm:t>
        <a:bodyPr/>
        <a:lstStyle/>
        <a:p>
          <a:endParaRPr lang="en-US"/>
        </a:p>
      </dgm:t>
    </dgm:pt>
    <dgm:pt modelId="{B9948F94-AF44-49FB-B6F3-4DCC664C28E7}" type="sibTrans" cxnId="{439A101D-ADF6-4BF6-A045-C444072F65DC}">
      <dgm:prSet/>
      <dgm:spPr/>
      <dgm:t>
        <a:bodyPr/>
        <a:lstStyle/>
        <a:p>
          <a:endParaRPr lang="en-US"/>
        </a:p>
      </dgm:t>
    </dgm:pt>
    <dgm:pt modelId="{4B80C3B0-A295-485F-8F25-B4230CF459B4}">
      <dgm:prSet/>
      <dgm:spPr/>
      <dgm:t>
        <a:bodyPr/>
        <a:lstStyle/>
        <a:p>
          <a:pPr>
            <a:lnSpc>
              <a:spcPct val="100000"/>
            </a:lnSpc>
          </a:pPr>
          <a:r>
            <a:rPr lang="en-US"/>
            <a:t>These attacks highlight the increasing vulnerability of smart grids to both physical and cyber threats, with adversaries targeting critical infrastructure more frequently than before</a:t>
          </a:r>
        </a:p>
      </dgm:t>
    </dgm:pt>
    <dgm:pt modelId="{803F89A2-B065-40E9-BE88-086E296CE680}" type="parTrans" cxnId="{5C6E4C2C-19CD-4C02-A1C7-5B980DBB1D6F}">
      <dgm:prSet/>
      <dgm:spPr/>
      <dgm:t>
        <a:bodyPr/>
        <a:lstStyle/>
        <a:p>
          <a:endParaRPr lang="en-US"/>
        </a:p>
      </dgm:t>
    </dgm:pt>
    <dgm:pt modelId="{7B04E4FE-B5D4-4BCA-9C4C-D82CD88D57FE}" type="sibTrans" cxnId="{5C6E4C2C-19CD-4C02-A1C7-5B980DBB1D6F}">
      <dgm:prSet/>
      <dgm:spPr/>
      <dgm:t>
        <a:bodyPr/>
        <a:lstStyle/>
        <a:p>
          <a:endParaRPr lang="en-US"/>
        </a:p>
      </dgm:t>
    </dgm:pt>
    <dgm:pt modelId="{74F691CC-CC0A-46AC-B3FD-C4E5819EDF5C}" type="pres">
      <dgm:prSet presAssocID="{58998FF4-AA6C-4D98-93B1-C469FC1AB04F}" presName="root" presStyleCnt="0">
        <dgm:presLayoutVars>
          <dgm:dir/>
          <dgm:resizeHandles val="exact"/>
        </dgm:presLayoutVars>
      </dgm:prSet>
      <dgm:spPr/>
    </dgm:pt>
    <dgm:pt modelId="{A32925FF-9991-46DD-9765-5EE39BAC8144}" type="pres">
      <dgm:prSet presAssocID="{A2123C19-7F02-4FA0-9578-7B4C2DBE10A6}" presName="compNode" presStyleCnt="0"/>
      <dgm:spPr/>
    </dgm:pt>
    <dgm:pt modelId="{494A5CCE-EFF3-41C8-9586-812B59DDEC0A}" type="pres">
      <dgm:prSet presAssocID="{A2123C19-7F02-4FA0-9578-7B4C2DBE10A6}" presName="bgRect" presStyleLbl="bgShp" presStyleIdx="0" presStyleCnt="2"/>
      <dgm:spPr/>
    </dgm:pt>
    <dgm:pt modelId="{EF1CE98E-B7BF-4828-8ADA-57DD9B04BDE5}" type="pres">
      <dgm:prSet presAssocID="{A2123C19-7F02-4FA0-9578-7B4C2DBE10A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ning"/>
        </a:ext>
      </dgm:extLst>
    </dgm:pt>
    <dgm:pt modelId="{18682BCC-93BD-48A8-81CB-92B518AFDC41}" type="pres">
      <dgm:prSet presAssocID="{A2123C19-7F02-4FA0-9578-7B4C2DBE10A6}" presName="spaceRect" presStyleCnt="0"/>
      <dgm:spPr/>
    </dgm:pt>
    <dgm:pt modelId="{448D9680-0377-480B-A27A-A9E3F8AADFF8}" type="pres">
      <dgm:prSet presAssocID="{A2123C19-7F02-4FA0-9578-7B4C2DBE10A6}" presName="parTx" presStyleLbl="revTx" presStyleIdx="0" presStyleCnt="2">
        <dgm:presLayoutVars>
          <dgm:chMax val="0"/>
          <dgm:chPref val="0"/>
        </dgm:presLayoutVars>
      </dgm:prSet>
      <dgm:spPr/>
    </dgm:pt>
    <dgm:pt modelId="{C6ED7FA2-4C68-4D2D-B875-100A5AFEB725}" type="pres">
      <dgm:prSet presAssocID="{B9948F94-AF44-49FB-B6F3-4DCC664C28E7}" presName="sibTrans" presStyleCnt="0"/>
      <dgm:spPr/>
    </dgm:pt>
    <dgm:pt modelId="{B724B13A-911B-41F0-92E7-A4EDE463EC3A}" type="pres">
      <dgm:prSet presAssocID="{4B80C3B0-A295-485F-8F25-B4230CF459B4}" presName="compNode" presStyleCnt="0"/>
      <dgm:spPr/>
    </dgm:pt>
    <dgm:pt modelId="{D9A31334-EF98-4284-B8CD-389BE23AEC52}" type="pres">
      <dgm:prSet presAssocID="{4B80C3B0-A295-485F-8F25-B4230CF459B4}" presName="bgRect" presStyleLbl="bgShp" presStyleIdx="1" presStyleCnt="2"/>
      <dgm:spPr/>
    </dgm:pt>
    <dgm:pt modelId="{65E0F481-E5D9-472E-BC20-2F8B1041F873}" type="pres">
      <dgm:prSet presAssocID="{4B80C3B0-A295-485F-8F25-B4230CF459B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E0E0A831-5E80-4DAA-9AB7-A46CBBC488A0}" type="pres">
      <dgm:prSet presAssocID="{4B80C3B0-A295-485F-8F25-B4230CF459B4}" presName="spaceRect" presStyleCnt="0"/>
      <dgm:spPr/>
    </dgm:pt>
    <dgm:pt modelId="{27A44DC1-709C-4CF3-870B-ED6CBCDF891B}" type="pres">
      <dgm:prSet presAssocID="{4B80C3B0-A295-485F-8F25-B4230CF459B4}" presName="parTx" presStyleLbl="revTx" presStyleIdx="1" presStyleCnt="2">
        <dgm:presLayoutVars>
          <dgm:chMax val="0"/>
          <dgm:chPref val="0"/>
        </dgm:presLayoutVars>
      </dgm:prSet>
      <dgm:spPr/>
    </dgm:pt>
  </dgm:ptLst>
  <dgm:cxnLst>
    <dgm:cxn modelId="{439A101D-ADF6-4BF6-A045-C444072F65DC}" srcId="{58998FF4-AA6C-4D98-93B1-C469FC1AB04F}" destId="{A2123C19-7F02-4FA0-9578-7B4C2DBE10A6}" srcOrd="0" destOrd="0" parTransId="{0A5748D5-1341-4225-8132-68CE19A888CF}" sibTransId="{B9948F94-AF44-49FB-B6F3-4DCC664C28E7}"/>
    <dgm:cxn modelId="{5C6E4C2C-19CD-4C02-A1C7-5B980DBB1D6F}" srcId="{58998FF4-AA6C-4D98-93B1-C469FC1AB04F}" destId="{4B80C3B0-A295-485F-8F25-B4230CF459B4}" srcOrd="1" destOrd="0" parTransId="{803F89A2-B065-40E9-BE88-086E296CE680}" sibTransId="{7B04E4FE-B5D4-4BCA-9C4C-D82CD88D57FE}"/>
    <dgm:cxn modelId="{3F1CEB38-6B5C-46F3-96D8-759A1B076279}" type="presOf" srcId="{58998FF4-AA6C-4D98-93B1-C469FC1AB04F}" destId="{74F691CC-CC0A-46AC-B3FD-C4E5819EDF5C}" srcOrd="0" destOrd="0" presId="urn:microsoft.com/office/officeart/2018/2/layout/IconVerticalSolidList"/>
    <dgm:cxn modelId="{FE268C8E-8503-465E-882F-0F24DC1B43EC}" type="presOf" srcId="{A2123C19-7F02-4FA0-9578-7B4C2DBE10A6}" destId="{448D9680-0377-480B-A27A-A9E3F8AADFF8}" srcOrd="0" destOrd="0" presId="urn:microsoft.com/office/officeart/2018/2/layout/IconVerticalSolidList"/>
    <dgm:cxn modelId="{8DE8ACFA-4D78-4682-AE89-6D3FC022EE0A}" type="presOf" srcId="{4B80C3B0-A295-485F-8F25-B4230CF459B4}" destId="{27A44DC1-709C-4CF3-870B-ED6CBCDF891B}" srcOrd="0" destOrd="0" presId="urn:microsoft.com/office/officeart/2018/2/layout/IconVerticalSolidList"/>
    <dgm:cxn modelId="{BA87C39F-746B-4A62-A416-C71BED5B95FC}" type="presParOf" srcId="{74F691CC-CC0A-46AC-B3FD-C4E5819EDF5C}" destId="{A32925FF-9991-46DD-9765-5EE39BAC8144}" srcOrd="0" destOrd="0" presId="urn:microsoft.com/office/officeart/2018/2/layout/IconVerticalSolidList"/>
    <dgm:cxn modelId="{1B506F4C-701A-496C-8E7C-209E89470283}" type="presParOf" srcId="{A32925FF-9991-46DD-9765-5EE39BAC8144}" destId="{494A5CCE-EFF3-41C8-9586-812B59DDEC0A}" srcOrd="0" destOrd="0" presId="urn:microsoft.com/office/officeart/2018/2/layout/IconVerticalSolidList"/>
    <dgm:cxn modelId="{B5C9A6BE-6778-4200-9FB9-7DD868603263}" type="presParOf" srcId="{A32925FF-9991-46DD-9765-5EE39BAC8144}" destId="{EF1CE98E-B7BF-4828-8ADA-57DD9B04BDE5}" srcOrd="1" destOrd="0" presId="urn:microsoft.com/office/officeart/2018/2/layout/IconVerticalSolidList"/>
    <dgm:cxn modelId="{ED741B00-062B-494A-93D6-67B3AE9E79AF}" type="presParOf" srcId="{A32925FF-9991-46DD-9765-5EE39BAC8144}" destId="{18682BCC-93BD-48A8-81CB-92B518AFDC41}" srcOrd="2" destOrd="0" presId="urn:microsoft.com/office/officeart/2018/2/layout/IconVerticalSolidList"/>
    <dgm:cxn modelId="{26081743-016E-4812-87F8-164C9F5438A2}" type="presParOf" srcId="{A32925FF-9991-46DD-9765-5EE39BAC8144}" destId="{448D9680-0377-480B-A27A-A9E3F8AADFF8}" srcOrd="3" destOrd="0" presId="urn:microsoft.com/office/officeart/2018/2/layout/IconVerticalSolidList"/>
    <dgm:cxn modelId="{6DB485A0-EAE0-474D-912A-343F0CE1F558}" type="presParOf" srcId="{74F691CC-CC0A-46AC-B3FD-C4E5819EDF5C}" destId="{C6ED7FA2-4C68-4D2D-B875-100A5AFEB725}" srcOrd="1" destOrd="0" presId="urn:microsoft.com/office/officeart/2018/2/layout/IconVerticalSolidList"/>
    <dgm:cxn modelId="{1592CD51-202B-4266-B3B0-79DE83C4C517}" type="presParOf" srcId="{74F691CC-CC0A-46AC-B3FD-C4E5819EDF5C}" destId="{B724B13A-911B-41F0-92E7-A4EDE463EC3A}" srcOrd="2" destOrd="0" presId="urn:microsoft.com/office/officeart/2018/2/layout/IconVerticalSolidList"/>
    <dgm:cxn modelId="{EC2737A5-ADA6-4737-83B7-3663BAEB9574}" type="presParOf" srcId="{B724B13A-911B-41F0-92E7-A4EDE463EC3A}" destId="{D9A31334-EF98-4284-B8CD-389BE23AEC52}" srcOrd="0" destOrd="0" presId="urn:microsoft.com/office/officeart/2018/2/layout/IconVerticalSolidList"/>
    <dgm:cxn modelId="{72561B1F-C0C8-405C-9C79-0F34A18B0849}" type="presParOf" srcId="{B724B13A-911B-41F0-92E7-A4EDE463EC3A}" destId="{65E0F481-E5D9-472E-BC20-2F8B1041F873}" srcOrd="1" destOrd="0" presId="urn:microsoft.com/office/officeart/2018/2/layout/IconVerticalSolidList"/>
    <dgm:cxn modelId="{EAC155AB-69C2-457F-8A24-0FD008B2748C}" type="presParOf" srcId="{B724B13A-911B-41F0-92E7-A4EDE463EC3A}" destId="{E0E0A831-5E80-4DAA-9AB7-A46CBBC488A0}" srcOrd="2" destOrd="0" presId="urn:microsoft.com/office/officeart/2018/2/layout/IconVerticalSolidList"/>
    <dgm:cxn modelId="{4D850B67-C267-4FFF-9940-2231A54C00DF}" type="presParOf" srcId="{B724B13A-911B-41F0-92E7-A4EDE463EC3A}" destId="{27A44DC1-709C-4CF3-870B-ED6CBCDF891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5E932F-D197-4FC4-A0C2-2276F9858DC4}"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750F9D9-7C31-4C71-8A0B-44E97DD2E461}">
      <dgm:prSet/>
      <dgm:spPr/>
      <dgm:t>
        <a:bodyPr/>
        <a:lstStyle/>
        <a:p>
          <a:r>
            <a:rPr lang="en-US"/>
            <a:t>1. Smart Grids: The Backbone of Modern Infrastructure</a:t>
          </a:r>
        </a:p>
      </dgm:t>
    </dgm:pt>
    <dgm:pt modelId="{BD0D26AA-CB85-467A-AB45-9D3A933310D7}" type="parTrans" cxnId="{99DD8EFE-A3B8-412A-8077-3B8FD627AA9D}">
      <dgm:prSet/>
      <dgm:spPr/>
      <dgm:t>
        <a:bodyPr/>
        <a:lstStyle/>
        <a:p>
          <a:endParaRPr lang="en-US"/>
        </a:p>
      </dgm:t>
    </dgm:pt>
    <dgm:pt modelId="{E3DF2B64-C8F5-4FE0-862B-2B6150D5C37B}" type="sibTrans" cxnId="{99DD8EFE-A3B8-412A-8077-3B8FD627AA9D}">
      <dgm:prSet/>
      <dgm:spPr/>
      <dgm:t>
        <a:bodyPr/>
        <a:lstStyle/>
        <a:p>
          <a:endParaRPr lang="en-US"/>
        </a:p>
      </dgm:t>
    </dgm:pt>
    <dgm:pt modelId="{BED4A27D-8598-417C-BC18-D9B6C8A189FF}">
      <dgm:prSet/>
      <dgm:spPr/>
      <dgm:t>
        <a:bodyPr/>
        <a:lstStyle/>
        <a:p>
          <a:r>
            <a:rPr lang="en-US"/>
            <a:t>2. Why Cybersecurity is Critical for Smart Grids</a:t>
          </a:r>
        </a:p>
      </dgm:t>
    </dgm:pt>
    <dgm:pt modelId="{ACE95FCC-1B4F-48A1-9041-AFEC37943682}" type="parTrans" cxnId="{8E1F97F6-4416-4C92-9507-ED673162C376}">
      <dgm:prSet/>
      <dgm:spPr/>
      <dgm:t>
        <a:bodyPr/>
        <a:lstStyle/>
        <a:p>
          <a:endParaRPr lang="en-US"/>
        </a:p>
      </dgm:t>
    </dgm:pt>
    <dgm:pt modelId="{153BFA27-B97E-4FF0-843E-98DA6DAEE9A7}" type="sibTrans" cxnId="{8E1F97F6-4416-4C92-9507-ED673162C376}">
      <dgm:prSet/>
      <dgm:spPr/>
      <dgm:t>
        <a:bodyPr/>
        <a:lstStyle/>
        <a:p>
          <a:endParaRPr lang="en-US"/>
        </a:p>
      </dgm:t>
    </dgm:pt>
    <dgm:pt modelId="{3516DE29-1F21-481B-AF1F-E07908067D01}">
      <dgm:prSet/>
      <dgm:spPr/>
      <dgm:t>
        <a:bodyPr/>
        <a:lstStyle/>
        <a:p>
          <a:r>
            <a:rPr lang="en-US"/>
            <a:t>3. Overview of Big Data in Smart Grids</a:t>
          </a:r>
        </a:p>
      </dgm:t>
    </dgm:pt>
    <dgm:pt modelId="{A176CE3D-434F-4F41-8166-4519DEAD7D75}" type="parTrans" cxnId="{707226C0-2E02-436B-A743-61F96307562F}">
      <dgm:prSet/>
      <dgm:spPr/>
      <dgm:t>
        <a:bodyPr/>
        <a:lstStyle/>
        <a:p>
          <a:endParaRPr lang="en-US"/>
        </a:p>
      </dgm:t>
    </dgm:pt>
    <dgm:pt modelId="{A8802453-E550-4925-8C8B-74A4616270AB}" type="sibTrans" cxnId="{707226C0-2E02-436B-A743-61F96307562F}">
      <dgm:prSet/>
      <dgm:spPr/>
      <dgm:t>
        <a:bodyPr/>
        <a:lstStyle/>
        <a:p>
          <a:endParaRPr lang="en-US"/>
        </a:p>
      </dgm:t>
    </dgm:pt>
    <dgm:pt modelId="{B058720D-C8A8-435F-ABC1-A0EF7E4EBB55}">
      <dgm:prSet/>
      <dgm:spPr/>
      <dgm:t>
        <a:bodyPr/>
        <a:lstStyle/>
        <a:p>
          <a:r>
            <a:rPr lang="en-US"/>
            <a:t>4. Artificial Intelligence in Smart Grids</a:t>
          </a:r>
        </a:p>
      </dgm:t>
    </dgm:pt>
    <dgm:pt modelId="{5CA29EAF-0547-4DE4-ACAF-37D79F5253C4}" type="parTrans" cxnId="{5D5BF619-8110-425F-8959-8850B5752091}">
      <dgm:prSet/>
      <dgm:spPr/>
      <dgm:t>
        <a:bodyPr/>
        <a:lstStyle/>
        <a:p>
          <a:endParaRPr lang="en-US"/>
        </a:p>
      </dgm:t>
    </dgm:pt>
    <dgm:pt modelId="{F17F2CB2-D519-4D64-9B19-829F207BDC0E}" type="sibTrans" cxnId="{5D5BF619-8110-425F-8959-8850B5752091}">
      <dgm:prSet/>
      <dgm:spPr/>
      <dgm:t>
        <a:bodyPr/>
        <a:lstStyle/>
        <a:p>
          <a:endParaRPr lang="en-US"/>
        </a:p>
      </dgm:t>
    </dgm:pt>
    <dgm:pt modelId="{0BF78E5F-DC6F-4F39-82B8-81D2E73E7A68}">
      <dgm:prSet/>
      <dgm:spPr/>
      <dgm:t>
        <a:bodyPr/>
        <a:lstStyle/>
        <a:p>
          <a:r>
            <a:rPr lang="en-US"/>
            <a:t>5. Research Goal and Objectives</a:t>
          </a:r>
        </a:p>
      </dgm:t>
    </dgm:pt>
    <dgm:pt modelId="{F0D3560D-D16D-44FC-B7EF-C2746A77FA91}" type="parTrans" cxnId="{99AA3BA2-BEE5-4D11-BFC0-0EF4CDA5EA30}">
      <dgm:prSet/>
      <dgm:spPr/>
      <dgm:t>
        <a:bodyPr/>
        <a:lstStyle/>
        <a:p>
          <a:endParaRPr lang="en-US"/>
        </a:p>
      </dgm:t>
    </dgm:pt>
    <dgm:pt modelId="{109B15A0-C4FD-412B-A531-7CA3AD957113}" type="sibTrans" cxnId="{99AA3BA2-BEE5-4D11-BFC0-0EF4CDA5EA30}">
      <dgm:prSet/>
      <dgm:spPr/>
      <dgm:t>
        <a:bodyPr/>
        <a:lstStyle/>
        <a:p>
          <a:endParaRPr lang="en-US"/>
        </a:p>
      </dgm:t>
    </dgm:pt>
    <dgm:pt modelId="{F8CFCD2D-A8E5-47CE-9E5C-BB0AA7750871}">
      <dgm:prSet/>
      <dgm:spPr/>
      <dgm:t>
        <a:bodyPr/>
        <a:lstStyle/>
        <a:p>
          <a:r>
            <a:rPr lang="en-US"/>
            <a:t>6. Literature Review: Trends in Smart Grid Cybersecurity</a:t>
          </a:r>
        </a:p>
      </dgm:t>
    </dgm:pt>
    <dgm:pt modelId="{BC0BEB2F-09C8-419A-AE70-8BF3CD74BF0C}" type="parTrans" cxnId="{A595E46F-0D48-43FC-8B98-236F8B5079AB}">
      <dgm:prSet/>
      <dgm:spPr/>
      <dgm:t>
        <a:bodyPr/>
        <a:lstStyle/>
        <a:p>
          <a:endParaRPr lang="en-US"/>
        </a:p>
      </dgm:t>
    </dgm:pt>
    <dgm:pt modelId="{2510A588-9BBC-4A84-BD75-AEE38A06E9B5}" type="sibTrans" cxnId="{A595E46F-0D48-43FC-8B98-236F8B5079AB}">
      <dgm:prSet/>
      <dgm:spPr/>
      <dgm:t>
        <a:bodyPr/>
        <a:lstStyle/>
        <a:p>
          <a:endParaRPr lang="en-US"/>
        </a:p>
      </dgm:t>
    </dgm:pt>
    <dgm:pt modelId="{CE167484-D702-49D7-8507-0F50626F51BF}">
      <dgm:prSet/>
      <dgm:spPr/>
      <dgm:t>
        <a:bodyPr/>
        <a:lstStyle/>
        <a:p>
          <a:r>
            <a:rPr lang="en-US"/>
            <a:t>7. Smart Grid Architecture &amp; Data Flows</a:t>
          </a:r>
        </a:p>
      </dgm:t>
    </dgm:pt>
    <dgm:pt modelId="{C61E1B25-3A41-48A2-A84D-74DC97ABA640}" type="parTrans" cxnId="{B61A9994-81D3-497F-914A-886353F8EE14}">
      <dgm:prSet/>
      <dgm:spPr/>
      <dgm:t>
        <a:bodyPr/>
        <a:lstStyle/>
        <a:p>
          <a:endParaRPr lang="en-US"/>
        </a:p>
      </dgm:t>
    </dgm:pt>
    <dgm:pt modelId="{10B123F8-FE87-4712-88AB-1F18ECA06C3D}" type="sibTrans" cxnId="{B61A9994-81D3-497F-914A-886353F8EE14}">
      <dgm:prSet/>
      <dgm:spPr/>
      <dgm:t>
        <a:bodyPr/>
        <a:lstStyle/>
        <a:p>
          <a:endParaRPr lang="en-US"/>
        </a:p>
      </dgm:t>
    </dgm:pt>
    <dgm:pt modelId="{2E78A2D1-A6E0-462E-BD33-02C790BD735D}">
      <dgm:prSet/>
      <dgm:spPr/>
      <dgm:t>
        <a:bodyPr/>
        <a:lstStyle/>
        <a:p>
          <a:r>
            <a:rPr lang="en-US"/>
            <a:t>8. Cybersecurity in Smart Grids: The CIA Triad</a:t>
          </a:r>
        </a:p>
      </dgm:t>
    </dgm:pt>
    <dgm:pt modelId="{6D11B16C-4794-4C91-B8ED-29033CD56AAA}" type="parTrans" cxnId="{5F3A0115-A997-4716-95A2-A9652140BAF3}">
      <dgm:prSet/>
      <dgm:spPr/>
      <dgm:t>
        <a:bodyPr/>
        <a:lstStyle/>
        <a:p>
          <a:endParaRPr lang="en-US"/>
        </a:p>
      </dgm:t>
    </dgm:pt>
    <dgm:pt modelId="{3FC4BC39-AC79-4C06-9F95-BC01C6EC9C05}" type="sibTrans" cxnId="{5F3A0115-A997-4716-95A2-A9652140BAF3}">
      <dgm:prSet/>
      <dgm:spPr/>
      <dgm:t>
        <a:bodyPr/>
        <a:lstStyle/>
        <a:p>
          <a:endParaRPr lang="en-US"/>
        </a:p>
      </dgm:t>
    </dgm:pt>
    <dgm:pt modelId="{2CF4460A-417F-496E-BA0D-DE9425515B9C}">
      <dgm:prSet/>
      <dgm:spPr/>
      <dgm:t>
        <a:bodyPr/>
        <a:lstStyle/>
        <a:p>
          <a:r>
            <a:rPr lang="en-US"/>
            <a:t>9. Common Cybersecurity Threats in Smart Grids</a:t>
          </a:r>
        </a:p>
      </dgm:t>
    </dgm:pt>
    <dgm:pt modelId="{B5A0859D-A90E-4490-B88D-DCE0E5ABCB23}" type="parTrans" cxnId="{2C133AE5-8648-43A0-AE71-6DC3F4362062}">
      <dgm:prSet/>
      <dgm:spPr/>
      <dgm:t>
        <a:bodyPr/>
        <a:lstStyle/>
        <a:p>
          <a:endParaRPr lang="en-US"/>
        </a:p>
      </dgm:t>
    </dgm:pt>
    <dgm:pt modelId="{9C8BA989-42AB-4858-B43D-226A6B0E901E}" type="sibTrans" cxnId="{2C133AE5-8648-43A0-AE71-6DC3F4362062}">
      <dgm:prSet/>
      <dgm:spPr/>
      <dgm:t>
        <a:bodyPr/>
        <a:lstStyle/>
        <a:p>
          <a:endParaRPr lang="en-US"/>
        </a:p>
      </dgm:t>
    </dgm:pt>
    <dgm:pt modelId="{0EAE6A4F-1F04-47F1-98CD-C166282FFD27}">
      <dgm:prSet/>
      <dgm:spPr/>
      <dgm:t>
        <a:bodyPr/>
        <a:lstStyle/>
        <a:p>
          <a:r>
            <a:rPr lang="en-US"/>
            <a:t>10. Risk Modeling: The CORAS Method</a:t>
          </a:r>
        </a:p>
      </dgm:t>
    </dgm:pt>
    <dgm:pt modelId="{1B8753F9-6A58-40A6-B4AC-AC0A1D52E726}" type="parTrans" cxnId="{55E8A0FC-FE06-4277-A8F5-B66AA3069E70}">
      <dgm:prSet/>
      <dgm:spPr/>
      <dgm:t>
        <a:bodyPr/>
        <a:lstStyle/>
        <a:p>
          <a:endParaRPr lang="en-US"/>
        </a:p>
      </dgm:t>
    </dgm:pt>
    <dgm:pt modelId="{B7F22535-DB2A-4356-AF0C-01F9594178C9}" type="sibTrans" cxnId="{55E8A0FC-FE06-4277-A8F5-B66AA3069E70}">
      <dgm:prSet/>
      <dgm:spPr/>
      <dgm:t>
        <a:bodyPr/>
        <a:lstStyle/>
        <a:p>
          <a:endParaRPr lang="en-US"/>
        </a:p>
      </dgm:t>
    </dgm:pt>
    <dgm:pt modelId="{81722E41-01AB-457F-B7BF-C72BAF672255}">
      <dgm:prSet/>
      <dgm:spPr/>
      <dgm:t>
        <a:bodyPr/>
        <a:lstStyle/>
        <a:p>
          <a:r>
            <a:rPr lang="en-US"/>
            <a:t>11. Artificial Intelligence and Risk Mitigation</a:t>
          </a:r>
        </a:p>
      </dgm:t>
    </dgm:pt>
    <dgm:pt modelId="{C46D6BFB-149E-4133-8C1A-DEE3650F335C}" type="parTrans" cxnId="{157E29DE-0FAB-48F7-B0EA-28C7F5945427}">
      <dgm:prSet/>
      <dgm:spPr/>
      <dgm:t>
        <a:bodyPr/>
        <a:lstStyle/>
        <a:p>
          <a:endParaRPr lang="en-US"/>
        </a:p>
      </dgm:t>
    </dgm:pt>
    <dgm:pt modelId="{FFF1135D-C9D4-468C-B3AA-52285864CBF9}" type="sibTrans" cxnId="{157E29DE-0FAB-48F7-B0EA-28C7F5945427}">
      <dgm:prSet/>
      <dgm:spPr/>
      <dgm:t>
        <a:bodyPr/>
        <a:lstStyle/>
        <a:p>
          <a:endParaRPr lang="en-US"/>
        </a:p>
      </dgm:t>
    </dgm:pt>
    <dgm:pt modelId="{BE410E7E-16C9-4E8E-8096-F33C682B8441}">
      <dgm:prSet/>
      <dgm:spPr/>
      <dgm:t>
        <a:bodyPr/>
        <a:lstStyle/>
        <a:p>
          <a:r>
            <a:rPr lang="en-US"/>
            <a:t>12. Deep Learning for Threat Detection</a:t>
          </a:r>
        </a:p>
      </dgm:t>
    </dgm:pt>
    <dgm:pt modelId="{57D76C10-25D9-48D8-9C2D-5D164CDB0296}" type="parTrans" cxnId="{17874B1B-E369-4718-9BAC-EC441AEDFF6E}">
      <dgm:prSet/>
      <dgm:spPr/>
      <dgm:t>
        <a:bodyPr/>
        <a:lstStyle/>
        <a:p>
          <a:endParaRPr lang="en-US"/>
        </a:p>
      </dgm:t>
    </dgm:pt>
    <dgm:pt modelId="{AF6BC8D3-C2BE-4AD2-BC4F-BC470C84326B}" type="sibTrans" cxnId="{17874B1B-E369-4718-9BAC-EC441AEDFF6E}">
      <dgm:prSet/>
      <dgm:spPr/>
      <dgm:t>
        <a:bodyPr/>
        <a:lstStyle/>
        <a:p>
          <a:endParaRPr lang="en-US"/>
        </a:p>
      </dgm:t>
    </dgm:pt>
    <dgm:pt modelId="{B58ADCCE-E81A-41B0-A2F7-029C355EF716}">
      <dgm:prSet/>
      <dgm:spPr/>
      <dgm:t>
        <a:bodyPr/>
        <a:lstStyle/>
        <a:p>
          <a:r>
            <a:rPr lang="en-US"/>
            <a:t>13. Predictive Analytics in Grid Security</a:t>
          </a:r>
        </a:p>
      </dgm:t>
    </dgm:pt>
    <dgm:pt modelId="{B35FCFE0-B0C3-4A48-A62B-80C5D6D201DD}" type="parTrans" cxnId="{6AB11F5D-42E0-4347-AF8D-4AC1F3B1F11E}">
      <dgm:prSet/>
      <dgm:spPr/>
      <dgm:t>
        <a:bodyPr/>
        <a:lstStyle/>
        <a:p>
          <a:endParaRPr lang="en-US"/>
        </a:p>
      </dgm:t>
    </dgm:pt>
    <dgm:pt modelId="{471AAD3D-5090-4EB3-BA47-354BF612DDF2}" type="sibTrans" cxnId="{6AB11F5D-42E0-4347-AF8D-4AC1F3B1F11E}">
      <dgm:prSet/>
      <dgm:spPr/>
      <dgm:t>
        <a:bodyPr/>
        <a:lstStyle/>
        <a:p>
          <a:endParaRPr lang="en-US"/>
        </a:p>
      </dgm:t>
    </dgm:pt>
    <dgm:pt modelId="{1AB81703-491A-430D-8B96-24A1B0F5F3C5}">
      <dgm:prSet/>
      <dgm:spPr/>
      <dgm:t>
        <a:bodyPr/>
        <a:lstStyle/>
        <a:p>
          <a:r>
            <a:rPr lang="en-US" dirty="0"/>
            <a:t>14. Survey of Cybersecurity Techniques</a:t>
          </a:r>
        </a:p>
      </dgm:t>
    </dgm:pt>
    <dgm:pt modelId="{19F22C05-49F0-4687-BA27-769CB0846F09}" type="parTrans" cxnId="{D4928C6D-AFE6-4D7F-9AAB-287F047EC00E}">
      <dgm:prSet/>
      <dgm:spPr/>
      <dgm:t>
        <a:bodyPr/>
        <a:lstStyle/>
        <a:p>
          <a:endParaRPr lang="en-US"/>
        </a:p>
      </dgm:t>
    </dgm:pt>
    <dgm:pt modelId="{8214769C-C280-487E-8E20-32BE45993A05}" type="sibTrans" cxnId="{D4928C6D-AFE6-4D7F-9AAB-287F047EC00E}">
      <dgm:prSet/>
      <dgm:spPr/>
      <dgm:t>
        <a:bodyPr/>
        <a:lstStyle/>
        <a:p>
          <a:endParaRPr lang="en-US"/>
        </a:p>
      </dgm:t>
    </dgm:pt>
    <dgm:pt modelId="{D29DDAA0-AC3B-4605-B94F-3223E0901A79}">
      <dgm:prSet/>
      <dgm:spPr/>
      <dgm:t>
        <a:bodyPr/>
        <a:lstStyle/>
        <a:p>
          <a:r>
            <a:rPr lang="en-US"/>
            <a:t>15. Visualizing Smart Grid Cybersecurity Risks</a:t>
          </a:r>
        </a:p>
      </dgm:t>
    </dgm:pt>
    <dgm:pt modelId="{29AD4D9F-0ABE-4C9A-8596-709CCF53C5BF}" type="parTrans" cxnId="{4AC1E434-CFA4-4ECD-B94F-0A2AC5DF4748}">
      <dgm:prSet/>
      <dgm:spPr/>
      <dgm:t>
        <a:bodyPr/>
        <a:lstStyle/>
        <a:p>
          <a:endParaRPr lang="en-US"/>
        </a:p>
      </dgm:t>
    </dgm:pt>
    <dgm:pt modelId="{B730B395-DECB-4755-8EB1-286235C55C9B}" type="sibTrans" cxnId="{4AC1E434-CFA4-4ECD-B94F-0A2AC5DF4748}">
      <dgm:prSet/>
      <dgm:spPr/>
      <dgm:t>
        <a:bodyPr/>
        <a:lstStyle/>
        <a:p>
          <a:endParaRPr lang="en-US"/>
        </a:p>
      </dgm:t>
    </dgm:pt>
    <dgm:pt modelId="{E2DD4708-D375-41A9-A37F-A1D642C10A3B}">
      <dgm:prSet/>
      <dgm:spPr/>
      <dgm:t>
        <a:bodyPr/>
        <a:lstStyle/>
        <a:p>
          <a:r>
            <a:rPr lang="en-US"/>
            <a:t>17. Case Study: Application of AI in Smart Grid Security</a:t>
          </a:r>
        </a:p>
      </dgm:t>
    </dgm:pt>
    <dgm:pt modelId="{DEBC28AE-9590-4285-9508-8005D9E68A70}" type="parTrans" cxnId="{7F229BF2-7D30-4151-ABE4-06332943D595}">
      <dgm:prSet/>
      <dgm:spPr/>
      <dgm:t>
        <a:bodyPr/>
        <a:lstStyle/>
        <a:p>
          <a:endParaRPr lang="en-US"/>
        </a:p>
      </dgm:t>
    </dgm:pt>
    <dgm:pt modelId="{0191B929-4557-4D20-A4C9-0EAFB7CC002B}" type="sibTrans" cxnId="{7F229BF2-7D30-4151-ABE4-06332943D595}">
      <dgm:prSet/>
      <dgm:spPr/>
      <dgm:t>
        <a:bodyPr/>
        <a:lstStyle/>
        <a:p>
          <a:endParaRPr lang="en-US"/>
        </a:p>
      </dgm:t>
    </dgm:pt>
    <dgm:pt modelId="{EFCE558A-D349-47E1-B2ED-0BEBBE1C9A20}">
      <dgm:prSet/>
      <dgm:spPr/>
      <dgm:t>
        <a:bodyPr/>
        <a:lstStyle/>
        <a:p>
          <a:r>
            <a:rPr lang="en-US"/>
            <a:t>18. How Big Data Enhances Grid Cybersecurity</a:t>
          </a:r>
        </a:p>
      </dgm:t>
    </dgm:pt>
    <dgm:pt modelId="{92AC2C04-D7E3-4060-8A0E-236F9943DC94}" type="parTrans" cxnId="{BBFF9472-3F0B-4368-8099-D02552D460EF}">
      <dgm:prSet/>
      <dgm:spPr/>
      <dgm:t>
        <a:bodyPr/>
        <a:lstStyle/>
        <a:p>
          <a:endParaRPr lang="en-US"/>
        </a:p>
      </dgm:t>
    </dgm:pt>
    <dgm:pt modelId="{C8BD98D3-8A86-4CC8-B1F5-A63BD54523F8}" type="sibTrans" cxnId="{BBFF9472-3F0B-4368-8099-D02552D460EF}">
      <dgm:prSet/>
      <dgm:spPr/>
      <dgm:t>
        <a:bodyPr/>
        <a:lstStyle/>
        <a:p>
          <a:endParaRPr lang="en-US"/>
        </a:p>
      </dgm:t>
    </dgm:pt>
    <dgm:pt modelId="{EC3DBCB7-215A-4361-ADF8-541A2107E68A}">
      <dgm:prSet/>
      <dgm:spPr/>
      <dgm:t>
        <a:bodyPr/>
        <a:lstStyle/>
        <a:p>
          <a:r>
            <a:rPr lang="en-US"/>
            <a:t>19. Optimization Algorithms for Security</a:t>
          </a:r>
        </a:p>
      </dgm:t>
    </dgm:pt>
    <dgm:pt modelId="{66B1B6A5-15E9-467D-9259-62D4A884AD92}" type="parTrans" cxnId="{8A8EC369-AF5F-4379-8C8D-42AF640986A7}">
      <dgm:prSet/>
      <dgm:spPr/>
      <dgm:t>
        <a:bodyPr/>
        <a:lstStyle/>
        <a:p>
          <a:endParaRPr lang="en-US"/>
        </a:p>
      </dgm:t>
    </dgm:pt>
    <dgm:pt modelId="{3FAD1BCC-31F2-4A01-B1DF-741688F040FF}" type="sibTrans" cxnId="{8A8EC369-AF5F-4379-8C8D-42AF640986A7}">
      <dgm:prSet/>
      <dgm:spPr/>
      <dgm:t>
        <a:bodyPr/>
        <a:lstStyle/>
        <a:p>
          <a:endParaRPr lang="en-US"/>
        </a:p>
      </dgm:t>
    </dgm:pt>
    <dgm:pt modelId="{EDD0E59E-6C1D-4147-ABFB-A13DE5C28EF8}">
      <dgm:prSet/>
      <dgm:spPr/>
      <dgm:t>
        <a:bodyPr/>
        <a:lstStyle/>
        <a:p>
          <a:r>
            <a:rPr lang="en-US"/>
            <a:t>20. Challenges of Implementing AI in Smart Grids</a:t>
          </a:r>
        </a:p>
      </dgm:t>
    </dgm:pt>
    <dgm:pt modelId="{1E0C1FB1-1BB4-4F12-B29F-703D1D56CEC7}" type="parTrans" cxnId="{0C081AB7-D8BD-43B4-A41A-07F09BD01ACF}">
      <dgm:prSet/>
      <dgm:spPr/>
      <dgm:t>
        <a:bodyPr/>
        <a:lstStyle/>
        <a:p>
          <a:endParaRPr lang="en-US"/>
        </a:p>
      </dgm:t>
    </dgm:pt>
    <dgm:pt modelId="{195A03C1-CE7B-41E0-B19C-DD1F7D91166D}" type="sibTrans" cxnId="{0C081AB7-D8BD-43B4-A41A-07F09BD01ACF}">
      <dgm:prSet/>
      <dgm:spPr/>
      <dgm:t>
        <a:bodyPr/>
        <a:lstStyle/>
        <a:p>
          <a:endParaRPr lang="en-US"/>
        </a:p>
      </dgm:t>
    </dgm:pt>
    <dgm:pt modelId="{0BBDEA47-197E-4410-9D3D-2355C47EC74B}">
      <dgm:prSet/>
      <dgm:spPr/>
      <dgm:t>
        <a:bodyPr/>
        <a:lstStyle/>
        <a:p>
          <a:r>
            <a:rPr lang="en-US"/>
            <a:t>21. Technical Limitations of Current Security Models</a:t>
          </a:r>
        </a:p>
      </dgm:t>
    </dgm:pt>
    <dgm:pt modelId="{BDB7C34E-9304-4066-BA72-CE9C6BC232CE}" type="parTrans" cxnId="{DB828C61-3853-4D4D-A771-1768F3C7D9B9}">
      <dgm:prSet/>
      <dgm:spPr/>
      <dgm:t>
        <a:bodyPr/>
        <a:lstStyle/>
        <a:p>
          <a:endParaRPr lang="en-US"/>
        </a:p>
      </dgm:t>
    </dgm:pt>
    <dgm:pt modelId="{68CE6370-3F9E-4D71-8A74-44246DE3F584}" type="sibTrans" cxnId="{DB828C61-3853-4D4D-A771-1768F3C7D9B9}">
      <dgm:prSet/>
      <dgm:spPr/>
      <dgm:t>
        <a:bodyPr/>
        <a:lstStyle/>
        <a:p>
          <a:endParaRPr lang="en-US"/>
        </a:p>
      </dgm:t>
    </dgm:pt>
    <dgm:pt modelId="{D53709FA-61A6-40A1-9910-12D9F3ED9C83}">
      <dgm:prSet/>
      <dgm:spPr/>
      <dgm:t>
        <a:bodyPr/>
        <a:lstStyle/>
        <a:p>
          <a:r>
            <a:rPr lang="en-US"/>
            <a:t>22. Proposed Future Research Directions</a:t>
          </a:r>
        </a:p>
      </dgm:t>
    </dgm:pt>
    <dgm:pt modelId="{91B7686C-B555-42C4-9C7F-A1094403B7D0}" type="parTrans" cxnId="{50808068-3C6C-4A4E-B762-8F6FC5DF87AA}">
      <dgm:prSet/>
      <dgm:spPr/>
      <dgm:t>
        <a:bodyPr/>
        <a:lstStyle/>
        <a:p>
          <a:endParaRPr lang="en-US"/>
        </a:p>
      </dgm:t>
    </dgm:pt>
    <dgm:pt modelId="{BBC0A8FD-BF8A-4798-B305-0C85B3422CD4}" type="sibTrans" cxnId="{50808068-3C6C-4A4E-B762-8F6FC5DF87AA}">
      <dgm:prSet/>
      <dgm:spPr/>
      <dgm:t>
        <a:bodyPr/>
        <a:lstStyle/>
        <a:p>
          <a:endParaRPr lang="en-US"/>
        </a:p>
      </dgm:t>
    </dgm:pt>
    <dgm:pt modelId="{75C3EDF7-00D2-4E10-BBDA-7A2DDAA17034}">
      <dgm:prSet/>
      <dgm:spPr/>
      <dgm:t>
        <a:bodyPr/>
        <a:lstStyle/>
        <a:p>
          <a:r>
            <a:rPr lang="en-US"/>
            <a:t>23. Practical Impact on the Energy Sector</a:t>
          </a:r>
        </a:p>
      </dgm:t>
    </dgm:pt>
    <dgm:pt modelId="{9A935157-31D7-4C38-A1CC-1168A298594E}" type="parTrans" cxnId="{5205A075-1F6D-46DB-87BE-8E2C403437DB}">
      <dgm:prSet/>
      <dgm:spPr/>
      <dgm:t>
        <a:bodyPr/>
        <a:lstStyle/>
        <a:p>
          <a:endParaRPr lang="en-US"/>
        </a:p>
      </dgm:t>
    </dgm:pt>
    <dgm:pt modelId="{60AF5F04-9CE6-417B-9621-72E4C806A34E}" type="sibTrans" cxnId="{5205A075-1F6D-46DB-87BE-8E2C403437DB}">
      <dgm:prSet/>
      <dgm:spPr/>
      <dgm:t>
        <a:bodyPr/>
        <a:lstStyle/>
        <a:p>
          <a:endParaRPr lang="en-US"/>
        </a:p>
      </dgm:t>
    </dgm:pt>
    <dgm:pt modelId="{430E6D63-87D8-417B-9498-DE93D9134201}">
      <dgm:prSet/>
      <dgm:spPr/>
      <dgm:t>
        <a:bodyPr/>
        <a:lstStyle/>
        <a:p>
          <a:r>
            <a:rPr lang="en-US"/>
            <a:t>24. Policy and Regulatory Considerations</a:t>
          </a:r>
        </a:p>
      </dgm:t>
    </dgm:pt>
    <dgm:pt modelId="{CED775AD-2E2E-43AB-8DB1-BD3182738DEB}" type="parTrans" cxnId="{7F488297-D948-4352-87F4-12844DED6AE2}">
      <dgm:prSet/>
      <dgm:spPr/>
      <dgm:t>
        <a:bodyPr/>
        <a:lstStyle/>
        <a:p>
          <a:endParaRPr lang="en-US"/>
        </a:p>
      </dgm:t>
    </dgm:pt>
    <dgm:pt modelId="{91F8CB6F-93B4-473A-A2C9-5E6B63A80D56}" type="sibTrans" cxnId="{7F488297-D948-4352-87F4-12844DED6AE2}">
      <dgm:prSet/>
      <dgm:spPr/>
      <dgm:t>
        <a:bodyPr/>
        <a:lstStyle/>
        <a:p>
          <a:endParaRPr lang="en-US"/>
        </a:p>
      </dgm:t>
    </dgm:pt>
    <dgm:pt modelId="{F137CAF7-3A13-46CD-81A3-B3713DDB8D1C}">
      <dgm:prSet/>
      <dgm:spPr/>
      <dgm:t>
        <a:bodyPr/>
        <a:lstStyle/>
        <a:p>
          <a:r>
            <a:rPr lang="en-US"/>
            <a:t>25. AI's Trustworthiness in Cybersecurity</a:t>
          </a:r>
        </a:p>
      </dgm:t>
    </dgm:pt>
    <dgm:pt modelId="{035D2335-C9BC-4FAF-8BE8-3C98673DB9E5}" type="parTrans" cxnId="{79E9F24D-74C8-48B2-A884-DB379203B9D5}">
      <dgm:prSet/>
      <dgm:spPr/>
      <dgm:t>
        <a:bodyPr/>
        <a:lstStyle/>
        <a:p>
          <a:endParaRPr lang="en-US"/>
        </a:p>
      </dgm:t>
    </dgm:pt>
    <dgm:pt modelId="{945557C2-4E86-49BC-BA37-7968E0A6A321}" type="sibTrans" cxnId="{79E9F24D-74C8-48B2-A884-DB379203B9D5}">
      <dgm:prSet/>
      <dgm:spPr/>
      <dgm:t>
        <a:bodyPr/>
        <a:lstStyle/>
        <a:p>
          <a:endParaRPr lang="en-US"/>
        </a:p>
      </dgm:t>
    </dgm:pt>
    <dgm:pt modelId="{F9D491A3-72D2-4A45-9943-232B044D605F}">
      <dgm:prSet/>
      <dgm:spPr/>
      <dgm:t>
        <a:bodyPr/>
        <a:lstStyle/>
        <a:p>
          <a:r>
            <a:rPr lang="en-US"/>
            <a:t>26. Recent Advances in AI for Smart Grid Security</a:t>
          </a:r>
        </a:p>
      </dgm:t>
    </dgm:pt>
    <dgm:pt modelId="{0BAD92D6-1B05-40DA-8519-FC0CC0C2216A}" type="parTrans" cxnId="{6A382FE1-D1C2-46BA-AC50-FF4D7D9B6BA8}">
      <dgm:prSet/>
      <dgm:spPr/>
      <dgm:t>
        <a:bodyPr/>
        <a:lstStyle/>
        <a:p>
          <a:endParaRPr lang="en-US"/>
        </a:p>
      </dgm:t>
    </dgm:pt>
    <dgm:pt modelId="{E02071DA-EBBF-49C0-ADB1-C37FDC33CEBB}" type="sibTrans" cxnId="{6A382FE1-D1C2-46BA-AC50-FF4D7D9B6BA8}">
      <dgm:prSet/>
      <dgm:spPr/>
      <dgm:t>
        <a:bodyPr/>
        <a:lstStyle/>
        <a:p>
          <a:endParaRPr lang="en-US"/>
        </a:p>
      </dgm:t>
    </dgm:pt>
    <dgm:pt modelId="{B03FAAAD-ACE6-4862-B7DA-D9496EF8B55D}">
      <dgm:prSet/>
      <dgm:spPr/>
      <dgm:t>
        <a:bodyPr/>
        <a:lstStyle/>
        <a:p>
          <a:r>
            <a:rPr lang="en-US"/>
            <a:t>27. Trustworthy AI Frameworks</a:t>
          </a:r>
        </a:p>
      </dgm:t>
    </dgm:pt>
    <dgm:pt modelId="{FC426DC4-9B79-4DC3-9E1E-24A2D7585A16}" type="parTrans" cxnId="{79847996-4098-4D0C-A69D-0ED2950D3354}">
      <dgm:prSet/>
      <dgm:spPr/>
      <dgm:t>
        <a:bodyPr/>
        <a:lstStyle/>
        <a:p>
          <a:endParaRPr lang="en-US"/>
        </a:p>
      </dgm:t>
    </dgm:pt>
    <dgm:pt modelId="{126DAC6D-1B96-4D97-87BC-BF66988E3279}" type="sibTrans" cxnId="{79847996-4098-4D0C-A69D-0ED2950D3354}">
      <dgm:prSet/>
      <dgm:spPr/>
      <dgm:t>
        <a:bodyPr/>
        <a:lstStyle/>
        <a:p>
          <a:endParaRPr lang="en-US"/>
        </a:p>
      </dgm:t>
    </dgm:pt>
    <dgm:pt modelId="{4AA782B2-F948-4B16-9E1C-CAD4F09B1FBD}">
      <dgm:prSet/>
      <dgm:spPr/>
      <dgm:t>
        <a:bodyPr/>
        <a:lstStyle/>
        <a:p>
          <a:r>
            <a:rPr lang="en-US"/>
            <a:t>28. Recent Cybersecurity Threats and AI’s Role</a:t>
          </a:r>
        </a:p>
      </dgm:t>
    </dgm:pt>
    <dgm:pt modelId="{E306BD54-B767-4094-B8B4-4A89B58A9004}" type="parTrans" cxnId="{7394A798-C96B-4E95-AB9D-A8F3AE0A9A13}">
      <dgm:prSet/>
      <dgm:spPr/>
      <dgm:t>
        <a:bodyPr/>
        <a:lstStyle/>
        <a:p>
          <a:endParaRPr lang="en-US"/>
        </a:p>
      </dgm:t>
    </dgm:pt>
    <dgm:pt modelId="{A75ECFEB-ADA5-4E54-808A-D59E86ABFD07}" type="sibTrans" cxnId="{7394A798-C96B-4E95-AB9D-A8F3AE0A9A13}">
      <dgm:prSet/>
      <dgm:spPr/>
      <dgm:t>
        <a:bodyPr/>
        <a:lstStyle/>
        <a:p>
          <a:endParaRPr lang="en-US"/>
        </a:p>
      </dgm:t>
    </dgm:pt>
    <dgm:pt modelId="{2630BC80-FCAE-483B-BE75-5A424DAF2B87}">
      <dgm:prSet/>
      <dgm:spPr/>
      <dgm:t>
        <a:bodyPr/>
        <a:lstStyle/>
        <a:p>
          <a:r>
            <a:rPr lang="en-US"/>
            <a:t>29. Conclusion: The Future of AI in Smart Grids</a:t>
          </a:r>
        </a:p>
      </dgm:t>
    </dgm:pt>
    <dgm:pt modelId="{9B133E0B-99A2-4915-B4C4-695E9676D162}" type="parTrans" cxnId="{682DF1DD-9DF6-4961-B0C3-4AB20443D194}">
      <dgm:prSet/>
      <dgm:spPr/>
      <dgm:t>
        <a:bodyPr/>
        <a:lstStyle/>
        <a:p>
          <a:endParaRPr lang="en-US"/>
        </a:p>
      </dgm:t>
    </dgm:pt>
    <dgm:pt modelId="{F428D469-6651-4620-99A0-20C060E70A9E}" type="sibTrans" cxnId="{682DF1DD-9DF6-4961-B0C3-4AB20443D194}">
      <dgm:prSet/>
      <dgm:spPr/>
      <dgm:t>
        <a:bodyPr/>
        <a:lstStyle/>
        <a:p>
          <a:endParaRPr lang="en-US"/>
        </a:p>
      </dgm:t>
    </dgm:pt>
    <dgm:pt modelId="{224F55D6-19F2-1042-BA0F-4553D9BCDF9E}">
      <dgm:prSet/>
      <dgm:spPr/>
      <dgm:t>
        <a:bodyPr/>
        <a:lstStyle/>
        <a:p>
          <a:r>
            <a:rPr lang="en-US"/>
            <a:t>16. Mitigating the risk of Cyberattack</a:t>
          </a:r>
        </a:p>
      </dgm:t>
    </dgm:pt>
    <dgm:pt modelId="{B9B6539E-3569-3D46-B73C-67A611283307}" type="parTrans" cxnId="{6DCDFCF9-6944-8145-8482-D410A6E65F2C}">
      <dgm:prSet/>
      <dgm:spPr/>
      <dgm:t>
        <a:bodyPr/>
        <a:lstStyle/>
        <a:p>
          <a:endParaRPr lang="en-US"/>
        </a:p>
      </dgm:t>
    </dgm:pt>
    <dgm:pt modelId="{FEC2766E-F106-3845-9DB3-69C672BC4283}" type="sibTrans" cxnId="{6DCDFCF9-6944-8145-8482-D410A6E65F2C}">
      <dgm:prSet/>
      <dgm:spPr/>
      <dgm:t>
        <a:bodyPr/>
        <a:lstStyle/>
        <a:p>
          <a:endParaRPr lang="en-US"/>
        </a:p>
      </dgm:t>
    </dgm:pt>
    <dgm:pt modelId="{E5F16DAF-1CC4-4B45-9FE0-CE71E83828DA}" type="pres">
      <dgm:prSet presAssocID="{B45E932F-D197-4FC4-A0C2-2276F9858DC4}" presName="Name0" presStyleCnt="0">
        <dgm:presLayoutVars>
          <dgm:dir/>
          <dgm:animLvl val="lvl"/>
          <dgm:resizeHandles val="exact"/>
        </dgm:presLayoutVars>
      </dgm:prSet>
      <dgm:spPr/>
    </dgm:pt>
    <dgm:pt modelId="{0C0968B3-A814-914C-91FC-F15B890BF74C}" type="pres">
      <dgm:prSet presAssocID="{6750F9D9-7C31-4C71-8A0B-44E97DD2E461}" presName="linNode" presStyleCnt="0"/>
      <dgm:spPr/>
    </dgm:pt>
    <dgm:pt modelId="{6213A203-E687-3843-BCC6-39FD130CB7AC}" type="pres">
      <dgm:prSet presAssocID="{6750F9D9-7C31-4C71-8A0B-44E97DD2E461}" presName="parentText" presStyleLbl="node1" presStyleIdx="0" presStyleCnt="29">
        <dgm:presLayoutVars>
          <dgm:chMax val="1"/>
          <dgm:bulletEnabled val="1"/>
        </dgm:presLayoutVars>
      </dgm:prSet>
      <dgm:spPr/>
    </dgm:pt>
    <dgm:pt modelId="{F759FF7B-D89B-D94C-8633-E4B10413866C}" type="pres">
      <dgm:prSet presAssocID="{E3DF2B64-C8F5-4FE0-862B-2B6150D5C37B}" presName="sp" presStyleCnt="0"/>
      <dgm:spPr/>
    </dgm:pt>
    <dgm:pt modelId="{15235942-E8AB-3A45-A9E4-8F3AC42A7095}" type="pres">
      <dgm:prSet presAssocID="{BED4A27D-8598-417C-BC18-D9B6C8A189FF}" presName="linNode" presStyleCnt="0"/>
      <dgm:spPr/>
    </dgm:pt>
    <dgm:pt modelId="{357CC5DB-5B8B-FE48-9C3F-0088C3CC35F4}" type="pres">
      <dgm:prSet presAssocID="{BED4A27D-8598-417C-BC18-D9B6C8A189FF}" presName="parentText" presStyleLbl="node1" presStyleIdx="1" presStyleCnt="29" custLinFactNeighborX="-227" custLinFactNeighborY="-100">
        <dgm:presLayoutVars>
          <dgm:chMax val="1"/>
          <dgm:bulletEnabled val="1"/>
        </dgm:presLayoutVars>
      </dgm:prSet>
      <dgm:spPr/>
    </dgm:pt>
    <dgm:pt modelId="{8B04CF4D-B89A-804F-8466-18992F272DAB}" type="pres">
      <dgm:prSet presAssocID="{153BFA27-B97E-4FF0-843E-98DA6DAEE9A7}" presName="sp" presStyleCnt="0"/>
      <dgm:spPr/>
    </dgm:pt>
    <dgm:pt modelId="{4F5B0E6F-C452-6B44-B203-AB2DC98E3A39}" type="pres">
      <dgm:prSet presAssocID="{3516DE29-1F21-481B-AF1F-E07908067D01}" presName="linNode" presStyleCnt="0"/>
      <dgm:spPr/>
    </dgm:pt>
    <dgm:pt modelId="{3CD6D567-8ABC-1344-9505-D0629236F8E9}" type="pres">
      <dgm:prSet presAssocID="{3516DE29-1F21-481B-AF1F-E07908067D01}" presName="parentText" presStyleLbl="node1" presStyleIdx="2" presStyleCnt="29">
        <dgm:presLayoutVars>
          <dgm:chMax val="1"/>
          <dgm:bulletEnabled val="1"/>
        </dgm:presLayoutVars>
      </dgm:prSet>
      <dgm:spPr/>
    </dgm:pt>
    <dgm:pt modelId="{31B11028-C968-8342-B1C5-56EEAB23AAD2}" type="pres">
      <dgm:prSet presAssocID="{A8802453-E550-4925-8C8B-74A4616270AB}" presName="sp" presStyleCnt="0"/>
      <dgm:spPr/>
    </dgm:pt>
    <dgm:pt modelId="{15E0DA2E-6E6A-A541-88E4-AF988AF3DE0F}" type="pres">
      <dgm:prSet presAssocID="{B058720D-C8A8-435F-ABC1-A0EF7E4EBB55}" presName="linNode" presStyleCnt="0"/>
      <dgm:spPr/>
    </dgm:pt>
    <dgm:pt modelId="{FFBF40D8-CE91-1547-B826-69AE09BE6C1B}" type="pres">
      <dgm:prSet presAssocID="{B058720D-C8A8-435F-ABC1-A0EF7E4EBB55}" presName="parentText" presStyleLbl="node1" presStyleIdx="3" presStyleCnt="29">
        <dgm:presLayoutVars>
          <dgm:chMax val="1"/>
          <dgm:bulletEnabled val="1"/>
        </dgm:presLayoutVars>
      </dgm:prSet>
      <dgm:spPr/>
    </dgm:pt>
    <dgm:pt modelId="{4EC699D2-FC73-5D4C-A538-8D4ED60B04AA}" type="pres">
      <dgm:prSet presAssocID="{F17F2CB2-D519-4D64-9B19-829F207BDC0E}" presName="sp" presStyleCnt="0"/>
      <dgm:spPr/>
    </dgm:pt>
    <dgm:pt modelId="{385DE257-E758-7D4A-A715-30607F4F6E54}" type="pres">
      <dgm:prSet presAssocID="{0BF78E5F-DC6F-4F39-82B8-81D2E73E7A68}" presName="linNode" presStyleCnt="0"/>
      <dgm:spPr/>
    </dgm:pt>
    <dgm:pt modelId="{7477EBE5-3409-DB43-9E5B-821D684A014D}" type="pres">
      <dgm:prSet presAssocID="{0BF78E5F-DC6F-4F39-82B8-81D2E73E7A68}" presName="parentText" presStyleLbl="node1" presStyleIdx="4" presStyleCnt="29">
        <dgm:presLayoutVars>
          <dgm:chMax val="1"/>
          <dgm:bulletEnabled val="1"/>
        </dgm:presLayoutVars>
      </dgm:prSet>
      <dgm:spPr/>
    </dgm:pt>
    <dgm:pt modelId="{D681AA01-B805-2141-9AF5-CA0D3C24706B}" type="pres">
      <dgm:prSet presAssocID="{109B15A0-C4FD-412B-A531-7CA3AD957113}" presName="sp" presStyleCnt="0"/>
      <dgm:spPr/>
    </dgm:pt>
    <dgm:pt modelId="{2E45F26D-E6C9-3F4C-BA80-5B4F5EB1C575}" type="pres">
      <dgm:prSet presAssocID="{F8CFCD2D-A8E5-47CE-9E5C-BB0AA7750871}" presName="linNode" presStyleCnt="0"/>
      <dgm:spPr/>
    </dgm:pt>
    <dgm:pt modelId="{078B2300-6642-1C4A-BA02-2287058F705E}" type="pres">
      <dgm:prSet presAssocID="{F8CFCD2D-A8E5-47CE-9E5C-BB0AA7750871}" presName="parentText" presStyleLbl="node1" presStyleIdx="5" presStyleCnt="29">
        <dgm:presLayoutVars>
          <dgm:chMax val="1"/>
          <dgm:bulletEnabled val="1"/>
        </dgm:presLayoutVars>
      </dgm:prSet>
      <dgm:spPr/>
    </dgm:pt>
    <dgm:pt modelId="{0FB80679-5A2A-5B40-A433-CA3C9CB86926}" type="pres">
      <dgm:prSet presAssocID="{2510A588-9BBC-4A84-BD75-AEE38A06E9B5}" presName="sp" presStyleCnt="0"/>
      <dgm:spPr/>
    </dgm:pt>
    <dgm:pt modelId="{2C6B61C4-DB59-7346-A8F8-5023F7A39ED5}" type="pres">
      <dgm:prSet presAssocID="{CE167484-D702-49D7-8507-0F50626F51BF}" presName="linNode" presStyleCnt="0"/>
      <dgm:spPr/>
    </dgm:pt>
    <dgm:pt modelId="{047DB38E-420F-364E-A1CE-4DDF00B92F67}" type="pres">
      <dgm:prSet presAssocID="{CE167484-D702-49D7-8507-0F50626F51BF}" presName="parentText" presStyleLbl="node1" presStyleIdx="6" presStyleCnt="29" custLinFactNeighborX="-227" custLinFactNeighborY="9879">
        <dgm:presLayoutVars>
          <dgm:chMax val="1"/>
          <dgm:bulletEnabled val="1"/>
        </dgm:presLayoutVars>
      </dgm:prSet>
      <dgm:spPr/>
    </dgm:pt>
    <dgm:pt modelId="{29CF9FF8-5C66-184D-9172-DD8A3DADA9D1}" type="pres">
      <dgm:prSet presAssocID="{10B123F8-FE87-4712-88AB-1F18ECA06C3D}" presName="sp" presStyleCnt="0"/>
      <dgm:spPr/>
    </dgm:pt>
    <dgm:pt modelId="{CEC2568B-C130-8B43-A048-6D3FAF15598F}" type="pres">
      <dgm:prSet presAssocID="{2E78A2D1-A6E0-462E-BD33-02C790BD735D}" presName="linNode" presStyleCnt="0"/>
      <dgm:spPr/>
    </dgm:pt>
    <dgm:pt modelId="{C24F036A-B42B-4441-BB85-5B57E5D49C6C}" type="pres">
      <dgm:prSet presAssocID="{2E78A2D1-A6E0-462E-BD33-02C790BD735D}" presName="parentText" presStyleLbl="node1" presStyleIdx="7" presStyleCnt="29">
        <dgm:presLayoutVars>
          <dgm:chMax val="1"/>
          <dgm:bulletEnabled val="1"/>
        </dgm:presLayoutVars>
      </dgm:prSet>
      <dgm:spPr/>
    </dgm:pt>
    <dgm:pt modelId="{368DFBA5-69A4-C54A-9018-83273211B8AF}" type="pres">
      <dgm:prSet presAssocID="{3FC4BC39-AC79-4C06-9F95-BC01C6EC9C05}" presName="sp" presStyleCnt="0"/>
      <dgm:spPr/>
    </dgm:pt>
    <dgm:pt modelId="{227A908A-E82B-C542-8873-7A04E0DB5D94}" type="pres">
      <dgm:prSet presAssocID="{2CF4460A-417F-496E-BA0D-DE9425515B9C}" presName="linNode" presStyleCnt="0"/>
      <dgm:spPr/>
    </dgm:pt>
    <dgm:pt modelId="{CC54B948-3551-D34A-BB67-568F31DEA203}" type="pres">
      <dgm:prSet presAssocID="{2CF4460A-417F-496E-BA0D-DE9425515B9C}" presName="parentText" presStyleLbl="node1" presStyleIdx="8" presStyleCnt="29">
        <dgm:presLayoutVars>
          <dgm:chMax val="1"/>
          <dgm:bulletEnabled val="1"/>
        </dgm:presLayoutVars>
      </dgm:prSet>
      <dgm:spPr/>
    </dgm:pt>
    <dgm:pt modelId="{FE0BC542-676E-1946-BA2B-6BF4F289BE6A}" type="pres">
      <dgm:prSet presAssocID="{9C8BA989-42AB-4858-B43D-226A6B0E901E}" presName="sp" presStyleCnt="0"/>
      <dgm:spPr/>
    </dgm:pt>
    <dgm:pt modelId="{3F5385AA-A7E3-CF4B-ABB3-ECC6F83D1232}" type="pres">
      <dgm:prSet presAssocID="{0EAE6A4F-1F04-47F1-98CD-C166282FFD27}" presName="linNode" presStyleCnt="0"/>
      <dgm:spPr/>
    </dgm:pt>
    <dgm:pt modelId="{1235493F-4D0F-234C-83C5-58CBF0F9E409}" type="pres">
      <dgm:prSet presAssocID="{0EAE6A4F-1F04-47F1-98CD-C166282FFD27}" presName="parentText" presStyleLbl="node1" presStyleIdx="9" presStyleCnt="29">
        <dgm:presLayoutVars>
          <dgm:chMax val="1"/>
          <dgm:bulletEnabled val="1"/>
        </dgm:presLayoutVars>
      </dgm:prSet>
      <dgm:spPr/>
    </dgm:pt>
    <dgm:pt modelId="{77FB0C04-052A-4F43-B5B0-8CE827DDE691}" type="pres">
      <dgm:prSet presAssocID="{B7F22535-DB2A-4356-AF0C-01F9594178C9}" presName="sp" presStyleCnt="0"/>
      <dgm:spPr/>
    </dgm:pt>
    <dgm:pt modelId="{67F5BDED-7743-4142-B4E9-4FCC031636BF}" type="pres">
      <dgm:prSet presAssocID="{81722E41-01AB-457F-B7BF-C72BAF672255}" presName="linNode" presStyleCnt="0"/>
      <dgm:spPr/>
    </dgm:pt>
    <dgm:pt modelId="{17CE47E9-5674-ED49-B799-4F1F4A5577F1}" type="pres">
      <dgm:prSet presAssocID="{81722E41-01AB-457F-B7BF-C72BAF672255}" presName="parentText" presStyleLbl="node1" presStyleIdx="10" presStyleCnt="29">
        <dgm:presLayoutVars>
          <dgm:chMax val="1"/>
          <dgm:bulletEnabled val="1"/>
        </dgm:presLayoutVars>
      </dgm:prSet>
      <dgm:spPr/>
    </dgm:pt>
    <dgm:pt modelId="{F83C211C-190B-8C44-8138-4CF3AEFC81A2}" type="pres">
      <dgm:prSet presAssocID="{FFF1135D-C9D4-468C-B3AA-52285864CBF9}" presName="sp" presStyleCnt="0"/>
      <dgm:spPr/>
    </dgm:pt>
    <dgm:pt modelId="{C2979E9C-C1F7-C347-BB63-AB114F26EA89}" type="pres">
      <dgm:prSet presAssocID="{BE410E7E-16C9-4E8E-8096-F33C682B8441}" presName="linNode" presStyleCnt="0"/>
      <dgm:spPr/>
    </dgm:pt>
    <dgm:pt modelId="{02E24183-973E-CF4A-8BA9-23DD3C4B8296}" type="pres">
      <dgm:prSet presAssocID="{BE410E7E-16C9-4E8E-8096-F33C682B8441}" presName="parentText" presStyleLbl="node1" presStyleIdx="11" presStyleCnt="29">
        <dgm:presLayoutVars>
          <dgm:chMax val="1"/>
          <dgm:bulletEnabled val="1"/>
        </dgm:presLayoutVars>
      </dgm:prSet>
      <dgm:spPr/>
    </dgm:pt>
    <dgm:pt modelId="{1BB801AF-F021-D94A-A9F4-AFF15C43F2DE}" type="pres">
      <dgm:prSet presAssocID="{AF6BC8D3-C2BE-4AD2-BC4F-BC470C84326B}" presName="sp" presStyleCnt="0"/>
      <dgm:spPr/>
    </dgm:pt>
    <dgm:pt modelId="{ABC7E2B7-787A-7B41-B2FA-1902533CA52E}" type="pres">
      <dgm:prSet presAssocID="{B58ADCCE-E81A-41B0-A2F7-029C355EF716}" presName="linNode" presStyleCnt="0"/>
      <dgm:spPr/>
    </dgm:pt>
    <dgm:pt modelId="{B8F58AB0-C98A-804D-878C-F2A317C440BB}" type="pres">
      <dgm:prSet presAssocID="{B58ADCCE-E81A-41B0-A2F7-029C355EF716}" presName="parentText" presStyleLbl="node1" presStyleIdx="12" presStyleCnt="29">
        <dgm:presLayoutVars>
          <dgm:chMax val="1"/>
          <dgm:bulletEnabled val="1"/>
        </dgm:presLayoutVars>
      </dgm:prSet>
      <dgm:spPr/>
    </dgm:pt>
    <dgm:pt modelId="{51AEEA3C-04A8-DE45-A4D4-68C8912572B1}" type="pres">
      <dgm:prSet presAssocID="{471AAD3D-5090-4EB3-BA47-354BF612DDF2}" presName="sp" presStyleCnt="0"/>
      <dgm:spPr/>
    </dgm:pt>
    <dgm:pt modelId="{F77DBF90-09CC-AF41-A49A-6B9EE0EB1B3F}" type="pres">
      <dgm:prSet presAssocID="{1AB81703-491A-430D-8B96-24A1B0F5F3C5}" presName="linNode" presStyleCnt="0"/>
      <dgm:spPr/>
    </dgm:pt>
    <dgm:pt modelId="{C84F7B8B-8FA0-4A4F-A75A-A532F7FBDF04}" type="pres">
      <dgm:prSet presAssocID="{1AB81703-491A-430D-8B96-24A1B0F5F3C5}" presName="parentText" presStyleLbl="node1" presStyleIdx="13" presStyleCnt="29" custLinFactNeighborX="-227" custLinFactNeighborY="-329">
        <dgm:presLayoutVars>
          <dgm:chMax val="1"/>
          <dgm:bulletEnabled val="1"/>
        </dgm:presLayoutVars>
      </dgm:prSet>
      <dgm:spPr/>
    </dgm:pt>
    <dgm:pt modelId="{050D0E6B-702A-4540-A090-BA9EC3A90B1C}" type="pres">
      <dgm:prSet presAssocID="{8214769C-C280-487E-8E20-32BE45993A05}" presName="sp" presStyleCnt="0"/>
      <dgm:spPr/>
    </dgm:pt>
    <dgm:pt modelId="{C3FC1168-E7F9-7442-A71F-DFFE7534E2C9}" type="pres">
      <dgm:prSet presAssocID="{D29DDAA0-AC3B-4605-B94F-3223E0901A79}" presName="linNode" presStyleCnt="0"/>
      <dgm:spPr/>
    </dgm:pt>
    <dgm:pt modelId="{A8F19E15-A4A8-3046-A3D7-6FE348881465}" type="pres">
      <dgm:prSet presAssocID="{D29DDAA0-AC3B-4605-B94F-3223E0901A79}" presName="parentText" presStyleLbl="node1" presStyleIdx="14" presStyleCnt="29">
        <dgm:presLayoutVars>
          <dgm:chMax val="1"/>
          <dgm:bulletEnabled val="1"/>
        </dgm:presLayoutVars>
      </dgm:prSet>
      <dgm:spPr/>
    </dgm:pt>
    <dgm:pt modelId="{C39D89AA-43FE-F64D-8382-5E7997442775}" type="pres">
      <dgm:prSet presAssocID="{B730B395-DECB-4755-8EB1-286235C55C9B}" presName="sp" presStyleCnt="0"/>
      <dgm:spPr/>
    </dgm:pt>
    <dgm:pt modelId="{BE04D4A1-EB4A-FC44-B576-D13FB53C5DDB}" type="pres">
      <dgm:prSet presAssocID="{224F55D6-19F2-1042-BA0F-4553D9BCDF9E}" presName="linNode" presStyleCnt="0"/>
      <dgm:spPr/>
    </dgm:pt>
    <dgm:pt modelId="{46A5F6FA-B5D1-5C43-AB6A-EA24AB71D59C}" type="pres">
      <dgm:prSet presAssocID="{224F55D6-19F2-1042-BA0F-4553D9BCDF9E}" presName="parentText" presStyleLbl="node1" presStyleIdx="15" presStyleCnt="29">
        <dgm:presLayoutVars>
          <dgm:chMax val="1"/>
          <dgm:bulletEnabled val="1"/>
        </dgm:presLayoutVars>
      </dgm:prSet>
      <dgm:spPr/>
    </dgm:pt>
    <dgm:pt modelId="{A5E07A68-B741-904F-A43D-200B823B4095}" type="pres">
      <dgm:prSet presAssocID="{FEC2766E-F106-3845-9DB3-69C672BC4283}" presName="sp" presStyleCnt="0"/>
      <dgm:spPr/>
    </dgm:pt>
    <dgm:pt modelId="{FAF92A8D-9327-7E47-8BAE-AA7166C82030}" type="pres">
      <dgm:prSet presAssocID="{E2DD4708-D375-41A9-A37F-A1D642C10A3B}" presName="linNode" presStyleCnt="0"/>
      <dgm:spPr/>
    </dgm:pt>
    <dgm:pt modelId="{946C16AE-CA2D-6E4B-AA8F-FC6A7A67EFD7}" type="pres">
      <dgm:prSet presAssocID="{E2DD4708-D375-41A9-A37F-A1D642C10A3B}" presName="parentText" presStyleLbl="node1" presStyleIdx="16" presStyleCnt="29">
        <dgm:presLayoutVars>
          <dgm:chMax val="1"/>
          <dgm:bulletEnabled val="1"/>
        </dgm:presLayoutVars>
      </dgm:prSet>
      <dgm:spPr/>
    </dgm:pt>
    <dgm:pt modelId="{EB6259CD-1DF3-714E-9215-8F6F444BFC8D}" type="pres">
      <dgm:prSet presAssocID="{0191B929-4557-4D20-A4C9-0EAFB7CC002B}" presName="sp" presStyleCnt="0"/>
      <dgm:spPr/>
    </dgm:pt>
    <dgm:pt modelId="{F8343775-4008-8449-AAB8-97B6E68F7513}" type="pres">
      <dgm:prSet presAssocID="{EFCE558A-D349-47E1-B2ED-0BEBBE1C9A20}" presName="linNode" presStyleCnt="0"/>
      <dgm:spPr/>
    </dgm:pt>
    <dgm:pt modelId="{34A649E1-7310-8C47-A7AE-EBDC0D030935}" type="pres">
      <dgm:prSet presAssocID="{EFCE558A-D349-47E1-B2ED-0BEBBE1C9A20}" presName="parentText" presStyleLbl="node1" presStyleIdx="17" presStyleCnt="29">
        <dgm:presLayoutVars>
          <dgm:chMax val="1"/>
          <dgm:bulletEnabled val="1"/>
        </dgm:presLayoutVars>
      </dgm:prSet>
      <dgm:spPr/>
    </dgm:pt>
    <dgm:pt modelId="{9A649EE6-52E4-F046-B496-1263355A9097}" type="pres">
      <dgm:prSet presAssocID="{C8BD98D3-8A86-4CC8-B1F5-A63BD54523F8}" presName="sp" presStyleCnt="0"/>
      <dgm:spPr/>
    </dgm:pt>
    <dgm:pt modelId="{193679F8-D628-FD43-9A78-74261BFF2D27}" type="pres">
      <dgm:prSet presAssocID="{EC3DBCB7-215A-4361-ADF8-541A2107E68A}" presName="linNode" presStyleCnt="0"/>
      <dgm:spPr/>
    </dgm:pt>
    <dgm:pt modelId="{C6DAB713-F754-8E47-A51C-A5A1EC8C1953}" type="pres">
      <dgm:prSet presAssocID="{EC3DBCB7-215A-4361-ADF8-541A2107E68A}" presName="parentText" presStyleLbl="node1" presStyleIdx="18" presStyleCnt="29">
        <dgm:presLayoutVars>
          <dgm:chMax val="1"/>
          <dgm:bulletEnabled val="1"/>
        </dgm:presLayoutVars>
      </dgm:prSet>
      <dgm:spPr/>
    </dgm:pt>
    <dgm:pt modelId="{CDF19753-1355-2044-91EB-65340516AE4F}" type="pres">
      <dgm:prSet presAssocID="{3FAD1BCC-31F2-4A01-B1DF-741688F040FF}" presName="sp" presStyleCnt="0"/>
      <dgm:spPr/>
    </dgm:pt>
    <dgm:pt modelId="{AB6DCDEE-A592-8A41-A37D-DEF4DBDD4CBE}" type="pres">
      <dgm:prSet presAssocID="{EDD0E59E-6C1D-4147-ABFB-A13DE5C28EF8}" presName="linNode" presStyleCnt="0"/>
      <dgm:spPr/>
    </dgm:pt>
    <dgm:pt modelId="{1178000A-5BF4-9A43-8EC6-9AC94C73EFE7}" type="pres">
      <dgm:prSet presAssocID="{EDD0E59E-6C1D-4147-ABFB-A13DE5C28EF8}" presName="parentText" presStyleLbl="node1" presStyleIdx="19" presStyleCnt="29">
        <dgm:presLayoutVars>
          <dgm:chMax val="1"/>
          <dgm:bulletEnabled val="1"/>
        </dgm:presLayoutVars>
      </dgm:prSet>
      <dgm:spPr/>
    </dgm:pt>
    <dgm:pt modelId="{45803AED-E82E-7D41-A472-843FF126DA4D}" type="pres">
      <dgm:prSet presAssocID="{195A03C1-CE7B-41E0-B19C-DD1F7D91166D}" presName="sp" presStyleCnt="0"/>
      <dgm:spPr/>
    </dgm:pt>
    <dgm:pt modelId="{5F6D3135-7DA8-644F-AB91-89F097E15AB1}" type="pres">
      <dgm:prSet presAssocID="{0BBDEA47-197E-4410-9D3D-2355C47EC74B}" presName="linNode" presStyleCnt="0"/>
      <dgm:spPr/>
    </dgm:pt>
    <dgm:pt modelId="{025DCBAF-36B1-B546-9960-5C8819AF60BF}" type="pres">
      <dgm:prSet presAssocID="{0BBDEA47-197E-4410-9D3D-2355C47EC74B}" presName="parentText" presStyleLbl="node1" presStyleIdx="20" presStyleCnt="29">
        <dgm:presLayoutVars>
          <dgm:chMax val="1"/>
          <dgm:bulletEnabled val="1"/>
        </dgm:presLayoutVars>
      </dgm:prSet>
      <dgm:spPr/>
    </dgm:pt>
    <dgm:pt modelId="{6BDC8C57-0A42-CE48-9D11-C11930E0A6E2}" type="pres">
      <dgm:prSet presAssocID="{68CE6370-3F9E-4D71-8A74-44246DE3F584}" presName="sp" presStyleCnt="0"/>
      <dgm:spPr/>
    </dgm:pt>
    <dgm:pt modelId="{960633D2-DD6F-5143-B88A-EA282762E188}" type="pres">
      <dgm:prSet presAssocID="{D53709FA-61A6-40A1-9910-12D9F3ED9C83}" presName="linNode" presStyleCnt="0"/>
      <dgm:spPr/>
    </dgm:pt>
    <dgm:pt modelId="{4ED68EE5-2444-CF4E-9363-D04CA58A5847}" type="pres">
      <dgm:prSet presAssocID="{D53709FA-61A6-40A1-9910-12D9F3ED9C83}" presName="parentText" presStyleLbl="node1" presStyleIdx="21" presStyleCnt="29">
        <dgm:presLayoutVars>
          <dgm:chMax val="1"/>
          <dgm:bulletEnabled val="1"/>
        </dgm:presLayoutVars>
      </dgm:prSet>
      <dgm:spPr/>
    </dgm:pt>
    <dgm:pt modelId="{246C2900-C554-8847-A7D2-75E8CB89DE5B}" type="pres">
      <dgm:prSet presAssocID="{BBC0A8FD-BF8A-4798-B305-0C85B3422CD4}" presName="sp" presStyleCnt="0"/>
      <dgm:spPr/>
    </dgm:pt>
    <dgm:pt modelId="{AFFA5589-5E29-534E-B22A-87736BC06713}" type="pres">
      <dgm:prSet presAssocID="{75C3EDF7-00D2-4E10-BBDA-7A2DDAA17034}" presName="linNode" presStyleCnt="0"/>
      <dgm:spPr/>
    </dgm:pt>
    <dgm:pt modelId="{B3993959-0ACB-9A4A-8F79-D6BE990CC15F}" type="pres">
      <dgm:prSet presAssocID="{75C3EDF7-00D2-4E10-BBDA-7A2DDAA17034}" presName="parentText" presStyleLbl="node1" presStyleIdx="22" presStyleCnt="29">
        <dgm:presLayoutVars>
          <dgm:chMax val="1"/>
          <dgm:bulletEnabled val="1"/>
        </dgm:presLayoutVars>
      </dgm:prSet>
      <dgm:spPr/>
    </dgm:pt>
    <dgm:pt modelId="{B5C473FB-2491-7D47-9AF0-3A34D5972139}" type="pres">
      <dgm:prSet presAssocID="{60AF5F04-9CE6-417B-9621-72E4C806A34E}" presName="sp" presStyleCnt="0"/>
      <dgm:spPr/>
    </dgm:pt>
    <dgm:pt modelId="{D8CBEEB7-D522-AB4F-84C6-38E67CAAE84E}" type="pres">
      <dgm:prSet presAssocID="{430E6D63-87D8-417B-9498-DE93D9134201}" presName="linNode" presStyleCnt="0"/>
      <dgm:spPr/>
    </dgm:pt>
    <dgm:pt modelId="{D400EB49-E3D1-C444-AFF0-4111CB261E93}" type="pres">
      <dgm:prSet presAssocID="{430E6D63-87D8-417B-9498-DE93D9134201}" presName="parentText" presStyleLbl="node1" presStyleIdx="23" presStyleCnt="29">
        <dgm:presLayoutVars>
          <dgm:chMax val="1"/>
          <dgm:bulletEnabled val="1"/>
        </dgm:presLayoutVars>
      </dgm:prSet>
      <dgm:spPr/>
    </dgm:pt>
    <dgm:pt modelId="{F790F141-7A3C-6047-AF1F-A96B8127CB1D}" type="pres">
      <dgm:prSet presAssocID="{91F8CB6F-93B4-473A-A2C9-5E6B63A80D56}" presName="sp" presStyleCnt="0"/>
      <dgm:spPr/>
    </dgm:pt>
    <dgm:pt modelId="{8B49617F-E2AF-2149-B908-FDAB78CF3C43}" type="pres">
      <dgm:prSet presAssocID="{F137CAF7-3A13-46CD-81A3-B3713DDB8D1C}" presName="linNode" presStyleCnt="0"/>
      <dgm:spPr/>
    </dgm:pt>
    <dgm:pt modelId="{EE9D86EE-8901-5F48-9A5B-CADF49086B49}" type="pres">
      <dgm:prSet presAssocID="{F137CAF7-3A13-46CD-81A3-B3713DDB8D1C}" presName="parentText" presStyleLbl="node1" presStyleIdx="24" presStyleCnt="29">
        <dgm:presLayoutVars>
          <dgm:chMax val="1"/>
          <dgm:bulletEnabled val="1"/>
        </dgm:presLayoutVars>
      </dgm:prSet>
      <dgm:spPr/>
    </dgm:pt>
    <dgm:pt modelId="{56AD7E03-2D97-1B46-91B0-F2080A478626}" type="pres">
      <dgm:prSet presAssocID="{945557C2-4E86-49BC-BA37-7968E0A6A321}" presName="sp" presStyleCnt="0"/>
      <dgm:spPr/>
    </dgm:pt>
    <dgm:pt modelId="{86E3B559-7BB7-7E46-AB5E-AA358A6F6548}" type="pres">
      <dgm:prSet presAssocID="{F9D491A3-72D2-4A45-9943-232B044D605F}" presName="linNode" presStyleCnt="0"/>
      <dgm:spPr/>
    </dgm:pt>
    <dgm:pt modelId="{FB9EF3E8-D03C-6E43-A304-94AF653A4FF6}" type="pres">
      <dgm:prSet presAssocID="{F9D491A3-72D2-4A45-9943-232B044D605F}" presName="parentText" presStyleLbl="node1" presStyleIdx="25" presStyleCnt="29">
        <dgm:presLayoutVars>
          <dgm:chMax val="1"/>
          <dgm:bulletEnabled val="1"/>
        </dgm:presLayoutVars>
      </dgm:prSet>
      <dgm:spPr/>
    </dgm:pt>
    <dgm:pt modelId="{85A2D492-4CB7-FA4C-A0D7-2FA6DC0060A0}" type="pres">
      <dgm:prSet presAssocID="{E02071DA-EBBF-49C0-ADB1-C37FDC33CEBB}" presName="sp" presStyleCnt="0"/>
      <dgm:spPr/>
    </dgm:pt>
    <dgm:pt modelId="{C6E00A67-04AF-6F4A-A9B2-086A7FD10ADC}" type="pres">
      <dgm:prSet presAssocID="{B03FAAAD-ACE6-4862-B7DA-D9496EF8B55D}" presName="linNode" presStyleCnt="0"/>
      <dgm:spPr/>
    </dgm:pt>
    <dgm:pt modelId="{2A343320-2A6F-024B-A5D6-0CE670528FCE}" type="pres">
      <dgm:prSet presAssocID="{B03FAAAD-ACE6-4862-B7DA-D9496EF8B55D}" presName="parentText" presStyleLbl="node1" presStyleIdx="26" presStyleCnt="29">
        <dgm:presLayoutVars>
          <dgm:chMax val="1"/>
          <dgm:bulletEnabled val="1"/>
        </dgm:presLayoutVars>
      </dgm:prSet>
      <dgm:spPr/>
    </dgm:pt>
    <dgm:pt modelId="{45141119-DED4-D848-9BF6-AEF04E49ED0C}" type="pres">
      <dgm:prSet presAssocID="{126DAC6D-1B96-4D97-87BC-BF66988E3279}" presName="sp" presStyleCnt="0"/>
      <dgm:spPr/>
    </dgm:pt>
    <dgm:pt modelId="{0554CE8D-9862-FE4B-851B-AA400F31B57F}" type="pres">
      <dgm:prSet presAssocID="{4AA782B2-F948-4B16-9E1C-CAD4F09B1FBD}" presName="linNode" presStyleCnt="0"/>
      <dgm:spPr/>
    </dgm:pt>
    <dgm:pt modelId="{646931E4-7AD8-C148-9748-597DC4CEB49F}" type="pres">
      <dgm:prSet presAssocID="{4AA782B2-F948-4B16-9E1C-CAD4F09B1FBD}" presName="parentText" presStyleLbl="node1" presStyleIdx="27" presStyleCnt="29">
        <dgm:presLayoutVars>
          <dgm:chMax val="1"/>
          <dgm:bulletEnabled val="1"/>
        </dgm:presLayoutVars>
      </dgm:prSet>
      <dgm:spPr/>
    </dgm:pt>
    <dgm:pt modelId="{C7EF38AB-0510-A54D-ACB3-CAB19FF6ECFF}" type="pres">
      <dgm:prSet presAssocID="{A75ECFEB-ADA5-4E54-808A-D59E86ABFD07}" presName="sp" presStyleCnt="0"/>
      <dgm:spPr/>
    </dgm:pt>
    <dgm:pt modelId="{6F4FB3C3-973E-FA4C-AAA2-A0554A655664}" type="pres">
      <dgm:prSet presAssocID="{2630BC80-FCAE-483B-BE75-5A424DAF2B87}" presName="linNode" presStyleCnt="0"/>
      <dgm:spPr/>
    </dgm:pt>
    <dgm:pt modelId="{F91F449E-331E-A04F-928F-B6436EB0F199}" type="pres">
      <dgm:prSet presAssocID="{2630BC80-FCAE-483B-BE75-5A424DAF2B87}" presName="parentText" presStyleLbl="node1" presStyleIdx="28" presStyleCnt="29">
        <dgm:presLayoutVars>
          <dgm:chMax val="1"/>
          <dgm:bulletEnabled val="1"/>
        </dgm:presLayoutVars>
      </dgm:prSet>
      <dgm:spPr/>
    </dgm:pt>
  </dgm:ptLst>
  <dgm:cxnLst>
    <dgm:cxn modelId="{DFEEAB07-D1BF-4C48-A253-C1FFBEC89FF9}" type="presOf" srcId="{3516DE29-1F21-481B-AF1F-E07908067D01}" destId="{3CD6D567-8ABC-1344-9505-D0629236F8E9}" srcOrd="0" destOrd="0" presId="urn:microsoft.com/office/officeart/2005/8/layout/vList5"/>
    <dgm:cxn modelId="{14242D08-8C9C-B24F-B0A9-7A59CA523B36}" type="presOf" srcId="{B45E932F-D197-4FC4-A0C2-2276F9858DC4}" destId="{E5F16DAF-1CC4-4B45-9FE0-CE71E83828DA}" srcOrd="0" destOrd="0" presId="urn:microsoft.com/office/officeart/2005/8/layout/vList5"/>
    <dgm:cxn modelId="{79A5510C-B980-8348-8F5E-911F112798D1}" type="presOf" srcId="{CE167484-D702-49D7-8507-0F50626F51BF}" destId="{047DB38E-420F-364E-A1CE-4DDF00B92F67}" srcOrd="0" destOrd="0" presId="urn:microsoft.com/office/officeart/2005/8/layout/vList5"/>
    <dgm:cxn modelId="{5F3A0115-A997-4716-95A2-A9652140BAF3}" srcId="{B45E932F-D197-4FC4-A0C2-2276F9858DC4}" destId="{2E78A2D1-A6E0-462E-BD33-02C790BD735D}" srcOrd="7" destOrd="0" parTransId="{6D11B16C-4794-4C91-B8ED-29033CD56AAA}" sibTransId="{3FC4BC39-AC79-4C06-9F95-BC01C6EC9C05}"/>
    <dgm:cxn modelId="{5D5BF619-8110-425F-8959-8850B5752091}" srcId="{B45E932F-D197-4FC4-A0C2-2276F9858DC4}" destId="{B058720D-C8A8-435F-ABC1-A0EF7E4EBB55}" srcOrd="3" destOrd="0" parTransId="{5CA29EAF-0547-4DE4-ACAF-37D79F5253C4}" sibTransId="{F17F2CB2-D519-4D64-9B19-829F207BDC0E}"/>
    <dgm:cxn modelId="{17874B1B-E369-4718-9BAC-EC441AEDFF6E}" srcId="{B45E932F-D197-4FC4-A0C2-2276F9858DC4}" destId="{BE410E7E-16C9-4E8E-8096-F33C682B8441}" srcOrd="11" destOrd="0" parTransId="{57D76C10-25D9-48D8-9C2D-5D164CDB0296}" sibTransId="{AF6BC8D3-C2BE-4AD2-BC4F-BC470C84326B}"/>
    <dgm:cxn modelId="{7728A921-C9EA-3742-AE88-7ED04FFA4026}" type="presOf" srcId="{1AB81703-491A-430D-8B96-24A1B0F5F3C5}" destId="{C84F7B8B-8FA0-4A4F-A75A-A532F7FBDF04}" srcOrd="0" destOrd="0" presId="urn:microsoft.com/office/officeart/2005/8/layout/vList5"/>
    <dgm:cxn modelId="{4AC1E434-CFA4-4ECD-B94F-0A2AC5DF4748}" srcId="{B45E932F-D197-4FC4-A0C2-2276F9858DC4}" destId="{D29DDAA0-AC3B-4605-B94F-3223E0901A79}" srcOrd="14" destOrd="0" parTransId="{29AD4D9F-0ABE-4C9A-8596-709CCF53C5BF}" sibTransId="{B730B395-DECB-4755-8EB1-286235C55C9B}"/>
    <dgm:cxn modelId="{A3F41535-5374-D34B-B33D-D490F6D22CC0}" type="presOf" srcId="{2630BC80-FCAE-483B-BE75-5A424DAF2B87}" destId="{F91F449E-331E-A04F-928F-B6436EB0F199}" srcOrd="0" destOrd="0" presId="urn:microsoft.com/office/officeart/2005/8/layout/vList5"/>
    <dgm:cxn modelId="{985CBB3C-C82F-4541-8344-C8E50ED80955}" type="presOf" srcId="{B03FAAAD-ACE6-4862-B7DA-D9496EF8B55D}" destId="{2A343320-2A6F-024B-A5D6-0CE670528FCE}" srcOrd="0" destOrd="0" presId="urn:microsoft.com/office/officeart/2005/8/layout/vList5"/>
    <dgm:cxn modelId="{72E8E545-09DF-8B4D-96EF-516638819653}" type="presOf" srcId="{0BF78E5F-DC6F-4F39-82B8-81D2E73E7A68}" destId="{7477EBE5-3409-DB43-9E5B-821D684A014D}" srcOrd="0" destOrd="0" presId="urn:microsoft.com/office/officeart/2005/8/layout/vList5"/>
    <dgm:cxn modelId="{79E9F24D-74C8-48B2-A884-DB379203B9D5}" srcId="{B45E932F-D197-4FC4-A0C2-2276F9858DC4}" destId="{F137CAF7-3A13-46CD-81A3-B3713DDB8D1C}" srcOrd="24" destOrd="0" parTransId="{035D2335-C9BC-4FAF-8BE8-3C98673DB9E5}" sibTransId="{945557C2-4E86-49BC-BA37-7968E0A6A321}"/>
    <dgm:cxn modelId="{311E2A51-B241-E14F-BE16-F5884B0604E5}" type="presOf" srcId="{BE410E7E-16C9-4E8E-8096-F33C682B8441}" destId="{02E24183-973E-CF4A-8BA9-23DD3C4B8296}" srcOrd="0" destOrd="0" presId="urn:microsoft.com/office/officeart/2005/8/layout/vList5"/>
    <dgm:cxn modelId="{4AAE7E51-2060-D641-90C4-B6586424D3EF}" type="presOf" srcId="{EDD0E59E-6C1D-4147-ABFB-A13DE5C28EF8}" destId="{1178000A-5BF4-9A43-8EC6-9AC94C73EFE7}" srcOrd="0" destOrd="0" presId="urn:microsoft.com/office/officeart/2005/8/layout/vList5"/>
    <dgm:cxn modelId="{FBA53B52-A0C6-934B-B391-83FDD8A7F349}" type="presOf" srcId="{D53709FA-61A6-40A1-9910-12D9F3ED9C83}" destId="{4ED68EE5-2444-CF4E-9363-D04CA58A5847}" srcOrd="0" destOrd="0" presId="urn:microsoft.com/office/officeart/2005/8/layout/vList5"/>
    <dgm:cxn modelId="{6AB11F5D-42E0-4347-AF8D-4AC1F3B1F11E}" srcId="{B45E932F-D197-4FC4-A0C2-2276F9858DC4}" destId="{B58ADCCE-E81A-41B0-A2F7-029C355EF716}" srcOrd="12" destOrd="0" parTransId="{B35FCFE0-B0C3-4A48-A62B-80C5D6D201DD}" sibTransId="{471AAD3D-5090-4EB3-BA47-354BF612DDF2}"/>
    <dgm:cxn modelId="{DB828C61-3853-4D4D-A771-1768F3C7D9B9}" srcId="{B45E932F-D197-4FC4-A0C2-2276F9858DC4}" destId="{0BBDEA47-197E-4410-9D3D-2355C47EC74B}" srcOrd="20" destOrd="0" parTransId="{BDB7C34E-9304-4066-BA72-CE9C6BC232CE}" sibTransId="{68CE6370-3F9E-4D71-8A74-44246DE3F584}"/>
    <dgm:cxn modelId="{BF4EE763-B291-F24B-A1D7-3F6CFCBF3029}" type="presOf" srcId="{4AA782B2-F948-4B16-9E1C-CAD4F09B1FBD}" destId="{646931E4-7AD8-C148-9748-597DC4CEB49F}" srcOrd="0" destOrd="0" presId="urn:microsoft.com/office/officeart/2005/8/layout/vList5"/>
    <dgm:cxn modelId="{50808068-3C6C-4A4E-B762-8F6FC5DF87AA}" srcId="{B45E932F-D197-4FC4-A0C2-2276F9858DC4}" destId="{D53709FA-61A6-40A1-9910-12D9F3ED9C83}" srcOrd="21" destOrd="0" parTransId="{91B7686C-B555-42C4-9C7F-A1094403B7D0}" sibTransId="{BBC0A8FD-BF8A-4798-B305-0C85B3422CD4}"/>
    <dgm:cxn modelId="{8A8EC369-AF5F-4379-8C8D-42AF640986A7}" srcId="{B45E932F-D197-4FC4-A0C2-2276F9858DC4}" destId="{EC3DBCB7-215A-4361-ADF8-541A2107E68A}" srcOrd="18" destOrd="0" parTransId="{66B1B6A5-15E9-467D-9259-62D4A884AD92}" sibTransId="{3FAD1BCC-31F2-4A01-B1DF-741688F040FF}"/>
    <dgm:cxn modelId="{D4928C6D-AFE6-4D7F-9AAB-287F047EC00E}" srcId="{B45E932F-D197-4FC4-A0C2-2276F9858DC4}" destId="{1AB81703-491A-430D-8B96-24A1B0F5F3C5}" srcOrd="13" destOrd="0" parTransId="{19F22C05-49F0-4687-BA27-769CB0846F09}" sibTransId="{8214769C-C280-487E-8E20-32BE45993A05}"/>
    <dgm:cxn modelId="{A595E46F-0D48-43FC-8B98-236F8B5079AB}" srcId="{B45E932F-D197-4FC4-A0C2-2276F9858DC4}" destId="{F8CFCD2D-A8E5-47CE-9E5C-BB0AA7750871}" srcOrd="5" destOrd="0" parTransId="{BC0BEB2F-09C8-419A-AE70-8BF3CD74BF0C}" sibTransId="{2510A588-9BBC-4A84-BD75-AEE38A06E9B5}"/>
    <dgm:cxn modelId="{BBFF9472-3F0B-4368-8099-D02552D460EF}" srcId="{B45E932F-D197-4FC4-A0C2-2276F9858DC4}" destId="{EFCE558A-D349-47E1-B2ED-0BEBBE1C9A20}" srcOrd="17" destOrd="0" parTransId="{92AC2C04-D7E3-4060-8A0E-236F9943DC94}" sibTransId="{C8BD98D3-8A86-4CC8-B1F5-A63BD54523F8}"/>
    <dgm:cxn modelId="{5205A075-1F6D-46DB-87BE-8E2C403437DB}" srcId="{B45E932F-D197-4FC4-A0C2-2276F9858DC4}" destId="{75C3EDF7-00D2-4E10-BBDA-7A2DDAA17034}" srcOrd="22" destOrd="0" parTransId="{9A935157-31D7-4C38-A1CC-1168A298594E}" sibTransId="{60AF5F04-9CE6-417B-9621-72E4C806A34E}"/>
    <dgm:cxn modelId="{544FE377-6709-A048-BB44-6194C0920D28}" type="presOf" srcId="{0EAE6A4F-1F04-47F1-98CD-C166282FFD27}" destId="{1235493F-4D0F-234C-83C5-58CBF0F9E409}" srcOrd="0" destOrd="0" presId="urn:microsoft.com/office/officeart/2005/8/layout/vList5"/>
    <dgm:cxn modelId="{8D97B979-77D8-DA48-985D-43FDA3AAE578}" type="presOf" srcId="{BED4A27D-8598-417C-BC18-D9B6C8A189FF}" destId="{357CC5DB-5B8B-FE48-9C3F-0088C3CC35F4}" srcOrd="0" destOrd="0" presId="urn:microsoft.com/office/officeart/2005/8/layout/vList5"/>
    <dgm:cxn modelId="{75F4917E-2A0D-9148-B8CF-2BD59893A670}" type="presOf" srcId="{F8CFCD2D-A8E5-47CE-9E5C-BB0AA7750871}" destId="{078B2300-6642-1C4A-BA02-2287058F705E}" srcOrd="0" destOrd="0" presId="urn:microsoft.com/office/officeart/2005/8/layout/vList5"/>
    <dgm:cxn modelId="{6479AB80-A387-4C48-AA59-2D1DDCF16617}" type="presOf" srcId="{224F55D6-19F2-1042-BA0F-4553D9BCDF9E}" destId="{46A5F6FA-B5D1-5C43-AB6A-EA24AB71D59C}" srcOrd="0" destOrd="0" presId="urn:microsoft.com/office/officeart/2005/8/layout/vList5"/>
    <dgm:cxn modelId="{60A23D89-CBE2-D140-BBEA-48EB189ED414}" type="presOf" srcId="{0BBDEA47-197E-4410-9D3D-2355C47EC74B}" destId="{025DCBAF-36B1-B546-9960-5C8819AF60BF}" srcOrd="0" destOrd="0" presId="urn:microsoft.com/office/officeart/2005/8/layout/vList5"/>
    <dgm:cxn modelId="{B61A9994-81D3-497F-914A-886353F8EE14}" srcId="{B45E932F-D197-4FC4-A0C2-2276F9858DC4}" destId="{CE167484-D702-49D7-8507-0F50626F51BF}" srcOrd="6" destOrd="0" parTransId="{C61E1B25-3A41-48A2-A84D-74DC97ABA640}" sibTransId="{10B123F8-FE87-4712-88AB-1F18ECA06C3D}"/>
    <dgm:cxn modelId="{F3D20A95-459E-CD46-B6C4-A18DCBBC83D3}" type="presOf" srcId="{D29DDAA0-AC3B-4605-B94F-3223E0901A79}" destId="{A8F19E15-A4A8-3046-A3D7-6FE348881465}" srcOrd="0" destOrd="0" presId="urn:microsoft.com/office/officeart/2005/8/layout/vList5"/>
    <dgm:cxn modelId="{56E04695-7A30-854C-92CF-8158FA15F9E5}" type="presOf" srcId="{B58ADCCE-E81A-41B0-A2F7-029C355EF716}" destId="{B8F58AB0-C98A-804D-878C-F2A317C440BB}" srcOrd="0" destOrd="0" presId="urn:microsoft.com/office/officeart/2005/8/layout/vList5"/>
    <dgm:cxn modelId="{99C64696-BE4F-EA42-8FF0-E59CFE4E2FC1}" type="presOf" srcId="{2E78A2D1-A6E0-462E-BD33-02C790BD735D}" destId="{C24F036A-B42B-4441-BB85-5B57E5D49C6C}" srcOrd="0" destOrd="0" presId="urn:microsoft.com/office/officeart/2005/8/layout/vList5"/>
    <dgm:cxn modelId="{79847996-4098-4D0C-A69D-0ED2950D3354}" srcId="{B45E932F-D197-4FC4-A0C2-2276F9858DC4}" destId="{B03FAAAD-ACE6-4862-B7DA-D9496EF8B55D}" srcOrd="26" destOrd="0" parTransId="{FC426DC4-9B79-4DC3-9E1E-24A2D7585A16}" sibTransId="{126DAC6D-1B96-4D97-87BC-BF66988E3279}"/>
    <dgm:cxn modelId="{7F488297-D948-4352-87F4-12844DED6AE2}" srcId="{B45E932F-D197-4FC4-A0C2-2276F9858DC4}" destId="{430E6D63-87D8-417B-9498-DE93D9134201}" srcOrd="23" destOrd="0" parTransId="{CED775AD-2E2E-43AB-8DB1-BD3182738DEB}" sibTransId="{91F8CB6F-93B4-473A-A2C9-5E6B63A80D56}"/>
    <dgm:cxn modelId="{7394A798-C96B-4E95-AB9D-A8F3AE0A9A13}" srcId="{B45E932F-D197-4FC4-A0C2-2276F9858DC4}" destId="{4AA782B2-F948-4B16-9E1C-CAD4F09B1FBD}" srcOrd="27" destOrd="0" parTransId="{E306BD54-B767-4094-B8B4-4A89B58A9004}" sibTransId="{A75ECFEB-ADA5-4E54-808A-D59E86ABFD07}"/>
    <dgm:cxn modelId="{DE0243A1-EAB8-0A4D-85F1-A66C0F46975B}" type="presOf" srcId="{EC3DBCB7-215A-4361-ADF8-541A2107E68A}" destId="{C6DAB713-F754-8E47-A51C-A5A1EC8C1953}" srcOrd="0" destOrd="0" presId="urn:microsoft.com/office/officeart/2005/8/layout/vList5"/>
    <dgm:cxn modelId="{99AA3BA2-BEE5-4D11-BFC0-0EF4CDA5EA30}" srcId="{B45E932F-D197-4FC4-A0C2-2276F9858DC4}" destId="{0BF78E5F-DC6F-4F39-82B8-81D2E73E7A68}" srcOrd="4" destOrd="0" parTransId="{F0D3560D-D16D-44FC-B7EF-C2746A77FA91}" sibTransId="{109B15A0-C4FD-412B-A531-7CA3AD957113}"/>
    <dgm:cxn modelId="{069E04A6-13B9-5A48-AE5F-61BA6B7201C7}" type="presOf" srcId="{430E6D63-87D8-417B-9498-DE93D9134201}" destId="{D400EB49-E3D1-C444-AFF0-4111CB261E93}" srcOrd="0" destOrd="0" presId="urn:microsoft.com/office/officeart/2005/8/layout/vList5"/>
    <dgm:cxn modelId="{0C081AB7-D8BD-43B4-A41A-07F09BD01ACF}" srcId="{B45E932F-D197-4FC4-A0C2-2276F9858DC4}" destId="{EDD0E59E-6C1D-4147-ABFB-A13DE5C28EF8}" srcOrd="19" destOrd="0" parTransId="{1E0C1FB1-1BB4-4F12-B29F-703D1D56CEC7}" sibTransId="{195A03C1-CE7B-41E0-B19C-DD1F7D91166D}"/>
    <dgm:cxn modelId="{A6236FBD-8E99-B74D-8339-9FC6292B39B7}" type="presOf" srcId="{2CF4460A-417F-496E-BA0D-DE9425515B9C}" destId="{CC54B948-3551-D34A-BB67-568F31DEA203}" srcOrd="0" destOrd="0" presId="urn:microsoft.com/office/officeart/2005/8/layout/vList5"/>
    <dgm:cxn modelId="{707226C0-2E02-436B-A743-61F96307562F}" srcId="{B45E932F-D197-4FC4-A0C2-2276F9858DC4}" destId="{3516DE29-1F21-481B-AF1F-E07908067D01}" srcOrd="2" destOrd="0" parTransId="{A176CE3D-434F-4F41-8166-4519DEAD7D75}" sibTransId="{A8802453-E550-4925-8C8B-74A4616270AB}"/>
    <dgm:cxn modelId="{1C803EC5-FD46-374A-B82A-BC55EE7ED86F}" type="presOf" srcId="{EFCE558A-D349-47E1-B2ED-0BEBBE1C9A20}" destId="{34A649E1-7310-8C47-A7AE-EBDC0D030935}" srcOrd="0" destOrd="0" presId="urn:microsoft.com/office/officeart/2005/8/layout/vList5"/>
    <dgm:cxn modelId="{9FD18FCE-1B1B-864C-B0FC-5A06ED3570DD}" type="presOf" srcId="{E2DD4708-D375-41A9-A37F-A1D642C10A3B}" destId="{946C16AE-CA2D-6E4B-AA8F-FC6A7A67EFD7}" srcOrd="0" destOrd="0" presId="urn:microsoft.com/office/officeart/2005/8/layout/vList5"/>
    <dgm:cxn modelId="{D3ECCED4-2ED0-6A4F-A93F-CF4DDE8E2F47}" type="presOf" srcId="{81722E41-01AB-457F-B7BF-C72BAF672255}" destId="{17CE47E9-5674-ED49-B799-4F1F4A5577F1}" srcOrd="0" destOrd="0" presId="urn:microsoft.com/office/officeart/2005/8/layout/vList5"/>
    <dgm:cxn modelId="{682DF1DD-9DF6-4961-B0C3-4AB20443D194}" srcId="{B45E932F-D197-4FC4-A0C2-2276F9858DC4}" destId="{2630BC80-FCAE-483B-BE75-5A424DAF2B87}" srcOrd="28" destOrd="0" parTransId="{9B133E0B-99A2-4915-B4C4-695E9676D162}" sibTransId="{F428D469-6651-4620-99A0-20C060E70A9E}"/>
    <dgm:cxn modelId="{27750CDE-E918-AE4B-8618-1D1895D9C1A8}" type="presOf" srcId="{75C3EDF7-00D2-4E10-BBDA-7A2DDAA17034}" destId="{B3993959-0ACB-9A4A-8F79-D6BE990CC15F}" srcOrd="0" destOrd="0" presId="urn:microsoft.com/office/officeart/2005/8/layout/vList5"/>
    <dgm:cxn modelId="{157E29DE-0FAB-48F7-B0EA-28C7F5945427}" srcId="{B45E932F-D197-4FC4-A0C2-2276F9858DC4}" destId="{81722E41-01AB-457F-B7BF-C72BAF672255}" srcOrd="10" destOrd="0" parTransId="{C46D6BFB-149E-4133-8C1A-DEE3650F335C}" sibTransId="{FFF1135D-C9D4-468C-B3AA-52285864CBF9}"/>
    <dgm:cxn modelId="{6A382FE1-D1C2-46BA-AC50-FF4D7D9B6BA8}" srcId="{B45E932F-D197-4FC4-A0C2-2276F9858DC4}" destId="{F9D491A3-72D2-4A45-9943-232B044D605F}" srcOrd="25" destOrd="0" parTransId="{0BAD92D6-1B05-40DA-8519-FC0CC0C2216A}" sibTransId="{E02071DA-EBBF-49C0-ADB1-C37FDC33CEBB}"/>
    <dgm:cxn modelId="{CC1386E2-8510-3E49-AFC2-DC954F87F300}" type="presOf" srcId="{B058720D-C8A8-435F-ABC1-A0EF7E4EBB55}" destId="{FFBF40D8-CE91-1547-B826-69AE09BE6C1B}" srcOrd="0" destOrd="0" presId="urn:microsoft.com/office/officeart/2005/8/layout/vList5"/>
    <dgm:cxn modelId="{1AFB7AE4-0B0A-3344-85BD-E99D2FA89973}" type="presOf" srcId="{F9D491A3-72D2-4A45-9943-232B044D605F}" destId="{FB9EF3E8-D03C-6E43-A304-94AF653A4FF6}" srcOrd="0" destOrd="0" presId="urn:microsoft.com/office/officeart/2005/8/layout/vList5"/>
    <dgm:cxn modelId="{2C133AE5-8648-43A0-AE71-6DC3F4362062}" srcId="{B45E932F-D197-4FC4-A0C2-2276F9858DC4}" destId="{2CF4460A-417F-496E-BA0D-DE9425515B9C}" srcOrd="8" destOrd="0" parTransId="{B5A0859D-A90E-4490-B88D-DCE0E5ABCB23}" sibTransId="{9C8BA989-42AB-4858-B43D-226A6B0E901E}"/>
    <dgm:cxn modelId="{BC00C6E6-87D4-734A-ABD0-04FBF9B8F847}" type="presOf" srcId="{6750F9D9-7C31-4C71-8A0B-44E97DD2E461}" destId="{6213A203-E687-3843-BCC6-39FD130CB7AC}" srcOrd="0" destOrd="0" presId="urn:microsoft.com/office/officeart/2005/8/layout/vList5"/>
    <dgm:cxn modelId="{495DD0EC-AC71-244A-87E1-7F89A9AB98A9}" type="presOf" srcId="{F137CAF7-3A13-46CD-81A3-B3713DDB8D1C}" destId="{EE9D86EE-8901-5F48-9A5B-CADF49086B49}" srcOrd="0" destOrd="0" presId="urn:microsoft.com/office/officeart/2005/8/layout/vList5"/>
    <dgm:cxn modelId="{7F229BF2-7D30-4151-ABE4-06332943D595}" srcId="{B45E932F-D197-4FC4-A0C2-2276F9858DC4}" destId="{E2DD4708-D375-41A9-A37F-A1D642C10A3B}" srcOrd="16" destOrd="0" parTransId="{DEBC28AE-9590-4285-9508-8005D9E68A70}" sibTransId="{0191B929-4557-4D20-A4C9-0EAFB7CC002B}"/>
    <dgm:cxn modelId="{8E1F97F6-4416-4C92-9507-ED673162C376}" srcId="{B45E932F-D197-4FC4-A0C2-2276F9858DC4}" destId="{BED4A27D-8598-417C-BC18-D9B6C8A189FF}" srcOrd="1" destOrd="0" parTransId="{ACE95FCC-1B4F-48A1-9041-AFEC37943682}" sibTransId="{153BFA27-B97E-4FF0-843E-98DA6DAEE9A7}"/>
    <dgm:cxn modelId="{6DCDFCF9-6944-8145-8482-D410A6E65F2C}" srcId="{B45E932F-D197-4FC4-A0C2-2276F9858DC4}" destId="{224F55D6-19F2-1042-BA0F-4553D9BCDF9E}" srcOrd="15" destOrd="0" parTransId="{B9B6539E-3569-3D46-B73C-67A611283307}" sibTransId="{FEC2766E-F106-3845-9DB3-69C672BC4283}"/>
    <dgm:cxn modelId="{55E8A0FC-FE06-4277-A8F5-B66AA3069E70}" srcId="{B45E932F-D197-4FC4-A0C2-2276F9858DC4}" destId="{0EAE6A4F-1F04-47F1-98CD-C166282FFD27}" srcOrd="9" destOrd="0" parTransId="{1B8753F9-6A58-40A6-B4AC-AC0A1D52E726}" sibTransId="{B7F22535-DB2A-4356-AF0C-01F9594178C9}"/>
    <dgm:cxn modelId="{99DD8EFE-A3B8-412A-8077-3B8FD627AA9D}" srcId="{B45E932F-D197-4FC4-A0C2-2276F9858DC4}" destId="{6750F9D9-7C31-4C71-8A0B-44E97DD2E461}" srcOrd="0" destOrd="0" parTransId="{BD0D26AA-CB85-467A-AB45-9D3A933310D7}" sibTransId="{E3DF2B64-C8F5-4FE0-862B-2B6150D5C37B}"/>
    <dgm:cxn modelId="{659C8964-C5CD-9643-A4DB-4B046F901C8C}" type="presParOf" srcId="{E5F16DAF-1CC4-4B45-9FE0-CE71E83828DA}" destId="{0C0968B3-A814-914C-91FC-F15B890BF74C}" srcOrd="0" destOrd="0" presId="urn:microsoft.com/office/officeart/2005/8/layout/vList5"/>
    <dgm:cxn modelId="{2DA4244C-A8EF-624C-9692-EDF2E2E0C31E}" type="presParOf" srcId="{0C0968B3-A814-914C-91FC-F15B890BF74C}" destId="{6213A203-E687-3843-BCC6-39FD130CB7AC}" srcOrd="0" destOrd="0" presId="urn:microsoft.com/office/officeart/2005/8/layout/vList5"/>
    <dgm:cxn modelId="{E316F7DA-E6B8-3D42-BC7B-961D91BA778D}" type="presParOf" srcId="{E5F16DAF-1CC4-4B45-9FE0-CE71E83828DA}" destId="{F759FF7B-D89B-D94C-8633-E4B10413866C}" srcOrd="1" destOrd="0" presId="urn:microsoft.com/office/officeart/2005/8/layout/vList5"/>
    <dgm:cxn modelId="{AA518C1D-B368-4E4B-B7A1-0933A3896FB8}" type="presParOf" srcId="{E5F16DAF-1CC4-4B45-9FE0-CE71E83828DA}" destId="{15235942-E8AB-3A45-A9E4-8F3AC42A7095}" srcOrd="2" destOrd="0" presId="urn:microsoft.com/office/officeart/2005/8/layout/vList5"/>
    <dgm:cxn modelId="{69D1EB35-9706-3046-BB48-E0FE613E4C9A}" type="presParOf" srcId="{15235942-E8AB-3A45-A9E4-8F3AC42A7095}" destId="{357CC5DB-5B8B-FE48-9C3F-0088C3CC35F4}" srcOrd="0" destOrd="0" presId="urn:microsoft.com/office/officeart/2005/8/layout/vList5"/>
    <dgm:cxn modelId="{B6E22D15-F411-6C4F-9727-5BABE1013C05}" type="presParOf" srcId="{E5F16DAF-1CC4-4B45-9FE0-CE71E83828DA}" destId="{8B04CF4D-B89A-804F-8466-18992F272DAB}" srcOrd="3" destOrd="0" presId="urn:microsoft.com/office/officeart/2005/8/layout/vList5"/>
    <dgm:cxn modelId="{5F4505D4-55B0-D44D-8DBB-6A1B17E2DCC4}" type="presParOf" srcId="{E5F16DAF-1CC4-4B45-9FE0-CE71E83828DA}" destId="{4F5B0E6F-C452-6B44-B203-AB2DC98E3A39}" srcOrd="4" destOrd="0" presId="urn:microsoft.com/office/officeart/2005/8/layout/vList5"/>
    <dgm:cxn modelId="{BAF431D4-694B-FB42-BCA4-442B332777ED}" type="presParOf" srcId="{4F5B0E6F-C452-6B44-B203-AB2DC98E3A39}" destId="{3CD6D567-8ABC-1344-9505-D0629236F8E9}" srcOrd="0" destOrd="0" presId="urn:microsoft.com/office/officeart/2005/8/layout/vList5"/>
    <dgm:cxn modelId="{278F0412-B7D3-FB46-9B9C-D364B571E9D6}" type="presParOf" srcId="{E5F16DAF-1CC4-4B45-9FE0-CE71E83828DA}" destId="{31B11028-C968-8342-B1C5-56EEAB23AAD2}" srcOrd="5" destOrd="0" presId="urn:microsoft.com/office/officeart/2005/8/layout/vList5"/>
    <dgm:cxn modelId="{F0BB0021-C199-0440-8379-76CE32B6EA62}" type="presParOf" srcId="{E5F16DAF-1CC4-4B45-9FE0-CE71E83828DA}" destId="{15E0DA2E-6E6A-A541-88E4-AF988AF3DE0F}" srcOrd="6" destOrd="0" presId="urn:microsoft.com/office/officeart/2005/8/layout/vList5"/>
    <dgm:cxn modelId="{83588DE5-EC5E-1545-A721-FA48016F88B0}" type="presParOf" srcId="{15E0DA2E-6E6A-A541-88E4-AF988AF3DE0F}" destId="{FFBF40D8-CE91-1547-B826-69AE09BE6C1B}" srcOrd="0" destOrd="0" presId="urn:microsoft.com/office/officeart/2005/8/layout/vList5"/>
    <dgm:cxn modelId="{0E92950C-C052-224A-9B3A-5E19708C212D}" type="presParOf" srcId="{E5F16DAF-1CC4-4B45-9FE0-CE71E83828DA}" destId="{4EC699D2-FC73-5D4C-A538-8D4ED60B04AA}" srcOrd="7" destOrd="0" presId="urn:microsoft.com/office/officeart/2005/8/layout/vList5"/>
    <dgm:cxn modelId="{D9781896-FFE1-8743-A021-2DB8CD59A57C}" type="presParOf" srcId="{E5F16DAF-1CC4-4B45-9FE0-CE71E83828DA}" destId="{385DE257-E758-7D4A-A715-30607F4F6E54}" srcOrd="8" destOrd="0" presId="urn:microsoft.com/office/officeart/2005/8/layout/vList5"/>
    <dgm:cxn modelId="{6A1F5BB2-F7DF-384C-8FD8-6B2A38E30B1B}" type="presParOf" srcId="{385DE257-E758-7D4A-A715-30607F4F6E54}" destId="{7477EBE5-3409-DB43-9E5B-821D684A014D}" srcOrd="0" destOrd="0" presId="urn:microsoft.com/office/officeart/2005/8/layout/vList5"/>
    <dgm:cxn modelId="{8C995DC2-44F6-4648-B2B8-C72C4454433A}" type="presParOf" srcId="{E5F16DAF-1CC4-4B45-9FE0-CE71E83828DA}" destId="{D681AA01-B805-2141-9AF5-CA0D3C24706B}" srcOrd="9" destOrd="0" presId="urn:microsoft.com/office/officeart/2005/8/layout/vList5"/>
    <dgm:cxn modelId="{B205354E-2F8E-1443-9C5F-8600150A9692}" type="presParOf" srcId="{E5F16DAF-1CC4-4B45-9FE0-CE71E83828DA}" destId="{2E45F26D-E6C9-3F4C-BA80-5B4F5EB1C575}" srcOrd="10" destOrd="0" presId="urn:microsoft.com/office/officeart/2005/8/layout/vList5"/>
    <dgm:cxn modelId="{9EE46FEC-DBF9-B140-A69E-3283E46CD5A4}" type="presParOf" srcId="{2E45F26D-E6C9-3F4C-BA80-5B4F5EB1C575}" destId="{078B2300-6642-1C4A-BA02-2287058F705E}" srcOrd="0" destOrd="0" presId="urn:microsoft.com/office/officeart/2005/8/layout/vList5"/>
    <dgm:cxn modelId="{5A7262DA-AC88-3D46-A49F-B1192349046B}" type="presParOf" srcId="{E5F16DAF-1CC4-4B45-9FE0-CE71E83828DA}" destId="{0FB80679-5A2A-5B40-A433-CA3C9CB86926}" srcOrd="11" destOrd="0" presId="urn:microsoft.com/office/officeart/2005/8/layout/vList5"/>
    <dgm:cxn modelId="{C2C1B1A4-C306-8441-9F68-260E34D96BCD}" type="presParOf" srcId="{E5F16DAF-1CC4-4B45-9FE0-CE71E83828DA}" destId="{2C6B61C4-DB59-7346-A8F8-5023F7A39ED5}" srcOrd="12" destOrd="0" presId="urn:microsoft.com/office/officeart/2005/8/layout/vList5"/>
    <dgm:cxn modelId="{F03C8DFC-441C-ED49-92C7-A79C2AEC86D3}" type="presParOf" srcId="{2C6B61C4-DB59-7346-A8F8-5023F7A39ED5}" destId="{047DB38E-420F-364E-A1CE-4DDF00B92F67}" srcOrd="0" destOrd="0" presId="urn:microsoft.com/office/officeart/2005/8/layout/vList5"/>
    <dgm:cxn modelId="{6A48D3A0-4A17-B84F-9FF3-30BBFFD00D91}" type="presParOf" srcId="{E5F16DAF-1CC4-4B45-9FE0-CE71E83828DA}" destId="{29CF9FF8-5C66-184D-9172-DD8A3DADA9D1}" srcOrd="13" destOrd="0" presId="urn:microsoft.com/office/officeart/2005/8/layout/vList5"/>
    <dgm:cxn modelId="{0C2C6242-B9BD-274A-8AFC-692FE23679AE}" type="presParOf" srcId="{E5F16DAF-1CC4-4B45-9FE0-CE71E83828DA}" destId="{CEC2568B-C130-8B43-A048-6D3FAF15598F}" srcOrd="14" destOrd="0" presId="urn:microsoft.com/office/officeart/2005/8/layout/vList5"/>
    <dgm:cxn modelId="{99B346BF-C127-3C45-A4AB-1305D8F5E3B8}" type="presParOf" srcId="{CEC2568B-C130-8B43-A048-6D3FAF15598F}" destId="{C24F036A-B42B-4441-BB85-5B57E5D49C6C}" srcOrd="0" destOrd="0" presId="urn:microsoft.com/office/officeart/2005/8/layout/vList5"/>
    <dgm:cxn modelId="{133002C9-9DCB-4648-B274-4290F5416777}" type="presParOf" srcId="{E5F16DAF-1CC4-4B45-9FE0-CE71E83828DA}" destId="{368DFBA5-69A4-C54A-9018-83273211B8AF}" srcOrd="15" destOrd="0" presId="urn:microsoft.com/office/officeart/2005/8/layout/vList5"/>
    <dgm:cxn modelId="{76953BFB-0764-844C-ABEE-319049DA955A}" type="presParOf" srcId="{E5F16DAF-1CC4-4B45-9FE0-CE71E83828DA}" destId="{227A908A-E82B-C542-8873-7A04E0DB5D94}" srcOrd="16" destOrd="0" presId="urn:microsoft.com/office/officeart/2005/8/layout/vList5"/>
    <dgm:cxn modelId="{8E40E845-0F2E-BC40-AAED-295ACF866AF9}" type="presParOf" srcId="{227A908A-E82B-C542-8873-7A04E0DB5D94}" destId="{CC54B948-3551-D34A-BB67-568F31DEA203}" srcOrd="0" destOrd="0" presId="urn:microsoft.com/office/officeart/2005/8/layout/vList5"/>
    <dgm:cxn modelId="{4928E444-67FD-0849-8951-256167589841}" type="presParOf" srcId="{E5F16DAF-1CC4-4B45-9FE0-CE71E83828DA}" destId="{FE0BC542-676E-1946-BA2B-6BF4F289BE6A}" srcOrd="17" destOrd="0" presId="urn:microsoft.com/office/officeart/2005/8/layout/vList5"/>
    <dgm:cxn modelId="{0DB39290-5A78-044A-90A4-B817B692B04E}" type="presParOf" srcId="{E5F16DAF-1CC4-4B45-9FE0-CE71E83828DA}" destId="{3F5385AA-A7E3-CF4B-ABB3-ECC6F83D1232}" srcOrd="18" destOrd="0" presId="urn:microsoft.com/office/officeart/2005/8/layout/vList5"/>
    <dgm:cxn modelId="{58676D0F-026C-4344-ACB7-E89AC6CA9D7A}" type="presParOf" srcId="{3F5385AA-A7E3-CF4B-ABB3-ECC6F83D1232}" destId="{1235493F-4D0F-234C-83C5-58CBF0F9E409}" srcOrd="0" destOrd="0" presId="urn:microsoft.com/office/officeart/2005/8/layout/vList5"/>
    <dgm:cxn modelId="{B76BED3A-7FE1-4F4F-BAAD-70681EA1DCB2}" type="presParOf" srcId="{E5F16DAF-1CC4-4B45-9FE0-CE71E83828DA}" destId="{77FB0C04-052A-4F43-B5B0-8CE827DDE691}" srcOrd="19" destOrd="0" presId="urn:microsoft.com/office/officeart/2005/8/layout/vList5"/>
    <dgm:cxn modelId="{98AF87FD-C1F9-D048-82AA-CE5B9638A886}" type="presParOf" srcId="{E5F16DAF-1CC4-4B45-9FE0-CE71E83828DA}" destId="{67F5BDED-7743-4142-B4E9-4FCC031636BF}" srcOrd="20" destOrd="0" presId="urn:microsoft.com/office/officeart/2005/8/layout/vList5"/>
    <dgm:cxn modelId="{A0639FDE-55F8-9449-B8F4-07C8F5248F7E}" type="presParOf" srcId="{67F5BDED-7743-4142-B4E9-4FCC031636BF}" destId="{17CE47E9-5674-ED49-B799-4F1F4A5577F1}" srcOrd="0" destOrd="0" presId="urn:microsoft.com/office/officeart/2005/8/layout/vList5"/>
    <dgm:cxn modelId="{07D989DB-12AE-0B4A-A0B8-54B8AE00D461}" type="presParOf" srcId="{E5F16DAF-1CC4-4B45-9FE0-CE71E83828DA}" destId="{F83C211C-190B-8C44-8138-4CF3AEFC81A2}" srcOrd="21" destOrd="0" presId="urn:microsoft.com/office/officeart/2005/8/layout/vList5"/>
    <dgm:cxn modelId="{A31D818D-BDD0-A042-854E-4B6AF6DCB86F}" type="presParOf" srcId="{E5F16DAF-1CC4-4B45-9FE0-CE71E83828DA}" destId="{C2979E9C-C1F7-C347-BB63-AB114F26EA89}" srcOrd="22" destOrd="0" presId="urn:microsoft.com/office/officeart/2005/8/layout/vList5"/>
    <dgm:cxn modelId="{545CD20B-8049-2540-93A5-9DCB4E4BF256}" type="presParOf" srcId="{C2979E9C-C1F7-C347-BB63-AB114F26EA89}" destId="{02E24183-973E-CF4A-8BA9-23DD3C4B8296}" srcOrd="0" destOrd="0" presId="urn:microsoft.com/office/officeart/2005/8/layout/vList5"/>
    <dgm:cxn modelId="{466EDDA4-1DE8-094E-AB74-4889A495351E}" type="presParOf" srcId="{E5F16DAF-1CC4-4B45-9FE0-CE71E83828DA}" destId="{1BB801AF-F021-D94A-A9F4-AFF15C43F2DE}" srcOrd="23" destOrd="0" presId="urn:microsoft.com/office/officeart/2005/8/layout/vList5"/>
    <dgm:cxn modelId="{43216CEE-2E47-A042-81F9-CB414A57F88D}" type="presParOf" srcId="{E5F16DAF-1CC4-4B45-9FE0-CE71E83828DA}" destId="{ABC7E2B7-787A-7B41-B2FA-1902533CA52E}" srcOrd="24" destOrd="0" presId="urn:microsoft.com/office/officeart/2005/8/layout/vList5"/>
    <dgm:cxn modelId="{BC802C0E-2DD3-3D46-A8B9-B67300AAC4EB}" type="presParOf" srcId="{ABC7E2B7-787A-7B41-B2FA-1902533CA52E}" destId="{B8F58AB0-C98A-804D-878C-F2A317C440BB}" srcOrd="0" destOrd="0" presId="urn:microsoft.com/office/officeart/2005/8/layout/vList5"/>
    <dgm:cxn modelId="{09E07F0E-2D4E-704C-A083-32A5CD93B041}" type="presParOf" srcId="{E5F16DAF-1CC4-4B45-9FE0-CE71E83828DA}" destId="{51AEEA3C-04A8-DE45-A4D4-68C8912572B1}" srcOrd="25" destOrd="0" presId="urn:microsoft.com/office/officeart/2005/8/layout/vList5"/>
    <dgm:cxn modelId="{E146A0E4-B75A-E54E-9560-25B483CE6C58}" type="presParOf" srcId="{E5F16DAF-1CC4-4B45-9FE0-CE71E83828DA}" destId="{F77DBF90-09CC-AF41-A49A-6B9EE0EB1B3F}" srcOrd="26" destOrd="0" presId="urn:microsoft.com/office/officeart/2005/8/layout/vList5"/>
    <dgm:cxn modelId="{EB9D0F6C-667E-054B-8044-7F5172E5343C}" type="presParOf" srcId="{F77DBF90-09CC-AF41-A49A-6B9EE0EB1B3F}" destId="{C84F7B8B-8FA0-4A4F-A75A-A532F7FBDF04}" srcOrd="0" destOrd="0" presId="urn:microsoft.com/office/officeart/2005/8/layout/vList5"/>
    <dgm:cxn modelId="{8C367747-61A8-6C42-A096-9ED8B47C25D9}" type="presParOf" srcId="{E5F16DAF-1CC4-4B45-9FE0-CE71E83828DA}" destId="{050D0E6B-702A-4540-A090-BA9EC3A90B1C}" srcOrd="27" destOrd="0" presId="urn:microsoft.com/office/officeart/2005/8/layout/vList5"/>
    <dgm:cxn modelId="{1F172773-E541-5B4C-B6AF-78A88F87D2A8}" type="presParOf" srcId="{E5F16DAF-1CC4-4B45-9FE0-CE71E83828DA}" destId="{C3FC1168-E7F9-7442-A71F-DFFE7534E2C9}" srcOrd="28" destOrd="0" presId="urn:microsoft.com/office/officeart/2005/8/layout/vList5"/>
    <dgm:cxn modelId="{D8E0DF71-FAA3-0849-9CC8-5812488809C7}" type="presParOf" srcId="{C3FC1168-E7F9-7442-A71F-DFFE7534E2C9}" destId="{A8F19E15-A4A8-3046-A3D7-6FE348881465}" srcOrd="0" destOrd="0" presId="urn:microsoft.com/office/officeart/2005/8/layout/vList5"/>
    <dgm:cxn modelId="{610BC892-2876-AC4B-9215-8A6E90C833DD}" type="presParOf" srcId="{E5F16DAF-1CC4-4B45-9FE0-CE71E83828DA}" destId="{C39D89AA-43FE-F64D-8382-5E7997442775}" srcOrd="29" destOrd="0" presId="urn:microsoft.com/office/officeart/2005/8/layout/vList5"/>
    <dgm:cxn modelId="{01B770DC-E3C5-9148-8F33-3225C4B8A712}" type="presParOf" srcId="{E5F16DAF-1CC4-4B45-9FE0-CE71E83828DA}" destId="{BE04D4A1-EB4A-FC44-B576-D13FB53C5DDB}" srcOrd="30" destOrd="0" presId="urn:microsoft.com/office/officeart/2005/8/layout/vList5"/>
    <dgm:cxn modelId="{D53B3A40-979E-5D49-AA57-00792DB69ED2}" type="presParOf" srcId="{BE04D4A1-EB4A-FC44-B576-D13FB53C5DDB}" destId="{46A5F6FA-B5D1-5C43-AB6A-EA24AB71D59C}" srcOrd="0" destOrd="0" presId="urn:microsoft.com/office/officeart/2005/8/layout/vList5"/>
    <dgm:cxn modelId="{7CC77D31-E99F-904D-821C-3BB4DE9EDFCD}" type="presParOf" srcId="{E5F16DAF-1CC4-4B45-9FE0-CE71E83828DA}" destId="{A5E07A68-B741-904F-A43D-200B823B4095}" srcOrd="31" destOrd="0" presId="urn:microsoft.com/office/officeart/2005/8/layout/vList5"/>
    <dgm:cxn modelId="{DDF5EBFB-4107-E24A-B88E-282D3BF0DD16}" type="presParOf" srcId="{E5F16DAF-1CC4-4B45-9FE0-CE71E83828DA}" destId="{FAF92A8D-9327-7E47-8BAE-AA7166C82030}" srcOrd="32" destOrd="0" presId="urn:microsoft.com/office/officeart/2005/8/layout/vList5"/>
    <dgm:cxn modelId="{53569298-D844-DE4B-B7F0-1E465F946550}" type="presParOf" srcId="{FAF92A8D-9327-7E47-8BAE-AA7166C82030}" destId="{946C16AE-CA2D-6E4B-AA8F-FC6A7A67EFD7}" srcOrd="0" destOrd="0" presId="urn:microsoft.com/office/officeart/2005/8/layout/vList5"/>
    <dgm:cxn modelId="{7971DF67-2B16-D44C-9B01-115A8257E161}" type="presParOf" srcId="{E5F16DAF-1CC4-4B45-9FE0-CE71E83828DA}" destId="{EB6259CD-1DF3-714E-9215-8F6F444BFC8D}" srcOrd="33" destOrd="0" presId="urn:microsoft.com/office/officeart/2005/8/layout/vList5"/>
    <dgm:cxn modelId="{664E39C5-3845-F946-913E-BAFF170BCD47}" type="presParOf" srcId="{E5F16DAF-1CC4-4B45-9FE0-CE71E83828DA}" destId="{F8343775-4008-8449-AAB8-97B6E68F7513}" srcOrd="34" destOrd="0" presId="urn:microsoft.com/office/officeart/2005/8/layout/vList5"/>
    <dgm:cxn modelId="{05BC4A0C-C1B4-C242-9A81-F95FA84C342C}" type="presParOf" srcId="{F8343775-4008-8449-AAB8-97B6E68F7513}" destId="{34A649E1-7310-8C47-A7AE-EBDC0D030935}" srcOrd="0" destOrd="0" presId="urn:microsoft.com/office/officeart/2005/8/layout/vList5"/>
    <dgm:cxn modelId="{4E4B39C6-0D2C-1647-BCA2-1CEA11A8EE9E}" type="presParOf" srcId="{E5F16DAF-1CC4-4B45-9FE0-CE71E83828DA}" destId="{9A649EE6-52E4-F046-B496-1263355A9097}" srcOrd="35" destOrd="0" presId="urn:microsoft.com/office/officeart/2005/8/layout/vList5"/>
    <dgm:cxn modelId="{9245E5A1-4F60-1B4C-AAC7-2D376F86DC03}" type="presParOf" srcId="{E5F16DAF-1CC4-4B45-9FE0-CE71E83828DA}" destId="{193679F8-D628-FD43-9A78-74261BFF2D27}" srcOrd="36" destOrd="0" presId="urn:microsoft.com/office/officeart/2005/8/layout/vList5"/>
    <dgm:cxn modelId="{5798BB32-6344-D147-8D31-8F52F16212B1}" type="presParOf" srcId="{193679F8-D628-FD43-9A78-74261BFF2D27}" destId="{C6DAB713-F754-8E47-A51C-A5A1EC8C1953}" srcOrd="0" destOrd="0" presId="urn:microsoft.com/office/officeart/2005/8/layout/vList5"/>
    <dgm:cxn modelId="{6468DF03-1364-294C-93C5-E4B09C332284}" type="presParOf" srcId="{E5F16DAF-1CC4-4B45-9FE0-CE71E83828DA}" destId="{CDF19753-1355-2044-91EB-65340516AE4F}" srcOrd="37" destOrd="0" presId="urn:microsoft.com/office/officeart/2005/8/layout/vList5"/>
    <dgm:cxn modelId="{E093775B-2FD2-2147-A064-67744697BB62}" type="presParOf" srcId="{E5F16DAF-1CC4-4B45-9FE0-CE71E83828DA}" destId="{AB6DCDEE-A592-8A41-A37D-DEF4DBDD4CBE}" srcOrd="38" destOrd="0" presId="urn:microsoft.com/office/officeart/2005/8/layout/vList5"/>
    <dgm:cxn modelId="{AA2D20F5-AF7B-7E42-9E56-6FC4D80F6B9A}" type="presParOf" srcId="{AB6DCDEE-A592-8A41-A37D-DEF4DBDD4CBE}" destId="{1178000A-5BF4-9A43-8EC6-9AC94C73EFE7}" srcOrd="0" destOrd="0" presId="urn:microsoft.com/office/officeart/2005/8/layout/vList5"/>
    <dgm:cxn modelId="{2A47C222-1F58-A045-8FD1-4D01EEDDF576}" type="presParOf" srcId="{E5F16DAF-1CC4-4B45-9FE0-CE71E83828DA}" destId="{45803AED-E82E-7D41-A472-843FF126DA4D}" srcOrd="39" destOrd="0" presId="urn:microsoft.com/office/officeart/2005/8/layout/vList5"/>
    <dgm:cxn modelId="{086A0D88-2295-7E4D-8D6B-74F758E1052B}" type="presParOf" srcId="{E5F16DAF-1CC4-4B45-9FE0-CE71E83828DA}" destId="{5F6D3135-7DA8-644F-AB91-89F097E15AB1}" srcOrd="40" destOrd="0" presId="urn:microsoft.com/office/officeart/2005/8/layout/vList5"/>
    <dgm:cxn modelId="{988EE57B-07E4-AC4C-9D39-2AD714689A61}" type="presParOf" srcId="{5F6D3135-7DA8-644F-AB91-89F097E15AB1}" destId="{025DCBAF-36B1-B546-9960-5C8819AF60BF}" srcOrd="0" destOrd="0" presId="urn:microsoft.com/office/officeart/2005/8/layout/vList5"/>
    <dgm:cxn modelId="{E393F180-0698-2749-8A51-A745C61D7E8A}" type="presParOf" srcId="{E5F16DAF-1CC4-4B45-9FE0-CE71E83828DA}" destId="{6BDC8C57-0A42-CE48-9D11-C11930E0A6E2}" srcOrd="41" destOrd="0" presId="urn:microsoft.com/office/officeart/2005/8/layout/vList5"/>
    <dgm:cxn modelId="{52970538-4B74-E349-8437-89390793FD8E}" type="presParOf" srcId="{E5F16DAF-1CC4-4B45-9FE0-CE71E83828DA}" destId="{960633D2-DD6F-5143-B88A-EA282762E188}" srcOrd="42" destOrd="0" presId="urn:microsoft.com/office/officeart/2005/8/layout/vList5"/>
    <dgm:cxn modelId="{6B2DA822-3731-DB46-88E0-E3CCA0E1ECF9}" type="presParOf" srcId="{960633D2-DD6F-5143-B88A-EA282762E188}" destId="{4ED68EE5-2444-CF4E-9363-D04CA58A5847}" srcOrd="0" destOrd="0" presId="urn:microsoft.com/office/officeart/2005/8/layout/vList5"/>
    <dgm:cxn modelId="{BC49E307-5266-8041-9519-1A33A124D0B6}" type="presParOf" srcId="{E5F16DAF-1CC4-4B45-9FE0-CE71E83828DA}" destId="{246C2900-C554-8847-A7D2-75E8CB89DE5B}" srcOrd="43" destOrd="0" presId="urn:microsoft.com/office/officeart/2005/8/layout/vList5"/>
    <dgm:cxn modelId="{78C3DEE5-259E-A14C-9FA5-9A2EB5A80D7B}" type="presParOf" srcId="{E5F16DAF-1CC4-4B45-9FE0-CE71E83828DA}" destId="{AFFA5589-5E29-534E-B22A-87736BC06713}" srcOrd="44" destOrd="0" presId="urn:microsoft.com/office/officeart/2005/8/layout/vList5"/>
    <dgm:cxn modelId="{BE2E1B57-4FE6-4146-9343-7E51C559415E}" type="presParOf" srcId="{AFFA5589-5E29-534E-B22A-87736BC06713}" destId="{B3993959-0ACB-9A4A-8F79-D6BE990CC15F}" srcOrd="0" destOrd="0" presId="urn:microsoft.com/office/officeart/2005/8/layout/vList5"/>
    <dgm:cxn modelId="{0F6AD561-5578-2B45-9452-DD4831B540E8}" type="presParOf" srcId="{E5F16DAF-1CC4-4B45-9FE0-CE71E83828DA}" destId="{B5C473FB-2491-7D47-9AF0-3A34D5972139}" srcOrd="45" destOrd="0" presId="urn:microsoft.com/office/officeart/2005/8/layout/vList5"/>
    <dgm:cxn modelId="{5CFD7547-E57A-4F4E-B126-740A92EABBF8}" type="presParOf" srcId="{E5F16DAF-1CC4-4B45-9FE0-CE71E83828DA}" destId="{D8CBEEB7-D522-AB4F-84C6-38E67CAAE84E}" srcOrd="46" destOrd="0" presId="urn:microsoft.com/office/officeart/2005/8/layout/vList5"/>
    <dgm:cxn modelId="{72FD974A-C001-3A4E-9E20-9129D69B3008}" type="presParOf" srcId="{D8CBEEB7-D522-AB4F-84C6-38E67CAAE84E}" destId="{D400EB49-E3D1-C444-AFF0-4111CB261E93}" srcOrd="0" destOrd="0" presId="urn:microsoft.com/office/officeart/2005/8/layout/vList5"/>
    <dgm:cxn modelId="{9BA70538-9501-9F40-9C9F-2AB3EE42EFF8}" type="presParOf" srcId="{E5F16DAF-1CC4-4B45-9FE0-CE71E83828DA}" destId="{F790F141-7A3C-6047-AF1F-A96B8127CB1D}" srcOrd="47" destOrd="0" presId="urn:microsoft.com/office/officeart/2005/8/layout/vList5"/>
    <dgm:cxn modelId="{AA745912-3FD4-D048-AF98-C090BD170DF8}" type="presParOf" srcId="{E5F16DAF-1CC4-4B45-9FE0-CE71E83828DA}" destId="{8B49617F-E2AF-2149-B908-FDAB78CF3C43}" srcOrd="48" destOrd="0" presId="urn:microsoft.com/office/officeart/2005/8/layout/vList5"/>
    <dgm:cxn modelId="{4FA864E8-7337-F946-B1B3-722425C16B90}" type="presParOf" srcId="{8B49617F-E2AF-2149-B908-FDAB78CF3C43}" destId="{EE9D86EE-8901-5F48-9A5B-CADF49086B49}" srcOrd="0" destOrd="0" presId="urn:microsoft.com/office/officeart/2005/8/layout/vList5"/>
    <dgm:cxn modelId="{52956678-41DF-DC43-95D7-95E710F651A2}" type="presParOf" srcId="{E5F16DAF-1CC4-4B45-9FE0-CE71E83828DA}" destId="{56AD7E03-2D97-1B46-91B0-F2080A478626}" srcOrd="49" destOrd="0" presId="urn:microsoft.com/office/officeart/2005/8/layout/vList5"/>
    <dgm:cxn modelId="{CA345D16-55A6-E44A-8F3C-3E2C84BFBACE}" type="presParOf" srcId="{E5F16DAF-1CC4-4B45-9FE0-CE71E83828DA}" destId="{86E3B559-7BB7-7E46-AB5E-AA358A6F6548}" srcOrd="50" destOrd="0" presId="urn:microsoft.com/office/officeart/2005/8/layout/vList5"/>
    <dgm:cxn modelId="{3C03F818-275D-EF43-8ED4-DE66FE13D268}" type="presParOf" srcId="{86E3B559-7BB7-7E46-AB5E-AA358A6F6548}" destId="{FB9EF3E8-D03C-6E43-A304-94AF653A4FF6}" srcOrd="0" destOrd="0" presId="urn:microsoft.com/office/officeart/2005/8/layout/vList5"/>
    <dgm:cxn modelId="{06611F1C-2D20-E247-9533-A7722F025A4F}" type="presParOf" srcId="{E5F16DAF-1CC4-4B45-9FE0-CE71E83828DA}" destId="{85A2D492-4CB7-FA4C-A0D7-2FA6DC0060A0}" srcOrd="51" destOrd="0" presId="urn:microsoft.com/office/officeart/2005/8/layout/vList5"/>
    <dgm:cxn modelId="{F58A1FB5-B9FA-2641-975D-826B18D3531F}" type="presParOf" srcId="{E5F16DAF-1CC4-4B45-9FE0-CE71E83828DA}" destId="{C6E00A67-04AF-6F4A-A9B2-086A7FD10ADC}" srcOrd="52" destOrd="0" presId="urn:microsoft.com/office/officeart/2005/8/layout/vList5"/>
    <dgm:cxn modelId="{AF624322-D31B-7140-A5E9-ED8A73409D0B}" type="presParOf" srcId="{C6E00A67-04AF-6F4A-A9B2-086A7FD10ADC}" destId="{2A343320-2A6F-024B-A5D6-0CE670528FCE}" srcOrd="0" destOrd="0" presId="urn:microsoft.com/office/officeart/2005/8/layout/vList5"/>
    <dgm:cxn modelId="{8D485EF3-7151-1843-BCE3-88283B003F5A}" type="presParOf" srcId="{E5F16DAF-1CC4-4B45-9FE0-CE71E83828DA}" destId="{45141119-DED4-D848-9BF6-AEF04E49ED0C}" srcOrd="53" destOrd="0" presId="urn:microsoft.com/office/officeart/2005/8/layout/vList5"/>
    <dgm:cxn modelId="{B33A6F93-203D-6740-B57A-D0C7B0703F7A}" type="presParOf" srcId="{E5F16DAF-1CC4-4B45-9FE0-CE71E83828DA}" destId="{0554CE8D-9862-FE4B-851B-AA400F31B57F}" srcOrd="54" destOrd="0" presId="urn:microsoft.com/office/officeart/2005/8/layout/vList5"/>
    <dgm:cxn modelId="{CABBA3BC-4374-5E48-8B3D-CE062805908D}" type="presParOf" srcId="{0554CE8D-9862-FE4B-851B-AA400F31B57F}" destId="{646931E4-7AD8-C148-9748-597DC4CEB49F}" srcOrd="0" destOrd="0" presId="urn:microsoft.com/office/officeart/2005/8/layout/vList5"/>
    <dgm:cxn modelId="{F3C2FC9C-5F30-954E-888C-F01EACE89B77}" type="presParOf" srcId="{E5F16DAF-1CC4-4B45-9FE0-CE71E83828DA}" destId="{C7EF38AB-0510-A54D-ACB3-CAB19FF6ECFF}" srcOrd="55" destOrd="0" presId="urn:microsoft.com/office/officeart/2005/8/layout/vList5"/>
    <dgm:cxn modelId="{A5C0060D-C7CC-C04D-BD84-7B75D852F15F}" type="presParOf" srcId="{E5F16DAF-1CC4-4B45-9FE0-CE71E83828DA}" destId="{6F4FB3C3-973E-FA4C-AAA2-A0554A655664}" srcOrd="56" destOrd="0" presId="urn:microsoft.com/office/officeart/2005/8/layout/vList5"/>
    <dgm:cxn modelId="{A7EF213C-26FB-C84F-8A88-6FE190D9D13D}" type="presParOf" srcId="{6F4FB3C3-973E-FA4C-AAA2-A0554A655664}" destId="{F91F449E-331E-A04F-928F-B6436EB0F19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321923-2CE6-D940-A864-3473204DD57E}"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en-US"/>
        </a:p>
      </dgm:t>
    </dgm:pt>
    <dgm:pt modelId="{601A14A7-0CBC-B54D-9327-7199380AA386}">
      <dgm:prSet phldrT="[Text]"/>
      <dgm:spPr/>
      <dgm:t>
        <a:bodyPr/>
        <a:lstStyle/>
        <a:p>
          <a:pPr>
            <a:buFont typeface="Arial" panose="020B0604020202020204" pitchFamily="34" charset="0"/>
            <a:buChar char="•"/>
          </a:pPr>
          <a:r>
            <a:rPr lang="en-US">
              <a:solidFill>
                <a:srgbClr val="0E0E0E"/>
              </a:solidFill>
              <a:effectLst/>
              <a:latin typeface=".SF NS"/>
            </a:rPr>
            <a:t>Predict Power Demand</a:t>
          </a:r>
          <a:endParaRPr lang="en-US"/>
        </a:p>
      </dgm:t>
    </dgm:pt>
    <dgm:pt modelId="{76701CF2-4DFA-2D48-AA9D-131923343AC2}" type="parTrans" cxnId="{209CAF76-A714-AC4A-B40E-030AAA3FE8AC}">
      <dgm:prSet/>
      <dgm:spPr/>
      <dgm:t>
        <a:bodyPr/>
        <a:lstStyle/>
        <a:p>
          <a:endParaRPr lang="en-US"/>
        </a:p>
      </dgm:t>
    </dgm:pt>
    <dgm:pt modelId="{2E7C8D50-65E2-4942-A1A0-84D023A3E219}" type="sibTrans" cxnId="{209CAF76-A714-AC4A-B40E-030AAA3FE8AC}">
      <dgm:prSet/>
      <dgm:spPr/>
      <dgm:t>
        <a:bodyPr/>
        <a:lstStyle/>
        <a:p>
          <a:endParaRPr lang="en-US"/>
        </a:p>
      </dgm:t>
    </dgm:pt>
    <dgm:pt modelId="{6C2C209B-B59A-D14C-81F9-9A1AD9AC45C1}">
      <dgm:prSet phldrT="[Text]"/>
      <dgm:spPr/>
      <dgm:t>
        <a:bodyPr/>
        <a:lstStyle/>
        <a:p>
          <a:pPr>
            <a:buFont typeface="Arial" panose="020B0604020202020204" pitchFamily="34" charset="0"/>
            <a:buChar char="•"/>
          </a:pPr>
          <a:r>
            <a:rPr lang="en-US">
              <a:solidFill>
                <a:srgbClr val="0E0E0E"/>
              </a:solidFill>
              <a:effectLst/>
              <a:latin typeface=".SF NS"/>
            </a:rPr>
            <a:t>Support Predictive Maintenance</a:t>
          </a:r>
          <a:endParaRPr lang="en-US"/>
        </a:p>
      </dgm:t>
    </dgm:pt>
    <dgm:pt modelId="{9D2397B8-9D2E-9E47-A2DD-F1AB8C73EFEC}" type="parTrans" cxnId="{E2643ED2-7458-144B-8E97-7D673C9A7B6E}">
      <dgm:prSet/>
      <dgm:spPr/>
      <dgm:t>
        <a:bodyPr/>
        <a:lstStyle/>
        <a:p>
          <a:endParaRPr lang="en-US"/>
        </a:p>
      </dgm:t>
    </dgm:pt>
    <dgm:pt modelId="{6D42842C-B077-F541-99E4-C34BC002BDD3}" type="sibTrans" cxnId="{E2643ED2-7458-144B-8E97-7D673C9A7B6E}">
      <dgm:prSet/>
      <dgm:spPr/>
      <dgm:t>
        <a:bodyPr/>
        <a:lstStyle/>
        <a:p>
          <a:endParaRPr lang="en-US"/>
        </a:p>
      </dgm:t>
    </dgm:pt>
    <dgm:pt modelId="{1D732130-04AD-474A-92AD-BCC931AEADCF}">
      <dgm:prSet phldrT="[Text]"/>
      <dgm:spPr/>
      <dgm:t>
        <a:bodyPr/>
        <a:lstStyle/>
        <a:p>
          <a:pPr>
            <a:buFont typeface="Arial" panose="020B0604020202020204" pitchFamily="34" charset="0"/>
            <a:buChar char="•"/>
          </a:pPr>
          <a:r>
            <a:rPr lang="en-US">
              <a:solidFill>
                <a:srgbClr val="0E0E0E"/>
              </a:solidFill>
              <a:effectLst/>
              <a:latin typeface=".SF NS"/>
            </a:rPr>
            <a:t>Optimize Energy Distribution</a:t>
          </a:r>
          <a:endParaRPr lang="en-US"/>
        </a:p>
      </dgm:t>
    </dgm:pt>
    <dgm:pt modelId="{1F79CC7A-AC15-814B-9D1E-304EAA2709FA}" type="parTrans" cxnId="{DB4C5806-03A0-FD40-8ED5-2AB4E2A68BEE}">
      <dgm:prSet/>
      <dgm:spPr/>
      <dgm:t>
        <a:bodyPr/>
        <a:lstStyle/>
        <a:p>
          <a:endParaRPr lang="en-US"/>
        </a:p>
      </dgm:t>
    </dgm:pt>
    <dgm:pt modelId="{C9FBC6A8-6612-D647-A54F-E0169C362457}" type="sibTrans" cxnId="{DB4C5806-03A0-FD40-8ED5-2AB4E2A68BEE}">
      <dgm:prSet/>
      <dgm:spPr/>
      <dgm:t>
        <a:bodyPr/>
        <a:lstStyle/>
        <a:p>
          <a:endParaRPr lang="en-US"/>
        </a:p>
      </dgm:t>
    </dgm:pt>
    <dgm:pt modelId="{2E590517-4C87-774D-A4F4-23BF8B1543A5}">
      <dgm:prSet phldrT="[Text]"/>
      <dgm:spPr/>
      <dgm:t>
        <a:bodyPr/>
        <a:lstStyle/>
        <a:p>
          <a:pPr>
            <a:buFont typeface="Arial" panose="020B0604020202020204" pitchFamily="34" charset="0"/>
            <a:buChar char="•"/>
          </a:pPr>
          <a:r>
            <a:rPr lang="en-US">
              <a:solidFill>
                <a:srgbClr val="0E0E0E"/>
              </a:solidFill>
              <a:effectLst/>
              <a:latin typeface=".SF NS"/>
            </a:rPr>
            <a:t>Detect Anomalies</a:t>
          </a:r>
          <a:endParaRPr lang="en-US"/>
        </a:p>
      </dgm:t>
    </dgm:pt>
    <dgm:pt modelId="{4229B8EA-1777-9047-A6A5-177FE3BF7925}" type="parTrans" cxnId="{567BE1A7-BAF9-504B-968D-7ED6701B23BD}">
      <dgm:prSet/>
      <dgm:spPr/>
      <dgm:t>
        <a:bodyPr/>
        <a:lstStyle/>
        <a:p>
          <a:endParaRPr lang="en-US"/>
        </a:p>
      </dgm:t>
    </dgm:pt>
    <dgm:pt modelId="{D99C2119-352C-A545-A425-ABC5CFE31816}" type="sibTrans" cxnId="{567BE1A7-BAF9-504B-968D-7ED6701B23BD}">
      <dgm:prSet/>
      <dgm:spPr/>
      <dgm:t>
        <a:bodyPr/>
        <a:lstStyle/>
        <a:p>
          <a:endParaRPr lang="en-US"/>
        </a:p>
      </dgm:t>
    </dgm:pt>
    <dgm:pt modelId="{4BF5FEC1-B55E-314A-8329-7E4210BF991B}">
      <dgm:prSet phldrT="[Text]"/>
      <dgm:spPr/>
      <dgm:t>
        <a:bodyPr/>
        <a:lstStyle/>
        <a:p>
          <a:pPr>
            <a:buFont typeface="Arial" panose="020B0604020202020204" pitchFamily="34" charset="0"/>
            <a:buChar char="•"/>
          </a:pPr>
          <a:r>
            <a:rPr lang="en-US">
              <a:solidFill>
                <a:srgbClr val="0E0E0E"/>
              </a:solidFill>
              <a:effectLst/>
              <a:latin typeface=".SF NS"/>
            </a:rPr>
            <a:t>Improve Customer Engagement</a:t>
          </a:r>
          <a:endParaRPr lang="en-US"/>
        </a:p>
      </dgm:t>
    </dgm:pt>
    <dgm:pt modelId="{2543B481-53E7-4D4E-9BD1-1E88BE7AD855}" type="parTrans" cxnId="{3D835AE0-9277-2E4B-9990-8C0E0DFD2BE4}">
      <dgm:prSet/>
      <dgm:spPr/>
      <dgm:t>
        <a:bodyPr/>
        <a:lstStyle/>
        <a:p>
          <a:endParaRPr lang="en-US"/>
        </a:p>
      </dgm:t>
    </dgm:pt>
    <dgm:pt modelId="{EDE88059-2F33-4D49-BB07-A6083684C3C3}" type="sibTrans" cxnId="{3D835AE0-9277-2E4B-9990-8C0E0DFD2BE4}">
      <dgm:prSet/>
      <dgm:spPr/>
      <dgm:t>
        <a:bodyPr/>
        <a:lstStyle/>
        <a:p>
          <a:endParaRPr lang="en-US"/>
        </a:p>
      </dgm:t>
    </dgm:pt>
    <dgm:pt modelId="{E4F6C459-310C-0C42-9327-3E3F630182B2}">
      <dgm:prSet/>
      <dgm:spPr/>
      <dgm:t>
        <a:bodyPr/>
        <a:lstStyle/>
        <a:p>
          <a:r>
            <a:rPr lang="en-US">
              <a:solidFill>
                <a:srgbClr val="0E0E0E"/>
              </a:solidFill>
              <a:effectLst/>
              <a:latin typeface=".SF NS"/>
            </a:rPr>
            <a:t>Enhance Renewable Energy Integration</a:t>
          </a:r>
        </a:p>
      </dgm:t>
    </dgm:pt>
    <dgm:pt modelId="{9D273828-9D1C-4E4E-A55C-12719606C0A6}" type="parTrans" cxnId="{1C291497-448F-974D-A328-F9EDB57F7B02}">
      <dgm:prSet/>
      <dgm:spPr/>
      <dgm:t>
        <a:bodyPr/>
        <a:lstStyle/>
        <a:p>
          <a:endParaRPr lang="en-US"/>
        </a:p>
      </dgm:t>
    </dgm:pt>
    <dgm:pt modelId="{64408CF7-CC9C-6544-AB94-0537A28C1256}" type="sibTrans" cxnId="{1C291497-448F-974D-A328-F9EDB57F7B02}">
      <dgm:prSet/>
      <dgm:spPr/>
      <dgm:t>
        <a:bodyPr/>
        <a:lstStyle/>
        <a:p>
          <a:endParaRPr lang="en-US"/>
        </a:p>
      </dgm:t>
    </dgm:pt>
    <dgm:pt modelId="{53374E42-DB55-184E-B104-CEDABC1C4E80}">
      <dgm:prSet phldrT="[Text]" custT="1"/>
      <dgm:spPr/>
      <dgm:t>
        <a:bodyPr/>
        <a:lstStyle/>
        <a:p>
          <a:r>
            <a:rPr lang="en-US" sz="1200" kern="1200">
              <a:solidFill>
                <a:srgbClr val="0E0E0E"/>
              </a:solidFill>
              <a:effectLst/>
              <a:latin typeface=".SF NS"/>
              <a:ea typeface="+mn-ea"/>
              <a:cs typeface="+mn-cs"/>
            </a:rPr>
            <a:t>Real-Time Grid Monitoring</a:t>
          </a:r>
        </a:p>
      </dgm:t>
    </dgm:pt>
    <dgm:pt modelId="{213485D2-F3B7-6443-8FCD-7EBDA33BDB8D}" type="sibTrans" cxnId="{BF656270-7489-D24A-AF89-342D3FA7FDCC}">
      <dgm:prSet/>
      <dgm:spPr/>
      <dgm:t>
        <a:bodyPr/>
        <a:lstStyle/>
        <a:p>
          <a:endParaRPr lang="en-US"/>
        </a:p>
      </dgm:t>
    </dgm:pt>
    <dgm:pt modelId="{9B2D3596-49EC-9243-98F7-CDCECA614EAC}" type="parTrans" cxnId="{BF656270-7489-D24A-AF89-342D3FA7FDCC}">
      <dgm:prSet/>
      <dgm:spPr/>
      <dgm:t>
        <a:bodyPr/>
        <a:lstStyle/>
        <a:p>
          <a:endParaRPr lang="en-US"/>
        </a:p>
      </dgm:t>
    </dgm:pt>
    <dgm:pt modelId="{403EB121-CF65-ED40-9BCC-1A91C63CB17B}" type="pres">
      <dgm:prSet presAssocID="{E1321923-2CE6-D940-A864-3473204DD57E}" presName="outerComposite" presStyleCnt="0">
        <dgm:presLayoutVars>
          <dgm:chMax val="2"/>
          <dgm:animLvl val="lvl"/>
          <dgm:resizeHandles val="exact"/>
        </dgm:presLayoutVars>
      </dgm:prSet>
      <dgm:spPr/>
    </dgm:pt>
    <dgm:pt modelId="{FD0D1E6C-5C3E-594F-8717-66D1232C0433}" type="pres">
      <dgm:prSet presAssocID="{E1321923-2CE6-D940-A864-3473204DD57E}" presName="dummyMaxCanvas" presStyleCnt="0"/>
      <dgm:spPr/>
    </dgm:pt>
    <dgm:pt modelId="{4A108C51-C58B-FF42-8471-820669A45638}" type="pres">
      <dgm:prSet presAssocID="{E1321923-2CE6-D940-A864-3473204DD57E}" presName="parentComposite" presStyleCnt="0"/>
      <dgm:spPr/>
    </dgm:pt>
    <dgm:pt modelId="{4B545F12-E2AE-3E40-BEC4-BFF2A9BB06F1}" type="pres">
      <dgm:prSet presAssocID="{E1321923-2CE6-D940-A864-3473204DD57E}" presName="parent1" presStyleLbl="alignAccFollowNode1" presStyleIdx="0" presStyleCnt="4">
        <dgm:presLayoutVars>
          <dgm:chMax val="4"/>
        </dgm:presLayoutVars>
      </dgm:prSet>
      <dgm:spPr/>
    </dgm:pt>
    <dgm:pt modelId="{A96C198E-7E03-7D4C-B5E5-AFF1484EC89D}" type="pres">
      <dgm:prSet presAssocID="{E1321923-2CE6-D940-A864-3473204DD57E}" presName="parent2" presStyleLbl="alignAccFollowNode1" presStyleIdx="1" presStyleCnt="4">
        <dgm:presLayoutVars>
          <dgm:chMax val="4"/>
        </dgm:presLayoutVars>
      </dgm:prSet>
      <dgm:spPr/>
    </dgm:pt>
    <dgm:pt modelId="{7E68B90D-E6D7-204D-8D7A-EE795292505D}" type="pres">
      <dgm:prSet presAssocID="{E1321923-2CE6-D940-A864-3473204DD57E}" presName="childrenComposite" presStyleCnt="0"/>
      <dgm:spPr/>
    </dgm:pt>
    <dgm:pt modelId="{0E2917FA-FA9D-414D-A1EF-8A05531D82F6}" type="pres">
      <dgm:prSet presAssocID="{E1321923-2CE6-D940-A864-3473204DD57E}" presName="dummyMaxCanvas_ChildArea" presStyleCnt="0"/>
      <dgm:spPr/>
    </dgm:pt>
    <dgm:pt modelId="{7FD594D2-AB83-4345-8914-C41F6A5EC536}" type="pres">
      <dgm:prSet presAssocID="{E1321923-2CE6-D940-A864-3473204DD57E}" presName="fulcrum" presStyleLbl="alignAccFollowNode1" presStyleIdx="2" presStyleCnt="4"/>
      <dgm:spPr/>
    </dgm:pt>
    <dgm:pt modelId="{C55CC255-D7AC-7F45-9A4A-5EB76C518F6C}" type="pres">
      <dgm:prSet presAssocID="{E1321923-2CE6-D940-A864-3473204DD57E}" presName="balance_23" presStyleLbl="alignAccFollowNode1" presStyleIdx="3" presStyleCnt="4" custLinFactNeighborX="1887" custLinFactNeighborY="1969">
        <dgm:presLayoutVars>
          <dgm:bulletEnabled val="1"/>
        </dgm:presLayoutVars>
      </dgm:prSet>
      <dgm:spPr/>
    </dgm:pt>
    <dgm:pt modelId="{D8FFB4AA-E190-EF44-85DE-F5F68BAD7414}" type="pres">
      <dgm:prSet presAssocID="{E1321923-2CE6-D940-A864-3473204DD57E}" presName="right_23_1" presStyleLbl="node1" presStyleIdx="0" presStyleCnt="5" custLinFactNeighborX="-714" custLinFactNeighborY="-1288">
        <dgm:presLayoutVars>
          <dgm:bulletEnabled val="1"/>
        </dgm:presLayoutVars>
      </dgm:prSet>
      <dgm:spPr/>
    </dgm:pt>
    <dgm:pt modelId="{70B4ADF0-7E73-7E4C-8B61-2E15D34206BB}" type="pres">
      <dgm:prSet presAssocID="{E1321923-2CE6-D940-A864-3473204DD57E}" presName="right_23_2" presStyleLbl="node1" presStyleIdx="1" presStyleCnt="5">
        <dgm:presLayoutVars>
          <dgm:bulletEnabled val="1"/>
        </dgm:presLayoutVars>
      </dgm:prSet>
      <dgm:spPr/>
    </dgm:pt>
    <dgm:pt modelId="{D5E63EBE-E0BE-6F4F-B908-326652D740E0}" type="pres">
      <dgm:prSet presAssocID="{E1321923-2CE6-D940-A864-3473204DD57E}" presName="right_23_3" presStyleLbl="node1" presStyleIdx="2" presStyleCnt="5">
        <dgm:presLayoutVars>
          <dgm:bulletEnabled val="1"/>
        </dgm:presLayoutVars>
      </dgm:prSet>
      <dgm:spPr/>
    </dgm:pt>
    <dgm:pt modelId="{2F8395B0-A5EC-B24B-94E0-01D2E2CFDC70}" type="pres">
      <dgm:prSet presAssocID="{E1321923-2CE6-D940-A864-3473204DD57E}" presName="left_23_1" presStyleLbl="node1" presStyleIdx="3" presStyleCnt="5">
        <dgm:presLayoutVars>
          <dgm:bulletEnabled val="1"/>
        </dgm:presLayoutVars>
      </dgm:prSet>
      <dgm:spPr/>
    </dgm:pt>
    <dgm:pt modelId="{60D01EFF-F807-8E43-BDA5-D37B0596EEE1}" type="pres">
      <dgm:prSet presAssocID="{E1321923-2CE6-D940-A864-3473204DD57E}" presName="left_23_2" presStyleLbl="node1" presStyleIdx="4" presStyleCnt="5">
        <dgm:presLayoutVars>
          <dgm:bulletEnabled val="1"/>
        </dgm:presLayoutVars>
      </dgm:prSet>
      <dgm:spPr/>
    </dgm:pt>
  </dgm:ptLst>
  <dgm:cxnLst>
    <dgm:cxn modelId="{DB4C5806-03A0-FD40-8ED5-2AB4E2A68BEE}" srcId="{601A14A7-0CBC-B54D-9327-7199380AA386}" destId="{1D732130-04AD-474A-92AD-BCC931AEADCF}" srcOrd="1" destOrd="0" parTransId="{1F79CC7A-AC15-814B-9D1E-304EAA2709FA}" sibTransId="{C9FBC6A8-6612-D647-A54F-E0169C362457}"/>
    <dgm:cxn modelId="{61EB7915-4174-1644-B85B-1703D4F89087}" type="presOf" srcId="{2E590517-4C87-774D-A4F4-23BF8B1543A5}" destId="{A96C198E-7E03-7D4C-B5E5-AFF1484EC89D}" srcOrd="0" destOrd="0" presId="urn:microsoft.com/office/officeart/2005/8/layout/balance1"/>
    <dgm:cxn modelId="{8D1D9D37-F4C0-7C49-9F43-344ECD05F14B}" type="presOf" srcId="{4BF5FEC1-B55E-314A-8329-7E4210BF991B}" destId="{70B4ADF0-7E73-7E4C-8B61-2E15D34206BB}" srcOrd="0" destOrd="0" presId="urn:microsoft.com/office/officeart/2005/8/layout/balance1"/>
    <dgm:cxn modelId="{84F66E38-43FD-7845-A672-A67ABD0BBEFB}" type="presOf" srcId="{E4F6C459-310C-0C42-9327-3E3F630182B2}" destId="{D5E63EBE-E0BE-6F4F-B908-326652D740E0}" srcOrd="0" destOrd="0" presId="urn:microsoft.com/office/officeart/2005/8/layout/balance1"/>
    <dgm:cxn modelId="{59F37153-32F8-DE46-B3DA-043C2ADA5434}" type="presOf" srcId="{1D732130-04AD-474A-92AD-BCC931AEADCF}" destId="{60D01EFF-F807-8E43-BDA5-D37B0596EEE1}" srcOrd="0" destOrd="0" presId="urn:microsoft.com/office/officeart/2005/8/layout/balance1"/>
    <dgm:cxn modelId="{BF656270-7489-D24A-AF89-342D3FA7FDCC}" srcId="{2E590517-4C87-774D-A4F4-23BF8B1543A5}" destId="{53374E42-DB55-184E-B104-CEDABC1C4E80}" srcOrd="0" destOrd="0" parTransId="{9B2D3596-49EC-9243-98F7-CDCECA614EAC}" sibTransId="{213485D2-F3B7-6443-8FCD-7EBDA33BDB8D}"/>
    <dgm:cxn modelId="{209CAF76-A714-AC4A-B40E-030AAA3FE8AC}" srcId="{E1321923-2CE6-D940-A864-3473204DD57E}" destId="{601A14A7-0CBC-B54D-9327-7199380AA386}" srcOrd="0" destOrd="0" parTransId="{76701CF2-4DFA-2D48-AA9D-131923343AC2}" sibTransId="{2E7C8D50-65E2-4942-A1A0-84D023A3E219}"/>
    <dgm:cxn modelId="{1C291497-448F-974D-A328-F9EDB57F7B02}" srcId="{2E590517-4C87-774D-A4F4-23BF8B1543A5}" destId="{E4F6C459-310C-0C42-9327-3E3F630182B2}" srcOrd="2" destOrd="0" parTransId="{9D273828-9D1C-4E4E-A55C-12719606C0A6}" sibTransId="{64408CF7-CC9C-6544-AB94-0537A28C1256}"/>
    <dgm:cxn modelId="{567BE1A7-BAF9-504B-968D-7ED6701B23BD}" srcId="{E1321923-2CE6-D940-A864-3473204DD57E}" destId="{2E590517-4C87-774D-A4F4-23BF8B1543A5}" srcOrd="1" destOrd="0" parTransId="{4229B8EA-1777-9047-A6A5-177FE3BF7925}" sibTransId="{D99C2119-352C-A545-A425-ABC5CFE31816}"/>
    <dgm:cxn modelId="{934759A9-A780-D848-BE8F-CF157FC2ACAD}" type="presOf" srcId="{601A14A7-0CBC-B54D-9327-7199380AA386}" destId="{4B545F12-E2AE-3E40-BEC4-BFF2A9BB06F1}" srcOrd="0" destOrd="0" presId="urn:microsoft.com/office/officeart/2005/8/layout/balance1"/>
    <dgm:cxn modelId="{6335D0C1-BD22-C245-895C-A1A2C4143CE9}" type="presOf" srcId="{E1321923-2CE6-D940-A864-3473204DD57E}" destId="{403EB121-CF65-ED40-9BCC-1A91C63CB17B}" srcOrd="0" destOrd="0" presId="urn:microsoft.com/office/officeart/2005/8/layout/balance1"/>
    <dgm:cxn modelId="{E2643ED2-7458-144B-8E97-7D673C9A7B6E}" srcId="{601A14A7-0CBC-B54D-9327-7199380AA386}" destId="{6C2C209B-B59A-D14C-81F9-9A1AD9AC45C1}" srcOrd="0" destOrd="0" parTransId="{9D2397B8-9D2E-9E47-A2DD-F1AB8C73EFEC}" sibTransId="{6D42842C-B077-F541-99E4-C34BC002BDD3}"/>
    <dgm:cxn modelId="{BFC5C0D4-A508-244B-86C3-49F36AF3650E}" type="presOf" srcId="{53374E42-DB55-184E-B104-CEDABC1C4E80}" destId="{D8FFB4AA-E190-EF44-85DE-F5F68BAD7414}" srcOrd="0" destOrd="0" presId="urn:microsoft.com/office/officeart/2005/8/layout/balance1"/>
    <dgm:cxn modelId="{3D835AE0-9277-2E4B-9990-8C0E0DFD2BE4}" srcId="{2E590517-4C87-774D-A4F4-23BF8B1543A5}" destId="{4BF5FEC1-B55E-314A-8329-7E4210BF991B}" srcOrd="1" destOrd="0" parTransId="{2543B481-53E7-4D4E-9BD1-1E88BE7AD855}" sibTransId="{EDE88059-2F33-4D49-BB07-A6083684C3C3}"/>
    <dgm:cxn modelId="{2E6D34F1-382D-564F-8A0A-001D18F757C4}" type="presOf" srcId="{6C2C209B-B59A-D14C-81F9-9A1AD9AC45C1}" destId="{2F8395B0-A5EC-B24B-94E0-01D2E2CFDC70}" srcOrd="0" destOrd="0" presId="urn:microsoft.com/office/officeart/2005/8/layout/balance1"/>
    <dgm:cxn modelId="{C6EA8462-A018-A940-9681-AD1CEB34C2A9}" type="presParOf" srcId="{403EB121-CF65-ED40-9BCC-1A91C63CB17B}" destId="{FD0D1E6C-5C3E-594F-8717-66D1232C0433}" srcOrd="0" destOrd="0" presId="urn:microsoft.com/office/officeart/2005/8/layout/balance1"/>
    <dgm:cxn modelId="{198B2068-C91A-0F48-8714-5512566E27FF}" type="presParOf" srcId="{403EB121-CF65-ED40-9BCC-1A91C63CB17B}" destId="{4A108C51-C58B-FF42-8471-820669A45638}" srcOrd="1" destOrd="0" presId="urn:microsoft.com/office/officeart/2005/8/layout/balance1"/>
    <dgm:cxn modelId="{11306CEB-822A-1A43-96C2-0FFB20CFA02E}" type="presParOf" srcId="{4A108C51-C58B-FF42-8471-820669A45638}" destId="{4B545F12-E2AE-3E40-BEC4-BFF2A9BB06F1}" srcOrd="0" destOrd="0" presId="urn:microsoft.com/office/officeart/2005/8/layout/balance1"/>
    <dgm:cxn modelId="{D88C397F-BFAA-BE41-B878-307D7DA46BD8}" type="presParOf" srcId="{4A108C51-C58B-FF42-8471-820669A45638}" destId="{A96C198E-7E03-7D4C-B5E5-AFF1484EC89D}" srcOrd="1" destOrd="0" presId="urn:microsoft.com/office/officeart/2005/8/layout/balance1"/>
    <dgm:cxn modelId="{651D729A-1A6F-A44C-8A30-7C05763A8856}" type="presParOf" srcId="{403EB121-CF65-ED40-9BCC-1A91C63CB17B}" destId="{7E68B90D-E6D7-204D-8D7A-EE795292505D}" srcOrd="2" destOrd="0" presId="urn:microsoft.com/office/officeart/2005/8/layout/balance1"/>
    <dgm:cxn modelId="{E9B2DF89-EEF9-CB44-A666-F8E1E4BEF30C}" type="presParOf" srcId="{7E68B90D-E6D7-204D-8D7A-EE795292505D}" destId="{0E2917FA-FA9D-414D-A1EF-8A05531D82F6}" srcOrd="0" destOrd="0" presId="urn:microsoft.com/office/officeart/2005/8/layout/balance1"/>
    <dgm:cxn modelId="{3AE6F013-CFB4-C641-A7D2-63372FD13692}" type="presParOf" srcId="{7E68B90D-E6D7-204D-8D7A-EE795292505D}" destId="{7FD594D2-AB83-4345-8914-C41F6A5EC536}" srcOrd="1" destOrd="0" presId="urn:microsoft.com/office/officeart/2005/8/layout/balance1"/>
    <dgm:cxn modelId="{630A63F1-D6E2-744A-B2A3-FDDE7E4B2347}" type="presParOf" srcId="{7E68B90D-E6D7-204D-8D7A-EE795292505D}" destId="{C55CC255-D7AC-7F45-9A4A-5EB76C518F6C}" srcOrd="2" destOrd="0" presId="urn:microsoft.com/office/officeart/2005/8/layout/balance1"/>
    <dgm:cxn modelId="{F594E193-CE46-934C-A408-AB9F0C1F61BF}" type="presParOf" srcId="{7E68B90D-E6D7-204D-8D7A-EE795292505D}" destId="{D8FFB4AA-E190-EF44-85DE-F5F68BAD7414}" srcOrd="3" destOrd="0" presId="urn:microsoft.com/office/officeart/2005/8/layout/balance1"/>
    <dgm:cxn modelId="{568F581F-6862-3C45-BC9D-4EFF159E9649}" type="presParOf" srcId="{7E68B90D-E6D7-204D-8D7A-EE795292505D}" destId="{70B4ADF0-7E73-7E4C-8B61-2E15D34206BB}" srcOrd="4" destOrd="0" presId="urn:microsoft.com/office/officeart/2005/8/layout/balance1"/>
    <dgm:cxn modelId="{69302AF6-BCFE-DC4D-B3FA-9A7B33CFCC0B}" type="presParOf" srcId="{7E68B90D-E6D7-204D-8D7A-EE795292505D}" destId="{D5E63EBE-E0BE-6F4F-B908-326652D740E0}" srcOrd="5" destOrd="0" presId="urn:microsoft.com/office/officeart/2005/8/layout/balance1"/>
    <dgm:cxn modelId="{68D77C65-C6F5-7941-959C-DBC42AB3ACAD}" type="presParOf" srcId="{7E68B90D-E6D7-204D-8D7A-EE795292505D}" destId="{2F8395B0-A5EC-B24B-94E0-01D2E2CFDC70}" srcOrd="6" destOrd="0" presId="urn:microsoft.com/office/officeart/2005/8/layout/balance1"/>
    <dgm:cxn modelId="{D1EED404-648F-E54D-8617-E2B423432D82}" type="presParOf" srcId="{7E68B90D-E6D7-204D-8D7A-EE795292505D}" destId="{60D01EFF-F807-8E43-BDA5-D37B0596EEE1}"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CA6702-B91C-B54C-82D3-09F9D9F5C567}" type="doc">
      <dgm:prSet loTypeId="urn:microsoft.com/office/officeart/2005/8/layout/gear1" loCatId="" qsTypeId="urn:microsoft.com/office/officeart/2005/8/quickstyle/simple1" qsCatId="simple" csTypeId="urn:microsoft.com/office/officeart/2005/8/colors/accent1_2" csCatId="accent1" phldr="1"/>
      <dgm:spPr/>
    </dgm:pt>
    <dgm:pt modelId="{D6167A61-0A55-A441-A051-CA8886EA8A98}">
      <dgm:prSet phldrT="[Text]" custT="1"/>
      <dgm:spPr/>
      <dgm:t>
        <a:bodyPr/>
        <a:lstStyle/>
        <a:p>
          <a:r>
            <a:rPr lang="en-US" sz="1000" b="1" kern="1200">
              <a:solidFill>
                <a:srgbClr val="000000"/>
              </a:solidFill>
            </a:rPr>
            <a:t>Data Layer</a:t>
          </a:r>
          <a:r>
            <a:rPr lang="en-US" sz="1000" kern="1200">
              <a:solidFill>
                <a:srgbClr val="000000"/>
              </a:solidFill>
            </a:rPr>
            <a:t>: </a:t>
          </a:r>
          <a:r>
            <a:rPr lang="en-US" sz="900" kern="1200">
              <a:solidFill>
                <a:srgbClr val="0E0E0E"/>
              </a:solidFill>
              <a:effectLst/>
              <a:latin typeface=".SF NS"/>
              <a:ea typeface="+mn-ea"/>
              <a:cs typeface="+mn-cs"/>
            </a:rPr>
            <a:t>It contains a vast amount of grid points and every grid point provides “smart” energy impacts as well as environmental impacts sensed hours energy consumption and grid performance is examined in real time. Related technologies include </a:t>
          </a:r>
          <a:r>
            <a:rPr lang="en-US" sz="900" b="1" kern="1200">
              <a:solidFill>
                <a:srgbClr val="0E0E0E"/>
              </a:solidFill>
              <a:effectLst/>
              <a:latin typeface=".SF NS"/>
              <a:ea typeface="+mn-ea"/>
              <a:cs typeface="+mn-cs"/>
            </a:rPr>
            <a:t>Internet-based technologies</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wireless sensing networks</a:t>
          </a:r>
          <a:r>
            <a:rPr lang="en-US" sz="900" kern="1200">
              <a:solidFill>
                <a:srgbClr val="0E0E0E"/>
              </a:solidFill>
              <a:effectLst/>
              <a:latin typeface=".SF NS"/>
              <a:ea typeface="+mn-ea"/>
              <a:cs typeface="+mn-cs"/>
            </a:rPr>
            <a:t> and </a:t>
          </a:r>
          <a:r>
            <a:rPr lang="en-US" sz="900" b="1" kern="1200">
              <a:solidFill>
                <a:srgbClr val="0E0E0E"/>
              </a:solidFill>
              <a:effectLst/>
              <a:latin typeface=".SF NS"/>
              <a:ea typeface="+mn-ea"/>
              <a:cs typeface="+mn-cs"/>
            </a:rPr>
            <a:t>data transmission protocols</a:t>
          </a:r>
          <a:r>
            <a:rPr lang="en-US" sz="900" kern="1200">
              <a:solidFill>
                <a:srgbClr val="0E0E0E"/>
              </a:solidFill>
              <a:effectLst/>
              <a:latin typeface=".SF NS"/>
              <a:ea typeface="+mn-ea"/>
              <a:cs typeface="+mn-cs"/>
            </a:rPr>
            <a:t> that are all geared towards effective data transmission.</a:t>
          </a:r>
        </a:p>
      </dgm:t>
    </dgm:pt>
    <dgm:pt modelId="{A9D0DC06-4848-2D4B-BE00-8AC73BB4DC8E}" type="parTrans" cxnId="{943D9B25-8190-9046-ACF1-4E73F6B0A087}">
      <dgm:prSet/>
      <dgm:spPr/>
      <dgm:t>
        <a:bodyPr/>
        <a:lstStyle/>
        <a:p>
          <a:endParaRPr lang="en-US"/>
        </a:p>
      </dgm:t>
    </dgm:pt>
    <dgm:pt modelId="{2532813F-6788-9343-995E-93B84DD7F115}" type="sibTrans" cxnId="{943D9B25-8190-9046-ACF1-4E73F6B0A087}">
      <dgm:prSet/>
      <dgm:spPr/>
      <dgm:t>
        <a:bodyPr/>
        <a:lstStyle/>
        <a:p>
          <a:endParaRPr lang="en-US"/>
        </a:p>
      </dgm:t>
    </dgm:pt>
    <dgm:pt modelId="{B2DE4970-55DE-3449-AC4F-E4EA5B77E244}">
      <dgm:prSet phldrT="[Text]" custT="1"/>
      <dgm:spPr/>
      <dgm:t>
        <a:bodyPr/>
        <a:lstStyle/>
        <a:p>
          <a:r>
            <a:rPr lang="en-US" sz="900" b="1" kern="1200">
              <a:solidFill>
                <a:srgbClr val="000000"/>
              </a:solidFill>
            </a:rPr>
            <a:t>Control Layer</a:t>
          </a:r>
          <a:r>
            <a:rPr lang="en-US" sz="900" kern="1200">
              <a:solidFill>
                <a:srgbClr val="000000"/>
              </a:solidFill>
            </a:rPr>
            <a:t>: </a:t>
          </a:r>
          <a:r>
            <a:rPr lang="en-US" sz="900" kern="1200">
              <a:solidFill>
                <a:srgbClr val="0E0E0E"/>
              </a:solidFill>
              <a:effectLst/>
              <a:latin typeface=".SF NS"/>
              <a:ea typeface="+mn-ea"/>
              <a:cs typeface="+mn-cs"/>
            </a:rPr>
            <a:t>Control layer helps to process and analyze the </a:t>
          </a:r>
          <a:r>
            <a:rPr lang="en-US" sz="900" b="1" kern="1200">
              <a:solidFill>
                <a:srgbClr val="0E0E0E"/>
              </a:solidFill>
              <a:effectLst/>
              <a:latin typeface=".SF NS"/>
              <a:ea typeface="+mn-ea"/>
              <a:cs typeface="+mn-cs"/>
            </a:rPr>
            <a:t>real time data</a:t>
          </a:r>
          <a:r>
            <a:rPr lang="en-US" sz="900" kern="1200">
              <a:solidFill>
                <a:srgbClr val="0E0E0E"/>
              </a:solidFill>
              <a:effectLst/>
              <a:latin typeface=".SF NS"/>
              <a:ea typeface="+mn-ea"/>
              <a:cs typeface="+mn-cs"/>
            </a:rPr>
            <a:t> collected from the data layer. Al works effectively in the area of predictive analytics that provides </a:t>
          </a:r>
          <a:r>
            <a:rPr lang="en-US" sz="900" b="1" kern="1200">
              <a:solidFill>
                <a:srgbClr val="0E0E0E"/>
              </a:solidFill>
              <a:effectLst/>
              <a:latin typeface=".SF NS"/>
              <a:ea typeface="+mn-ea"/>
              <a:cs typeface="+mn-cs"/>
            </a:rPr>
            <a:t>demand prediction forecasting</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system failure detection</a:t>
          </a:r>
          <a:r>
            <a:rPr lang="en-US" sz="900" kern="1200">
              <a:solidFill>
                <a:srgbClr val="0E0E0E"/>
              </a:solidFill>
              <a:effectLst/>
              <a:latin typeface=".SF NS"/>
              <a:ea typeface="+mn-ea"/>
              <a:cs typeface="+mn-cs"/>
            </a:rPr>
            <a:t>, and </a:t>
          </a:r>
          <a:r>
            <a:rPr lang="en-US" sz="900" b="1" kern="1200">
              <a:solidFill>
                <a:srgbClr val="0E0E0E"/>
              </a:solidFill>
              <a:effectLst/>
              <a:latin typeface=".SF NS"/>
              <a:ea typeface="+mn-ea"/>
              <a:cs typeface="+mn-cs"/>
            </a:rPr>
            <a:t>risk management strategies</a:t>
          </a:r>
          <a:r>
            <a:rPr lang="en-US" sz="900" kern="1200">
              <a:solidFill>
                <a:srgbClr val="0E0E0E"/>
              </a:solidFill>
              <a:effectLst/>
              <a:latin typeface=".SF NS"/>
              <a:ea typeface="+mn-ea"/>
              <a:cs typeface="+mn-cs"/>
            </a:rPr>
            <a:t>.</a:t>
          </a:r>
        </a:p>
      </dgm:t>
    </dgm:pt>
    <dgm:pt modelId="{61516FA6-BD4D-1544-A568-BFEAC1CBC683}" type="parTrans" cxnId="{4F1FF5CF-7FD1-AF49-9764-7EFB91E0BF50}">
      <dgm:prSet/>
      <dgm:spPr/>
      <dgm:t>
        <a:bodyPr/>
        <a:lstStyle/>
        <a:p>
          <a:endParaRPr lang="en-US"/>
        </a:p>
      </dgm:t>
    </dgm:pt>
    <dgm:pt modelId="{31A89D52-14C3-DC47-8456-93F284A325BC}" type="sibTrans" cxnId="{4F1FF5CF-7FD1-AF49-9764-7EFB91E0BF50}">
      <dgm:prSet/>
      <dgm:spPr/>
      <dgm:t>
        <a:bodyPr/>
        <a:lstStyle/>
        <a:p>
          <a:endParaRPr lang="en-US"/>
        </a:p>
      </dgm:t>
    </dgm:pt>
    <dgm:pt modelId="{865D9D16-8576-0742-9BE7-686A952BA031}">
      <dgm:prSet phldrT="[Text]" custT="1"/>
      <dgm:spPr/>
      <dgm:t>
        <a:bodyPr/>
        <a:lstStyle/>
        <a:p>
          <a:r>
            <a:rPr lang="en-US" sz="900" b="1" kern="1200">
              <a:solidFill>
                <a:srgbClr val="000000"/>
              </a:solidFill>
            </a:rPr>
            <a:t>Physical Layer</a:t>
          </a:r>
          <a:r>
            <a:rPr lang="en-US" sz="900" kern="1200">
              <a:solidFill>
                <a:srgbClr val="000000"/>
              </a:solidFill>
            </a:rPr>
            <a:t>:</a:t>
          </a:r>
          <a:r>
            <a:rPr lang="en-US" sz="900" kern="1200">
              <a:solidFill>
                <a:srgbClr val="0E0E0E"/>
              </a:solidFill>
              <a:effectLst/>
              <a:latin typeface=".SF NS"/>
              <a:ea typeface="+mn-ea"/>
              <a:cs typeface="+mn-cs"/>
            </a:rPr>
            <a:t> This is the base of the system which includes devices </a:t>
          </a:r>
          <a:r>
            <a:rPr lang="en-US" sz="900" b="1" kern="1200">
              <a:solidFill>
                <a:srgbClr val="0E0E0E"/>
              </a:solidFill>
              <a:effectLst/>
              <a:latin typeface=".SF NS"/>
              <a:ea typeface="+mn-ea"/>
              <a:cs typeface="+mn-cs"/>
            </a:rPr>
            <a:t>for power production</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power storage provision </a:t>
          </a:r>
          <a:r>
            <a:rPr lang="en-US" sz="900" kern="1200">
              <a:solidFill>
                <a:srgbClr val="0E0E0E"/>
              </a:solidFill>
              <a:effectLst/>
              <a:latin typeface=".SF NS"/>
              <a:ea typeface="+mn-ea"/>
              <a:cs typeface="+mn-cs"/>
            </a:rPr>
            <a:t>and </a:t>
          </a:r>
          <a:r>
            <a:rPr lang="en-US" sz="900" b="1" kern="1200">
              <a:solidFill>
                <a:srgbClr val="0E0E0E"/>
              </a:solidFill>
              <a:effectLst/>
              <a:latin typeface=".SF NS"/>
              <a:ea typeface="+mn-ea"/>
              <a:cs typeface="+mn-cs"/>
            </a:rPr>
            <a:t>power distribution</a:t>
          </a:r>
          <a:r>
            <a:rPr lang="en-US" sz="900" kern="1200">
              <a:solidFill>
                <a:srgbClr val="0E0E0E"/>
              </a:solidFill>
              <a:effectLst/>
              <a:latin typeface=".SF NS"/>
              <a:ea typeface="+mn-ea"/>
              <a:cs typeface="+mn-cs"/>
            </a:rPr>
            <a:t>. The physical construct of Smart grid system consists of </a:t>
          </a:r>
          <a:r>
            <a:rPr lang="en-US" sz="900" b="1" kern="1200">
              <a:solidFill>
                <a:srgbClr val="0E0E0E"/>
              </a:solidFill>
              <a:effectLst/>
              <a:latin typeface=".SF NS"/>
              <a:ea typeface="+mn-ea"/>
              <a:cs typeface="+mn-cs"/>
            </a:rPr>
            <a:t>generation</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units</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distribution stations</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electric transmission system</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electric distribution systems</a:t>
          </a:r>
          <a:r>
            <a:rPr lang="en-US" sz="900" kern="1200">
              <a:solidFill>
                <a:srgbClr val="0E0E0E"/>
              </a:solidFill>
              <a:effectLst/>
              <a:latin typeface=".SF NS"/>
              <a:ea typeface="+mn-ea"/>
              <a:cs typeface="+mn-cs"/>
            </a:rPr>
            <a:t>, </a:t>
          </a:r>
          <a:r>
            <a:rPr lang="en-US" sz="900" i="1" kern="1200">
              <a:solidFill>
                <a:srgbClr val="0E0E0E"/>
              </a:solidFill>
              <a:effectLst/>
              <a:latin typeface=".SF NS"/>
              <a:ea typeface="+mn-ea"/>
              <a:cs typeface="+mn-cs"/>
            </a:rPr>
            <a:t>etc</a:t>
          </a:r>
          <a:r>
            <a:rPr lang="en-US" sz="900" kern="1200">
              <a:solidFill>
                <a:srgbClr val="0E0E0E"/>
              </a:solidFill>
              <a:effectLst/>
              <a:latin typeface=".SF NS"/>
              <a:ea typeface="+mn-ea"/>
              <a:cs typeface="+mn-cs"/>
            </a:rPr>
            <a:t>.</a:t>
          </a:r>
        </a:p>
      </dgm:t>
    </dgm:pt>
    <dgm:pt modelId="{0C607F28-F7E1-A14F-85DE-E424623C6954}" type="parTrans" cxnId="{538C2AEB-B2DC-FE4E-A5A6-4D7F44B2466B}">
      <dgm:prSet/>
      <dgm:spPr/>
      <dgm:t>
        <a:bodyPr/>
        <a:lstStyle/>
        <a:p>
          <a:endParaRPr lang="en-US"/>
        </a:p>
      </dgm:t>
    </dgm:pt>
    <dgm:pt modelId="{06037C38-CFA1-FE46-B483-BB9769BB9C5E}" type="sibTrans" cxnId="{538C2AEB-B2DC-FE4E-A5A6-4D7F44B2466B}">
      <dgm:prSet/>
      <dgm:spPr/>
      <dgm:t>
        <a:bodyPr/>
        <a:lstStyle/>
        <a:p>
          <a:endParaRPr lang="en-US"/>
        </a:p>
      </dgm:t>
    </dgm:pt>
    <dgm:pt modelId="{D08F74F8-DD28-1442-9CDF-537E4872995E}" type="pres">
      <dgm:prSet presAssocID="{7ACA6702-B91C-B54C-82D3-09F9D9F5C567}" presName="composite" presStyleCnt="0">
        <dgm:presLayoutVars>
          <dgm:chMax val="3"/>
          <dgm:animLvl val="lvl"/>
          <dgm:resizeHandles val="exact"/>
        </dgm:presLayoutVars>
      </dgm:prSet>
      <dgm:spPr/>
    </dgm:pt>
    <dgm:pt modelId="{005FAE60-8049-BD42-942B-0D5E4C4ABBD7}" type="pres">
      <dgm:prSet presAssocID="{D6167A61-0A55-A441-A051-CA8886EA8A98}" presName="gear1" presStyleLbl="node1" presStyleIdx="0" presStyleCnt="3" custScaleX="146340" custScaleY="131171" custLinFactNeighborX="2554" custLinFactNeighborY="2966">
        <dgm:presLayoutVars>
          <dgm:chMax val="1"/>
          <dgm:bulletEnabled val="1"/>
        </dgm:presLayoutVars>
      </dgm:prSet>
      <dgm:spPr/>
    </dgm:pt>
    <dgm:pt modelId="{6E1A7AC2-3BA7-5B4A-BA84-B59BF9F3040A}" type="pres">
      <dgm:prSet presAssocID="{D6167A61-0A55-A441-A051-CA8886EA8A98}" presName="gear1srcNode" presStyleLbl="node1" presStyleIdx="0" presStyleCnt="3"/>
      <dgm:spPr/>
    </dgm:pt>
    <dgm:pt modelId="{0BD2654A-D550-1846-8BC5-AB110823F2CA}" type="pres">
      <dgm:prSet presAssocID="{D6167A61-0A55-A441-A051-CA8886EA8A98}" presName="gear1dstNode" presStyleLbl="node1" presStyleIdx="0" presStyleCnt="3"/>
      <dgm:spPr/>
    </dgm:pt>
    <dgm:pt modelId="{358EA909-116C-0F43-8CC7-C6974F203331}" type="pres">
      <dgm:prSet presAssocID="{B2DE4970-55DE-3449-AC4F-E4EA5B77E244}" presName="gear2" presStyleLbl="node1" presStyleIdx="1" presStyleCnt="3" custScaleX="172563" custScaleY="141136" custLinFactNeighborX="-50281" custLinFactNeighborY="1744">
        <dgm:presLayoutVars>
          <dgm:chMax val="1"/>
          <dgm:bulletEnabled val="1"/>
        </dgm:presLayoutVars>
      </dgm:prSet>
      <dgm:spPr/>
    </dgm:pt>
    <dgm:pt modelId="{D2E1B992-E9E7-B94B-853A-2E714BC45799}" type="pres">
      <dgm:prSet presAssocID="{B2DE4970-55DE-3449-AC4F-E4EA5B77E244}" presName="gear2srcNode" presStyleLbl="node1" presStyleIdx="1" presStyleCnt="3"/>
      <dgm:spPr/>
    </dgm:pt>
    <dgm:pt modelId="{BFD140E5-898A-B74A-9CF4-2BFC714A4BA9}" type="pres">
      <dgm:prSet presAssocID="{B2DE4970-55DE-3449-AC4F-E4EA5B77E244}" presName="gear2dstNode" presStyleLbl="node1" presStyleIdx="1" presStyleCnt="3"/>
      <dgm:spPr/>
    </dgm:pt>
    <dgm:pt modelId="{E886C834-88DF-EE4C-9BCB-EAC69CF73D33}" type="pres">
      <dgm:prSet presAssocID="{865D9D16-8576-0742-9BE7-686A952BA031}" presName="gear3" presStyleLbl="node1" presStyleIdx="2" presStyleCnt="3" custScaleX="158053" custScaleY="165106"/>
      <dgm:spPr/>
    </dgm:pt>
    <dgm:pt modelId="{9DF6D182-90CE-334E-9EA2-23CD33417713}" type="pres">
      <dgm:prSet presAssocID="{865D9D16-8576-0742-9BE7-686A952BA031}" presName="gear3tx" presStyleLbl="node1" presStyleIdx="2" presStyleCnt="3">
        <dgm:presLayoutVars>
          <dgm:chMax val="1"/>
          <dgm:bulletEnabled val="1"/>
        </dgm:presLayoutVars>
      </dgm:prSet>
      <dgm:spPr/>
    </dgm:pt>
    <dgm:pt modelId="{A1DF4965-6646-D844-A7CC-B906011F7D76}" type="pres">
      <dgm:prSet presAssocID="{865D9D16-8576-0742-9BE7-686A952BA031}" presName="gear3srcNode" presStyleLbl="node1" presStyleIdx="2" presStyleCnt="3"/>
      <dgm:spPr/>
    </dgm:pt>
    <dgm:pt modelId="{45039EB0-FFC9-094F-9CEE-5B397CD49496}" type="pres">
      <dgm:prSet presAssocID="{865D9D16-8576-0742-9BE7-686A952BA031}" presName="gear3dstNode" presStyleLbl="node1" presStyleIdx="2" presStyleCnt="3"/>
      <dgm:spPr/>
    </dgm:pt>
    <dgm:pt modelId="{A8EF4B67-A4A2-964D-9CF2-2F88D187F8B2}" type="pres">
      <dgm:prSet presAssocID="{2532813F-6788-9343-995E-93B84DD7F115}" presName="connector1" presStyleLbl="sibTrans2D1" presStyleIdx="0" presStyleCnt="3"/>
      <dgm:spPr/>
    </dgm:pt>
    <dgm:pt modelId="{28A1DABD-B0C2-3B49-9980-31D37105414A}" type="pres">
      <dgm:prSet presAssocID="{31A89D52-14C3-DC47-8456-93F284A325BC}" presName="connector2" presStyleLbl="sibTrans2D1" presStyleIdx="1" presStyleCnt="3" custLinFactNeighborX="-37592" custLinFactNeighborY="-4550"/>
      <dgm:spPr/>
    </dgm:pt>
    <dgm:pt modelId="{C251D50D-A2CE-5F42-B943-9D12B8629974}" type="pres">
      <dgm:prSet presAssocID="{06037C38-CFA1-FE46-B483-BB9769BB9C5E}" presName="connector3" presStyleLbl="sibTrans2D1" presStyleIdx="2" presStyleCnt="3" custLinFactNeighborX="-17718" custLinFactNeighborY="-7503"/>
      <dgm:spPr/>
    </dgm:pt>
  </dgm:ptLst>
  <dgm:cxnLst>
    <dgm:cxn modelId="{C86B330A-E075-A241-9AE7-27681D90FEAE}" type="presOf" srcId="{865D9D16-8576-0742-9BE7-686A952BA031}" destId="{A1DF4965-6646-D844-A7CC-B906011F7D76}" srcOrd="2" destOrd="0" presId="urn:microsoft.com/office/officeart/2005/8/layout/gear1"/>
    <dgm:cxn modelId="{943D9B25-8190-9046-ACF1-4E73F6B0A087}" srcId="{7ACA6702-B91C-B54C-82D3-09F9D9F5C567}" destId="{D6167A61-0A55-A441-A051-CA8886EA8A98}" srcOrd="0" destOrd="0" parTransId="{A9D0DC06-4848-2D4B-BE00-8AC73BB4DC8E}" sibTransId="{2532813F-6788-9343-995E-93B84DD7F115}"/>
    <dgm:cxn modelId="{A11ABB35-5627-E84A-A0D0-019C058C356C}" type="presOf" srcId="{865D9D16-8576-0742-9BE7-686A952BA031}" destId="{E886C834-88DF-EE4C-9BCB-EAC69CF73D33}" srcOrd="0" destOrd="0" presId="urn:microsoft.com/office/officeart/2005/8/layout/gear1"/>
    <dgm:cxn modelId="{FFCC7738-6307-9D46-810A-6C40E98D51EF}" type="presOf" srcId="{865D9D16-8576-0742-9BE7-686A952BA031}" destId="{45039EB0-FFC9-094F-9CEE-5B397CD49496}" srcOrd="3" destOrd="0" presId="urn:microsoft.com/office/officeart/2005/8/layout/gear1"/>
    <dgm:cxn modelId="{A34F7F3F-3BC8-1046-9AF0-499EF8A60305}" type="presOf" srcId="{B2DE4970-55DE-3449-AC4F-E4EA5B77E244}" destId="{D2E1B992-E9E7-B94B-853A-2E714BC45799}" srcOrd="1" destOrd="0" presId="urn:microsoft.com/office/officeart/2005/8/layout/gear1"/>
    <dgm:cxn modelId="{7523D141-2651-CB40-887A-A6E6A9DD6520}" type="presOf" srcId="{2532813F-6788-9343-995E-93B84DD7F115}" destId="{A8EF4B67-A4A2-964D-9CF2-2F88D187F8B2}" srcOrd="0" destOrd="0" presId="urn:microsoft.com/office/officeart/2005/8/layout/gear1"/>
    <dgm:cxn modelId="{A23D7A50-7BF6-AD4D-8080-C834DAE79BA8}" type="presOf" srcId="{B2DE4970-55DE-3449-AC4F-E4EA5B77E244}" destId="{BFD140E5-898A-B74A-9CF4-2BFC714A4BA9}" srcOrd="2" destOrd="0" presId="urn:microsoft.com/office/officeart/2005/8/layout/gear1"/>
    <dgm:cxn modelId="{969D3262-BA32-7A47-B081-20EE74376C7E}" type="presOf" srcId="{D6167A61-0A55-A441-A051-CA8886EA8A98}" destId="{005FAE60-8049-BD42-942B-0D5E4C4ABBD7}" srcOrd="0" destOrd="0" presId="urn:microsoft.com/office/officeart/2005/8/layout/gear1"/>
    <dgm:cxn modelId="{6B04CAA6-21C5-9648-A0E1-BFB32FB9BE30}" type="presOf" srcId="{06037C38-CFA1-FE46-B483-BB9769BB9C5E}" destId="{C251D50D-A2CE-5F42-B943-9D12B8629974}" srcOrd="0" destOrd="0" presId="urn:microsoft.com/office/officeart/2005/8/layout/gear1"/>
    <dgm:cxn modelId="{8DE55AAA-9392-AB44-9E2E-CF9540F94E09}" type="presOf" srcId="{31A89D52-14C3-DC47-8456-93F284A325BC}" destId="{28A1DABD-B0C2-3B49-9980-31D37105414A}" srcOrd="0" destOrd="0" presId="urn:microsoft.com/office/officeart/2005/8/layout/gear1"/>
    <dgm:cxn modelId="{2D926DAD-C531-EE4B-8E90-CB722C8F6842}" type="presOf" srcId="{865D9D16-8576-0742-9BE7-686A952BA031}" destId="{9DF6D182-90CE-334E-9EA2-23CD33417713}" srcOrd="1" destOrd="0" presId="urn:microsoft.com/office/officeart/2005/8/layout/gear1"/>
    <dgm:cxn modelId="{46E915C1-C636-BB45-BE60-4CE2002FF9AA}" type="presOf" srcId="{7ACA6702-B91C-B54C-82D3-09F9D9F5C567}" destId="{D08F74F8-DD28-1442-9CDF-537E4872995E}" srcOrd="0" destOrd="0" presId="urn:microsoft.com/office/officeart/2005/8/layout/gear1"/>
    <dgm:cxn modelId="{4F1FF5CF-7FD1-AF49-9764-7EFB91E0BF50}" srcId="{7ACA6702-B91C-B54C-82D3-09F9D9F5C567}" destId="{B2DE4970-55DE-3449-AC4F-E4EA5B77E244}" srcOrd="1" destOrd="0" parTransId="{61516FA6-BD4D-1544-A568-BFEAC1CBC683}" sibTransId="{31A89D52-14C3-DC47-8456-93F284A325BC}"/>
    <dgm:cxn modelId="{51F91CD3-A363-DB49-87E2-785B5D5706F5}" type="presOf" srcId="{D6167A61-0A55-A441-A051-CA8886EA8A98}" destId="{6E1A7AC2-3BA7-5B4A-BA84-B59BF9F3040A}" srcOrd="1" destOrd="0" presId="urn:microsoft.com/office/officeart/2005/8/layout/gear1"/>
    <dgm:cxn modelId="{67A844DA-7F05-0145-9EDD-77DFDAB056CD}" type="presOf" srcId="{D6167A61-0A55-A441-A051-CA8886EA8A98}" destId="{0BD2654A-D550-1846-8BC5-AB110823F2CA}" srcOrd="2" destOrd="0" presId="urn:microsoft.com/office/officeart/2005/8/layout/gear1"/>
    <dgm:cxn modelId="{538C2AEB-B2DC-FE4E-A5A6-4D7F44B2466B}" srcId="{7ACA6702-B91C-B54C-82D3-09F9D9F5C567}" destId="{865D9D16-8576-0742-9BE7-686A952BA031}" srcOrd="2" destOrd="0" parTransId="{0C607F28-F7E1-A14F-85DE-E424623C6954}" sibTransId="{06037C38-CFA1-FE46-B483-BB9769BB9C5E}"/>
    <dgm:cxn modelId="{7D56C2EF-CE71-A545-911C-0FDEF0FA7927}" type="presOf" srcId="{B2DE4970-55DE-3449-AC4F-E4EA5B77E244}" destId="{358EA909-116C-0F43-8CC7-C6974F203331}" srcOrd="0" destOrd="0" presId="urn:microsoft.com/office/officeart/2005/8/layout/gear1"/>
    <dgm:cxn modelId="{D36FCDCC-D79F-0644-883D-1BC49C86B29D}" type="presParOf" srcId="{D08F74F8-DD28-1442-9CDF-537E4872995E}" destId="{005FAE60-8049-BD42-942B-0D5E4C4ABBD7}" srcOrd="0" destOrd="0" presId="urn:microsoft.com/office/officeart/2005/8/layout/gear1"/>
    <dgm:cxn modelId="{BB8761C9-9B09-5445-845C-B7DB12B8DE05}" type="presParOf" srcId="{D08F74F8-DD28-1442-9CDF-537E4872995E}" destId="{6E1A7AC2-3BA7-5B4A-BA84-B59BF9F3040A}" srcOrd="1" destOrd="0" presId="urn:microsoft.com/office/officeart/2005/8/layout/gear1"/>
    <dgm:cxn modelId="{A4C4B50B-2EBA-DF4F-9C23-633F5B506916}" type="presParOf" srcId="{D08F74F8-DD28-1442-9CDF-537E4872995E}" destId="{0BD2654A-D550-1846-8BC5-AB110823F2CA}" srcOrd="2" destOrd="0" presId="urn:microsoft.com/office/officeart/2005/8/layout/gear1"/>
    <dgm:cxn modelId="{30495058-3247-6E44-AF85-4D44DB722A6D}" type="presParOf" srcId="{D08F74F8-DD28-1442-9CDF-537E4872995E}" destId="{358EA909-116C-0F43-8CC7-C6974F203331}" srcOrd="3" destOrd="0" presId="urn:microsoft.com/office/officeart/2005/8/layout/gear1"/>
    <dgm:cxn modelId="{F0857018-C3E7-964C-AD16-9E2ECE3A3A41}" type="presParOf" srcId="{D08F74F8-DD28-1442-9CDF-537E4872995E}" destId="{D2E1B992-E9E7-B94B-853A-2E714BC45799}" srcOrd="4" destOrd="0" presId="urn:microsoft.com/office/officeart/2005/8/layout/gear1"/>
    <dgm:cxn modelId="{17BD6D07-5341-1049-8234-086DF0F73A52}" type="presParOf" srcId="{D08F74F8-DD28-1442-9CDF-537E4872995E}" destId="{BFD140E5-898A-B74A-9CF4-2BFC714A4BA9}" srcOrd="5" destOrd="0" presId="urn:microsoft.com/office/officeart/2005/8/layout/gear1"/>
    <dgm:cxn modelId="{FCE83B3A-B6B1-614A-8E15-47C07C388021}" type="presParOf" srcId="{D08F74F8-DD28-1442-9CDF-537E4872995E}" destId="{E886C834-88DF-EE4C-9BCB-EAC69CF73D33}" srcOrd="6" destOrd="0" presId="urn:microsoft.com/office/officeart/2005/8/layout/gear1"/>
    <dgm:cxn modelId="{638FC853-7780-BA49-B35A-26441BB0E5BB}" type="presParOf" srcId="{D08F74F8-DD28-1442-9CDF-537E4872995E}" destId="{9DF6D182-90CE-334E-9EA2-23CD33417713}" srcOrd="7" destOrd="0" presId="urn:microsoft.com/office/officeart/2005/8/layout/gear1"/>
    <dgm:cxn modelId="{F877DC29-60B1-9A4B-A8E4-DC789493A4AF}" type="presParOf" srcId="{D08F74F8-DD28-1442-9CDF-537E4872995E}" destId="{A1DF4965-6646-D844-A7CC-B906011F7D76}" srcOrd="8" destOrd="0" presId="urn:microsoft.com/office/officeart/2005/8/layout/gear1"/>
    <dgm:cxn modelId="{96AB5DB4-83D7-0847-AF5B-5361FEA82430}" type="presParOf" srcId="{D08F74F8-DD28-1442-9CDF-537E4872995E}" destId="{45039EB0-FFC9-094F-9CEE-5B397CD49496}" srcOrd="9" destOrd="0" presId="urn:microsoft.com/office/officeart/2005/8/layout/gear1"/>
    <dgm:cxn modelId="{1A0A5EE6-C05F-9F4A-9935-40A4BCAF1596}" type="presParOf" srcId="{D08F74F8-DD28-1442-9CDF-537E4872995E}" destId="{A8EF4B67-A4A2-964D-9CF2-2F88D187F8B2}" srcOrd="10" destOrd="0" presId="urn:microsoft.com/office/officeart/2005/8/layout/gear1"/>
    <dgm:cxn modelId="{1CFE4ED4-EEA7-4644-8ACF-B32DCD62C6E9}" type="presParOf" srcId="{D08F74F8-DD28-1442-9CDF-537E4872995E}" destId="{28A1DABD-B0C2-3B49-9980-31D37105414A}" srcOrd="11" destOrd="0" presId="urn:microsoft.com/office/officeart/2005/8/layout/gear1"/>
    <dgm:cxn modelId="{4940CC5F-A34C-214C-A44E-9C01980AC599}" type="presParOf" srcId="{D08F74F8-DD28-1442-9CDF-537E4872995E}" destId="{C251D50D-A2CE-5F42-B943-9D12B8629974}"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79A3D1-57A9-47C6-84E5-66179151CC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BAD9D1-14B7-40ED-A0E9-1654F37F9560}">
      <dgm:prSet/>
      <dgm:spPr/>
      <dgm:t>
        <a:bodyPr/>
        <a:lstStyle/>
        <a:p>
          <a:r>
            <a:rPr lang="en-US"/>
            <a:t>Automated Detection</a:t>
          </a:r>
        </a:p>
      </dgm:t>
    </dgm:pt>
    <dgm:pt modelId="{C21F76D8-73C0-486A-AE03-0D5E12C81C2B}" type="parTrans" cxnId="{CF804CED-E83A-4A40-B268-D43CBEA67400}">
      <dgm:prSet/>
      <dgm:spPr/>
      <dgm:t>
        <a:bodyPr/>
        <a:lstStyle/>
        <a:p>
          <a:endParaRPr lang="en-US"/>
        </a:p>
      </dgm:t>
    </dgm:pt>
    <dgm:pt modelId="{DF20F9B6-E67C-4FBE-B07E-0BF67B66AB38}" type="sibTrans" cxnId="{CF804CED-E83A-4A40-B268-D43CBEA67400}">
      <dgm:prSet/>
      <dgm:spPr/>
      <dgm:t>
        <a:bodyPr/>
        <a:lstStyle/>
        <a:p>
          <a:endParaRPr lang="en-US"/>
        </a:p>
      </dgm:t>
    </dgm:pt>
    <dgm:pt modelId="{ED6B2916-CA49-486E-BA40-BAC4ADE449F6}">
      <dgm:prSet/>
      <dgm:spPr/>
      <dgm:t>
        <a:bodyPr/>
        <a:lstStyle/>
        <a:p>
          <a:r>
            <a:rPr lang="en-US"/>
            <a:t>Quick Identification Errors</a:t>
          </a:r>
        </a:p>
      </dgm:t>
    </dgm:pt>
    <dgm:pt modelId="{AF02366F-FF1C-4107-9BC1-3CA38BFBAA64}" type="parTrans" cxnId="{F3093EA3-F1C0-4E60-A38F-DA0EE1870FF0}">
      <dgm:prSet/>
      <dgm:spPr/>
      <dgm:t>
        <a:bodyPr/>
        <a:lstStyle/>
        <a:p>
          <a:endParaRPr lang="en-US"/>
        </a:p>
      </dgm:t>
    </dgm:pt>
    <dgm:pt modelId="{06538484-CE49-4FC3-AF6C-1EBA944C50FE}" type="sibTrans" cxnId="{F3093EA3-F1C0-4E60-A38F-DA0EE1870FF0}">
      <dgm:prSet/>
      <dgm:spPr/>
      <dgm:t>
        <a:bodyPr/>
        <a:lstStyle/>
        <a:p>
          <a:endParaRPr lang="en-US"/>
        </a:p>
      </dgm:t>
    </dgm:pt>
    <dgm:pt modelId="{E680167D-B91C-4D97-8360-0BA3C1CD5166}">
      <dgm:prSet/>
      <dgm:spPr/>
      <dgm:t>
        <a:bodyPr/>
        <a:lstStyle/>
        <a:p>
          <a:r>
            <a:rPr lang="en-US"/>
            <a:t>Secure Authentication</a:t>
          </a:r>
        </a:p>
      </dgm:t>
    </dgm:pt>
    <dgm:pt modelId="{CF4AC22E-355B-47F3-A74E-897F8CE68869}" type="parTrans" cxnId="{8BE8284B-64FA-44A1-A02B-5433518EBC28}">
      <dgm:prSet/>
      <dgm:spPr/>
      <dgm:t>
        <a:bodyPr/>
        <a:lstStyle/>
        <a:p>
          <a:endParaRPr lang="en-US"/>
        </a:p>
      </dgm:t>
    </dgm:pt>
    <dgm:pt modelId="{8EA3F3DF-2DA9-4E30-AC9C-E86FE7E687E9}" type="sibTrans" cxnId="{8BE8284B-64FA-44A1-A02B-5433518EBC28}">
      <dgm:prSet/>
      <dgm:spPr/>
      <dgm:t>
        <a:bodyPr/>
        <a:lstStyle/>
        <a:p>
          <a:endParaRPr lang="en-US"/>
        </a:p>
      </dgm:t>
    </dgm:pt>
    <dgm:pt modelId="{330A93AE-FFF2-4064-8B60-40586D4CE8F3}">
      <dgm:prSet/>
      <dgm:spPr/>
      <dgm:t>
        <a:bodyPr/>
        <a:lstStyle/>
        <a:p>
          <a:r>
            <a:rPr lang="en-US"/>
            <a:t>Faster Response Times</a:t>
          </a:r>
        </a:p>
      </dgm:t>
    </dgm:pt>
    <dgm:pt modelId="{DF2C68A6-4FA5-446D-9C08-D986AA813B8F}" type="parTrans" cxnId="{C108E1F7-B459-42FC-9BB0-24B9606C8528}">
      <dgm:prSet/>
      <dgm:spPr/>
      <dgm:t>
        <a:bodyPr/>
        <a:lstStyle/>
        <a:p>
          <a:endParaRPr lang="en-US"/>
        </a:p>
      </dgm:t>
    </dgm:pt>
    <dgm:pt modelId="{658C2B25-7053-4174-BADF-4C91D7F4FBDA}" type="sibTrans" cxnId="{C108E1F7-B459-42FC-9BB0-24B9606C8528}">
      <dgm:prSet/>
      <dgm:spPr/>
      <dgm:t>
        <a:bodyPr/>
        <a:lstStyle/>
        <a:p>
          <a:endParaRPr lang="en-US"/>
        </a:p>
      </dgm:t>
    </dgm:pt>
    <dgm:pt modelId="{83032DB2-4918-4C93-9BFC-3B815F1C8B5B}">
      <dgm:prSet/>
      <dgm:spPr/>
      <dgm:t>
        <a:bodyPr/>
        <a:lstStyle/>
        <a:p>
          <a:r>
            <a:rPr lang="en-US"/>
            <a:t>Cybersecurity without Errors</a:t>
          </a:r>
        </a:p>
      </dgm:t>
    </dgm:pt>
    <dgm:pt modelId="{8E6C8F4F-74D1-4241-A70C-1BD354C93046}" type="parTrans" cxnId="{EF80AB1E-D3BF-4109-B903-05F40B643D88}">
      <dgm:prSet/>
      <dgm:spPr/>
      <dgm:t>
        <a:bodyPr/>
        <a:lstStyle/>
        <a:p>
          <a:endParaRPr lang="en-US"/>
        </a:p>
      </dgm:t>
    </dgm:pt>
    <dgm:pt modelId="{1CF7E8B1-F8A7-4F9C-8349-FF579360770F}" type="sibTrans" cxnId="{EF80AB1E-D3BF-4109-B903-05F40B643D88}">
      <dgm:prSet/>
      <dgm:spPr/>
      <dgm:t>
        <a:bodyPr/>
        <a:lstStyle/>
        <a:p>
          <a:endParaRPr lang="en-US"/>
        </a:p>
      </dgm:t>
    </dgm:pt>
    <dgm:pt modelId="{64F4DD1D-2603-45E0-801A-B60371CE303B}" type="pres">
      <dgm:prSet presAssocID="{C979A3D1-57A9-47C6-84E5-66179151CC5A}" presName="root" presStyleCnt="0">
        <dgm:presLayoutVars>
          <dgm:dir/>
          <dgm:resizeHandles val="exact"/>
        </dgm:presLayoutVars>
      </dgm:prSet>
      <dgm:spPr/>
    </dgm:pt>
    <dgm:pt modelId="{B79461B9-58D7-4AF9-BE8A-3765965659F8}" type="pres">
      <dgm:prSet presAssocID="{CFBAD9D1-14B7-40ED-A0E9-1654F37F9560}" presName="compNode" presStyleCnt="0"/>
      <dgm:spPr/>
    </dgm:pt>
    <dgm:pt modelId="{4CA6F5CE-21B6-4BD7-AE8F-D11868B30128}" type="pres">
      <dgm:prSet presAssocID="{CFBAD9D1-14B7-40ED-A0E9-1654F37F9560}" presName="bgRect" presStyleLbl="bgShp" presStyleIdx="0" presStyleCnt="5"/>
      <dgm:spPr/>
    </dgm:pt>
    <dgm:pt modelId="{400ECC05-1ADB-44C1-BF40-2E32914826D9}" type="pres">
      <dgm:prSet presAssocID="{CFBAD9D1-14B7-40ED-A0E9-1654F37F956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C7BA67B5-0FCA-402D-8552-8D600B68ABA0}" type="pres">
      <dgm:prSet presAssocID="{CFBAD9D1-14B7-40ED-A0E9-1654F37F9560}" presName="spaceRect" presStyleCnt="0"/>
      <dgm:spPr/>
    </dgm:pt>
    <dgm:pt modelId="{911593E5-51CA-4D51-92BB-810AE5418CFE}" type="pres">
      <dgm:prSet presAssocID="{CFBAD9D1-14B7-40ED-A0E9-1654F37F9560}" presName="parTx" presStyleLbl="revTx" presStyleIdx="0" presStyleCnt="5">
        <dgm:presLayoutVars>
          <dgm:chMax val="0"/>
          <dgm:chPref val="0"/>
        </dgm:presLayoutVars>
      </dgm:prSet>
      <dgm:spPr/>
    </dgm:pt>
    <dgm:pt modelId="{D3B5F5AA-6BE1-41A0-BA2F-FFCB3DBAD3B3}" type="pres">
      <dgm:prSet presAssocID="{DF20F9B6-E67C-4FBE-B07E-0BF67B66AB38}" presName="sibTrans" presStyleCnt="0"/>
      <dgm:spPr/>
    </dgm:pt>
    <dgm:pt modelId="{40D22161-D23A-4691-8038-B0072671ABCE}" type="pres">
      <dgm:prSet presAssocID="{ED6B2916-CA49-486E-BA40-BAC4ADE449F6}" presName="compNode" presStyleCnt="0"/>
      <dgm:spPr/>
    </dgm:pt>
    <dgm:pt modelId="{B20234F1-5498-4988-91E3-AFE899566A85}" type="pres">
      <dgm:prSet presAssocID="{ED6B2916-CA49-486E-BA40-BAC4ADE449F6}" presName="bgRect" presStyleLbl="bgShp" presStyleIdx="1" presStyleCnt="5"/>
      <dgm:spPr/>
    </dgm:pt>
    <dgm:pt modelId="{5DA77990-5B12-4DBF-A37C-5D2800011A73}" type="pres">
      <dgm:prSet presAssocID="{ED6B2916-CA49-486E-BA40-BAC4ADE449F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32A063A2-60E7-4D3B-94BC-AE3E1B7871D2}" type="pres">
      <dgm:prSet presAssocID="{ED6B2916-CA49-486E-BA40-BAC4ADE449F6}" presName="spaceRect" presStyleCnt="0"/>
      <dgm:spPr/>
    </dgm:pt>
    <dgm:pt modelId="{79EAB86C-EFC9-4887-A3F6-16DE86FC8601}" type="pres">
      <dgm:prSet presAssocID="{ED6B2916-CA49-486E-BA40-BAC4ADE449F6}" presName="parTx" presStyleLbl="revTx" presStyleIdx="1" presStyleCnt="5">
        <dgm:presLayoutVars>
          <dgm:chMax val="0"/>
          <dgm:chPref val="0"/>
        </dgm:presLayoutVars>
      </dgm:prSet>
      <dgm:spPr/>
    </dgm:pt>
    <dgm:pt modelId="{BDF946FD-AAF4-4138-9736-62C1E9C6DC46}" type="pres">
      <dgm:prSet presAssocID="{06538484-CE49-4FC3-AF6C-1EBA944C50FE}" presName="sibTrans" presStyleCnt="0"/>
      <dgm:spPr/>
    </dgm:pt>
    <dgm:pt modelId="{DAC9D8F5-5E66-40B5-9B45-FCF224C152E2}" type="pres">
      <dgm:prSet presAssocID="{E680167D-B91C-4D97-8360-0BA3C1CD5166}" presName="compNode" presStyleCnt="0"/>
      <dgm:spPr/>
    </dgm:pt>
    <dgm:pt modelId="{9885FCF8-4F47-468F-A7FA-D91548882018}" type="pres">
      <dgm:prSet presAssocID="{E680167D-B91C-4D97-8360-0BA3C1CD5166}" presName="bgRect" presStyleLbl="bgShp" presStyleIdx="2" presStyleCnt="5"/>
      <dgm:spPr/>
    </dgm:pt>
    <dgm:pt modelId="{AF09F188-B7C4-448D-A3BF-81860ADDF6FD}" type="pres">
      <dgm:prSet presAssocID="{E680167D-B91C-4D97-8360-0BA3C1CD516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BF91BDF4-5220-42B4-9A8D-F3186F6C9801}" type="pres">
      <dgm:prSet presAssocID="{E680167D-B91C-4D97-8360-0BA3C1CD5166}" presName="spaceRect" presStyleCnt="0"/>
      <dgm:spPr/>
    </dgm:pt>
    <dgm:pt modelId="{175FB7F1-C631-44F3-B6B7-BD1D4979F361}" type="pres">
      <dgm:prSet presAssocID="{E680167D-B91C-4D97-8360-0BA3C1CD5166}" presName="parTx" presStyleLbl="revTx" presStyleIdx="2" presStyleCnt="5">
        <dgm:presLayoutVars>
          <dgm:chMax val="0"/>
          <dgm:chPref val="0"/>
        </dgm:presLayoutVars>
      </dgm:prSet>
      <dgm:spPr/>
    </dgm:pt>
    <dgm:pt modelId="{2664EB1C-630D-4C7A-970F-BD1A48B5D26D}" type="pres">
      <dgm:prSet presAssocID="{8EA3F3DF-2DA9-4E30-AC9C-E86FE7E687E9}" presName="sibTrans" presStyleCnt="0"/>
      <dgm:spPr/>
    </dgm:pt>
    <dgm:pt modelId="{F1A72321-19DE-492B-A72F-27D6D88583FC}" type="pres">
      <dgm:prSet presAssocID="{330A93AE-FFF2-4064-8B60-40586D4CE8F3}" presName="compNode" presStyleCnt="0"/>
      <dgm:spPr/>
    </dgm:pt>
    <dgm:pt modelId="{41D88644-170E-43BE-A5BB-CA23EFBE69F3}" type="pres">
      <dgm:prSet presAssocID="{330A93AE-FFF2-4064-8B60-40586D4CE8F3}" presName="bgRect" presStyleLbl="bgShp" presStyleIdx="3" presStyleCnt="5"/>
      <dgm:spPr/>
    </dgm:pt>
    <dgm:pt modelId="{D2CEF7A2-26BB-4B05-BBA4-A6A0683665CA}" type="pres">
      <dgm:prSet presAssocID="{330A93AE-FFF2-4064-8B60-40586D4CE8F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99202345-678F-47E4-8EB2-F7651522B19D}" type="pres">
      <dgm:prSet presAssocID="{330A93AE-FFF2-4064-8B60-40586D4CE8F3}" presName="spaceRect" presStyleCnt="0"/>
      <dgm:spPr/>
    </dgm:pt>
    <dgm:pt modelId="{C664655B-A92C-46EC-AD36-D954E8E690DA}" type="pres">
      <dgm:prSet presAssocID="{330A93AE-FFF2-4064-8B60-40586D4CE8F3}" presName="parTx" presStyleLbl="revTx" presStyleIdx="3" presStyleCnt="5">
        <dgm:presLayoutVars>
          <dgm:chMax val="0"/>
          <dgm:chPref val="0"/>
        </dgm:presLayoutVars>
      </dgm:prSet>
      <dgm:spPr/>
    </dgm:pt>
    <dgm:pt modelId="{DC65D79B-600B-4DC9-A356-B47DDFFEA8A2}" type="pres">
      <dgm:prSet presAssocID="{658C2B25-7053-4174-BADF-4C91D7F4FBDA}" presName="sibTrans" presStyleCnt="0"/>
      <dgm:spPr/>
    </dgm:pt>
    <dgm:pt modelId="{0BE96206-A756-48E3-ACAF-3AC1B59BA5BF}" type="pres">
      <dgm:prSet presAssocID="{83032DB2-4918-4C93-9BFC-3B815F1C8B5B}" presName="compNode" presStyleCnt="0"/>
      <dgm:spPr/>
    </dgm:pt>
    <dgm:pt modelId="{2A33F2DA-58B9-4638-BD74-75768E04D4C0}" type="pres">
      <dgm:prSet presAssocID="{83032DB2-4918-4C93-9BFC-3B815F1C8B5B}" presName="bgRect" presStyleLbl="bgShp" presStyleIdx="4" presStyleCnt="5"/>
      <dgm:spPr/>
    </dgm:pt>
    <dgm:pt modelId="{CE9DFDE6-7BDF-47D0-85B6-853B7562D97D}" type="pres">
      <dgm:prSet presAssocID="{83032DB2-4918-4C93-9BFC-3B815F1C8B5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nlock"/>
        </a:ext>
      </dgm:extLst>
    </dgm:pt>
    <dgm:pt modelId="{D626DC5F-3579-455D-B33E-80765FF5492C}" type="pres">
      <dgm:prSet presAssocID="{83032DB2-4918-4C93-9BFC-3B815F1C8B5B}" presName="spaceRect" presStyleCnt="0"/>
      <dgm:spPr/>
    </dgm:pt>
    <dgm:pt modelId="{46D3DA78-248D-41F6-A19E-F76B458ABF72}" type="pres">
      <dgm:prSet presAssocID="{83032DB2-4918-4C93-9BFC-3B815F1C8B5B}" presName="parTx" presStyleLbl="revTx" presStyleIdx="4" presStyleCnt="5">
        <dgm:presLayoutVars>
          <dgm:chMax val="0"/>
          <dgm:chPref val="0"/>
        </dgm:presLayoutVars>
      </dgm:prSet>
      <dgm:spPr/>
    </dgm:pt>
  </dgm:ptLst>
  <dgm:cxnLst>
    <dgm:cxn modelId="{EF80AB1E-D3BF-4109-B903-05F40B643D88}" srcId="{C979A3D1-57A9-47C6-84E5-66179151CC5A}" destId="{83032DB2-4918-4C93-9BFC-3B815F1C8B5B}" srcOrd="4" destOrd="0" parTransId="{8E6C8F4F-74D1-4241-A70C-1BD354C93046}" sibTransId="{1CF7E8B1-F8A7-4F9C-8349-FF579360770F}"/>
    <dgm:cxn modelId="{FAA3B829-DB45-4C4F-AAAD-9049F1EBED14}" type="presOf" srcId="{ED6B2916-CA49-486E-BA40-BAC4ADE449F6}" destId="{79EAB86C-EFC9-4887-A3F6-16DE86FC8601}" srcOrd="0" destOrd="0" presId="urn:microsoft.com/office/officeart/2018/2/layout/IconVerticalSolidList"/>
    <dgm:cxn modelId="{8BE8284B-64FA-44A1-A02B-5433518EBC28}" srcId="{C979A3D1-57A9-47C6-84E5-66179151CC5A}" destId="{E680167D-B91C-4D97-8360-0BA3C1CD5166}" srcOrd="2" destOrd="0" parTransId="{CF4AC22E-355B-47F3-A74E-897F8CE68869}" sibTransId="{8EA3F3DF-2DA9-4E30-AC9C-E86FE7E687E9}"/>
    <dgm:cxn modelId="{B2A40B5B-7B74-4887-A336-C88FF489196C}" type="presOf" srcId="{CFBAD9D1-14B7-40ED-A0E9-1654F37F9560}" destId="{911593E5-51CA-4D51-92BB-810AE5418CFE}" srcOrd="0" destOrd="0" presId="urn:microsoft.com/office/officeart/2018/2/layout/IconVerticalSolidList"/>
    <dgm:cxn modelId="{076F8588-8C70-46E4-8C07-B8B6707BE9D6}" type="presOf" srcId="{C979A3D1-57A9-47C6-84E5-66179151CC5A}" destId="{64F4DD1D-2603-45E0-801A-B60371CE303B}" srcOrd="0" destOrd="0" presId="urn:microsoft.com/office/officeart/2018/2/layout/IconVerticalSolidList"/>
    <dgm:cxn modelId="{51D29698-A530-4D1F-8B62-F0C73D916D45}" type="presOf" srcId="{83032DB2-4918-4C93-9BFC-3B815F1C8B5B}" destId="{46D3DA78-248D-41F6-A19E-F76B458ABF72}" srcOrd="0" destOrd="0" presId="urn:microsoft.com/office/officeart/2018/2/layout/IconVerticalSolidList"/>
    <dgm:cxn modelId="{F3093EA3-F1C0-4E60-A38F-DA0EE1870FF0}" srcId="{C979A3D1-57A9-47C6-84E5-66179151CC5A}" destId="{ED6B2916-CA49-486E-BA40-BAC4ADE449F6}" srcOrd="1" destOrd="0" parTransId="{AF02366F-FF1C-4107-9BC1-3CA38BFBAA64}" sibTransId="{06538484-CE49-4FC3-AF6C-1EBA944C50FE}"/>
    <dgm:cxn modelId="{1B82CEE7-F11B-4ECE-B5CF-2C6CA108C00A}" type="presOf" srcId="{330A93AE-FFF2-4064-8B60-40586D4CE8F3}" destId="{C664655B-A92C-46EC-AD36-D954E8E690DA}" srcOrd="0" destOrd="0" presId="urn:microsoft.com/office/officeart/2018/2/layout/IconVerticalSolidList"/>
    <dgm:cxn modelId="{8F6368EA-75E9-4727-9735-7224794B6F94}" type="presOf" srcId="{E680167D-B91C-4D97-8360-0BA3C1CD5166}" destId="{175FB7F1-C631-44F3-B6B7-BD1D4979F361}" srcOrd="0" destOrd="0" presId="urn:microsoft.com/office/officeart/2018/2/layout/IconVerticalSolidList"/>
    <dgm:cxn modelId="{CF804CED-E83A-4A40-B268-D43CBEA67400}" srcId="{C979A3D1-57A9-47C6-84E5-66179151CC5A}" destId="{CFBAD9D1-14B7-40ED-A0E9-1654F37F9560}" srcOrd="0" destOrd="0" parTransId="{C21F76D8-73C0-486A-AE03-0D5E12C81C2B}" sibTransId="{DF20F9B6-E67C-4FBE-B07E-0BF67B66AB38}"/>
    <dgm:cxn modelId="{C108E1F7-B459-42FC-9BB0-24B9606C8528}" srcId="{C979A3D1-57A9-47C6-84E5-66179151CC5A}" destId="{330A93AE-FFF2-4064-8B60-40586D4CE8F3}" srcOrd="3" destOrd="0" parTransId="{DF2C68A6-4FA5-446D-9C08-D986AA813B8F}" sibTransId="{658C2B25-7053-4174-BADF-4C91D7F4FBDA}"/>
    <dgm:cxn modelId="{216DDEE7-0DCF-4E1F-A4E0-2740EE678CC7}" type="presParOf" srcId="{64F4DD1D-2603-45E0-801A-B60371CE303B}" destId="{B79461B9-58D7-4AF9-BE8A-3765965659F8}" srcOrd="0" destOrd="0" presId="urn:microsoft.com/office/officeart/2018/2/layout/IconVerticalSolidList"/>
    <dgm:cxn modelId="{8E43B26C-62E2-4123-9F27-71BAC997D0B1}" type="presParOf" srcId="{B79461B9-58D7-4AF9-BE8A-3765965659F8}" destId="{4CA6F5CE-21B6-4BD7-AE8F-D11868B30128}" srcOrd="0" destOrd="0" presId="urn:microsoft.com/office/officeart/2018/2/layout/IconVerticalSolidList"/>
    <dgm:cxn modelId="{9C36EB69-90BB-4F86-BD30-813802D8B01F}" type="presParOf" srcId="{B79461B9-58D7-4AF9-BE8A-3765965659F8}" destId="{400ECC05-1ADB-44C1-BF40-2E32914826D9}" srcOrd="1" destOrd="0" presId="urn:microsoft.com/office/officeart/2018/2/layout/IconVerticalSolidList"/>
    <dgm:cxn modelId="{43237434-4E1A-4453-817F-0BB07102469F}" type="presParOf" srcId="{B79461B9-58D7-4AF9-BE8A-3765965659F8}" destId="{C7BA67B5-0FCA-402D-8552-8D600B68ABA0}" srcOrd="2" destOrd="0" presId="urn:microsoft.com/office/officeart/2018/2/layout/IconVerticalSolidList"/>
    <dgm:cxn modelId="{74211250-F606-4789-A51C-07055C521C24}" type="presParOf" srcId="{B79461B9-58D7-4AF9-BE8A-3765965659F8}" destId="{911593E5-51CA-4D51-92BB-810AE5418CFE}" srcOrd="3" destOrd="0" presId="urn:microsoft.com/office/officeart/2018/2/layout/IconVerticalSolidList"/>
    <dgm:cxn modelId="{C793871B-7F2D-43FE-BE82-9BD5A684494B}" type="presParOf" srcId="{64F4DD1D-2603-45E0-801A-B60371CE303B}" destId="{D3B5F5AA-6BE1-41A0-BA2F-FFCB3DBAD3B3}" srcOrd="1" destOrd="0" presId="urn:microsoft.com/office/officeart/2018/2/layout/IconVerticalSolidList"/>
    <dgm:cxn modelId="{713F4837-278E-4EB5-AA4A-888F7F51F7C5}" type="presParOf" srcId="{64F4DD1D-2603-45E0-801A-B60371CE303B}" destId="{40D22161-D23A-4691-8038-B0072671ABCE}" srcOrd="2" destOrd="0" presId="urn:microsoft.com/office/officeart/2018/2/layout/IconVerticalSolidList"/>
    <dgm:cxn modelId="{F9B7EE6D-58E4-4C78-B2CC-58181F17EC2B}" type="presParOf" srcId="{40D22161-D23A-4691-8038-B0072671ABCE}" destId="{B20234F1-5498-4988-91E3-AFE899566A85}" srcOrd="0" destOrd="0" presId="urn:microsoft.com/office/officeart/2018/2/layout/IconVerticalSolidList"/>
    <dgm:cxn modelId="{DE802050-749F-4828-AAB0-830F36F54D6A}" type="presParOf" srcId="{40D22161-D23A-4691-8038-B0072671ABCE}" destId="{5DA77990-5B12-4DBF-A37C-5D2800011A73}" srcOrd="1" destOrd="0" presId="urn:microsoft.com/office/officeart/2018/2/layout/IconVerticalSolidList"/>
    <dgm:cxn modelId="{AB0EB67D-4DC6-4667-9D5E-FBBC1D8066B1}" type="presParOf" srcId="{40D22161-D23A-4691-8038-B0072671ABCE}" destId="{32A063A2-60E7-4D3B-94BC-AE3E1B7871D2}" srcOrd="2" destOrd="0" presId="urn:microsoft.com/office/officeart/2018/2/layout/IconVerticalSolidList"/>
    <dgm:cxn modelId="{936E4C6A-FDB3-416C-8F1A-D678DDF18B28}" type="presParOf" srcId="{40D22161-D23A-4691-8038-B0072671ABCE}" destId="{79EAB86C-EFC9-4887-A3F6-16DE86FC8601}" srcOrd="3" destOrd="0" presId="urn:microsoft.com/office/officeart/2018/2/layout/IconVerticalSolidList"/>
    <dgm:cxn modelId="{C4FA89B0-E650-4911-B333-C9CA0CD402A6}" type="presParOf" srcId="{64F4DD1D-2603-45E0-801A-B60371CE303B}" destId="{BDF946FD-AAF4-4138-9736-62C1E9C6DC46}" srcOrd="3" destOrd="0" presId="urn:microsoft.com/office/officeart/2018/2/layout/IconVerticalSolidList"/>
    <dgm:cxn modelId="{3A53581E-479C-438C-8454-EF6C291CDC61}" type="presParOf" srcId="{64F4DD1D-2603-45E0-801A-B60371CE303B}" destId="{DAC9D8F5-5E66-40B5-9B45-FCF224C152E2}" srcOrd="4" destOrd="0" presId="urn:microsoft.com/office/officeart/2018/2/layout/IconVerticalSolidList"/>
    <dgm:cxn modelId="{DB6BCC2E-6FBB-4CCA-BFB6-CEBC0AE23B58}" type="presParOf" srcId="{DAC9D8F5-5E66-40B5-9B45-FCF224C152E2}" destId="{9885FCF8-4F47-468F-A7FA-D91548882018}" srcOrd="0" destOrd="0" presId="urn:microsoft.com/office/officeart/2018/2/layout/IconVerticalSolidList"/>
    <dgm:cxn modelId="{5E345609-D321-4A12-9C4C-1E9E620438E3}" type="presParOf" srcId="{DAC9D8F5-5E66-40B5-9B45-FCF224C152E2}" destId="{AF09F188-B7C4-448D-A3BF-81860ADDF6FD}" srcOrd="1" destOrd="0" presId="urn:microsoft.com/office/officeart/2018/2/layout/IconVerticalSolidList"/>
    <dgm:cxn modelId="{2308D6FB-5EE9-4E80-B378-550C5605BCE4}" type="presParOf" srcId="{DAC9D8F5-5E66-40B5-9B45-FCF224C152E2}" destId="{BF91BDF4-5220-42B4-9A8D-F3186F6C9801}" srcOrd="2" destOrd="0" presId="urn:microsoft.com/office/officeart/2018/2/layout/IconVerticalSolidList"/>
    <dgm:cxn modelId="{3001DA6B-D807-40B8-BC8B-C741503EC9B8}" type="presParOf" srcId="{DAC9D8F5-5E66-40B5-9B45-FCF224C152E2}" destId="{175FB7F1-C631-44F3-B6B7-BD1D4979F361}" srcOrd="3" destOrd="0" presId="urn:microsoft.com/office/officeart/2018/2/layout/IconVerticalSolidList"/>
    <dgm:cxn modelId="{58AAF77C-249E-44BD-9278-0718B1ECCC6F}" type="presParOf" srcId="{64F4DD1D-2603-45E0-801A-B60371CE303B}" destId="{2664EB1C-630D-4C7A-970F-BD1A48B5D26D}" srcOrd="5" destOrd="0" presId="urn:microsoft.com/office/officeart/2018/2/layout/IconVerticalSolidList"/>
    <dgm:cxn modelId="{DE21758C-E6D7-4430-BBB2-E10E2404C857}" type="presParOf" srcId="{64F4DD1D-2603-45E0-801A-B60371CE303B}" destId="{F1A72321-19DE-492B-A72F-27D6D88583FC}" srcOrd="6" destOrd="0" presId="urn:microsoft.com/office/officeart/2018/2/layout/IconVerticalSolidList"/>
    <dgm:cxn modelId="{1F00FEB1-160D-4545-B18A-2BD0E248301C}" type="presParOf" srcId="{F1A72321-19DE-492B-A72F-27D6D88583FC}" destId="{41D88644-170E-43BE-A5BB-CA23EFBE69F3}" srcOrd="0" destOrd="0" presId="urn:microsoft.com/office/officeart/2018/2/layout/IconVerticalSolidList"/>
    <dgm:cxn modelId="{A4F8D7ED-D6F6-405D-9A40-C6B9FFC6D90D}" type="presParOf" srcId="{F1A72321-19DE-492B-A72F-27D6D88583FC}" destId="{D2CEF7A2-26BB-4B05-BBA4-A6A0683665CA}" srcOrd="1" destOrd="0" presId="urn:microsoft.com/office/officeart/2018/2/layout/IconVerticalSolidList"/>
    <dgm:cxn modelId="{AE94223C-D9CA-48D5-948E-E6DD50DB25C5}" type="presParOf" srcId="{F1A72321-19DE-492B-A72F-27D6D88583FC}" destId="{99202345-678F-47E4-8EB2-F7651522B19D}" srcOrd="2" destOrd="0" presId="urn:microsoft.com/office/officeart/2018/2/layout/IconVerticalSolidList"/>
    <dgm:cxn modelId="{46730C43-BD78-48F0-B430-F2A070E0CDC7}" type="presParOf" srcId="{F1A72321-19DE-492B-A72F-27D6D88583FC}" destId="{C664655B-A92C-46EC-AD36-D954E8E690DA}" srcOrd="3" destOrd="0" presId="urn:microsoft.com/office/officeart/2018/2/layout/IconVerticalSolidList"/>
    <dgm:cxn modelId="{2EB99D40-B922-4F6E-B20F-0BFC10A589DF}" type="presParOf" srcId="{64F4DD1D-2603-45E0-801A-B60371CE303B}" destId="{DC65D79B-600B-4DC9-A356-B47DDFFEA8A2}" srcOrd="7" destOrd="0" presId="urn:microsoft.com/office/officeart/2018/2/layout/IconVerticalSolidList"/>
    <dgm:cxn modelId="{871F0B21-7EC6-4E05-AF85-0EC68A2C3B5B}" type="presParOf" srcId="{64F4DD1D-2603-45E0-801A-B60371CE303B}" destId="{0BE96206-A756-48E3-ACAF-3AC1B59BA5BF}" srcOrd="8" destOrd="0" presId="urn:microsoft.com/office/officeart/2018/2/layout/IconVerticalSolidList"/>
    <dgm:cxn modelId="{53C95766-5790-4EAE-A57A-EEE62AA1B6BC}" type="presParOf" srcId="{0BE96206-A756-48E3-ACAF-3AC1B59BA5BF}" destId="{2A33F2DA-58B9-4638-BD74-75768E04D4C0}" srcOrd="0" destOrd="0" presId="urn:microsoft.com/office/officeart/2018/2/layout/IconVerticalSolidList"/>
    <dgm:cxn modelId="{FC884406-80B2-48A4-938D-EB66C0F5752F}" type="presParOf" srcId="{0BE96206-A756-48E3-ACAF-3AC1B59BA5BF}" destId="{CE9DFDE6-7BDF-47D0-85B6-853B7562D97D}" srcOrd="1" destOrd="0" presId="urn:microsoft.com/office/officeart/2018/2/layout/IconVerticalSolidList"/>
    <dgm:cxn modelId="{3E56FE31-3068-4841-9C8C-48AFA91DD12C}" type="presParOf" srcId="{0BE96206-A756-48E3-ACAF-3AC1B59BA5BF}" destId="{D626DC5F-3579-455D-B33E-80765FF5492C}" srcOrd="2" destOrd="0" presId="urn:microsoft.com/office/officeart/2018/2/layout/IconVerticalSolidList"/>
    <dgm:cxn modelId="{DD00D391-9CBF-4EB1-B23D-9A560D0AE5E4}" type="presParOf" srcId="{0BE96206-A756-48E3-ACAF-3AC1B59BA5BF}" destId="{46D3DA78-248D-41F6-A19E-F76B458ABF7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32BCA8-FBE9-4281-BA84-2E8AC04A2681}"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7EA557B-FB05-41E8-8755-CAA9E34B8C53}">
      <dgm:prSet/>
      <dgm:spPr/>
      <dgm:t>
        <a:bodyPr/>
        <a:lstStyle/>
        <a:p>
          <a:pPr>
            <a:lnSpc>
              <a:spcPct val="100000"/>
            </a:lnSpc>
          </a:pPr>
          <a:r>
            <a:rPr lang="en-US" dirty="0"/>
            <a:t>The CORAS method is a structured approach to identifying and modeling cybersecurity threats in smart grids </a:t>
          </a:r>
          <a:r>
            <a:rPr lang="en-US" baseline="30000" dirty="0"/>
            <a:t>3-5</a:t>
          </a:r>
          <a:r>
            <a:rPr lang="en-US" dirty="0"/>
            <a:t>:</a:t>
          </a:r>
        </a:p>
      </dgm:t>
    </dgm:pt>
    <dgm:pt modelId="{364F86F6-F540-4CDD-B4F2-82DC7CBCFD79}" type="parTrans" cxnId="{1DD83540-03AF-4090-A347-0C9D3103C770}">
      <dgm:prSet/>
      <dgm:spPr/>
      <dgm:t>
        <a:bodyPr/>
        <a:lstStyle/>
        <a:p>
          <a:endParaRPr lang="en-US"/>
        </a:p>
      </dgm:t>
    </dgm:pt>
    <dgm:pt modelId="{19861D69-6396-452E-95AF-5AC6E33E9D58}" type="sibTrans" cxnId="{1DD83540-03AF-4090-A347-0C9D3103C770}">
      <dgm:prSet/>
      <dgm:spPr/>
      <dgm:t>
        <a:bodyPr/>
        <a:lstStyle/>
        <a:p>
          <a:pPr>
            <a:lnSpc>
              <a:spcPct val="100000"/>
            </a:lnSpc>
          </a:pPr>
          <a:endParaRPr lang="en-US"/>
        </a:p>
      </dgm:t>
    </dgm:pt>
    <dgm:pt modelId="{90B1C64E-5024-477B-A4A2-120F61EF1B78}">
      <dgm:prSet/>
      <dgm:spPr/>
      <dgm:t>
        <a:bodyPr/>
        <a:lstStyle/>
        <a:p>
          <a:pPr>
            <a:lnSpc>
              <a:spcPct val="100000"/>
            </a:lnSpc>
          </a:pPr>
          <a:r>
            <a:rPr lang="en-US" b="1"/>
            <a:t>Risk Identification</a:t>
          </a:r>
          <a:r>
            <a:rPr lang="en-US"/>
            <a:t>: Identifying potential threats to grid security.</a:t>
          </a:r>
        </a:p>
      </dgm:t>
    </dgm:pt>
    <dgm:pt modelId="{6193F3B6-C409-4B80-B414-A45EA07F62D2}" type="parTrans" cxnId="{FB71626A-2371-41DD-A99E-920A7CF09CD7}">
      <dgm:prSet/>
      <dgm:spPr/>
      <dgm:t>
        <a:bodyPr/>
        <a:lstStyle/>
        <a:p>
          <a:endParaRPr lang="en-US"/>
        </a:p>
      </dgm:t>
    </dgm:pt>
    <dgm:pt modelId="{E24CF3A3-DFEE-4589-AD25-15C386D74BBA}" type="sibTrans" cxnId="{FB71626A-2371-41DD-A99E-920A7CF09CD7}">
      <dgm:prSet/>
      <dgm:spPr/>
      <dgm:t>
        <a:bodyPr/>
        <a:lstStyle/>
        <a:p>
          <a:pPr>
            <a:lnSpc>
              <a:spcPct val="100000"/>
            </a:lnSpc>
          </a:pPr>
          <a:endParaRPr lang="en-US"/>
        </a:p>
      </dgm:t>
    </dgm:pt>
    <dgm:pt modelId="{5D9E7FD1-1584-4C0C-911A-FF279EAAF199}">
      <dgm:prSet/>
      <dgm:spPr/>
      <dgm:t>
        <a:bodyPr/>
        <a:lstStyle/>
        <a:p>
          <a:pPr>
            <a:lnSpc>
              <a:spcPct val="100000"/>
            </a:lnSpc>
          </a:pPr>
          <a:r>
            <a:rPr lang="en-US" b="1"/>
            <a:t>Modeling</a:t>
          </a:r>
          <a:r>
            <a:rPr lang="en-US"/>
            <a:t>: Creating visual models to assess the impact and likelihood of threats.</a:t>
          </a:r>
        </a:p>
      </dgm:t>
    </dgm:pt>
    <dgm:pt modelId="{5AAD07FE-9D47-4501-97EA-196C46269141}" type="parTrans" cxnId="{430A101E-B531-46A0-8B78-E3E573186C8E}">
      <dgm:prSet/>
      <dgm:spPr/>
      <dgm:t>
        <a:bodyPr/>
        <a:lstStyle/>
        <a:p>
          <a:endParaRPr lang="en-US"/>
        </a:p>
      </dgm:t>
    </dgm:pt>
    <dgm:pt modelId="{3D9E06E8-33EE-470F-90C2-3FFC85D41857}" type="sibTrans" cxnId="{430A101E-B531-46A0-8B78-E3E573186C8E}">
      <dgm:prSet/>
      <dgm:spPr/>
      <dgm:t>
        <a:bodyPr/>
        <a:lstStyle/>
        <a:p>
          <a:pPr>
            <a:lnSpc>
              <a:spcPct val="100000"/>
            </a:lnSpc>
          </a:pPr>
          <a:endParaRPr lang="en-US"/>
        </a:p>
      </dgm:t>
    </dgm:pt>
    <dgm:pt modelId="{4367B64D-BA49-4052-82DD-787E30D7A989}">
      <dgm:prSet/>
      <dgm:spPr/>
      <dgm:t>
        <a:bodyPr/>
        <a:lstStyle/>
        <a:p>
          <a:pPr>
            <a:lnSpc>
              <a:spcPct val="100000"/>
            </a:lnSpc>
          </a:pPr>
          <a:r>
            <a:rPr lang="en-US" b="1"/>
            <a:t>Assessment</a:t>
          </a:r>
          <a:r>
            <a:rPr lang="en-US"/>
            <a:t>: Evaluating the risk levels and prioritizing mitigation strategies.</a:t>
          </a:r>
        </a:p>
      </dgm:t>
    </dgm:pt>
    <dgm:pt modelId="{07FDE313-B781-4141-A916-B65CC33B416D}" type="parTrans" cxnId="{33CB2150-EF9E-4315-8E68-E320274FE70B}">
      <dgm:prSet/>
      <dgm:spPr/>
      <dgm:t>
        <a:bodyPr/>
        <a:lstStyle/>
        <a:p>
          <a:endParaRPr lang="en-US"/>
        </a:p>
      </dgm:t>
    </dgm:pt>
    <dgm:pt modelId="{46EBE254-9A97-437D-ABD3-5F8D75D66ED4}" type="sibTrans" cxnId="{33CB2150-EF9E-4315-8E68-E320274FE70B}">
      <dgm:prSet/>
      <dgm:spPr/>
      <dgm:t>
        <a:bodyPr/>
        <a:lstStyle/>
        <a:p>
          <a:endParaRPr lang="en-US"/>
        </a:p>
      </dgm:t>
    </dgm:pt>
    <dgm:pt modelId="{4DE35057-5177-4C7B-A803-8A989DB0E9E8}" type="pres">
      <dgm:prSet presAssocID="{4132BCA8-FBE9-4281-BA84-2E8AC04A2681}" presName="root" presStyleCnt="0">
        <dgm:presLayoutVars>
          <dgm:dir/>
          <dgm:resizeHandles val="exact"/>
        </dgm:presLayoutVars>
      </dgm:prSet>
      <dgm:spPr/>
    </dgm:pt>
    <dgm:pt modelId="{2136AA0C-79E7-42CB-BABE-8C887D99D1E1}" type="pres">
      <dgm:prSet presAssocID="{87EA557B-FB05-41E8-8755-CAA9E34B8C53}" presName="compNode" presStyleCnt="0"/>
      <dgm:spPr/>
    </dgm:pt>
    <dgm:pt modelId="{9074CED2-A3C5-4602-AB71-10BA23AC87DF}" type="pres">
      <dgm:prSet presAssocID="{87EA557B-FB05-41E8-8755-CAA9E34B8C5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DA90A810-7A7C-4D70-A7D9-3FC7B4088AAB}" type="pres">
      <dgm:prSet presAssocID="{87EA557B-FB05-41E8-8755-CAA9E34B8C53}" presName="spaceRect" presStyleCnt="0"/>
      <dgm:spPr/>
    </dgm:pt>
    <dgm:pt modelId="{7A41F5C7-1821-40A8-ABCD-F4C06629C93C}" type="pres">
      <dgm:prSet presAssocID="{87EA557B-FB05-41E8-8755-CAA9E34B8C53}" presName="textRect" presStyleLbl="revTx" presStyleIdx="0" presStyleCnt="4">
        <dgm:presLayoutVars>
          <dgm:chMax val="1"/>
          <dgm:chPref val="1"/>
        </dgm:presLayoutVars>
      </dgm:prSet>
      <dgm:spPr/>
    </dgm:pt>
    <dgm:pt modelId="{FAE5C0D9-5E61-431D-892B-8DACC31FC473}" type="pres">
      <dgm:prSet presAssocID="{19861D69-6396-452E-95AF-5AC6E33E9D58}" presName="sibTrans" presStyleCnt="0"/>
      <dgm:spPr/>
    </dgm:pt>
    <dgm:pt modelId="{E65D5A26-6D60-4A12-81F2-8CF7BA126977}" type="pres">
      <dgm:prSet presAssocID="{90B1C64E-5024-477B-A4A2-120F61EF1B78}" presName="compNode" presStyleCnt="0"/>
      <dgm:spPr/>
    </dgm:pt>
    <dgm:pt modelId="{315529B9-03A6-4E56-BA49-88E573A84068}" type="pres">
      <dgm:prSet presAssocID="{90B1C64E-5024-477B-A4A2-120F61EF1B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a:ext>
      </dgm:extLst>
    </dgm:pt>
    <dgm:pt modelId="{B0808B17-47AB-4428-96A3-53BD25DC6AEE}" type="pres">
      <dgm:prSet presAssocID="{90B1C64E-5024-477B-A4A2-120F61EF1B78}" presName="spaceRect" presStyleCnt="0"/>
      <dgm:spPr/>
    </dgm:pt>
    <dgm:pt modelId="{8F298C97-D6FD-4C6A-920F-73C88AC20C65}" type="pres">
      <dgm:prSet presAssocID="{90B1C64E-5024-477B-A4A2-120F61EF1B78}" presName="textRect" presStyleLbl="revTx" presStyleIdx="1" presStyleCnt="4">
        <dgm:presLayoutVars>
          <dgm:chMax val="1"/>
          <dgm:chPref val="1"/>
        </dgm:presLayoutVars>
      </dgm:prSet>
      <dgm:spPr/>
    </dgm:pt>
    <dgm:pt modelId="{9039E1B9-A76F-40AF-9575-014073FEE839}" type="pres">
      <dgm:prSet presAssocID="{E24CF3A3-DFEE-4589-AD25-15C386D74BBA}" presName="sibTrans" presStyleCnt="0"/>
      <dgm:spPr/>
    </dgm:pt>
    <dgm:pt modelId="{B367FAC9-DA70-4528-87EF-9688DC8652BA}" type="pres">
      <dgm:prSet presAssocID="{5D9E7FD1-1584-4C0C-911A-FF279EAAF199}" presName="compNode" presStyleCnt="0"/>
      <dgm:spPr/>
    </dgm:pt>
    <dgm:pt modelId="{8950D958-F858-447B-846C-0EAC1F5E36DE}" type="pres">
      <dgm:prSet presAssocID="{5D9E7FD1-1584-4C0C-911A-FF279EAAF1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ing Cards"/>
        </a:ext>
      </dgm:extLst>
    </dgm:pt>
    <dgm:pt modelId="{7E1167DC-F0C2-412E-914A-9D62C7EF1D10}" type="pres">
      <dgm:prSet presAssocID="{5D9E7FD1-1584-4C0C-911A-FF279EAAF199}" presName="spaceRect" presStyleCnt="0"/>
      <dgm:spPr/>
    </dgm:pt>
    <dgm:pt modelId="{3AF3BBDB-4F9C-476F-9B7F-792E059DF675}" type="pres">
      <dgm:prSet presAssocID="{5D9E7FD1-1584-4C0C-911A-FF279EAAF199}" presName="textRect" presStyleLbl="revTx" presStyleIdx="2" presStyleCnt="4">
        <dgm:presLayoutVars>
          <dgm:chMax val="1"/>
          <dgm:chPref val="1"/>
        </dgm:presLayoutVars>
      </dgm:prSet>
      <dgm:spPr/>
    </dgm:pt>
    <dgm:pt modelId="{43F16ABA-F936-43E0-A193-5B408D36D70B}" type="pres">
      <dgm:prSet presAssocID="{3D9E06E8-33EE-470F-90C2-3FFC85D41857}" presName="sibTrans" presStyleCnt="0"/>
      <dgm:spPr/>
    </dgm:pt>
    <dgm:pt modelId="{77C2A9C1-F01D-48DF-9571-0EAF1A2BDC76}" type="pres">
      <dgm:prSet presAssocID="{4367B64D-BA49-4052-82DD-787E30D7A989}" presName="compNode" presStyleCnt="0"/>
      <dgm:spPr/>
    </dgm:pt>
    <dgm:pt modelId="{AA3A151F-CF33-4080-B49F-5CB006269E07}" type="pres">
      <dgm:prSet presAssocID="{4367B64D-BA49-4052-82DD-787E30D7A98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o-Hazard"/>
        </a:ext>
      </dgm:extLst>
    </dgm:pt>
    <dgm:pt modelId="{26844BC5-158B-46F4-99A2-7A314D3E5DBE}" type="pres">
      <dgm:prSet presAssocID="{4367B64D-BA49-4052-82DD-787E30D7A989}" presName="spaceRect" presStyleCnt="0"/>
      <dgm:spPr/>
    </dgm:pt>
    <dgm:pt modelId="{D0B99F80-C8A7-41E3-872F-DD9EECF62EE6}" type="pres">
      <dgm:prSet presAssocID="{4367B64D-BA49-4052-82DD-787E30D7A989}" presName="textRect" presStyleLbl="revTx" presStyleIdx="3" presStyleCnt="4">
        <dgm:presLayoutVars>
          <dgm:chMax val="1"/>
          <dgm:chPref val="1"/>
        </dgm:presLayoutVars>
      </dgm:prSet>
      <dgm:spPr/>
    </dgm:pt>
  </dgm:ptLst>
  <dgm:cxnLst>
    <dgm:cxn modelId="{703C0610-02D5-9A4D-9E44-ACB92E5B4760}" type="presOf" srcId="{4132BCA8-FBE9-4281-BA84-2E8AC04A2681}" destId="{4DE35057-5177-4C7B-A803-8A989DB0E9E8}" srcOrd="0" destOrd="0" presId="urn:microsoft.com/office/officeart/2018/2/layout/IconLabelList"/>
    <dgm:cxn modelId="{430A101E-B531-46A0-8B78-E3E573186C8E}" srcId="{4132BCA8-FBE9-4281-BA84-2E8AC04A2681}" destId="{5D9E7FD1-1584-4C0C-911A-FF279EAAF199}" srcOrd="2" destOrd="0" parTransId="{5AAD07FE-9D47-4501-97EA-196C46269141}" sibTransId="{3D9E06E8-33EE-470F-90C2-3FFC85D41857}"/>
    <dgm:cxn modelId="{1DD83540-03AF-4090-A347-0C9D3103C770}" srcId="{4132BCA8-FBE9-4281-BA84-2E8AC04A2681}" destId="{87EA557B-FB05-41E8-8755-CAA9E34B8C53}" srcOrd="0" destOrd="0" parTransId="{364F86F6-F540-4CDD-B4F2-82DC7CBCFD79}" sibTransId="{19861D69-6396-452E-95AF-5AC6E33E9D58}"/>
    <dgm:cxn modelId="{33CB2150-EF9E-4315-8E68-E320274FE70B}" srcId="{4132BCA8-FBE9-4281-BA84-2E8AC04A2681}" destId="{4367B64D-BA49-4052-82DD-787E30D7A989}" srcOrd="3" destOrd="0" parTransId="{07FDE313-B781-4141-A916-B65CC33B416D}" sibTransId="{46EBE254-9A97-437D-ABD3-5F8D75D66ED4}"/>
    <dgm:cxn modelId="{FB71626A-2371-41DD-A99E-920A7CF09CD7}" srcId="{4132BCA8-FBE9-4281-BA84-2E8AC04A2681}" destId="{90B1C64E-5024-477B-A4A2-120F61EF1B78}" srcOrd="1" destOrd="0" parTransId="{6193F3B6-C409-4B80-B414-A45EA07F62D2}" sibTransId="{E24CF3A3-DFEE-4589-AD25-15C386D74BBA}"/>
    <dgm:cxn modelId="{510701A4-AD85-9642-BEE6-830FEA3109A9}" type="presOf" srcId="{90B1C64E-5024-477B-A4A2-120F61EF1B78}" destId="{8F298C97-D6FD-4C6A-920F-73C88AC20C65}" srcOrd="0" destOrd="0" presId="urn:microsoft.com/office/officeart/2018/2/layout/IconLabelList"/>
    <dgm:cxn modelId="{597681B7-3B6E-424E-8706-42C12336FC14}" type="presOf" srcId="{4367B64D-BA49-4052-82DD-787E30D7A989}" destId="{D0B99F80-C8A7-41E3-872F-DD9EECF62EE6}" srcOrd="0" destOrd="0" presId="urn:microsoft.com/office/officeart/2018/2/layout/IconLabelList"/>
    <dgm:cxn modelId="{306EC7C0-5672-F04C-8C7A-C7B95A8FB5CC}" type="presOf" srcId="{5D9E7FD1-1584-4C0C-911A-FF279EAAF199}" destId="{3AF3BBDB-4F9C-476F-9B7F-792E059DF675}" srcOrd="0" destOrd="0" presId="urn:microsoft.com/office/officeart/2018/2/layout/IconLabelList"/>
    <dgm:cxn modelId="{949B3FEC-632D-1149-AEA4-4EC0A7200A9A}" type="presOf" srcId="{87EA557B-FB05-41E8-8755-CAA9E34B8C53}" destId="{7A41F5C7-1821-40A8-ABCD-F4C06629C93C}" srcOrd="0" destOrd="0" presId="urn:microsoft.com/office/officeart/2018/2/layout/IconLabelList"/>
    <dgm:cxn modelId="{62FCF8C1-CD85-6F41-87F3-3E9EA3EC9790}" type="presParOf" srcId="{4DE35057-5177-4C7B-A803-8A989DB0E9E8}" destId="{2136AA0C-79E7-42CB-BABE-8C887D99D1E1}" srcOrd="0" destOrd="0" presId="urn:microsoft.com/office/officeart/2018/2/layout/IconLabelList"/>
    <dgm:cxn modelId="{71E2AF0E-2DDC-2541-BE0F-CDD3C8F6251E}" type="presParOf" srcId="{2136AA0C-79E7-42CB-BABE-8C887D99D1E1}" destId="{9074CED2-A3C5-4602-AB71-10BA23AC87DF}" srcOrd="0" destOrd="0" presId="urn:microsoft.com/office/officeart/2018/2/layout/IconLabelList"/>
    <dgm:cxn modelId="{1934AC3D-12A8-E540-B745-EC3C98C44DC2}" type="presParOf" srcId="{2136AA0C-79E7-42CB-BABE-8C887D99D1E1}" destId="{DA90A810-7A7C-4D70-A7D9-3FC7B4088AAB}" srcOrd="1" destOrd="0" presId="urn:microsoft.com/office/officeart/2018/2/layout/IconLabelList"/>
    <dgm:cxn modelId="{52583880-6377-414C-9B72-3C2699FD8E6A}" type="presParOf" srcId="{2136AA0C-79E7-42CB-BABE-8C887D99D1E1}" destId="{7A41F5C7-1821-40A8-ABCD-F4C06629C93C}" srcOrd="2" destOrd="0" presId="urn:microsoft.com/office/officeart/2018/2/layout/IconLabelList"/>
    <dgm:cxn modelId="{02295CCF-8CF6-9B42-9846-B64B7A4766F1}" type="presParOf" srcId="{4DE35057-5177-4C7B-A803-8A989DB0E9E8}" destId="{FAE5C0D9-5E61-431D-892B-8DACC31FC473}" srcOrd="1" destOrd="0" presId="urn:microsoft.com/office/officeart/2018/2/layout/IconLabelList"/>
    <dgm:cxn modelId="{91A4E263-473D-944D-AA10-AAF6F618AFC6}" type="presParOf" srcId="{4DE35057-5177-4C7B-A803-8A989DB0E9E8}" destId="{E65D5A26-6D60-4A12-81F2-8CF7BA126977}" srcOrd="2" destOrd="0" presId="urn:microsoft.com/office/officeart/2018/2/layout/IconLabelList"/>
    <dgm:cxn modelId="{85AD7014-54F2-4F4D-9A4A-A531FAEFF576}" type="presParOf" srcId="{E65D5A26-6D60-4A12-81F2-8CF7BA126977}" destId="{315529B9-03A6-4E56-BA49-88E573A84068}" srcOrd="0" destOrd="0" presId="urn:microsoft.com/office/officeart/2018/2/layout/IconLabelList"/>
    <dgm:cxn modelId="{7FFFB8FB-0857-2542-BF9F-1C731767A52A}" type="presParOf" srcId="{E65D5A26-6D60-4A12-81F2-8CF7BA126977}" destId="{B0808B17-47AB-4428-96A3-53BD25DC6AEE}" srcOrd="1" destOrd="0" presId="urn:microsoft.com/office/officeart/2018/2/layout/IconLabelList"/>
    <dgm:cxn modelId="{FD8840D7-0C72-9447-AAB7-2DBC8D7D8019}" type="presParOf" srcId="{E65D5A26-6D60-4A12-81F2-8CF7BA126977}" destId="{8F298C97-D6FD-4C6A-920F-73C88AC20C65}" srcOrd="2" destOrd="0" presId="urn:microsoft.com/office/officeart/2018/2/layout/IconLabelList"/>
    <dgm:cxn modelId="{10419CA1-657D-7045-89D7-EECC43A0DFE7}" type="presParOf" srcId="{4DE35057-5177-4C7B-A803-8A989DB0E9E8}" destId="{9039E1B9-A76F-40AF-9575-014073FEE839}" srcOrd="3" destOrd="0" presId="urn:microsoft.com/office/officeart/2018/2/layout/IconLabelList"/>
    <dgm:cxn modelId="{D9FB8A36-7FE0-0D4E-825C-E75BDEABC227}" type="presParOf" srcId="{4DE35057-5177-4C7B-A803-8A989DB0E9E8}" destId="{B367FAC9-DA70-4528-87EF-9688DC8652BA}" srcOrd="4" destOrd="0" presId="urn:microsoft.com/office/officeart/2018/2/layout/IconLabelList"/>
    <dgm:cxn modelId="{32108413-D5E7-8149-9CD4-A4EC37A421D9}" type="presParOf" srcId="{B367FAC9-DA70-4528-87EF-9688DC8652BA}" destId="{8950D958-F858-447B-846C-0EAC1F5E36DE}" srcOrd="0" destOrd="0" presId="urn:microsoft.com/office/officeart/2018/2/layout/IconLabelList"/>
    <dgm:cxn modelId="{FA59EF9E-D79B-694E-A355-5DE7789F44C6}" type="presParOf" srcId="{B367FAC9-DA70-4528-87EF-9688DC8652BA}" destId="{7E1167DC-F0C2-412E-914A-9D62C7EF1D10}" srcOrd="1" destOrd="0" presId="urn:microsoft.com/office/officeart/2018/2/layout/IconLabelList"/>
    <dgm:cxn modelId="{9198340E-3CFE-6242-AA8C-89463DE2308A}" type="presParOf" srcId="{B367FAC9-DA70-4528-87EF-9688DC8652BA}" destId="{3AF3BBDB-4F9C-476F-9B7F-792E059DF675}" srcOrd="2" destOrd="0" presId="urn:microsoft.com/office/officeart/2018/2/layout/IconLabelList"/>
    <dgm:cxn modelId="{A282FD1A-D8B2-2845-89E8-B9AFB66AA27F}" type="presParOf" srcId="{4DE35057-5177-4C7B-A803-8A989DB0E9E8}" destId="{43F16ABA-F936-43E0-A193-5B408D36D70B}" srcOrd="5" destOrd="0" presId="urn:microsoft.com/office/officeart/2018/2/layout/IconLabelList"/>
    <dgm:cxn modelId="{308CCB0A-9789-C646-ABC5-9B0C19E0A43C}" type="presParOf" srcId="{4DE35057-5177-4C7B-A803-8A989DB0E9E8}" destId="{77C2A9C1-F01D-48DF-9571-0EAF1A2BDC76}" srcOrd="6" destOrd="0" presId="urn:microsoft.com/office/officeart/2018/2/layout/IconLabelList"/>
    <dgm:cxn modelId="{9760D0DD-144C-2B42-B8A0-70EDF4AE3A64}" type="presParOf" srcId="{77C2A9C1-F01D-48DF-9571-0EAF1A2BDC76}" destId="{AA3A151F-CF33-4080-B49F-5CB006269E07}" srcOrd="0" destOrd="0" presId="urn:microsoft.com/office/officeart/2018/2/layout/IconLabelList"/>
    <dgm:cxn modelId="{C0FB6F61-1908-E84F-8846-0622D70162EA}" type="presParOf" srcId="{77C2A9C1-F01D-48DF-9571-0EAF1A2BDC76}" destId="{26844BC5-158B-46F4-99A2-7A314D3E5DBE}" srcOrd="1" destOrd="0" presId="urn:microsoft.com/office/officeart/2018/2/layout/IconLabelList"/>
    <dgm:cxn modelId="{D8749B3E-862E-8940-8E76-1C703AD51821}" type="presParOf" srcId="{77C2A9C1-F01D-48DF-9571-0EAF1A2BDC76}" destId="{D0B99F80-C8A7-41E3-872F-DD9EECF62EE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CE0572-2B8C-4771-AAB3-A8A8D462F7D6}"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CF18F58F-E6E4-4FBB-BA8C-F00E17DFA275}">
      <dgm:prSet/>
      <dgm:spPr/>
      <dgm:t>
        <a:bodyPr/>
        <a:lstStyle/>
        <a:p>
          <a:r>
            <a:rPr lang="en-US"/>
            <a:t>Analysis, classification, and detection methods of attacks through wireless sensor networks</a:t>
          </a:r>
        </a:p>
      </dgm:t>
    </dgm:pt>
    <dgm:pt modelId="{4D889A8B-CDBE-4679-AAA6-B4C297D31641}" type="parTrans" cxnId="{68CCECB1-78C9-4C3B-BE77-322B839B0E41}">
      <dgm:prSet/>
      <dgm:spPr/>
      <dgm:t>
        <a:bodyPr/>
        <a:lstStyle/>
        <a:p>
          <a:endParaRPr lang="en-US"/>
        </a:p>
      </dgm:t>
    </dgm:pt>
    <dgm:pt modelId="{75D00E19-8A87-4CB0-87A5-1C711ABB86AA}" type="sibTrans" cxnId="{68CCECB1-78C9-4C3B-BE77-322B839B0E41}">
      <dgm:prSet/>
      <dgm:spPr/>
      <dgm:t>
        <a:bodyPr/>
        <a:lstStyle/>
        <a:p>
          <a:endParaRPr lang="en-US"/>
        </a:p>
      </dgm:t>
    </dgm:pt>
    <dgm:pt modelId="{F335AAB3-6209-4DA7-B010-811FE8BCDA14}">
      <dgm:prSet/>
      <dgm:spPr/>
      <dgm:t>
        <a:bodyPr/>
        <a:lstStyle/>
        <a:p>
          <a:r>
            <a:rPr lang="en-US"/>
            <a:t>Detection of cyberattacks using temporal pattern recognition techniques</a:t>
          </a:r>
        </a:p>
      </dgm:t>
    </dgm:pt>
    <dgm:pt modelId="{0485AD68-DF55-4E10-9254-15839A96334B}" type="parTrans" cxnId="{4EE9CE92-52E0-4351-8C00-B85F549F0B63}">
      <dgm:prSet/>
      <dgm:spPr/>
      <dgm:t>
        <a:bodyPr/>
        <a:lstStyle/>
        <a:p>
          <a:endParaRPr lang="en-US"/>
        </a:p>
      </dgm:t>
    </dgm:pt>
    <dgm:pt modelId="{CDE159D9-7CBC-436D-B8A7-4600D8E2775C}" type="sibTrans" cxnId="{4EE9CE92-52E0-4351-8C00-B85F549F0B63}">
      <dgm:prSet/>
      <dgm:spPr/>
      <dgm:t>
        <a:bodyPr/>
        <a:lstStyle/>
        <a:p>
          <a:endParaRPr lang="en-US"/>
        </a:p>
      </dgm:t>
    </dgm:pt>
    <dgm:pt modelId="{99D7EF58-9745-4D3A-890B-F6C9A5445A34}">
      <dgm:prSet/>
      <dgm:spPr/>
      <dgm:t>
        <a:bodyPr/>
        <a:lstStyle/>
        <a:p>
          <a:r>
            <a:rPr lang="en-US"/>
            <a:t>CPI-enabled firewall model for SCADA security in smart grid networks</a:t>
          </a:r>
        </a:p>
      </dgm:t>
    </dgm:pt>
    <dgm:pt modelId="{BA41E887-E696-449D-ADAE-45E334B87ABE}" type="parTrans" cxnId="{B27D19CA-8261-4B31-9730-C940DE389451}">
      <dgm:prSet/>
      <dgm:spPr/>
      <dgm:t>
        <a:bodyPr/>
        <a:lstStyle/>
        <a:p>
          <a:endParaRPr lang="en-US"/>
        </a:p>
      </dgm:t>
    </dgm:pt>
    <dgm:pt modelId="{EED8AEF8-C9EE-4D80-9853-79263D4A309D}" type="sibTrans" cxnId="{B27D19CA-8261-4B31-9730-C940DE389451}">
      <dgm:prSet/>
      <dgm:spPr/>
      <dgm:t>
        <a:bodyPr/>
        <a:lstStyle/>
        <a:p>
          <a:endParaRPr lang="en-US"/>
        </a:p>
      </dgm:t>
    </dgm:pt>
    <dgm:pt modelId="{166A1F6D-3D95-4CC4-B15E-7B54655B8ECF}">
      <dgm:prSet/>
      <dgm:spPr/>
      <dgm:t>
        <a:bodyPr/>
        <a:lstStyle/>
        <a:p>
          <a:r>
            <a:rPr lang="en-US"/>
            <a:t>Combining ensemble methods and social media metrics to improve the accuracy of OCSVM in intrusion detection in SCADA systems</a:t>
          </a:r>
        </a:p>
      </dgm:t>
    </dgm:pt>
    <dgm:pt modelId="{CC90B331-B841-4A0D-A20E-02559073775E}" type="parTrans" cxnId="{416E659B-1E1C-40EB-AD78-C07C336438B5}">
      <dgm:prSet/>
      <dgm:spPr/>
      <dgm:t>
        <a:bodyPr/>
        <a:lstStyle/>
        <a:p>
          <a:endParaRPr lang="en-US"/>
        </a:p>
      </dgm:t>
    </dgm:pt>
    <dgm:pt modelId="{A7CE85C6-0D1A-4989-9559-5EF120B9B4FB}" type="sibTrans" cxnId="{416E659B-1E1C-40EB-AD78-C07C336438B5}">
      <dgm:prSet/>
      <dgm:spPr/>
      <dgm:t>
        <a:bodyPr/>
        <a:lstStyle/>
        <a:p>
          <a:endParaRPr lang="en-US"/>
        </a:p>
      </dgm:t>
    </dgm:pt>
    <dgm:pt modelId="{2C8DFBC1-12DD-4F1C-B503-18DA1585A56F}">
      <dgm:prSet/>
      <dgm:spPr/>
      <dgm:t>
        <a:bodyPr/>
        <a:lstStyle/>
        <a:p>
          <a:r>
            <a:rPr lang="en-US"/>
            <a:t>Vulnerability Analysis</a:t>
          </a:r>
        </a:p>
      </dgm:t>
    </dgm:pt>
    <dgm:pt modelId="{B7D8A2F2-F9F0-4AE1-8825-95D47B780E02}" type="parTrans" cxnId="{764165F3-B228-4810-A1C3-D5E433ACA7E0}">
      <dgm:prSet/>
      <dgm:spPr/>
      <dgm:t>
        <a:bodyPr/>
        <a:lstStyle/>
        <a:p>
          <a:endParaRPr lang="en-US"/>
        </a:p>
      </dgm:t>
    </dgm:pt>
    <dgm:pt modelId="{BF8BB626-F931-4694-BF2A-3CF78B86401D}" type="sibTrans" cxnId="{764165F3-B228-4810-A1C3-D5E433ACA7E0}">
      <dgm:prSet/>
      <dgm:spPr/>
      <dgm:t>
        <a:bodyPr/>
        <a:lstStyle/>
        <a:p>
          <a:endParaRPr lang="en-US"/>
        </a:p>
      </dgm:t>
    </dgm:pt>
    <dgm:pt modelId="{0FE85B22-36EA-41EB-98B5-2CCD4AE246DF}">
      <dgm:prSet/>
      <dgm:spPr/>
      <dgm:t>
        <a:bodyPr/>
        <a:lstStyle/>
        <a:p>
          <a:r>
            <a:rPr lang="en-US"/>
            <a:t>Data Integrity for cloud-based private SCADA architecture</a:t>
          </a:r>
        </a:p>
      </dgm:t>
    </dgm:pt>
    <dgm:pt modelId="{0F5A203F-84EF-4564-B24C-19E81700CF46}" type="parTrans" cxnId="{B0D8EC58-8378-4FEB-8C9E-2281D8B2545B}">
      <dgm:prSet/>
      <dgm:spPr/>
      <dgm:t>
        <a:bodyPr/>
        <a:lstStyle/>
        <a:p>
          <a:endParaRPr lang="en-US"/>
        </a:p>
      </dgm:t>
    </dgm:pt>
    <dgm:pt modelId="{38EB66DA-3867-4236-ACEF-CFBF00D75EF5}" type="sibTrans" cxnId="{B0D8EC58-8378-4FEB-8C9E-2281D8B2545B}">
      <dgm:prSet/>
      <dgm:spPr/>
      <dgm:t>
        <a:bodyPr/>
        <a:lstStyle/>
        <a:p>
          <a:endParaRPr lang="en-US"/>
        </a:p>
      </dgm:t>
    </dgm:pt>
    <dgm:pt modelId="{D77B0B12-9002-457E-B050-22DC42056D71}">
      <dgm:prSet/>
      <dgm:spPr/>
      <dgm:t>
        <a:bodyPr/>
        <a:lstStyle/>
        <a:p>
          <a:r>
            <a:rPr lang="en-US"/>
            <a:t>Simulation and Malicious Software (Malware)</a:t>
          </a:r>
        </a:p>
      </dgm:t>
    </dgm:pt>
    <dgm:pt modelId="{C30B59A8-E571-4445-BC12-C0B6855DC783}" type="parTrans" cxnId="{B2BE3A0C-CB49-46AA-88AE-312B6B522198}">
      <dgm:prSet/>
      <dgm:spPr/>
      <dgm:t>
        <a:bodyPr/>
        <a:lstStyle/>
        <a:p>
          <a:endParaRPr lang="en-US"/>
        </a:p>
      </dgm:t>
    </dgm:pt>
    <dgm:pt modelId="{10AFA372-9C04-4F04-A5CB-8A6F27C0C259}" type="sibTrans" cxnId="{B2BE3A0C-CB49-46AA-88AE-312B6B522198}">
      <dgm:prSet/>
      <dgm:spPr/>
      <dgm:t>
        <a:bodyPr/>
        <a:lstStyle/>
        <a:p>
          <a:endParaRPr lang="en-US"/>
        </a:p>
      </dgm:t>
    </dgm:pt>
    <dgm:pt modelId="{54C8FFA6-E6CF-4387-B155-0DCEF870F077}">
      <dgm:prSet/>
      <dgm:spPr/>
      <dgm:t>
        <a:bodyPr/>
        <a:lstStyle/>
        <a:p>
          <a:r>
            <a:rPr lang="en-US"/>
            <a:t>Replay and pre-distribution key scheme</a:t>
          </a:r>
        </a:p>
      </dgm:t>
    </dgm:pt>
    <dgm:pt modelId="{A46648AC-E43C-40EF-BEDE-3A6B1ECD5462}" type="parTrans" cxnId="{3B0EAD44-7CDA-4EFA-AF44-15C4EDE33F40}">
      <dgm:prSet/>
      <dgm:spPr/>
      <dgm:t>
        <a:bodyPr/>
        <a:lstStyle/>
        <a:p>
          <a:endParaRPr lang="en-US"/>
        </a:p>
      </dgm:t>
    </dgm:pt>
    <dgm:pt modelId="{FE282EB8-7024-4747-8052-53152DF7F30A}" type="sibTrans" cxnId="{3B0EAD44-7CDA-4EFA-AF44-15C4EDE33F40}">
      <dgm:prSet/>
      <dgm:spPr/>
      <dgm:t>
        <a:bodyPr/>
        <a:lstStyle/>
        <a:p>
          <a:endParaRPr lang="en-US"/>
        </a:p>
      </dgm:t>
    </dgm:pt>
    <dgm:pt modelId="{CF603936-75ED-4F63-A971-2738EFA026FE}">
      <dgm:prSet/>
      <dgm:spPr/>
      <dgm:t>
        <a:bodyPr/>
        <a:lstStyle/>
        <a:p>
          <a:r>
            <a:rPr lang="en-US"/>
            <a:t>Packet Dropping and attack-resistant SCADA system</a:t>
          </a:r>
        </a:p>
      </dgm:t>
    </dgm:pt>
    <dgm:pt modelId="{1FF9A509-FB09-44F2-AD9B-82E938DB8AD0}" type="parTrans" cxnId="{D8A7B2B4-5BFC-456B-BEC5-F6AA8DD41034}">
      <dgm:prSet/>
      <dgm:spPr/>
      <dgm:t>
        <a:bodyPr/>
        <a:lstStyle/>
        <a:p>
          <a:endParaRPr lang="en-US"/>
        </a:p>
      </dgm:t>
    </dgm:pt>
    <dgm:pt modelId="{2E647683-27B8-4322-B110-F050F5D17936}" type="sibTrans" cxnId="{D8A7B2B4-5BFC-456B-BEC5-F6AA8DD41034}">
      <dgm:prSet/>
      <dgm:spPr/>
      <dgm:t>
        <a:bodyPr/>
        <a:lstStyle/>
        <a:p>
          <a:endParaRPr lang="en-US"/>
        </a:p>
      </dgm:t>
    </dgm:pt>
    <dgm:pt modelId="{5FB8467B-6529-4441-8233-8EEAE50B0CCF}">
      <dgm:prSet/>
      <dgm:spPr/>
      <dgm:t>
        <a:bodyPr/>
        <a:lstStyle/>
        <a:p>
          <a:r>
            <a:rPr lang="en-US"/>
            <a:t>Dynamic Load Altering Attack</a:t>
          </a:r>
        </a:p>
      </dgm:t>
    </dgm:pt>
    <dgm:pt modelId="{108D88B6-F395-4936-9C7A-0288D4501EF4}" type="parTrans" cxnId="{01E7250E-01D8-41B4-8B38-DA91927A9CD8}">
      <dgm:prSet/>
      <dgm:spPr/>
      <dgm:t>
        <a:bodyPr/>
        <a:lstStyle/>
        <a:p>
          <a:endParaRPr lang="en-US"/>
        </a:p>
      </dgm:t>
    </dgm:pt>
    <dgm:pt modelId="{0B6AA330-47BD-48F4-B585-053A73EB5CBD}" type="sibTrans" cxnId="{01E7250E-01D8-41B4-8B38-DA91927A9CD8}">
      <dgm:prSet/>
      <dgm:spPr/>
      <dgm:t>
        <a:bodyPr/>
        <a:lstStyle/>
        <a:p>
          <a:endParaRPr lang="en-US"/>
        </a:p>
      </dgm:t>
    </dgm:pt>
    <dgm:pt modelId="{D8F0061B-766E-4590-9B34-ECA13B48D3F4}">
      <dgm:prSet/>
      <dgm:spPr/>
      <dgm:t>
        <a:bodyPr/>
        <a:lstStyle/>
        <a:p>
          <a:r>
            <a:rPr lang="en-US"/>
            <a:t>Data Injection Attacks using using deep belief </a:t>
          </a:r>
        </a:p>
      </dgm:t>
    </dgm:pt>
    <dgm:pt modelId="{1F0AC04C-E50A-4626-9588-7DC5A1B9A0A5}" type="parTrans" cxnId="{D6A3BACB-8AE2-48B6-9740-DB1627ED11E9}">
      <dgm:prSet/>
      <dgm:spPr/>
      <dgm:t>
        <a:bodyPr/>
        <a:lstStyle/>
        <a:p>
          <a:endParaRPr lang="en-US"/>
        </a:p>
      </dgm:t>
    </dgm:pt>
    <dgm:pt modelId="{4577400B-3A83-427A-B5F5-B6D623CD37BD}" type="sibTrans" cxnId="{D6A3BACB-8AE2-48B6-9740-DB1627ED11E9}">
      <dgm:prSet/>
      <dgm:spPr/>
      <dgm:t>
        <a:bodyPr/>
        <a:lstStyle/>
        <a:p>
          <a:endParaRPr lang="en-US"/>
        </a:p>
      </dgm:t>
    </dgm:pt>
    <dgm:pt modelId="{F7877812-6AB4-4624-B903-93B76E077960}">
      <dgm:prSet/>
      <dgm:spPr/>
      <dgm:t>
        <a:bodyPr/>
        <a:lstStyle/>
        <a:p>
          <a:r>
            <a:rPr lang="en-US"/>
            <a:t>Anomaly Detection and optimization for intrusion detection</a:t>
          </a:r>
        </a:p>
      </dgm:t>
    </dgm:pt>
    <dgm:pt modelId="{D36E6DC0-5413-46AA-8E13-52F26BC6405F}" type="parTrans" cxnId="{A325AB51-47BA-4E6A-8F74-5E9520D33F85}">
      <dgm:prSet/>
      <dgm:spPr/>
      <dgm:t>
        <a:bodyPr/>
        <a:lstStyle/>
        <a:p>
          <a:endParaRPr lang="en-US"/>
        </a:p>
      </dgm:t>
    </dgm:pt>
    <dgm:pt modelId="{CB04A1CB-103F-4B53-AF07-E59112C6CC30}" type="sibTrans" cxnId="{A325AB51-47BA-4E6A-8F74-5E9520D33F85}">
      <dgm:prSet/>
      <dgm:spPr/>
      <dgm:t>
        <a:bodyPr/>
        <a:lstStyle/>
        <a:p>
          <a:endParaRPr lang="en-US"/>
        </a:p>
      </dgm:t>
    </dgm:pt>
    <dgm:pt modelId="{1F25937F-A56C-2A42-B2B1-6942D222989E}" type="pres">
      <dgm:prSet presAssocID="{DFCE0572-2B8C-4771-AAB3-A8A8D462F7D6}" presName="Name0" presStyleCnt="0">
        <dgm:presLayoutVars>
          <dgm:dir/>
          <dgm:resizeHandles/>
        </dgm:presLayoutVars>
      </dgm:prSet>
      <dgm:spPr/>
    </dgm:pt>
    <dgm:pt modelId="{91E1FBDF-5BDE-D042-89D6-6C19750E5E30}" type="pres">
      <dgm:prSet presAssocID="{CF18F58F-E6E4-4FBB-BA8C-F00E17DFA275}" presName="compNode" presStyleCnt="0"/>
      <dgm:spPr/>
    </dgm:pt>
    <dgm:pt modelId="{72A1B06C-214A-C045-99B7-E0F8C15C78DB}" type="pres">
      <dgm:prSet presAssocID="{CF18F58F-E6E4-4FBB-BA8C-F00E17DFA275}" presName="dummyConnPt" presStyleCnt="0"/>
      <dgm:spPr/>
    </dgm:pt>
    <dgm:pt modelId="{2B62C56F-7A99-9C42-9429-8BFBA0D47185}" type="pres">
      <dgm:prSet presAssocID="{CF18F58F-E6E4-4FBB-BA8C-F00E17DFA275}" presName="node" presStyleLbl="node1" presStyleIdx="0" presStyleCnt="12">
        <dgm:presLayoutVars>
          <dgm:bulletEnabled val="1"/>
        </dgm:presLayoutVars>
      </dgm:prSet>
      <dgm:spPr/>
    </dgm:pt>
    <dgm:pt modelId="{7FC3DA1C-4DF8-B441-BB0B-33F5053B1E16}" type="pres">
      <dgm:prSet presAssocID="{75D00E19-8A87-4CB0-87A5-1C711ABB86AA}" presName="sibTrans" presStyleLbl="bgSibTrans2D1" presStyleIdx="0" presStyleCnt="11"/>
      <dgm:spPr/>
    </dgm:pt>
    <dgm:pt modelId="{A2785158-5890-8B49-AD76-3EACAA94D10F}" type="pres">
      <dgm:prSet presAssocID="{F335AAB3-6209-4DA7-B010-811FE8BCDA14}" presName="compNode" presStyleCnt="0"/>
      <dgm:spPr/>
    </dgm:pt>
    <dgm:pt modelId="{9EF4627E-3560-E542-8C42-4597FD7EFFD8}" type="pres">
      <dgm:prSet presAssocID="{F335AAB3-6209-4DA7-B010-811FE8BCDA14}" presName="dummyConnPt" presStyleCnt="0"/>
      <dgm:spPr/>
    </dgm:pt>
    <dgm:pt modelId="{5A13C524-4A89-E14F-87CB-9EDAE95296D3}" type="pres">
      <dgm:prSet presAssocID="{F335AAB3-6209-4DA7-B010-811FE8BCDA14}" presName="node" presStyleLbl="node1" presStyleIdx="1" presStyleCnt="12">
        <dgm:presLayoutVars>
          <dgm:bulletEnabled val="1"/>
        </dgm:presLayoutVars>
      </dgm:prSet>
      <dgm:spPr/>
    </dgm:pt>
    <dgm:pt modelId="{D926D06E-BF53-7C44-AF6B-5A9AF362CB14}" type="pres">
      <dgm:prSet presAssocID="{CDE159D9-7CBC-436D-B8A7-4600D8E2775C}" presName="sibTrans" presStyleLbl="bgSibTrans2D1" presStyleIdx="1" presStyleCnt="11"/>
      <dgm:spPr/>
    </dgm:pt>
    <dgm:pt modelId="{C1604823-B1CA-6742-8C61-D596E883424A}" type="pres">
      <dgm:prSet presAssocID="{99D7EF58-9745-4D3A-890B-F6C9A5445A34}" presName="compNode" presStyleCnt="0"/>
      <dgm:spPr/>
    </dgm:pt>
    <dgm:pt modelId="{BD980F14-1128-7144-AE5A-8C2EEC1117AB}" type="pres">
      <dgm:prSet presAssocID="{99D7EF58-9745-4D3A-890B-F6C9A5445A34}" presName="dummyConnPt" presStyleCnt="0"/>
      <dgm:spPr/>
    </dgm:pt>
    <dgm:pt modelId="{BECF1E46-FFA6-3F4F-92F2-11338A99DA26}" type="pres">
      <dgm:prSet presAssocID="{99D7EF58-9745-4D3A-890B-F6C9A5445A34}" presName="node" presStyleLbl="node1" presStyleIdx="2" presStyleCnt="12">
        <dgm:presLayoutVars>
          <dgm:bulletEnabled val="1"/>
        </dgm:presLayoutVars>
      </dgm:prSet>
      <dgm:spPr/>
    </dgm:pt>
    <dgm:pt modelId="{1211851A-A79C-1F4A-8ED6-C230F201B0DB}" type="pres">
      <dgm:prSet presAssocID="{EED8AEF8-C9EE-4D80-9853-79263D4A309D}" presName="sibTrans" presStyleLbl="bgSibTrans2D1" presStyleIdx="2" presStyleCnt="11"/>
      <dgm:spPr/>
    </dgm:pt>
    <dgm:pt modelId="{5F2531E7-BC05-AD44-ADC7-0160A3478A22}" type="pres">
      <dgm:prSet presAssocID="{166A1F6D-3D95-4CC4-B15E-7B54655B8ECF}" presName="compNode" presStyleCnt="0"/>
      <dgm:spPr/>
    </dgm:pt>
    <dgm:pt modelId="{30B51D82-D9AF-1348-853B-F5CCEF522F6F}" type="pres">
      <dgm:prSet presAssocID="{166A1F6D-3D95-4CC4-B15E-7B54655B8ECF}" presName="dummyConnPt" presStyleCnt="0"/>
      <dgm:spPr/>
    </dgm:pt>
    <dgm:pt modelId="{09653D98-4A2E-BD45-93F3-979B13C01996}" type="pres">
      <dgm:prSet presAssocID="{166A1F6D-3D95-4CC4-B15E-7B54655B8ECF}" presName="node" presStyleLbl="node1" presStyleIdx="3" presStyleCnt="12">
        <dgm:presLayoutVars>
          <dgm:bulletEnabled val="1"/>
        </dgm:presLayoutVars>
      </dgm:prSet>
      <dgm:spPr/>
    </dgm:pt>
    <dgm:pt modelId="{DDCC022B-2934-9C48-AB06-C3A2D8FCDE42}" type="pres">
      <dgm:prSet presAssocID="{A7CE85C6-0D1A-4989-9559-5EF120B9B4FB}" presName="sibTrans" presStyleLbl="bgSibTrans2D1" presStyleIdx="3" presStyleCnt="11"/>
      <dgm:spPr/>
    </dgm:pt>
    <dgm:pt modelId="{0CCB3357-46F6-2B41-98A1-8C42393D3865}" type="pres">
      <dgm:prSet presAssocID="{2C8DFBC1-12DD-4F1C-B503-18DA1585A56F}" presName="compNode" presStyleCnt="0"/>
      <dgm:spPr/>
    </dgm:pt>
    <dgm:pt modelId="{D0AE64ED-52BF-0B43-9ACF-F9FF8AFEA5B9}" type="pres">
      <dgm:prSet presAssocID="{2C8DFBC1-12DD-4F1C-B503-18DA1585A56F}" presName="dummyConnPt" presStyleCnt="0"/>
      <dgm:spPr/>
    </dgm:pt>
    <dgm:pt modelId="{5F53BAC6-E359-EC4B-8B16-339C9CFB7E39}" type="pres">
      <dgm:prSet presAssocID="{2C8DFBC1-12DD-4F1C-B503-18DA1585A56F}" presName="node" presStyleLbl="node1" presStyleIdx="4" presStyleCnt="12">
        <dgm:presLayoutVars>
          <dgm:bulletEnabled val="1"/>
        </dgm:presLayoutVars>
      </dgm:prSet>
      <dgm:spPr/>
    </dgm:pt>
    <dgm:pt modelId="{2E8F4E1B-15C1-B04B-BD5C-5F5AC3DEF523}" type="pres">
      <dgm:prSet presAssocID="{BF8BB626-F931-4694-BF2A-3CF78B86401D}" presName="sibTrans" presStyleLbl="bgSibTrans2D1" presStyleIdx="4" presStyleCnt="11"/>
      <dgm:spPr/>
    </dgm:pt>
    <dgm:pt modelId="{134B3CA5-778B-4644-B182-4BEA40BA46CC}" type="pres">
      <dgm:prSet presAssocID="{0FE85B22-36EA-41EB-98B5-2CCD4AE246DF}" presName="compNode" presStyleCnt="0"/>
      <dgm:spPr/>
    </dgm:pt>
    <dgm:pt modelId="{BCC8AAB7-D0CF-7D4E-B333-A4AF2D40B29E}" type="pres">
      <dgm:prSet presAssocID="{0FE85B22-36EA-41EB-98B5-2CCD4AE246DF}" presName="dummyConnPt" presStyleCnt="0"/>
      <dgm:spPr/>
    </dgm:pt>
    <dgm:pt modelId="{2A54D52A-ABB3-6040-A152-AD1528398409}" type="pres">
      <dgm:prSet presAssocID="{0FE85B22-36EA-41EB-98B5-2CCD4AE246DF}" presName="node" presStyleLbl="node1" presStyleIdx="5" presStyleCnt="12">
        <dgm:presLayoutVars>
          <dgm:bulletEnabled val="1"/>
        </dgm:presLayoutVars>
      </dgm:prSet>
      <dgm:spPr/>
    </dgm:pt>
    <dgm:pt modelId="{9A79673B-1EEA-4742-BCCD-6C278C90D7EF}" type="pres">
      <dgm:prSet presAssocID="{38EB66DA-3867-4236-ACEF-CFBF00D75EF5}" presName="sibTrans" presStyleLbl="bgSibTrans2D1" presStyleIdx="5" presStyleCnt="11"/>
      <dgm:spPr/>
    </dgm:pt>
    <dgm:pt modelId="{1AD3B2EF-7780-5142-B21A-70CFCD7B0CED}" type="pres">
      <dgm:prSet presAssocID="{D77B0B12-9002-457E-B050-22DC42056D71}" presName="compNode" presStyleCnt="0"/>
      <dgm:spPr/>
    </dgm:pt>
    <dgm:pt modelId="{3031B369-63CD-7F42-BBDB-4AF6A8EBF9B9}" type="pres">
      <dgm:prSet presAssocID="{D77B0B12-9002-457E-B050-22DC42056D71}" presName="dummyConnPt" presStyleCnt="0"/>
      <dgm:spPr/>
    </dgm:pt>
    <dgm:pt modelId="{FFDBD81C-6B17-DF40-8962-AE3CAA6859AC}" type="pres">
      <dgm:prSet presAssocID="{D77B0B12-9002-457E-B050-22DC42056D71}" presName="node" presStyleLbl="node1" presStyleIdx="6" presStyleCnt="12">
        <dgm:presLayoutVars>
          <dgm:bulletEnabled val="1"/>
        </dgm:presLayoutVars>
      </dgm:prSet>
      <dgm:spPr/>
    </dgm:pt>
    <dgm:pt modelId="{AA00511F-550A-934A-8ACE-6BE06C8A0C8A}" type="pres">
      <dgm:prSet presAssocID="{10AFA372-9C04-4F04-A5CB-8A6F27C0C259}" presName="sibTrans" presStyleLbl="bgSibTrans2D1" presStyleIdx="6" presStyleCnt="11"/>
      <dgm:spPr/>
    </dgm:pt>
    <dgm:pt modelId="{198FCD19-B1A8-2540-AB62-87EE23FC93FE}" type="pres">
      <dgm:prSet presAssocID="{54C8FFA6-E6CF-4387-B155-0DCEF870F077}" presName="compNode" presStyleCnt="0"/>
      <dgm:spPr/>
    </dgm:pt>
    <dgm:pt modelId="{B87A02AF-7D5D-2C4C-869F-C2381C13F731}" type="pres">
      <dgm:prSet presAssocID="{54C8FFA6-E6CF-4387-B155-0DCEF870F077}" presName="dummyConnPt" presStyleCnt="0"/>
      <dgm:spPr/>
    </dgm:pt>
    <dgm:pt modelId="{BAF00895-EF37-7341-AD2A-E8A79A7BBE52}" type="pres">
      <dgm:prSet presAssocID="{54C8FFA6-E6CF-4387-B155-0DCEF870F077}" presName="node" presStyleLbl="node1" presStyleIdx="7" presStyleCnt="12">
        <dgm:presLayoutVars>
          <dgm:bulletEnabled val="1"/>
        </dgm:presLayoutVars>
      </dgm:prSet>
      <dgm:spPr/>
    </dgm:pt>
    <dgm:pt modelId="{44D07691-B927-4041-93FF-D2EA0680BA90}" type="pres">
      <dgm:prSet presAssocID="{FE282EB8-7024-4747-8052-53152DF7F30A}" presName="sibTrans" presStyleLbl="bgSibTrans2D1" presStyleIdx="7" presStyleCnt="11"/>
      <dgm:spPr/>
    </dgm:pt>
    <dgm:pt modelId="{B010CB7D-FAE0-6B45-B37C-2429B2B5FF11}" type="pres">
      <dgm:prSet presAssocID="{CF603936-75ED-4F63-A971-2738EFA026FE}" presName="compNode" presStyleCnt="0"/>
      <dgm:spPr/>
    </dgm:pt>
    <dgm:pt modelId="{652ED71A-8F43-5841-8F07-E91AE2A02460}" type="pres">
      <dgm:prSet presAssocID="{CF603936-75ED-4F63-A971-2738EFA026FE}" presName="dummyConnPt" presStyleCnt="0"/>
      <dgm:spPr/>
    </dgm:pt>
    <dgm:pt modelId="{B7D78B53-4EA4-8C4A-A115-70DE99C28FA5}" type="pres">
      <dgm:prSet presAssocID="{CF603936-75ED-4F63-A971-2738EFA026FE}" presName="node" presStyleLbl="node1" presStyleIdx="8" presStyleCnt="12">
        <dgm:presLayoutVars>
          <dgm:bulletEnabled val="1"/>
        </dgm:presLayoutVars>
      </dgm:prSet>
      <dgm:spPr/>
    </dgm:pt>
    <dgm:pt modelId="{AF5EC208-E7DA-464D-889E-DB50C098A3F2}" type="pres">
      <dgm:prSet presAssocID="{2E647683-27B8-4322-B110-F050F5D17936}" presName="sibTrans" presStyleLbl="bgSibTrans2D1" presStyleIdx="8" presStyleCnt="11"/>
      <dgm:spPr/>
    </dgm:pt>
    <dgm:pt modelId="{2615F67E-0454-7E41-A387-130947354E84}" type="pres">
      <dgm:prSet presAssocID="{5FB8467B-6529-4441-8233-8EEAE50B0CCF}" presName="compNode" presStyleCnt="0"/>
      <dgm:spPr/>
    </dgm:pt>
    <dgm:pt modelId="{30022F44-9076-4D4A-B6E4-35D7F6DB3AF3}" type="pres">
      <dgm:prSet presAssocID="{5FB8467B-6529-4441-8233-8EEAE50B0CCF}" presName="dummyConnPt" presStyleCnt="0"/>
      <dgm:spPr/>
    </dgm:pt>
    <dgm:pt modelId="{C8E9108C-07E8-B54C-B8DF-404DAC3B4022}" type="pres">
      <dgm:prSet presAssocID="{5FB8467B-6529-4441-8233-8EEAE50B0CCF}" presName="node" presStyleLbl="node1" presStyleIdx="9" presStyleCnt="12">
        <dgm:presLayoutVars>
          <dgm:bulletEnabled val="1"/>
        </dgm:presLayoutVars>
      </dgm:prSet>
      <dgm:spPr/>
    </dgm:pt>
    <dgm:pt modelId="{3F47DFB5-A44B-2F41-8F77-FA9AEAE0651C}" type="pres">
      <dgm:prSet presAssocID="{0B6AA330-47BD-48F4-B585-053A73EB5CBD}" presName="sibTrans" presStyleLbl="bgSibTrans2D1" presStyleIdx="9" presStyleCnt="11"/>
      <dgm:spPr/>
    </dgm:pt>
    <dgm:pt modelId="{1382D4B9-D19C-AB46-8586-4F50D69AECC6}" type="pres">
      <dgm:prSet presAssocID="{D8F0061B-766E-4590-9B34-ECA13B48D3F4}" presName="compNode" presStyleCnt="0"/>
      <dgm:spPr/>
    </dgm:pt>
    <dgm:pt modelId="{8835B6C1-6B65-C74E-9F2F-6B47ECA9D396}" type="pres">
      <dgm:prSet presAssocID="{D8F0061B-766E-4590-9B34-ECA13B48D3F4}" presName="dummyConnPt" presStyleCnt="0"/>
      <dgm:spPr/>
    </dgm:pt>
    <dgm:pt modelId="{954B4FEC-89AC-E643-9CB4-5E185DB41FCD}" type="pres">
      <dgm:prSet presAssocID="{D8F0061B-766E-4590-9B34-ECA13B48D3F4}" presName="node" presStyleLbl="node1" presStyleIdx="10" presStyleCnt="12">
        <dgm:presLayoutVars>
          <dgm:bulletEnabled val="1"/>
        </dgm:presLayoutVars>
      </dgm:prSet>
      <dgm:spPr/>
    </dgm:pt>
    <dgm:pt modelId="{2669D52C-35E9-3947-8BE2-3C97909DB066}" type="pres">
      <dgm:prSet presAssocID="{4577400B-3A83-427A-B5F5-B6D623CD37BD}" presName="sibTrans" presStyleLbl="bgSibTrans2D1" presStyleIdx="10" presStyleCnt="11"/>
      <dgm:spPr/>
    </dgm:pt>
    <dgm:pt modelId="{736DAF25-1BC7-DC42-8402-A06678CD13FF}" type="pres">
      <dgm:prSet presAssocID="{F7877812-6AB4-4624-B903-93B76E077960}" presName="compNode" presStyleCnt="0"/>
      <dgm:spPr/>
    </dgm:pt>
    <dgm:pt modelId="{7D345A83-AE80-3641-AEB8-6A7B4C98828F}" type="pres">
      <dgm:prSet presAssocID="{F7877812-6AB4-4624-B903-93B76E077960}" presName="dummyConnPt" presStyleCnt="0"/>
      <dgm:spPr/>
    </dgm:pt>
    <dgm:pt modelId="{18DD8766-67D7-AD46-9F05-E1CE4C7295B2}" type="pres">
      <dgm:prSet presAssocID="{F7877812-6AB4-4624-B903-93B76E077960}" presName="node" presStyleLbl="node1" presStyleIdx="11" presStyleCnt="12">
        <dgm:presLayoutVars>
          <dgm:bulletEnabled val="1"/>
        </dgm:presLayoutVars>
      </dgm:prSet>
      <dgm:spPr/>
    </dgm:pt>
  </dgm:ptLst>
  <dgm:cxnLst>
    <dgm:cxn modelId="{C7787802-24BC-7D4B-8B56-EB60A03D9EEF}" type="presOf" srcId="{0FE85B22-36EA-41EB-98B5-2CCD4AE246DF}" destId="{2A54D52A-ABB3-6040-A152-AD1528398409}" srcOrd="0" destOrd="0" presId="urn:microsoft.com/office/officeart/2005/8/layout/bProcess4"/>
    <dgm:cxn modelId="{6F03800B-0500-1744-B0C3-25FE3189E819}" type="presOf" srcId="{CF603936-75ED-4F63-A971-2738EFA026FE}" destId="{B7D78B53-4EA4-8C4A-A115-70DE99C28FA5}" srcOrd="0" destOrd="0" presId="urn:microsoft.com/office/officeart/2005/8/layout/bProcess4"/>
    <dgm:cxn modelId="{B2BE3A0C-CB49-46AA-88AE-312B6B522198}" srcId="{DFCE0572-2B8C-4771-AAB3-A8A8D462F7D6}" destId="{D77B0B12-9002-457E-B050-22DC42056D71}" srcOrd="6" destOrd="0" parTransId="{C30B59A8-E571-4445-BC12-C0B6855DC783}" sibTransId="{10AFA372-9C04-4F04-A5CB-8A6F27C0C259}"/>
    <dgm:cxn modelId="{01E7250E-01D8-41B4-8B38-DA91927A9CD8}" srcId="{DFCE0572-2B8C-4771-AAB3-A8A8D462F7D6}" destId="{5FB8467B-6529-4441-8233-8EEAE50B0CCF}" srcOrd="9" destOrd="0" parTransId="{108D88B6-F395-4936-9C7A-0288D4501EF4}" sibTransId="{0B6AA330-47BD-48F4-B585-053A73EB5CBD}"/>
    <dgm:cxn modelId="{7534DE10-051E-8D41-8998-29C1CF5D1611}" type="presOf" srcId="{F7877812-6AB4-4624-B903-93B76E077960}" destId="{18DD8766-67D7-AD46-9F05-E1CE4C7295B2}" srcOrd="0" destOrd="0" presId="urn:microsoft.com/office/officeart/2005/8/layout/bProcess4"/>
    <dgm:cxn modelId="{19698F1B-0F87-6A4E-8C9F-21A44A4D3290}" type="presOf" srcId="{CDE159D9-7CBC-436D-B8A7-4600D8E2775C}" destId="{D926D06E-BF53-7C44-AF6B-5A9AF362CB14}" srcOrd="0" destOrd="0" presId="urn:microsoft.com/office/officeart/2005/8/layout/bProcess4"/>
    <dgm:cxn modelId="{05059D34-A09A-7544-B624-21108061EC15}" type="presOf" srcId="{0B6AA330-47BD-48F4-B585-053A73EB5CBD}" destId="{3F47DFB5-A44B-2F41-8F77-FA9AEAE0651C}" srcOrd="0" destOrd="0" presId="urn:microsoft.com/office/officeart/2005/8/layout/bProcess4"/>
    <dgm:cxn modelId="{3B0EAD44-7CDA-4EFA-AF44-15C4EDE33F40}" srcId="{DFCE0572-2B8C-4771-AAB3-A8A8D462F7D6}" destId="{54C8FFA6-E6CF-4387-B155-0DCEF870F077}" srcOrd="7" destOrd="0" parTransId="{A46648AC-E43C-40EF-BEDE-3A6B1ECD5462}" sibTransId="{FE282EB8-7024-4747-8052-53152DF7F30A}"/>
    <dgm:cxn modelId="{E5C4774E-242B-1941-871A-E7B7C7C1CF89}" type="presOf" srcId="{5FB8467B-6529-4441-8233-8EEAE50B0CCF}" destId="{C8E9108C-07E8-B54C-B8DF-404DAC3B4022}" srcOrd="0" destOrd="0" presId="urn:microsoft.com/office/officeart/2005/8/layout/bProcess4"/>
    <dgm:cxn modelId="{A325AB51-47BA-4E6A-8F74-5E9520D33F85}" srcId="{DFCE0572-2B8C-4771-AAB3-A8A8D462F7D6}" destId="{F7877812-6AB4-4624-B903-93B76E077960}" srcOrd="11" destOrd="0" parTransId="{D36E6DC0-5413-46AA-8E13-52F26BC6405F}" sibTransId="{CB04A1CB-103F-4B53-AF07-E59112C6CC30}"/>
    <dgm:cxn modelId="{63EF4853-C312-1E4D-9D4C-8213A71370ED}" type="presOf" srcId="{D77B0B12-9002-457E-B050-22DC42056D71}" destId="{FFDBD81C-6B17-DF40-8962-AE3CAA6859AC}" srcOrd="0" destOrd="0" presId="urn:microsoft.com/office/officeart/2005/8/layout/bProcess4"/>
    <dgm:cxn modelId="{B0D8EC58-8378-4FEB-8C9E-2281D8B2545B}" srcId="{DFCE0572-2B8C-4771-AAB3-A8A8D462F7D6}" destId="{0FE85B22-36EA-41EB-98B5-2CCD4AE246DF}" srcOrd="5" destOrd="0" parTransId="{0F5A203F-84EF-4564-B24C-19E81700CF46}" sibTransId="{38EB66DA-3867-4236-ACEF-CFBF00D75EF5}"/>
    <dgm:cxn modelId="{5D202A5A-780F-8B4D-ACF3-A249E0EC8338}" type="presOf" srcId="{2C8DFBC1-12DD-4F1C-B503-18DA1585A56F}" destId="{5F53BAC6-E359-EC4B-8B16-339C9CFB7E39}" srcOrd="0" destOrd="0" presId="urn:microsoft.com/office/officeart/2005/8/layout/bProcess4"/>
    <dgm:cxn modelId="{197CF05B-0E6A-4648-A969-F7E426189B51}" type="presOf" srcId="{38EB66DA-3867-4236-ACEF-CFBF00D75EF5}" destId="{9A79673B-1EEA-4742-BCCD-6C278C90D7EF}" srcOrd="0" destOrd="0" presId="urn:microsoft.com/office/officeart/2005/8/layout/bProcess4"/>
    <dgm:cxn modelId="{68DA2E5E-494D-2D43-9F34-A6253E5B3BD4}" type="presOf" srcId="{BF8BB626-F931-4694-BF2A-3CF78B86401D}" destId="{2E8F4E1B-15C1-B04B-BD5C-5F5AC3DEF523}" srcOrd="0" destOrd="0" presId="urn:microsoft.com/office/officeart/2005/8/layout/bProcess4"/>
    <dgm:cxn modelId="{FFF42960-CD83-B44B-846D-073F235DF577}" type="presOf" srcId="{99D7EF58-9745-4D3A-890B-F6C9A5445A34}" destId="{BECF1E46-FFA6-3F4F-92F2-11338A99DA26}" srcOrd="0" destOrd="0" presId="urn:microsoft.com/office/officeart/2005/8/layout/bProcess4"/>
    <dgm:cxn modelId="{C11C2568-591D-FE48-AB45-383D524EF5FC}" type="presOf" srcId="{54C8FFA6-E6CF-4387-B155-0DCEF870F077}" destId="{BAF00895-EF37-7341-AD2A-E8A79A7BBE52}" srcOrd="0" destOrd="0" presId="urn:microsoft.com/office/officeart/2005/8/layout/bProcess4"/>
    <dgm:cxn modelId="{8887B384-B31B-A34B-A8A3-87A84DE7C1E3}" type="presOf" srcId="{2E647683-27B8-4322-B110-F050F5D17936}" destId="{AF5EC208-E7DA-464D-889E-DB50C098A3F2}" srcOrd="0" destOrd="0" presId="urn:microsoft.com/office/officeart/2005/8/layout/bProcess4"/>
    <dgm:cxn modelId="{DEF6E487-B0DA-3A4A-9607-05D9F983C775}" type="presOf" srcId="{DFCE0572-2B8C-4771-AAB3-A8A8D462F7D6}" destId="{1F25937F-A56C-2A42-B2B1-6942D222989E}" srcOrd="0" destOrd="0" presId="urn:microsoft.com/office/officeart/2005/8/layout/bProcess4"/>
    <dgm:cxn modelId="{4EE9CE92-52E0-4351-8C00-B85F549F0B63}" srcId="{DFCE0572-2B8C-4771-AAB3-A8A8D462F7D6}" destId="{F335AAB3-6209-4DA7-B010-811FE8BCDA14}" srcOrd="1" destOrd="0" parTransId="{0485AD68-DF55-4E10-9254-15839A96334B}" sibTransId="{CDE159D9-7CBC-436D-B8A7-4600D8E2775C}"/>
    <dgm:cxn modelId="{2F139793-108F-4A48-9877-BAFA3C39FD4F}" type="presOf" srcId="{75D00E19-8A87-4CB0-87A5-1C711ABB86AA}" destId="{7FC3DA1C-4DF8-B441-BB0B-33F5053B1E16}" srcOrd="0" destOrd="0" presId="urn:microsoft.com/office/officeart/2005/8/layout/bProcess4"/>
    <dgm:cxn modelId="{EDD60694-9673-EC46-A93A-55B111DDDD91}" type="presOf" srcId="{F335AAB3-6209-4DA7-B010-811FE8BCDA14}" destId="{5A13C524-4A89-E14F-87CB-9EDAE95296D3}" srcOrd="0" destOrd="0" presId="urn:microsoft.com/office/officeart/2005/8/layout/bProcess4"/>
    <dgm:cxn modelId="{00BF4699-3205-8646-8164-03B8EACD7357}" type="presOf" srcId="{D8F0061B-766E-4590-9B34-ECA13B48D3F4}" destId="{954B4FEC-89AC-E643-9CB4-5E185DB41FCD}" srcOrd="0" destOrd="0" presId="urn:microsoft.com/office/officeart/2005/8/layout/bProcess4"/>
    <dgm:cxn modelId="{416E659B-1E1C-40EB-AD78-C07C336438B5}" srcId="{DFCE0572-2B8C-4771-AAB3-A8A8D462F7D6}" destId="{166A1F6D-3D95-4CC4-B15E-7B54655B8ECF}" srcOrd="3" destOrd="0" parTransId="{CC90B331-B841-4A0D-A20E-02559073775E}" sibTransId="{A7CE85C6-0D1A-4989-9559-5EF120B9B4FB}"/>
    <dgm:cxn modelId="{9688ABA5-66B8-0940-A109-A24D8ADC27E3}" type="presOf" srcId="{A7CE85C6-0D1A-4989-9559-5EF120B9B4FB}" destId="{DDCC022B-2934-9C48-AB06-C3A2D8FCDE42}" srcOrd="0" destOrd="0" presId="urn:microsoft.com/office/officeart/2005/8/layout/bProcess4"/>
    <dgm:cxn modelId="{68CCECB1-78C9-4C3B-BE77-322B839B0E41}" srcId="{DFCE0572-2B8C-4771-AAB3-A8A8D462F7D6}" destId="{CF18F58F-E6E4-4FBB-BA8C-F00E17DFA275}" srcOrd="0" destOrd="0" parTransId="{4D889A8B-CDBE-4679-AAA6-B4C297D31641}" sibTransId="{75D00E19-8A87-4CB0-87A5-1C711ABB86AA}"/>
    <dgm:cxn modelId="{D8A7B2B4-5BFC-456B-BEC5-F6AA8DD41034}" srcId="{DFCE0572-2B8C-4771-AAB3-A8A8D462F7D6}" destId="{CF603936-75ED-4F63-A971-2738EFA026FE}" srcOrd="8" destOrd="0" parTransId="{1FF9A509-FB09-44F2-AD9B-82E938DB8AD0}" sibTransId="{2E647683-27B8-4322-B110-F050F5D17936}"/>
    <dgm:cxn modelId="{1D9BC4BC-0249-294D-A5E2-D361153B6971}" type="presOf" srcId="{4577400B-3A83-427A-B5F5-B6D623CD37BD}" destId="{2669D52C-35E9-3947-8BE2-3C97909DB066}" srcOrd="0" destOrd="0" presId="urn:microsoft.com/office/officeart/2005/8/layout/bProcess4"/>
    <dgm:cxn modelId="{B27D19CA-8261-4B31-9730-C940DE389451}" srcId="{DFCE0572-2B8C-4771-AAB3-A8A8D462F7D6}" destId="{99D7EF58-9745-4D3A-890B-F6C9A5445A34}" srcOrd="2" destOrd="0" parTransId="{BA41E887-E696-449D-ADAE-45E334B87ABE}" sibTransId="{EED8AEF8-C9EE-4D80-9853-79263D4A309D}"/>
    <dgm:cxn modelId="{D6A3BACB-8AE2-48B6-9740-DB1627ED11E9}" srcId="{DFCE0572-2B8C-4771-AAB3-A8A8D462F7D6}" destId="{D8F0061B-766E-4590-9B34-ECA13B48D3F4}" srcOrd="10" destOrd="0" parTransId="{1F0AC04C-E50A-4626-9588-7DC5A1B9A0A5}" sibTransId="{4577400B-3A83-427A-B5F5-B6D623CD37BD}"/>
    <dgm:cxn modelId="{334F40D1-E0B5-4043-B787-686E4E609621}" type="presOf" srcId="{10AFA372-9C04-4F04-A5CB-8A6F27C0C259}" destId="{AA00511F-550A-934A-8ACE-6BE06C8A0C8A}" srcOrd="0" destOrd="0" presId="urn:microsoft.com/office/officeart/2005/8/layout/bProcess4"/>
    <dgm:cxn modelId="{D67083D8-3237-264C-813A-0DCDC7DBA602}" type="presOf" srcId="{FE282EB8-7024-4747-8052-53152DF7F30A}" destId="{44D07691-B927-4041-93FF-D2EA0680BA90}" srcOrd="0" destOrd="0" presId="urn:microsoft.com/office/officeart/2005/8/layout/bProcess4"/>
    <dgm:cxn modelId="{5345F6DA-5240-7B42-A494-A4C149A42E6B}" type="presOf" srcId="{CF18F58F-E6E4-4FBB-BA8C-F00E17DFA275}" destId="{2B62C56F-7A99-9C42-9429-8BFBA0D47185}" srcOrd="0" destOrd="0" presId="urn:microsoft.com/office/officeart/2005/8/layout/bProcess4"/>
    <dgm:cxn modelId="{764165F3-B228-4810-A1C3-D5E433ACA7E0}" srcId="{DFCE0572-2B8C-4771-AAB3-A8A8D462F7D6}" destId="{2C8DFBC1-12DD-4F1C-B503-18DA1585A56F}" srcOrd="4" destOrd="0" parTransId="{B7D8A2F2-F9F0-4AE1-8825-95D47B780E02}" sibTransId="{BF8BB626-F931-4694-BF2A-3CF78B86401D}"/>
    <dgm:cxn modelId="{FA39E7F9-8C9A-F843-9408-5CC019D5957B}" type="presOf" srcId="{EED8AEF8-C9EE-4D80-9853-79263D4A309D}" destId="{1211851A-A79C-1F4A-8ED6-C230F201B0DB}" srcOrd="0" destOrd="0" presId="urn:microsoft.com/office/officeart/2005/8/layout/bProcess4"/>
    <dgm:cxn modelId="{2E4B75FC-FD3C-6B42-ABC7-1913DC2B8FC4}" type="presOf" srcId="{166A1F6D-3D95-4CC4-B15E-7B54655B8ECF}" destId="{09653D98-4A2E-BD45-93F3-979B13C01996}" srcOrd="0" destOrd="0" presId="urn:microsoft.com/office/officeart/2005/8/layout/bProcess4"/>
    <dgm:cxn modelId="{06B5EF06-36F4-2B41-BFB2-AF283D97ADC8}" type="presParOf" srcId="{1F25937F-A56C-2A42-B2B1-6942D222989E}" destId="{91E1FBDF-5BDE-D042-89D6-6C19750E5E30}" srcOrd="0" destOrd="0" presId="urn:microsoft.com/office/officeart/2005/8/layout/bProcess4"/>
    <dgm:cxn modelId="{5869ED28-A3EE-A041-8136-2DDF2DAC1163}" type="presParOf" srcId="{91E1FBDF-5BDE-D042-89D6-6C19750E5E30}" destId="{72A1B06C-214A-C045-99B7-E0F8C15C78DB}" srcOrd="0" destOrd="0" presId="urn:microsoft.com/office/officeart/2005/8/layout/bProcess4"/>
    <dgm:cxn modelId="{7ED070BE-B505-5746-B411-0F8A5ECF380F}" type="presParOf" srcId="{91E1FBDF-5BDE-D042-89D6-6C19750E5E30}" destId="{2B62C56F-7A99-9C42-9429-8BFBA0D47185}" srcOrd="1" destOrd="0" presId="urn:microsoft.com/office/officeart/2005/8/layout/bProcess4"/>
    <dgm:cxn modelId="{099E189F-8D5C-6A4C-9F5E-CB033D8EC3BA}" type="presParOf" srcId="{1F25937F-A56C-2A42-B2B1-6942D222989E}" destId="{7FC3DA1C-4DF8-B441-BB0B-33F5053B1E16}" srcOrd="1" destOrd="0" presId="urn:microsoft.com/office/officeart/2005/8/layout/bProcess4"/>
    <dgm:cxn modelId="{3B4ECB63-FE9E-564B-93F2-99384E5FFB40}" type="presParOf" srcId="{1F25937F-A56C-2A42-B2B1-6942D222989E}" destId="{A2785158-5890-8B49-AD76-3EACAA94D10F}" srcOrd="2" destOrd="0" presId="urn:microsoft.com/office/officeart/2005/8/layout/bProcess4"/>
    <dgm:cxn modelId="{DF4BE52A-50B9-9247-B4DF-A1A507392D1E}" type="presParOf" srcId="{A2785158-5890-8B49-AD76-3EACAA94D10F}" destId="{9EF4627E-3560-E542-8C42-4597FD7EFFD8}" srcOrd="0" destOrd="0" presId="urn:microsoft.com/office/officeart/2005/8/layout/bProcess4"/>
    <dgm:cxn modelId="{50F4A122-502F-D540-A58D-D1B7C1D361F9}" type="presParOf" srcId="{A2785158-5890-8B49-AD76-3EACAA94D10F}" destId="{5A13C524-4A89-E14F-87CB-9EDAE95296D3}" srcOrd="1" destOrd="0" presId="urn:microsoft.com/office/officeart/2005/8/layout/bProcess4"/>
    <dgm:cxn modelId="{67A6E06F-ECB0-7C41-9642-7B2E88E2D662}" type="presParOf" srcId="{1F25937F-A56C-2A42-B2B1-6942D222989E}" destId="{D926D06E-BF53-7C44-AF6B-5A9AF362CB14}" srcOrd="3" destOrd="0" presId="urn:microsoft.com/office/officeart/2005/8/layout/bProcess4"/>
    <dgm:cxn modelId="{F8428DAB-4C0B-794A-A6BE-D9D751C8CC11}" type="presParOf" srcId="{1F25937F-A56C-2A42-B2B1-6942D222989E}" destId="{C1604823-B1CA-6742-8C61-D596E883424A}" srcOrd="4" destOrd="0" presId="urn:microsoft.com/office/officeart/2005/8/layout/bProcess4"/>
    <dgm:cxn modelId="{1C0D12C6-7BE3-CB41-913F-7FD03D7CD2B1}" type="presParOf" srcId="{C1604823-B1CA-6742-8C61-D596E883424A}" destId="{BD980F14-1128-7144-AE5A-8C2EEC1117AB}" srcOrd="0" destOrd="0" presId="urn:microsoft.com/office/officeart/2005/8/layout/bProcess4"/>
    <dgm:cxn modelId="{AC7600F1-701F-F242-8111-FD95605E5363}" type="presParOf" srcId="{C1604823-B1CA-6742-8C61-D596E883424A}" destId="{BECF1E46-FFA6-3F4F-92F2-11338A99DA26}" srcOrd="1" destOrd="0" presId="urn:microsoft.com/office/officeart/2005/8/layout/bProcess4"/>
    <dgm:cxn modelId="{FB1A592A-015B-2B46-A2DC-7182DF872D72}" type="presParOf" srcId="{1F25937F-A56C-2A42-B2B1-6942D222989E}" destId="{1211851A-A79C-1F4A-8ED6-C230F201B0DB}" srcOrd="5" destOrd="0" presId="urn:microsoft.com/office/officeart/2005/8/layout/bProcess4"/>
    <dgm:cxn modelId="{1AD4AB48-38A7-3D43-A0A6-DAAA8CB9CFA0}" type="presParOf" srcId="{1F25937F-A56C-2A42-B2B1-6942D222989E}" destId="{5F2531E7-BC05-AD44-ADC7-0160A3478A22}" srcOrd="6" destOrd="0" presId="urn:microsoft.com/office/officeart/2005/8/layout/bProcess4"/>
    <dgm:cxn modelId="{C34D0A1B-03FB-1B45-893B-1A45A1F9063E}" type="presParOf" srcId="{5F2531E7-BC05-AD44-ADC7-0160A3478A22}" destId="{30B51D82-D9AF-1348-853B-F5CCEF522F6F}" srcOrd="0" destOrd="0" presId="urn:microsoft.com/office/officeart/2005/8/layout/bProcess4"/>
    <dgm:cxn modelId="{7949C7EA-5B44-264B-9EAE-26F2679B8741}" type="presParOf" srcId="{5F2531E7-BC05-AD44-ADC7-0160A3478A22}" destId="{09653D98-4A2E-BD45-93F3-979B13C01996}" srcOrd="1" destOrd="0" presId="urn:microsoft.com/office/officeart/2005/8/layout/bProcess4"/>
    <dgm:cxn modelId="{60A12F77-B882-6447-B413-92CFBE7654A7}" type="presParOf" srcId="{1F25937F-A56C-2A42-B2B1-6942D222989E}" destId="{DDCC022B-2934-9C48-AB06-C3A2D8FCDE42}" srcOrd="7" destOrd="0" presId="urn:microsoft.com/office/officeart/2005/8/layout/bProcess4"/>
    <dgm:cxn modelId="{9111C466-3E38-254B-BF62-7D3752B115FF}" type="presParOf" srcId="{1F25937F-A56C-2A42-B2B1-6942D222989E}" destId="{0CCB3357-46F6-2B41-98A1-8C42393D3865}" srcOrd="8" destOrd="0" presId="urn:microsoft.com/office/officeart/2005/8/layout/bProcess4"/>
    <dgm:cxn modelId="{6D274683-3480-6949-905B-97CF4B1D0FE8}" type="presParOf" srcId="{0CCB3357-46F6-2B41-98A1-8C42393D3865}" destId="{D0AE64ED-52BF-0B43-9ACF-F9FF8AFEA5B9}" srcOrd="0" destOrd="0" presId="urn:microsoft.com/office/officeart/2005/8/layout/bProcess4"/>
    <dgm:cxn modelId="{FBF53C86-BCA0-F54A-9C1D-D69EF0D32426}" type="presParOf" srcId="{0CCB3357-46F6-2B41-98A1-8C42393D3865}" destId="{5F53BAC6-E359-EC4B-8B16-339C9CFB7E39}" srcOrd="1" destOrd="0" presId="urn:microsoft.com/office/officeart/2005/8/layout/bProcess4"/>
    <dgm:cxn modelId="{CEDB5170-C910-7848-87C9-FB53FE4843EC}" type="presParOf" srcId="{1F25937F-A56C-2A42-B2B1-6942D222989E}" destId="{2E8F4E1B-15C1-B04B-BD5C-5F5AC3DEF523}" srcOrd="9" destOrd="0" presId="urn:microsoft.com/office/officeart/2005/8/layout/bProcess4"/>
    <dgm:cxn modelId="{A6711EB9-9729-D345-AFDB-55104631DAA4}" type="presParOf" srcId="{1F25937F-A56C-2A42-B2B1-6942D222989E}" destId="{134B3CA5-778B-4644-B182-4BEA40BA46CC}" srcOrd="10" destOrd="0" presId="urn:microsoft.com/office/officeart/2005/8/layout/bProcess4"/>
    <dgm:cxn modelId="{5FAF9257-DC40-224B-BC92-E5A5DC0575C8}" type="presParOf" srcId="{134B3CA5-778B-4644-B182-4BEA40BA46CC}" destId="{BCC8AAB7-D0CF-7D4E-B333-A4AF2D40B29E}" srcOrd="0" destOrd="0" presId="urn:microsoft.com/office/officeart/2005/8/layout/bProcess4"/>
    <dgm:cxn modelId="{9F65819C-858B-584C-B87D-BAE1D7A9B703}" type="presParOf" srcId="{134B3CA5-778B-4644-B182-4BEA40BA46CC}" destId="{2A54D52A-ABB3-6040-A152-AD1528398409}" srcOrd="1" destOrd="0" presId="urn:microsoft.com/office/officeart/2005/8/layout/bProcess4"/>
    <dgm:cxn modelId="{14A0EB44-861A-1D4D-A873-BF59865FE82D}" type="presParOf" srcId="{1F25937F-A56C-2A42-B2B1-6942D222989E}" destId="{9A79673B-1EEA-4742-BCCD-6C278C90D7EF}" srcOrd="11" destOrd="0" presId="urn:microsoft.com/office/officeart/2005/8/layout/bProcess4"/>
    <dgm:cxn modelId="{DB55E477-809F-D847-BDD8-81184BA23C22}" type="presParOf" srcId="{1F25937F-A56C-2A42-B2B1-6942D222989E}" destId="{1AD3B2EF-7780-5142-B21A-70CFCD7B0CED}" srcOrd="12" destOrd="0" presId="urn:microsoft.com/office/officeart/2005/8/layout/bProcess4"/>
    <dgm:cxn modelId="{6A2DE43C-D984-9441-9C34-82C747EBB834}" type="presParOf" srcId="{1AD3B2EF-7780-5142-B21A-70CFCD7B0CED}" destId="{3031B369-63CD-7F42-BBDB-4AF6A8EBF9B9}" srcOrd="0" destOrd="0" presId="urn:microsoft.com/office/officeart/2005/8/layout/bProcess4"/>
    <dgm:cxn modelId="{F07303D9-E554-5E41-A181-49696B919349}" type="presParOf" srcId="{1AD3B2EF-7780-5142-B21A-70CFCD7B0CED}" destId="{FFDBD81C-6B17-DF40-8962-AE3CAA6859AC}" srcOrd="1" destOrd="0" presId="urn:microsoft.com/office/officeart/2005/8/layout/bProcess4"/>
    <dgm:cxn modelId="{57875283-C27D-3D43-A6A8-2D387A8795DF}" type="presParOf" srcId="{1F25937F-A56C-2A42-B2B1-6942D222989E}" destId="{AA00511F-550A-934A-8ACE-6BE06C8A0C8A}" srcOrd="13" destOrd="0" presId="urn:microsoft.com/office/officeart/2005/8/layout/bProcess4"/>
    <dgm:cxn modelId="{B8457BCB-F825-634A-86D3-5D741E801FC9}" type="presParOf" srcId="{1F25937F-A56C-2A42-B2B1-6942D222989E}" destId="{198FCD19-B1A8-2540-AB62-87EE23FC93FE}" srcOrd="14" destOrd="0" presId="urn:microsoft.com/office/officeart/2005/8/layout/bProcess4"/>
    <dgm:cxn modelId="{A83D3476-48D2-DA4B-ABE5-E8292275B7FE}" type="presParOf" srcId="{198FCD19-B1A8-2540-AB62-87EE23FC93FE}" destId="{B87A02AF-7D5D-2C4C-869F-C2381C13F731}" srcOrd="0" destOrd="0" presId="urn:microsoft.com/office/officeart/2005/8/layout/bProcess4"/>
    <dgm:cxn modelId="{C3189CF0-33E1-564B-9183-70278F7AEDE2}" type="presParOf" srcId="{198FCD19-B1A8-2540-AB62-87EE23FC93FE}" destId="{BAF00895-EF37-7341-AD2A-E8A79A7BBE52}" srcOrd="1" destOrd="0" presId="urn:microsoft.com/office/officeart/2005/8/layout/bProcess4"/>
    <dgm:cxn modelId="{CE02C9B6-D2AA-2349-B3CA-E5178DFB6110}" type="presParOf" srcId="{1F25937F-A56C-2A42-B2B1-6942D222989E}" destId="{44D07691-B927-4041-93FF-D2EA0680BA90}" srcOrd="15" destOrd="0" presId="urn:microsoft.com/office/officeart/2005/8/layout/bProcess4"/>
    <dgm:cxn modelId="{48539CA0-ACFD-9F48-9E03-EAC40F95F1FB}" type="presParOf" srcId="{1F25937F-A56C-2A42-B2B1-6942D222989E}" destId="{B010CB7D-FAE0-6B45-B37C-2429B2B5FF11}" srcOrd="16" destOrd="0" presId="urn:microsoft.com/office/officeart/2005/8/layout/bProcess4"/>
    <dgm:cxn modelId="{3A2C4BFE-94D4-7C4D-9C5C-4B90F388A313}" type="presParOf" srcId="{B010CB7D-FAE0-6B45-B37C-2429B2B5FF11}" destId="{652ED71A-8F43-5841-8F07-E91AE2A02460}" srcOrd="0" destOrd="0" presId="urn:microsoft.com/office/officeart/2005/8/layout/bProcess4"/>
    <dgm:cxn modelId="{6FF0BFC5-4721-E34E-91E8-4EFE4B5CFA2F}" type="presParOf" srcId="{B010CB7D-FAE0-6B45-B37C-2429B2B5FF11}" destId="{B7D78B53-4EA4-8C4A-A115-70DE99C28FA5}" srcOrd="1" destOrd="0" presId="urn:microsoft.com/office/officeart/2005/8/layout/bProcess4"/>
    <dgm:cxn modelId="{EF8F04F7-191E-A446-80FD-13E017F73F71}" type="presParOf" srcId="{1F25937F-A56C-2A42-B2B1-6942D222989E}" destId="{AF5EC208-E7DA-464D-889E-DB50C098A3F2}" srcOrd="17" destOrd="0" presId="urn:microsoft.com/office/officeart/2005/8/layout/bProcess4"/>
    <dgm:cxn modelId="{40AE7F92-F134-BD42-BDB1-7061C6B57E7D}" type="presParOf" srcId="{1F25937F-A56C-2A42-B2B1-6942D222989E}" destId="{2615F67E-0454-7E41-A387-130947354E84}" srcOrd="18" destOrd="0" presId="urn:microsoft.com/office/officeart/2005/8/layout/bProcess4"/>
    <dgm:cxn modelId="{1FDFD10C-661D-F547-BE88-0AA5B86A079D}" type="presParOf" srcId="{2615F67E-0454-7E41-A387-130947354E84}" destId="{30022F44-9076-4D4A-B6E4-35D7F6DB3AF3}" srcOrd="0" destOrd="0" presId="urn:microsoft.com/office/officeart/2005/8/layout/bProcess4"/>
    <dgm:cxn modelId="{16C9EE65-898F-B147-B87D-B2C93270B333}" type="presParOf" srcId="{2615F67E-0454-7E41-A387-130947354E84}" destId="{C8E9108C-07E8-B54C-B8DF-404DAC3B4022}" srcOrd="1" destOrd="0" presId="urn:microsoft.com/office/officeart/2005/8/layout/bProcess4"/>
    <dgm:cxn modelId="{5539892C-344E-B24F-B4D7-6D61B9249A72}" type="presParOf" srcId="{1F25937F-A56C-2A42-B2B1-6942D222989E}" destId="{3F47DFB5-A44B-2F41-8F77-FA9AEAE0651C}" srcOrd="19" destOrd="0" presId="urn:microsoft.com/office/officeart/2005/8/layout/bProcess4"/>
    <dgm:cxn modelId="{BBCF45B0-FC26-D540-BDE2-B917E3C06D85}" type="presParOf" srcId="{1F25937F-A56C-2A42-B2B1-6942D222989E}" destId="{1382D4B9-D19C-AB46-8586-4F50D69AECC6}" srcOrd="20" destOrd="0" presId="urn:microsoft.com/office/officeart/2005/8/layout/bProcess4"/>
    <dgm:cxn modelId="{D3F9B709-A7E7-A343-B90F-FA66D2C4EA82}" type="presParOf" srcId="{1382D4B9-D19C-AB46-8586-4F50D69AECC6}" destId="{8835B6C1-6B65-C74E-9F2F-6B47ECA9D396}" srcOrd="0" destOrd="0" presId="urn:microsoft.com/office/officeart/2005/8/layout/bProcess4"/>
    <dgm:cxn modelId="{88CCA51B-20C2-6943-9E82-4A051F7C117D}" type="presParOf" srcId="{1382D4B9-D19C-AB46-8586-4F50D69AECC6}" destId="{954B4FEC-89AC-E643-9CB4-5E185DB41FCD}" srcOrd="1" destOrd="0" presId="urn:microsoft.com/office/officeart/2005/8/layout/bProcess4"/>
    <dgm:cxn modelId="{FF429C7B-8D82-9545-9A31-BD8CFC4E9E8C}" type="presParOf" srcId="{1F25937F-A56C-2A42-B2B1-6942D222989E}" destId="{2669D52C-35E9-3947-8BE2-3C97909DB066}" srcOrd="21" destOrd="0" presId="urn:microsoft.com/office/officeart/2005/8/layout/bProcess4"/>
    <dgm:cxn modelId="{26EB971F-D27F-E84A-ACC2-7012ABDA7D61}" type="presParOf" srcId="{1F25937F-A56C-2A42-B2B1-6942D222989E}" destId="{736DAF25-1BC7-DC42-8402-A06678CD13FF}" srcOrd="22" destOrd="0" presId="urn:microsoft.com/office/officeart/2005/8/layout/bProcess4"/>
    <dgm:cxn modelId="{99D8B251-1814-FF4A-9806-0708FB4170F8}" type="presParOf" srcId="{736DAF25-1BC7-DC42-8402-A06678CD13FF}" destId="{7D345A83-AE80-3641-AEB8-6A7B4C98828F}" srcOrd="0" destOrd="0" presId="urn:microsoft.com/office/officeart/2005/8/layout/bProcess4"/>
    <dgm:cxn modelId="{ED79B468-A6FA-4A42-8FE3-477860F7CA6E}" type="presParOf" srcId="{736DAF25-1BC7-DC42-8402-A06678CD13FF}" destId="{18DD8766-67D7-AD46-9F05-E1CE4C7295B2}"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1741D5-E2D0-A445-9D67-EC9BEE2E084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4BF845E-341A-BA44-8176-05F2C0CE6D60}">
      <dgm:prSet phldrT="[Text]" custT="1"/>
      <dgm:spPr/>
      <dgm:t>
        <a:bodyPr/>
        <a:lstStyle/>
        <a:p>
          <a:r>
            <a:rPr lang="en-US" sz="900"/>
            <a:t>Predictive analytics uses both historical data and real-time information to help in the anticipation of grid failures and cyberattacks. It has played an important role in keeping all systems of smart grids resilient against evolving threats.</a:t>
          </a:r>
        </a:p>
      </dgm:t>
    </dgm:pt>
    <dgm:pt modelId="{D5CB1A09-C20C-1D46-A3CC-562A9DD35532}" type="parTrans" cxnId="{98AF47F3-1BA9-0643-B6F4-2074506AD1F5}">
      <dgm:prSet/>
      <dgm:spPr/>
      <dgm:t>
        <a:bodyPr/>
        <a:lstStyle/>
        <a:p>
          <a:endParaRPr lang="en-US"/>
        </a:p>
      </dgm:t>
    </dgm:pt>
    <dgm:pt modelId="{679D4423-29B7-AB4E-B4C8-55100126C33A}" type="sibTrans" cxnId="{98AF47F3-1BA9-0643-B6F4-2074506AD1F5}">
      <dgm:prSet/>
      <dgm:spPr/>
      <dgm:t>
        <a:bodyPr/>
        <a:lstStyle/>
        <a:p>
          <a:endParaRPr lang="en-US"/>
        </a:p>
      </dgm:t>
    </dgm:pt>
    <dgm:pt modelId="{810332AB-6417-B54D-B88B-7989BBF6CCF2}">
      <dgm:prSet phldrT="[Text]" custT="1"/>
      <dgm:spPr/>
      <dgm:t>
        <a:bodyPr/>
        <a:lstStyle/>
        <a:p>
          <a:r>
            <a:rPr lang="en-US" sz="900" b="1"/>
            <a:t>1. Forecasting Threats: </a:t>
          </a:r>
          <a:r>
            <a:rPr lang="en-US" sz="900"/>
            <a:t>Once forecasted, predictive analytics can allow grid operators to take proactive defense measures against any threats. For instance, if a model </a:t>
          </a:r>
          <a:r>
            <a:rPr lang="en-US" sz="900" b="1"/>
            <a:t>predicts</a:t>
          </a:r>
          <a:r>
            <a:rPr lang="en-US" sz="900"/>
            <a:t> a </a:t>
          </a:r>
          <a:r>
            <a:rPr lang="en-US" sz="900" b="1"/>
            <a:t>potential overload</a:t>
          </a:r>
          <a:r>
            <a:rPr lang="en-US" sz="900"/>
            <a:t>, it gives grid operators the </a:t>
          </a:r>
          <a:r>
            <a:rPr lang="en-US" sz="900" b="1"/>
            <a:t>time</a:t>
          </a:r>
          <a:r>
            <a:rPr lang="en-US" sz="900"/>
            <a:t> to </a:t>
          </a:r>
          <a:r>
            <a:rPr lang="en-US" sz="900" b="1"/>
            <a:t>adjust</a:t>
          </a:r>
          <a:r>
            <a:rPr lang="en-US" sz="900"/>
            <a:t> the </a:t>
          </a:r>
          <a:r>
            <a:rPr lang="en-US" sz="900" b="1"/>
            <a:t>load distribution </a:t>
          </a:r>
          <a:r>
            <a:rPr lang="en-US" sz="900"/>
            <a:t>and </a:t>
          </a:r>
          <a:r>
            <a:rPr lang="en-US" sz="900" b="1"/>
            <a:t>prevent blackouts</a:t>
          </a:r>
          <a:r>
            <a:rPr lang="en-US" sz="900"/>
            <a:t>. In cybersecurity ; For instance, by </a:t>
          </a:r>
          <a:r>
            <a:rPr lang="en-US" sz="900" b="1"/>
            <a:t>analyzing historical data</a:t>
          </a:r>
          <a:r>
            <a:rPr lang="en-US" sz="900"/>
            <a:t> on ransomware behavior (e.g., </a:t>
          </a:r>
          <a:r>
            <a:rPr lang="en-US" sz="900" i="1"/>
            <a:t>file renaming patterns or increased disk I/O activity</a:t>
          </a:r>
          <a:r>
            <a:rPr lang="en-US" sz="900"/>
            <a:t>), AI-powered models can predict </a:t>
          </a:r>
          <a:r>
            <a:rPr lang="en-US" sz="900" b="1"/>
            <a:t>a potential ransomware event</a:t>
          </a:r>
          <a:r>
            <a:rPr lang="en-US" sz="900"/>
            <a:t>. This allows security teams to </a:t>
          </a:r>
          <a:r>
            <a:rPr lang="en-US" sz="900" b="1"/>
            <a:t>proactively quarantine systems</a:t>
          </a:r>
          <a:r>
            <a:rPr lang="en-US" sz="900"/>
            <a:t> showing these early signs and </a:t>
          </a:r>
          <a:r>
            <a:rPr lang="en-US" sz="900" b="1"/>
            <a:t>block outbound connections </a:t>
          </a:r>
          <a:r>
            <a:rPr lang="en-US" sz="900"/>
            <a:t>before the ransomware fully executes, preventing further spread across the network.</a:t>
          </a:r>
        </a:p>
      </dgm:t>
    </dgm:pt>
    <dgm:pt modelId="{D788B624-388A-1148-A883-E81F1115C03D}" type="parTrans" cxnId="{98092553-23FA-1041-A4C9-BCF4AFB263AA}">
      <dgm:prSet/>
      <dgm:spPr/>
      <dgm:t>
        <a:bodyPr/>
        <a:lstStyle/>
        <a:p>
          <a:endParaRPr lang="en-US"/>
        </a:p>
      </dgm:t>
    </dgm:pt>
    <dgm:pt modelId="{1A3E7123-C30B-A741-A36F-40746A2178BD}" type="sibTrans" cxnId="{98092553-23FA-1041-A4C9-BCF4AFB263AA}">
      <dgm:prSet/>
      <dgm:spPr/>
      <dgm:t>
        <a:bodyPr/>
        <a:lstStyle/>
        <a:p>
          <a:endParaRPr lang="en-US"/>
        </a:p>
      </dgm:t>
    </dgm:pt>
    <dgm:pt modelId="{D522588C-7DE7-A04F-B753-82D3031E8A95}">
      <dgm:prSet phldrT="[Text]" custT="1"/>
      <dgm:spPr/>
      <dgm:t>
        <a:bodyPr/>
        <a:lstStyle/>
        <a:p>
          <a:r>
            <a:rPr lang="en-US" sz="900" b="1"/>
            <a:t>2. Proactive Measures: </a:t>
          </a:r>
          <a:r>
            <a:rPr lang="en-US" sz="900"/>
            <a:t>Once threats are forecasted, predictive analytics enables grid operators to implement </a:t>
          </a:r>
          <a:r>
            <a:rPr lang="en-US" sz="900" b="1"/>
            <a:t>proactive defensive measures</a:t>
          </a:r>
          <a:r>
            <a:rPr lang="en-US" sz="900"/>
            <a:t>. For example, if a model predicts a potential overload, grid operators can adjust the load distribution to prevent blackouts. In cybersecurity ;</a:t>
          </a:r>
          <a:r>
            <a:rPr lang="en-US" sz="900" b="1"/>
            <a:t> e.g. - Predicting insider threats</a:t>
          </a:r>
          <a:r>
            <a:rPr lang="en-US" sz="900"/>
            <a:t>. Predictive analytics tools that analyze </a:t>
          </a:r>
          <a:r>
            <a:rPr lang="en-US" sz="900" b="1"/>
            <a:t>employee behavior patterns</a:t>
          </a:r>
          <a:r>
            <a:rPr lang="en-US" sz="900"/>
            <a:t>, such as </a:t>
          </a:r>
          <a:r>
            <a:rPr lang="en-US" sz="900" b="1"/>
            <a:t>accessing confidential data </a:t>
          </a:r>
          <a:r>
            <a:rPr lang="en-US" sz="900"/>
            <a:t>outside working hours or using </a:t>
          </a:r>
          <a:r>
            <a:rPr lang="en-US" sz="900" b="1"/>
            <a:t>unauthorized USB devices</a:t>
          </a:r>
          <a:r>
            <a:rPr lang="en-US" sz="900"/>
            <a:t>, can flag suspicious activity. Once a potential insider threat is detected, these systems can automatically </a:t>
          </a:r>
          <a:r>
            <a:rPr lang="en-US" sz="900" b="1"/>
            <a:t>trigger security policies </a:t>
          </a:r>
          <a:r>
            <a:rPr lang="en-US" sz="900"/>
            <a:t>like </a:t>
          </a:r>
          <a:r>
            <a:rPr lang="en-US" sz="900" b="1"/>
            <a:t>revoking user privileges</a:t>
          </a:r>
          <a:r>
            <a:rPr lang="en-US" sz="900"/>
            <a:t>, restricting </a:t>
          </a:r>
          <a:r>
            <a:rPr lang="en-US" sz="900" b="1"/>
            <a:t>access</a:t>
          </a:r>
          <a:r>
            <a:rPr lang="en-US" sz="900"/>
            <a:t> to </a:t>
          </a:r>
          <a:r>
            <a:rPr lang="en-US" sz="900" b="1"/>
            <a:t>sensitive files</a:t>
          </a:r>
          <a:r>
            <a:rPr lang="en-US" sz="900"/>
            <a:t>, or </a:t>
          </a:r>
          <a:r>
            <a:rPr lang="en-US" sz="900" b="1"/>
            <a:t>flagging</a:t>
          </a:r>
          <a:r>
            <a:rPr lang="en-US" sz="900"/>
            <a:t> the </a:t>
          </a:r>
          <a:r>
            <a:rPr lang="en-US" sz="900" b="1"/>
            <a:t>user’s behavior </a:t>
          </a:r>
          <a:r>
            <a:rPr lang="en-US" sz="900"/>
            <a:t>for further </a:t>
          </a:r>
          <a:r>
            <a:rPr lang="en-US" sz="900" b="1"/>
            <a:t>investigation</a:t>
          </a:r>
          <a:r>
            <a:rPr lang="en-US" sz="900"/>
            <a:t> by the security team.</a:t>
          </a:r>
        </a:p>
      </dgm:t>
    </dgm:pt>
    <dgm:pt modelId="{1B5FD9E3-560A-5541-A321-75CEF9BBC7E3}" type="parTrans" cxnId="{A629FF23-B28A-8A41-92A4-1BADC84F8E99}">
      <dgm:prSet/>
      <dgm:spPr/>
      <dgm:t>
        <a:bodyPr/>
        <a:lstStyle/>
        <a:p>
          <a:endParaRPr lang="en-US"/>
        </a:p>
      </dgm:t>
    </dgm:pt>
    <dgm:pt modelId="{8CFEBFA2-478F-D54F-B55B-0A552A692D19}" type="sibTrans" cxnId="{A629FF23-B28A-8A41-92A4-1BADC84F8E99}">
      <dgm:prSet/>
      <dgm:spPr/>
      <dgm:t>
        <a:bodyPr/>
        <a:lstStyle/>
        <a:p>
          <a:endParaRPr lang="en-US"/>
        </a:p>
      </dgm:t>
    </dgm:pt>
    <dgm:pt modelId="{5685C44A-1DF3-8C4C-9F8F-D975FB8343F7}">
      <dgm:prSet phldrT="[Text]" custT="1"/>
      <dgm:spPr/>
      <dgm:t>
        <a:bodyPr/>
        <a:lstStyle/>
        <a:p>
          <a:r>
            <a:rPr lang="en-US" sz="900" b="1"/>
            <a:t>Benefits:</a:t>
          </a:r>
          <a:endParaRPr lang="en-US" sz="900"/>
        </a:p>
        <a:p>
          <a:r>
            <a:rPr lang="en-US" sz="900"/>
            <a:t>• </a:t>
          </a:r>
          <a:r>
            <a:rPr lang="en-US" sz="900" b="1"/>
            <a:t>Early Detection:</a:t>
          </a:r>
          <a:r>
            <a:rPr lang="en-US" sz="900"/>
            <a:t> Predictive analytics provides early alerts, allowing operators to mitigate threats before they cause significant harm .</a:t>
          </a:r>
        </a:p>
        <a:p>
          <a:r>
            <a:rPr lang="en-US" sz="900"/>
            <a:t>• </a:t>
          </a:r>
          <a:r>
            <a:rPr lang="en-US" sz="900" b="1"/>
            <a:t>Resource Optimization:</a:t>
          </a:r>
          <a:r>
            <a:rPr lang="en-US" sz="900"/>
            <a:t> Resources can effectively be allotted to high-risk areas to enhance grid security</a:t>
          </a:r>
        </a:p>
        <a:p>
          <a:r>
            <a:rPr lang="en-US" sz="900"/>
            <a:t>• </a:t>
          </a:r>
          <a:r>
            <a:rPr lang="en-US" sz="900" b="1"/>
            <a:t>Improved Response Time:</a:t>
          </a:r>
          <a:r>
            <a:rPr lang="en-US" sz="900"/>
            <a:t>  Predictive models, by simulating potential attack scenarios, help organizations reduce the time taken to respond to any incident. This will definitely ensure quick action if real threats arise.</a:t>
          </a:r>
        </a:p>
      </dgm:t>
    </dgm:pt>
    <dgm:pt modelId="{6984504D-8DE1-EF44-A66F-45AB06413F7A}" type="parTrans" cxnId="{4E3A55B2-AA50-7C43-A166-735F6971222A}">
      <dgm:prSet/>
      <dgm:spPr/>
      <dgm:t>
        <a:bodyPr/>
        <a:lstStyle/>
        <a:p>
          <a:endParaRPr lang="en-US"/>
        </a:p>
      </dgm:t>
    </dgm:pt>
    <dgm:pt modelId="{66C027DD-D7AD-7B44-B8B3-31BF88B0F8B7}" type="sibTrans" cxnId="{4E3A55B2-AA50-7C43-A166-735F6971222A}">
      <dgm:prSet/>
      <dgm:spPr/>
      <dgm:t>
        <a:bodyPr/>
        <a:lstStyle/>
        <a:p>
          <a:endParaRPr lang="en-US"/>
        </a:p>
      </dgm:t>
    </dgm:pt>
    <dgm:pt modelId="{D44673A8-E798-6C4E-B9DA-BE4AE4CDA13B}" type="pres">
      <dgm:prSet presAssocID="{AF1741D5-E2D0-A445-9D67-EC9BEE2E0841}" presName="vert0" presStyleCnt="0">
        <dgm:presLayoutVars>
          <dgm:dir/>
          <dgm:animOne val="branch"/>
          <dgm:animLvl val="lvl"/>
        </dgm:presLayoutVars>
      </dgm:prSet>
      <dgm:spPr/>
    </dgm:pt>
    <dgm:pt modelId="{2D8680F6-61D7-E54E-B202-AEA10599C5D1}" type="pres">
      <dgm:prSet presAssocID="{F4BF845E-341A-BA44-8176-05F2C0CE6D60}" presName="thickLine" presStyleLbl="alignNode1" presStyleIdx="0" presStyleCnt="4"/>
      <dgm:spPr/>
    </dgm:pt>
    <dgm:pt modelId="{6DDFF18A-0130-DF40-B931-366F4348563A}" type="pres">
      <dgm:prSet presAssocID="{F4BF845E-341A-BA44-8176-05F2C0CE6D60}" presName="horz1" presStyleCnt="0"/>
      <dgm:spPr/>
    </dgm:pt>
    <dgm:pt modelId="{F9D4CF5C-6AA1-F947-B332-249B3478C7B4}" type="pres">
      <dgm:prSet presAssocID="{F4BF845E-341A-BA44-8176-05F2C0CE6D60}" presName="tx1" presStyleLbl="revTx" presStyleIdx="0" presStyleCnt="4"/>
      <dgm:spPr/>
    </dgm:pt>
    <dgm:pt modelId="{9D40E9FE-55FC-3444-807E-8033B16343F7}" type="pres">
      <dgm:prSet presAssocID="{F4BF845E-341A-BA44-8176-05F2C0CE6D60}" presName="vert1" presStyleCnt="0"/>
      <dgm:spPr/>
    </dgm:pt>
    <dgm:pt modelId="{FE7E3FFF-C16D-ED4A-8985-C46BE98C2DDF}" type="pres">
      <dgm:prSet presAssocID="{810332AB-6417-B54D-B88B-7989BBF6CCF2}" presName="thickLine" presStyleLbl="alignNode1" presStyleIdx="1" presStyleCnt="4"/>
      <dgm:spPr/>
    </dgm:pt>
    <dgm:pt modelId="{FA230181-4086-0D4B-945F-86D534EEB2D8}" type="pres">
      <dgm:prSet presAssocID="{810332AB-6417-B54D-B88B-7989BBF6CCF2}" presName="horz1" presStyleCnt="0"/>
      <dgm:spPr/>
    </dgm:pt>
    <dgm:pt modelId="{6DE8BC8B-D1EC-6448-B481-405B9076C112}" type="pres">
      <dgm:prSet presAssocID="{810332AB-6417-B54D-B88B-7989BBF6CCF2}" presName="tx1" presStyleLbl="revTx" presStyleIdx="1" presStyleCnt="4" custScaleY="155528"/>
      <dgm:spPr/>
    </dgm:pt>
    <dgm:pt modelId="{4DAA0B77-563E-CE49-ABA8-3FE4D3F3FA71}" type="pres">
      <dgm:prSet presAssocID="{810332AB-6417-B54D-B88B-7989BBF6CCF2}" presName="vert1" presStyleCnt="0"/>
      <dgm:spPr/>
    </dgm:pt>
    <dgm:pt modelId="{B7C2FFDD-DB14-4744-8F32-05FFCC25B9F9}" type="pres">
      <dgm:prSet presAssocID="{D522588C-7DE7-A04F-B753-82D3031E8A95}" presName="thickLine" presStyleLbl="alignNode1" presStyleIdx="2" presStyleCnt="4"/>
      <dgm:spPr/>
    </dgm:pt>
    <dgm:pt modelId="{8BBF1626-823F-C54B-8F3B-8C256804AADC}" type="pres">
      <dgm:prSet presAssocID="{D522588C-7DE7-A04F-B753-82D3031E8A95}" presName="horz1" presStyleCnt="0"/>
      <dgm:spPr/>
    </dgm:pt>
    <dgm:pt modelId="{95182815-40AC-B747-A2BA-3B487A7BF574}" type="pres">
      <dgm:prSet presAssocID="{D522588C-7DE7-A04F-B753-82D3031E8A95}" presName="tx1" presStyleLbl="revTx" presStyleIdx="2" presStyleCnt="4" custScaleY="146408"/>
      <dgm:spPr/>
    </dgm:pt>
    <dgm:pt modelId="{BB4F0202-671A-6C4C-BE67-9257136319F7}" type="pres">
      <dgm:prSet presAssocID="{D522588C-7DE7-A04F-B753-82D3031E8A95}" presName="vert1" presStyleCnt="0"/>
      <dgm:spPr/>
    </dgm:pt>
    <dgm:pt modelId="{2823CF93-F76A-5B4D-98C4-51DD832BA732}" type="pres">
      <dgm:prSet presAssocID="{5685C44A-1DF3-8C4C-9F8F-D975FB8343F7}" presName="thickLine" presStyleLbl="alignNode1" presStyleIdx="3" presStyleCnt="4"/>
      <dgm:spPr/>
    </dgm:pt>
    <dgm:pt modelId="{1992E0A1-CB9E-8748-B9B7-A108C6772D17}" type="pres">
      <dgm:prSet presAssocID="{5685C44A-1DF3-8C4C-9F8F-D975FB8343F7}" presName="horz1" presStyleCnt="0"/>
      <dgm:spPr/>
    </dgm:pt>
    <dgm:pt modelId="{9D3337F7-45B8-1F48-9CD9-6218EF1E6124}" type="pres">
      <dgm:prSet presAssocID="{5685C44A-1DF3-8C4C-9F8F-D975FB8343F7}" presName="tx1" presStyleLbl="revTx" presStyleIdx="3" presStyleCnt="4" custScaleY="160390"/>
      <dgm:spPr/>
    </dgm:pt>
    <dgm:pt modelId="{11FF138C-95A4-134D-BFF5-51154D77EB43}" type="pres">
      <dgm:prSet presAssocID="{5685C44A-1DF3-8C4C-9F8F-D975FB8343F7}" presName="vert1" presStyleCnt="0"/>
      <dgm:spPr/>
    </dgm:pt>
  </dgm:ptLst>
  <dgm:cxnLst>
    <dgm:cxn modelId="{67BCFF01-F4C1-AC4E-BD00-1EC38CEA4D35}" type="presOf" srcId="{D522588C-7DE7-A04F-B753-82D3031E8A95}" destId="{95182815-40AC-B747-A2BA-3B487A7BF574}" srcOrd="0" destOrd="0" presId="urn:microsoft.com/office/officeart/2008/layout/LinedList"/>
    <dgm:cxn modelId="{9E45691D-EBCF-CF4D-B37E-ED2084C71AC7}" type="presOf" srcId="{AF1741D5-E2D0-A445-9D67-EC9BEE2E0841}" destId="{D44673A8-E798-6C4E-B9DA-BE4AE4CDA13B}" srcOrd="0" destOrd="0" presId="urn:microsoft.com/office/officeart/2008/layout/LinedList"/>
    <dgm:cxn modelId="{A629FF23-B28A-8A41-92A4-1BADC84F8E99}" srcId="{AF1741D5-E2D0-A445-9D67-EC9BEE2E0841}" destId="{D522588C-7DE7-A04F-B753-82D3031E8A95}" srcOrd="2" destOrd="0" parTransId="{1B5FD9E3-560A-5541-A321-75CEF9BBC7E3}" sibTransId="{8CFEBFA2-478F-D54F-B55B-0A552A692D19}"/>
    <dgm:cxn modelId="{F07D5B49-EC77-D04E-975B-B04744107F24}" type="presOf" srcId="{5685C44A-1DF3-8C4C-9F8F-D975FB8343F7}" destId="{9D3337F7-45B8-1F48-9CD9-6218EF1E6124}" srcOrd="0" destOrd="0" presId="urn:microsoft.com/office/officeart/2008/layout/LinedList"/>
    <dgm:cxn modelId="{98092553-23FA-1041-A4C9-BCF4AFB263AA}" srcId="{AF1741D5-E2D0-A445-9D67-EC9BEE2E0841}" destId="{810332AB-6417-B54D-B88B-7989BBF6CCF2}" srcOrd="1" destOrd="0" parTransId="{D788B624-388A-1148-A883-E81F1115C03D}" sibTransId="{1A3E7123-C30B-A741-A36F-40746A2178BD}"/>
    <dgm:cxn modelId="{4E3A55B2-AA50-7C43-A166-735F6971222A}" srcId="{AF1741D5-E2D0-A445-9D67-EC9BEE2E0841}" destId="{5685C44A-1DF3-8C4C-9F8F-D975FB8343F7}" srcOrd="3" destOrd="0" parTransId="{6984504D-8DE1-EF44-A66F-45AB06413F7A}" sibTransId="{66C027DD-D7AD-7B44-B8B3-31BF88B0F8B7}"/>
    <dgm:cxn modelId="{25A6A8DB-8C64-C946-9FC7-89C506F38A30}" type="presOf" srcId="{F4BF845E-341A-BA44-8176-05F2C0CE6D60}" destId="{F9D4CF5C-6AA1-F947-B332-249B3478C7B4}" srcOrd="0" destOrd="0" presId="urn:microsoft.com/office/officeart/2008/layout/LinedList"/>
    <dgm:cxn modelId="{98AF47F3-1BA9-0643-B6F4-2074506AD1F5}" srcId="{AF1741D5-E2D0-A445-9D67-EC9BEE2E0841}" destId="{F4BF845E-341A-BA44-8176-05F2C0CE6D60}" srcOrd="0" destOrd="0" parTransId="{D5CB1A09-C20C-1D46-A3CC-562A9DD35532}" sibTransId="{679D4423-29B7-AB4E-B4C8-55100126C33A}"/>
    <dgm:cxn modelId="{658763FE-ECC2-7745-93F4-2690506D394B}" type="presOf" srcId="{810332AB-6417-B54D-B88B-7989BBF6CCF2}" destId="{6DE8BC8B-D1EC-6448-B481-405B9076C112}" srcOrd="0" destOrd="0" presId="urn:microsoft.com/office/officeart/2008/layout/LinedList"/>
    <dgm:cxn modelId="{C81598B1-A752-CC4E-8F00-0D904D3D4075}" type="presParOf" srcId="{D44673A8-E798-6C4E-B9DA-BE4AE4CDA13B}" destId="{2D8680F6-61D7-E54E-B202-AEA10599C5D1}" srcOrd="0" destOrd="0" presId="urn:microsoft.com/office/officeart/2008/layout/LinedList"/>
    <dgm:cxn modelId="{135BA756-2725-8C47-8B4E-B1A0514B1C8C}" type="presParOf" srcId="{D44673A8-E798-6C4E-B9DA-BE4AE4CDA13B}" destId="{6DDFF18A-0130-DF40-B931-366F4348563A}" srcOrd="1" destOrd="0" presId="urn:microsoft.com/office/officeart/2008/layout/LinedList"/>
    <dgm:cxn modelId="{BD87A69E-902A-6541-B679-B6FE38AC4433}" type="presParOf" srcId="{6DDFF18A-0130-DF40-B931-366F4348563A}" destId="{F9D4CF5C-6AA1-F947-B332-249B3478C7B4}" srcOrd="0" destOrd="0" presId="urn:microsoft.com/office/officeart/2008/layout/LinedList"/>
    <dgm:cxn modelId="{1D692956-95AD-7841-B839-DF93E252845F}" type="presParOf" srcId="{6DDFF18A-0130-DF40-B931-366F4348563A}" destId="{9D40E9FE-55FC-3444-807E-8033B16343F7}" srcOrd="1" destOrd="0" presId="urn:microsoft.com/office/officeart/2008/layout/LinedList"/>
    <dgm:cxn modelId="{F1685749-090C-D84E-833F-662537EAFB84}" type="presParOf" srcId="{D44673A8-E798-6C4E-B9DA-BE4AE4CDA13B}" destId="{FE7E3FFF-C16D-ED4A-8985-C46BE98C2DDF}" srcOrd="2" destOrd="0" presId="urn:microsoft.com/office/officeart/2008/layout/LinedList"/>
    <dgm:cxn modelId="{34FDA9C8-4725-2544-85AF-1311115E83A5}" type="presParOf" srcId="{D44673A8-E798-6C4E-B9DA-BE4AE4CDA13B}" destId="{FA230181-4086-0D4B-945F-86D534EEB2D8}" srcOrd="3" destOrd="0" presId="urn:microsoft.com/office/officeart/2008/layout/LinedList"/>
    <dgm:cxn modelId="{EE912EBC-2F18-F343-A049-185F1B424544}" type="presParOf" srcId="{FA230181-4086-0D4B-945F-86D534EEB2D8}" destId="{6DE8BC8B-D1EC-6448-B481-405B9076C112}" srcOrd="0" destOrd="0" presId="urn:microsoft.com/office/officeart/2008/layout/LinedList"/>
    <dgm:cxn modelId="{D7575A74-23D9-0A4A-BAC7-E13889ABA1E2}" type="presParOf" srcId="{FA230181-4086-0D4B-945F-86D534EEB2D8}" destId="{4DAA0B77-563E-CE49-ABA8-3FE4D3F3FA71}" srcOrd="1" destOrd="0" presId="urn:microsoft.com/office/officeart/2008/layout/LinedList"/>
    <dgm:cxn modelId="{6DE79DB8-1153-1F44-9B95-181043A76AFC}" type="presParOf" srcId="{D44673A8-E798-6C4E-B9DA-BE4AE4CDA13B}" destId="{B7C2FFDD-DB14-4744-8F32-05FFCC25B9F9}" srcOrd="4" destOrd="0" presId="urn:microsoft.com/office/officeart/2008/layout/LinedList"/>
    <dgm:cxn modelId="{5190EF44-6497-8343-A709-22CB10D418E4}" type="presParOf" srcId="{D44673A8-E798-6C4E-B9DA-BE4AE4CDA13B}" destId="{8BBF1626-823F-C54B-8F3B-8C256804AADC}" srcOrd="5" destOrd="0" presId="urn:microsoft.com/office/officeart/2008/layout/LinedList"/>
    <dgm:cxn modelId="{A1D1BF2C-B292-3745-8BA1-189C977EF243}" type="presParOf" srcId="{8BBF1626-823F-C54B-8F3B-8C256804AADC}" destId="{95182815-40AC-B747-A2BA-3B487A7BF574}" srcOrd="0" destOrd="0" presId="urn:microsoft.com/office/officeart/2008/layout/LinedList"/>
    <dgm:cxn modelId="{7FE2C2CD-452A-1C42-B12F-9FEA99A8F8BE}" type="presParOf" srcId="{8BBF1626-823F-C54B-8F3B-8C256804AADC}" destId="{BB4F0202-671A-6C4C-BE67-9257136319F7}" srcOrd="1" destOrd="0" presId="urn:microsoft.com/office/officeart/2008/layout/LinedList"/>
    <dgm:cxn modelId="{B090CF64-79BF-974B-9CF1-5C5AF0143FD1}" type="presParOf" srcId="{D44673A8-E798-6C4E-B9DA-BE4AE4CDA13B}" destId="{2823CF93-F76A-5B4D-98C4-51DD832BA732}" srcOrd="6" destOrd="0" presId="urn:microsoft.com/office/officeart/2008/layout/LinedList"/>
    <dgm:cxn modelId="{973EC453-0480-3D46-8CBB-DFA71DB4026F}" type="presParOf" srcId="{D44673A8-E798-6C4E-B9DA-BE4AE4CDA13B}" destId="{1992E0A1-CB9E-8748-B9B7-A108C6772D17}" srcOrd="7" destOrd="0" presId="urn:microsoft.com/office/officeart/2008/layout/LinedList"/>
    <dgm:cxn modelId="{6B691933-4FE5-5641-A19B-417CDB5254FC}" type="presParOf" srcId="{1992E0A1-CB9E-8748-B9B7-A108C6772D17}" destId="{9D3337F7-45B8-1F48-9CD9-6218EF1E6124}" srcOrd="0" destOrd="0" presId="urn:microsoft.com/office/officeart/2008/layout/LinedList"/>
    <dgm:cxn modelId="{BE814E8E-7D5B-2641-93C6-0C24B1E59F11}" type="presParOf" srcId="{1992E0A1-CB9E-8748-B9B7-A108C6772D17}" destId="{11FF138C-95A4-134D-BFF5-51154D77EB4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078244-D1AE-4E09-BD7D-8AFDC9EC8DE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FC66288-BF7F-419E-9B05-2408ABB3E189}">
      <dgm:prSet/>
      <dgm:spPr/>
      <dgm:t>
        <a:bodyPr/>
        <a:lstStyle/>
        <a:p>
          <a:endParaRPr lang="en-US"/>
        </a:p>
      </dgm:t>
    </dgm:pt>
    <dgm:pt modelId="{6F085697-E922-4866-9685-0AEDA124CC35}" type="parTrans" cxnId="{D9529CBC-121A-4A10-8CF9-3A89A4911B25}">
      <dgm:prSet/>
      <dgm:spPr/>
      <dgm:t>
        <a:bodyPr/>
        <a:lstStyle/>
        <a:p>
          <a:endParaRPr lang="en-US"/>
        </a:p>
      </dgm:t>
    </dgm:pt>
    <dgm:pt modelId="{65B4A733-F371-4589-B8F2-569147228612}" type="sibTrans" cxnId="{D9529CBC-121A-4A10-8CF9-3A89A4911B25}">
      <dgm:prSet/>
      <dgm:spPr/>
      <dgm:t>
        <a:bodyPr/>
        <a:lstStyle/>
        <a:p>
          <a:endParaRPr lang="en-US"/>
        </a:p>
      </dgm:t>
    </dgm:pt>
    <dgm:pt modelId="{42CAF325-664A-4A25-8122-245EF84D5425}">
      <dgm:prSet/>
      <dgm:spPr/>
      <dgm:t>
        <a:bodyPr/>
        <a:lstStyle/>
        <a:p>
          <a:pPr>
            <a:lnSpc>
              <a:spcPct val="100000"/>
            </a:lnSpc>
          </a:pPr>
          <a:r>
            <a:rPr lang="en-US"/>
            <a:t>La</a:t>
          </a:r>
          <a:r>
            <a:rPr lang="en-US" b="1"/>
            <a:t>ck of Real-World Testing</a:t>
          </a:r>
          <a:r>
            <a:rPr lang="en-US"/>
            <a:t>: Many AI-based models are only tested in controlled environments and may not perform well under real-world conditions.</a:t>
          </a:r>
        </a:p>
      </dgm:t>
    </dgm:pt>
    <dgm:pt modelId="{31BCEB0F-FFBF-4056-911C-8BFB81973650}" type="parTrans" cxnId="{E7E4CF71-D2CF-4C3D-B5AE-E28528E776A3}">
      <dgm:prSet/>
      <dgm:spPr/>
      <dgm:t>
        <a:bodyPr/>
        <a:lstStyle/>
        <a:p>
          <a:endParaRPr lang="en-US"/>
        </a:p>
      </dgm:t>
    </dgm:pt>
    <dgm:pt modelId="{B26044B0-9A96-4093-8F6D-A3EB80EA9F04}" type="sibTrans" cxnId="{E7E4CF71-D2CF-4C3D-B5AE-E28528E776A3}">
      <dgm:prSet/>
      <dgm:spPr/>
      <dgm:t>
        <a:bodyPr/>
        <a:lstStyle/>
        <a:p>
          <a:endParaRPr lang="en-US"/>
        </a:p>
      </dgm:t>
    </dgm:pt>
    <dgm:pt modelId="{8487E217-BD89-4D17-A866-733B0C78E3B7}">
      <dgm:prSet/>
      <dgm:spPr/>
      <dgm:t>
        <a:bodyPr/>
        <a:lstStyle/>
        <a:p>
          <a:pPr>
            <a:lnSpc>
              <a:spcPct val="100000"/>
            </a:lnSpc>
          </a:pPr>
          <a:r>
            <a:rPr lang="en-US" b="1"/>
            <a:t>Computational Costs</a:t>
          </a:r>
          <a:r>
            <a:rPr lang="en-US"/>
            <a:t>: AI models require significant computational resources, making them expensive to deploy at a large scale.</a:t>
          </a:r>
        </a:p>
      </dgm:t>
    </dgm:pt>
    <dgm:pt modelId="{DEA41387-C614-48A4-9164-32C6CE1A0E9B}" type="parTrans" cxnId="{09F26C2C-F8EB-4ABF-8511-C1CC40975B7B}">
      <dgm:prSet/>
      <dgm:spPr/>
      <dgm:t>
        <a:bodyPr/>
        <a:lstStyle/>
        <a:p>
          <a:endParaRPr lang="en-US"/>
        </a:p>
      </dgm:t>
    </dgm:pt>
    <dgm:pt modelId="{5C8E1706-6593-49D1-97D0-398F18299640}" type="sibTrans" cxnId="{09F26C2C-F8EB-4ABF-8511-C1CC40975B7B}">
      <dgm:prSet/>
      <dgm:spPr/>
      <dgm:t>
        <a:bodyPr/>
        <a:lstStyle/>
        <a:p>
          <a:endParaRPr lang="en-US"/>
        </a:p>
      </dgm:t>
    </dgm:pt>
    <dgm:pt modelId="{5D87DCB0-4BF2-4D8C-B302-F9B2EED0CFD9}">
      <dgm:prSet/>
      <dgm:spPr/>
      <dgm:t>
        <a:bodyPr/>
        <a:lstStyle/>
        <a:p>
          <a:pPr>
            <a:lnSpc>
              <a:spcPct val="100000"/>
            </a:lnSpc>
          </a:pPr>
          <a:r>
            <a:rPr lang="en-US" b="1"/>
            <a:t>Adaptability</a:t>
          </a:r>
          <a:r>
            <a:rPr lang="en-US"/>
            <a:t>: Traditional models are slow to adapt to new and evolving cyber threats, leaving grids vulnerable to sophisticated attacks.</a:t>
          </a:r>
        </a:p>
      </dgm:t>
    </dgm:pt>
    <dgm:pt modelId="{F818A519-C296-4153-8F94-DD9EE2FC0A78}" type="parTrans" cxnId="{15213732-C41D-43DA-91B7-460BFD659061}">
      <dgm:prSet/>
      <dgm:spPr/>
      <dgm:t>
        <a:bodyPr/>
        <a:lstStyle/>
        <a:p>
          <a:endParaRPr lang="en-US"/>
        </a:p>
      </dgm:t>
    </dgm:pt>
    <dgm:pt modelId="{7EC97333-8370-430C-957A-2576B0F0BBFF}" type="sibTrans" cxnId="{15213732-C41D-43DA-91B7-460BFD659061}">
      <dgm:prSet/>
      <dgm:spPr/>
      <dgm:t>
        <a:bodyPr/>
        <a:lstStyle/>
        <a:p>
          <a:endParaRPr lang="en-US"/>
        </a:p>
      </dgm:t>
    </dgm:pt>
    <dgm:pt modelId="{7C1CE23E-A7A3-44AD-9813-FA81281B9F39}" type="pres">
      <dgm:prSet presAssocID="{69078244-D1AE-4E09-BD7D-8AFDC9EC8DE8}" presName="root" presStyleCnt="0">
        <dgm:presLayoutVars>
          <dgm:dir/>
          <dgm:resizeHandles val="exact"/>
        </dgm:presLayoutVars>
      </dgm:prSet>
      <dgm:spPr/>
    </dgm:pt>
    <dgm:pt modelId="{91B16C14-D240-43E5-8107-B6B5047902DC}" type="pres">
      <dgm:prSet presAssocID="{42CAF325-664A-4A25-8122-245EF84D5425}" presName="compNode" presStyleCnt="0"/>
      <dgm:spPr/>
    </dgm:pt>
    <dgm:pt modelId="{C0C0E4DE-C4DF-4A7A-BCFC-C542F28DE5EF}" type="pres">
      <dgm:prSet presAssocID="{42CAF325-664A-4A25-8122-245EF84D54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grammer"/>
        </a:ext>
      </dgm:extLst>
    </dgm:pt>
    <dgm:pt modelId="{4CFFC868-90CE-4776-B075-D605786EEB87}" type="pres">
      <dgm:prSet presAssocID="{42CAF325-664A-4A25-8122-245EF84D5425}" presName="spaceRect" presStyleCnt="0"/>
      <dgm:spPr/>
    </dgm:pt>
    <dgm:pt modelId="{C834F2C7-BF75-4471-A650-893083CD3416}" type="pres">
      <dgm:prSet presAssocID="{42CAF325-664A-4A25-8122-245EF84D5425}" presName="textRect" presStyleLbl="revTx" presStyleIdx="0" presStyleCnt="3">
        <dgm:presLayoutVars>
          <dgm:chMax val="1"/>
          <dgm:chPref val="1"/>
        </dgm:presLayoutVars>
      </dgm:prSet>
      <dgm:spPr/>
    </dgm:pt>
    <dgm:pt modelId="{A3216292-66C0-418E-9182-BE201F3B53FC}" type="pres">
      <dgm:prSet presAssocID="{B26044B0-9A96-4093-8F6D-A3EB80EA9F04}" presName="sibTrans" presStyleCnt="0"/>
      <dgm:spPr/>
    </dgm:pt>
    <dgm:pt modelId="{CB3159C8-E521-4539-B234-B928B5651C20}" type="pres">
      <dgm:prSet presAssocID="{8487E217-BD89-4D17-A866-733B0C78E3B7}" presName="compNode" presStyleCnt="0"/>
      <dgm:spPr/>
    </dgm:pt>
    <dgm:pt modelId="{E8B09AF6-3344-4010-8857-8E29D0502678}" type="pres">
      <dgm:prSet presAssocID="{8487E217-BD89-4D17-A866-733B0C78E3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474D0AE9-BF1B-4E6B-B2D5-A0ACF164D400}" type="pres">
      <dgm:prSet presAssocID="{8487E217-BD89-4D17-A866-733B0C78E3B7}" presName="spaceRect" presStyleCnt="0"/>
      <dgm:spPr/>
    </dgm:pt>
    <dgm:pt modelId="{89D742E7-FC76-4ECA-956B-A4A0505D1478}" type="pres">
      <dgm:prSet presAssocID="{8487E217-BD89-4D17-A866-733B0C78E3B7}" presName="textRect" presStyleLbl="revTx" presStyleIdx="1" presStyleCnt="3">
        <dgm:presLayoutVars>
          <dgm:chMax val="1"/>
          <dgm:chPref val="1"/>
        </dgm:presLayoutVars>
      </dgm:prSet>
      <dgm:spPr/>
    </dgm:pt>
    <dgm:pt modelId="{48BBDFC1-1082-47A8-BE42-2E3B0B32A373}" type="pres">
      <dgm:prSet presAssocID="{5C8E1706-6593-49D1-97D0-398F18299640}" presName="sibTrans" presStyleCnt="0"/>
      <dgm:spPr/>
    </dgm:pt>
    <dgm:pt modelId="{DEF5EE21-E6D2-4CDE-8FA3-83F99EA9A96D}" type="pres">
      <dgm:prSet presAssocID="{5D87DCB0-4BF2-4D8C-B302-F9B2EED0CFD9}" presName="compNode" presStyleCnt="0"/>
      <dgm:spPr/>
    </dgm:pt>
    <dgm:pt modelId="{38A31D9A-4723-4CBB-B889-B16E4A404522}" type="pres">
      <dgm:prSet presAssocID="{5D87DCB0-4BF2-4D8C-B302-F9B2EED0CF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sconnected"/>
        </a:ext>
      </dgm:extLst>
    </dgm:pt>
    <dgm:pt modelId="{A5F3FD91-584B-4C96-A6F2-EA3DAED3522B}" type="pres">
      <dgm:prSet presAssocID="{5D87DCB0-4BF2-4D8C-B302-F9B2EED0CFD9}" presName="spaceRect" presStyleCnt="0"/>
      <dgm:spPr/>
    </dgm:pt>
    <dgm:pt modelId="{EC4E9031-4F2E-4FC7-959A-77FF84703C32}" type="pres">
      <dgm:prSet presAssocID="{5D87DCB0-4BF2-4D8C-B302-F9B2EED0CFD9}" presName="textRect" presStyleLbl="revTx" presStyleIdx="2" presStyleCnt="3">
        <dgm:presLayoutVars>
          <dgm:chMax val="1"/>
          <dgm:chPref val="1"/>
        </dgm:presLayoutVars>
      </dgm:prSet>
      <dgm:spPr/>
    </dgm:pt>
  </dgm:ptLst>
  <dgm:cxnLst>
    <dgm:cxn modelId="{09F26C2C-F8EB-4ABF-8511-C1CC40975B7B}" srcId="{69078244-D1AE-4E09-BD7D-8AFDC9EC8DE8}" destId="{8487E217-BD89-4D17-A866-733B0C78E3B7}" srcOrd="1" destOrd="0" parTransId="{DEA41387-C614-48A4-9164-32C6CE1A0E9B}" sibTransId="{5C8E1706-6593-49D1-97D0-398F18299640}"/>
    <dgm:cxn modelId="{15213732-C41D-43DA-91B7-460BFD659061}" srcId="{69078244-D1AE-4E09-BD7D-8AFDC9EC8DE8}" destId="{5D87DCB0-4BF2-4D8C-B302-F9B2EED0CFD9}" srcOrd="2" destOrd="0" parTransId="{F818A519-C296-4153-8F94-DD9EE2FC0A78}" sibTransId="{7EC97333-8370-430C-957A-2576B0F0BBFF}"/>
    <dgm:cxn modelId="{76FA9633-CD1E-4087-9263-13564CDDF1A9}" type="presOf" srcId="{69078244-D1AE-4E09-BD7D-8AFDC9EC8DE8}" destId="{7C1CE23E-A7A3-44AD-9813-FA81281B9F39}" srcOrd="0" destOrd="0" presId="urn:microsoft.com/office/officeart/2018/2/layout/IconLabelList"/>
    <dgm:cxn modelId="{92924551-B17C-704A-AD2F-85416C1D0AE9}" type="presOf" srcId="{8487E217-BD89-4D17-A866-733B0C78E3B7}" destId="{89D742E7-FC76-4ECA-956B-A4A0505D1478}" srcOrd="0" destOrd="0" presId="urn:microsoft.com/office/officeart/2018/2/layout/IconLabelList"/>
    <dgm:cxn modelId="{E7E4CF71-D2CF-4C3D-B5AE-E28528E776A3}" srcId="{69078244-D1AE-4E09-BD7D-8AFDC9EC8DE8}" destId="{42CAF325-664A-4A25-8122-245EF84D5425}" srcOrd="0" destOrd="0" parTransId="{31BCEB0F-FFBF-4056-911C-8BFB81973650}" sibTransId="{B26044B0-9A96-4093-8F6D-A3EB80EA9F04}"/>
    <dgm:cxn modelId="{ED5F64AB-4BA7-BB4D-97F9-FB2C5C54B25C}" type="presOf" srcId="{42CAF325-664A-4A25-8122-245EF84D5425}" destId="{C834F2C7-BF75-4471-A650-893083CD3416}" srcOrd="0" destOrd="0" presId="urn:microsoft.com/office/officeart/2018/2/layout/IconLabelList"/>
    <dgm:cxn modelId="{D9529CBC-121A-4A10-8CF9-3A89A4911B25}" srcId="{42CAF325-664A-4A25-8122-245EF84D5425}" destId="{7FC66288-BF7F-419E-9B05-2408ABB3E189}" srcOrd="0" destOrd="0" parTransId="{6F085697-E922-4866-9685-0AEDA124CC35}" sibTransId="{65B4A733-F371-4589-B8F2-569147228612}"/>
    <dgm:cxn modelId="{C60D9CBF-CDA8-4F48-8555-B4C740A4A0BA}" type="presOf" srcId="{5D87DCB0-4BF2-4D8C-B302-F9B2EED0CFD9}" destId="{EC4E9031-4F2E-4FC7-959A-77FF84703C32}" srcOrd="0" destOrd="0" presId="urn:microsoft.com/office/officeart/2018/2/layout/IconLabelList"/>
    <dgm:cxn modelId="{2DD4FFEE-84F2-F048-8BF1-72A2B4F248C0}" type="presParOf" srcId="{7C1CE23E-A7A3-44AD-9813-FA81281B9F39}" destId="{91B16C14-D240-43E5-8107-B6B5047902DC}" srcOrd="0" destOrd="0" presId="urn:microsoft.com/office/officeart/2018/2/layout/IconLabelList"/>
    <dgm:cxn modelId="{9820B5CD-9FC3-9245-89ED-86555254A5A4}" type="presParOf" srcId="{91B16C14-D240-43E5-8107-B6B5047902DC}" destId="{C0C0E4DE-C4DF-4A7A-BCFC-C542F28DE5EF}" srcOrd="0" destOrd="0" presId="urn:microsoft.com/office/officeart/2018/2/layout/IconLabelList"/>
    <dgm:cxn modelId="{14BA10FE-2B37-B946-9ED1-F60249E98EB4}" type="presParOf" srcId="{91B16C14-D240-43E5-8107-B6B5047902DC}" destId="{4CFFC868-90CE-4776-B075-D605786EEB87}" srcOrd="1" destOrd="0" presId="urn:microsoft.com/office/officeart/2018/2/layout/IconLabelList"/>
    <dgm:cxn modelId="{44DDCA38-2DA5-CA4C-A083-DE5DF558DE4E}" type="presParOf" srcId="{91B16C14-D240-43E5-8107-B6B5047902DC}" destId="{C834F2C7-BF75-4471-A650-893083CD3416}" srcOrd="2" destOrd="0" presId="urn:microsoft.com/office/officeart/2018/2/layout/IconLabelList"/>
    <dgm:cxn modelId="{8B050D3A-8FC6-BA42-926F-99445D4E809A}" type="presParOf" srcId="{7C1CE23E-A7A3-44AD-9813-FA81281B9F39}" destId="{A3216292-66C0-418E-9182-BE201F3B53FC}" srcOrd="1" destOrd="0" presId="urn:microsoft.com/office/officeart/2018/2/layout/IconLabelList"/>
    <dgm:cxn modelId="{2DA52DD4-D242-4844-9180-87E2E4C623BB}" type="presParOf" srcId="{7C1CE23E-A7A3-44AD-9813-FA81281B9F39}" destId="{CB3159C8-E521-4539-B234-B928B5651C20}" srcOrd="2" destOrd="0" presId="urn:microsoft.com/office/officeart/2018/2/layout/IconLabelList"/>
    <dgm:cxn modelId="{A4E60C15-3098-8549-954D-A7CE24A80529}" type="presParOf" srcId="{CB3159C8-E521-4539-B234-B928B5651C20}" destId="{E8B09AF6-3344-4010-8857-8E29D0502678}" srcOrd="0" destOrd="0" presId="urn:microsoft.com/office/officeart/2018/2/layout/IconLabelList"/>
    <dgm:cxn modelId="{A1F15CAD-A508-0D41-8234-EF47C50CB9F8}" type="presParOf" srcId="{CB3159C8-E521-4539-B234-B928B5651C20}" destId="{474D0AE9-BF1B-4E6B-B2D5-A0ACF164D400}" srcOrd="1" destOrd="0" presId="urn:microsoft.com/office/officeart/2018/2/layout/IconLabelList"/>
    <dgm:cxn modelId="{17614EEC-83B3-674F-BDAE-3F864C22A149}" type="presParOf" srcId="{CB3159C8-E521-4539-B234-B928B5651C20}" destId="{89D742E7-FC76-4ECA-956B-A4A0505D1478}" srcOrd="2" destOrd="0" presId="urn:microsoft.com/office/officeart/2018/2/layout/IconLabelList"/>
    <dgm:cxn modelId="{6601FEBD-55CD-E242-8079-5B32D7578259}" type="presParOf" srcId="{7C1CE23E-A7A3-44AD-9813-FA81281B9F39}" destId="{48BBDFC1-1082-47A8-BE42-2E3B0B32A373}" srcOrd="3" destOrd="0" presId="urn:microsoft.com/office/officeart/2018/2/layout/IconLabelList"/>
    <dgm:cxn modelId="{D05C9021-F52C-7444-9750-91EC8D60650B}" type="presParOf" srcId="{7C1CE23E-A7A3-44AD-9813-FA81281B9F39}" destId="{DEF5EE21-E6D2-4CDE-8FA3-83F99EA9A96D}" srcOrd="4" destOrd="0" presId="urn:microsoft.com/office/officeart/2018/2/layout/IconLabelList"/>
    <dgm:cxn modelId="{AB4A7F5B-8B72-9D48-81F0-6319FECD2B81}" type="presParOf" srcId="{DEF5EE21-E6D2-4CDE-8FA3-83F99EA9A96D}" destId="{38A31D9A-4723-4CBB-B889-B16E4A404522}" srcOrd="0" destOrd="0" presId="urn:microsoft.com/office/officeart/2018/2/layout/IconLabelList"/>
    <dgm:cxn modelId="{BB19B621-A1AF-FA4A-B337-6E729B186A4A}" type="presParOf" srcId="{DEF5EE21-E6D2-4CDE-8FA3-83F99EA9A96D}" destId="{A5F3FD91-584B-4C96-A6F2-EA3DAED3522B}" srcOrd="1" destOrd="0" presId="urn:microsoft.com/office/officeart/2018/2/layout/IconLabelList"/>
    <dgm:cxn modelId="{A03FD278-C3FD-9B46-B0C3-3F9B83946463}" type="presParOf" srcId="{DEF5EE21-E6D2-4CDE-8FA3-83F99EA9A96D}" destId="{EC4E9031-4F2E-4FC7-959A-77FF84703C3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91763-E568-6646-AAA8-789579FED333}">
      <dsp:nvSpPr>
        <dsp:cNvPr id="0" name=""/>
        <dsp:cNvSpPr/>
      </dsp:nvSpPr>
      <dsp:spPr>
        <a:xfrm>
          <a:off x="0" y="0"/>
          <a:ext cx="5286768"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0BA614A-AE67-A14A-96FB-A579405F2F3F}">
      <dsp:nvSpPr>
        <dsp:cNvPr id="0" name=""/>
        <dsp:cNvSpPr/>
      </dsp:nvSpPr>
      <dsp:spPr>
        <a:xfrm>
          <a:off x="0" y="0"/>
          <a:ext cx="5286768" cy="1958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1" kern="1200"/>
            <a:t>Title</a:t>
          </a:r>
          <a:r>
            <a:rPr lang="en-US" sz="3000" kern="1200"/>
            <a:t>: “Security Risk Modeling in Smart Grid Critical Infrastructures in the Era of Big Data and Artificial Intelligence”</a:t>
          </a:r>
        </a:p>
      </dsp:txBody>
      <dsp:txXfrm>
        <a:off x="0" y="0"/>
        <a:ext cx="5286768" cy="1958886"/>
      </dsp:txXfrm>
    </dsp:sp>
    <dsp:sp modelId="{2314C8E7-3D79-544C-BEE0-4F09C0E020F6}">
      <dsp:nvSpPr>
        <dsp:cNvPr id="0" name=""/>
        <dsp:cNvSpPr/>
      </dsp:nvSpPr>
      <dsp:spPr>
        <a:xfrm>
          <a:off x="0" y="1958886"/>
          <a:ext cx="5286768"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794DE79-A794-B04E-BCF6-40FF0619339E}">
      <dsp:nvSpPr>
        <dsp:cNvPr id="0" name=""/>
        <dsp:cNvSpPr/>
      </dsp:nvSpPr>
      <dsp:spPr>
        <a:xfrm>
          <a:off x="0" y="1958886"/>
          <a:ext cx="5286768" cy="1958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1" kern="1200"/>
            <a:t>Authors</a:t>
          </a:r>
          <a:r>
            <a:rPr lang="en-US" sz="3000" kern="1200"/>
            <a:t>: Abdellah Chehri</a:t>
          </a:r>
          <a:r>
            <a:rPr lang="en-US" sz="3000" kern="1200" baseline="30000"/>
            <a:t>1</a:t>
          </a:r>
          <a:r>
            <a:rPr lang="en-US" sz="3000" kern="1200"/>
            <a:t>, Issouf Fofana</a:t>
          </a:r>
          <a:r>
            <a:rPr lang="en-US" sz="3000" kern="1200" baseline="30000"/>
            <a:t>1</a:t>
          </a:r>
          <a:r>
            <a:rPr lang="en-US" sz="3000" kern="1200"/>
            <a:t>, Xiaomin Yang</a:t>
          </a:r>
          <a:r>
            <a:rPr lang="en-US" sz="3000" kern="1200" baseline="30000"/>
            <a:t>2</a:t>
          </a:r>
          <a:endParaRPr lang="en-US" sz="3000" kern="1200"/>
        </a:p>
      </dsp:txBody>
      <dsp:txXfrm>
        <a:off x="0" y="1958886"/>
        <a:ext cx="5286768" cy="19588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0D043-4AF7-433A-BBE3-1D4A24DAB47E}">
      <dsp:nvSpPr>
        <dsp:cNvPr id="0" name=""/>
        <dsp:cNvSpPr/>
      </dsp:nvSpPr>
      <dsp:spPr>
        <a:xfrm>
          <a:off x="0" y="2260"/>
          <a:ext cx="7886700" cy="12669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132D6-9F8E-4EBF-A6F6-BEE44995BFDE}">
      <dsp:nvSpPr>
        <dsp:cNvPr id="0" name=""/>
        <dsp:cNvSpPr/>
      </dsp:nvSpPr>
      <dsp:spPr>
        <a:xfrm>
          <a:off x="383255" y="287326"/>
          <a:ext cx="697508" cy="6968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5AD93A-4F5F-476F-ADB6-15F65851EAF1}">
      <dsp:nvSpPr>
        <dsp:cNvPr id="0" name=""/>
        <dsp:cNvSpPr/>
      </dsp:nvSpPr>
      <dsp:spPr>
        <a:xfrm>
          <a:off x="1464019" y="2260"/>
          <a:ext cx="6287356" cy="126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18" tIns="134218" rIns="134218" bIns="134218" numCol="1" spcCol="1270" anchor="ctr" anchorCtr="0">
          <a:noAutofit/>
        </a:bodyPr>
        <a:lstStyle/>
        <a:p>
          <a:pPr marL="0" lvl="0" indent="0" algn="l" defTabSz="622300">
            <a:lnSpc>
              <a:spcPct val="90000"/>
            </a:lnSpc>
            <a:spcBef>
              <a:spcPct val="0"/>
            </a:spcBef>
            <a:spcAft>
              <a:spcPct val="35000"/>
            </a:spcAft>
            <a:buNone/>
          </a:pPr>
          <a:r>
            <a:rPr lang="en-US" sz="1400" kern="1200"/>
            <a:t>Concretely, to make the AI systems trustworthy, specific frameworks are currently under development: </a:t>
          </a:r>
        </a:p>
      </dsp:txBody>
      <dsp:txXfrm>
        <a:off x="1464019" y="2260"/>
        <a:ext cx="6287356" cy="1268197"/>
      </dsp:txXfrm>
    </dsp:sp>
    <dsp:sp modelId="{4DABA052-4147-45CF-B885-35D73308315E}">
      <dsp:nvSpPr>
        <dsp:cNvPr id="0" name=""/>
        <dsp:cNvSpPr/>
      </dsp:nvSpPr>
      <dsp:spPr>
        <a:xfrm>
          <a:off x="0" y="1544663"/>
          <a:ext cx="7886700" cy="12669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5252C-B13C-4ECB-B357-7DA2DC554221}">
      <dsp:nvSpPr>
        <dsp:cNvPr id="0" name=""/>
        <dsp:cNvSpPr/>
      </dsp:nvSpPr>
      <dsp:spPr>
        <a:xfrm>
          <a:off x="383255" y="1829728"/>
          <a:ext cx="697508" cy="6968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A1AE74-E0E9-465E-BA4B-48898A28BABD}">
      <dsp:nvSpPr>
        <dsp:cNvPr id="0" name=""/>
        <dsp:cNvSpPr/>
      </dsp:nvSpPr>
      <dsp:spPr>
        <a:xfrm>
          <a:off x="1464019" y="1544663"/>
          <a:ext cx="6287356" cy="126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18" tIns="134218" rIns="134218" bIns="134218" numCol="1" spcCol="1270" anchor="ctr" anchorCtr="0">
          <a:noAutofit/>
        </a:bodyPr>
        <a:lstStyle/>
        <a:p>
          <a:pPr marL="0" lvl="0" indent="0" algn="l" defTabSz="622300">
            <a:lnSpc>
              <a:spcPct val="90000"/>
            </a:lnSpc>
            <a:spcBef>
              <a:spcPct val="0"/>
            </a:spcBef>
            <a:spcAft>
              <a:spcPct val="35000"/>
            </a:spcAft>
            <a:buNone/>
          </a:pPr>
          <a:r>
            <a:rPr lang="en-US" sz="1400" b="1" kern="1200"/>
            <a:t>Explainable AI</a:t>
          </a:r>
          <a:r>
            <a:rPr lang="en-US" sz="1400" kern="1200"/>
            <a:t>: XAI techniques present AI decision-making processes in a more transparent manner and, therefore, much easier to understand, thus helping build trust in the system. By bringing more transparency to the system, XAI fosters trust into AI systems, since users and regulators can understand how and for what reason decisions are made. The system is accountable to that extent, reducing risks of hidden biases in the decision-making process. </a:t>
          </a:r>
        </a:p>
      </dsp:txBody>
      <dsp:txXfrm>
        <a:off x="1464019" y="1544663"/>
        <a:ext cx="6287356" cy="1268197"/>
      </dsp:txXfrm>
    </dsp:sp>
    <dsp:sp modelId="{88978A3B-46A5-4AF7-A57F-1255AFE5D242}">
      <dsp:nvSpPr>
        <dsp:cNvPr id="0" name=""/>
        <dsp:cNvSpPr/>
      </dsp:nvSpPr>
      <dsp:spPr>
        <a:xfrm>
          <a:off x="0" y="3087065"/>
          <a:ext cx="7886700" cy="12669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D9C08-B76D-4E3B-82D9-01D11B2DF661}">
      <dsp:nvSpPr>
        <dsp:cNvPr id="0" name=""/>
        <dsp:cNvSpPr/>
      </dsp:nvSpPr>
      <dsp:spPr>
        <a:xfrm>
          <a:off x="383255" y="3372131"/>
          <a:ext cx="697508" cy="6968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0F3B3E-B0AD-48C2-839C-EA4DEFD9A086}">
      <dsp:nvSpPr>
        <dsp:cNvPr id="0" name=""/>
        <dsp:cNvSpPr/>
      </dsp:nvSpPr>
      <dsp:spPr>
        <a:xfrm>
          <a:off x="1464019" y="3087065"/>
          <a:ext cx="6287356" cy="126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18" tIns="134218" rIns="134218" bIns="134218" numCol="1" spcCol="1270" anchor="ctr" anchorCtr="0">
          <a:noAutofit/>
        </a:bodyPr>
        <a:lstStyle/>
        <a:p>
          <a:pPr marL="0" lvl="0" indent="0" algn="l" defTabSz="622300">
            <a:lnSpc>
              <a:spcPct val="90000"/>
            </a:lnSpc>
            <a:spcBef>
              <a:spcPct val="0"/>
            </a:spcBef>
            <a:spcAft>
              <a:spcPct val="35000"/>
            </a:spcAft>
            <a:buNone/>
          </a:pPr>
          <a:r>
            <a:rPr lang="en-US" sz="1400" b="1" kern="1200"/>
            <a:t>Ethical AI Frameworks</a:t>
          </a:r>
          <a:r>
            <a:rPr lang="en-US" sz="1400" kern="1200"/>
            <a:t>: These frameworks ensure a set of ethics in which the AI systems operate, </a:t>
          </a:r>
          <a:r>
            <a:rPr lang="en-US" sz="1400" b="1" kern="1200"/>
            <a:t>minimizing biases </a:t>
          </a:r>
          <a:r>
            <a:rPr lang="en-US" sz="1400" kern="1200"/>
            <a:t>and ensuring </a:t>
          </a:r>
          <a:r>
            <a:rPr lang="en-US" sz="1400" b="1" kern="1200"/>
            <a:t>fairness</a:t>
          </a:r>
          <a:r>
            <a:rPr lang="en-US" sz="1400" kern="1200"/>
            <a:t> in </a:t>
          </a:r>
          <a:r>
            <a:rPr lang="en-US" sz="1400" b="1" kern="1200"/>
            <a:t>decisions</a:t>
          </a:r>
          <a:r>
            <a:rPr lang="en-US" sz="1400" kern="1200"/>
            <a:t>. Fairness and bias </a:t>
          </a:r>
          <a:r>
            <a:rPr lang="en-US" sz="1400" b="1" kern="1200"/>
            <a:t>mitigation</a:t>
          </a:r>
          <a:r>
            <a:rPr lang="en-US" sz="1400" kern="1200"/>
            <a:t> across the </a:t>
          </a:r>
          <a:r>
            <a:rPr lang="en-US" sz="1400" b="1" kern="1200"/>
            <a:t>AI lifecycle </a:t>
          </a:r>
          <a:r>
            <a:rPr lang="en-US" sz="1400" kern="1200"/>
            <a:t>are approached in various </a:t>
          </a:r>
          <a:r>
            <a:rPr lang="en-US" sz="1400" b="1" kern="1200"/>
            <a:t>global</a:t>
          </a:r>
          <a:r>
            <a:rPr lang="en-US" sz="1400" kern="1200"/>
            <a:t> </a:t>
          </a:r>
          <a:r>
            <a:rPr lang="en-US" sz="1400" b="1" kern="1200"/>
            <a:t>initiatives</a:t>
          </a:r>
          <a:r>
            <a:rPr lang="en-US" sz="1400" kern="1200"/>
            <a:t>, including the </a:t>
          </a:r>
          <a:r>
            <a:rPr lang="en-US" sz="1400" b="1" kern="1200"/>
            <a:t>World Economic Forum</a:t>
          </a:r>
          <a:r>
            <a:rPr lang="en-US" sz="1400" kern="1200"/>
            <a:t> </a:t>
          </a:r>
          <a:r>
            <a:rPr lang="en-US" sz="1400" b="1" kern="1200"/>
            <a:t>and European Union's "</a:t>
          </a:r>
          <a:r>
            <a:rPr lang="en-US" sz="1400" b="1" i="1" kern="1200" err="1"/>
            <a:t>NoBIAS</a:t>
          </a:r>
          <a:r>
            <a:rPr lang="en-US" sz="1400" kern="1200"/>
            <a:t>" </a:t>
          </a:r>
          <a:r>
            <a:rPr lang="en-US" sz="1400" b="1" kern="1200"/>
            <a:t>project</a:t>
          </a:r>
          <a:r>
            <a:rPr lang="en-US" sz="1400" kern="1200"/>
            <a:t>. Such frameworks make sure that a model is </a:t>
          </a:r>
          <a:r>
            <a:rPr lang="en-US" sz="1400" b="1" kern="1200"/>
            <a:t>trained</a:t>
          </a:r>
          <a:r>
            <a:rPr lang="en-US" sz="1400" kern="1200"/>
            <a:t> and </a:t>
          </a:r>
          <a:r>
            <a:rPr lang="en-US" sz="1400" b="1" kern="1200"/>
            <a:t>deployed</a:t>
          </a:r>
          <a:r>
            <a:rPr lang="en-US" sz="1400" kern="1200"/>
            <a:t> in a manner </a:t>
          </a:r>
          <a:r>
            <a:rPr lang="en-US" sz="1400" b="1" kern="1200"/>
            <a:t>consistent</a:t>
          </a:r>
          <a:r>
            <a:rPr lang="en-US" sz="1400" kern="1200"/>
            <a:t> with </a:t>
          </a:r>
          <a:r>
            <a:rPr lang="en-US" sz="1400" b="1" kern="1200"/>
            <a:t>societal values and legal standards</a:t>
          </a:r>
          <a:r>
            <a:rPr lang="en-US" sz="1400" kern="1200"/>
            <a:t>. </a:t>
          </a:r>
        </a:p>
      </dsp:txBody>
      <dsp:txXfrm>
        <a:off x="1464019" y="3087065"/>
        <a:ext cx="6287356" cy="12681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A5CCE-EFF3-41C8-9586-812B59DDEC0A}">
      <dsp:nvSpPr>
        <dsp:cNvPr id="0" name=""/>
        <dsp:cNvSpPr/>
      </dsp:nvSpPr>
      <dsp:spPr>
        <a:xfrm>
          <a:off x="0" y="693038"/>
          <a:ext cx="8229600" cy="14002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CE98E-B7BF-4828-8ADA-57DD9B04BDE5}">
      <dsp:nvSpPr>
        <dsp:cNvPr id="0" name=""/>
        <dsp:cNvSpPr/>
      </dsp:nvSpPr>
      <dsp:spPr>
        <a:xfrm>
          <a:off x="423566" y="1008087"/>
          <a:ext cx="770120" cy="770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D9680-0377-480B-A27A-A9E3F8AADFF8}">
      <dsp:nvSpPr>
        <dsp:cNvPr id="0" name=""/>
        <dsp:cNvSpPr/>
      </dsp:nvSpPr>
      <dsp:spPr>
        <a:xfrm>
          <a:off x="1617253" y="693038"/>
          <a:ext cx="6612346" cy="140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190" tIns="148190" rIns="148190" bIns="148190" numCol="1" spcCol="1270" anchor="ctr" anchorCtr="0">
          <a:noAutofit/>
        </a:bodyPr>
        <a:lstStyle/>
        <a:p>
          <a:pPr marL="0" lvl="0" indent="0" algn="l" defTabSz="622300">
            <a:lnSpc>
              <a:spcPct val="100000"/>
            </a:lnSpc>
            <a:spcBef>
              <a:spcPct val="0"/>
            </a:spcBef>
            <a:spcAft>
              <a:spcPct val="35000"/>
            </a:spcAft>
            <a:buNone/>
          </a:pPr>
          <a:r>
            <a:rPr lang="en-US" sz="1400" kern="1200"/>
            <a:t>A recent cyberattack on smart grid infrastructure occurred in early </a:t>
          </a:r>
          <a:r>
            <a:rPr lang="en-US" sz="1400" b="1" kern="1200"/>
            <a:t>2023</a:t>
          </a:r>
          <a:r>
            <a:rPr lang="en-US" sz="1400" kern="1200"/>
            <a:t>. Utilities in the </a:t>
          </a:r>
          <a:r>
            <a:rPr lang="en-US" sz="1400" b="1" kern="1200"/>
            <a:t>U.S. reported over 60 incidents </a:t>
          </a:r>
          <a:r>
            <a:rPr lang="en-US" sz="1400" kern="1200"/>
            <a:t>in the first quarter alone, including two cyberattacks. One attack on </a:t>
          </a:r>
          <a:r>
            <a:rPr lang="en-US" sz="1400" b="1" kern="1200"/>
            <a:t>Hydro-Quebec’s systems </a:t>
          </a:r>
          <a:r>
            <a:rPr lang="en-US" sz="1400" kern="1200"/>
            <a:t>caused disruptions to their </a:t>
          </a:r>
          <a:r>
            <a:rPr lang="en-US" sz="1400" b="1" kern="1200"/>
            <a:t>app</a:t>
          </a:r>
          <a:r>
            <a:rPr lang="en-US" sz="1400" kern="1200"/>
            <a:t> and </a:t>
          </a:r>
          <a:r>
            <a:rPr lang="en-US" sz="1400" b="1" kern="1200"/>
            <a:t>website</a:t>
          </a:r>
          <a:r>
            <a:rPr lang="en-US" sz="1400" kern="1200"/>
            <a:t>, which are used for verifying outages. Another incident in </a:t>
          </a:r>
          <a:r>
            <a:rPr lang="en-US" sz="1400" b="1" kern="1200"/>
            <a:t>Clark County, Nevada</a:t>
          </a:r>
          <a:r>
            <a:rPr lang="en-US" sz="1400" kern="1200"/>
            <a:t>, left over </a:t>
          </a:r>
          <a:r>
            <a:rPr lang="en-US" sz="1400" b="1" kern="1200"/>
            <a:t>11,000 customers without power</a:t>
          </a:r>
          <a:r>
            <a:rPr lang="en-US" sz="1400" kern="1200"/>
            <a:t>. </a:t>
          </a:r>
        </a:p>
      </dsp:txBody>
      <dsp:txXfrm>
        <a:off x="1617253" y="693038"/>
        <a:ext cx="6612346" cy="1400219"/>
      </dsp:txXfrm>
    </dsp:sp>
    <dsp:sp modelId="{D9A31334-EF98-4284-B8CD-389BE23AEC52}">
      <dsp:nvSpPr>
        <dsp:cNvPr id="0" name=""/>
        <dsp:cNvSpPr/>
      </dsp:nvSpPr>
      <dsp:spPr>
        <a:xfrm>
          <a:off x="0" y="2432705"/>
          <a:ext cx="8229600" cy="14002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E0F481-E5D9-472E-BC20-2F8B1041F873}">
      <dsp:nvSpPr>
        <dsp:cNvPr id="0" name=""/>
        <dsp:cNvSpPr/>
      </dsp:nvSpPr>
      <dsp:spPr>
        <a:xfrm>
          <a:off x="423566" y="2747754"/>
          <a:ext cx="770120" cy="770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A44DC1-709C-4CF3-870B-ED6CBCDF891B}">
      <dsp:nvSpPr>
        <dsp:cNvPr id="0" name=""/>
        <dsp:cNvSpPr/>
      </dsp:nvSpPr>
      <dsp:spPr>
        <a:xfrm>
          <a:off x="1617253" y="2432705"/>
          <a:ext cx="6612346" cy="140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190" tIns="148190" rIns="148190" bIns="148190" numCol="1" spcCol="1270" anchor="ctr" anchorCtr="0">
          <a:noAutofit/>
        </a:bodyPr>
        <a:lstStyle/>
        <a:p>
          <a:pPr marL="0" lvl="0" indent="0" algn="l" defTabSz="622300">
            <a:lnSpc>
              <a:spcPct val="100000"/>
            </a:lnSpc>
            <a:spcBef>
              <a:spcPct val="0"/>
            </a:spcBef>
            <a:spcAft>
              <a:spcPct val="35000"/>
            </a:spcAft>
            <a:buNone/>
          </a:pPr>
          <a:r>
            <a:rPr lang="en-US" sz="1400" kern="1200"/>
            <a:t>These attacks highlight the increasing vulnerability of smart grids to both physical and cyber threats, with adversaries targeting critical infrastructure more frequently than before</a:t>
          </a:r>
        </a:p>
      </dsp:txBody>
      <dsp:txXfrm>
        <a:off x="1617253" y="2432705"/>
        <a:ext cx="6612346" cy="1400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3A203-E687-3843-BCC6-39FD130CB7AC}">
      <dsp:nvSpPr>
        <dsp:cNvPr id="0" name=""/>
        <dsp:cNvSpPr/>
      </dsp:nvSpPr>
      <dsp:spPr>
        <a:xfrm>
          <a:off x="2523744" y="3825"/>
          <a:ext cx="2839211" cy="1429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 Smart Grids: The Backbone of Modern Infrastructure</a:t>
          </a:r>
        </a:p>
      </dsp:txBody>
      <dsp:txXfrm>
        <a:off x="2530721" y="10802"/>
        <a:ext cx="2825257" cy="128970"/>
      </dsp:txXfrm>
    </dsp:sp>
    <dsp:sp modelId="{357CC5DB-5B8B-FE48-9C3F-0088C3CC35F4}">
      <dsp:nvSpPr>
        <dsp:cNvPr id="0" name=""/>
        <dsp:cNvSpPr/>
      </dsp:nvSpPr>
      <dsp:spPr>
        <a:xfrm>
          <a:off x="2517298" y="153752"/>
          <a:ext cx="2839211" cy="1429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 Why Cybersecurity is Critical for Smart Grids</a:t>
          </a:r>
        </a:p>
      </dsp:txBody>
      <dsp:txXfrm>
        <a:off x="2524275" y="160729"/>
        <a:ext cx="2825257" cy="128970"/>
      </dsp:txXfrm>
    </dsp:sp>
    <dsp:sp modelId="{3CD6D567-8ABC-1344-9505-D0629236F8E9}">
      <dsp:nvSpPr>
        <dsp:cNvPr id="0" name=""/>
        <dsp:cNvSpPr/>
      </dsp:nvSpPr>
      <dsp:spPr>
        <a:xfrm>
          <a:off x="2523744" y="303966"/>
          <a:ext cx="2839211" cy="1429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3. Overview of Big Data in Smart Grids</a:t>
          </a:r>
        </a:p>
      </dsp:txBody>
      <dsp:txXfrm>
        <a:off x="2530721" y="310943"/>
        <a:ext cx="2825257" cy="128970"/>
      </dsp:txXfrm>
    </dsp:sp>
    <dsp:sp modelId="{FFBF40D8-CE91-1547-B826-69AE09BE6C1B}">
      <dsp:nvSpPr>
        <dsp:cNvPr id="0" name=""/>
        <dsp:cNvSpPr/>
      </dsp:nvSpPr>
      <dsp:spPr>
        <a:xfrm>
          <a:off x="2523744" y="454036"/>
          <a:ext cx="2839211" cy="14292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4. Artificial Intelligence in Smart Grids</a:t>
          </a:r>
        </a:p>
      </dsp:txBody>
      <dsp:txXfrm>
        <a:off x="2530721" y="461013"/>
        <a:ext cx="2825257" cy="128970"/>
      </dsp:txXfrm>
    </dsp:sp>
    <dsp:sp modelId="{7477EBE5-3409-DB43-9E5B-821D684A014D}">
      <dsp:nvSpPr>
        <dsp:cNvPr id="0" name=""/>
        <dsp:cNvSpPr/>
      </dsp:nvSpPr>
      <dsp:spPr>
        <a:xfrm>
          <a:off x="2523744" y="604106"/>
          <a:ext cx="2839211" cy="14292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5. Research Goal and Objectives</a:t>
          </a:r>
        </a:p>
      </dsp:txBody>
      <dsp:txXfrm>
        <a:off x="2530721" y="611083"/>
        <a:ext cx="2825257" cy="128970"/>
      </dsp:txXfrm>
    </dsp:sp>
    <dsp:sp modelId="{078B2300-6642-1C4A-BA02-2287058F705E}">
      <dsp:nvSpPr>
        <dsp:cNvPr id="0" name=""/>
        <dsp:cNvSpPr/>
      </dsp:nvSpPr>
      <dsp:spPr>
        <a:xfrm>
          <a:off x="2523744" y="754177"/>
          <a:ext cx="2839211" cy="1429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6. Literature Review: Trends in Smart Grid Cybersecurity</a:t>
          </a:r>
        </a:p>
      </dsp:txBody>
      <dsp:txXfrm>
        <a:off x="2530721" y="761154"/>
        <a:ext cx="2825257" cy="128970"/>
      </dsp:txXfrm>
    </dsp:sp>
    <dsp:sp modelId="{047DB38E-420F-364E-A1CE-4DDF00B92F67}">
      <dsp:nvSpPr>
        <dsp:cNvPr id="0" name=""/>
        <dsp:cNvSpPr/>
      </dsp:nvSpPr>
      <dsp:spPr>
        <a:xfrm>
          <a:off x="2517298" y="918366"/>
          <a:ext cx="2839211" cy="1429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7. Smart Grid Architecture &amp; Data Flows</a:t>
          </a:r>
        </a:p>
      </dsp:txBody>
      <dsp:txXfrm>
        <a:off x="2524275" y="925343"/>
        <a:ext cx="2825257" cy="128970"/>
      </dsp:txXfrm>
    </dsp:sp>
    <dsp:sp modelId="{C24F036A-B42B-4441-BB85-5B57E5D49C6C}">
      <dsp:nvSpPr>
        <dsp:cNvPr id="0" name=""/>
        <dsp:cNvSpPr/>
      </dsp:nvSpPr>
      <dsp:spPr>
        <a:xfrm>
          <a:off x="2523744" y="1054317"/>
          <a:ext cx="2839211" cy="1429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8. Cybersecurity in Smart Grids: The CIA Triad</a:t>
          </a:r>
        </a:p>
      </dsp:txBody>
      <dsp:txXfrm>
        <a:off x="2530721" y="1061294"/>
        <a:ext cx="2825257" cy="128970"/>
      </dsp:txXfrm>
    </dsp:sp>
    <dsp:sp modelId="{CC54B948-3551-D34A-BB67-568F31DEA203}">
      <dsp:nvSpPr>
        <dsp:cNvPr id="0" name=""/>
        <dsp:cNvSpPr/>
      </dsp:nvSpPr>
      <dsp:spPr>
        <a:xfrm>
          <a:off x="2523744" y="1204388"/>
          <a:ext cx="2839211" cy="14292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9. Common Cybersecurity Threats in Smart Grids</a:t>
          </a:r>
        </a:p>
      </dsp:txBody>
      <dsp:txXfrm>
        <a:off x="2530721" y="1211365"/>
        <a:ext cx="2825257" cy="128970"/>
      </dsp:txXfrm>
    </dsp:sp>
    <dsp:sp modelId="{1235493F-4D0F-234C-83C5-58CBF0F9E409}">
      <dsp:nvSpPr>
        <dsp:cNvPr id="0" name=""/>
        <dsp:cNvSpPr/>
      </dsp:nvSpPr>
      <dsp:spPr>
        <a:xfrm>
          <a:off x="2523744" y="1354458"/>
          <a:ext cx="2839211" cy="14292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10. Risk Modeling: The CORAS Method</a:t>
          </a:r>
        </a:p>
      </dsp:txBody>
      <dsp:txXfrm>
        <a:off x="2530721" y="1361435"/>
        <a:ext cx="2825257" cy="128970"/>
      </dsp:txXfrm>
    </dsp:sp>
    <dsp:sp modelId="{17CE47E9-5674-ED49-B799-4F1F4A5577F1}">
      <dsp:nvSpPr>
        <dsp:cNvPr id="0" name=""/>
        <dsp:cNvSpPr/>
      </dsp:nvSpPr>
      <dsp:spPr>
        <a:xfrm>
          <a:off x="2523744" y="1504528"/>
          <a:ext cx="2839211" cy="1429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11. Artificial Intelligence and Risk Mitigation</a:t>
          </a:r>
        </a:p>
      </dsp:txBody>
      <dsp:txXfrm>
        <a:off x="2530721" y="1511505"/>
        <a:ext cx="2825257" cy="128970"/>
      </dsp:txXfrm>
    </dsp:sp>
    <dsp:sp modelId="{02E24183-973E-CF4A-8BA9-23DD3C4B8296}">
      <dsp:nvSpPr>
        <dsp:cNvPr id="0" name=""/>
        <dsp:cNvSpPr/>
      </dsp:nvSpPr>
      <dsp:spPr>
        <a:xfrm>
          <a:off x="2523744" y="1654598"/>
          <a:ext cx="2839211" cy="1429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12. Deep Learning for Threat Detection</a:t>
          </a:r>
        </a:p>
      </dsp:txBody>
      <dsp:txXfrm>
        <a:off x="2530721" y="1661575"/>
        <a:ext cx="2825257" cy="128970"/>
      </dsp:txXfrm>
    </dsp:sp>
    <dsp:sp modelId="{B8F58AB0-C98A-804D-878C-F2A317C440BB}">
      <dsp:nvSpPr>
        <dsp:cNvPr id="0" name=""/>
        <dsp:cNvSpPr/>
      </dsp:nvSpPr>
      <dsp:spPr>
        <a:xfrm>
          <a:off x="2523744" y="1804669"/>
          <a:ext cx="2839211" cy="1429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13. Predictive Analytics in Grid Security</a:t>
          </a:r>
        </a:p>
      </dsp:txBody>
      <dsp:txXfrm>
        <a:off x="2530721" y="1811646"/>
        <a:ext cx="2825257" cy="128970"/>
      </dsp:txXfrm>
    </dsp:sp>
    <dsp:sp modelId="{C84F7B8B-8FA0-4A4F-A75A-A532F7FBDF04}">
      <dsp:nvSpPr>
        <dsp:cNvPr id="0" name=""/>
        <dsp:cNvSpPr/>
      </dsp:nvSpPr>
      <dsp:spPr>
        <a:xfrm>
          <a:off x="2517298" y="1954269"/>
          <a:ext cx="2839211" cy="14292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dirty="0"/>
            <a:t>14. Survey of Cybersecurity Techniques</a:t>
          </a:r>
        </a:p>
      </dsp:txBody>
      <dsp:txXfrm>
        <a:off x="2524275" y="1961246"/>
        <a:ext cx="2825257" cy="128970"/>
      </dsp:txXfrm>
    </dsp:sp>
    <dsp:sp modelId="{A8F19E15-A4A8-3046-A3D7-6FE348881465}">
      <dsp:nvSpPr>
        <dsp:cNvPr id="0" name=""/>
        <dsp:cNvSpPr/>
      </dsp:nvSpPr>
      <dsp:spPr>
        <a:xfrm>
          <a:off x="2523744" y="2104809"/>
          <a:ext cx="2839211" cy="14292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15. Visualizing Smart Grid Cybersecurity Risks</a:t>
          </a:r>
        </a:p>
      </dsp:txBody>
      <dsp:txXfrm>
        <a:off x="2530721" y="2111786"/>
        <a:ext cx="2825257" cy="128970"/>
      </dsp:txXfrm>
    </dsp:sp>
    <dsp:sp modelId="{46A5F6FA-B5D1-5C43-AB6A-EA24AB71D59C}">
      <dsp:nvSpPr>
        <dsp:cNvPr id="0" name=""/>
        <dsp:cNvSpPr/>
      </dsp:nvSpPr>
      <dsp:spPr>
        <a:xfrm>
          <a:off x="2523744" y="2254880"/>
          <a:ext cx="2839211" cy="1429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16. Mitigating the risk of Cyberattack</a:t>
          </a:r>
        </a:p>
      </dsp:txBody>
      <dsp:txXfrm>
        <a:off x="2530721" y="2261857"/>
        <a:ext cx="2825257" cy="128970"/>
      </dsp:txXfrm>
    </dsp:sp>
    <dsp:sp modelId="{946C16AE-CA2D-6E4B-AA8F-FC6A7A67EFD7}">
      <dsp:nvSpPr>
        <dsp:cNvPr id="0" name=""/>
        <dsp:cNvSpPr/>
      </dsp:nvSpPr>
      <dsp:spPr>
        <a:xfrm>
          <a:off x="2523744" y="2404950"/>
          <a:ext cx="2839211" cy="1429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17. Case Study: Application of AI in Smart Grid Security</a:t>
          </a:r>
        </a:p>
      </dsp:txBody>
      <dsp:txXfrm>
        <a:off x="2530721" y="2411927"/>
        <a:ext cx="2825257" cy="128970"/>
      </dsp:txXfrm>
    </dsp:sp>
    <dsp:sp modelId="{34A649E1-7310-8C47-A7AE-EBDC0D030935}">
      <dsp:nvSpPr>
        <dsp:cNvPr id="0" name=""/>
        <dsp:cNvSpPr/>
      </dsp:nvSpPr>
      <dsp:spPr>
        <a:xfrm>
          <a:off x="2523744" y="2555020"/>
          <a:ext cx="2839211" cy="1429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18. How Big Data Enhances Grid Cybersecurity</a:t>
          </a:r>
        </a:p>
      </dsp:txBody>
      <dsp:txXfrm>
        <a:off x="2530721" y="2561997"/>
        <a:ext cx="2825257" cy="128970"/>
      </dsp:txXfrm>
    </dsp:sp>
    <dsp:sp modelId="{C6DAB713-F754-8E47-A51C-A5A1EC8C1953}">
      <dsp:nvSpPr>
        <dsp:cNvPr id="0" name=""/>
        <dsp:cNvSpPr/>
      </dsp:nvSpPr>
      <dsp:spPr>
        <a:xfrm>
          <a:off x="2523744" y="2705091"/>
          <a:ext cx="2839211" cy="14292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19. Optimization Algorithms for Security</a:t>
          </a:r>
        </a:p>
      </dsp:txBody>
      <dsp:txXfrm>
        <a:off x="2530721" y="2712068"/>
        <a:ext cx="2825257" cy="128970"/>
      </dsp:txXfrm>
    </dsp:sp>
    <dsp:sp modelId="{1178000A-5BF4-9A43-8EC6-9AC94C73EFE7}">
      <dsp:nvSpPr>
        <dsp:cNvPr id="0" name=""/>
        <dsp:cNvSpPr/>
      </dsp:nvSpPr>
      <dsp:spPr>
        <a:xfrm>
          <a:off x="2523744" y="2855161"/>
          <a:ext cx="2839211" cy="14292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20. Challenges of Implementing AI in Smart Grids</a:t>
          </a:r>
        </a:p>
      </dsp:txBody>
      <dsp:txXfrm>
        <a:off x="2530721" y="2862138"/>
        <a:ext cx="2825257" cy="128970"/>
      </dsp:txXfrm>
    </dsp:sp>
    <dsp:sp modelId="{025DCBAF-36B1-B546-9960-5C8819AF60BF}">
      <dsp:nvSpPr>
        <dsp:cNvPr id="0" name=""/>
        <dsp:cNvSpPr/>
      </dsp:nvSpPr>
      <dsp:spPr>
        <a:xfrm>
          <a:off x="2523744" y="3005231"/>
          <a:ext cx="2839211" cy="1429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21. Technical Limitations of Current Security Models</a:t>
          </a:r>
        </a:p>
      </dsp:txBody>
      <dsp:txXfrm>
        <a:off x="2530721" y="3012208"/>
        <a:ext cx="2825257" cy="128970"/>
      </dsp:txXfrm>
    </dsp:sp>
    <dsp:sp modelId="{4ED68EE5-2444-CF4E-9363-D04CA58A5847}">
      <dsp:nvSpPr>
        <dsp:cNvPr id="0" name=""/>
        <dsp:cNvSpPr/>
      </dsp:nvSpPr>
      <dsp:spPr>
        <a:xfrm>
          <a:off x="2523744" y="3155302"/>
          <a:ext cx="2839211" cy="1429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22. Proposed Future Research Directions</a:t>
          </a:r>
        </a:p>
      </dsp:txBody>
      <dsp:txXfrm>
        <a:off x="2530721" y="3162279"/>
        <a:ext cx="2825257" cy="128970"/>
      </dsp:txXfrm>
    </dsp:sp>
    <dsp:sp modelId="{B3993959-0ACB-9A4A-8F79-D6BE990CC15F}">
      <dsp:nvSpPr>
        <dsp:cNvPr id="0" name=""/>
        <dsp:cNvSpPr/>
      </dsp:nvSpPr>
      <dsp:spPr>
        <a:xfrm>
          <a:off x="2523744" y="3305372"/>
          <a:ext cx="2839211" cy="1429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23. Practical Impact on the Energy Sector</a:t>
          </a:r>
        </a:p>
      </dsp:txBody>
      <dsp:txXfrm>
        <a:off x="2530721" y="3312349"/>
        <a:ext cx="2825257" cy="128970"/>
      </dsp:txXfrm>
    </dsp:sp>
    <dsp:sp modelId="{D400EB49-E3D1-C444-AFF0-4111CB261E93}">
      <dsp:nvSpPr>
        <dsp:cNvPr id="0" name=""/>
        <dsp:cNvSpPr/>
      </dsp:nvSpPr>
      <dsp:spPr>
        <a:xfrm>
          <a:off x="2523744" y="3455442"/>
          <a:ext cx="2839211" cy="14292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24. Policy and Regulatory Considerations</a:t>
          </a:r>
        </a:p>
      </dsp:txBody>
      <dsp:txXfrm>
        <a:off x="2530721" y="3462419"/>
        <a:ext cx="2825257" cy="128970"/>
      </dsp:txXfrm>
    </dsp:sp>
    <dsp:sp modelId="{EE9D86EE-8901-5F48-9A5B-CADF49086B49}">
      <dsp:nvSpPr>
        <dsp:cNvPr id="0" name=""/>
        <dsp:cNvSpPr/>
      </dsp:nvSpPr>
      <dsp:spPr>
        <a:xfrm>
          <a:off x="2523744" y="3605513"/>
          <a:ext cx="2839211" cy="14292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25. AI's Trustworthiness in Cybersecurity</a:t>
          </a:r>
        </a:p>
      </dsp:txBody>
      <dsp:txXfrm>
        <a:off x="2530721" y="3612490"/>
        <a:ext cx="2825257" cy="128970"/>
      </dsp:txXfrm>
    </dsp:sp>
    <dsp:sp modelId="{FB9EF3E8-D03C-6E43-A304-94AF653A4FF6}">
      <dsp:nvSpPr>
        <dsp:cNvPr id="0" name=""/>
        <dsp:cNvSpPr/>
      </dsp:nvSpPr>
      <dsp:spPr>
        <a:xfrm>
          <a:off x="2523744" y="3755583"/>
          <a:ext cx="2839211" cy="1429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26. Recent Advances in AI for Smart Grid Security</a:t>
          </a:r>
        </a:p>
      </dsp:txBody>
      <dsp:txXfrm>
        <a:off x="2530721" y="3762560"/>
        <a:ext cx="2825257" cy="128970"/>
      </dsp:txXfrm>
    </dsp:sp>
    <dsp:sp modelId="{2A343320-2A6F-024B-A5D6-0CE670528FCE}">
      <dsp:nvSpPr>
        <dsp:cNvPr id="0" name=""/>
        <dsp:cNvSpPr/>
      </dsp:nvSpPr>
      <dsp:spPr>
        <a:xfrm>
          <a:off x="2523744" y="3905653"/>
          <a:ext cx="2839211" cy="1429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27. Trustworthy AI Frameworks</a:t>
          </a:r>
        </a:p>
      </dsp:txBody>
      <dsp:txXfrm>
        <a:off x="2530721" y="3912630"/>
        <a:ext cx="2825257" cy="128970"/>
      </dsp:txXfrm>
    </dsp:sp>
    <dsp:sp modelId="{646931E4-7AD8-C148-9748-597DC4CEB49F}">
      <dsp:nvSpPr>
        <dsp:cNvPr id="0" name=""/>
        <dsp:cNvSpPr/>
      </dsp:nvSpPr>
      <dsp:spPr>
        <a:xfrm>
          <a:off x="2523744" y="4055724"/>
          <a:ext cx="2839211" cy="1429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28. Recent Cybersecurity Threats and AI’s Role</a:t>
          </a:r>
        </a:p>
      </dsp:txBody>
      <dsp:txXfrm>
        <a:off x="2530721" y="4062701"/>
        <a:ext cx="2825257" cy="128970"/>
      </dsp:txXfrm>
    </dsp:sp>
    <dsp:sp modelId="{F91F449E-331E-A04F-928F-B6436EB0F199}">
      <dsp:nvSpPr>
        <dsp:cNvPr id="0" name=""/>
        <dsp:cNvSpPr/>
      </dsp:nvSpPr>
      <dsp:spPr>
        <a:xfrm>
          <a:off x="2523744" y="4205794"/>
          <a:ext cx="2839211" cy="14292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en-US" sz="700" kern="1200"/>
            <a:t>29. Conclusion: The Future of AI in Smart Grids</a:t>
          </a:r>
        </a:p>
      </dsp:txBody>
      <dsp:txXfrm>
        <a:off x="2530721" y="4212771"/>
        <a:ext cx="2825257" cy="128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45F12-E2AE-3E40-BEC4-BFF2A9BB06F1}">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rgbClr val="0E0E0E"/>
              </a:solidFill>
              <a:effectLst/>
              <a:latin typeface=".SF NS"/>
            </a:rPr>
            <a:t>Predict Power Demand</a:t>
          </a:r>
          <a:endParaRPr lang="en-US" sz="1700" kern="1200"/>
        </a:p>
      </dsp:txBody>
      <dsp:txXfrm>
        <a:off x="1283646" y="23806"/>
        <a:ext cx="1415428" cy="765188"/>
      </dsp:txXfrm>
    </dsp:sp>
    <dsp:sp modelId="{A96C198E-7E03-7D4C-B5E5-AFF1484EC89D}">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rgbClr val="0E0E0E"/>
              </a:solidFill>
              <a:effectLst/>
              <a:latin typeface=".SF NS"/>
            </a:rPr>
            <a:t>Detect Anomalies</a:t>
          </a:r>
          <a:endParaRPr lang="en-US" sz="1700" kern="1200"/>
        </a:p>
      </dsp:txBody>
      <dsp:txXfrm>
        <a:off x="3396926" y="23806"/>
        <a:ext cx="1415428" cy="765188"/>
      </dsp:txXfrm>
    </dsp:sp>
    <dsp:sp modelId="{7FD594D2-AB83-4345-8914-C41F6A5EC536}">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CC255-D7AC-7F45-9A4A-5EB76C518F6C}">
      <dsp:nvSpPr>
        <dsp:cNvPr id="0" name=""/>
        <dsp:cNvSpPr/>
      </dsp:nvSpPr>
      <dsp:spPr>
        <a:xfrm rot="240000">
          <a:off x="1295329" y="3203230"/>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FFB4AA-E190-EF44-85DE-F5F68BAD7414}">
      <dsp:nvSpPr>
        <dsp:cNvPr id="0" name=""/>
        <dsp:cNvSpPr/>
      </dsp:nvSpPr>
      <dsp:spPr>
        <a:xfrm rot="240000">
          <a:off x="3404646" y="254346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E0E0E"/>
              </a:solidFill>
              <a:effectLst/>
              <a:latin typeface=".SF NS"/>
              <a:ea typeface="+mn-ea"/>
              <a:cs typeface="+mn-cs"/>
            </a:rPr>
            <a:t>Real-Time Grid Monitoring</a:t>
          </a:r>
        </a:p>
      </dsp:txBody>
      <dsp:txXfrm>
        <a:off x="3437846" y="2576660"/>
        <a:ext cx="1393393" cy="613714"/>
      </dsp:txXfrm>
    </dsp:sp>
    <dsp:sp modelId="{70B4ADF0-7E73-7E4C-8B61-2E15D34206BB}">
      <dsp:nvSpPr>
        <dsp:cNvPr id="0" name=""/>
        <dsp:cNvSpPr/>
      </dsp:nvSpPr>
      <dsp:spPr>
        <a:xfrm rot="240000">
          <a:off x="3468215" y="182199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solidFill>
                <a:srgbClr val="0E0E0E"/>
              </a:solidFill>
              <a:effectLst/>
              <a:latin typeface=".SF NS"/>
            </a:rPr>
            <a:t>Improve Customer Engagement</a:t>
          </a:r>
          <a:endParaRPr lang="en-US" sz="1200" kern="1200"/>
        </a:p>
      </dsp:txBody>
      <dsp:txXfrm>
        <a:off x="3501415" y="1855190"/>
        <a:ext cx="1393393" cy="613714"/>
      </dsp:txXfrm>
    </dsp:sp>
    <dsp:sp modelId="{D5E63EBE-E0BE-6F4F-B908-326652D740E0}">
      <dsp:nvSpPr>
        <dsp:cNvPr id="0" name=""/>
        <dsp:cNvSpPr/>
      </dsp:nvSpPr>
      <dsp:spPr>
        <a:xfrm rot="240000">
          <a:off x="3521047" y="110672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E0E0E"/>
              </a:solidFill>
              <a:effectLst/>
              <a:latin typeface=".SF NS"/>
            </a:rPr>
            <a:t>Enhance Renewable Energy Integration</a:t>
          </a:r>
        </a:p>
      </dsp:txBody>
      <dsp:txXfrm>
        <a:off x="3554247" y="1139926"/>
        <a:ext cx="1393393" cy="613714"/>
      </dsp:txXfrm>
    </dsp:sp>
    <dsp:sp modelId="{2F8395B0-A5EC-B24B-94E0-01D2E2CFDC70}">
      <dsp:nvSpPr>
        <dsp:cNvPr id="0" name=""/>
        <dsp:cNvSpPr/>
      </dsp:nvSpPr>
      <dsp:spPr>
        <a:xfrm rot="240000">
          <a:off x="1322423" y="240720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solidFill>
                <a:srgbClr val="0E0E0E"/>
              </a:solidFill>
              <a:effectLst/>
              <a:latin typeface=".SF NS"/>
            </a:rPr>
            <a:t>Support Predictive Maintenance</a:t>
          </a:r>
          <a:endParaRPr lang="en-US" sz="1200" kern="1200"/>
        </a:p>
      </dsp:txBody>
      <dsp:txXfrm>
        <a:off x="1355623" y="2440406"/>
        <a:ext cx="1393393" cy="613714"/>
      </dsp:txXfrm>
    </dsp:sp>
    <dsp:sp modelId="{60D01EFF-F807-8E43-BDA5-D37B0596EEE1}">
      <dsp:nvSpPr>
        <dsp:cNvPr id="0" name=""/>
        <dsp:cNvSpPr/>
      </dsp:nvSpPr>
      <dsp:spPr>
        <a:xfrm rot="240000">
          <a:off x="1375255" y="167568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solidFill>
                <a:srgbClr val="0E0E0E"/>
              </a:solidFill>
              <a:effectLst/>
              <a:latin typeface=".SF NS"/>
            </a:rPr>
            <a:t>Optimize Energy Distribution</a:t>
          </a:r>
          <a:endParaRPr lang="en-US" sz="1200" kern="1200"/>
        </a:p>
      </dsp:txBody>
      <dsp:txXfrm>
        <a:off x="1408455" y="1708886"/>
        <a:ext cx="1393393" cy="613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FAE60-8049-BD42-942B-0D5E4C4ABBD7}">
      <dsp:nvSpPr>
        <dsp:cNvPr id="0" name=""/>
        <dsp:cNvSpPr/>
      </dsp:nvSpPr>
      <dsp:spPr>
        <a:xfrm>
          <a:off x="2298889" y="1755536"/>
          <a:ext cx="3536452" cy="316987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000000"/>
              </a:solidFill>
            </a:rPr>
            <a:t>Data Layer</a:t>
          </a:r>
          <a:r>
            <a:rPr lang="en-US" sz="1000" kern="1200">
              <a:solidFill>
                <a:srgbClr val="000000"/>
              </a:solidFill>
            </a:rPr>
            <a:t>: </a:t>
          </a:r>
          <a:r>
            <a:rPr lang="en-US" sz="900" kern="1200">
              <a:solidFill>
                <a:srgbClr val="0E0E0E"/>
              </a:solidFill>
              <a:effectLst/>
              <a:latin typeface=".SF NS"/>
              <a:ea typeface="+mn-ea"/>
              <a:cs typeface="+mn-cs"/>
            </a:rPr>
            <a:t>It contains a vast amount of grid points and every grid point provides “smart” energy impacts as well as environmental impacts sensed hours energy consumption and grid performance is examined in real time. Related technologies include </a:t>
          </a:r>
          <a:r>
            <a:rPr lang="en-US" sz="900" b="1" kern="1200">
              <a:solidFill>
                <a:srgbClr val="0E0E0E"/>
              </a:solidFill>
              <a:effectLst/>
              <a:latin typeface=".SF NS"/>
              <a:ea typeface="+mn-ea"/>
              <a:cs typeface="+mn-cs"/>
            </a:rPr>
            <a:t>Internet-based technologies</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wireless sensing networks</a:t>
          </a:r>
          <a:r>
            <a:rPr lang="en-US" sz="900" kern="1200">
              <a:solidFill>
                <a:srgbClr val="0E0E0E"/>
              </a:solidFill>
              <a:effectLst/>
              <a:latin typeface=".SF NS"/>
              <a:ea typeface="+mn-ea"/>
              <a:cs typeface="+mn-cs"/>
            </a:rPr>
            <a:t> and </a:t>
          </a:r>
          <a:r>
            <a:rPr lang="en-US" sz="900" b="1" kern="1200">
              <a:solidFill>
                <a:srgbClr val="0E0E0E"/>
              </a:solidFill>
              <a:effectLst/>
              <a:latin typeface=".SF NS"/>
              <a:ea typeface="+mn-ea"/>
              <a:cs typeface="+mn-cs"/>
            </a:rPr>
            <a:t>data transmission protocols</a:t>
          </a:r>
          <a:r>
            <a:rPr lang="en-US" sz="900" kern="1200">
              <a:solidFill>
                <a:srgbClr val="0E0E0E"/>
              </a:solidFill>
              <a:effectLst/>
              <a:latin typeface=".SF NS"/>
              <a:ea typeface="+mn-ea"/>
              <a:cs typeface="+mn-cs"/>
            </a:rPr>
            <a:t> that are all geared towards effective data transmission.</a:t>
          </a:r>
        </a:p>
      </dsp:txBody>
      <dsp:txXfrm>
        <a:off x="2982476" y="2498065"/>
        <a:ext cx="2169278" cy="1629383"/>
      </dsp:txXfrm>
    </dsp:sp>
    <dsp:sp modelId="{358EA909-116C-0F43-8CC7-C6974F203331}">
      <dsp:nvSpPr>
        <dsp:cNvPr id="0" name=""/>
        <dsp:cNvSpPr/>
      </dsp:nvSpPr>
      <dsp:spPr>
        <a:xfrm>
          <a:off x="0" y="1230141"/>
          <a:ext cx="3032841" cy="248050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rgbClr val="000000"/>
              </a:solidFill>
            </a:rPr>
            <a:t>Control Layer</a:t>
          </a:r>
          <a:r>
            <a:rPr lang="en-US" sz="900" kern="1200">
              <a:solidFill>
                <a:srgbClr val="000000"/>
              </a:solidFill>
            </a:rPr>
            <a:t>: </a:t>
          </a:r>
          <a:r>
            <a:rPr lang="en-US" sz="900" kern="1200">
              <a:solidFill>
                <a:srgbClr val="0E0E0E"/>
              </a:solidFill>
              <a:effectLst/>
              <a:latin typeface=".SF NS"/>
              <a:ea typeface="+mn-ea"/>
              <a:cs typeface="+mn-cs"/>
            </a:rPr>
            <a:t>Control layer helps to process and analyze the </a:t>
          </a:r>
          <a:r>
            <a:rPr lang="en-US" sz="900" b="1" kern="1200">
              <a:solidFill>
                <a:srgbClr val="0E0E0E"/>
              </a:solidFill>
              <a:effectLst/>
              <a:latin typeface=".SF NS"/>
              <a:ea typeface="+mn-ea"/>
              <a:cs typeface="+mn-cs"/>
            </a:rPr>
            <a:t>real time data</a:t>
          </a:r>
          <a:r>
            <a:rPr lang="en-US" sz="900" kern="1200">
              <a:solidFill>
                <a:srgbClr val="0E0E0E"/>
              </a:solidFill>
              <a:effectLst/>
              <a:latin typeface=".SF NS"/>
              <a:ea typeface="+mn-ea"/>
              <a:cs typeface="+mn-cs"/>
            </a:rPr>
            <a:t> collected from the data layer. Al works effectively in the area of predictive analytics that provides </a:t>
          </a:r>
          <a:r>
            <a:rPr lang="en-US" sz="900" b="1" kern="1200">
              <a:solidFill>
                <a:srgbClr val="0E0E0E"/>
              </a:solidFill>
              <a:effectLst/>
              <a:latin typeface=".SF NS"/>
              <a:ea typeface="+mn-ea"/>
              <a:cs typeface="+mn-cs"/>
            </a:rPr>
            <a:t>demand prediction forecasting</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system failure detection</a:t>
          </a:r>
          <a:r>
            <a:rPr lang="en-US" sz="900" kern="1200">
              <a:solidFill>
                <a:srgbClr val="0E0E0E"/>
              </a:solidFill>
              <a:effectLst/>
              <a:latin typeface=".SF NS"/>
              <a:ea typeface="+mn-ea"/>
              <a:cs typeface="+mn-cs"/>
            </a:rPr>
            <a:t>, and </a:t>
          </a:r>
          <a:r>
            <a:rPr lang="en-US" sz="900" b="1" kern="1200">
              <a:solidFill>
                <a:srgbClr val="0E0E0E"/>
              </a:solidFill>
              <a:effectLst/>
              <a:latin typeface=".SF NS"/>
              <a:ea typeface="+mn-ea"/>
              <a:cs typeface="+mn-cs"/>
            </a:rPr>
            <a:t>risk management strategies</a:t>
          </a:r>
          <a:r>
            <a:rPr lang="en-US" sz="900" kern="1200">
              <a:solidFill>
                <a:srgbClr val="0E0E0E"/>
              </a:solidFill>
              <a:effectLst/>
              <a:latin typeface=".SF NS"/>
              <a:ea typeface="+mn-ea"/>
              <a:cs typeface="+mn-cs"/>
            </a:rPr>
            <a:t>.</a:t>
          </a:r>
        </a:p>
      </dsp:txBody>
      <dsp:txXfrm>
        <a:off x="704763" y="1858389"/>
        <a:ext cx="1623315" cy="1224007"/>
      </dsp:txXfrm>
    </dsp:sp>
    <dsp:sp modelId="{E886C834-88DF-EE4C-9BCB-EAC69CF73D33}">
      <dsp:nvSpPr>
        <dsp:cNvPr id="0" name=""/>
        <dsp:cNvSpPr/>
      </dsp:nvSpPr>
      <dsp:spPr>
        <a:xfrm rot="20700000">
          <a:off x="1897854" y="-234331"/>
          <a:ext cx="2677245" cy="288761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solidFill>
                <a:srgbClr val="000000"/>
              </a:solidFill>
            </a:rPr>
            <a:t>Physical Layer</a:t>
          </a:r>
          <a:r>
            <a:rPr lang="en-US" sz="900" kern="1200">
              <a:solidFill>
                <a:srgbClr val="000000"/>
              </a:solidFill>
            </a:rPr>
            <a:t>:</a:t>
          </a:r>
          <a:r>
            <a:rPr lang="en-US" sz="900" kern="1200">
              <a:solidFill>
                <a:srgbClr val="0E0E0E"/>
              </a:solidFill>
              <a:effectLst/>
              <a:latin typeface=".SF NS"/>
              <a:ea typeface="+mn-ea"/>
              <a:cs typeface="+mn-cs"/>
            </a:rPr>
            <a:t> This is the base of the system which includes devices </a:t>
          </a:r>
          <a:r>
            <a:rPr lang="en-US" sz="900" b="1" kern="1200">
              <a:solidFill>
                <a:srgbClr val="0E0E0E"/>
              </a:solidFill>
              <a:effectLst/>
              <a:latin typeface=".SF NS"/>
              <a:ea typeface="+mn-ea"/>
              <a:cs typeface="+mn-cs"/>
            </a:rPr>
            <a:t>for power production</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power storage provision </a:t>
          </a:r>
          <a:r>
            <a:rPr lang="en-US" sz="900" kern="1200">
              <a:solidFill>
                <a:srgbClr val="0E0E0E"/>
              </a:solidFill>
              <a:effectLst/>
              <a:latin typeface=".SF NS"/>
              <a:ea typeface="+mn-ea"/>
              <a:cs typeface="+mn-cs"/>
            </a:rPr>
            <a:t>and </a:t>
          </a:r>
          <a:r>
            <a:rPr lang="en-US" sz="900" b="1" kern="1200">
              <a:solidFill>
                <a:srgbClr val="0E0E0E"/>
              </a:solidFill>
              <a:effectLst/>
              <a:latin typeface=".SF NS"/>
              <a:ea typeface="+mn-ea"/>
              <a:cs typeface="+mn-cs"/>
            </a:rPr>
            <a:t>power distribution</a:t>
          </a:r>
          <a:r>
            <a:rPr lang="en-US" sz="900" kern="1200">
              <a:solidFill>
                <a:srgbClr val="0E0E0E"/>
              </a:solidFill>
              <a:effectLst/>
              <a:latin typeface=".SF NS"/>
              <a:ea typeface="+mn-ea"/>
              <a:cs typeface="+mn-cs"/>
            </a:rPr>
            <a:t>. The physical construct of Smart grid system consists of </a:t>
          </a:r>
          <a:r>
            <a:rPr lang="en-US" sz="900" b="1" kern="1200">
              <a:solidFill>
                <a:srgbClr val="0E0E0E"/>
              </a:solidFill>
              <a:effectLst/>
              <a:latin typeface=".SF NS"/>
              <a:ea typeface="+mn-ea"/>
              <a:cs typeface="+mn-cs"/>
            </a:rPr>
            <a:t>generation</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units</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distribution stations</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electric transmission system</a:t>
          </a:r>
          <a:r>
            <a:rPr lang="en-US" sz="900" kern="1200">
              <a:solidFill>
                <a:srgbClr val="0E0E0E"/>
              </a:solidFill>
              <a:effectLst/>
              <a:latin typeface=".SF NS"/>
              <a:ea typeface="+mn-ea"/>
              <a:cs typeface="+mn-cs"/>
            </a:rPr>
            <a:t>, </a:t>
          </a:r>
          <a:r>
            <a:rPr lang="en-US" sz="900" b="1" kern="1200">
              <a:solidFill>
                <a:srgbClr val="0E0E0E"/>
              </a:solidFill>
              <a:effectLst/>
              <a:latin typeface=".SF NS"/>
              <a:ea typeface="+mn-ea"/>
              <a:cs typeface="+mn-cs"/>
            </a:rPr>
            <a:t>electric distribution systems</a:t>
          </a:r>
          <a:r>
            <a:rPr lang="en-US" sz="900" kern="1200">
              <a:solidFill>
                <a:srgbClr val="0E0E0E"/>
              </a:solidFill>
              <a:effectLst/>
              <a:latin typeface=".SF NS"/>
              <a:ea typeface="+mn-ea"/>
              <a:cs typeface="+mn-cs"/>
            </a:rPr>
            <a:t>, </a:t>
          </a:r>
          <a:r>
            <a:rPr lang="en-US" sz="900" i="1" kern="1200">
              <a:solidFill>
                <a:srgbClr val="0E0E0E"/>
              </a:solidFill>
              <a:effectLst/>
              <a:latin typeface=".SF NS"/>
              <a:ea typeface="+mn-ea"/>
              <a:cs typeface="+mn-cs"/>
            </a:rPr>
            <a:t>etc</a:t>
          </a:r>
          <a:r>
            <a:rPr lang="en-US" sz="900" kern="1200">
              <a:solidFill>
                <a:srgbClr val="0E0E0E"/>
              </a:solidFill>
              <a:effectLst/>
              <a:latin typeface=".SF NS"/>
              <a:ea typeface="+mn-ea"/>
              <a:cs typeface="+mn-cs"/>
            </a:rPr>
            <a:t>.</a:t>
          </a:r>
        </a:p>
      </dsp:txBody>
      <dsp:txXfrm rot="-20700000">
        <a:off x="2472575" y="411483"/>
        <a:ext cx="1527803" cy="1595980"/>
      </dsp:txXfrm>
    </dsp:sp>
    <dsp:sp modelId="{A8EF4B67-A4A2-964D-9CF2-2F88D187F8B2}">
      <dsp:nvSpPr>
        <dsp:cNvPr id="0" name=""/>
        <dsp:cNvSpPr/>
      </dsp:nvSpPr>
      <dsp:spPr>
        <a:xfrm>
          <a:off x="2613468" y="1766267"/>
          <a:ext cx="3093247" cy="3093247"/>
        </a:xfrm>
        <a:prstGeom prst="circularArrow">
          <a:avLst>
            <a:gd name="adj1" fmla="val 4688"/>
            <a:gd name="adj2" fmla="val 299029"/>
            <a:gd name="adj3" fmla="val 2520769"/>
            <a:gd name="adj4" fmla="val 1585139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A1DABD-B0C2-3B49-9980-31D37105414A}">
      <dsp:nvSpPr>
        <dsp:cNvPr id="0" name=""/>
        <dsp:cNvSpPr/>
      </dsp:nvSpPr>
      <dsp:spPr>
        <a:xfrm>
          <a:off x="234962" y="1068989"/>
          <a:ext cx="2247437" cy="224743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51D50D-A2CE-5F42-B943-9D12B8629974}">
      <dsp:nvSpPr>
        <dsp:cNvPr id="0" name=""/>
        <dsp:cNvSpPr/>
      </dsp:nvSpPr>
      <dsp:spPr>
        <a:xfrm>
          <a:off x="1547806" y="-211390"/>
          <a:ext cx="2423190" cy="242319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6F5CE-21B6-4BD7-AE8F-D11868B30128}">
      <dsp:nvSpPr>
        <dsp:cNvPr id="0" name=""/>
        <dsp:cNvSpPr/>
      </dsp:nvSpPr>
      <dsp:spPr>
        <a:xfrm>
          <a:off x="0" y="4307"/>
          <a:ext cx="4773168"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ECC05-1ADB-44C1-BF40-2E32914826D9}">
      <dsp:nvSpPr>
        <dsp:cNvPr id="0" name=""/>
        <dsp:cNvSpPr/>
      </dsp:nvSpPr>
      <dsp:spPr>
        <a:xfrm>
          <a:off x="277554" y="210753"/>
          <a:ext cx="504644" cy="504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1593E5-51CA-4D51-92BB-810AE5418CFE}">
      <dsp:nvSpPr>
        <dsp:cNvPr id="0" name=""/>
        <dsp:cNvSpPr/>
      </dsp:nvSpPr>
      <dsp:spPr>
        <a:xfrm>
          <a:off x="1059754" y="4307"/>
          <a:ext cx="3713413"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Automated Detection</a:t>
          </a:r>
        </a:p>
      </dsp:txBody>
      <dsp:txXfrm>
        <a:off x="1059754" y="4307"/>
        <a:ext cx="3713413" cy="917536"/>
      </dsp:txXfrm>
    </dsp:sp>
    <dsp:sp modelId="{B20234F1-5498-4988-91E3-AFE899566A85}">
      <dsp:nvSpPr>
        <dsp:cNvPr id="0" name=""/>
        <dsp:cNvSpPr/>
      </dsp:nvSpPr>
      <dsp:spPr>
        <a:xfrm>
          <a:off x="0" y="1151227"/>
          <a:ext cx="4773168"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A77990-5B12-4DBF-A37C-5D2800011A73}">
      <dsp:nvSpPr>
        <dsp:cNvPr id="0" name=""/>
        <dsp:cNvSpPr/>
      </dsp:nvSpPr>
      <dsp:spPr>
        <a:xfrm>
          <a:off x="277554" y="1357673"/>
          <a:ext cx="504644" cy="504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EAB86C-EFC9-4887-A3F6-16DE86FC8601}">
      <dsp:nvSpPr>
        <dsp:cNvPr id="0" name=""/>
        <dsp:cNvSpPr/>
      </dsp:nvSpPr>
      <dsp:spPr>
        <a:xfrm>
          <a:off x="1059754" y="1151227"/>
          <a:ext cx="3713413"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Quick Identification Errors</a:t>
          </a:r>
        </a:p>
      </dsp:txBody>
      <dsp:txXfrm>
        <a:off x="1059754" y="1151227"/>
        <a:ext cx="3713413" cy="917536"/>
      </dsp:txXfrm>
    </dsp:sp>
    <dsp:sp modelId="{9885FCF8-4F47-468F-A7FA-D91548882018}">
      <dsp:nvSpPr>
        <dsp:cNvPr id="0" name=""/>
        <dsp:cNvSpPr/>
      </dsp:nvSpPr>
      <dsp:spPr>
        <a:xfrm>
          <a:off x="0" y="2298147"/>
          <a:ext cx="4773168"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09F188-B7C4-448D-A3BF-81860ADDF6FD}">
      <dsp:nvSpPr>
        <dsp:cNvPr id="0" name=""/>
        <dsp:cNvSpPr/>
      </dsp:nvSpPr>
      <dsp:spPr>
        <a:xfrm>
          <a:off x="277554" y="2504593"/>
          <a:ext cx="504644" cy="504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5FB7F1-C631-44F3-B6B7-BD1D4979F361}">
      <dsp:nvSpPr>
        <dsp:cNvPr id="0" name=""/>
        <dsp:cNvSpPr/>
      </dsp:nvSpPr>
      <dsp:spPr>
        <a:xfrm>
          <a:off x="1059754" y="2298147"/>
          <a:ext cx="3713413"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Secure Authentication</a:t>
          </a:r>
        </a:p>
      </dsp:txBody>
      <dsp:txXfrm>
        <a:off x="1059754" y="2298147"/>
        <a:ext cx="3713413" cy="917536"/>
      </dsp:txXfrm>
    </dsp:sp>
    <dsp:sp modelId="{41D88644-170E-43BE-A5BB-CA23EFBE69F3}">
      <dsp:nvSpPr>
        <dsp:cNvPr id="0" name=""/>
        <dsp:cNvSpPr/>
      </dsp:nvSpPr>
      <dsp:spPr>
        <a:xfrm>
          <a:off x="0" y="3445068"/>
          <a:ext cx="4773168"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EF7A2-26BB-4B05-BBA4-A6A0683665CA}">
      <dsp:nvSpPr>
        <dsp:cNvPr id="0" name=""/>
        <dsp:cNvSpPr/>
      </dsp:nvSpPr>
      <dsp:spPr>
        <a:xfrm>
          <a:off x="277554" y="3651513"/>
          <a:ext cx="504644" cy="504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64655B-A92C-46EC-AD36-D954E8E690DA}">
      <dsp:nvSpPr>
        <dsp:cNvPr id="0" name=""/>
        <dsp:cNvSpPr/>
      </dsp:nvSpPr>
      <dsp:spPr>
        <a:xfrm>
          <a:off x="1059754" y="3445068"/>
          <a:ext cx="3713413"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Faster Response Times</a:t>
          </a:r>
        </a:p>
      </dsp:txBody>
      <dsp:txXfrm>
        <a:off x="1059754" y="3445068"/>
        <a:ext cx="3713413" cy="917536"/>
      </dsp:txXfrm>
    </dsp:sp>
    <dsp:sp modelId="{2A33F2DA-58B9-4638-BD74-75768E04D4C0}">
      <dsp:nvSpPr>
        <dsp:cNvPr id="0" name=""/>
        <dsp:cNvSpPr/>
      </dsp:nvSpPr>
      <dsp:spPr>
        <a:xfrm>
          <a:off x="0" y="4591988"/>
          <a:ext cx="4773168"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9DFDE6-7BDF-47D0-85B6-853B7562D97D}">
      <dsp:nvSpPr>
        <dsp:cNvPr id="0" name=""/>
        <dsp:cNvSpPr/>
      </dsp:nvSpPr>
      <dsp:spPr>
        <a:xfrm>
          <a:off x="277554" y="4798433"/>
          <a:ext cx="504644" cy="5046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D3DA78-248D-41F6-A19E-F76B458ABF72}">
      <dsp:nvSpPr>
        <dsp:cNvPr id="0" name=""/>
        <dsp:cNvSpPr/>
      </dsp:nvSpPr>
      <dsp:spPr>
        <a:xfrm>
          <a:off x="1059754" y="4591988"/>
          <a:ext cx="3713413"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Cybersecurity without Errors</a:t>
          </a:r>
        </a:p>
      </dsp:txBody>
      <dsp:txXfrm>
        <a:off x="1059754" y="4591988"/>
        <a:ext cx="3713413" cy="9175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4CED2-A3C5-4602-AB71-10BA23AC87DF}">
      <dsp:nvSpPr>
        <dsp:cNvPr id="0" name=""/>
        <dsp:cNvSpPr/>
      </dsp:nvSpPr>
      <dsp:spPr>
        <a:xfrm>
          <a:off x="293243" y="759414"/>
          <a:ext cx="474609" cy="4746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41F5C7-1821-40A8-ABCD-F4C06629C93C}">
      <dsp:nvSpPr>
        <dsp:cNvPr id="0" name=""/>
        <dsp:cNvSpPr/>
      </dsp:nvSpPr>
      <dsp:spPr>
        <a:xfrm>
          <a:off x="3204" y="1406206"/>
          <a:ext cx="1054687" cy="50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The CORAS method is a structured approach to identifying and modeling cybersecurity threats in smart grids </a:t>
          </a:r>
          <a:r>
            <a:rPr lang="en-US" sz="1100" kern="1200" baseline="30000" dirty="0"/>
            <a:t>3-5</a:t>
          </a:r>
          <a:r>
            <a:rPr lang="en-US" sz="1100" kern="1200" dirty="0"/>
            <a:t>:</a:t>
          </a:r>
        </a:p>
      </dsp:txBody>
      <dsp:txXfrm>
        <a:off x="3204" y="1406206"/>
        <a:ext cx="1054687" cy="500976"/>
      </dsp:txXfrm>
    </dsp:sp>
    <dsp:sp modelId="{315529B9-03A6-4E56-BA49-88E573A84068}">
      <dsp:nvSpPr>
        <dsp:cNvPr id="0" name=""/>
        <dsp:cNvSpPr/>
      </dsp:nvSpPr>
      <dsp:spPr>
        <a:xfrm>
          <a:off x="1532501" y="759414"/>
          <a:ext cx="474609" cy="4746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298C97-D6FD-4C6A-920F-73C88AC20C65}">
      <dsp:nvSpPr>
        <dsp:cNvPr id="0" name=""/>
        <dsp:cNvSpPr/>
      </dsp:nvSpPr>
      <dsp:spPr>
        <a:xfrm>
          <a:off x="1242462" y="1406206"/>
          <a:ext cx="1054687" cy="50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Risk Identification</a:t>
          </a:r>
          <a:r>
            <a:rPr lang="en-US" sz="1100" kern="1200"/>
            <a:t>: Identifying potential threats to grid security.</a:t>
          </a:r>
        </a:p>
      </dsp:txBody>
      <dsp:txXfrm>
        <a:off x="1242462" y="1406206"/>
        <a:ext cx="1054687" cy="500976"/>
      </dsp:txXfrm>
    </dsp:sp>
    <dsp:sp modelId="{8950D958-F858-447B-846C-0EAC1F5E36DE}">
      <dsp:nvSpPr>
        <dsp:cNvPr id="0" name=""/>
        <dsp:cNvSpPr/>
      </dsp:nvSpPr>
      <dsp:spPr>
        <a:xfrm>
          <a:off x="2771759" y="759414"/>
          <a:ext cx="474609" cy="4746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F3BBDB-4F9C-476F-9B7F-792E059DF675}">
      <dsp:nvSpPr>
        <dsp:cNvPr id="0" name=""/>
        <dsp:cNvSpPr/>
      </dsp:nvSpPr>
      <dsp:spPr>
        <a:xfrm>
          <a:off x="2481720" y="1406206"/>
          <a:ext cx="1054687" cy="50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Modeling</a:t>
          </a:r>
          <a:r>
            <a:rPr lang="en-US" sz="1100" kern="1200"/>
            <a:t>: Creating visual models to assess the impact and likelihood of threats.</a:t>
          </a:r>
        </a:p>
      </dsp:txBody>
      <dsp:txXfrm>
        <a:off x="2481720" y="1406206"/>
        <a:ext cx="1054687" cy="500976"/>
      </dsp:txXfrm>
    </dsp:sp>
    <dsp:sp modelId="{AA3A151F-CF33-4080-B49F-5CB006269E07}">
      <dsp:nvSpPr>
        <dsp:cNvPr id="0" name=""/>
        <dsp:cNvSpPr/>
      </dsp:nvSpPr>
      <dsp:spPr>
        <a:xfrm>
          <a:off x="4011017" y="759414"/>
          <a:ext cx="474609" cy="4746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B99F80-C8A7-41E3-872F-DD9EECF62EE6}">
      <dsp:nvSpPr>
        <dsp:cNvPr id="0" name=""/>
        <dsp:cNvSpPr/>
      </dsp:nvSpPr>
      <dsp:spPr>
        <a:xfrm>
          <a:off x="3720977" y="1406206"/>
          <a:ext cx="1054687" cy="50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Assessment</a:t>
          </a:r>
          <a:r>
            <a:rPr lang="en-US" sz="1100" kern="1200"/>
            <a:t>: Evaluating the risk levels and prioritizing mitigation strategies.</a:t>
          </a:r>
        </a:p>
      </dsp:txBody>
      <dsp:txXfrm>
        <a:off x="3720977" y="1406206"/>
        <a:ext cx="1054687" cy="5009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3DA1C-4DF8-B441-BB0B-33F5053B1E16}">
      <dsp:nvSpPr>
        <dsp:cNvPr id="0" name=""/>
        <dsp:cNvSpPr/>
      </dsp:nvSpPr>
      <dsp:spPr>
        <a:xfrm rot="5400000">
          <a:off x="939303" y="758563"/>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62C56F-7A99-9C42-9429-8BFBA0D47185}">
      <dsp:nvSpPr>
        <dsp:cNvPr id="0" name=""/>
        <dsp:cNvSpPr/>
      </dsp:nvSpPr>
      <dsp:spPr>
        <a:xfrm>
          <a:off x="1210128" y="1147"/>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Analysis, classification, and detection methods of attacks through wireless sensor networks</a:t>
          </a:r>
        </a:p>
      </dsp:txBody>
      <dsp:txXfrm>
        <a:off x="1238021" y="29040"/>
        <a:ext cx="1531465" cy="896565"/>
      </dsp:txXfrm>
    </dsp:sp>
    <dsp:sp modelId="{D926D06E-BF53-7C44-AF6B-5A9AF362CB14}">
      <dsp:nvSpPr>
        <dsp:cNvPr id="0" name=""/>
        <dsp:cNvSpPr/>
      </dsp:nvSpPr>
      <dsp:spPr>
        <a:xfrm rot="5400000">
          <a:off x="939303" y="1949002"/>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13C524-4A89-E14F-87CB-9EDAE95296D3}">
      <dsp:nvSpPr>
        <dsp:cNvPr id="0" name=""/>
        <dsp:cNvSpPr/>
      </dsp:nvSpPr>
      <dsp:spPr>
        <a:xfrm>
          <a:off x="1210128" y="1191586"/>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Detection of cyberattacks using temporal pattern recognition techniques</a:t>
          </a:r>
        </a:p>
      </dsp:txBody>
      <dsp:txXfrm>
        <a:off x="1238021" y="1219479"/>
        <a:ext cx="1531465" cy="896565"/>
      </dsp:txXfrm>
    </dsp:sp>
    <dsp:sp modelId="{1211851A-A79C-1F4A-8ED6-C230F201B0DB}">
      <dsp:nvSpPr>
        <dsp:cNvPr id="0" name=""/>
        <dsp:cNvSpPr/>
      </dsp:nvSpPr>
      <dsp:spPr>
        <a:xfrm rot="5400000">
          <a:off x="939303" y="3139441"/>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CF1E46-FFA6-3F4F-92F2-11338A99DA26}">
      <dsp:nvSpPr>
        <dsp:cNvPr id="0" name=""/>
        <dsp:cNvSpPr/>
      </dsp:nvSpPr>
      <dsp:spPr>
        <a:xfrm>
          <a:off x="1210128" y="2382025"/>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CPI-enabled firewall model for SCADA security in smart grid networks</a:t>
          </a:r>
        </a:p>
      </dsp:txBody>
      <dsp:txXfrm>
        <a:off x="1238021" y="2409918"/>
        <a:ext cx="1531465" cy="896565"/>
      </dsp:txXfrm>
    </dsp:sp>
    <dsp:sp modelId="{DDCC022B-2934-9C48-AB06-C3A2D8FCDE42}">
      <dsp:nvSpPr>
        <dsp:cNvPr id="0" name=""/>
        <dsp:cNvSpPr/>
      </dsp:nvSpPr>
      <dsp:spPr>
        <a:xfrm>
          <a:off x="1534522" y="3734661"/>
          <a:ext cx="2104101"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653D98-4A2E-BD45-93F3-979B13C01996}">
      <dsp:nvSpPr>
        <dsp:cNvPr id="0" name=""/>
        <dsp:cNvSpPr/>
      </dsp:nvSpPr>
      <dsp:spPr>
        <a:xfrm>
          <a:off x="1210128" y="3572464"/>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Combining ensemble methods and social media metrics to improve the accuracy of OCSVM in intrusion detection in SCADA systems</a:t>
          </a:r>
        </a:p>
      </dsp:txBody>
      <dsp:txXfrm>
        <a:off x="1238021" y="3600357"/>
        <a:ext cx="1531465" cy="896565"/>
      </dsp:txXfrm>
    </dsp:sp>
    <dsp:sp modelId="{2E8F4E1B-15C1-B04B-BD5C-5F5AC3DEF523}">
      <dsp:nvSpPr>
        <dsp:cNvPr id="0" name=""/>
        <dsp:cNvSpPr/>
      </dsp:nvSpPr>
      <dsp:spPr>
        <a:xfrm rot="16200000">
          <a:off x="3050348" y="3139441"/>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53BAC6-E359-EC4B-8B16-339C9CFB7E39}">
      <dsp:nvSpPr>
        <dsp:cNvPr id="0" name=""/>
        <dsp:cNvSpPr/>
      </dsp:nvSpPr>
      <dsp:spPr>
        <a:xfrm>
          <a:off x="3321174" y="3572464"/>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Vulnerability Analysis</a:t>
          </a:r>
        </a:p>
      </dsp:txBody>
      <dsp:txXfrm>
        <a:off x="3349067" y="3600357"/>
        <a:ext cx="1531465" cy="896565"/>
      </dsp:txXfrm>
    </dsp:sp>
    <dsp:sp modelId="{9A79673B-1EEA-4742-BCCD-6C278C90D7EF}">
      <dsp:nvSpPr>
        <dsp:cNvPr id="0" name=""/>
        <dsp:cNvSpPr/>
      </dsp:nvSpPr>
      <dsp:spPr>
        <a:xfrm rot="16200000">
          <a:off x="3050348" y="1949002"/>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54D52A-ABB3-6040-A152-AD1528398409}">
      <dsp:nvSpPr>
        <dsp:cNvPr id="0" name=""/>
        <dsp:cNvSpPr/>
      </dsp:nvSpPr>
      <dsp:spPr>
        <a:xfrm>
          <a:off x="3321174" y="2382025"/>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Data Integrity for cloud-based private SCADA architecture</a:t>
          </a:r>
        </a:p>
      </dsp:txBody>
      <dsp:txXfrm>
        <a:off x="3349067" y="2409918"/>
        <a:ext cx="1531465" cy="896565"/>
      </dsp:txXfrm>
    </dsp:sp>
    <dsp:sp modelId="{AA00511F-550A-934A-8ACE-6BE06C8A0C8A}">
      <dsp:nvSpPr>
        <dsp:cNvPr id="0" name=""/>
        <dsp:cNvSpPr/>
      </dsp:nvSpPr>
      <dsp:spPr>
        <a:xfrm rot="16200000">
          <a:off x="3050348" y="758563"/>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DBD81C-6B17-DF40-8962-AE3CAA6859AC}">
      <dsp:nvSpPr>
        <dsp:cNvPr id="0" name=""/>
        <dsp:cNvSpPr/>
      </dsp:nvSpPr>
      <dsp:spPr>
        <a:xfrm>
          <a:off x="3321174" y="1191586"/>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Simulation and Malicious Software (Malware)</a:t>
          </a:r>
        </a:p>
      </dsp:txBody>
      <dsp:txXfrm>
        <a:off x="3349067" y="1219479"/>
        <a:ext cx="1531465" cy="896565"/>
      </dsp:txXfrm>
    </dsp:sp>
    <dsp:sp modelId="{44D07691-B927-4041-93FF-D2EA0680BA90}">
      <dsp:nvSpPr>
        <dsp:cNvPr id="0" name=""/>
        <dsp:cNvSpPr/>
      </dsp:nvSpPr>
      <dsp:spPr>
        <a:xfrm>
          <a:off x="3645567" y="163344"/>
          <a:ext cx="2104101"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F00895-EF37-7341-AD2A-E8A79A7BBE52}">
      <dsp:nvSpPr>
        <dsp:cNvPr id="0" name=""/>
        <dsp:cNvSpPr/>
      </dsp:nvSpPr>
      <dsp:spPr>
        <a:xfrm>
          <a:off x="3321174" y="1147"/>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Replay and pre-distribution key scheme</a:t>
          </a:r>
        </a:p>
      </dsp:txBody>
      <dsp:txXfrm>
        <a:off x="3349067" y="29040"/>
        <a:ext cx="1531465" cy="896565"/>
      </dsp:txXfrm>
    </dsp:sp>
    <dsp:sp modelId="{AF5EC208-E7DA-464D-889E-DB50C098A3F2}">
      <dsp:nvSpPr>
        <dsp:cNvPr id="0" name=""/>
        <dsp:cNvSpPr/>
      </dsp:nvSpPr>
      <dsp:spPr>
        <a:xfrm rot="5400000">
          <a:off x="5161393" y="758563"/>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D78B53-4EA4-8C4A-A115-70DE99C28FA5}">
      <dsp:nvSpPr>
        <dsp:cNvPr id="0" name=""/>
        <dsp:cNvSpPr/>
      </dsp:nvSpPr>
      <dsp:spPr>
        <a:xfrm>
          <a:off x="5432219" y="1147"/>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Packet Dropping and attack-resistant SCADA system</a:t>
          </a:r>
        </a:p>
      </dsp:txBody>
      <dsp:txXfrm>
        <a:off x="5460112" y="29040"/>
        <a:ext cx="1531465" cy="896565"/>
      </dsp:txXfrm>
    </dsp:sp>
    <dsp:sp modelId="{3F47DFB5-A44B-2F41-8F77-FA9AEAE0651C}">
      <dsp:nvSpPr>
        <dsp:cNvPr id="0" name=""/>
        <dsp:cNvSpPr/>
      </dsp:nvSpPr>
      <dsp:spPr>
        <a:xfrm rot="5400000">
          <a:off x="5161393" y="1949002"/>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E9108C-07E8-B54C-B8DF-404DAC3B4022}">
      <dsp:nvSpPr>
        <dsp:cNvPr id="0" name=""/>
        <dsp:cNvSpPr/>
      </dsp:nvSpPr>
      <dsp:spPr>
        <a:xfrm>
          <a:off x="5432219" y="1191586"/>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Dynamic Load Altering Attack</a:t>
          </a:r>
        </a:p>
      </dsp:txBody>
      <dsp:txXfrm>
        <a:off x="5460112" y="1219479"/>
        <a:ext cx="1531465" cy="896565"/>
      </dsp:txXfrm>
    </dsp:sp>
    <dsp:sp modelId="{2669D52C-35E9-3947-8BE2-3C97909DB066}">
      <dsp:nvSpPr>
        <dsp:cNvPr id="0" name=""/>
        <dsp:cNvSpPr/>
      </dsp:nvSpPr>
      <dsp:spPr>
        <a:xfrm rot="5400000">
          <a:off x="5161393" y="3139441"/>
          <a:ext cx="1183495" cy="14285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4B4FEC-89AC-E643-9CB4-5E185DB41FCD}">
      <dsp:nvSpPr>
        <dsp:cNvPr id="0" name=""/>
        <dsp:cNvSpPr/>
      </dsp:nvSpPr>
      <dsp:spPr>
        <a:xfrm>
          <a:off x="5432219" y="2382025"/>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Data Injection Attacks using using deep belief </a:t>
          </a:r>
        </a:p>
      </dsp:txBody>
      <dsp:txXfrm>
        <a:off x="5460112" y="2409918"/>
        <a:ext cx="1531465" cy="896565"/>
      </dsp:txXfrm>
    </dsp:sp>
    <dsp:sp modelId="{18DD8766-67D7-AD46-9F05-E1CE4C7295B2}">
      <dsp:nvSpPr>
        <dsp:cNvPr id="0" name=""/>
        <dsp:cNvSpPr/>
      </dsp:nvSpPr>
      <dsp:spPr>
        <a:xfrm>
          <a:off x="5432219" y="3572464"/>
          <a:ext cx="1587251"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Anomaly Detection and optimization for intrusion detection</a:t>
          </a:r>
        </a:p>
      </dsp:txBody>
      <dsp:txXfrm>
        <a:off x="5460112" y="3600357"/>
        <a:ext cx="1531465" cy="8965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680F6-61D7-E54E-B202-AEA10599C5D1}">
      <dsp:nvSpPr>
        <dsp:cNvPr id="0" name=""/>
        <dsp:cNvSpPr/>
      </dsp:nvSpPr>
      <dsp:spPr>
        <a:xfrm>
          <a:off x="0" y="774"/>
          <a:ext cx="832451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D4CF5C-6AA1-F947-B332-249B3478C7B4}">
      <dsp:nvSpPr>
        <dsp:cNvPr id="0" name=""/>
        <dsp:cNvSpPr/>
      </dsp:nvSpPr>
      <dsp:spPr>
        <a:xfrm>
          <a:off x="0" y="774"/>
          <a:ext cx="8324514" cy="49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Predictive analytics uses both historical data and real-time information to help in the anticipation of grid failures and cyberattacks. It has played an important role in keeping all systems of smart grids resilient against evolving threats.</a:t>
          </a:r>
        </a:p>
      </dsp:txBody>
      <dsp:txXfrm>
        <a:off x="0" y="774"/>
        <a:ext cx="8324514" cy="497415"/>
      </dsp:txXfrm>
    </dsp:sp>
    <dsp:sp modelId="{FE7E3FFF-C16D-ED4A-8985-C46BE98C2DDF}">
      <dsp:nvSpPr>
        <dsp:cNvPr id="0" name=""/>
        <dsp:cNvSpPr/>
      </dsp:nvSpPr>
      <dsp:spPr>
        <a:xfrm>
          <a:off x="0" y="498190"/>
          <a:ext cx="832451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E8BC8B-D1EC-6448-B481-405B9076C112}">
      <dsp:nvSpPr>
        <dsp:cNvPr id="0" name=""/>
        <dsp:cNvSpPr/>
      </dsp:nvSpPr>
      <dsp:spPr>
        <a:xfrm>
          <a:off x="0" y="498190"/>
          <a:ext cx="8316384" cy="773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kern="1200"/>
            <a:t>1. Forecasting Threats: </a:t>
          </a:r>
          <a:r>
            <a:rPr lang="en-US" sz="900" kern="1200"/>
            <a:t>Once forecasted, predictive analytics can allow grid operators to take proactive defense measures against any threats. For instance, if a model </a:t>
          </a:r>
          <a:r>
            <a:rPr lang="en-US" sz="900" b="1" kern="1200"/>
            <a:t>predicts</a:t>
          </a:r>
          <a:r>
            <a:rPr lang="en-US" sz="900" kern="1200"/>
            <a:t> a </a:t>
          </a:r>
          <a:r>
            <a:rPr lang="en-US" sz="900" b="1" kern="1200"/>
            <a:t>potential overload</a:t>
          </a:r>
          <a:r>
            <a:rPr lang="en-US" sz="900" kern="1200"/>
            <a:t>, it gives grid operators the </a:t>
          </a:r>
          <a:r>
            <a:rPr lang="en-US" sz="900" b="1" kern="1200"/>
            <a:t>time</a:t>
          </a:r>
          <a:r>
            <a:rPr lang="en-US" sz="900" kern="1200"/>
            <a:t> to </a:t>
          </a:r>
          <a:r>
            <a:rPr lang="en-US" sz="900" b="1" kern="1200"/>
            <a:t>adjust</a:t>
          </a:r>
          <a:r>
            <a:rPr lang="en-US" sz="900" kern="1200"/>
            <a:t> the </a:t>
          </a:r>
          <a:r>
            <a:rPr lang="en-US" sz="900" b="1" kern="1200"/>
            <a:t>load distribution </a:t>
          </a:r>
          <a:r>
            <a:rPr lang="en-US" sz="900" kern="1200"/>
            <a:t>and </a:t>
          </a:r>
          <a:r>
            <a:rPr lang="en-US" sz="900" b="1" kern="1200"/>
            <a:t>prevent blackouts</a:t>
          </a:r>
          <a:r>
            <a:rPr lang="en-US" sz="900" kern="1200"/>
            <a:t>. In cybersecurity ; For instance, by </a:t>
          </a:r>
          <a:r>
            <a:rPr lang="en-US" sz="900" b="1" kern="1200"/>
            <a:t>analyzing historical data</a:t>
          </a:r>
          <a:r>
            <a:rPr lang="en-US" sz="900" kern="1200"/>
            <a:t> on ransomware behavior (e.g., </a:t>
          </a:r>
          <a:r>
            <a:rPr lang="en-US" sz="900" i="1" kern="1200"/>
            <a:t>file renaming patterns or increased disk I/O activity</a:t>
          </a:r>
          <a:r>
            <a:rPr lang="en-US" sz="900" kern="1200"/>
            <a:t>), AI-powered models can predict </a:t>
          </a:r>
          <a:r>
            <a:rPr lang="en-US" sz="900" b="1" kern="1200"/>
            <a:t>a potential ransomware event</a:t>
          </a:r>
          <a:r>
            <a:rPr lang="en-US" sz="900" kern="1200"/>
            <a:t>. This allows security teams to </a:t>
          </a:r>
          <a:r>
            <a:rPr lang="en-US" sz="900" b="1" kern="1200"/>
            <a:t>proactively quarantine systems</a:t>
          </a:r>
          <a:r>
            <a:rPr lang="en-US" sz="900" kern="1200"/>
            <a:t> showing these early signs and </a:t>
          </a:r>
          <a:r>
            <a:rPr lang="en-US" sz="900" b="1" kern="1200"/>
            <a:t>block outbound connections </a:t>
          </a:r>
          <a:r>
            <a:rPr lang="en-US" sz="900" kern="1200"/>
            <a:t>before the ransomware fully executes, preventing further spread across the network.</a:t>
          </a:r>
        </a:p>
      </dsp:txBody>
      <dsp:txXfrm>
        <a:off x="0" y="498190"/>
        <a:ext cx="8316384" cy="773620"/>
      </dsp:txXfrm>
    </dsp:sp>
    <dsp:sp modelId="{B7C2FFDD-DB14-4744-8F32-05FFCC25B9F9}">
      <dsp:nvSpPr>
        <dsp:cNvPr id="0" name=""/>
        <dsp:cNvSpPr/>
      </dsp:nvSpPr>
      <dsp:spPr>
        <a:xfrm>
          <a:off x="0" y="1271810"/>
          <a:ext cx="832451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82815-40AC-B747-A2BA-3B487A7BF574}">
      <dsp:nvSpPr>
        <dsp:cNvPr id="0" name=""/>
        <dsp:cNvSpPr/>
      </dsp:nvSpPr>
      <dsp:spPr>
        <a:xfrm>
          <a:off x="0" y="1271810"/>
          <a:ext cx="8316384" cy="72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kern="1200"/>
            <a:t>2. Proactive Measures: </a:t>
          </a:r>
          <a:r>
            <a:rPr lang="en-US" sz="900" kern="1200"/>
            <a:t>Once threats are forecasted, predictive analytics enables grid operators to implement </a:t>
          </a:r>
          <a:r>
            <a:rPr lang="en-US" sz="900" b="1" kern="1200"/>
            <a:t>proactive defensive measures</a:t>
          </a:r>
          <a:r>
            <a:rPr lang="en-US" sz="900" kern="1200"/>
            <a:t>. For example, if a model predicts a potential overload, grid operators can adjust the load distribution to prevent blackouts. In cybersecurity ;</a:t>
          </a:r>
          <a:r>
            <a:rPr lang="en-US" sz="900" b="1" kern="1200"/>
            <a:t> e.g. - Predicting insider threats</a:t>
          </a:r>
          <a:r>
            <a:rPr lang="en-US" sz="900" kern="1200"/>
            <a:t>. Predictive analytics tools that analyze </a:t>
          </a:r>
          <a:r>
            <a:rPr lang="en-US" sz="900" b="1" kern="1200"/>
            <a:t>employee behavior patterns</a:t>
          </a:r>
          <a:r>
            <a:rPr lang="en-US" sz="900" kern="1200"/>
            <a:t>, such as </a:t>
          </a:r>
          <a:r>
            <a:rPr lang="en-US" sz="900" b="1" kern="1200"/>
            <a:t>accessing confidential data </a:t>
          </a:r>
          <a:r>
            <a:rPr lang="en-US" sz="900" kern="1200"/>
            <a:t>outside working hours or using </a:t>
          </a:r>
          <a:r>
            <a:rPr lang="en-US" sz="900" b="1" kern="1200"/>
            <a:t>unauthorized USB devices</a:t>
          </a:r>
          <a:r>
            <a:rPr lang="en-US" sz="900" kern="1200"/>
            <a:t>, can flag suspicious activity. Once a potential insider threat is detected, these systems can automatically </a:t>
          </a:r>
          <a:r>
            <a:rPr lang="en-US" sz="900" b="1" kern="1200"/>
            <a:t>trigger security policies </a:t>
          </a:r>
          <a:r>
            <a:rPr lang="en-US" sz="900" kern="1200"/>
            <a:t>like </a:t>
          </a:r>
          <a:r>
            <a:rPr lang="en-US" sz="900" b="1" kern="1200"/>
            <a:t>revoking user privileges</a:t>
          </a:r>
          <a:r>
            <a:rPr lang="en-US" sz="900" kern="1200"/>
            <a:t>, restricting </a:t>
          </a:r>
          <a:r>
            <a:rPr lang="en-US" sz="900" b="1" kern="1200"/>
            <a:t>access</a:t>
          </a:r>
          <a:r>
            <a:rPr lang="en-US" sz="900" kern="1200"/>
            <a:t> to </a:t>
          </a:r>
          <a:r>
            <a:rPr lang="en-US" sz="900" b="1" kern="1200"/>
            <a:t>sensitive files</a:t>
          </a:r>
          <a:r>
            <a:rPr lang="en-US" sz="900" kern="1200"/>
            <a:t>, or </a:t>
          </a:r>
          <a:r>
            <a:rPr lang="en-US" sz="900" b="1" kern="1200"/>
            <a:t>flagging</a:t>
          </a:r>
          <a:r>
            <a:rPr lang="en-US" sz="900" kern="1200"/>
            <a:t> the </a:t>
          </a:r>
          <a:r>
            <a:rPr lang="en-US" sz="900" b="1" kern="1200"/>
            <a:t>user’s behavior </a:t>
          </a:r>
          <a:r>
            <a:rPr lang="en-US" sz="900" kern="1200"/>
            <a:t>for further </a:t>
          </a:r>
          <a:r>
            <a:rPr lang="en-US" sz="900" b="1" kern="1200"/>
            <a:t>investigation</a:t>
          </a:r>
          <a:r>
            <a:rPr lang="en-US" sz="900" kern="1200"/>
            <a:t> by the security team.</a:t>
          </a:r>
        </a:p>
      </dsp:txBody>
      <dsp:txXfrm>
        <a:off x="0" y="1271810"/>
        <a:ext cx="8316384" cy="728256"/>
      </dsp:txXfrm>
    </dsp:sp>
    <dsp:sp modelId="{2823CF93-F76A-5B4D-98C4-51DD832BA732}">
      <dsp:nvSpPr>
        <dsp:cNvPr id="0" name=""/>
        <dsp:cNvSpPr/>
      </dsp:nvSpPr>
      <dsp:spPr>
        <a:xfrm>
          <a:off x="0" y="2000067"/>
          <a:ext cx="832451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337F7-45B8-1F48-9CD9-6218EF1E6124}">
      <dsp:nvSpPr>
        <dsp:cNvPr id="0" name=""/>
        <dsp:cNvSpPr/>
      </dsp:nvSpPr>
      <dsp:spPr>
        <a:xfrm>
          <a:off x="0" y="2000067"/>
          <a:ext cx="8316384" cy="79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kern="1200"/>
            <a:t>Benefits:</a:t>
          </a:r>
          <a:endParaRPr lang="en-US" sz="900" kern="1200"/>
        </a:p>
        <a:p>
          <a:pPr marL="0" lvl="0" indent="0" algn="l" defTabSz="400050">
            <a:lnSpc>
              <a:spcPct val="90000"/>
            </a:lnSpc>
            <a:spcBef>
              <a:spcPct val="0"/>
            </a:spcBef>
            <a:spcAft>
              <a:spcPct val="35000"/>
            </a:spcAft>
            <a:buNone/>
          </a:pPr>
          <a:r>
            <a:rPr lang="en-US" sz="900" kern="1200"/>
            <a:t>• </a:t>
          </a:r>
          <a:r>
            <a:rPr lang="en-US" sz="900" b="1" kern="1200"/>
            <a:t>Early Detection:</a:t>
          </a:r>
          <a:r>
            <a:rPr lang="en-US" sz="900" kern="1200"/>
            <a:t> Predictive analytics provides early alerts, allowing operators to mitigate threats before they cause significant harm .</a:t>
          </a:r>
        </a:p>
        <a:p>
          <a:pPr marL="0" lvl="0" indent="0" algn="l" defTabSz="400050">
            <a:lnSpc>
              <a:spcPct val="90000"/>
            </a:lnSpc>
            <a:spcBef>
              <a:spcPct val="0"/>
            </a:spcBef>
            <a:spcAft>
              <a:spcPct val="35000"/>
            </a:spcAft>
            <a:buNone/>
          </a:pPr>
          <a:r>
            <a:rPr lang="en-US" sz="900" kern="1200"/>
            <a:t>• </a:t>
          </a:r>
          <a:r>
            <a:rPr lang="en-US" sz="900" b="1" kern="1200"/>
            <a:t>Resource Optimization:</a:t>
          </a:r>
          <a:r>
            <a:rPr lang="en-US" sz="900" kern="1200"/>
            <a:t> Resources can effectively be allotted to high-risk areas to enhance grid security</a:t>
          </a:r>
        </a:p>
        <a:p>
          <a:pPr marL="0" lvl="0" indent="0" algn="l" defTabSz="400050">
            <a:lnSpc>
              <a:spcPct val="90000"/>
            </a:lnSpc>
            <a:spcBef>
              <a:spcPct val="0"/>
            </a:spcBef>
            <a:spcAft>
              <a:spcPct val="35000"/>
            </a:spcAft>
            <a:buNone/>
          </a:pPr>
          <a:r>
            <a:rPr lang="en-US" sz="900" kern="1200"/>
            <a:t>• </a:t>
          </a:r>
          <a:r>
            <a:rPr lang="en-US" sz="900" b="1" kern="1200"/>
            <a:t>Improved Response Time:</a:t>
          </a:r>
          <a:r>
            <a:rPr lang="en-US" sz="900" kern="1200"/>
            <a:t>  Predictive models, by simulating potential attack scenarios, help organizations reduce the time taken to respond to any incident. This will definitely ensure quick action if real threats arise.</a:t>
          </a:r>
        </a:p>
      </dsp:txBody>
      <dsp:txXfrm>
        <a:off x="0" y="2000067"/>
        <a:ext cx="8316384" cy="7978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0E4DE-C4DF-4A7A-BCFC-C542F28DE5EF}">
      <dsp:nvSpPr>
        <dsp:cNvPr id="0" name=""/>
        <dsp:cNvSpPr/>
      </dsp:nvSpPr>
      <dsp:spPr>
        <a:xfrm>
          <a:off x="870423" y="680750"/>
          <a:ext cx="1094921" cy="1094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4F2C7-BF75-4471-A650-893083CD3416}">
      <dsp:nvSpPr>
        <dsp:cNvPr id="0" name=""/>
        <dsp:cNvSpPr/>
      </dsp:nvSpPr>
      <dsp:spPr>
        <a:xfrm>
          <a:off x="201304" y="2096127"/>
          <a:ext cx="243315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La</a:t>
          </a:r>
          <a:r>
            <a:rPr lang="en-US" sz="1100" b="1" kern="1200"/>
            <a:t>ck of Real-World Testing</a:t>
          </a:r>
          <a:r>
            <a:rPr lang="en-US" sz="1100" kern="1200"/>
            <a:t>: Many AI-based models are only tested in controlled environments and may not perform well under real-world conditions.</a:t>
          </a:r>
        </a:p>
      </dsp:txBody>
      <dsp:txXfrm>
        <a:off x="201304" y="2096127"/>
        <a:ext cx="2433158" cy="720000"/>
      </dsp:txXfrm>
    </dsp:sp>
    <dsp:sp modelId="{E8B09AF6-3344-4010-8857-8E29D0502678}">
      <dsp:nvSpPr>
        <dsp:cNvPr id="0" name=""/>
        <dsp:cNvSpPr/>
      </dsp:nvSpPr>
      <dsp:spPr>
        <a:xfrm>
          <a:off x="3729384" y="680750"/>
          <a:ext cx="1094921" cy="1094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742E7-FC76-4ECA-956B-A4A0505D1478}">
      <dsp:nvSpPr>
        <dsp:cNvPr id="0" name=""/>
        <dsp:cNvSpPr/>
      </dsp:nvSpPr>
      <dsp:spPr>
        <a:xfrm>
          <a:off x="3060266" y="2096127"/>
          <a:ext cx="243315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Computational Costs</a:t>
          </a:r>
          <a:r>
            <a:rPr lang="en-US" sz="1100" kern="1200"/>
            <a:t>: AI models require significant computational resources, making them expensive to deploy at a large scale.</a:t>
          </a:r>
        </a:p>
      </dsp:txBody>
      <dsp:txXfrm>
        <a:off x="3060266" y="2096127"/>
        <a:ext cx="2433158" cy="720000"/>
      </dsp:txXfrm>
    </dsp:sp>
    <dsp:sp modelId="{38A31D9A-4723-4CBB-B889-B16E4A404522}">
      <dsp:nvSpPr>
        <dsp:cNvPr id="0" name=""/>
        <dsp:cNvSpPr/>
      </dsp:nvSpPr>
      <dsp:spPr>
        <a:xfrm>
          <a:off x="6588346" y="680750"/>
          <a:ext cx="1094921" cy="1094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4E9031-4F2E-4FC7-959A-77FF84703C32}">
      <dsp:nvSpPr>
        <dsp:cNvPr id="0" name=""/>
        <dsp:cNvSpPr/>
      </dsp:nvSpPr>
      <dsp:spPr>
        <a:xfrm>
          <a:off x="5919227" y="2096127"/>
          <a:ext cx="243315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Adaptability</a:t>
          </a:r>
          <a:r>
            <a:rPr lang="en-US" sz="1100" kern="1200"/>
            <a:t>: Traditional models are slow to adapt to new and evolving cyber threats, leaving grids vulnerable to sophisticated attacks.</a:t>
          </a:r>
        </a:p>
      </dsp:txBody>
      <dsp:txXfrm>
        <a:off x="5919227" y="2096127"/>
        <a:ext cx="2433158"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DDBEB1-2FE8-8EAB-49BE-F9D005FD72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C42699-4140-D15D-B6A2-DD2A96E1E7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32A4F2-E9D2-0641-92D3-7E3DFBA63A96}" type="datetimeFigureOut">
              <a:rPr lang="en-US" smtClean="0"/>
              <a:t>10/9/24</a:t>
            </a:fld>
            <a:endParaRPr lang="en-US"/>
          </a:p>
        </p:txBody>
      </p:sp>
      <p:sp>
        <p:nvSpPr>
          <p:cNvPr id="4" name="Footer Placeholder 3">
            <a:extLst>
              <a:ext uri="{FF2B5EF4-FFF2-40B4-BE49-F238E27FC236}">
                <a16:creationId xmlns:a16="http://schemas.microsoft.com/office/drawing/2014/main" id="{A18C6D00-80E5-9D57-42DD-DB9F0DFFFD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Image Generation using GPT &amp; Microsoft Office AI</a:t>
            </a:r>
          </a:p>
        </p:txBody>
      </p:sp>
      <p:sp>
        <p:nvSpPr>
          <p:cNvPr id="5" name="Slide Number Placeholder 4">
            <a:extLst>
              <a:ext uri="{FF2B5EF4-FFF2-40B4-BE49-F238E27FC236}">
                <a16:creationId xmlns:a16="http://schemas.microsoft.com/office/drawing/2014/main" id="{F0F61FA8-0D3F-09E0-60DC-6B36844637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54E4BB-8FC5-384C-B692-3B238620C555}" type="slidenum">
              <a:rPr lang="en-US" smtClean="0"/>
              <a:t>‹#›</a:t>
            </a:fld>
            <a:endParaRPr lang="en-US"/>
          </a:p>
        </p:txBody>
      </p:sp>
    </p:spTree>
    <p:extLst>
      <p:ext uri="{BB962C8B-B14F-4D97-AF65-F5344CB8AC3E}">
        <p14:creationId xmlns:p14="http://schemas.microsoft.com/office/powerpoint/2010/main" val="219980891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117DF-479E-784F-872A-CD405B47BCB3}" type="datetimeFigureOut">
              <a:rPr lang="en-US" smtClean="0"/>
              <a:t>10/9/24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Image Generation using GPT &amp; Microsoft Office AI</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DB26B-FC7A-724F-B0FC-0E4F4D142D31}" type="slidenum">
              <a:rPr lang="en-US" smtClean="0"/>
              <a:t>‹#›</a:t>
            </a:fld>
            <a:endParaRPr lang="en-US"/>
          </a:p>
        </p:txBody>
      </p:sp>
    </p:spTree>
    <p:extLst>
      <p:ext uri="{BB962C8B-B14F-4D97-AF65-F5344CB8AC3E}">
        <p14:creationId xmlns:p14="http://schemas.microsoft.com/office/powerpoint/2010/main" val="53298650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D247492-F828-72DF-C611-69236541CF90}"/>
              </a:ext>
            </a:extLst>
          </p:cNvPr>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49568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90815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13741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223200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322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62553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66010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85159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205817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4032374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86347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1568143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28906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142864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2008952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ECF7028-30DB-1091-F845-BC5907C06A5B}"/>
              </a:ext>
            </a:extLst>
          </p:cNvPr>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2362045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241199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90002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403728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98038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57749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59834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74549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3646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Image Generation using GPT &amp; Microsoft Office AI</a:t>
            </a:r>
          </a:p>
        </p:txBody>
      </p:sp>
    </p:spTree>
    <p:extLst>
      <p:ext uri="{BB962C8B-B14F-4D97-AF65-F5344CB8AC3E}">
        <p14:creationId xmlns:p14="http://schemas.microsoft.com/office/powerpoint/2010/main" val="340347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pn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pn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9.png"/><Relationship Id="rId7" Type="http://schemas.openxmlformats.org/officeDocument/2006/relationships/diagramColors" Target="../diagrams/colors8.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7_0.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ar5iv.labs.arxiv.org/html/2110.11007" TargetMode="External"/><Relationship Id="rId13" Type="http://schemas.openxmlformats.org/officeDocument/2006/relationships/hyperlink" Target="https://www.aimspress.com/article/doi/10.3934/electreng.2021002?viewType=HTML" TargetMode="External"/><Relationship Id="rId3" Type="http://schemas.openxmlformats.org/officeDocument/2006/relationships/hyperlink" Target="https://doi.org/10.3390/su13063196" TargetMode="External"/><Relationship Id="rId7" Type="http://schemas.openxmlformats.org/officeDocument/2006/relationships/hyperlink" Target="https://www.mdpi.com/2079-9292/9/10/1684" TargetMode="External"/><Relationship Id="rId12" Type="http://schemas.openxmlformats.org/officeDocument/2006/relationships/hyperlink" Target="https://journalofbigdata.springeropen.com/articles/10.1186/s40537-024-00957-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arachnys.com/wp-content/uploads/2019/08/Celent-False-Positives-Report-Part-2-Arachnys-Extract-9-Sept-2018.pdf" TargetMode="External"/><Relationship Id="rId11" Type="http://schemas.openxmlformats.org/officeDocument/2006/relationships/hyperlink" Target="https://www.frontiersin.org/research-topics/65746/enhancing-smart-grid-security-with-ai-driven-cyber-resilience" TargetMode="External"/><Relationship Id="rId5" Type="http://schemas.openxmlformats.org/officeDocument/2006/relationships/hyperlink" Target="https://bankautomationnews.com/allposts/risk-security/how-ai-can-reduce-false-positives-for-fraud/" TargetMode="External"/><Relationship Id="rId10" Type="http://schemas.openxmlformats.org/officeDocument/2006/relationships/hyperlink" Target="https://www.mdpi.com/2624-6511/4/2/29" TargetMode="External"/><Relationship Id="rId4" Type="http://schemas.openxmlformats.org/officeDocument/2006/relationships/hyperlink" Target="https://bankautomationnews.com/author/llawson/" TargetMode="External"/><Relationship Id="rId9" Type="http://schemas.openxmlformats.org/officeDocument/2006/relationships/hyperlink" Target="https://link.springer.com/article/10.1007/s11760-023-02813-7" TargetMode="External"/><Relationship Id="rId14" Type="http://schemas.openxmlformats.org/officeDocument/2006/relationships/hyperlink" Target="https://arxiv.org/abs/2110.0116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0060" y="971747"/>
            <a:ext cx="5248387" cy="3671047"/>
          </a:xfrm>
        </p:spPr>
        <p:txBody>
          <a:bodyPr>
            <a:normAutofit/>
          </a:bodyPr>
          <a:lstStyle/>
          <a:p>
            <a:pPr algn="l">
              <a:lnSpc>
                <a:spcPct val="90000"/>
              </a:lnSpc>
              <a:defRPr sz="4000" b="1">
                <a:solidFill>
                  <a:srgbClr val="000000"/>
                </a:solidFill>
              </a:defRPr>
            </a:pPr>
            <a:r>
              <a:rPr lang="en-US"/>
              <a:t>CSE 707: </a:t>
            </a:r>
            <a:br>
              <a:rPr lang="en-US"/>
            </a:br>
            <a:r>
              <a:rPr lang="en-US"/>
              <a:t>Wireless Networks Security – Principles and Practices</a:t>
            </a:r>
            <a:endParaRPr lang="en-US" sz="4000"/>
          </a:p>
        </p:txBody>
      </p:sp>
      <p:sp>
        <p:nvSpPr>
          <p:cNvPr id="3" name="Subtitle 2"/>
          <p:cNvSpPr>
            <a:spLocks noGrp="1"/>
          </p:cNvSpPr>
          <p:nvPr>
            <p:ph type="subTitle" idx="1"/>
          </p:nvPr>
        </p:nvSpPr>
        <p:spPr>
          <a:xfrm>
            <a:off x="480060" y="4858034"/>
            <a:ext cx="5019620" cy="1569486"/>
          </a:xfrm>
        </p:spPr>
        <p:txBody>
          <a:bodyPr>
            <a:normAutofit/>
          </a:bodyPr>
          <a:lstStyle/>
          <a:p>
            <a:pPr algn="l">
              <a:lnSpc>
                <a:spcPct val="90000"/>
              </a:lnSpc>
              <a:defRPr sz="2400">
                <a:solidFill>
                  <a:srgbClr val="3C3C3C"/>
                </a:solidFill>
              </a:defRPr>
            </a:pPr>
            <a:r>
              <a:rPr lang="en-US"/>
              <a:t>Group 1: </a:t>
            </a:r>
          </a:p>
          <a:p>
            <a:pPr algn="l">
              <a:lnSpc>
                <a:spcPct val="90000"/>
              </a:lnSpc>
              <a:defRPr sz="2400">
                <a:solidFill>
                  <a:srgbClr val="3C3C3C"/>
                </a:solidFill>
              </a:defRPr>
            </a:pPr>
            <a:r>
              <a:rPr lang="en-US"/>
              <a:t>Aayush Pandey </a:t>
            </a:r>
          </a:p>
          <a:p>
            <a:pPr algn="l">
              <a:lnSpc>
                <a:spcPct val="90000"/>
              </a:lnSpc>
              <a:defRPr sz="2400">
                <a:solidFill>
                  <a:srgbClr val="3C3C3C"/>
                </a:solidFill>
              </a:defRPr>
            </a:pPr>
            <a:r>
              <a:rPr lang="en-US"/>
              <a:t>Kevin Prabhu</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921"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een Lock In A 3D Electronic System">
            <a:extLst>
              <a:ext uri="{FF2B5EF4-FFF2-40B4-BE49-F238E27FC236}">
                <a16:creationId xmlns:a16="http://schemas.microsoft.com/office/drawing/2014/main" id="{9FF0459C-96B8-345B-E885-2F4515ABB21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177" r="12609" b="-1"/>
          <a:stretch/>
        </p:blipFill>
        <p:spPr>
          <a:xfrm>
            <a:off x="5199886" y="2052122"/>
            <a:ext cx="3464054" cy="2590672"/>
          </a:xfrm>
          <a:prstGeom prst="rect">
            <a:avLst/>
          </a:prstGeom>
        </p:spPr>
      </p:pic>
      <p:sp>
        <p:nvSpPr>
          <p:cNvPr id="4" name="TextBox 3">
            <a:extLst>
              <a:ext uri="{FF2B5EF4-FFF2-40B4-BE49-F238E27FC236}">
                <a16:creationId xmlns:a16="http://schemas.microsoft.com/office/drawing/2014/main" id="{3B80F4C0-8CE8-673E-F96E-AA812ED526FE}"/>
              </a:ext>
            </a:extLst>
          </p:cNvPr>
          <p:cNvSpPr txBox="1"/>
          <p:nvPr/>
        </p:nvSpPr>
        <p:spPr>
          <a:xfrm>
            <a:off x="8429297" y="4645572"/>
            <a:ext cx="184731" cy="369332"/>
          </a:xfrm>
          <a:prstGeom prst="rect">
            <a:avLst/>
          </a:prstGeom>
          <a:noFill/>
        </p:spPr>
        <p:txBody>
          <a:bodyPr wrap="none" rtlCol="0">
            <a:spAutoFit/>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mute="1">
                <p:cTn id="36" repeatCount="indefinite" fill="hold" display="0">
                  <p:stCondLst>
                    <p:cond delay="indefinite"/>
                  </p:stCondLst>
                </p:cTn>
                <p:tgtEl>
                  <p:spTgt spid="5"/>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Digital financial graph">
            <a:extLst>
              <a:ext uri="{FF2B5EF4-FFF2-40B4-BE49-F238E27FC236}">
                <a16:creationId xmlns:a16="http://schemas.microsoft.com/office/drawing/2014/main" id="{B27363CA-D27A-4163-BD81-FB3CE3302162}"/>
              </a:ext>
            </a:extLst>
          </p:cNvPr>
          <p:cNvPicPr>
            <a:picLocks noChangeAspect="1"/>
          </p:cNvPicPr>
          <p:nvPr/>
        </p:nvPicPr>
        <p:blipFill>
          <a:blip r:embed="rId3"/>
          <a:srcRect l="41003" r="25716"/>
          <a:stretch/>
        </p:blipFill>
        <p:spPr>
          <a:xfrm>
            <a:off x="20" y="-2"/>
            <a:ext cx="4057627"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a:normAutofit/>
          </a:bodyPr>
          <a:lstStyle/>
          <a:p>
            <a:pPr>
              <a:lnSpc>
                <a:spcPct val="90000"/>
              </a:lnSpc>
            </a:pPr>
            <a:r>
              <a:rPr lang="en-US" sz="3500"/>
              <a:t>6. Literature Review: Trends in Smart Grid Cybersecurity</a:t>
            </a:r>
          </a:p>
        </p:txBody>
      </p:sp>
      <p:sp>
        <p:nvSpPr>
          <p:cNvPr id="3" name="Content Placeholder 2"/>
          <p:cNvSpPr>
            <a:spLocks noGrp="1"/>
          </p:cNvSpPr>
          <p:nvPr>
            <p:ph idx="1"/>
          </p:nvPr>
        </p:nvSpPr>
        <p:spPr>
          <a:xfrm>
            <a:off x="4668097" y="2579015"/>
            <a:ext cx="3935505" cy="3496878"/>
          </a:xfrm>
        </p:spPr>
        <p:txBody>
          <a:bodyPr anchor="ctr">
            <a:normAutofit fontScale="85000" lnSpcReduction="10000"/>
          </a:bodyPr>
          <a:lstStyle/>
          <a:p>
            <a:pPr marL="0" indent="0" algn="just">
              <a:buNone/>
            </a:pPr>
            <a:r>
              <a:rPr lang="en-US" sz="1800" b="0" i="0">
                <a:solidFill>
                  <a:srgbClr val="000000"/>
                </a:solidFill>
                <a:effectLst/>
              </a:rPr>
              <a:t>In recent times, cybersecurity in smart grids has witnessed an ecosystem of significant change, especially with the adoption of AI and Big Data.</a:t>
            </a:r>
            <a:br>
              <a:rPr lang="en-US" sz="1800" b="0" i="0">
                <a:solidFill>
                  <a:srgbClr val="3B3A3B"/>
                </a:solidFill>
                <a:effectLst/>
              </a:rPr>
            </a:br>
            <a:endParaRPr lang="en-US" sz="1800" b="0" i="0">
              <a:solidFill>
                <a:srgbClr val="3B3A3B"/>
              </a:solidFill>
              <a:effectLst/>
            </a:endParaRPr>
          </a:p>
          <a:p>
            <a:pPr marL="0" indent="0" algn="just">
              <a:buNone/>
            </a:pPr>
            <a:r>
              <a:rPr lang="en-US" sz="1800" b="0" i="0">
                <a:solidFill>
                  <a:srgbClr val="000000"/>
                </a:solidFill>
                <a:effectLst/>
              </a:rPr>
              <a:t>Key Trends:</a:t>
            </a:r>
            <a:endParaRPr lang="en-US" sz="1800" b="0" i="0">
              <a:solidFill>
                <a:srgbClr val="3B3A3B"/>
              </a:solidFill>
              <a:effectLst/>
            </a:endParaRPr>
          </a:p>
          <a:p>
            <a:pPr algn="just"/>
            <a:r>
              <a:rPr lang="en-US" sz="1800" b="0" i="0">
                <a:solidFill>
                  <a:srgbClr val="000000"/>
                </a:solidFill>
                <a:effectLst/>
              </a:rPr>
              <a:t>Previous studies focused on traditional tools in cybersecurity, which had poor performance concerning new kinds of threats.</a:t>
            </a:r>
            <a:endParaRPr lang="en-US" sz="1800" b="0" i="0">
              <a:solidFill>
                <a:srgbClr val="3B3A3B"/>
              </a:solidFill>
              <a:effectLst/>
            </a:endParaRPr>
          </a:p>
          <a:p>
            <a:pPr algn="just"/>
            <a:r>
              <a:rPr lang="en-US" sz="1800" b="0" i="0">
                <a:solidFill>
                  <a:srgbClr val="000000"/>
                </a:solidFill>
                <a:effectLst/>
              </a:rPr>
              <a:t>2017 marked the year when the introduction of AI became the turning point for threat detection and mitigation.</a:t>
            </a:r>
            <a:endParaRPr lang="en-US" sz="1800" b="0" i="0">
              <a:solidFill>
                <a:srgbClr val="3B3A3B"/>
              </a:solidFill>
              <a:effectLst/>
            </a:endParaRPr>
          </a:p>
          <a:p>
            <a:pPr algn="just"/>
            <a:r>
              <a:rPr lang="en-US" sz="1800" b="0" i="0">
                <a:solidFill>
                  <a:srgbClr val="000000"/>
                </a:solidFill>
                <a:effectLst/>
              </a:rPr>
              <a:t>Analytics of Big Data in recent years have been important for detecting vulnerabilities in real-time.</a:t>
            </a:r>
            <a:endParaRPr lang="en-US" sz="1800" b="0" i="0">
              <a:solidFill>
                <a:srgbClr val="3B3A3B"/>
              </a:solidFill>
              <a:effectLst/>
            </a:endParaRPr>
          </a:p>
          <a:p>
            <a:pPr marL="0" indent="0">
              <a:lnSpc>
                <a:spcPct val="90000"/>
              </a:lnSpc>
              <a:buNone/>
            </a:pPr>
            <a:endParaRPr lang="en-U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piral and curve design of a roof">
            <a:extLst>
              <a:ext uri="{FF2B5EF4-FFF2-40B4-BE49-F238E27FC236}">
                <a16:creationId xmlns:a16="http://schemas.microsoft.com/office/drawing/2014/main" id="{5953FDA5-8882-7643-B1A1-F04D6E6413E0}"/>
              </a:ext>
            </a:extLst>
          </p:cNvPr>
          <p:cNvPicPr>
            <a:picLocks noChangeAspect="1"/>
          </p:cNvPicPr>
          <p:nvPr/>
        </p:nvPicPr>
        <p:blipFill>
          <a:blip r:embed="rId3"/>
          <a:srcRect r="10999" b="-1"/>
          <a:stretch/>
        </p:blipFill>
        <p:spPr>
          <a:xfrm>
            <a:off x="20" y="10"/>
            <a:ext cx="9143979"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B43938-8181-FAE3-BE06-90D99487C4C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b="1">
                <a:solidFill>
                  <a:schemeClr val="tx1">
                    <a:lumMod val="85000"/>
                    <a:lumOff val="15000"/>
                  </a:schemeClr>
                </a:solidFill>
                <a:effectLst/>
              </a:rPr>
              <a:t>Smart Grid Architecture &amp; Risk Overview</a:t>
            </a:r>
            <a:endParaRPr lang="en-US" sz="3100">
              <a:solidFill>
                <a:schemeClr val="tx1">
                  <a:lumMod val="85000"/>
                  <a:lumOff val="15000"/>
                </a:schemeClr>
              </a:solidFill>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8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ity with electrical towers and buildings&#10;&#10;Description automatically generated with medium confidence">
            <a:extLst>
              <a:ext uri="{FF2B5EF4-FFF2-40B4-BE49-F238E27FC236}">
                <a16:creationId xmlns:a16="http://schemas.microsoft.com/office/drawing/2014/main" id="{F54355CE-D9B9-E403-1DFD-B6AF0E57D5D6}"/>
              </a:ext>
            </a:extLst>
          </p:cNvPr>
          <p:cNvPicPr>
            <a:picLocks noChangeAspect="1"/>
          </p:cNvPicPr>
          <p:nvPr/>
        </p:nvPicPr>
        <p:blipFill>
          <a:blip r:embed="rId3">
            <a:alphaModFix/>
          </a:blip>
          <a:srcRect l="2816" r="3950" b="2"/>
          <a:stretch/>
        </p:blipFill>
        <p:spPr>
          <a:xfrm>
            <a:off x="4348157" y="10"/>
            <a:ext cx="4795614" cy="51434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p:cNvSpPr>
            <a:spLocks noGrp="1"/>
          </p:cNvSpPr>
          <p:nvPr>
            <p:ph type="title"/>
          </p:nvPr>
        </p:nvSpPr>
        <p:spPr>
          <a:xfrm>
            <a:off x="-363203" y="0"/>
            <a:ext cx="3602727" cy="1633382"/>
          </a:xfrm>
        </p:spPr>
        <p:txBody>
          <a:bodyPr>
            <a:normAutofit/>
          </a:bodyPr>
          <a:lstStyle/>
          <a:p>
            <a:pPr>
              <a:lnSpc>
                <a:spcPct val="90000"/>
              </a:lnSpc>
            </a:pPr>
            <a:r>
              <a:rPr lang="en-US" sz="3700">
                <a:solidFill>
                  <a:srgbClr val="000000"/>
                </a:solidFill>
              </a:rPr>
              <a:t>7. Smart Grid Architecture &amp; Data Flows</a:t>
            </a:r>
          </a:p>
        </p:txBody>
      </p:sp>
      <p:sp>
        <p:nvSpPr>
          <p:cNvPr id="3" name="Content Placeholder 2"/>
          <p:cNvSpPr>
            <a:spLocks noGrp="1"/>
          </p:cNvSpPr>
          <p:nvPr>
            <p:ph idx="1"/>
          </p:nvPr>
        </p:nvSpPr>
        <p:spPr>
          <a:xfrm>
            <a:off x="-228" y="1446057"/>
            <a:ext cx="5218983" cy="910567"/>
          </a:xfrm>
        </p:spPr>
        <p:txBody>
          <a:bodyPr anchor="ctr">
            <a:normAutofit/>
          </a:bodyPr>
          <a:lstStyle/>
          <a:p>
            <a:pPr marL="0" indent="0">
              <a:lnSpc>
                <a:spcPct val="90000"/>
              </a:lnSpc>
              <a:buNone/>
            </a:pPr>
            <a:r>
              <a:rPr lang="en-US" sz="1200">
                <a:solidFill>
                  <a:srgbClr val="000000"/>
                </a:solidFill>
              </a:rPr>
              <a:t>Smart grid architectures consist of three main layers:</a:t>
            </a:r>
          </a:p>
          <a:p>
            <a:pPr>
              <a:lnSpc>
                <a:spcPct val="90000"/>
              </a:lnSpc>
            </a:pPr>
            <a:endParaRPr lang="en-US" sz="1200">
              <a:solidFill>
                <a:srgbClr val="000000"/>
              </a:solidFill>
            </a:endParaRPr>
          </a:p>
          <a:p>
            <a:pPr>
              <a:lnSpc>
                <a:spcPct val="90000"/>
              </a:lnSpc>
            </a:pPr>
            <a:endParaRPr lang="en-US" sz="1200">
              <a:solidFill>
                <a:srgbClr val="000000"/>
              </a:solidFill>
            </a:endParaRPr>
          </a:p>
        </p:txBody>
      </p:sp>
      <p:graphicFrame>
        <p:nvGraphicFramePr>
          <p:cNvPr id="8" name="Diagram 7">
            <a:extLst>
              <a:ext uri="{FF2B5EF4-FFF2-40B4-BE49-F238E27FC236}">
                <a16:creationId xmlns:a16="http://schemas.microsoft.com/office/drawing/2014/main" id="{9B299CCD-A9EC-699C-7C0B-2C932A5EF80E}"/>
              </a:ext>
            </a:extLst>
          </p:cNvPr>
          <p:cNvGraphicFramePr/>
          <p:nvPr>
            <p:extLst>
              <p:ext uri="{D42A27DB-BD31-4B8C-83A1-F6EECF244321}">
                <p14:modId xmlns:p14="http://schemas.microsoft.com/office/powerpoint/2010/main" val="4271616455"/>
              </p:ext>
            </p:extLst>
          </p:nvPr>
        </p:nvGraphicFramePr>
        <p:xfrm>
          <a:off x="-126123" y="1975450"/>
          <a:ext cx="6527038" cy="4393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909724-2FAC-4941-A743-AB97A8A6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948840" y="1107860"/>
            <a:ext cx="4385835" cy="1046671"/>
          </a:xfrm>
        </p:spPr>
        <p:txBody>
          <a:bodyPr>
            <a:normAutofit/>
          </a:bodyPr>
          <a:lstStyle/>
          <a:p>
            <a:r>
              <a:rPr lang="en-US" sz="2400"/>
              <a:t>8. Cybersecurity in Smart Grids: The CIA Triad</a:t>
            </a:r>
          </a:p>
        </p:txBody>
      </p:sp>
      <p:sp>
        <p:nvSpPr>
          <p:cNvPr id="3" name="Content Placeholder 2"/>
          <p:cNvSpPr>
            <a:spLocks noGrp="1"/>
          </p:cNvSpPr>
          <p:nvPr>
            <p:ph idx="1"/>
          </p:nvPr>
        </p:nvSpPr>
        <p:spPr>
          <a:xfrm>
            <a:off x="485713" y="1969766"/>
            <a:ext cx="5158341" cy="4284287"/>
          </a:xfrm>
        </p:spPr>
        <p:txBody>
          <a:bodyPr anchor="ctr">
            <a:normAutofit/>
          </a:bodyPr>
          <a:lstStyle/>
          <a:p>
            <a:pPr marL="0" indent="0">
              <a:lnSpc>
                <a:spcPct val="90000"/>
              </a:lnSpc>
              <a:buNone/>
            </a:pPr>
            <a:r>
              <a:rPr lang="en-US" sz="1200" dirty="0"/>
              <a:t>The CIA Triad represents the three fundamental principles of cybersecurity:</a:t>
            </a:r>
          </a:p>
          <a:p>
            <a:pPr>
              <a:lnSpc>
                <a:spcPct val="90000"/>
              </a:lnSpc>
            </a:pPr>
            <a:endParaRPr lang="en-US" sz="1200" dirty="0"/>
          </a:p>
          <a:p>
            <a:pPr lvl="1">
              <a:lnSpc>
                <a:spcPct val="90000"/>
              </a:lnSpc>
            </a:pPr>
            <a:r>
              <a:rPr lang="en-US" sz="1200" b="1" dirty="0"/>
              <a:t>Confidentiality</a:t>
            </a:r>
            <a:r>
              <a:rPr lang="en-US" sz="1200" dirty="0"/>
              <a:t>: It ensures that </a:t>
            </a:r>
            <a:r>
              <a:rPr lang="en-US" sz="1200" i="1" dirty="0"/>
              <a:t>sensitive data</a:t>
            </a:r>
            <a:r>
              <a:rPr lang="en-US" sz="1200" dirty="0"/>
              <a:t>, such as </a:t>
            </a:r>
            <a:r>
              <a:rPr lang="en-US" sz="1200" b="1" dirty="0"/>
              <a:t>consumer energy usage patterns</a:t>
            </a:r>
            <a:r>
              <a:rPr lang="en-US" sz="1200" dirty="0"/>
              <a:t>, </a:t>
            </a:r>
            <a:r>
              <a:rPr lang="en-US" sz="1200" b="1" dirty="0"/>
              <a:t>grid control signals</a:t>
            </a:r>
            <a:r>
              <a:rPr lang="en-US" sz="1200" dirty="0"/>
              <a:t>, and </a:t>
            </a:r>
            <a:r>
              <a:rPr lang="en-US" sz="1200" b="1" dirty="0"/>
              <a:t>communications</a:t>
            </a:r>
            <a:r>
              <a:rPr lang="en-US" sz="1200" dirty="0"/>
              <a:t> between components of the smart grid, are available only to </a:t>
            </a:r>
            <a:r>
              <a:rPr lang="en-US" sz="1200" b="1" dirty="0"/>
              <a:t>authorized entities</a:t>
            </a:r>
            <a:r>
              <a:rPr lang="en-US" sz="1200" b="0" i="0" dirty="0">
                <a:effectLst/>
                <a:latin typeface="Helvetica" pitchFamily="2" charset="0"/>
              </a:rPr>
              <a:t>. </a:t>
            </a:r>
            <a:r>
              <a:rPr lang="en-US" sz="1200" baseline="30000" dirty="0"/>
              <a:t>[1]</a:t>
            </a:r>
            <a:endParaRPr lang="en-US" sz="1200" dirty="0"/>
          </a:p>
          <a:p>
            <a:pPr lvl="1">
              <a:lnSpc>
                <a:spcPct val="90000"/>
              </a:lnSpc>
            </a:pPr>
            <a:r>
              <a:rPr lang="en-US" sz="1200" b="1" dirty="0"/>
              <a:t>Integrity</a:t>
            </a:r>
            <a:r>
              <a:rPr lang="en-US" sz="1200" dirty="0"/>
              <a:t>: Grid systems heavily depend on </a:t>
            </a:r>
            <a:r>
              <a:rPr lang="en-US" sz="1200" i="1" dirty="0"/>
              <a:t>real-time</a:t>
            </a:r>
            <a:r>
              <a:rPr lang="en-US" sz="1200" dirty="0"/>
              <a:t>, </a:t>
            </a:r>
            <a:r>
              <a:rPr lang="en-US" sz="1200" i="1" dirty="0"/>
              <a:t>data-intensive decision-making</a:t>
            </a:r>
            <a:r>
              <a:rPr lang="en-US" sz="1200" dirty="0"/>
              <a:t>, such as </a:t>
            </a:r>
            <a:r>
              <a:rPr lang="en-US" sz="1200" b="1" dirty="0"/>
              <a:t>load balancing </a:t>
            </a:r>
            <a:r>
              <a:rPr lang="en-US" sz="1200" dirty="0"/>
              <a:t>and </a:t>
            </a:r>
            <a:r>
              <a:rPr lang="en-US" sz="1200" b="1" dirty="0"/>
              <a:t>resource alloc</a:t>
            </a:r>
            <a:r>
              <a:rPr lang="en-US" sz="1200" dirty="0"/>
              <a:t>ation. Any </a:t>
            </a:r>
            <a:r>
              <a:rPr lang="en-US" sz="1200" i="1" dirty="0"/>
              <a:t>unauthorized modification </a:t>
            </a:r>
            <a:r>
              <a:rPr lang="en-US" sz="1200" dirty="0"/>
              <a:t>to any one of these </a:t>
            </a:r>
            <a:r>
              <a:rPr lang="en-US" sz="1200" b="1" dirty="0"/>
              <a:t>three-grey areas-grid control commands</a:t>
            </a:r>
            <a:r>
              <a:rPr lang="en-US" sz="1200" dirty="0"/>
              <a:t>, </a:t>
            </a:r>
            <a:r>
              <a:rPr lang="en-US" sz="1200" b="1" dirty="0"/>
              <a:t>sensor readings</a:t>
            </a:r>
            <a:r>
              <a:rPr lang="en-US" sz="1200" dirty="0"/>
              <a:t>, or </a:t>
            </a:r>
            <a:r>
              <a:rPr lang="en-US" sz="1200" b="1" dirty="0"/>
              <a:t>system configuration </a:t>
            </a:r>
            <a:r>
              <a:rPr lang="en-US" sz="1200" dirty="0"/>
              <a:t>may</a:t>
            </a:r>
            <a:r>
              <a:rPr lang="en-US" sz="1200" b="1" dirty="0"/>
              <a:t> </a:t>
            </a:r>
            <a:r>
              <a:rPr lang="en-US" sz="1200" dirty="0"/>
              <a:t>result in incorrect power delivery or even a complete shutdown of the system. Mitigation : </a:t>
            </a:r>
            <a:r>
              <a:rPr lang="en-US" sz="1200" b="1" dirty="0"/>
              <a:t>Robust authentication, digital signatures</a:t>
            </a:r>
            <a:r>
              <a:rPr lang="en-US" sz="1200" dirty="0"/>
              <a:t>, and </a:t>
            </a:r>
            <a:r>
              <a:rPr lang="en-US" sz="1200" b="1" dirty="0"/>
              <a:t>hashing techniques</a:t>
            </a:r>
            <a:r>
              <a:rPr lang="en-US" sz="1200" dirty="0"/>
              <a:t> that ensure the </a:t>
            </a:r>
            <a:r>
              <a:rPr lang="en-US" sz="1200" b="1" dirty="0"/>
              <a:t>accuracy</a:t>
            </a:r>
            <a:r>
              <a:rPr lang="en-US" sz="1200" dirty="0"/>
              <a:t>, </a:t>
            </a:r>
            <a:r>
              <a:rPr lang="en-US" sz="1200" b="1" dirty="0"/>
              <a:t>authenticity</a:t>
            </a:r>
            <a:r>
              <a:rPr lang="en-US" sz="1200" dirty="0"/>
              <a:t>, and </a:t>
            </a:r>
            <a:r>
              <a:rPr lang="en-US" sz="1200" b="1" dirty="0"/>
              <a:t>freedom</a:t>
            </a:r>
            <a:r>
              <a:rPr lang="en-US" sz="1200" dirty="0"/>
              <a:t> from unauthorized changes for data in transit.</a:t>
            </a:r>
            <a:r>
              <a:rPr lang="en-US" sz="1200" baseline="30000" dirty="0"/>
              <a:t> [1]</a:t>
            </a:r>
            <a:endParaRPr lang="en-US" sz="1200" dirty="0"/>
          </a:p>
          <a:p>
            <a:pPr lvl="1">
              <a:lnSpc>
                <a:spcPct val="90000"/>
              </a:lnSpc>
            </a:pPr>
            <a:r>
              <a:rPr lang="en-US" sz="1200" b="1" dirty="0"/>
              <a:t>Availability</a:t>
            </a:r>
            <a:r>
              <a:rPr lang="en-US" sz="1200" dirty="0"/>
              <a:t>: It ensures that the </a:t>
            </a:r>
            <a:r>
              <a:rPr lang="en-US" sz="1200" i="1" dirty="0"/>
              <a:t>smart grid infrastructure </a:t>
            </a:r>
            <a:r>
              <a:rPr lang="en-US" sz="1200" dirty="0"/>
              <a:t>is </a:t>
            </a:r>
            <a:r>
              <a:rPr lang="en-US" sz="1200" b="1" dirty="0"/>
              <a:t>available</a:t>
            </a:r>
            <a:r>
              <a:rPr lang="en-US" sz="1200" dirty="0"/>
              <a:t> and </a:t>
            </a:r>
            <a:r>
              <a:rPr lang="en-US" sz="1200" b="1" dirty="0"/>
              <a:t>usable</a:t>
            </a:r>
            <a:r>
              <a:rPr lang="en-US" sz="1200" dirty="0"/>
              <a:t> for authorized users such as </a:t>
            </a:r>
            <a:r>
              <a:rPr lang="en-US" sz="1200" b="1" dirty="0"/>
              <a:t>grid operators</a:t>
            </a:r>
            <a:r>
              <a:rPr lang="en-US" sz="1200" dirty="0"/>
              <a:t> and </a:t>
            </a:r>
            <a:r>
              <a:rPr lang="en-US" sz="1200" b="1" dirty="0"/>
              <a:t>energy providers </a:t>
            </a:r>
            <a:r>
              <a:rPr lang="en-US" sz="1200" dirty="0"/>
              <a:t>at any given instance of time. Smart grid components, such as the </a:t>
            </a:r>
            <a:r>
              <a:rPr lang="en-US" sz="1200" b="1" dirty="0"/>
              <a:t>control systems</a:t>
            </a:r>
            <a:r>
              <a:rPr lang="en-US" sz="1200" dirty="0"/>
              <a:t>, </a:t>
            </a:r>
            <a:r>
              <a:rPr lang="en-US" sz="1200" b="1" dirty="0"/>
              <a:t>sensors</a:t>
            </a:r>
            <a:r>
              <a:rPr lang="en-US" sz="1200" dirty="0"/>
              <a:t>, and </a:t>
            </a:r>
            <a:r>
              <a:rPr lang="en-US" sz="1200" b="1" dirty="0"/>
              <a:t>communication networks</a:t>
            </a:r>
            <a:r>
              <a:rPr lang="en-US" sz="1200" dirty="0"/>
              <a:t>, should work continuously to ensure the reliable and uninterrupted supply of electricity. Measures : </a:t>
            </a:r>
            <a:r>
              <a:rPr lang="en-US" sz="1200" b="1" dirty="0"/>
              <a:t>redundancy</a:t>
            </a:r>
            <a:r>
              <a:rPr lang="en-US" sz="1200" dirty="0"/>
              <a:t>, </a:t>
            </a:r>
            <a:r>
              <a:rPr lang="en-US" sz="1200" b="1" dirty="0"/>
              <a:t>failover systems</a:t>
            </a:r>
            <a:r>
              <a:rPr lang="en-US" sz="1200" dirty="0"/>
              <a:t>, and mechanisms for </a:t>
            </a:r>
            <a:r>
              <a:rPr lang="en-US" sz="1200" b="1" dirty="0"/>
              <a:t>load distribution</a:t>
            </a:r>
            <a:r>
              <a:rPr lang="en-US" sz="1200" dirty="0"/>
              <a:t>.</a:t>
            </a:r>
            <a:r>
              <a:rPr lang="en-US" sz="1200" baseline="30000" dirty="0"/>
              <a:t> [1]</a:t>
            </a:r>
          </a:p>
        </p:txBody>
      </p:sp>
      <p:sp>
        <p:nvSpPr>
          <p:cNvPr id="26" name="Rectangle 25">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96"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Rectangle 29">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Rectangle 31">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9285"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ock">
            <a:extLst>
              <a:ext uri="{FF2B5EF4-FFF2-40B4-BE49-F238E27FC236}">
                <a16:creationId xmlns:a16="http://schemas.microsoft.com/office/drawing/2014/main" id="{22E2432C-B382-062E-6EFE-13D4B3A179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664" y="1969767"/>
            <a:ext cx="2918467" cy="2918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A53159-7745-C137-689D-901F1928A580}"/>
              </a:ext>
            </a:extLst>
          </p:cNvPr>
          <p:cNvSpPr>
            <a:spLocks noGrp="1"/>
          </p:cNvSpPr>
          <p:nvPr>
            <p:ph type="title"/>
          </p:nvPr>
        </p:nvSpPr>
        <p:spPr>
          <a:xfrm>
            <a:off x="466344" y="1161288"/>
            <a:ext cx="2702052" cy="4526280"/>
          </a:xfrm>
        </p:spPr>
        <p:txBody>
          <a:bodyPr>
            <a:normAutofit/>
          </a:bodyPr>
          <a:lstStyle/>
          <a:p>
            <a:r>
              <a:rPr lang="en-US" sz="3200">
                <a:effectLst/>
                <a:latin typeface="Helvetica Neue" panose="02000503000000020004" pitchFamily="2" charset="0"/>
              </a:rPr>
              <a:t>How AI Can Help in Cybersecurity References</a:t>
            </a:r>
            <a:endParaRPr lang="en-US" sz="3200"/>
          </a:p>
        </p:txBody>
      </p:sp>
      <p:sp>
        <p:nvSpPr>
          <p:cNvPr id="20" name="Rectangle 1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1" name="Content Placeholder 2">
            <a:extLst>
              <a:ext uri="{FF2B5EF4-FFF2-40B4-BE49-F238E27FC236}">
                <a16:creationId xmlns:a16="http://schemas.microsoft.com/office/drawing/2014/main" id="{0F8C2224-7512-5921-0C1F-BD94DED14D48}"/>
              </a:ext>
            </a:extLst>
          </p:cNvPr>
          <p:cNvGraphicFramePr>
            <a:graphicFrameLocks noGrp="1"/>
          </p:cNvGraphicFramePr>
          <p:nvPr>
            <p:ph idx="1"/>
            <p:extLst>
              <p:ext uri="{D42A27DB-BD31-4B8C-83A1-F6EECF244321}">
                <p14:modId xmlns:p14="http://schemas.microsoft.com/office/powerpoint/2010/main" val="2101874207"/>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231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1"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60347-F0EF-140B-333F-2306A1C5A064}"/>
              </a:ext>
            </a:extLst>
          </p:cNvPr>
          <p:cNvSpPr>
            <a:spLocks noGrp="1"/>
          </p:cNvSpPr>
          <p:nvPr>
            <p:ph type="title"/>
          </p:nvPr>
        </p:nvSpPr>
        <p:spPr>
          <a:xfrm>
            <a:off x="439858" y="1683756"/>
            <a:ext cx="2336449" cy="2396359"/>
          </a:xfrm>
        </p:spPr>
        <p:txBody>
          <a:bodyPr anchor="b">
            <a:normAutofit/>
          </a:bodyPr>
          <a:lstStyle/>
          <a:p>
            <a:pPr algn="r">
              <a:lnSpc>
                <a:spcPct val="90000"/>
              </a:lnSpc>
            </a:pPr>
            <a:r>
              <a:rPr lang="en-US" sz="2700" dirty="0">
                <a:solidFill>
                  <a:srgbClr val="FFFFFF"/>
                </a:solidFill>
                <a:effectLst/>
                <a:latin typeface="Helvetica" pitchFamily="2" charset="0"/>
              </a:rPr>
              <a:t>Classification based on security requirements.</a:t>
            </a:r>
            <a:br>
              <a:rPr lang="en-US" sz="2700" dirty="0">
                <a:solidFill>
                  <a:srgbClr val="FFFFFF"/>
                </a:solidFill>
                <a:effectLst/>
                <a:latin typeface="Helvetica" pitchFamily="2" charset="0"/>
              </a:rPr>
            </a:br>
            <a:r>
              <a:rPr lang="en-US" sz="2700" baseline="30000" dirty="0">
                <a:solidFill>
                  <a:srgbClr val="FFFFFF"/>
                </a:solidFill>
                <a:effectLst/>
                <a:latin typeface="Helvetica" pitchFamily="2" charset="0"/>
              </a:rPr>
              <a:t>[1-3]</a:t>
            </a:r>
            <a:endParaRPr lang="en-US" sz="2700" dirty="0">
              <a:solidFill>
                <a:srgbClr val="FFFFFF"/>
              </a:solidFill>
            </a:endParaRPr>
          </a:p>
        </p:txBody>
      </p:sp>
      <p:graphicFrame>
        <p:nvGraphicFramePr>
          <p:cNvPr id="6" name="Content Placeholder 5">
            <a:extLst>
              <a:ext uri="{FF2B5EF4-FFF2-40B4-BE49-F238E27FC236}">
                <a16:creationId xmlns:a16="http://schemas.microsoft.com/office/drawing/2014/main" id="{44B37570-9825-1D30-3EFF-EEC2572D22FE}"/>
              </a:ext>
            </a:extLst>
          </p:cNvPr>
          <p:cNvGraphicFramePr>
            <a:graphicFrameLocks noGrp="1"/>
          </p:cNvGraphicFramePr>
          <p:nvPr>
            <p:ph idx="1"/>
            <p:extLst>
              <p:ext uri="{D42A27DB-BD31-4B8C-83A1-F6EECF244321}">
                <p14:modId xmlns:p14="http://schemas.microsoft.com/office/powerpoint/2010/main" val="4256082549"/>
              </p:ext>
            </p:extLst>
          </p:nvPr>
        </p:nvGraphicFramePr>
        <p:xfrm>
          <a:off x="3427782" y="1117568"/>
          <a:ext cx="4994682" cy="5453929"/>
        </p:xfrm>
        <a:graphic>
          <a:graphicData uri="http://schemas.openxmlformats.org/drawingml/2006/table">
            <a:tbl>
              <a:tblPr firstRow="1" bandRow="1">
                <a:solidFill>
                  <a:schemeClr val="bg1"/>
                </a:solidFill>
                <a:tableStyleId>{5C22544A-7EE6-4342-B048-85BDC9FD1C3A}</a:tableStyleId>
              </a:tblPr>
              <a:tblGrid>
                <a:gridCol w="4994682">
                  <a:extLst>
                    <a:ext uri="{9D8B030D-6E8A-4147-A177-3AD203B41FA5}">
                      <a16:colId xmlns:a16="http://schemas.microsoft.com/office/drawing/2014/main" val="981454495"/>
                    </a:ext>
                  </a:extLst>
                </a:gridCol>
              </a:tblGrid>
              <a:tr h="419533">
                <a:tc>
                  <a:txBody>
                    <a:bodyPr/>
                    <a:lstStyle/>
                    <a:p>
                      <a:r>
                        <a:rPr lang="en-US" sz="1400" b="0" cap="none" spc="0">
                          <a:solidFill>
                            <a:schemeClr val="bg1"/>
                          </a:solidFill>
                        </a:rPr>
                        <a:t>Attacks</a:t>
                      </a:r>
                    </a:p>
                  </a:txBody>
                  <a:tcPr marL="115224" marR="92422" marT="88634" marB="88634"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532645443"/>
                  </a:ext>
                </a:extLst>
              </a:tr>
              <a:tr h="419533">
                <a:tc>
                  <a:txBody>
                    <a:bodyPr/>
                    <a:lstStyle/>
                    <a:p>
                      <a:r>
                        <a:rPr lang="en-US" sz="1400" kern="1200" cap="none" spc="0">
                          <a:solidFill>
                            <a:schemeClr val="tx1"/>
                          </a:solidFill>
                          <a:effectLst/>
                          <a:latin typeface="+mn-lt"/>
                          <a:ea typeface="+mn-ea"/>
                          <a:cs typeface="+mn-cs"/>
                        </a:rPr>
                        <a:t>Switching Attacks</a:t>
                      </a:r>
                      <a:endParaRPr lang="en-US" sz="1400" cap="none" spc="0">
                        <a:solidFill>
                          <a:schemeClr val="tx1"/>
                        </a:solidFill>
                      </a:endParaRPr>
                    </a:p>
                  </a:txBody>
                  <a:tcPr marL="115224" marR="92422" marT="88634" marB="88634">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1961387941"/>
                  </a:ext>
                </a:extLst>
              </a:tr>
              <a:tr h="419533">
                <a:tc>
                  <a:txBody>
                    <a:bodyPr/>
                    <a:lstStyle/>
                    <a:p>
                      <a:r>
                        <a:rPr lang="en-US" sz="1400" kern="1200" cap="none" spc="0">
                          <a:solidFill>
                            <a:schemeClr val="tx1"/>
                          </a:solidFill>
                          <a:effectLst/>
                          <a:latin typeface="+mn-lt"/>
                          <a:ea typeface="+mn-ea"/>
                          <a:cs typeface="+mn-cs"/>
                        </a:rPr>
                        <a:t>DoS (Denial of Service) </a:t>
                      </a:r>
                      <a:endParaRPr lang="en-US" sz="1400" cap="none" spc="0">
                        <a:solidFill>
                          <a:schemeClr val="tx1"/>
                        </a:solidFill>
                      </a:endParaRPr>
                    </a:p>
                  </a:txBody>
                  <a:tcPr marL="115224" marR="92422" marT="88634" marB="88634">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8369485"/>
                  </a:ext>
                </a:extLst>
              </a:tr>
              <a:tr h="419533">
                <a:tc>
                  <a:txBody>
                    <a:bodyPr/>
                    <a:lstStyle/>
                    <a:p>
                      <a:r>
                        <a:rPr lang="en-US" sz="1400" kern="1200" cap="none" spc="0">
                          <a:solidFill>
                            <a:schemeClr val="tx1"/>
                          </a:solidFill>
                          <a:effectLst/>
                          <a:latin typeface="+mn-lt"/>
                          <a:ea typeface="+mn-ea"/>
                          <a:cs typeface="+mn-cs"/>
                        </a:rPr>
                        <a:t>Fraud Detection </a:t>
                      </a:r>
                      <a:endParaRPr lang="en-US" sz="1400" cap="none" spc="0">
                        <a:solidFill>
                          <a:schemeClr val="tx1"/>
                        </a:solidFill>
                      </a:endParaRPr>
                    </a:p>
                  </a:txBody>
                  <a:tcPr marL="115224" marR="92422" marT="88634" marB="8863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251418148"/>
                  </a:ext>
                </a:extLst>
              </a:tr>
              <a:tr h="419533">
                <a:tc>
                  <a:txBody>
                    <a:bodyPr/>
                    <a:lstStyle/>
                    <a:p>
                      <a:r>
                        <a:rPr lang="en-US" sz="1400" kern="1200" cap="none" spc="0">
                          <a:solidFill>
                            <a:schemeClr val="tx1"/>
                          </a:solidFill>
                          <a:effectLst/>
                          <a:latin typeface="+mn-lt"/>
                          <a:ea typeface="+mn-ea"/>
                          <a:cs typeface="+mn-cs"/>
                        </a:rPr>
                        <a:t>Cyber Threat Detection</a:t>
                      </a:r>
                      <a:endParaRPr lang="en-US" sz="1400" cap="none" spc="0">
                        <a:solidFill>
                          <a:schemeClr val="tx1"/>
                        </a:solidFill>
                      </a:endParaRPr>
                    </a:p>
                  </a:txBody>
                  <a:tcPr marL="115224" marR="92422" marT="88634" marB="88634">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256269564"/>
                  </a:ext>
                </a:extLst>
              </a:tr>
              <a:tr h="419533">
                <a:tc>
                  <a:txBody>
                    <a:bodyPr/>
                    <a:lstStyle/>
                    <a:p>
                      <a:r>
                        <a:rPr lang="en-US" sz="1400" kern="1200" cap="none" spc="0">
                          <a:solidFill>
                            <a:schemeClr val="tx1"/>
                          </a:solidFill>
                          <a:effectLst/>
                          <a:latin typeface="+mn-lt"/>
                          <a:ea typeface="+mn-ea"/>
                          <a:cs typeface="+mn-cs"/>
                        </a:rPr>
                        <a:t>Data Integrity</a:t>
                      </a:r>
                      <a:endParaRPr lang="en-US" sz="1400" cap="none" spc="0">
                        <a:solidFill>
                          <a:schemeClr val="tx1"/>
                        </a:solidFill>
                      </a:endParaRPr>
                    </a:p>
                  </a:txBody>
                  <a:tcPr marL="115224" marR="92422" marT="88634" marB="8863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371849423"/>
                  </a:ext>
                </a:extLst>
              </a:tr>
              <a:tr h="419533">
                <a:tc>
                  <a:txBody>
                    <a:bodyPr/>
                    <a:lstStyle/>
                    <a:p>
                      <a:r>
                        <a:rPr lang="en-US" sz="1400" kern="1200" cap="none" spc="0">
                          <a:solidFill>
                            <a:schemeClr val="tx1"/>
                          </a:solidFill>
                          <a:effectLst/>
                          <a:latin typeface="+mn-lt"/>
                          <a:ea typeface="+mn-ea"/>
                          <a:cs typeface="+mn-cs"/>
                        </a:rPr>
                        <a:t>Replay</a:t>
                      </a:r>
                      <a:endParaRPr lang="en-US" sz="1400" cap="none" spc="0">
                        <a:solidFill>
                          <a:schemeClr val="tx1"/>
                        </a:solidFill>
                      </a:endParaRPr>
                    </a:p>
                  </a:txBody>
                  <a:tcPr marL="115224" marR="92422" marT="88634" marB="88634">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475601775"/>
                  </a:ext>
                </a:extLst>
              </a:tr>
              <a:tr h="419533">
                <a:tc>
                  <a:txBody>
                    <a:bodyPr/>
                    <a:lstStyle/>
                    <a:p>
                      <a:r>
                        <a:rPr lang="en-US" sz="1400" kern="1200" cap="none" spc="0">
                          <a:solidFill>
                            <a:schemeClr val="tx1"/>
                          </a:solidFill>
                          <a:effectLst/>
                          <a:latin typeface="+mn-lt"/>
                          <a:ea typeface="+mn-ea"/>
                          <a:cs typeface="+mn-cs"/>
                        </a:rPr>
                        <a:t>Packet Dropping </a:t>
                      </a:r>
                      <a:endParaRPr lang="en-US" sz="1400" cap="none" spc="0">
                        <a:solidFill>
                          <a:schemeClr val="tx1"/>
                        </a:solidFill>
                      </a:endParaRPr>
                    </a:p>
                  </a:txBody>
                  <a:tcPr marL="115224" marR="92422" marT="88634" marB="8863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054758135"/>
                  </a:ext>
                </a:extLst>
              </a:tr>
              <a:tr h="419533">
                <a:tc>
                  <a:txBody>
                    <a:bodyPr/>
                    <a:lstStyle/>
                    <a:p>
                      <a:r>
                        <a:rPr lang="en-US" sz="1400" kern="1200" cap="none" spc="0">
                          <a:solidFill>
                            <a:schemeClr val="tx1"/>
                          </a:solidFill>
                          <a:effectLst/>
                          <a:latin typeface="+mn-lt"/>
                          <a:ea typeface="+mn-ea"/>
                          <a:cs typeface="+mn-cs"/>
                        </a:rPr>
                        <a:t>Dynamic Load Altering Attack </a:t>
                      </a:r>
                      <a:endParaRPr lang="en-US" sz="1400" cap="none" spc="0">
                        <a:solidFill>
                          <a:schemeClr val="tx1"/>
                        </a:solidFill>
                      </a:endParaRPr>
                    </a:p>
                  </a:txBody>
                  <a:tcPr marL="115224" marR="92422" marT="88634" marB="88634">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429175191"/>
                  </a:ext>
                </a:extLst>
              </a:tr>
              <a:tr h="419533">
                <a:tc>
                  <a:txBody>
                    <a:bodyPr/>
                    <a:lstStyle/>
                    <a:p>
                      <a:r>
                        <a:rPr lang="en-US" sz="1400" kern="1200" cap="none" spc="0">
                          <a:solidFill>
                            <a:schemeClr val="tx1"/>
                          </a:solidFill>
                          <a:effectLst/>
                          <a:latin typeface="+mn-lt"/>
                          <a:ea typeface="+mn-ea"/>
                          <a:cs typeface="+mn-cs"/>
                        </a:rPr>
                        <a:t>Data Injection Attacks</a:t>
                      </a:r>
                      <a:endParaRPr lang="en-US" sz="1400" cap="none" spc="0">
                        <a:solidFill>
                          <a:schemeClr val="tx1"/>
                        </a:solidFill>
                      </a:endParaRPr>
                    </a:p>
                  </a:txBody>
                  <a:tcPr marL="115224" marR="92422" marT="88634" marB="8863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669457263"/>
                  </a:ext>
                </a:extLst>
              </a:tr>
              <a:tr h="419533">
                <a:tc>
                  <a:txBody>
                    <a:bodyPr/>
                    <a:lstStyle/>
                    <a:p>
                      <a:r>
                        <a:rPr lang="en-US" sz="1400" kern="1200" cap="none" spc="0">
                          <a:solidFill>
                            <a:schemeClr val="tx1"/>
                          </a:solidFill>
                          <a:effectLst/>
                          <a:latin typeface="+mn-lt"/>
                          <a:ea typeface="+mn-ea"/>
                          <a:cs typeface="+mn-cs"/>
                        </a:rPr>
                        <a:t>Malicious Software (Malware) </a:t>
                      </a:r>
                      <a:endParaRPr lang="en-US" sz="1400" cap="none" spc="0">
                        <a:solidFill>
                          <a:schemeClr val="tx1"/>
                        </a:solidFill>
                      </a:endParaRPr>
                    </a:p>
                  </a:txBody>
                  <a:tcPr marL="115224" marR="92422" marT="88634" marB="88634">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573143315"/>
                  </a:ext>
                </a:extLst>
              </a:tr>
              <a:tr h="41953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cap="none" spc="0">
                          <a:solidFill>
                            <a:schemeClr val="tx1"/>
                          </a:solidFill>
                          <a:effectLst/>
                          <a:latin typeface="+mn-lt"/>
                          <a:ea typeface="+mn-ea"/>
                          <a:cs typeface="+mn-cs"/>
                        </a:rPr>
                        <a:t>Vulnerability Analysis</a:t>
                      </a:r>
                    </a:p>
                  </a:txBody>
                  <a:tcPr marL="115224" marR="92422" marT="88634" marB="8863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483263972"/>
                  </a:ext>
                </a:extLst>
              </a:tr>
              <a:tr h="41953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cap="none" spc="0">
                          <a:solidFill>
                            <a:schemeClr val="tx1"/>
                          </a:solidFill>
                          <a:effectLst/>
                          <a:latin typeface="+mn-lt"/>
                          <a:ea typeface="+mn-ea"/>
                          <a:cs typeface="+mn-cs"/>
                        </a:rPr>
                        <a:t>Anomaly Detection</a:t>
                      </a:r>
                    </a:p>
                  </a:txBody>
                  <a:tcPr marL="115224" marR="92422" marT="88634" marB="88634">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774998049"/>
                  </a:ext>
                </a:extLst>
              </a:tr>
            </a:tbl>
          </a:graphicData>
        </a:graphic>
      </p:graphicFrame>
      <p:sp>
        <p:nvSpPr>
          <p:cNvPr id="10" name="TextBox 9">
            <a:extLst>
              <a:ext uri="{FF2B5EF4-FFF2-40B4-BE49-F238E27FC236}">
                <a16:creationId xmlns:a16="http://schemas.microsoft.com/office/drawing/2014/main" id="{FA7C8BBB-F16F-33C3-4A81-1530E2A22C17}"/>
              </a:ext>
            </a:extLst>
          </p:cNvPr>
          <p:cNvSpPr txBox="1"/>
          <p:nvPr/>
        </p:nvSpPr>
        <p:spPr>
          <a:xfrm>
            <a:off x="3355689" y="461733"/>
            <a:ext cx="5138868" cy="369332"/>
          </a:xfrm>
          <a:prstGeom prst="rect">
            <a:avLst/>
          </a:prstGeom>
          <a:noFill/>
        </p:spPr>
        <p:txBody>
          <a:bodyPr wrap="square">
            <a:spAutoFit/>
          </a:bodyPr>
          <a:lstStyle/>
          <a:p>
            <a:r>
              <a:rPr lang="en-US" sz="1800"/>
              <a:t>9. Common Cybersecurity Threats in Smart Grids</a:t>
            </a:r>
            <a:endParaRPr lang="en-US"/>
          </a:p>
        </p:txBody>
      </p:sp>
    </p:spTree>
    <p:extLst>
      <p:ext uri="{BB962C8B-B14F-4D97-AF65-F5344CB8AC3E}">
        <p14:creationId xmlns:p14="http://schemas.microsoft.com/office/powerpoint/2010/main" val="20406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30" y="0"/>
            <a:ext cx="3938487" cy="1807305"/>
          </a:xfrm>
        </p:spPr>
        <p:txBody>
          <a:bodyPr>
            <a:normAutofit fontScale="90000"/>
          </a:bodyPr>
          <a:lstStyle/>
          <a:p>
            <a:pPr>
              <a:lnSpc>
                <a:spcPct val="90000"/>
              </a:lnSpc>
            </a:pPr>
            <a:r>
              <a:rPr lang="en-US" sz="3500" dirty="0"/>
              <a:t>10. Risk modeling: The </a:t>
            </a:r>
            <a:r>
              <a:rPr lang="en-US" sz="3500" b="1" dirty="0"/>
              <a:t>CORAS</a:t>
            </a:r>
            <a:r>
              <a:rPr lang="en-US" sz="3500" dirty="0"/>
              <a:t> method </a:t>
            </a:r>
            <a:r>
              <a:rPr lang="en-US" sz="3500" baseline="30000" dirty="0"/>
              <a:t>[3-5]</a:t>
            </a:r>
            <a:br>
              <a:rPr lang="en-US" sz="1400" dirty="0"/>
            </a:br>
            <a:endParaRPr lang="en-US" sz="3500" dirty="0"/>
          </a:p>
        </p:txBody>
      </p:sp>
      <p:pic>
        <p:nvPicPr>
          <p:cNvPr id="6" name="Picture 5" descr="A diagram of a method of malware&#10;&#10;Description automatically generated">
            <a:extLst>
              <a:ext uri="{FF2B5EF4-FFF2-40B4-BE49-F238E27FC236}">
                <a16:creationId xmlns:a16="http://schemas.microsoft.com/office/drawing/2014/main" id="{1740A640-94D5-ED56-0E98-6FA7BC25C41B}"/>
              </a:ext>
            </a:extLst>
          </p:cNvPr>
          <p:cNvPicPr>
            <a:picLocks noChangeAspect="1"/>
          </p:cNvPicPr>
          <p:nvPr/>
        </p:nvPicPr>
        <p:blipFill>
          <a:blip r:embed="rId2"/>
          <a:srcRect l="17634" r="1715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5" name="Content Placeholder 2">
            <a:extLst>
              <a:ext uri="{FF2B5EF4-FFF2-40B4-BE49-F238E27FC236}">
                <a16:creationId xmlns:a16="http://schemas.microsoft.com/office/drawing/2014/main" id="{AD14634E-6FFE-5198-5C0C-952F503AF7F6}"/>
              </a:ext>
            </a:extLst>
          </p:cNvPr>
          <p:cNvGraphicFramePr>
            <a:graphicFrameLocks noGrp="1"/>
          </p:cNvGraphicFramePr>
          <p:nvPr>
            <p:ph idx="1"/>
            <p:extLst>
              <p:ext uri="{D42A27DB-BD31-4B8C-83A1-F6EECF244321}">
                <p14:modId xmlns:p14="http://schemas.microsoft.com/office/powerpoint/2010/main" val="1648723761"/>
              </p:ext>
            </p:extLst>
          </p:nvPr>
        </p:nvGraphicFramePr>
        <p:xfrm>
          <a:off x="0" y="811250"/>
          <a:ext cx="4778870" cy="2666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diagram of a process&#10;&#10;Description automatically generated with medium confidence">
            <a:extLst>
              <a:ext uri="{FF2B5EF4-FFF2-40B4-BE49-F238E27FC236}">
                <a16:creationId xmlns:a16="http://schemas.microsoft.com/office/drawing/2014/main" id="{90405B00-C920-9683-A8DF-702F9C01B864}"/>
              </a:ext>
            </a:extLst>
          </p:cNvPr>
          <p:cNvPicPr>
            <a:picLocks noChangeAspect="1"/>
          </p:cNvPicPr>
          <p:nvPr/>
        </p:nvPicPr>
        <p:blipFill>
          <a:blip r:embed="rId8"/>
          <a:stretch>
            <a:fillRect/>
          </a:stretch>
        </p:blipFill>
        <p:spPr>
          <a:xfrm>
            <a:off x="60504" y="3867642"/>
            <a:ext cx="4647989" cy="2179107"/>
          </a:xfrm>
          <a:prstGeom prst="rect">
            <a:avLst/>
          </a:prstGeom>
        </p:spPr>
      </p:pic>
      <p:sp>
        <p:nvSpPr>
          <p:cNvPr id="10" name="TextBox 9">
            <a:extLst>
              <a:ext uri="{FF2B5EF4-FFF2-40B4-BE49-F238E27FC236}">
                <a16:creationId xmlns:a16="http://schemas.microsoft.com/office/drawing/2014/main" id="{154CAF95-C81A-7CD9-E53C-4EE414603BAB}"/>
              </a:ext>
            </a:extLst>
          </p:cNvPr>
          <p:cNvSpPr txBox="1"/>
          <p:nvPr/>
        </p:nvSpPr>
        <p:spPr>
          <a:xfrm>
            <a:off x="826048" y="6103852"/>
            <a:ext cx="2666452" cy="400110"/>
          </a:xfrm>
          <a:prstGeom prst="rect">
            <a:avLst/>
          </a:prstGeom>
          <a:noFill/>
        </p:spPr>
        <p:txBody>
          <a:bodyPr wrap="square" rtlCol="0">
            <a:spAutoFit/>
          </a:bodyPr>
          <a:lstStyle/>
          <a:p>
            <a:r>
              <a:rPr lang="en-US" sz="1000" dirty="0">
                <a:solidFill>
                  <a:srgbClr val="000000"/>
                </a:solidFill>
                <a:effectLst/>
                <a:latin typeface="Dreaming Outloud Pro" panose="020F0502020204030204" pitchFamily="34" charset="0"/>
                <a:cs typeface="Dreaming Outloud Pro" panose="020F0502020204030204" pitchFamily="34" charset="0"/>
              </a:rPr>
              <a:t>CORAS method for security risk analysis </a:t>
            </a:r>
            <a:r>
              <a:rPr lang="en-US" sz="1000" baseline="30000" dirty="0">
                <a:solidFill>
                  <a:srgbClr val="000000"/>
                </a:solidFill>
                <a:effectLst/>
                <a:latin typeface="Dreaming Outloud Pro" panose="020F0502020204030204" pitchFamily="34" charset="0"/>
                <a:cs typeface="Dreaming Outloud Pro" panose="020F0502020204030204" pitchFamily="34" charset="0"/>
              </a:rPr>
              <a:t>[1]</a:t>
            </a:r>
            <a:r>
              <a:rPr lang="en-US" sz="1000" dirty="0">
                <a:solidFill>
                  <a:srgbClr val="000000"/>
                </a:solidFill>
                <a:effectLst/>
                <a:latin typeface="Dreaming Outloud Pro" panose="020F0502020204030204" pitchFamily="34" charset="0"/>
                <a:cs typeface="Dreaming Outloud Pro" panose="020F0502020204030204" pitchFamily="34" charset="0"/>
              </a:rPr>
              <a:t>.</a:t>
            </a:r>
          </a:p>
          <a:p>
            <a:endParaRPr lang="en-US" sz="1000" dirty="0">
              <a:latin typeface="Dreaming Outloud Pro" panose="020F0502020204030204" pitchFamily="34" charset="0"/>
              <a:cs typeface="Dreaming Outloud Pro"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B3F0-776A-EE67-6A40-E2DC692BA9E7}"/>
              </a:ext>
            </a:extLst>
          </p:cNvPr>
          <p:cNvSpPr>
            <a:spLocks noGrp="1"/>
          </p:cNvSpPr>
          <p:nvPr>
            <p:ph type="title"/>
          </p:nvPr>
        </p:nvSpPr>
        <p:spPr/>
        <p:txBody>
          <a:bodyPr>
            <a:noAutofit/>
          </a:bodyPr>
          <a:lstStyle/>
          <a:p>
            <a:r>
              <a:rPr lang="en-US" sz="2000" b="1">
                <a:solidFill>
                  <a:srgbClr val="000000"/>
                </a:solidFill>
                <a:effectLst/>
                <a:latin typeface="+mn-lt"/>
              </a:rPr>
              <a:t>Cyber security risk assessment methods for supervisory control and data acquisition (SCADA) (</a:t>
            </a:r>
            <a:r>
              <a:rPr lang="en-US" sz="2000" b="1" i="1">
                <a:solidFill>
                  <a:srgbClr val="000000"/>
                </a:solidFill>
                <a:effectLst/>
                <a:latin typeface="+mn-lt"/>
              </a:rPr>
              <a:t>supervisory control and data acquisition</a:t>
            </a:r>
            <a:r>
              <a:rPr lang="en-US" sz="2000" b="1">
                <a:solidFill>
                  <a:srgbClr val="000000"/>
                </a:solidFill>
                <a:effectLst/>
                <a:latin typeface="+mn-lt"/>
              </a:rPr>
              <a:t>)</a:t>
            </a:r>
            <a:br>
              <a:rPr lang="en-US" sz="2000" b="1">
                <a:solidFill>
                  <a:srgbClr val="000000"/>
                </a:solidFill>
                <a:effectLst/>
                <a:latin typeface="+mn-lt"/>
              </a:rPr>
            </a:br>
            <a:r>
              <a:rPr lang="en-US" sz="2000" b="1">
                <a:solidFill>
                  <a:srgbClr val="000000"/>
                </a:solidFill>
                <a:effectLst/>
                <a:latin typeface="+mn-lt"/>
              </a:rPr>
              <a:t> systems - </a:t>
            </a:r>
            <a:r>
              <a:rPr lang="en-US" sz="2000" b="1">
                <a:solidFill>
                  <a:srgbClr val="000000"/>
                </a:solidFill>
                <a:latin typeface="+mn-lt"/>
              </a:rPr>
              <a:t>Methods</a:t>
            </a:r>
            <a:br>
              <a:rPr lang="en-US" sz="1400" b="1">
                <a:effectLst/>
              </a:rPr>
            </a:br>
            <a:br>
              <a:rPr lang="en-US" sz="2000" b="1">
                <a:solidFill>
                  <a:srgbClr val="000000"/>
                </a:solidFill>
                <a:effectLst/>
                <a:latin typeface="+mn-lt"/>
              </a:rPr>
            </a:br>
            <a:endParaRPr lang="en-US" sz="2000" b="1">
              <a:latin typeface="+mn-lt"/>
            </a:endParaRPr>
          </a:p>
        </p:txBody>
      </p:sp>
      <p:graphicFrame>
        <p:nvGraphicFramePr>
          <p:cNvPr id="8" name="Content Placeholder 2">
            <a:extLst>
              <a:ext uri="{FF2B5EF4-FFF2-40B4-BE49-F238E27FC236}">
                <a16:creationId xmlns:a16="http://schemas.microsoft.com/office/drawing/2014/main" id="{D566D73B-D2E7-8008-4FF0-F4F42883EBE5}"/>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42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56" name="Rectangle 5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6" y="729175"/>
            <a:ext cx="8324514"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4947763" y="1051617"/>
            <a:ext cx="3441996" cy="1889135"/>
          </a:xfrm>
        </p:spPr>
        <p:txBody>
          <a:bodyPr anchor="b">
            <a:normAutofit/>
          </a:bodyPr>
          <a:lstStyle/>
          <a:p>
            <a:r>
              <a:rPr lang="en-US" sz="3900"/>
              <a:t>11. Artificial Intelligence and Risk Mitigation</a:t>
            </a:r>
          </a:p>
        </p:txBody>
      </p:sp>
      <p:sp>
        <p:nvSpPr>
          <p:cNvPr id="3" name="Content Placeholder 2"/>
          <p:cNvSpPr>
            <a:spLocks noGrp="1"/>
          </p:cNvSpPr>
          <p:nvPr>
            <p:ph idx="1"/>
          </p:nvPr>
        </p:nvSpPr>
        <p:spPr>
          <a:xfrm>
            <a:off x="415581" y="3429000"/>
            <a:ext cx="7974178" cy="2542780"/>
          </a:xfrm>
        </p:spPr>
        <p:txBody>
          <a:bodyPr>
            <a:normAutofit/>
          </a:bodyPr>
          <a:lstStyle/>
          <a:p>
            <a:pPr marL="0" indent="0">
              <a:lnSpc>
                <a:spcPct val="90000"/>
              </a:lnSpc>
              <a:buNone/>
            </a:pPr>
            <a:r>
              <a:rPr lang="en-US" sz="1200"/>
              <a:t>AI systems automate the response for speedier response times with minimized human error in critical situations.  Artificial Intelligence (AI) plays a crucial role in mitigating risks in smart grids:</a:t>
            </a:r>
          </a:p>
          <a:p>
            <a:pPr>
              <a:lnSpc>
                <a:spcPct val="90000"/>
              </a:lnSpc>
            </a:pPr>
            <a:endParaRPr lang="en-US" sz="1200"/>
          </a:p>
          <a:p>
            <a:pPr marL="171450" lvl="1" indent="-171450">
              <a:lnSpc>
                <a:spcPct val="90000"/>
              </a:lnSpc>
            </a:pPr>
            <a:r>
              <a:rPr lang="en-US" sz="1200" b="1"/>
              <a:t>Threat Identification</a:t>
            </a:r>
            <a:r>
              <a:rPr lang="en-US" sz="1200"/>
              <a:t>: AI's ability to analyze </a:t>
            </a:r>
            <a:r>
              <a:rPr lang="en-US" sz="1200" b="1"/>
              <a:t>large data sets</a:t>
            </a:r>
            <a:r>
              <a:rPr lang="en-US" sz="1200"/>
              <a:t> in real-time helps </a:t>
            </a:r>
            <a:r>
              <a:rPr lang="en-US" sz="1200" i="1"/>
              <a:t>identify</a:t>
            </a:r>
            <a:r>
              <a:rPr lang="en-US" sz="1200"/>
              <a:t> </a:t>
            </a:r>
            <a:r>
              <a:rPr lang="en-US" sz="1200" b="1"/>
              <a:t>emerging</a:t>
            </a:r>
            <a:r>
              <a:rPr lang="en-US" sz="1200"/>
              <a:t> and </a:t>
            </a:r>
            <a:r>
              <a:rPr lang="en-US" sz="1200" b="1"/>
              <a:t>unknown threats</a:t>
            </a:r>
            <a:r>
              <a:rPr lang="en-US" sz="1200"/>
              <a:t>. AI models </a:t>
            </a:r>
            <a:r>
              <a:rPr lang="en-US" sz="1200" b="1"/>
              <a:t>continuously monitor grid behavior</a:t>
            </a:r>
            <a:r>
              <a:rPr lang="en-US" sz="1200"/>
              <a:t>, </a:t>
            </a:r>
            <a:r>
              <a:rPr lang="en-US" sz="1200" i="1"/>
              <a:t>analyzing data patterns </a:t>
            </a:r>
            <a:r>
              <a:rPr lang="en-US" sz="1200"/>
              <a:t>from various grid components, such as </a:t>
            </a:r>
            <a:r>
              <a:rPr lang="en-US" sz="1200" b="1"/>
              <a:t>smart meters</a:t>
            </a:r>
            <a:r>
              <a:rPr lang="en-US" sz="1200"/>
              <a:t>, </a:t>
            </a:r>
            <a:r>
              <a:rPr lang="en-US" sz="1200" b="1"/>
              <a:t>sensors</a:t>
            </a:r>
            <a:r>
              <a:rPr lang="en-US" sz="1200"/>
              <a:t>, and </a:t>
            </a:r>
            <a:r>
              <a:rPr lang="en-US" sz="1200" b="1"/>
              <a:t>energy distribution points</a:t>
            </a:r>
            <a:r>
              <a:rPr lang="en-US" sz="1200"/>
              <a:t>. </a:t>
            </a:r>
          </a:p>
          <a:p>
            <a:pPr marL="171450" lvl="1" indent="-171450">
              <a:lnSpc>
                <a:spcPct val="90000"/>
              </a:lnSpc>
            </a:pPr>
            <a:r>
              <a:rPr lang="en-US" sz="1200" b="1"/>
              <a:t>Anomaly Detection</a:t>
            </a:r>
            <a:r>
              <a:rPr lang="en-US" sz="1200"/>
              <a:t>: AI and machine learning models </a:t>
            </a:r>
            <a:r>
              <a:rPr lang="en-US" sz="1200" b="1"/>
              <a:t>excel</a:t>
            </a:r>
            <a:r>
              <a:rPr lang="en-US" sz="1200"/>
              <a:t> at </a:t>
            </a:r>
            <a:r>
              <a:rPr lang="en-US" sz="1200" b="1"/>
              <a:t>recognizing normal grid behavior</a:t>
            </a:r>
            <a:r>
              <a:rPr lang="en-US" sz="1200"/>
              <a:t>; thus, anomaly detection of potential threats is a strong suit. These models learn to recognize </a:t>
            </a:r>
            <a:r>
              <a:rPr lang="en-US" sz="1200" b="1"/>
              <a:t>unusual patterns </a:t>
            </a:r>
            <a:r>
              <a:rPr lang="en-US" sz="1200"/>
              <a:t>- for instance, </a:t>
            </a:r>
            <a:r>
              <a:rPr lang="en-US" sz="1200" i="1"/>
              <a:t>unexpected spikes </a:t>
            </a:r>
            <a:r>
              <a:rPr lang="en-US" sz="1200"/>
              <a:t>in energy usage or </a:t>
            </a:r>
            <a:r>
              <a:rPr lang="en-US" sz="1200" i="1"/>
              <a:t>irregular grid communication signals</a:t>
            </a:r>
            <a:r>
              <a:rPr lang="en-US" sz="1200"/>
              <a:t>-that may hint at </a:t>
            </a:r>
            <a:r>
              <a:rPr lang="en-US" sz="1200" b="1"/>
              <a:t>malfunctioning equipment</a:t>
            </a:r>
            <a:r>
              <a:rPr lang="en-US" sz="1200"/>
              <a:t>, </a:t>
            </a:r>
            <a:r>
              <a:rPr lang="en-US" sz="1200" b="1"/>
              <a:t>cyber-attacks</a:t>
            </a:r>
            <a:r>
              <a:rPr lang="en-US" sz="1200"/>
              <a:t>, or </a:t>
            </a:r>
            <a:r>
              <a:rPr lang="en-US" sz="1200" b="1"/>
              <a:t>unauthorized access </a:t>
            </a:r>
            <a:r>
              <a:rPr lang="en-US" sz="1200"/>
              <a:t>through training on </a:t>
            </a:r>
            <a:r>
              <a:rPr lang="en-US" sz="1200" b="1"/>
              <a:t>historical data</a:t>
            </a:r>
            <a:r>
              <a:rPr lang="en-US" sz="1200"/>
              <a:t>. After the </a:t>
            </a:r>
            <a:r>
              <a:rPr lang="en-US" sz="1200" b="1"/>
              <a:t>flagging</a:t>
            </a:r>
            <a:r>
              <a:rPr lang="en-US" sz="1200"/>
              <a:t> of such anomalies, </a:t>
            </a:r>
            <a:r>
              <a:rPr lang="en-US" sz="1200" b="1"/>
              <a:t>alerts</a:t>
            </a:r>
            <a:r>
              <a:rPr lang="en-US" sz="1200"/>
              <a:t> can be </a:t>
            </a:r>
            <a:r>
              <a:rPr lang="en-US" sz="1200" b="1"/>
              <a:t>generated</a:t>
            </a:r>
            <a:r>
              <a:rPr lang="en-US" sz="1200"/>
              <a:t> for further investigation before affecting performance on the grid.</a:t>
            </a:r>
          </a:p>
          <a:p>
            <a:pPr marL="171450" lvl="1" indent="-171450">
              <a:lnSpc>
                <a:spcPct val="90000"/>
              </a:lnSpc>
            </a:pPr>
            <a:r>
              <a:rPr lang="en-US" sz="1200" b="1"/>
              <a:t>Mitigation</a:t>
            </a:r>
            <a:r>
              <a:rPr lang="en-US" sz="1200"/>
              <a:t>: Once an anomaly or threat is detected, AI systems can </a:t>
            </a:r>
            <a:r>
              <a:rPr lang="en-US" sz="1200" b="1"/>
              <a:t>trigger</a:t>
            </a:r>
            <a:r>
              <a:rPr lang="en-US" sz="1200"/>
              <a:t> </a:t>
            </a:r>
            <a:r>
              <a:rPr lang="en-US" sz="1200" b="1"/>
              <a:t>mitigation</a:t>
            </a:r>
            <a:r>
              <a:rPr lang="en-US" sz="1200"/>
              <a:t> </a:t>
            </a:r>
            <a:r>
              <a:rPr lang="en-US" sz="1200" b="1"/>
              <a:t>measures</a:t>
            </a:r>
            <a:r>
              <a:rPr lang="en-US" sz="1200"/>
              <a:t> </a:t>
            </a:r>
            <a:r>
              <a:rPr lang="en-US" sz="1200" b="1"/>
              <a:t>automatically</a:t>
            </a:r>
            <a:r>
              <a:rPr lang="en-US" sz="1200"/>
              <a:t> to limit the impact. This may include </a:t>
            </a:r>
            <a:r>
              <a:rPr lang="en-US" sz="1200" i="1"/>
              <a:t>managing power distribution</a:t>
            </a:r>
            <a:r>
              <a:rPr lang="en-US" sz="1200"/>
              <a:t> by </a:t>
            </a:r>
            <a:r>
              <a:rPr lang="en-US" sz="1200" b="1"/>
              <a:t>shifting power </a:t>
            </a:r>
            <a:r>
              <a:rPr lang="en-US" sz="1200"/>
              <a:t>around, </a:t>
            </a:r>
            <a:r>
              <a:rPr lang="en-US" sz="1200" b="1"/>
              <a:t>cutting off portions</a:t>
            </a:r>
            <a:r>
              <a:rPr lang="en-US" sz="1200"/>
              <a:t> of the grid in case of an attack, or </a:t>
            </a:r>
            <a:r>
              <a:rPr lang="en-US" sz="1200" b="1"/>
              <a:t>deploying cybersecurity measures</a:t>
            </a:r>
            <a:r>
              <a:rPr lang="en-US" sz="1200"/>
              <a:t> to shut down </a:t>
            </a:r>
            <a:r>
              <a:rPr lang="en-US" sz="1200" i="1"/>
              <a:t>malicious access points</a:t>
            </a:r>
            <a:r>
              <a:rPr lang="en-US" sz="1200"/>
              <a:t>. </a:t>
            </a:r>
          </a:p>
        </p:txBody>
      </p:sp>
      <p:pic>
        <p:nvPicPr>
          <p:cNvPr id="13" name="Picture 12" descr="A graph with orange and orange lines&#10;&#10;Description automatically generated">
            <a:extLst>
              <a:ext uri="{FF2B5EF4-FFF2-40B4-BE49-F238E27FC236}">
                <a16:creationId xmlns:a16="http://schemas.microsoft.com/office/drawing/2014/main" id="{431D680B-3C8C-5C5E-4648-814C297D9929}"/>
              </a:ext>
            </a:extLst>
          </p:cNvPr>
          <p:cNvPicPr>
            <a:picLocks noChangeAspect="1"/>
          </p:cNvPicPr>
          <p:nvPr/>
        </p:nvPicPr>
        <p:blipFill>
          <a:blip r:embed="rId3"/>
          <a:stretch>
            <a:fillRect/>
          </a:stretch>
        </p:blipFill>
        <p:spPr>
          <a:xfrm>
            <a:off x="456202" y="769810"/>
            <a:ext cx="4152900" cy="2700070"/>
          </a:xfrm>
          <a:prstGeom prst="rect">
            <a:avLst/>
          </a:prstGeom>
        </p:spPr>
      </p:pic>
      <p:sp>
        <p:nvSpPr>
          <p:cNvPr id="15" name="TextBox 14">
            <a:extLst>
              <a:ext uri="{FF2B5EF4-FFF2-40B4-BE49-F238E27FC236}">
                <a16:creationId xmlns:a16="http://schemas.microsoft.com/office/drawing/2014/main" id="{4A0FAF8F-7774-C0FC-B0A2-199BF62C9A75}"/>
              </a:ext>
            </a:extLst>
          </p:cNvPr>
          <p:cNvSpPr txBox="1"/>
          <p:nvPr/>
        </p:nvSpPr>
        <p:spPr>
          <a:xfrm>
            <a:off x="3206699" y="2964133"/>
            <a:ext cx="1508746" cy="246221"/>
          </a:xfrm>
          <a:prstGeom prst="rect">
            <a:avLst/>
          </a:prstGeom>
          <a:noFill/>
        </p:spPr>
        <p:txBody>
          <a:bodyPr wrap="none" rtlCol="0">
            <a:spAutoFit/>
          </a:bodyPr>
          <a:lstStyle/>
          <a:p>
            <a:r>
              <a:rPr lang="en-US" sz="1000"/>
              <a:t>Based on Data from </a:t>
            </a:r>
            <a:r>
              <a:rPr lang="en-US" sz="1000" baseline="30000"/>
              <a:t>[16-17]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linds(horizontal)">
                                      <p:cBhvr>
                                        <p:cTn id="21" dur="500"/>
                                        <p:tgtEl>
                                          <p:spTgt spid="3">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9D909724-2FAC-4941-A743-AB97A8A6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60213" y="620546"/>
            <a:ext cx="4385835" cy="1046671"/>
          </a:xfrm>
        </p:spPr>
        <p:txBody>
          <a:bodyPr>
            <a:normAutofit/>
          </a:bodyPr>
          <a:lstStyle/>
          <a:p>
            <a:r>
              <a:rPr lang="en-US" sz="2400"/>
              <a:t>12. Deep Learning for Threat Detection</a:t>
            </a:r>
          </a:p>
        </p:txBody>
      </p:sp>
      <p:sp>
        <p:nvSpPr>
          <p:cNvPr id="3" name="Content Placeholder 2"/>
          <p:cNvSpPr>
            <a:spLocks noGrp="1"/>
          </p:cNvSpPr>
          <p:nvPr>
            <p:ph idx="1"/>
          </p:nvPr>
        </p:nvSpPr>
        <p:spPr>
          <a:xfrm>
            <a:off x="771588" y="1460938"/>
            <a:ext cx="4563087" cy="4289201"/>
          </a:xfrm>
        </p:spPr>
        <p:txBody>
          <a:bodyPr anchor="ctr">
            <a:normAutofit/>
          </a:bodyPr>
          <a:lstStyle/>
          <a:p>
            <a:pPr marL="0" indent="0">
              <a:lnSpc>
                <a:spcPct val="90000"/>
              </a:lnSpc>
              <a:buNone/>
            </a:pPr>
            <a:r>
              <a:rPr lang="en-US" sz="1100" dirty="0"/>
              <a:t>Deep learning models are particularly effective for identifying sophisticated threats in smart grids:</a:t>
            </a:r>
          </a:p>
          <a:p>
            <a:pPr marL="0" indent="0">
              <a:lnSpc>
                <a:spcPct val="90000"/>
              </a:lnSpc>
              <a:buNone/>
            </a:pPr>
            <a:endParaRPr lang="en-US" sz="1100" dirty="0"/>
          </a:p>
          <a:p>
            <a:pPr>
              <a:lnSpc>
                <a:spcPct val="90000"/>
              </a:lnSpc>
            </a:pPr>
            <a:r>
              <a:rPr lang="en-US" sz="1100" b="1" dirty="0"/>
              <a:t>Complex Pattern Recognition</a:t>
            </a:r>
            <a:r>
              <a:rPr lang="en-US" sz="1100" dirty="0"/>
              <a:t>: </a:t>
            </a:r>
            <a:r>
              <a:rPr lang="en-US" sz="1100" dirty="0">
                <a:latin typeface=".SF NS"/>
              </a:rPr>
              <a:t>Only deep learning models, particularly </a:t>
            </a:r>
            <a:r>
              <a:rPr lang="en-US" sz="1100" i="1" dirty="0">
                <a:latin typeface=".SF NS"/>
              </a:rPr>
              <a:t>CNNs</a:t>
            </a:r>
            <a:r>
              <a:rPr lang="en-US" sz="1100" dirty="0">
                <a:latin typeface=".SF NS"/>
              </a:rPr>
              <a:t> (</a:t>
            </a:r>
            <a:r>
              <a:rPr lang="en-US" sz="1100" b="1" dirty="0">
                <a:latin typeface=".SF NS"/>
              </a:rPr>
              <a:t>Convolutional Neural Networks </a:t>
            </a:r>
            <a:r>
              <a:rPr lang="en-US" sz="1100" dirty="0">
                <a:latin typeface=".SF NS"/>
              </a:rPr>
              <a:t>), are able to process and analyze the </a:t>
            </a:r>
            <a:r>
              <a:rPr lang="en-US" sz="1100" i="1" dirty="0">
                <a:latin typeface=".SF NS"/>
              </a:rPr>
              <a:t>complex patterns </a:t>
            </a:r>
            <a:r>
              <a:rPr lang="en-US" sz="1100" dirty="0">
                <a:latin typeface=".SF NS"/>
              </a:rPr>
              <a:t>in the </a:t>
            </a:r>
            <a:r>
              <a:rPr lang="en-US" sz="1100" i="1" dirty="0">
                <a:latin typeface=".SF NS"/>
              </a:rPr>
              <a:t>timeseries data </a:t>
            </a:r>
            <a:r>
              <a:rPr lang="en-US" sz="1100" dirty="0">
                <a:latin typeface=".SF NS"/>
              </a:rPr>
              <a:t>generated by such smart grid systems. Advanced techniques through </a:t>
            </a:r>
            <a:r>
              <a:rPr lang="en-US" sz="1100" i="1" dirty="0">
                <a:latin typeface=".SF NS"/>
              </a:rPr>
              <a:t>GAF</a:t>
            </a:r>
            <a:r>
              <a:rPr lang="en-US" sz="1100" dirty="0">
                <a:latin typeface=".SF NS"/>
              </a:rPr>
              <a:t> (</a:t>
            </a:r>
            <a:r>
              <a:rPr lang="en-US" sz="1100" b="1" dirty="0" err="1">
                <a:latin typeface=".SF NS"/>
              </a:rPr>
              <a:t>Gramian</a:t>
            </a:r>
            <a:r>
              <a:rPr lang="en-US" sz="1100" b="1" dirty="0">
                <a:latin typeface=".SF NS"/>
              </a:rPr>
              <a:t> Angular Field</a:t>
            </a:r>
            <a:r>
              <a:rPr lang="en-US" sz="1100" dirty="0">
                <a:latin typeface=".SF NS"/>
              </a:rPr>
              <a:t>) </a:t>
            </a:r>
            <a:r>
              <a:rPr lang="en-US" sz="1100" b="1" dirty="0">
                <a:latin typeface=".SF NS"/>
              </a:rPr>
              <a:t>transformation</a:t>
            </a:r>
            <a:r>
              <a:rPr lang="en-US" sz="1100" dirty="0">
                <a:latin typeface=".SF NS"/>
              </a:rPr>
              <a:t> can convert time-series data into </a:t>
            </a:r>
            <a:r>
              <a:rPr lang="en-US" sz="1100" b="1" dirty="0">
                <a:latin typeface=".SF NS"/>
              </a:rPr>
              <a:t>images</a:t>
            </a:r>
            <a:r>
              <a:rPr lang="en-US" sz="1100" dirty="0">
                <a:latin typeface=".SF NS"/>
              </a:rPr>
              <a:t> and </a:t>
            </a:r>
            <a:r>
              <a:rPr lang="en-US" sz="1100" b="1" dirty="0">
                <a:latin typeface=".SF NS"/>
              </a:rPr>
              <a:t>visualize</a:t>
            </a:r>
            <a:r>
              <a:rPr lang="en-US" sz="1100" dirty="0">
                <a:latin typeface=".SF NS"/>
              </a:rPr>
              <a:t> in a structure that the deep learning algorithm may be able to realize in normal and attack data. </a:t>
            </a:r>
            <a:r>
              <a:rPr lang="en-US" sz="1100" baseline="30000" dirty="0">
                <a:latin typeface=".SF NS"/>
              </a:rPr>
              <a:t>[8][9] </a:t>
            </a:r>
          </a:p>
          <a:p>
            <a:pPr marL="0" indent="0">
              <a:lnSpc>
                <a:spcPct val="90000"/>
              </a:lnSpc>
              <a:buNone/>
            </a:pPr>
            <a:endParaRPr lang="en-US" sz="1100" dirty="0">
              <a:latin typeface=".SF NS"/>
            </a:endParaRPr>
          </a:p>
          <a:p>
            <a:pPr>
              <a:lnSpc>
                <a:spcPct val="90000"/>
              </a:lnSpc>
            </a:pPr>
            <a:r>
              <a:rPr lang="en-US" sz="1100" b="1" dirty="0"/>
              <a:t>Zero-Day Attack Detection</a:t>
            </a:r>
            <a:r>
              <a:rPr lang="en-US" sz="1100" dirty="0"/>
              <a:t>: </a:t>
            </a:r>
            <a:r>
              <a:rPr lang="en-US" sz="1100" dirty="0">
                <a:latin typeface=".SF NS"/>
              </a:rPr>
              <a:t>Deep learning models, especially </a:t>
            </a:r>
            <a:r>
              <a:rPr lang="en-US" sz="1100" b="1" dirty="0">
                <a:latin typeface=".SF NS"/>
              </a:rPr>
              <a:t>autoencoders</a:t>
            </a:r>
            <a:r>
              <a:rPr lang="en-US" sz="1100" dirty="0">
                <a:latin typeface=".SF NS"/>
              </a:rPr>
              <a:t> and </a:t>
            </a:r>
            <a:r>
              <a:rPr lang="en-US" sz="1100" b="1" dirty="0">
                <a:latin typeface=".SF NS"/>
              </a:rPr>
              <a:t>RNNs</a:t>
            </a:r>
            <a:r>
              <a:rPr lang="en-US" sz="1100" dirty="0">
                <a:latin typeface=".SF NS"/>
              </a:rPr>
              <a:t>, play a significant role in zero-day attack detection. Because deep learning models do not depend on predefined attack signatures, they can </a:t>
            </a:r>
            <a:r>
              <a:rPr lang="en-US" sz="1100" b="1" dirty="0">
                <a:latin typeface=".SF NS"/>
              </a:rPr>
              <a:t>identify</a:t>
            </a:r>
            <a:r>
              <a:rPr lang="en-US" sz="1100" dirty="0">
                <a:latin typeface=".SF NS"/>
              </a:rPr>
              <a:t> </a:t>
            </a:r>
            <a:r>
              <a:rPr lang="en-US" sz="1100" b="1" dirty="0">
                <a:latin typeface=".SF NS"/>
              </a:rPr>
              <a:t>unseen</a:t>
            </a:r>
            <a:r>
              <a:rPr lang="en-US" sz="1100" dirty="0">
                <a:latin typeface=".SF NS"/>
              </a:rPr>
              <a:t> </a:t>
            </a:r>
            <a:r>
              <a:rPr lang="en-US" sz="1100" b="1" dirty="0">
                <a:latin typeface=".SF NS"/>
              </a:rPr>
              <a:t>attack</a:t>
            </a:r>
            <a:r>
              <a:rPr lang="en-US" sz="1100" dirty="0">
                <a:latin typeface=".SF NS"/>
              </a:rPr>
              <a:t> </a:t>
            </a:r>
            <a:r>
              <a:rPr lang="en-US" sz="1100" b="1" dirty="0">
                <a:latin typeface=".SF NS"/>
              </a:rPr>
              <a:t>behaviors</a:t>
            </a:r>
            <a:r>
              <a:rPr lang="en-US" sz="1100" dirty="0">
                <a:latin typeface=".SF NS"/>
              </a:rPr>
              <a:t> </a:t>
            </a:r>
            <a:r>
              <a:rPr lang="en-US" sz="1100" b="1" dirty="0">
                <a:latin typeface=".SF NS"/>
              </a:rPr>
              <a:t>effectively</a:t>
            </a:r>
            <a:r>
              <a:rPr lang="en-US" sz="1100" dirty="0">
                <a:latin typeface=".SF NS"/>
              </a:rPr>
              <a:t>. For example, autoencoders learn the </a:t>
            </a:r>
            <a:r>
              <a:rPr lang="en-US" sz="1100" b="1" dirty="0">
                <a:latin typeface=".SF NS"/>
              </a:rPr>
              <a:t>typical data distribution</a:t>
            </a:r>
            <a:r>
              <a:rPr lang="en-US" sz="1100" dirty="0">
                <a:latin typeface=".SF NS"/>
              </a:rPr>
              <a:t> of smart grids and </a:t>
            </a:r>
            <a:r>
              <a:rPr lang="en-US" sz="1100" b="1" dirty="0">
                <a:latin typeface=".SF NS"/>
              </a:rPr>
              <a:t>detect anomalies </a:t>
            </a:r>
            <a:r>
              <a:rPr lang="en-US" sz="1100" dirty="0">
                <a:latin typeface=".SF NS"/>
              </a:rPr>
              <a:t>that </a:t>
            </a:r>
            <a:r>
              <a:rPr lang="en-US" sz="1100" b="1" dirty="0">
                <a:latin typeface=".SF NS"/>
              </a:rPr>
              <a:t>deviate</a:t>
            </a:r>
            <a:r>
              <a:rPr lang="en-US" sz="1100" dirty="0">
                <a:latin typeface=".SF NS"/>
              </a:rPr>
              <a:t> from </a:t>
            </a:r>
            <a:r>
              <a:rPr lang="en-US" sz="1100" b="1" dirty="0">
                <a:latin typeface=".SF NS"/>
              </a:rPr>
              <a:t>the learned data distribution</a:t>
            </a:r>
            <a:r>
              <a:rPr lang="en-US" sz="1100" dirty="0">
                <a:latin typeface=".SF NS"/>
              </a:rPr>
              <a:t>. They are hence very </a:t>
            </a:r>
            <a:r>
              <a:rPr lang="en-US" sz="1100" b="1" dirty="0">
                <a:latin typeface=".SF NS"/>
              </a:rPr>
              <a:t>effective</a:t>
            </a:r>
            <a:r>
              <a:rPr lang="en-US" sz="1100" dirty="0">
                <a:latin typeface=".SF NS"/>
              </a:rPr>
              <a:t> for zero-day detection scenarios, </a:t>
            </a:r>
            <a:r>
              <a:rPr lang="en-US" sz="1100" b="1" dirty="0">
                <a:latin typeface=".SF NS"/>
              </a:rPr>
              <a:t>enabling up to 89-99% detection rates</a:t>
            </a:r>
            <a:r>
              <a:rPr lang="en-US" sz="1100" dirty="0">
                <a:latin typeface=".SF NS"/>
              </a:rPr>
              <a:t> for </a:t>
            </a:r>
            <a:r>
              <a:rPr lang="en-US" sz="1100" b="1" dirty="0">
                <a:latin typeface=".SF NS"/>
              </a:rPr>
              <a:t>unseen</a:t>
            </a:r>
            <a:r>
              <a:rPr lang="en-US" sz="1100" dirty="0">
                <a:latin typeface=".SF NS"/>
              </a:rPr>
              <a:t> </a:t>
            </a:r>
            <a:r>
              <a:rPr lang="en-US" sz="1100" b="1" dirty="0">
                <a:latin typeface=".SF NS"/>
              </a:rPr>
              <a:t>attacks</a:t>
            </a:r>
            <a:r>
              <a:rPr lang="en-US" sz="1100" dirty="0">
                <a:latin typeface=".SF NS"/>
              </a:rPr>
              <a:t>. This capability is further enhanced by the use of </a:t>
            </a:r>
            <a:r>
              <a:rPr lang="en-US" sz="1100" b="1" dirty="0">
                <a:latin typeface=".SF NS"/>
              </a:rPr>
              <a:t>Long Short-Term Memory (LSTM) networks</a:t>
            </a:r>
            <a:r>
              <a:rPr lang="en-US" sz="1100" dirty="0">
                <a:latin typeface=".SF NS"/>
              </a:rPr>
              <a:t>, a </a:t>
            </a:r>
            <a:r>
              <a:rPr lang="en-US" sz="1100" b="1" dirty="0">
                <a:latin typeface=".SF NS"/>
              </a:rPr>
              <a:t>variant</a:t>
            </a:r>
            <a:r>
              <a:rPr lang="en-US" sz="1100" dirty="0">
                <a:latin typeface=".SF NS"/>
              </a:rPr>
              <a:t> of </a:t>
            </a:r>
            <a:r>
              <a:rPr lang="en-US" sz="1100" b="1" dirty="0">
                <a:latin typeface=".SF NS"/>
              </a:rPr>
              <a:t>RNNs</a:t>
            </a:r>
            <a:r>
              <a:rPr lang="en-US" sz="1100" dirty="0">
                <a:latin typeface=".SF NS"/>
              </a:rPr>
              <a:t>, in </a:t>
            </a:r>
            <a:r>
              <a:rPr lang="en-US" sz="1100" b="1" dirty="0">
                <a:latin typeface=".SF NS"/>
              </a:rPr>
              <a:t>modeling temporal dependencies </a:t>
            </a:r>
            <a:r>
              <a:rPr lang="en-US" sz="1100" dirty="0">
                <a:latin typeface=".SF NS"/>
              </a:rPr>
              <a:t>within the </a:t>
            </a:r>
            <a:r>
              <a:rPr lang="en-US" sz="1100" b="1" dirty="0">
                <a:latin typeface=".SF NS"/>
              </a:rPr>
              <a:t>data</a:t>
            </a:r>
            <a:r>
              <a:rPr lang="en-US" sz="1100" dirty="0">
                <a:latin typeface=".SF NS"/>
              </a:rPr>
              <a:t>, helping in </a:t>
            </a:r>
            <a:r>
              <a:rPr lang="en-US" sz="1100" b="1" dirty="0">
                <a:latin typeface=".SF NS"/>
              </a:rPr>
              <a:t>prediction</a:t>
            </a:r>
            <a:r>
              <a:rPr lang="en-US" sz="1100" dirty="0">
                <a:latin typeface=".SF NS"/>
              </a:rPr>
              <a:t> and </a:t>
            </a:r>
            <a:r>
              <a:rPr lang="en-US" sz="1100" b="1" dirty="0">
                <a:latin typeface=".SF NS"/>
              </a:rPr>
              <a:t>identification</a:t>
            </a:r>
            <a:r>
              <a:rPr lang="en-US" sz="1100" dirty="0">
                <a:latin typeface=".SF NS"/>
              </a:rPr>
              <a:t> of </a:t>
            </a:r>
            <a:r>
              <a:rPr lang="en-US" sz="1100" b="1" dirty="0">
                <a:latin typeface=".SF NS"/>
              </a:rPr>
              <a:t>patterns</a:t>
            </a:r>
            <a:r>
              <a:rPr lang="en-US" sz="1100" dirty="0">
                <a:latin typeface=".SF NS"/>
              </a:rPr>
              <a:t> that emerge </a:t>
            </a:r>
            <a:r>
              <a:rPr lang="en-US" sz="1100" b="1" dirty="0">
                <a:latin typeface=".SF NS"/>
              </a:rPr>
              <a:t>over time</a:t>
            </a:r>
            <a:r>
              <a:rPr lang="en-US" sz="1100" dirty="0">
                <a:latin typeface=".SF NS"/>
              </a:rPr>
              <a:t>. </a:t>
            </a:r>
            <a:r>
              <a:rPr lang="en-US" sz="1100" baseline="30000" dirty="0">
                <a:latin typeface=".SF NS"/>
              </a:rPr>
              <a:t>[9][10]</a:t>
            </a:r>
          </a:p>
        </p:txBody>
      </p:sp>
      <p:sp>
        <p:nvSpPr>
          <p:cNvPr id="58" name="Rectangle 57">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96"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2" name="Rectangle 61">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4" name="Rectangle 63">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9285"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Head with Gears">
            <a:extLst>
              <a:ext uri="{FF2B5EF4-FFF2-40B4-BE49-F238E27FC236}">
                <a16:creationId xmlns:a16="http://schemas.microsoft.com/office/drawing/2014/main" id="{923A447A-9534-BCF0-A517-8B03443D59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664" y="1969767"/>
            <a:ext cx="2918467" cy="2918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dissolv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7CE040-5BA0-9A7B-7F81-7E96D77D616F}"/>
              </a:ext>
            </a:extLst>
          </p:cNvPr>
          <p:cNvSpPr>
            <a:spLocks noGrp="1"/>
          </p:cNvSpPr>
          <p:nvPr>
            <p:ph type="title"/>
          </p:nvPr>
        </p:nvSpPr>
        <p:spPr>
          <a:xfrm>
            <a:off x="852775" y="609597"/>
            <a:ext cx="7044316" cy="1330841"/>
          </a:xfrm>
        </p:spPr>
        <p:txBody>
          <a:bodyPr>
            <a:normAutofit/>
          </a:bodyPr>
          <a:lstStyle/>
          <a:p>
            <a:r>
              <a:rPr lang="en-US"/>
              <a:t>Paper Details</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A057BE26-C945-C5A3-9CA9-88FC8CEC027A}"/>
              </a:ext>
            </a:extLst>
          </p:cNvPr>
          <p:cNvPicPr>
            <a:picLocks noChangeAspect="1"/>
          </p:cNvPicPr>
          <p:nvPr/>
        </p:nvPicPr>
        <p:blipFill>
          <a:blip r:embed="rId2"/>
          <a:stretch>
            <a:fillRect/>
          </a:stretch>
        </p:blipFill>
        <p:spPr>
          <a:xfrm>
            <a:off x="1960452" y="5260774"/>
            <a:ext cx="3591379" cy="987629"/>
          </a:xfrm>
          <a:prstGeom prst="rect">
            <a:avLst/>
          </a:prstGeom>
        </p:spPr>
      </p:pic>
      <p:sp>
        <p:nvSpPr>
          <p:cNvPr id="34" name="Freeform: Shape 3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663F95F5-14B5-3856-BD26-79CEF4EA5ED5}"/>
              </a:ext>
            </a:extLst>
          </p:cNvPr>
          <p:cNvGraphicFramePr>
            <a:graphicFrameLocks noGrp="1"/>
          </p:cNvGraphicFramePr>
          <p:nvPr>
            <p:ph idx="1"/>
            <p:extLst>
              <p:ext uri="{D42A27DB-BD31-4B8C-83A1-F6EECF244321}">
                <p14:modId xmlns:p14="http://schemas.microsoft.com/office/powerpoint/2010/main" val="709699405"/>
              </p:ext>
            </p:extLst>
          </p:nvPr>
        </p:nvGraphicFramePr>
        <p:xfrm>
          <a:off x="1960453" y="1952598"/>
          <a:ext cx="5286768" cy="3917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414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73" name="Rectangle 72">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6" y="729175"/>
            <a:ext cx="8324514"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5102442" y="711869"/>
            <a:ext cx="3441996" cy="1889135"/>
          </a:xfrm>
        </p:spPr>
        <p:txBody>
          <a:bodyPr anchor="b">
            <a:normAutofit/>
          </a:bodyPr>
          <a:lstStyle/>
          <a:p>
            <a:pPr>
              <a:lnSpc>
                <a:spcPct val="90000"/>
              </a:lnSpc>
            </a:pPr>
            <a:r>
              <a:rPr lang="en-US" sz="4200"/>
              <a:t>13. Predictive Analytics in Grid Security</a:t>
            </a:r>
          </a:p>
        </p:txBody>
      </p:sp>
      <p:pic>
        <p:nvPicPr>
          <p:cNvPr id="6" name="Picture 5" descr="A graph with a red line&#10;&#10;Description automatically generated">
            <a:extLst>
              <a:ext uri="{FF2B5EF4-FFF2-40B4-BE49-F238E27FC236}">
                <a16:creationId xmlns:a16="http://schemas.microsoft.com/office/drawing/2014/main" id="{5F5D9032-E775-7FCF-9ABC-B05E71A37AE9}"/>
              </a:ext>
            </a:extLst>
          </p:cNvPr>
          <p:cNvPicPr>
            <a:picLocks noChangeAspect="1"/>
          </p:cNvPicPr>
          <p:nvPr/>
        </p:nvPicPr>
        <p:blipFill>
          <a:blip r:embed="rId3"/>
          <a:stretch>
            <a:fillRect/>
          </a:stretch>
        </p:blipFill>
        <p:spPr>
          <a:xfrm>
            <a:off x="357773" y="729174"/>
            <a:ext cx="4188105" cy="2596624"/>
          </a:xfrm>
          <a:prstGeom prst="rect">
            <a:avLst/>
          </a:prstGeom>
        </p:spPr>
      </p:pic>
      <p:graphicFrame>
        <p:nvGraphicFramePr>
          <p:cNvPr id="12" name="Content Placeholder 11">
            <a:extLst>
              <a:ext uri="{FF2B5EF4-FFF2-40B4-BE49-F238E27FC236}">
                <a16:creationId xmlns:a16="http://schemas.microsoft.com/office/drawing/2014/main" id="{D4C28CE3-AFFE-29FC-6CFE-52C6052A6726}"/>
              </a:ext>
            </a:extLst>
          </p:cNvPr>
          <p:cNvGraphicFramePr>
            <a:graphicFrameLocks noGrp="1"/>
          </p:cNvGraphicFramePr>
          <p:nvPr>
            <p:ph idx="1"/>
            <p:extLst>
              <p:ext uri="{D42A27DB-BD31-4B8C-83A1-F6EECF244321}">
                <p14:modId xmlns:p14="http://schemas.microsoft.com/office/powerpoint/2010/main" val="4198296996"/>
              </p:ext>
            </p:extLst>
          </p:nvPr>
        </p:nvGraphicFramePr>
        <p:xfrm>
          <a:off x="403906" y="3330178"/>
          <a:ext cx="8324514" cy="2798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6490" y="-148907"/>
            <a:ext cx="7646631" cy="642414"/>
          </a:xfrm>
        </p:spPr>
        <p:txBody>
          <a:bodyPr anchor="b">
            <a:normAutofit/>
          </a:bodyPr>
          <a:lstStyle/>
          <a:p>
            <a:r>
              <a:rPr lang="en-US" sz="3100">
                <a:solidFill>
                  <a:schemeClr val="tx2"/>
                </a:solidFill>
              </a:rPr>
              <a:t>14. Survey of Cybersecurity Techniques</a:t>
            </a:r>
          </a:p>
        </p:txBody>
      </p:sp>
      <p:grpSp>
        <p:nvGrpSpPr>
          <p:cNvPr id="74" name="Group 73">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1"/>
            <a:ext cx="2521551" cy="2522849"/>
            <a:chOff x="-305" y="-1"/>
            <a:chExt cx="3832880" cy="2876136"/>
          </a:xfrm>
        </p:grpSpPr>
        <p:sp>
          <p:nvSpPr>
            <p:cNvPr id="75" name="Freeform: Shape 61">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63">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64">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Content Placeholder 2"/>
          <p:cNvSpPr>
            <a:spLocks noGrp="1"/>
          </p:cNvSpPr>
          <p:nvPr>
            <p:ph idx="1"/>
          </p:nvPr>
        </p:nvSpPr>
        <p:spPr>
          <a:xfrm>
            <a:off x="11517" y="694857"/>
            <a:ext cx="9129587" cy="2882529"/>
          </a:xfrm>
        </p:spPr>
        <p:txBody>
          <a:bodyPr anchor="ctr">
            <a:noAutofit/>
          </a:bodyPr>
          <a:lstStyle/>
          <a:p>
            <a:pPr marL="0" indent="0">
              <a:lnSpc>
                <a:spcPct val="90000"/>
              </a:lnSpc>
              <a:buNone/>
            </a:pPr>
            <a:r>
              <a:rPr lang="en-US" sz="900" dirty="0">
                <a:solidFill>
                  <a:schemeClr val="tx2"/>
                </a:solidFill>
              </a:rPr>
              <a:t>Comparing traditional and AI-based cybersecurity techniques in smart grids:</a:t>
            </a:r>
            <a:endParaRPr lang="en-US" sz="900" b="1" dirty="0">
              <a:solidFill>
                <a:schemeClr val="tx2"/>
              </a:solidFill>
            </a:endParaRPr>
          </a:p>
          <a:p>
            <a:pPr marL="0" indent="0">
              <a:lnSpc>
                <a:spcPct val="90000"/>
              </a:lnSpc>
              <a:buNone/>
            </a:pPr>
            <a:endParaRPr lang="en-US" sz="900" dirty="0">
              <a:solidFill>
                <a:schemeClr val="tx2"/>
              </a:solidFill>
            </a:endParaRPr>
          </a:p>
          <a:p>
            <a:pPr marL="0" indent="0">
              <a:lnSpc>
                <a:spcPct val="90000"/>
              </a:lnSpc>
              <a:buNone/>
            </a:pPr>
            <a:r>
              <a:rPr lang="en-US" sz="900" b="1" dirty="0">
                <a:solidFill>
                  <a:schemeClr val="tx2"/>
                </a:solidFill>
                <a:effectLst/>
                <a:latin typeface="Helvetica Neue" panose="02000503000000020004" pitchFamily="2" charset="0"/>
              </a:rPr>
              <a:t>Traditional Security Solutions</a:t>
            </a:r>
            <a:r>
              <a:rPr lang="en-US" sz="900" dirty="0">
                <a:solidFill>
                  <a:schemeClr val="tx2"/>
                </a:solidFill>
                <a:effectLst/>
                <a:latin typeface="Helvetica Neue" panose="02000503000000020004" pitchFamily="2" charset="0"/>
              </a:rPr>
              <a:t>: Firewalls, signature-based IDS, and antivirus all represent other classic security solutions traditionally considered for smart grid protection, along with other critical infrastructures. Most of the techniques are reactive in nature, where threat detection is done by using some predefined set of rules and known attack signatures. </a:t>
            </a:r>
            <a:r>
              <a:rPr lang="en-US" sz="900" baseline="30000" dirty="0">
                <a:solidFill>
                  <a:schemeClr val="tx2"/>
                </a:solidFill>
                <a:effectLst/>
                <a:latin typeface="Helvetica Neue" panose="02000503000000020004" pitchFamily="2" charset="0"/>
              </a:rPr>
              <a:t> [11-14]</a:t>
            </a:r>
            <a:endParaRPr lang="en-US" sz="900" dirty="0">
              <a:solidFill>
                <a:schemeClr val="tx2"/>
              </a:solidFill>
              <a:effectLst/>
              <a:latin typeface="Helvetica Neue" panose="02000503000000020004" pitchFamily="2" charset="0"/>
            </a:endParaRPr>
          </a:p>
          <a:p>
            <a:pPr marL="0" indent="0">
              <a:lnSpc>
                <a:spcPct val="90000"/>
              </a:lnSpc>
              <a:buNone/>
            </a:pPr>
            <a:r>
              <a:rPr lang="en-US" sz="900" i="1" dirty="0">
                <a:solidFill>
                  <a:schemeClr val="tx2"/>
                </a:solidFill>
                <a:effectLst/>
                <a:latin typeface="Helvetica Neue" panose="02000503000000020004" pitchFamily="2" charset="0"/>
              </a:rPr>
              <a:t>Challenges</a:t>
            </a:r>
            <a:r>
              <a:rPr lang="en-US" sz="900" dirty="0">
                <a:solidFill>
                  <a:schemeClr val="tx2"/>
                </a:solidFill>
                <a:effectLst/>
                <a:latin typeface="Helvetica Neue" panose="02000503000000020004" pitchFamily="2" charset="0"/>
              </a:rPr>
              <a:t> </a:t>
            </a:r>
          </a:p>
          <a:p>
            <a:pPr>
              <a:lnSpc>
                <a:spcPct val="90000"/>
              </a:lnSpc>
            </a:pPr>
            <a:r>
              <a:rPr lang="en-US" sz="900" b="1" dirty="0">
                <a:solidFill>
                  <a:schemeClr val="tx2"/>
                </a:solidFill>
                <a:effectLst/>
                <a:latin typeface="Helvetica Neue" panose="02000503000000020004" pitchFamily="2" charset="0"/>
              </a:rPr>
              <a:t>High False Positives</a:t>
            </a:r>
            <a:r>
              <a:rPr lang="en-US" sz="900" dirty="0">
                <a:solidFill>
                  <a:schemeClr val="tx2"/>
                </a:solidFill>
                <a:effectLst/>
                <a:latin typeface="Helvetica Neue" panose="02000503000000020004" pitchFamily="2" charset="0"/>
              </a:rPr>
              <a:t>: Conventional methods normally result in a high number of false positives-from benign actions being flagged up incorrectly as threats-which overwhelm the operators of the system. </a:t>
            </a:r>
          </a:p>
          <a:p>
            <a:pPr>
              <a:lnSpc>
                <a:spcPct val="90000"/>
              </a:lnSpc>
            </a:pPr>
            <a:r>
              <a:rPr lang="en-US" sz="900" b="1" dirty="0">
                <a:solidFill>
                  <a:schemeClr val="tx2"/>
                </a:solidFill>
                <a:effectLst/>
                <a:latin typeface="Helvetica Neue" panose="02000503000000020004" pitchFamily="2" charset="0"/>
              </a:rPr>
              <a:t>Limited Adaptability</a:t>
            </a:r>
            <a:r>
              <a:rPr lang="en-US" sz="900" dirty="0">
                <a:solidFill>
                  <a:schemeClr val="tx2"/>
                </a:solidFill>
                <a:effectLst/>
                <a:latin typeface="Helvetica Neue" panose="02000503000000020004" pitchFamily="2" charset="0"/>
              </a:rPr>
              <a:t>: These methods are static, with very little dynamism in adjusting to new forms of cyberattacks, hence carrying out poorly in modern smart grid environments that are rapidly changing. </a:t>
            </a:r>
            <a:br>
              <a:rPr lang="en-US" sz="900" dirty="0">
                <a:solidFill>
                  <a:schemeClr val="tx2"/>
                </a:solidFill>
                <a:effectLst/>
                <a:latin typeface="Helvetica Neue" panose="02000503000000020004" pitchFamily="2" charset="0"/>
              </a:rPr>
            </a:br>
            <a:endParaRPr lang="en-US" sz="900" dirty="0">
              <a:solidFill>
                <a:schemeClr val="tx2"/>
              </a:solidFill>
              <a:effectLst/>
              <a:latin typeface="Helvetica Neue" panose="02000503000000020004" pitchFamily="2" charset="0"/>
            </a:endParaRPr>
          </a:p>
          <a:p>
            <a:pPr>
              <a:lnSpc>
                <a:spcPct val="90000"/>
              </a:lnSpc>
            </a:pPr>
            <a:endParaRPr lang="en-US" sz="900" dirty="0">
              <a:solidFill>
                <a:schemeClr val="tx2"/>
              </a:solidFill>
              <a:effectLst/>
              <a:latin typeface="Helvetica Neue" panose="02000503000000020004" pitchFamily="2" charset="0"/>
            </a:endParaRPr>
          </a:p>
          <a:p>
            <a:pPr marL="0" indent="0">
              <a:lnSpc>
                <a:spcPct val="90000"/>
              </a:lnSpc>
              <a:buNone/>
            </a:pPr>
            <a:r>
              <a:rPr lang="en-US" sz="900" b="1" dirty="0">
                <a:solidFill>
                  <a:schemeClr val="tx2"/>
                </a:solidFill>
                <a:effectLst/>
                <a:latin typeface="Helvetica Neue" panose="02000503000000020004" pitchFamily="2" charset="0"/>
              </a:rPr>
              <a:t>AI-driven Cybersecurity techniques:  </a:t>
            </a:r>
            <a:r>
              <a:rPr lang="en-US" sz="900" dirty="0">
                <a:solidFill>
                  <a:schemeClr val="tx2"/>
                </a:solidFill>
                <a:effectLst/>
                <a:latin typeface="Helvetica Neue" panose="02000503000000020004" pitchFamily="2" charset="0"/>
              </a:rPr>
              <a:t>AI and ML signify an active form of cybersecurity. Given the massive amount of data generated by smart grids, continuous learning can be granted to these systems to identify both known and unknown threats in real time. </a:t>
            </a:r>
            <a:r>
              <a:rPr lang="en-US" sz="900" baseline="30000" dirty="0">
                <a:solidFill>
                  <a:schemeClr val="tx2"/>
                </a:solidFill>
                <a:effectLst/>
                <a:latin typeface="Helvetica Neue" panose="02000503000000020004" pitchFamily="2" charset="0"/>
              </a:rPr>
              <a:t> [11-14]</a:t>
            </a:r>
            <a:endParaRPr lang="en-US" sz="900" dirty="0">
              <a:solidFill>
                <a:schemeClr val="tx2"/>
              </a:solidFill>
              <a:effectLst/>
              <a:latin typeface="Helvetica Neue" panose="02000503000000020004" pitchFamily="2" charset="0"/>
            </a:endParaRPr>
          </a:p>
          <a:p>
            <a:pPr marL="0" indent="0">
              <a:lnSpc>
                <a:spcPct val="90000"/>
              </a:lnSpc>
              <a:buNone/>
            </a:pPr>
            <a:r>
              <a:rPr lang="en-US" sz="900" i="1" dirty="0">
                <a:solidFill>
                  <a:schemeClr val="tx2"/>
                </a:solidFill>
                <a:effectLst/>
                <a:latin typeface="Helvetica Neue" panose="02000503000000020004" pitchFamily="2" charset="0"/>
              </a:rPr>
              <a:t>Advantages</a:t>
            </a:r>
            <a:r>
              <a:rPr lang="en-US" sz="900" dirty="0">
                <a:solidFill>
                  <a:schemeClr val="tx2"/>
                </a:solidFill>
                <a:effectLst/>
                <a:latin typeface="Helvetica Neue" panose="02000503000000020004" pitchFamily="2" charset="0"/>
              </a:rPr>
              <a:t> </a:t>
            </a:r>
          </a:p>
          <a:p>
            <a:pPr>
              <a:lnSpc>
                <a:spcPct val="90000"/>
              </a:lnSpc>
            </a:pPr>
            <a:r>
              <a:rPr lang="en-US" sz="900" b="1" dirty="0">
                <a:solidFill>
                  <a:schemeClr val="tx2"/>
                </a:solidFill>
                <a:effectLst/>
                <a:latin typeface="Helvetica Neue" panose="02000503000000020004" pitchFamily="2" charset="0"/>
              </a:rPr>
              <a:t>Reduced False Positives</a:t>
            </a:r>
            <a:r>
              <a:rPr lang="en-US" sz="900" dirty="0">
                <a:solidFill>
                  <a:schemeClr val="tx2"/>
                </a:solidFill>
                <a:effectLst/>
                <a:latin typeface="Helvetica Neue" panose="02000503000000020004" pitchFamily="2" charset="0"/>
              </a:rPr>
              <a:t>: AI models constantly enhance their detection mechanisms, bringing down the percentage of false positives considerably compared to traditional methods. </a:t>
            </a:r>
          </a:p>
          <a:p>
            <a:pPr>
              <a:lnSpc>
                <a:spcPct val="90000"/>
              </a:lnSpc>
            </a:pPr>
            <a:r>
              <a:rPr lang="en-US" sz="900" b="1" dirty="0">
                <a:solidFill>
                  <a:schemeClr val="tx2"/>
                </a:solidFill>
                <a:latin typeface="Helvetica Neue" panose="02000503000000020004" pitchFamily="2" charset="0"/>
              </a:rPr>
              <a:t>Real-Time Monitoring</a:t>
            </a:r>
            <a:r>
              <a:rPr lang="en-US" sz="900" dirty="0">
                <a:solidFill>
                  <a:schemeClr val="tx2"/>
                </a:solidFill>
                <a:effectLst/>
                <a:latin typeface="Helvetica Neue" panose="02000503000000020004" pitchFamily="2" charset="0"/>
              </a:rPr>
              <a:t> : AI-driven systems have real-time threat detection and response, hence enabling more speed and comprehensiveness in the protection of smart grid infrastructures. </a:t>
            </a:r>
            <a:endParaRPr lang="en-US" sz="900" dirty="0">
              <a:solidFill>
                <a:schemeClr val="tx2"/>
              </a:solidFill>
              <a:latin typeface="Helvetica Neue" panose="02000503000000020004" pitchFamily="2" charset="0"/>
            </a:endParaRPr>
          </a:p>
          <a:p>
            <a:pPr>
              <a:lnSpc>
                <a:spcPct val="90000"/>
              </a:lnSpc>
            </a:pPr>
            <a:r>
              <a:rPr lang="en-US" sz="900" b="1" dirty="0">
                <a:solidFill>
                  <a:schemeClr val="tx2"/>
                </a:solidFill>
                <a:effectLst/>
                <a:latin typeface="Helvetica Neue" panose="02000503000000020004" pitchFamily="2" charset="0"/>
              </a:rPr>
              <a:t>Adaptability</a:t>
            </a:r>
            <a:r>
              <a:rPr lang="en-US" sz="900" dirty="0">
                <a:solidFill>
                  <a:schemeClr val="tx2"/>
                </a:solidFill>
                <a:effectLst/>
                <a:latin typeface="Helvetica Neue" panose="02000503000000020004" pitchFamily="2" charset="0"/>
              </a:rPr>
              <a:t>: AI-based systems learn and improve on their own, adapting to new types of threats without dependence on predefined signatures. </a:t>
            </a:r>
            <a:endParaRPr lang="en-US" sz="900" baseline="30000" dirty="0">
              <a:solidFill>
                <a:schemeClr val="tx2"/>
              </a:solidFill>
              <a:effectLst/>
              <a:latin typeface="Helvetica Neue" panose="02000503000000020004" pitchFamily="2" charset="0"/>
            </a:endParaRPr>
          </a:p>
          <a:p>
            <a:pPr marL="0" indent="0">
              <a:lnSpc>
                <a:spcPct val="90000"/>
              </a:lnSpc>
              <a:buNone/>
            </a:pPr>
            <a:endParaRPr lang="en-US" sz="900" dirty="0">
              <a:solidFill>
                <a:schemeClr val="tx2"/>
              </a:solidFill>
            </a:endParaRPr>
          </a:p>
          <a:p>
            <a:pPr>
              <a:lnSpc>
                <a:spcPct val="90000"/>
              </a:lnSpc>
            </a:pPr>
            <a:endParaRPr lang="en-US" sz="900" dirty="0">
              <a:solidFill>
                <a:schemeClr val="tx2"/>
              </a:solidFill>
            </a:endParaRPr>
          </a:p>
        </p:txBody>
      </p:sp>
      <p:grpSp>
        <p:nvGrpSpPr>
          <p:cNvPr id="79" name="Group 78">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7370340" y="5084569"/>
            <a:ext cx="2151670" cy="1395192"/>
            <a:chOff x="-305" y="-4155"/>
            <a:chExt cx="2514948" cy="2174333"/>
          </a:xfrm>
        </p:grpSpPr>
        <p:sp>
          <p:nvSpPr>
            <p:cNvPr id="68" name="Freeform: Shape 67">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71" name="Freeform: Shape 70">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aph of different colored bars&#10;&#10;Description automatically generated">
            <a:extLst>
              <a:ext uri="{FF2B5EF4-FFF2-40B4-BE49-F238E27FC236}">
                <a16:creationId xmlns:a16="http://schemas.microsoft.com/office/drawing/2014/main" id="{4BC1DC9E-5C86-7157-E7D4-D7842BB2FCDD}"/>
              </a:ext>
            </a:extLst>
          </p:cNvPr>
          <p:cNvPicPr>
            <a:picLocks noChangeAspect="1"/>
          </p:cNvPicPr>
          <p:nvPr/>
        </p:nvPicPr>
        <p:blipFill>
          <a:blip r:embed="rId2"/>
          <a:stretch>
            <a:fillRect/>
          </a:stretch>
        </p:blipFill>
        <p:spPr>
          <a:xfrm>
            <a:off x="1543050" y="3577386"/>
            <a:ext cx="5420782" cy="3279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8">
                                            <p:txEl>
                                              <p:pRg st="0" end="0"/>
                                            </p:txEl>
                                          </p:spTgt>
                                        </p:tgtEl>
                                        <p:attrNameLst>
                                          <p:attrName>style.visibility</p:attrName>
                                        </p:attrNameLst>
                                      </p:cBhvr>
                                      <p:to>
                                        <p:strVal val="visible"/>
                                      </p:to>
                                    </p:set>
                                    <p:animEffect transition="in" filter="dissolve">
                                      <p:cBhvr>
                                        <p:cTn id="13" dur="500"/>
                                        <p:tgtEl>
                                          <p:spTgt spid="7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8">
                                            <p:txEl>
                                              <p:pRg st="2" end="2"/>
                                            </p:txEl>
                                          </p:spTgt>
                                        </p:tgtEl>
                                        <p:attrNameLst>
                                          <p:attrName>style.visibility</p:attrName>
                                        </p:attrNameLst>
                                      </p:cBhvr>
                                      <p:to>
                                        <p:strVal val="visible"/>
                                      </p:to>
                                    </p:set>
                                    <p:animEffect transition="in" filter="dissolve">
                                      <p:cBhvr>
                                        <p:cTn id="18" dur="500"/>
                                        <p:tgtEl>
                                          <p:spTgt spid="7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8">
                                            <p:txEl>
                                              <p:pRg st="3" end="3"/>
                                            </p:txEl>
                                          </p:spTgt>
                                        </p:tgtEl>
                                        <p:attrNameLst>
                                          <p:attrName>style.visibility</p:attrName>
                                        </p:attrNameLst>
                                      </p:cBhvr>
                                      <p:to>
                                        <p:strVal val="visible"/>
                                      </p:to>
                                    </p:set>
                                    <p:animEffect transition="in" filter="dissolve">
                                      <p:cBhvr>
                                        <p:cTn id="23" dur="500"/>
                                        <p:tgtEl>
                                          <p:spTgt spid="7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8">
                                            <p:txEl>
                                              <p:pRg st="4" end="4"/>
                                            </p:txEl>
                                          </p:spTgt>
                                        </p:tgtEl>
                                        <p:attrNameLst>
                                          <p:attrName>style.visibility</p:attrName>
                                        </p:attrNameLst>
                                      </p:cBhvr>
                                      <p:to>
                                        <p:strVal val="visible"/>
                                      </p:to>
                                    </p:set>
                                    <p:animEffect transition="in" filter="dissolve">
                                      <p:cBhvr>
                                        <p:cTn id="28" dur="500"/>
                                        <p:tgtEl>
                                          <p:spTgt spid="7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8">
                                            <p:txEl>
                                              <p:pRg st="5" end="5"/>
                                            </p:txEl>
                                          </p:spTgt>
                                        </p:tgtEl>
                                        <p:attrNameLst>
                                          <p:attrName>style.visibility</p:attrName>
                                        </p:attrNameLst>
                                      </p:cBhvr>
                                      <p:to>
                                        <p:strVal val="visible"/>
                                      </p:to>
                                    </p:set>
                                    <p:animEffect transition="in" filter="dissolve">
                                      <p:cBhvr>
                                        <p:cTn id="33" dur="500"/>
                                        <p:tgtEl>
                                          <p:spTgt spid="78">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8">
                                            <p:txEl>
                                              <p:pRg st="7" end="7"/>
                                            </p:txEl>
                                          </p:spTgt>
                                        </p:tgtEl>
                                        <p:attrNameLst>
                                          <p:attrName>style.visibility</p:attrName>
                                        </p:attrNameLst>
                                      </p:cBhvr>
                                      <p:to>
                                        <p:strVal val="visible"/>
                                      </p:to>
                                    </p:set>
                                    <p:animEffect transition="in" filter="dissolve">
                                      <p:cBhvr>
                                        <p:cTn id="38" dur="500"/>
                                        <p:tgtEl>
                                          <p:spTgt spid="78">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8">
                                            <p:txEl>
                                              <p:pRg st="8" end="8"/>
                                            </p:txEl>
                                          </p:spTgt>
                                        </p:tgtEl>
                                        <p:attrNameLst>
                                          <p:attrName>style.visibility</p:attrName>
                                        </p:attrNameLst>
                                      </p:cBhvr>
                                      <p:to>
                                        <p:strVal val="visible"/>
                                      </p:to>
                                    </p:set>
                                    <p:animEffect transition="in" filter="dissolve">
                                      <p:cBhvr>
                                        <p:cTn id="43" dur="500"/>
                                        <p:tgtEl>
                                          <p:spTgt spid="78">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78">
                                            <p:txEl>
                                              <p:pRg st="9" end="9"/>
                                            </p:txEl>
                                          </p:spTgt>
                                        </p:tgtEl>
                                        <p:attrNameLst>
                                          <p:attrName>style.visibility</p:attrName>
                                        </p:attrNameLst>
                                      </p:cBhvr>
                                      <p:to>
                                        <p:strVal val="visible"/>
                                      </p:to>
                                    </p:set>
                                    <p:animEffect transition="in" filter="dissolve">
                                      <p:cBhvr>
                                        <p:cTn id="48" dur="500"/>
                                        <p:tgtEl>
                                          <p:spTgt spid="78">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78">
                                            <p:txEl>
                                              <p:pRg st="10" end="10"/>
                                            </p:txEl>
                                          </p:spTgt>
                                        </p:tgtEl>
                                        <p:attrNameLst>
                                          <p:attrName>style.visibility</p:attrName>
                                        </p:attrNameLst>
                                      </p:cBhvr>
                                      <p:to>
                                        <p:strVal val="visible"/>
                                      </p:to>
                                    </p:set>
                                    <p:animEffect transition="in" filter="dissolve">
                                      <p:cBhvr>
                                        <p:cTn id="53" dur="500"/>
                                        <p:tgtEl>
                                          <p:spTgt spid="78">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78">
                                            <p:txEl>
                                              <p:pRg st="11" end="11"/>
                                            </p:txEl>
                                          </p:spTgt>
                                        </p:tgtEl>
                                        <p:attrNameLst>
                                          <p:attrName>style.visibility</p:attrName>
                                        </p:attrNameLst>
                                      </p:cBhvr>
                                      <p:to>
                                        <p:strVal val="visible"/>
                                      </p:to>
                                    </p:set>
                                    <p:animEffect transition="in" filter="dissolve">
                                      <p:cBhvr>
                                        <p:cTn id="58" dur="500"/>
                                        <p:tgtEl>
                                          <p:spTgt spid="78">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digitally rendered city with numbers">
            <a:extLst>
              <a:ext uri="{FF2B5EF4-FFF2-40B4-BE49-F238E27FC236}">
                <a16:creationId xmlns:a16="http://schemas.microsoft.com/office/drawing/2014/main" id="{910D7F74-8E6C-A36E-F2C9-58F11777945B}"/>
              </a:ext>
            </a:extLst>
          </p:cNvPr>
          <p:cNvPicPr>
            <a:picLocks noChangeAspect="1"/>
          </p:cNvPicPr>
          <p:nvPr/>
        </p:nvPicPr>
        <p:blipFill>
          <a:blip r:embed="rId2"/>
          <a:srcRect l="3373" r="26293" b="-1"/>
          <a:stretch/>
        </p:blipFill>
        <p:spPr>
          <a:xfrm>
            <a:off x="20" y="10"/>
            <a:ext cx="9143980" cy="6857990"/>
          </a:xfrm>
          <a:prstGeom prst="rect">
            <a:avLst/>
          </a:prstGeom>
        </p:spPr>
      </p:pic>
      <p:sp useBgFill="1">
        <p:nvSpPr>
          <p:cNvPr id="8" name="Rectangle 7">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950" y="1860919"/>
            <a:ext cx="373146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7D26D-90AB-D06F-5277-84E9A4E9832A}"/>
              </a:ext>
            </a:extLst>
          </p:cNvPr>
          <p:cNvSpPr>
            <a:spLocks noGrp="1"/>
          </p:cNvSpPr>
          <p:nvPr>
            <p:ph type="title"/>
          </p:nvPr>
        </p:nvSpPr>
        <p:spPr>
          <a:xfrm>
            <a:off x="1567896" y="2299176"/>
            <a:ext cx="3098526" cy="1571164"/>
          </a:xfrm>
        </p:spPr>
        <p:txBody>
          <a:bodyPr vert="horz" lIns="91440" tIns="45720" rIns="91440" bIns="45720" rtlCol="0" anchor="t">
            <a:normAutofit/>
          </a:bodyPr>
          <a:lstStyle/>
          <a:p>
            <a:pPr algn="l" defTabSz="914400">
              <a:lnSpc>
                <a:spcPct val="90000"/>
              </a:lnSpc>
            </a:pPr>
            <a:r>
              <a:rPr lang="en-US" sz="3100" b="1">
                <a:effectLst/>
              </a:rPr>
              <a:t>AI and Big Data in Action </a:t>
            </a:r>
            <a:endParaRPr lang="en-US" sz="3100"/>
          </a:p>
        </p:txBody>
      </p:sp>
      <p:cxnSp>
        <p:nvCxnSpPr>
          <p:cNvPr id="10" name="Straight Connector 9">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2377" y="403477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7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200"/>
              <a:t>15. Visualizing Smart Grid Cybersecurity Risks</a:t>
            </a:r>
          </a:p>
        </p:txBody>
      </p:sp>
      <p:sp>
        <p:nvSpPr>
          <p:cNvPr id="3" name="Content Placeholder 2"/>
          <p:cNvSpPr>
            <a:spLocks noGrp="1"/>
          </p:cNvSpPr>
          <p:nvPr>
            <p:ph idx="1"/>
          </p:nvPr>
        </p:nvSpPr>
        <p:spPr>
          <a:xfrm>
            <a:off x="571351" y="2743200"/>
            <a:ext cx="3485179" cy="3613149"/>
          </a:xfrm>
        </p:spPr>
        <p:txBody>
          <a:bodyPr anchor="ctr">
            <a:normAutofit fontScale="92500" lnSpcReduction="20000"/>
          </a:bodyPr>
          <a:lstStyle/>
          <a:p>
            <a:pPr marL="0" indent="0">
              <a:lnSpc>
                <a:spcPct val="90000"/>
              </a:lnSpc>
              <a:buNone/>
            </a:pPr>
            <a:r>
              <a:rPr lang="en-US" sz="1800"/>
              <a:t>Cybersecurity risks in smart grids span multiple layers:</a:t>
            </a:r>
          </a:p>
          <a:p>
            <a:pPr algn="l"/>
            <a:r>
              <a:rPr lang="en-US" sz="1800" b="1" i="0">
                <a:solidFill>
                  <a:srgbClr val="000000"/>
                </a:solidFill>
                <a:effectLst/>
              </a:rPr>
              <a:t>Physical Layer</a:t>
            </a:r>
            <a:r>
              <a:rPr lang="en-US" sz="1800" b="0" i="0">
                <a:solidFill>
                  <a:srgbClr val="000000"/>
                </a:solidFill>
                <a:effectLst/>
              </a:rPr>
              <a:t>: Physical attacks against the infrastructures, tampering of devices, and power cuts.</a:t>
            </a:r>
            <a:endParaRPr lang="en-US" sz="1800" b="0" i="0">
              <a:solidFill>
                <a:srgbClr val="3B3A3B"/>
              </a:solidFill>
              <a:effectLst/>
            </a:endParaRPr>
          </a:p>
          <a:p>
            <a:pPr algn="l"/>
            <a:r>
              <a:rPr lang="en-US" sz="1800" b="1" i="0">
                <a:solidFill>
                  <a:srgbClr val="000000"/>
                </a:solidFill>
                <a:effectLst/>
              </a:rPr>
              <a:t>Data Layer</a:t>
            </a:r>
            <a:r>
              <a:rPr lang="en-US" sz="1800" b="0" i="0">
                <a:solidFill>
                  <a:srgbClr val="000000"/>
                </a:solidFill>
                <a:effectLst/>
              </a:rPr>
              <a:t>: This is attributed to all forms of unauthorized data access, data tampering, and data breaches.</a:t>
            </a:r>
            <a:endParaRPr lang="en-US" sz="1800" b="0" i="0">
              <a:solidFill>
                <a:srgbClr val="3B3A3B"/>
              </a:solidFill>
              <a:effectLst/>
            </a:endParaRPr>
          </a:p>
          <a:p>
            <a:pPr algn="l"/>
            <a:r>
              <a:rPr lang="en-US" sz="1800" b="1" i="0">
                <a:solidFill>
                  <a:srgbClr val="000000"/>
                </a:solidFill>
                <a:effectLst/>
              </a:rPr>
              <a:t>Control Layer</a:t>
            </a:r>
            <a:r>
              <a:rPr lang="en-US" sz="1800" b="0" i="0">
                <a:solidFill>
                  <a:srgbClr val="000000"/>
                </a:solidFill>
                <a:effectLst/>
              </a:rPr>
              <a:t>: There is a critical threat from malware, denial-of-service-type attacks, and unauthorized control of the grid operations.</a:t>
            </a:r>
            <a:endParaRPr lang="en-US" sz="1800" b="0" i="0">
              <a:solidFill>
                <a:srgbClr val="3B3A3B"/>
              </a:solidFill>
              <a:effectLst/>
            </a:endParaRPr>
          </a:p>
          <a:p>
            <a:pPr>
              <a:lnSpc>
                <a:spcPct val="90000"/>
              </a:lnSpc>
            </a:pPr>
            <a:endParaRPr lang="en-US" sz="1400"/>
          </a:p>
          <a:p>
            <a:endParaRPr lang="en-US" sz="1400"/>
          </a:p>
          <a:p>
            <a:pPr marL="0" indent="0">
              <a:lnSpc>
                <a:spcPct val="90000"/>
              </a:lnSpc>
              <a:buNone/>
            </a:pPr>
            <a:endParaRPr lang="en-US" sz="1600"/>
          </a:p>
        </p:txBody>
      </p:sp>
      <p:pic>
        <p:nvPicPr>
          <p:cNvPr id="14" name="Picture 13" descr="Digital padlock art">
            <a:extLst>
              <a:ext uri="{FF2B5EF4-FFF2-40B4-BE49-F238E27FC236}">
                <a16:creationId xmlns:a16="http://schemas.microsoft.com/office/drawing/2014/main" id="{26C8E89A-3431-B55C-D48C-8DCAF89D32FC}"/>
              </a:ext>
            </a:extLst>
          </p:cNvPr>
          <p:cNvPicPr>
            <a:picLocks noChangeAspect="1"/>
          </p:cNvPicPr>
          <p:nvPr/>
        </p:nvPicPr>
        <p:blipFill>
          <a:blip r:embed="rId3"/>
          <a:srcRect l="8286" r="42661" b="2"/>
          <a:stretch/>
        </p:blipFill>
        <p:spPr>
          <a:xfrm>
            <a:off x="4572000" y="1"/>
            <a:ext cx="4577118"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12" y="-1"/>
            <a:ext cx="3909949" cy="6883030"/>
            <a:chOff x="-19217" y="-1"/>
            <a:chExt cx="5213267" cy="6883030"/>
          </a:xfrm>
        </p:grpSpPr>
        <p:sp>
          <p:nvSpPr>
            <p:cNvPr id="38" name="Rectangle 37">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0" name="Rectangle 39">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47543" y="69477"/>
            <a:ext cx="3056263" cy="1141659"/>
          </a:xfrm>
        </p:spPr>
        <p:txBody>
          <a:bodyPr anchor="b">
            <a:normAutofit/>
          </a:bodyPr>
          <a:lstStyle/>
          <a:p>
            <a:r>
              <a:rPr lang="en-US" sz="2800">
                <a:solidFill>
                  <a:srgbClr val="FFFFFF"/>
                </a:solidFill>
              </a:rPr>
              <a:t>16. Mitigating the risk of cyberattack </a:t>
            </a:r>
          </a:p>
        </p:txBody>
      </p:sp>
      <p:sp>
        <p:nvSpPr>
          <p:cNvPr id="3" name="Content Placeholder 2"/>
          <p:cNvSpPr>
            <a:spLocks noGrp="1"/>
          </p:cNvSpPr>
          <p:nvPr>
            <p:ph idx="1"/>
          </p:nvPr>
        </p:nvSpPr>
        <p:spPr>
          <a:xfrm>
            <a:off x="-20639" y="1384727"/>
            <a:ext cx="3903716" cy="5131820"/>
          </a:xfrm>
        </p:spPr>
        <p:txBody>
          <a:bodyPr>
            <a:noAutofit/>
          </a:bodyPr>
          <a:lstStyle/>
          <a:p>
            <a:pPr marL="0" indent="0" algn="l">
              <a:buNone/>
            </a:pPr>
            <a:r>
              <a:rPr lang="en-US" sz="1400">
                <a:solidFill>
                  <a:schemeClr val="bg1"/>
                </a:solidFill>
                <a:effectLst/>
              </a:rPr>
              <a:t>Establishing and maintaining a robust and adequately implemented cybersecurity awareness program for SG several approaches  must be followed[10]:</a:t>
            </a:r>
            <a:br>
              <a:rPr lang="en-US" sz="1400">
                <a:solidFill>
                  <a:schemeClr val="bg1"/>
                </a:solidFill>
                <a:effectLst/>
              </a:rPr>
            </a:br>
            <a:br>
              <a:rPr lang="en-US" sz="1400">
                <a:solidFill>
                  <a:schemeClr val="bg1"/>
                </a:solidFill>
                <a:effectLst/>
              </a:rPr>
            </a:br>
            <a:r>
              <a:rPr lang="en-US" sz="1400" b="0" i="0">
                <a:solidFill>
                  <a:schemeClr val="bg1"/>
                </a:solidFill>
                <a:effectLst/>
              </a:rPr>
              <a:t>1. Secured Remote Access - Make use of encrypted links like VPNs, and not just use passwords.</a:t>
            </a:r>
          </a:p>
          <a:p>
            <a:pPr marL="0" indent="0" algn="l">
              <a:buNone/>
            </a:pPr>
            <a:r>
              <a:rPr lang="en-US" sz="1400" b="0" i="0">
                <a:solidFill>
                  <a:schemeClr val="bg1"/>
                </a:solidFill>
                <a:effectLst/>
              </a:rPr>
              <a:t>2. Traffic Control - Make use of firewalls for controlling communications between IT and OT systems.</a:t>
            </a:r>
          </a:p>
          <a:p>
            <a:pPr marL="0" indent="0" algn="l">
              <a:buNone/>
            </a:pPr>
            <a:r>
              <a:rPr lang="en-US" sz="1400" b="0" i="0">
                <a:solidFill>
                  <a:schemeClr val="bg1"/>
                </a:solidFill>
                <a:effectLst/>
              </a:rPr>
              <a:t>3. Risk Assessments - Internal and external threat analyses should be done in great detail.</a:t>
            </a:r>
          </a:p>
          <a:p>
            <a:pPr marL="0" indent="0" algn="l">
              <a:buNone/>
            </a:pPr>
            <a:r>
              <a:rPr lang="en-US" sz="1400" b="0" i="0">
                <a:solidFill>
                  <a:schemeClr val="bg1"/>
                </a:solidFill>
                <a:effectLst/>
              </a:rPr>
              <a:t>4. Security Policies and Processes - Elaborate the policy and define various roles of accountability by employees, suppliers, and users.</a:t>
            </a:r>
          </a:p>
          <a:p>
            <a:pPr marL="0" indent="0" algn="l">
              <a:buNone/>
            </a:pPr>
            <a:r>
              <a:rPr lang="en-US" sz="1400" b="0" i="0">
                <a:solidFill>
                  <a:schemeClr val="bg1"/>
                </a:solidFill>
                <a:effectLst/>
              </a:rPr>
              <a:t>5. Execute Risk Mitigation Projects - Actually implement cybersecurity technologies against internationally accepted standards.</a:t>
            </a:r>
          </a:p>
          <a:p>
            <a:pPr marL="0" indent="0" algn="l">
              <a:buNone/>
            </a:pPr>
            <a:r>
              <a:rPr lang="en-US" sz="1400" b="0" i="0">
                <a:solidFill>
                  <a:schemeClr val="bg1"/>
                </a:solidFill>
                <a:effectLst/>
              </a:rPr>
              <a:t>6. Anomaly Detection Implementation - Use deep packet inspection for threat detection in real time.</a:t>
            </a:r>
          </a:p>
          <a:p>
            <a:pPr marL="0" indent="0">
              <a:buNone/>
            </a:pPr>
            <a:endParaRPr lang="en-US" sz="1400">
              <a:solidFill>
                <a:srgbClr val="FFFFFF"/>
              </a:solidFill>
            </a:endParaRPr>
          </a:p>
        </p:txBody>
      </p:sp>
      <p:pic>
        <p:nvPicPr>
          <p:cNvPr id="7" name="Picture 6" descr="A diagram of a security system&#10;&#10;Description automatically generated">
            <a:extLst>
              <a:ext uri="{FF2B5EF4-FFF2-40B4-BE49-F238E27FC236}">
                <a16:creationId xmlns:a16="http://schemas.microsoft.com/office/drawing/2014/main" id="{6963F659-FEB9-5CAE-E887-A682EFCA1D84}"/>
              </a:ext>
            </a:extLst>
          </p:cNvPr>
          <p:cNvPicPr>
            <a:picLocks noChangeAspect="1"/>
          </p:cNvPicPr>
          <p:nvPr/>
        </p:nvPicPr>
        <p:blipFill>
          <a:blip r:embed="rId3"/>
          <a:stretch>
            <a:fillRect/>
          </a:stretch>
        </p:blipFill>
        <p:spPr>
          <a:xfrm>
            <a:off x="4503978" y="1532573"/>
            <a:ext cx="4055251" cy="37928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t>17. Case Study: Application of AI in Smart Grid Security</a:t>
            </a:r>
          </a:p>
        </p:txBody>
      </p:sp>
      <p:sp>
        <p:nvSpPr>
          <p:cNvPr id="3" name="Content Placeholder 2"/>
          <p:cNvSpPr>
            <a:spLocks noGrp="1"/>
          </p:cNvSpPr>
          <p:nvPr>
            <p:ph idx="1"/>
          </p:nvPr>
        </p:nvSpPr>
        <p:spPr>
          <a:xfrm>
            <a:off x="571350" y="2470244"/>
            <a:ext cx="4000647" cy="3769835"/>
          </a:xfrm>
        </p:spPr>
        <p:txBody>
          <a:bodyPr anchor="ctr">
            <a:normAutofit/>
          </a:bodyPr>
          <a:lstStyle/>
          <a:p>
            <a:pPr marL="0" indent="0" algn="just">
              <a:buNone/>
            </a:pPr>
            <a:r>
              <a:rPr lang="en-US" sz="1600" b="0" i="0">
                <a:solidFill>
                  <a:srgbClr val="000000"/>
                </a:solidFill>
                <a:effectLst/>
              </a:rPr>
              <a:t>In a very practical application, AI has been implemented with great success to improve the security of smart grids.</a:t>
            </a:r>
          </a:p>
          <a:p>
            <a:pPr marL="0" indent="0" algn="just">
              <a:buNone/>
            </a:pPr>
            <a:br>
              <a:rPr lang="en-US" sz="1600"/>
            </a:br>
            <a:r>
              <a:rPr lang="en-US" sz="1600" b="0" i="0">
                <a:solidFill>
                  <a:srgbClr val="000000"/>
                </a:solidFill>
                <a:effectLst/>
              </a:rPr>
              <a:t>Then came the use of artificial intelligence when the city of Shanghai worked on the implementation of the technology which would help them in real-time anomaly detection.</a:t>
            </a:r>
          </a:p>
          <a:p>
            <a:pPr marL="0" indent="0" algn="just">
              <a:buNone/>
            </a:pPr>
            <a:r>
              <a:rPr lang="en-US" sz="1600" b="0" i="0">
                <a:solidFill>
                  <a:srgbClr val="000000"/>
                </a:solidFill>
                <a:effectLst/>
              </a:rPr>
              <a:t>With AI, the frequency of cyberattacks went down, and thus responses could be quicker, yielding increased stability and security of the grid.</a:t>
            </a:r>
            <a:endParaRPr lang="en-US" sz="1600"/>
          </a:p>
          <a:p>
            <a:pPr marL="0" indent="0">
              <a:buNone/>
            </a:pPr>
            <a:endParaRPr lang="en-US" sz="1600"/>
          </a:p>
        </p:txBody>
      </p:sp>
      <p:pic>
        <p:nvPicPr>
          <p:cNvPr id="4" name="Picture 3">
            <a:extLst>
              <a:ext uri="{FF2B5EF4-FFF2-40B4-BE49-F238E27FC236}">
                <a16:creationId xmlns:a16="http://schemas.microsoft.com/office/drawing/2014/main" id="{C8E62636-2F5C-AF52-8D7E-6EA28001E452}"/>
              </a:ext>
            </a:extLst>
          </p:cNvPr>
          <p:cNvPicPr>
            <a:picLocks noChangeAspect="1"/>
          </p:cNvPicPr>
          <p:nvPr/>
        </p:nvPicPr>
        <p:blipFill>
          <a:blip r:embed="rId3"/>
          <a:srcRect l="30580" r="30580"/>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t>18. How Big Data Enhances SG Cybersecurity</a:t>
            </a:r>
          </a:p>
        </p:txBody>
      </p:sp>
      <p:sp>
        <p:nvSpPr>
          <p:cNvPr id="3" name="Content Placeholder 2"/>
          <p:cNvSpPr>
            <a:spLocks noGrp="1"/>
          </p:cNvSpPr>
          <p:nvPr>
            <p:ph idx="1"/>
          </p:nvPr>
        </p:nvSpPr>
        <p:spPr>
          <a:xfrm>
            <a:off x="571350" y="2470244"/>
            <a:ext cx="4000647" cy="3769835"/>
          </a:xfrm>
        </p:spPr>
        <p:txBody>
          <a:bodyPr anchor="ctr">
            <a:normAutofit/>
          </a:bodyPr>
          <a:lstStyle/>
          <a:p>
            <a:pPr marL="0" indent="0">
              <a:lnSpc>
                <a:spcPct val="90000"/>
              </a:lnSpc>
              <a:buNone/>
            </a:pPr>
            <a:r>
              <a:rPr lang="en-US" sz="1600" b="0" i="0">
                <a:solidFill>
                  <a:srgbClr val="000000"/>
                </a:solidFill>
                <a:effectLst/>
              </a:rPr>
              <a:t>Big Data raises the grid's cybersecurity by allowing real-time analytics, thus detection of anomalies:</a:t>
            </a:r>
            <a:br>
              <a:rPr lang="en-US" sz="1600"/>
            </a:br>
            <a:br>
              <a:rPr lang="en-US" sz="1600"/>
            </a:br>
            <a:r>
              <a:rPr lang="en-US" sz="1600" b="0" i="0">
                <a:solidFill>
                  <a:srgbClr val="000000"/>
                </a:solidFill>
                <a:effectLst/>
              </a:rPr>
              <a:t>- </a:t>
            </a:r>
            <a:r>
              <a:rPr lang="en-US" sz="1600" b="1" i="0">
                <a:solidFill>
                  <a:srgbClr val="000000"/>
                </a:solidFill>
                <a:effectLst/>
              </a:rPr>
              <a:t>Real-time Monitoring</a:t>
            </a:r>
            <a:r>
              <a:rPr lang="en-US" sz="1600" b="0" i="0">
                <a:solidFill>
                  <a:srgbClr val="000000"/>
                </a:solidFill>
                <a:effectLst/>
              </a:rPr>
              <a:t>: Big Data allows for continuous monitoring of grid operations, identifying any deviations from normal behavior.</a:t>
            </a:r>
            <a:br>
              <a:rPr lang="en-US" sz="1600"/>
            </a:br>
            <a:r>
              <a:rPr lang="en-US" sz="1600" b="0" i="0">
                <a:solidFill>
                  <a:srgbClr val="000000"/>
                </a:solidFill>
                <a:effectLst/>
              </a:rPr>
              <a:t>- </a:t>
            </a:r>
            <a:r>
              <a:rPr lang="en-US" sz="1600" b="1" i="0">
                <a:solidFill>
                  <a:srgbClr val="000000"/>
                </a:solidFill>
                <a:effectLst/>
              </a:rPr>
              <a:t>Threat Detection</a:t>
            </a:r>
            <a:r>
              <a:rPr lang="en-US" sz="1600" b="0" i="0">
                <a:solidFill>
                  <a:srgbClr val="000000"/>
                </a:solidFill>
                <a:effectLst/>
              </a:rPr>
              <a:t>: Utilities can detect the emergent threats much quicker by analyzing large volumes of data, enabling the prevention of potential attacks.</a:t>
            </a:r>
            <a:br>
              <a:rPr lang="en-US" sz="1600"/>
            </a:br>
            <a:r>
              <a:rPr lang="en-US" sz="1600" b="0" i="0">
                <a:solidFill>
                  <a:srgbClr val="000000"/>
                </a:solidFill>
                <a:effectLst/>
              </a:rPr>
              <a:t>- </a:t>
            </a:r>
            <a:r>
              <a:rPr lang="en-US" sz="1600" b="1" i="0">
                <a:solidFill>
                  <a:srgbClr val="000000"/>
                </a:solidFill>
                <a:effectLst/>
              </a:rPr>
              <a:t>Predictive Analytics</a:t>
            </a:r>
            <a:r>
              <a:rPr lang="en-US" sz="1600" b="0" i="0">
                <a:solidFill>
                  <a:srgbClr val="000000"/>
                </a:solidFill>
                <a:effectLst/>
              </a:rPr>
              <a:t>: Big Data analytics helps anticipate the likelihood of vulnerabilities and identifies where, in general, a cyberattack might occur.</a:t>
            </a:r>
            <a:endParaRPr lang="en-US" sz="1600"/>
          </a:p>
        </p:txBody>
      </p:sp>
      <p:pic>
        <p:nvPicPr>
          <p:cNvPr id="16" name="Picture 15" descr="Digital financial graph">
            <a:extLst>
              <a:ext uri="{FF2B5EF4-FFF2-40B4-BE49-F238E27FC236}">
                <a16:creationId xmlns:a16="http://schemas.microsoft.com/office/drawing/2014/main" id="{C31AD175-7D84-44DC-C768-FB1637D65E81}"/>
              </a:ext>
            </a:extLst>
          </p:cNvPr>
          <p:cNvPicPr>
            <a:picLocks noChangeAspect="1"/>
          </p:cNvPicPr>
          <p:nvPr/>
        </p:nvPicPr>
        <p:blipFill>
          <a:blip r:embed="rId3"/>
          <a:srcRect l="41263" r="25975"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t>19. Optimization Algorithms for Security</a:t>
            </a:r>
          </a:p>
        </p:txBody>
      </p:sp>
      <p:sp>
        <p:nvSpPr>
          <p:cNvPr id="3" name="Content Placeholder 2"/>
          <p:cNvSpPr>
            <a:spLocks noGrp="1"/>
          </p:cNvSpPr>
          <p:nvPr>
            <p:ph idx="1"/>
          </p:nvPr>
        </p:nvSpPr>
        <p:spPr>
          <a:xfrm>
            <a:off x="571350" y="2470244"/>
            <a:ext cx="4000647" cy="3769835"/>
          </a:xfrm>
        </p:spPr>
        <p:txBody>
          <a:bodyPr anchor="ctr">
            <a:normAutofit/>
          </a:bodyPr>
          <a:lstStyle/>
          <a:p>
            <a:pPr marL="0" indent="0" algn="l">
              <a:buNone/>
            </a:pPr>
            <a:r>
              <a:rPr lang="en-US" sz="1600" b="0" i="0">
                <a:solidFill>
                  <a:srgbClr val="000000"/>
                </a:solidFill>
                <a:effectLst/>
              </a:rPr>
              <a:t>Optimization algorithms are widely applied in the optimization of smart grid security strategies.</a:t>
            </a:r>
            <a:endParaRPr lang="en-US" sz="1600" b="0" i="0">
              <a:solidFill>
                <a:srgbClr val="3B3A3B"/>
              </a:solidFill>
              <a:effectLst/>
            </a:endParaRPr>
          </a:p>
          <a:p>
            <a:pPr algn="l"/>
            <a:r>
              <a:rPr lang="en-US" sz="1600" b="1" i="0">
                <a:solidFill>
                  <a:srgbClr val="000000"/>
                </a:solidFill>
                <a:effectLst/>
              </a:rPr>
              <a:t>Genetic Algorithms:</a:t>
            </a:r>
            <a:r>
              <a:rPr lang="en-US" sz="1600" b="0" i="0">
                <a:solidFill>
                  <a:srgbClr val="000000"/>
                </a:solidFill>
                <a:effectLst/>
              </a:rPr>
              <a:t> These algorithms help in optimizing resource allocation and cybersecurity defenses for an improved efficiency of grid security.</a:t>
            </a:r>
            <a:endParaRPr lang="en-US" sz="1600" b="0" i="0">
              <a:solidFill>
                <a:srgbClr val="3B3A3B"/>
              </a:solidFill>
              <a:effectLst/>
            </a:endParaRPr>
          </a:p>
          <a:p>
            <a:pPr algn="l"/>
            <a:r>
              <a:rPr lang="en-US" sz="1600" b="1" i="0">
                <a:solidFill>
                  <a:srgbClr val="000000"/>
                </a:solidFill>
                <a:effectLst/>
              </a:rPr>
              <a:t>Neural Networks</a:t>
            </a:r>
            <a:r>
              <a:rPr lang="en-US" sz="1600" b="0" i="0">
                <a:solidFill>
                  <a:srgbClr val="000000"/>
                </a:solidFill>
                <a:effectLst/>
              </a:rPr>
              <a:t>: AI-driven neural networks continuously learn from and adapt to evolving threats </a:t>
            </a:r>
            <a:endParaRPr lang="en-US" sz="1600" b="0" i="0">
              <a:solidFill>
                <a:srgbClr val="3B3A3B"/>
              </a:solidFill>
              <a:effectLst/>
            </a:endParaRPr>
          </a:p>
          <a:p>
            <a:endParaRPr lang="en-US" sz="1700"/>
          </a:p>
        </p:txBody>
      </p:sp>
      <p:pic>
        <p:nvPicPr>
          <p:cNvPr id="14" name="Picture 13" descr="Network Technology Background">
            <a:extLst>
              <a:ext uri="{FF2B5EF4-FFF2-40B4-BE49-F238E27FC236}">
                <a16:creationId xmlns:a16="http://schemas.microsoft.com/office/drawing/2014/main" id="{68F025B1-0C4C-8DCD-FAB8-79D56D8E5FD9}"/>
              </a:ext>
            </a:extLst>
          </p:cNvPr>
          <p:cNvPicPr>
            <a:picLocks noChangeAspect="1"/>
          </p:cNvPicPr>
          <p:nvPr/>
        </p:nvPicPr>
        <p:blipFill>
          <a:blip r:embed="rId3"/>
          <a:srcRect l="50197" r="15877"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60231" y="412993"/>
            <a:ext cx="3595534" cy="1624520"/>
          </a:xfrm>
        </p:spPr>
        <p:txBody>
          <a:bodyPr anchor="ctr">
            <a:normAutofit/>
          </a:bodyPr>
          <a:lstStyle/>
          <a:p>
            <a:pPr>
              <a:lnSpc>
                <a:spcPct val="90000"/>
              </a:lnSpc>
            </a:pPr>
            <a:r>
              <a:rPr lang="en-US" sz="3500"/>
              <a:t>20. Challenges of Implementing AI in Smart Grids</a:t>
            </a:r>
          </a:p>
        </p:txBody>
      </p:sp>
      <p:sp>
        <p:nvSpPr>
          <p:cNvPr id="3" name="Content Placeholder 2"/>
          <p:cNvSpPr>
            <a:spLocks noGrp="1"/>
          </p:cNvSpPr>
          <p:nvPr>
            <p:ph idx="1"/>
          </p:nvPr>
        </p:nvSpPr>
        <p:spPr>
          <a:xfrm>
            <a:off x="5316283" y="2641182"/>
            <a:ext cx="3595535" cy="3613149"/>
          </a:xfrm>
        </p:spPr>
        <p:txBody>
          <a:bodyPr anchor="ctr">
            <a:normAutofit fontScale="85000" lnSpcReduction="20000"/>
          </a:bodyPr>
          <a:lstStyle/>
          <a:p>
            <a:pPr marL="0" indent="0" algn="l">
              <a:buNone/>
            </a:pPr>
            <a:r>
              <a:rPr lang="en-US" sz="1800" b="0" i="0">
                <a:solidFill>
                  <a:srgbClr val="000000"/>
                </a:solidFill>
                <a:effectLst/>
              </a:rPr>
              <a:t>In reality, there are many challenges to AI implementations in smart grid cybersecurity:</a:t>
            </a:r>
            <a:br>
              <a:rPr lang="en-US" sz="1800" b="0" i="0">
                <a:solidFill>
                  <a:srgbClr val="3B3A3B"/>
                </a:solidFill>
                <a:effectLst/>
              </a:rPr>
            </a:br>
            <a:endParaRPr lang="en-US" sz="1800" b="0" i="0">
              <a:solidFill>
                <a:srgbClr val="3B3A3B"/>
              </a:solidFill>
              <a:effectLst/>
            </a:endParaRPr>
          </a:p>
          <a:p>
            <a:pPr algn="l"/>
            <a:r>
              <a:rPr lang="en-US" sz="1800" b="1" i="0">
                <a:solidFill>
                  <a:srgbClr val="000000"/>
                </a:solidFill>
                <a:effectLst/>
              </a:rPr>
              <a:t>Legacy Systems</a:t>
            </a:r>
            <a:r>
              <a:rPr lang="en-US" sz="1800" b="0" i="0">
                <a:solidFill>
                  <a:srgbClr val="000000"/>
                </a:solidFill>
                <a:effectLst/>
              </a:rPr>
              <a:t>: Most grid infrastructures are very outdated and do not have the requisite infrastructure to support AI-based systems.</a:t>
            </a:r>
            <a:endParaRPr lang="en-US" sz="1800" b="0" i="0">
              <a:solidFill>
                <a:srgbClr val="3B3A3B"/>
              </a:solidFill>
              <a:effectLst/>
            </a:endParaRPr>
          </a:p>
          <a:p>
            <a:pPr algn="l"/>
            <a:r>
              <a:rPr lang="en-US" sz="1800" b="1" i="0">
                <a:solidFill>
                  <a:srgbClr val="000000"/>
                </a:solidFill>
                <a:effectLst/>
              </a:rPr>
              <a:t>Scalability</a:t>
            </a:r>
            <a:r>
              <a:rPr lang="en-US" sz="1800" b="0" i="0">
                <a:solidFill>
                  <a:srgbClr val="000000"/>
                </a:solidFill>
                <a:effectLst/>
              </a:rPr>
              <a:t>: Currently, most AI systems can't yet be scaled in congruence with the inherent complexity and pervasiveness of today's power grids.</a:t>
            </a:r>
            <a:endParaRPr lang="en-US" sz="1800" b="0" i="0">
              <a:solidFill>
                <a:srgbClr val="3B3A3B"/>
              </a:solidFill>
              <a:effectLst/>
            </a:endParaRPr>
          </a:p>
          <a:p>
            <a:pPr algn="l"/>
            <a:r>
              <a:rPr lang="en-US" sz="1800" b="1" i="0">
                <a:solidFill>
                  <a:srgbClr val="000000"/>
                </a:solidFill>
                <a:effectLst/>
              </a:rPr>
              <a:t>Cost and Resources</a:t>
            </a:r>
            <a:r>
              <a:rPr lang="en-US" sz="1800" b="0" i="0">
                <a:solidFill>
                  <a:srgbClr val="000000"/>
                </a:solidFill>
                <a:effectLst/>
              </a:rPr>
              <a:t>: Most utility companies cannot invest in the implementation and maintenance of such security systems employing AI because of their high costs.</a:t>
            </a:r>
            <a:endParaRPr lang="en-US" sz="1800" b="0" i="0">
              <a:solidFill>
                <a:srgbClr val="3B3A3B"/>
              </a:solidFill>
              <a:effectLst/>
            </a:endParaRPr>
          </a:p>
          <a:p>
            <a:pPr>
              <a:lnSpc>
                <a:spcPct val="90000"/>
              </a:lnSpc>
            </a:pPr>
            <a:endParaRPr lang="en-US" sz="1400"/>
          </a:p>
        </p:txBody>
      </p:sp>
      <p:pic>
        <p:nvPicPr>
          <p:cNvPr id="14" name="Picture 13" descr="Aerial view of a city skyline">
            <a:extLst>
              <a:ext uri="{FF2B5EF4-FFF2-40B4-BE49-F238E27FC236}">
                <a16:creationId xmlns:a16="http://schemas.microsoft.com/office/drawing/2014/main" id="{52273550-AD53-AAEB-4AD9-BE08939C01EA}"/>
              </a:ext>
            </a:extLst>
          </p:cNvPr>
          <p:cNvPicPr>
            <a:picLocks noChangeAspect="1"/>
          </p:cNvPicPr>
          <p:nvPr/>
        </p:nvPicPr>
        <p:blipFill>
          <a:blip r:embed="rId3"/>
          <a:srcRect l="27117" r="28332" b="-2"/>
          <a:stretch/>
        </p:blipFill>
        <p:spPr>
          <a:xfrm>
            <a:off x="-150051" y="0"/>
            <a:ext cx="472205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404248"/>
            <a:ext cx="5265837" cy="1559301"/>
          </a:xfrm>
        </p:spPr>
        <p:txBody>
          <a:bodyPr>
            <a:normAutofit/>
          </a:bodyPr>
          <a:lstStyle/>
          <a:p>
            <a:r>
              <a:rPr lang="en-US" sz="3200"/>
              <a:t>21. Technical Limitations of Current Security Models</a:t>
            </a:r>
          </a:p>
        </p:txBody>
      </p:sp>
      <p:graphicFrame>
        <p:nvGraphicFramePr>
          <p:cNvPr id="22" name="Content Placeholder 2">
            <a:extLst>
              <a:ext uri="{FF2B5EF4-FFF2-40B4-BE49-F238E27FC236}">
                <a16:creationId xmlns:a16="http://schemas.microsoft.com/office/drawing/2014/main" id="{6E7EAEAE-33CE-4AC8-1A78-5E6A38C8E61C}"/>
              </a:ext>
            </a:extLst>
          </p:cNvPr>
          <p:cNvGraphicFramePr>
            <a:graphicFrameLocks noGrp="1"/>
          </p:cNvGraphicFramePr>
          <p:nvPr>
            <p:ph idx="1"/>
            <p:extLst>
              <p:ext uri="{D42A27DB-BD31-4B8C-83A1-F6EECF244321}">
                <p14:modId xmlns:p14="http://schemas.microsoft.com/office/powerpoint/2010/main" val="4135807745"/>
              </p:ext>
            </p:extLst>
          </p:nvPr>
        </p:nvGraphicFramePr>
        <p:xfrm>
          <a:off x="196770" y="2743200"/>
          <a:ext cx="8553691" cy="3496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B2F91C17-1809-24D7-32A8-C66B4BF1B633}"/>
              </a:ext>
            </a:extLst>
          </p:cNvPr>
          <p:cNvSpPr txBox="1"/>
          <p:nvPr/>
        </p:nvSpPr>
        <p:spPr>
          <a:xfrm>
            <a:off x="1250066" y="2367081"/>
            <a:ext cx="7793549" cy="646331"/>
          </a:xfrm>
          <a:prstGeom prst="rect">
            <a:avLst/>
          </a:prstGeom>
          <a:noFill/>
        </p:spPr>
        <p:txBody>
          <a:bodyPr wrap="square" rtlCol="0">
            <a:spAutoFit/>
          </a:bodyPr>
          <a:lstStyle/>
          <a:p>
            <a:r>
              <a:rPr lang="en-US"/>
              <a:t>Existing security models for smart grids face several technical limitations:</a:t>
            </a:r>
          </a:p>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810" y="566363"/>
            <a:ext cx="7886700" cy="1133499"/>
          </a:xfrm>
        </p:spPr>
        <p:txBody>
          <a:bodyPr>
            <a:normAutofit/>
          </a:bodyPr>
          <a:lstStyle/>
          <a:p>
            <a:r>
              <a:rPr lang="en-US" sz="4500"/>
              <a:t>Paper Discussion Agendas</a:t>
            </a:r>
          </a:p>
        </p:txBody>
      </p:sp>
      <p:graphicFrame>
        <p:nvGraphicFramePr>
          <p:cNvPr id="17" name="Content Placeholder 2">
            <a:extLst>
              <a:ext uri="{FF2B5EF4-FFF2-40B4-BE49-F238E27FC236}">
                <a16:creationId xmlns:a16="http://schemas.microsoft.com/office/drawing/2014/main" id="{DBAA1EF7-ABAB-D68A-A94A-BE82666D8E46}"/>
              </a:ext>
            </a:extLst>
          </p:cNvPr>
          <p:cNvGraphicFramePr>
            <a:graphicFrameLocks noGrp="1"/>
          </p:cNvGraphicFramePr>
          <p:nvPr>
            <p:ph idx="1"/>
            <p:extLst>
              <p:ext uri="{D42A27DB-BD31-4B8C-83A1-F6EECF244321}">
                <p14:modId xmlns:p14="http://schemas.microsoft.com/office/powerpoint/2010/main" val="1006976175"/>
              </p:ext>
            </p:extLst>
          </p:nvPr>
        </p:nvGraphicFramePr>
        <p:xfrm>
          <a:off x="-1844387" y="1787237"/>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Brace 3">
            <a:extLst>
              <a:ext uri="{FF2B5EF4-FFF2-40B4-BE49-F238E27FC236}">
                <a16:creationId xmlns:a16="http://schemas.microsoft.com/office/drawing/2014/main" id="{493BC70B-66FC-6114-5195-01C55A1F27A3}"/>
              </a:ext>
            </a:extLst>
          </p:cNvPr>
          <p:cNvSpPr/>
          <p:nvPr/>
        </p:nvSpPr>
        <p:spPr>
          <a:xfrm>
            <a:off x="3512124" y="1813736"/>
            <a:ext cx="613063" cy="98713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FE7AB0EE-BF3F-E759-E9E8-A3E2205986C7}"/>
              </a:ext>
            </a:extLst>
          </p:cNvPr>
          <p:cNvSpPr/>
          <p:nvPr/>
        </p:nvSpPr>
        <p:spPr>
          <a:xfrm>
            <a:off x="3518097" y="2899013"/>
            <a:ext cx="613063" cy="913955"/>
          </a:xfrm>
          <a:prstGeom prst="rightBrace">
            <a:avLst>
              <a:gd name="adj1" fmla="val 1614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9DEE0C52-AD5F-521B-76E2-8E34FE3202D7}"/>
              </a:ext>
            </a:extLst>
          </p:cNvPr>
          <p:cNvSpPr/>
          <p:nvPr/>
        </p:nvSpPr>
        <p:spPr>
          <a:xfrm>
            <a:off x="3512122" y="3977653"/>
            <a:ext cx="613063" cy="9139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D2A3C5CD-1676-BBA9-0940-BC2C4B4478D7}"/>
              </a:ext>
            </a:extLst>
          </p:cNvPr>
          <p:cNvSpPr/>
          <p:nvPr/>
        </p:nvSpPr>
        <p:spPr>
          <a:xfrm>
            <a:off x="3512120" y="5043079"/>
            <a:ext cx="613063" cy="1046819"/>
          </a:xfrm>
          <a:prstGeom prst="rightBrace">
            <a:avLst>
              <a:gd name="adj1" fmla="val 2317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88ABF14C-57E7-8030-57C2-2A67DF93D77A}"/>
              </a:ext>
            </a:extLst>
          </p:cNvPr>
          <p:cNvSpPr txBox="1"/>
          <p:nvPr/>
        </p:nvSpPr>
        <p:spPr>
          <a:xfrm>
            <a:off x="4121174" y="2138035"/>
            <a:ext cx="4088329" cy="584775"/>
          </a:xfrm>
          <a:prstGeom prst="rect">
            <a:avLst/>
          </a:prstGeom>
          <a:noFill/>
        </p:spPr>
        <p:txBody>
          <a:bodyPr wrap="square" rtlCol="0">
            <a:spAutoFit/>
          </a:bodyPr>
          <a:lstStyle/>
          <a:p>
            <a:r>
              <a:rPr lang="en-US" sz="1400" b="1">
                <a:solidFill>
                  <a:srgbClr val="0E0E0E"/>
                </a:solidFill>
                <a:effectLst/>
                <a:latin typeface=".SF NS"/>
              </a:rPr>
              <a:t>Introduction to Smart Grid Cybersecurity </a:t>
            </a:r>
            <a:r>
              <a:rPr lang="en-US" sz="1400" i="1">
                <a:solidFill>
                  <a:srgbClr val="0E0E0E"/>
                </a:solidFill>
                <a:effectLst/>
                <a:latin typeface=".SF NS"/>
              </a:rPr>
              <a:t>(Slides 1-7)</a:t>
            </a:r>
            <a:endParaRPr lang="en-US" sz="1400">
              <a:solidFill>
                <a:srgbClr val="0E0E0E"/>
              </a:solidFill>
              <a:effectLst/>
              <a:latin typeface=".SF NS"/>
            </a:endParaRPr>
          </a:p>
          <a:p>
            <a:endParaRPr lang="en-US"/>
          </a:p>
        </p:txBody>
      </p:sp>
      <p:sp>
        <p:nvSpPr>
          <p:cNvPr id="8" name="TextBox 7">
            <a:extLst>
              <a:ext uri="{FF2B5EF4-FFF2-40B4-BE49-F238E27FC236}">
                <a16:creationId xmlns:a16="http://schemas.microsoft.com/office/drawing/2014/main" id="{AE5C1201-CBFA-AC34-4A75-2B1AF0A4A700}"/>
              </a:ext>
            </a:extLst>
          </p:cNvPr>
          <p:cNvSpPr txBox="1"/>
          <p:nvPr/>
        </p:nvSpPr>
        <p:spPr>
          <a:xfrm>
            <a:off x="4121174" y="3219980"/>
            <a:ext cx="4207140" cy="738664"/>
          </a:xfrm>
          <a:prstGeom prst="rect">
            <a:avLst/>
          </a:prstGeom>
          <a:noFill/>
        </p:spPr>
        <p:txBody>
          <a:bodyPr wrap="square" rtlCol="0">
            <a:spAutoFit/>
          </a:bodyPr>
          <a:lstStyle/>
          <a:p>
            <a:r>
              <a:rPr lang="en-US" sz="1400" b="1">
                <a:solidFill>
                  <a:srgbClr val="0E0E0E"/>
                </a:solidFill>
                <a:effectLst/>
                <a:latin typeface=".SF NS"/>
              </a:rPr>
              <a:t>Smart Grid Architecture &amp; Risk Overview </a:t>
            </a:r>
            <a:r>
              <a:rPr lang="en-US" sz="1400" i="1">
                <a:solidFill>
                  <a:srgbClr val="0E0E0E"/>
                </a:solidFill>
                <a:effectLst/>
                <a:latin typeface=".SF NS"/>
              </a:rPr>
              <a:t>(Slides 8-15)</a:t>
            </a:r>
            <a:endParaRPr lang="en-US" sz="1400">
              <a:solidFill>
                <a:srgbClr val="0E0E0E"/>
              </a:solidFill>
              <a:effectLst/>
              <a:latin typeface=".SF NS"/>
            </a:endParaRPr>
          </a:p>
          <a:p>
            <a:endParaRPr lang="en-US" sz="1400">
              <a:solidFill>
                <a:srgbClr val="0E0E0E"/>
              </a:solidFill>
              <a:effectLst/>
              <a:latin typeface=".SF NS"/>
            </a:endParaRPr>
          </a:p>
          <a:p>
            <a:endParaRPr lang="en-US" sz="1400"/>
          </a:p>
        </p:txBody>
      </p:sp>
      <p:sp>
        <p:nvSpPr>
          <p:cNvPr id="9" name="TextBox 8">
            <a:extLst>
              <a:ext uri="{FF2B5EF4-FFF2-40B4-BE49-F238E27FC236}">
                <a16:creationId xmlns:a16="http://schemas.microsoft.com/office/drawing/2014/main" id="{557E8237-EFDE-A80E-AE62-0C267AB51AC2}"/>
              </a:ext>
            </a:extLst>
          </p:cNvPr>
          <p:cNvSpPr txBox="1"/>
          <p:nvPr/>
        </p:nvSpPr>
        <p:spPr>
          <a:xfrm>
            <a:off x="4121174" y="4307023"/>
            <a:ext cx="3953336" cy="307777"/>
          </a:xfrm>
          <a:prstGeom prst="rect">
            <a:avLst/>
          </a:prstGeom>
          <a:noFill/>
        </p:spPr>
        <p:txBody>
          <a:bodyPr wrap="square" rtlCol="0">
            <a:spAutoFit/>
          </a:bodyPr>
          <a:lstStyle/>
          <a:p>
            <a:r>
              <a:rPr lang="en-US" sz="1400" b="1">
                <a:solidFill>
                  <a:srgbClr val="0E0E0E"/>
                </a:solidFill>
                <a:effectLst/>
                <a:latin typeface=".SF NS"/>
              </a:rPr>
              <a:t>AI and Big Data in Action </a:t>
            </a:r>
            <a:r>
              <a:rPr lang="en-US" sz="1400" i="1">
                <a:solidFill>
                  <a:srgbClr val="0E0E0E"/>
                </a:solidFill>
                <a:effectLst/>
                <a:latin typeface=".SF NS"/>
              </a:rPr>
              <a:t>(Slides 16-22)</a:t>
            </a:r>
            <a:endParaRPr lang="en-US" sz="1400">
              <a:solidFill>
                <a:srgbClr val="0E0E0E"/>
              </a:solidFill>
              <a:effectLst/>
              <a:latin typeface=".SF NS"/>
            </a:endParaRPr>
          </a:p>
        </p:txBody>
      </p:sp>
      <p:sp>
        <p:nvSpPr>
          <p:cNvPr id="10" name="TextBox 9">
            <a:extLst>
              <a:ext uri="{FF2B5EF4-FFF2-40B4-BE49-F238E27FC236}">
                <a16:creationId xmlns:a16="http://schemas.microsoft.com/office/drawing/2014/main" id="{8F48620E-F3D0-EE92-3281-1250F093982D}"/>
              </a:ext>
            </a:extLst>
          </p:cNvPr>
          <p:cNvSpPr txBox="1"/>
          <p:nvPr/>
        </p:nvSpPr>
        <p:spPr>
          <a:xfrm>
            <a:off x="4084515" y="5417110"/>
            <a:ext cx="4277389" cy="307777"/>
          </a:xfrm>
          <a:prstGeom prst="rect">
            <a:avLst/>
          </a:prstGeom>
          <a:noFill/>
        </p:spPr>
        <p:txBody>
          <a:bodyPr wrap="none" rtlCol="0">
            <a:spAutoFit/>
          </a:bodyPr>
          <a:lstStyle/>
          <a:p>
            <a:r>
              <a:rPr lang="en-US" sz="1400" b="1">
                <a:solidFill>
                  <a:srgbClr val="0E0E0E"/>
                </a:solidFill>
                <a:effectLst/>
                <a:latin typeface=".SF NS"/>
              </a:rPr>
              <a:t>Policy, Trust &amp; Future of AI in Smart Grids </a:t>
            </a:r>
            <a:r>
              <a:rPr lang="en-US" sz="1400" i="1">
                <a:solidFill>
                  <a:srgbClr val="0E0E0E"/>
                </a:solidFill>
                <a:effectLst/>
                <a:latin typeface=".SF NS"/>
              </a:rPr>
              <a:t>(Slides 23-29)</a:t>
            </a:r>
            <a:endParaRPr lang="en-US" sz="1400">
              <a:solidFill>
                <a:srgbClr val="0E0E0E"/>
              </a:solidFill>
              <a:effectLst/>
              <a:latin typeface=".SF 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P spid="3"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en-US" sz="2800"/>
              <a:t>22. Proposed Future Research Directions</a:t>
            </a:r>
          </a:p>
        </p:txBody>
      </p:sp>
      <p:pic>
        <p:nvPicPr>
          <p:cNvPr id="21" name="Picture 20">
            <a:extLst>
              <a:ext uri="{FF2B5EF4-FFF2-40B4-BE49-F238E27FC236}">
                <a16:creationId xmlns:a16="http://schemas.microsoft.com/office/drawing/2014/main" id="{44AECCFF-DECB-D05E-842C-769630126DD2}"/>
              </a:ext>
            </a:extLst>
          </p:cNvPr>
          <p:cNvPicPr>
            <a:picLocks noChangeAspect="1"/>
          </p:cNvPicPr>
          <p:nvPr/>
        </p:nvPicPr>
        <p:blipFill>
          <a:blip r:embed="rId4"/>
          <a:srcRect l="17591" r="50721"/>
          <a:stretch/>
        </p:blipFill>
        <p:spPr>
          <a:xfrm>
            <a:off x="20" y="10"/>
            <a:ext cx="3863363" cy="6857990"/>
          </a:xfrm>
          <a:prstGeom prst="rect">
            <a:avLst/>
          </a:prstGeom>
        </p:spPr>
      </p:pic>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Content Placeholder 2"/>
          <p:cNvSpPr>
            <a:spLocks noGrp="1"/>
          </p:cNvSpPr>
          <p:nvPr>
            <p:ph idx="1"/>
          </p:nvPr>
        </p:nvSpPr>
        <p:spPr>
          <a:xfrm>
            <a:off x="4401417" y="2551176"/>
            <a:ext cx="4083287" cy="3591207"/>
          </a:xfrm>
        </p:spPr>
        <p:txBody>
          <a:bodyPr>
            <a:normAutofit/>
          </a:bodyPr>
          <a:lstStyle/>
          <a:p>
            <a:pPr marL="0" indent="0" algn="l">
              <a:buNone/>
            </a:pPr>
            <a:r>
              <a:rPr lang="en-US" sz="1600" b="0" i="0">
                <a:solidFill>
                  <a:srgbClr val="000000"/>
                </a:solidFill>
                <a:effectLst/>
              </a:rPr>
              <a:t>Other areas of future research in smart grid cybersecurity are:</a:t>
            </a:r>
            <a:endParaRPr lang="en-US" sz="1600" b="0" i="0">
              <a:solidFill>
                <a:srgbClr val="3B3A3B"/>
              </a:solidFill>
              <a:effectLst/>
            </a:endParaRPr>
          </a:p>
          <a:p>
            <a:pPr algn="l"/>
            <a:r>
              <a:rPr lang="en-US" sz="1600" b="1" i="0">
                <a:solidFill>
                  <a:srgbClr val="000000"/>
                </a:solidFill>
                <a:effectLst/>
              </a:rPr>
              <a:t>Real-World Testing of AI Models</a:t>
            </a:r>
            <a:r>
              <a:rPr lang="en-US" sz="1600" b="0" i="0">
                <a:solidFill>
                  <a:srgbClr val="000000"/>
                </a:solidFill>
                <a:effectLst/>
              </a:rPr>
              <a:t>: Testing AI security models in real world environments will always be necessary for assessing their effectiveness.</a:t>
            </a:r>
            <a:endParaRPr lang="en-US" sz="1600" b="0" i="0">
              <a:solidFill>
                <a:srgbClr val="3B3A3B"/>
              </a:solidFill>
              <a:effectLst/>
            </a:endParaRPr>
          </a:p>
          <a:p>
            <a:pPr algn="l"/>
            <a:r>
              <a:rPr lang="en-US" sz="1600" b="1" i="0">
                <a:solidFill>
                  <a:srgbClr val="000000"/>
                </a:solidFill>
                <a:effectLst/>
              </a:rPr>
              <a:t>Scalable AI</a:t>
            </a:r>
            <a:r>
              <a:rPr lang="en-US" sz="1600" b="0" i="0">
                <a:solidFill>
                  <a:srgbClr val="000000"/>
                </a:solidFill>
                <a:effectLst/>
              </a:rPr>
              <a:t>: Development of AI models that can scale on high performance grid infrastructures without degradation in performance.</a:t>
            </a:r>
            <a:endParaRPr lang="en-US" sz="1600" b="0" i="0">
              <a:solidFill>
                <a:srgbClr val="3B3A3B"/>
              </a:solidFill>
              <a:effectLst/>
            </a:endParaRPr>
          </a:p>
          <a:p>
            <a:pPr algn="l"/>
            <a:r>
              <a:rPr lang="en-US" sz="1600" b="1" i="0">
                <a:solidFill>
                  <a:srgbClr val="000000"/>
                </a:solidFill>
                <a:effectLst/>
              </a:rPr>
              <a:t>Low-Cost Solutions</a:t>
            </a:r>
            <a:r>
              <a:rPr lang="en-US" sz="1600" b="0" i="0">
                <a:solidFill>
                  <a:srgbClr val="000000"/>
                </a:solidFill>
                <a:effectLst/>
              </a:rPr>
              <a:t>: Investigation should also highlight ways to minimize computational and financial </a:t>
            </a:r>
            <a:endParaRPr lang="en-US" sz="1600" b="0" i="0">
              <a:solidFill>
                <a:srgbClr val="3B3A3B"/>
              </a:solidFill>
              <a:effectLst/>
            </a:endParaRPr>
          </a:p>
          <a:p>
            <a:pPr>
              <a:lnSpc>
                <a:spcPct val="90000"/>
              </a:lnSpc>
            </a:pPr>
            <a:endParaRPr lang="en-US" sz="1600"/>
          </a:p>
        </p:txBody>
      </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mesh of blue lines and verticies">
            <a:extLst>
              <a:ext uri="{FF2B5EF4-FFF2-40B4-BE49-F238E27FC236}">
                <a16:creationId xmlns:a16="http://schemas.microsoft.com/office/drawing/2014/main" id="{1F6670AC-487E-39A9-4C08-00E8C74D02A9}"/>
              </a:ext>
            </a:extLst>
          </p:cNvPr>
          <p:cNvPicPr>
            <a:picLocks noChangeAspect="1"/>
          </p:cNvPicPr>
          <p:nvPr/>
        </p:nvPicPr>
        <p:blipFill>
          <a:blip r:embed="rId3"/>
          <a:srcRect l="17169" r="14458" b="1"/>
          <a:stretch/>
        </p:blipFill>
        <p:spPr>
          <a:xfrm>
            <a:off x="20" y="-7619"/>
            <a:ext cx="9143979" cy="6887364"/>
          </a:xfrm>
          <a:prstGeom prst="rect">
            <a:avLst/>
          </a:prstGeom>
        </p:spPr>
      </p:pic>
      <p:sp>
        <p:nvSpPr>
          <p:cNvPr id="8"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9219" y="271092"/>
            <a:ext cx="4065561" cy="9144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14594" y="623125"/>
            <a:ext cx="3067943" cy="1806455"/>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794" y="4172881"/>
            <a:ext cx="5366057"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EE0E9BEC-ECF4-4F3D-0AFA-C57E515DEF69}"/>
              </a:ext>
            </a:extLst>
          </p:cNvPr>
          <p:cNvSpPr>
            <a:spLocks noGrp="1"/>
          </p:cNvSpPr>
          <p:nvPr>
            <p:ph type="title"/>
          </p:nvPr>
        </p:nvSpPr>
        <p:spPr>
          <a:xfrm>
            <a:off x="644271" y="1936866"/>
            <a:ext cx="3636783" cy="2839273"/>
          </a:xfrm>
        </p:spPr>
        <p:txBody>
          <a:bodyPr vert="horz" lIns="91440" tIns="45720" rIns="91440" bIns="45720" rtlCol="0" anchor="b">
            <a:normAutofit/>
          </a:bodyPr>
          <a:lstStyle/>
          <a:p>
            <a:pPr algn="l" defTabSz="914400">
              <a:lnSpc>
                <a:spcPct val="90000"/>
              </a:lnSpc>
            </a:pPr>
            <a:r>
              <a:rPr lang="en-US" sz="3100" b="1">
                <a:solidFill>
                  <a:srgbClr val="FFFFFF"/>
                </a:solidFill>
                <a:effectLst/>
              </a:rPr>
              <a:t>Policy, Trust &amp; Future of AI in Smart Grids</a:t>
            </a:r>
            <a:endParaRPr lang="en-US" sz="3100">
              <a:solidFill>
                <a:srgbClr val="FFFFFF"/>
              </a:solidFill>
            </a:endParaRPr>
          </a:p>
        </p:txBody>
      </p:sp>
      <p:sp>
        <p:nvSpPr>
          <p:cNvPr id="14" name="Rectangle 13">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05052" y="-7619"/>
            <a:ext cx="746740"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356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6" y="729175"/>
            <a:ext cx="8324514"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4947762" y="905011"/>
            <a:ext cx="3441996" cy="1889135"/>
          </a:xfrm>
        </p:spPr>
        <p:txBody>
          <a:bodyPr anchor="b">
            <a:normAutofit/>
          </a:bodyPr>
          <a:lstStyle/>
          <a:p>
            <a:pPr>
              <a:lnSpc>
                <a:spcPct val="90000"/>
              </a:lnSpc>
            </a:pPr>
            <a:r>
              <a:rPr lang="en-US" sz="4200"/>
              <a:t>23. Practical Impact on the Energy Sector</a:t>
            </a:r>
          </a:p>
        </p:txBody>
      </p:sp>
      <p:pic>
        <p:nvPicPr>
          <p:cNvPr id="5" name="Picture 4" descr="A graph showing different colored squares&#10;&#10;Description automatically generated">
            <a:extLst>
              <a:ext uri="{FF2B5EF4-FFF2-40B4-BE49-F238E27FC236}">
                <a16:creationId xmlns:a16="http://schemas.microsoft.com/office/drawing/2014/main" id="{1C912A15-C723-79A6-B7B7-CCD0707BDAB1}"/>
              </a:ext>
            </a:extLst>
          </p:cNvPr>
          <p:cNvPicPr>
            <a:picLocks noChangeAspect="1"/>
          </p:cNvPicPr>
          <p:nvPr/>
        </p:nvPicPr>
        <p:blipFill>
          <a:blip r:embed="rId4"/>
          <a:stretch>
            <a:fillRect/>
          </a:stretch>
        </p:blipFill>
        <p:spPr>
          <a:xfrm>
            <a:off x="540605" y="2132724"/>
            <a:ext cx="4101260" cy="2583792"/>
          </a:xfrm>
          <a:prstGeom prst="rect">
            <a:avLst/>
          </a:prstGeom>
        </p:spPr>
      </p:pic>
      <p:sp>
        <p:nvSpPr>
          <p:cNvPr id="3" name="Content Placeholder 2"/>
          <p:cNvSpPr>
            <a:spLocks noGrp="1"/>
          </p:cNvSpPr>
          <p:nvPr>
            <p:ph idx="1"/>
          </p:nvPr>
        </p:nvSpPr>
        <p:spPr>
          <a:xfrm>
            <a:off x="4947762" y="2965592"/>
            <a:ext cx="3441996" cy="2987397"/>
          </a:xfrm>
        </p:spPr>
        <p:txBody>
          <a:bodyPr>
            <a:normAutofit/>
          </a:bodyPr>
          <a:lstStyle/>
          <a:p>
            <a:pPr marL="0" indent="0">
              <a:lnSpc>
                <a:spcPct val="90000"/>
              </a:lnSpc>
              <a:buNone/>
            </a:pPr>
            <a:r>
              <a:rPr lang="en-US" sz="1200"/>
              <a:t>AI and Big Data have the potential to significantly impact the energy sector:</a:t>
            </a:r>
          </a:p>
          <a:p>
            <a:pPr>
              <a:lnSpc>
                <a:spcPct val="90000"/>
              </a:lnSpc>
            </a:pPr>
            <a:endParaRPr lang="en-US" sz="1200"/>
          </a:p>
          <a:p>
            <a:pPr>
              <a:lnSpc>
                <a:spcPct val="90000"/>
              </a:lnSpc>
            </a:pPr>
            <a:r>
              <a:rPr lang="en-US" sz="1200" b="1"/>
              <a:t>Reducing Outages</a:t>
            </a:r>
            <a:r>
              <a:rPr lang="en-US" sz="1200"/>
              <a:t>: By predicting potential failures and responding to threats in real-time, AI and Big Data can help reduce the number of outages.</a:t>
            </a:r>
          </a:p>
          <a:p>
            <a:pPr>
              <a:lnSpc>
                <a:spcPct val="90000"/>
              </a:lnSpc>
            </a:pPr>
            <a:r>
              <a:rPr lang="en-US" sz="1200" b="1"/>
              <a:t>Improving Efficiency</a:t>
            </a:r>
            <a:r>
              <a:rPr lang="en-US" sz="1200"/>
              <a:t>: AI-driven automation can optimize energy distribution and usage, leading to greater energy efficiency.</a:t>
            </a:r>
          </a:p>
          <a:p>
            <a:pPr>
              <a:lnSpc>
                <a:spcPct val="90000"/>
              </a:lnSpc>
            </a:pPr>
            <a:r>
              <a:rPr lang="en-US" sz="1200" b="1"/>
              <a:t>Environmental Benefits</a:t>
            </a:r>
            <a:r>
              <a:rPr lang="en-US" sz="1200"/>
              <a:t>: Smarter grids can help reduce greenhouse gas emissions by integrating renewable energy sources and optimizing energy consumption.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6478" y="386930"/>
            <a:ext cx="6927525" cy="1188950"/>
          </a:xfrm>
        </p:spPr>
        <p:txBody>
          <a:bodyPr anchor="b">
            <a:normAutofit/>
          </a:bodyPr>
          <a:lstStyle/>
          <a:p>
            <a:pPr>
              <a:lnSpc>
                <a:spcPct val="90000"/>
              </a:lnSpc>
            </a:pPr>
            <a:r>
              <a:rPr lang="en-US" sz="4000"/>
              <a:t>25. Policy and Regulatory Considerations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7607751" cy="3435531"/>
          </a:xfrm>
        </p:spPr>
        <p:txBody>
          <a:bodyPr anchor="ctr">
            <a:normAutofit/>
          </a:bodyPr>
          <a:lstStyle/>
          <a:p>
            <a:pPr marL="0" indent="0">
              <a:lnSpc>
                <a:spcPct val="90000"/>
              </a:lnSpc>
              <a:buNone/>
            </a:pPr>
            <a:r>
              <a:rPr lang="en-US" sz="1000" dirty="0">
                <a:latin typeface="Helvetica Neue" panose="02000503000000020004" pitchFamily="2" charset="0"/>
              </a:rPr>
              <a:t>T</a:t>
            </a:r>
            <a:r>
              <a:rPr lang="en-US" sz="1000" dirty="0">
                <a:effectLst/>
                <a:latin typeface="Helvetica Neue" panose="02000503000000020004" pitchFamily="2" charset="0"/>
              </a:rPr>
              <a:t>he integration of AI in smart grids is a serious cause for data privacy, standardization, and compliance policy and regulatory issues. </a:t>
            </a:r>
          </a:p>
          <a:p>
            <a:pPr marL="0" indent="0">
              <a:lnSpc>
                <a:spcPct val="90000"/>
              </a:lnSpc>
              <a:buNone/>
            </a:pPr>
            <a:br>
              <a:rPr lang="en-US" sz="1000" dirty="0">
                <a:effectLst/>
                <a:latin typeface="Helvetica Neue" panose="02000503000000020004" pitchFamily="2" charset="0"/>
              </a:rPr>
            </a:br>
            <a:endParaRPr lang="en-US" sz="1000" dirty="0">
              <a:effectLst/>
              <a:latin typeface="Helvetica Neue" panose="02000503000000020004" pitchFamily="2" charset="0"/>
            </a:endParaRPr>
          </a:p>
          <a:p>
            <a:pPr>
              <a:lnSpc>
                <a:spcPct val="90000"/>
              </a:lnSpc>
            </a:pPr>
            <a:r>
              <a:rPr lang="en-US" sz="1000" b="1" dirty="0">
                <a:effectLst/>
                <a:latin typeface="Helvetica Neue" panose="02000503000000020004" pitchFamily="2" charset="0"/>
              </a:rPr>
              <a:t>Data</a:t>
            </a:r>
            <a:r>
              <a:rPr lang="en-US" sz="1000" dirty="0">
                <a:effectLst/>
                <a:latin typeface="Helvetica Neue" panose="02000503000000020004" pitchFamily="2" charset="0"/>
              </a:rPr>
              <a:t> </a:t>
            </a:r>
            <a:r>
              <a:rPr lang="en-US" sz="1000" b="1" dirty="0">
                <a:effectLst/>
                <a:latin typeface="Helvetica Neue" panose="02000503000000020004" pitchFamily="2" charset="0"/>
              </a:rPr>
              <a:t>Privacy</a:t>
            </a:r>
            <a:r>
              <a:rPr lang="en-US" sz="1000" dirty="0">
                <a:effectLst/>
                <a:latin typeface="Helvetica Neue" panose="02000503000000020004" pitchFamily="2" charset="0"/>
              </a:rPr>
              <a:t>: Smart grids deal with </a:t>
            </a:r>
            <a:r>
              <a:rPr lang="en-US" sz="1000" b="1" dirty="0">
                <a:effectLst/>
                <a:latin typeface="Helvetica Neue" panose="02000503000000020004" pitchFamily="2" charset="0"/>
              </a:rPr>
              <a:t>intelligent systems </a:t>
            </a:r>
            <a:r>
              <a:rPr lang="en-US" sz="1000" dirty="0">
                <a:effectLst/>
                <a:latin typeface="Helvetica Neue" panose="02000503000000020004" pitchFamily="2" charset="0"/>
              </a:rPr>
              <a:t>that process </a:t>
            </a:r>
            <a:r>
              <a:rPr lang="en-US" sz="1000" b="1" dirty="0">
                <a:effectLst/>
                <a:latin typeface="Helvetica Neue" panose="02000503000000020004" pitchFamily="2" charset="0"/>
              </a:rPr>
              <a:t>large volumes of consumer data; </a:t>
            </a:r>
            <a:r>
              <a:rPr lang="en-US" sz="1000" dirty="0">
                <a:effectLst/>
                <a:latin typeface="Helvetica Neue" panose="02000503000000020004" pitchFamily="2" charset="0"/>
              </a:rPr>
              <a:t>hence, data privacy is a </a:t>
            </a:r>
            <a:r>
              <a:rPr lang="en-US" sz="1000" b="1" dirty="0">
                <a:effectLst/>
                <a:latin typeface="Helvetica Neue" panose="02000503000000020004" pitchFamily="2" charset="0"/>
              </a:rPr>
              <a:t>major</a:t>
            </a:r>
            <a:r>
              <a:rPr lang="en-US" sz="1000" dirty="0">
                <a:effectLst/>
                <a:latin typeface="Helvetica Neue" panose="02000503000000020004" pitchFamily="2" charset="0"/>
              </a:rPr>
              <a:t> </a:t>
            </a:r>
            <a:r>
              <a:rPr lang="en-US" sz="1000" b="1" dirty="0">
                <a:effectLst/>
                <a:latin typeface="Helvetica Neue" panose="02000503000000020004" pitchFamily="2" charset="0"/>
              </a:rPr>
              <a:t>concern</a:t>
            </a:r>
            <a:r>
              <a:rPr lang="en-US" sz="1000" dirty="0">
                <a:effectLst/>
                <a:latin typeface="Helvetica Neue" panose="02000503000000020004" pitchFamily="2" charset="0"/>
              </a:rPr>
              <a:t>. Compliance with such regulations in AI-driven smart grids requires mechanisms of robust privacy preservation, including </a:t>
            </a:r>
            <a:r>
              <a:rPr lang="en-US" sz="1000" b="1" dirty="0">
                <a:effectLst/>
                <a:latin typeface="Helvetica Neue" panose="02000503000000020004" pitchFamily="2" charset="0"/>
              </a:rPr>
              <a:t>encryption techniques </a:t>
            </a:r>
            <a:r>
              <a:rPr lang="en-US" sz="1000" dirty="0">
                <a:effectLst/>
                <a:latin typeface="Helvetica Neue" panose="02000503000000020004" pitchFamily="2" charset="0"/>
              </a:rPr>
              <a:t>and </a:t>
            </a:r>
            <a:r>
              <a:rPr lang="en-US" sz="1000" b="1" dirty="0">
                <a:effectLst/>
                <a:latin typeface="Helvetica Neue" panose="02000503000000020004" pitchFamily="2" charset="0"/>
              </a:rPr>
              <a:t>anonymization methods</a:t>
            </a:r>
            <a:r>
              <a:rPr lang="en-US" sz="1000" dirty="0">
                <a:effectLst/>
                <a:latin typeface="Helvetica Neue" panose="02000503000000020004" pitchFamily="2" charset="0"/>
              </a:rPr>
              <a:t>. These techniques shield consumer data while the AI systems analyze the patterns in your data for </a:t>
            </a:r>
            <a:r>
              <a:rPr lang="en-US" sz="1000" b="1" dirty="0">
                <a:effectLst/>
                <a:latin typeface="Helvetica Neue" panose="02000503000000020004" pitchFamily="2" charset="0"/>
              </a:rPr>
              <a:t>efficient forecasting </a:t>
            </a:r>
            <a:r>
              <a:rPr lang="en-US" sz="1000" dirty="0">
                <a:effectLst/>
                <a:latin typeface="Helvetica Neue" panose="02000503000000020004" pitchFamily="2" charset="0"/>
              </a:rPr>
              <a:t>of energy demands. Examples include </a:t>
            </a:r>
            <a:r>
              <a:rPr lang="en-US" sz="1000" b="1" dirty="0">
                <a:effectLst/>
                <a:latin typeface="Helvetica Neue" panose="02000503000000020004" pitchFamily="2" charset="0"/>
              </a:rPr>
              <a:t>federated</a:t>
            </a:r>
            <a:r>
              <a:rPr lang="en-US" sz="1000" dirty="0">
                <a:effectLst/>
                <a:latin typeface="Helvetica Neue" panose="02000503000000020004" pitchFamily="2" charset="0"/>
              </a:rPr>
              <a:t> </a:t>
            </a:r>
            <a:r>
              <a:rPr lang="en-US" sz="1000" b="1" dirty="0">
                <a:effectLst/>
                <a:latin typeface="Helvetica Neue" panose="02000503000000020004" pitchFamily="2" charset="0"/>
              </a:rPr>
              <a:t>learning</a:t>
            </a:r>
            <a:r>
              <a:rPr lang="en-US" sz="1000" dirty="0">
                <a:effectLst/>
                <a:latin typeface="Helvetica Neue" panose="02000503000000020004" pitchFamily="2" charset="0"/>
              </a:rPr>
              <a:t>: </a:t>
            </a:r>
            <a:r>
              <a:rPr lang="en-US" sz="1000" i="1" dirty="0">
                <a:effectLst/>
                <a:latin typeface="Helvetica Neue" panose="02000503000000020004" pitchFamily="2" charset="0"/>
              </a:rPr>
              <a:t>a technique where analysis is done in a manner that there is no leakage of individual data points</a:t>
            </a:r>
            <a:r>
              <a:rPr lang="en-US" sz="1000" dirty="0">
                <a:effectLst/>
                <a:latin typeface="Helvetica Neue" panose="02000503000000020004" pitchFamily="2" charset="0"/>
              </a:rPr>
              <a:t>. </a:t>
            </a:r>
            <a:r>
              <a:rPr lang="en-US" sz="1000" baseline="30000" dirty="0">
                <a:effectLst/>
                <a:latin typeface="Helvetica Neue" panose="02000503000000020004" pitchFamily="2" charset="0"/>
              </a:rPr>
              <a:t> [15]</a:t>
            </a:r>
            <a:br>
              <a:rPr lang="en-US" sz="1000" dirty="0">
                <a:effectLst/>
                <a:latin typeface="Helvetica Neue" panose="02000503000000020004" pitchFamily="2" charset="0"/>
              </a:rPr>
            </a:br>
            <a:endParaRPr lang="en-US" sz="1000" dirty="0">
              <a:latin typeface="Helvetica Neue" panose="02000503000000020004" pitchFamily="2" charset="0"/>
            </a:endParaRPr>
          </a:p>
          <a:p>
            <a:pPr>
              <a:lnSpc>
                <a:spcPct val="90000"/>
              </a:lnSpc>
            </a:pPr>
            <a:r>
              <a:rPr lang="en-US" sz="1000" b="1" dirty="0">
                <a:latin typeface="Helvetica Neue" panose="02000503000000020004" pitchFamily="2" charset="0"/>
              </a:rPr>
              <a:t>Compliance</a:t>
            </a:r>
            <a:r>
              <a:rPr lang="en-US" sz="1000" dirty="0">
                <a:latin typeface="Helvetica Neue" panose="02000503000000020004" pitchFamily="2" charset="0"/>
              </a:rPr>
              <a:t>: AI-based systems bigly need to comply with all existing regulations in both the cybersecurity and energy sectors. This shall include the alignment of AI technologies to existing frameworks like the </a:t>
            </a:r>
            <a:r>
              <a:rPr lang="en-US" sz="1000" b="1" dirty="0">
                <a:latin typeface="Helvetica Neue" panose="02000503000000020004" pitchFamily="2" charset="0"/>
              </a:rPr>
              <a:t>NIST</a:t>
            </a:r>
            <a:r>
              <a:rPr lang="en-US" sz="1000" dirty="0">
                <a:latin typeface="Helvetica Neue" panose="02000503000000020004" pitchFamily="2" charset="0"/>
              </a:rPr>
              <a:t> </a:t>
            </a:r>
            <a:r>
              <a:rPr lang="en-US" sz="1000" b="1" dirty="0">
                <a:latin typeface="Helvetica Neue" panose="02000503000000020004" pitchFamily="2" charset="0"/>
              </a:rPr>
              <a:t>Cybersecurity</a:t>
            </a:r>
            <a:r>
              <a:rPr lang="en-US" sz="1000" dirty="0">
                <a:latin typeface="Helvetica Neue" panose="02000503000000020004" pitchFamily="2" charset="0"/>
              </a:rPr>
              <a:t> </a:t>
            </a:r>
            <a:r>
              <a:rPr lang="en-US" sz="1000" b="1" dirty="0">
                <a:latin typeface="Helvetica Neue" panose="02000503000000020004" pitchFamily="2" charset="0"/>
              </a:rPr>
              <a:t>Framework</a:t>
            </a:r>
            <a:r>
              <a:rPr lang="en-US" sz="1000" dirty="0">
                <a:latin typeface="Helvetica Neue" panose="02000503000000020004" pitchFamily="2" charset="0"/>
              </a:rPr>
              <a:t> that provide guidelines on how to manage cybersecurity risks within critical infrastructures that also include smart grids. </a:t>
            </a:r>
          </a:p>
          <a:p>
            <a:pPr marL="0" indent="0">
              <a:lnSpc>
                <a:spcPct val="90000"/>
              </a:lnSpc>
              <a:buNone/>
            </a:pPr>
            <a:endParaRPr lang="en-US" sz="1000" dirty="0">
              <a:effectLst/>
              <a:latin typeface="Helvetica Neue" panose="02000503000000020004" pitchFamily="2" charset="0"/>
            </a:endParaRPr>
          </a:p>
          <a:p>
            <a:pPr>
              <a:lnSpc>
                <a:spcPct val="90000"/>
              </a:lnSpc>
            </a:pPr>
            <a:r>
              <a:rPr lang="en-US" sz="1000" b="1" dirty="0">
                <a:effectLst/>
                <a:latin typeface="Helvetica Neue" panose="02000503000000020004" pitchFamily="2" charset="0"/>
              </a:rPr>
              <a:t>Standardization</a:t>
            </a:r>
            <a:r>
              <a:rPr lang="en-US" sz="1000" dirty="0">
                <a:effectLst/>
                <a:latin typeface="Helvetica Neue" panose="02000503000000020004" pitchFamily="2" charset="0"/>
              </a:rPr>
              <a:t>: This would lead to an emerging need for standardized protocols that not only guarantee cybersecurity but also ensure efficient integration of AI into diverse grid systems. Most of the current applications of AI in smart grids are oriented toward standardization; thus, they many times pose interoperability issues across diverse systems. </a:t>
            </a:r>
            <a:r>
              <a:rPr lang="en-US" sz="1000" b="1" dirty="0">
                <a:effectLst/>
                <a:latin typeface="Helvetica Neue" panose="02000503000000020004" pitchFamily="2" charset="0"/>
              </a:rPr>
              <a:t>ISO-</a:t>
            </a:r>
            <a:r>
              <a:rPr lang="en-US" sz="1000" dirty="0">
                <a:effectLst/>
                <a:latin typeface="Helvetica Neue" panose="02000503000000020004" pitchFamily="2" charset="0"/>
              </a:rPr>
              <a:t> and </a:t>
            </a:r>
            <a:r>
              <a:rPr lang="en-US" sz="1000" b="1" dirty="0">
                <a:effectLst/>
                <a:latin typeface="Helvetica Neue" panose="02000503000000020004" pitchFamily="2" charset="0"/>
              </a:rPr>
              <a:t>IEC-like</a:t>
            </a:r>
            <a:r>
              <a:rPr lang="en-US" sz="1000" dirty="0">
                <a:effectLst/>
                <a:latin typeface="Helvetica Neue" panose="02000503000000020004" pitchFamily="2" charset="0"/>
              </a:rPr>
              <a:t> international standards will play a great role in framing standard guidelines to deploy AI uniformly, taking proper care of cybersecurity risks and allowing seamless data exchanges between grid operators and AI solutions</a:t>
            </a:r>
            <a:r>
              <a:rPr lang="en-US" sz="1000">
                <a:effectLst/>
                <a:latin typeface="Helvetica Neue" panose="02000503000000020004" pitchFamily="2" charset="0"/>
              </a:rPr>
              <a:t>. </a:t>
            </a:r>
            <a:r>
              <a:rPr lang="en-US" sz="1000" baseline="30000">
                <a:effectLst/>
                <a:latin typeface="Helvetica Neue" panose="02000503000000020004" pitchFamily="2" charset="0"/>
              </a:rPr>
              <a:t>[5</a:t>
            </a:r>
            <a:r>
              <a:rPr lang="en-US" sz="1000" baseline="30000" dirty="0">
                <a:effectLst/>
                <a:latin typeface="Helvetica Neue" panose="02000503000000020004" pitchFamily="2" charset="0"/>
              </a:rPr>
              <a:t>]</a:t>
            </a:r>
            <a:br>
              <a:rPr lang="en-US" sz="1000" dirty="0">
                <a:effectLst/>
                <a:latin typeface="Helvetica Neue" panose="02000503000000020004" pitchFamily="2" charset="0"/>
              </a:rPr>
            </a:br>
            <a:endParaRPr lang="en-US" sz="1000" dirty="0">
              <a:effectLst/>
              <a:latin typeface="Helvetica Neue" panose="02000503000000020004" pitchFamily="2" charset="0"/>
            </a:endParaRPr>
          </a:p>
          <a:p>
            <a:pPr>
              <a:lnSpc>
                <a:spcPct val="90000"/>
              </a:lnSpc>
            </a:pPr>
            <a:r>
              <a:rPr lang="en-US" sz="1000" b="1" dirty="0">
                <a:latin typeface="Helvetica Neue" panose="02000503000000020004" pitchFamily="2" charset="0"/>
              </a:rPr>
              <a:t>Interoperability</a:t>
            </a:r>
            <a:r>
              <a:rPr lang="en-US" sz="1000" dirty="0">
                <a:latin typeface="Helvetica Neue" panose="02000503000000020004" pitchFamily="2" charset="0"/>
              </a:rPr>
              <a:t> : Ensuring that different parts of the grid (e.g., </a:t>
            </a:r>
            <a:r>
              <a:rPr lang="en-US" sz="1000" b="1" dirty="0">
                <a:latin typeface="Helvetica Neue" panose="02000503000000020004" pitchFamily="2" charset="0"/>
              </a:rPr>
              <a:t>legacy systems </a:t>
            </a:r>
            <a:r>
              <a:rPr lang="en-US" sz="1000" dirty="0">
                <a:latin typeface="Helvetica Neue" panose="02000503000000020004" pitchFamily="2" charset="0"/>
              </a:rPr>
              <a:t>and </a:t>
            </a:r>
            <a:r>
              <a:rPr lang="en-US" sz="1000" b="1" dirty="0">
                <a:latin typeface="Helvetica Neue" panose="02000503000000020004" pitchFamily="2" charset="0"/>
              </a:rPr>
              <a:t>new AI-driven systems</a:t>
            </a:r>
            <a:r>
              <a:rPr lang="en-US" sz="1000" dirty="0">
                <a:latin typeface="Helvetica Neue" panose="02000503000000020004" pitchFamily="2" charset="0"/>
              </a:rPr>
              <a:t>) work seamlessly together.</a:t>
            </a:r>
          </a:p>
          <a:p>
            <a:pPr>
              <a:lnSpc>
                <a:spcPct val="90000"/>
              </a:lnSpc>
            </a:pPr>
            <a:endParaRPr lang="en-US" sz="1000" dirty="0">
              <a:effectLst/>
              <a:latin typeface="Helvetica Neue" panose="02000503000000020004" pitchFamily="2" charset="0"/>
            </a:endParaRPr>
          </a:p>
          <a:p>
            <a:pPr>
              <a:lnSpc>
                <a:spcPct val="90000"/>
              </a:lnSpc>
            </a:pPr>
            <a:endParaRPr lang="en-US" sz="1000" dirty="0">
              <a:effectLst/>
              <a:latin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606" y="566972"/>
            <a:ext cx="2700645" cy="5431536"/>
          </a:xfrm>
        </p:spPr>
        <p:txBody>
          <a:bodyPr>
            <a:normAutofit/>
          </a:bodyPr>
          <a:lstStyle/>
          <a:p>
            <a:r>
              <a:rPr lang="en-US" sz="2900"/>
              <a:t>26. AI's Trustworthiness in Cybersecurity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49928" y="80010"/>
            <a:ext cx="5375197" cy="6503670"/>
          </a:xfrm>
        </p:spPr>
        <p:txBody>
          <a:bodyPr anchor="ctr">
            <a:normAutofit/>
          </a:bodyPr>
          <a:lstStyle/>
          <a:p>
            <a:pPr marL="0" indent="0">
              <a:lnSpc>
                <a:spcPct val="90000"/>
              </a:lnSpc>
              <a:buNone/>
            </a:pPr>
            <a:r>
              <a:rPr lang="en-US" sz="1100">
                <a:effectLst/>
                <a:latin typeface="Helvetica Neue" panose="02000503000000020004" pitchFamily="2" charset="0"/>
              </a:rPr>
              <a:t>Probably, the most important ingredient for AI systems to be used in the cybersecurity of smart grids is trustworthiness. The key factors for building trust include the following: </a:t>
            </a:r>
            <a:br>
              <a:rPr lang="en-US" sz="1100">
                <a:effectLst/>
                <a:latin typeface="Helvetica Neue" panose="02000503000000020004" pitchFamily="2" charset="0"/>
              </a:rPr>
            </a:br>
            <a:endParaRPr lang="en-US" sz="1100">
              <a:effectLst/>
              <a:latin typeface="Helvetica Neue" panose="02000503000000020004" pitchFamily="2" charset="0"/>
            </a:endParaRPr>
          </a:p>
          <a:p>
            <a:pPr marL="0" indent="0">
              <a:lnSpc>
                <a:spcPct val="90000"/>
              </a:lnSpc>
              <a:buNone/>
            </a:pPr>
            <a:r>
              <a:rPr lang="en-US" sz="1100">
                <a:effectLst/>
                <a:latin typeface="Helvetica Neue" panose="02000503000000020004" pitchFamily="2" charset="0"/>
              </a:rPr>
              <a:t>1. </a:t>
            </a:r>
            <a:r>
              <a:rPr lang="en-US" sz="1100" b="1">
                <a:effectLst/>
                <a:latin typeface="Helvetica Neue" panose="02000503000000020004" pitchFamily="2" charset="0"/>
              </a:rPr>
              <a:t>Transparency</a:t>
            </a:r>
            <a:r>
              <a:rPr lang="en-US" sz="1100">
                <a:effectLst/>
                <a:latin typeface="Helvetica Neue" panose="02000503000000020004" pitchFamily="2" charset="0"/>
              </a:rPr>
              <a:t>: First and foremost, if users are to start building confidence in them, AI systems must be transparent. Transparency includes explanations of how the AI algorithms work, how they come up with decisions, and why a particular outcome is derived. This involves providing lucid, comprehensible explanations for the AI's conclusions, let alone in scenarios where AI affects critical decisions, such as smart grid cyber threat detection. (Source: </a:t>
            </a:r>
            <a:r>
              <a:rPr lang="en-US" sz="1100" b="1">
                <a:effectLst/>
                <a:latin typeface="Helvetica Neue" panose="02000503000000020004" pitchFamily="2" charset="0"/>
              </a:rPr>
              <a:t>IBM on Trustworthy AI. )</a:t>
            </a:r>
          </a:p>
          <a:p>
            <a:pPr marL="0" indent="0">
              <a:lnSpc>
                <a:spcPct val="90000"/>
              </a:lnSpc>
              <a:buNone/>
            </a:pPr>
            <a:endParaRPr lang="en-US" sz="1100" b="1">
              <a:effectLst/>
              <a:latin typeface="Helvetica Neue" panose="02000503000000020004" pitchFamily="2" charset="0"/>
            </a:endParaRPr>
          </a:p>
          <a:p>
            <a:pPr marL="0" indent="0">
              <a:lnSpc>
                <a:spcPct val="90000"/>
              </a:lnSpc>
              <a:buNone/>
            </a:pPr>
            <a:r>
              <a:rPr lang="en-US" sz="1100">
                <a:effectLst/>
                <a:latin typeface="Helvetica Neue" panose="02000503000000020004" pitchFamily="2" charset="0"/>
              </a:rPr>
              <a:t>2. </a:t>
            </a:r>
            <a:r>
              <a:rPr lang="en-US" sz="1100" b="1">
                <a:effectLst/>
                <a:latin typeface="Helvetica Neue" panose="02000503000000020004" pitchFamily="2" charset="0"/>
              </a:rPr>
              <a:t>Accountability</a:t>
            </a:r>
            <a:r>
              <a:rPr lang="en-US" sz="1100">
                <a:effectLst/>
                <a:latin typeface="Helvetica Neue" panose="02000503000000020004" pitchFamily="2" charset="0"/>
              </a:rPr>
              <a:t>: Accountability is very cardinal in ensuring that auditing, monitoring, and evaluation of AI systems on compliance and performance are allowed. In AI-driven cybersecurity, accountability mechanisms should ensure traceability of decisions made by AI into traceable data inputs and algorithms. According to the </a:t>
            </a:r>
            <a:r>
              <a:rPr lang="en-US" sz="1100" b="1">
                <a:effectLst/>
                <a:latin typeface="Helvetica Neue" panose="02000503000000020004" pitchFamily="2" charset="0"/>
              </a:rPr>
              <a:t>NIST AI framework</a:t>
            </a:r>
            <a:r>
              <a:rPr lang="en-US" sz="1100">
                <a:effectLst/>
                <a:latin typeface="Helvetica Neue" panose="02000503000000020004" pitchFamily="2" charset="0"/>
              </a:rPr>
              <a:t>, accountability mechanisms enable AI systems to be compliant with applicable laws and regulations to engender public trust. That will be quite accountable, with regular audits and oversight by independent bodies. </a:t>
            </a:r>
          </a:p>
          <a:p>
            <a:pPr marL="0" indent="0">
              <a:lnSpc>
                <a:spcPct val="90000"/>
              </a:lnSpc>
              <a:buNone/>
            </a:pPr>
            <a:endParaRPr lang="en-US" sz="1100">
              <a:effectLst/>
              <a:latin typeface="Helvetica Neue" panose="02000503000000020004" pitchFamily="2" charset="0"/>
            </a:endParaRPr>
          </a:p>
          <a:p>
            <a:pPr marL="0" indent="0">
              <a:lnSpc>
                <a:spcPct val="90000"/>
              </a:lnSpc>
              <a:buNone/>
            </a:pPr>
            <a:r>
              <a:rPr lang="en-US" sz="1100">
                <a:effectLst/>
                <a:latin typeface="Helvetica Neue" panose="02000503000000020004" pitchFamily="2" charset="0"/>
              </a:rPr>
              <a:t>3. </a:t>
            </a:r>
            <a:r>
              <a:rPr lang="en-US" sz="1100" b="1">
                <a:effectLst/>
                <a:latin typeface="Helvetica Neue" panose="02000503000000020004" pitchFamily="2" charset="0"/>
              </a:rPr>
              <a:t>Ethical Concerns</a:t>
            </a:r>
            <a:r>
              <a:rPr lang="en-US" sz="1100">
                <a:effectLst/>
                <a:latin typeface="Helvetica Neue" panose="02000503000000020004" pitchFamily="2" charset="0"/>
              </a:rPr>
              <a:t>: Since there may be biases the AI systems have unconsciously within their algorithms, one has to ensure that all trust is not damaged. Such biases in AI systems for decision-making might lead to unfair outcomes, like hurting particular people disproportionately by cybersecurity measures. The design and monitoring of AI systems must ensure fairness and prohibition of discrimination. It means various sets of data used in training AI models and constant checking to see that no new biases are formed. Ethical consideration also means that AI must be projected and operate within a right and acceptable legal and social framework with regard to privacy, equity, and inclusion. </a:t>
            </a:r>
          </a:p>
          <a:p>
            <a:pPr marL="0" indent="0">
              <a:lnSpc>
                <a:spcPct val="90000"/>
              </a:lnSpc>
              <a:buNone/>
            </a:pPr>
            <a:endParaRPr lang="en-US" sz="1100">
              <a:effectLst/>
              <a:latin typeface="Helvetica Neue" panose="02000503000000020004" pitchFamily="2" charset="0"/>
            </a:endParaRPr>
          </a:p>
          <a:p>
            <a:pPr marL="0" indent="0">
              <a:lnSpc>
                <a:spcPct val="90000"/>
              </a:lnSpc>
              <a:buNone/>
            </a:pPr>
            <a:r>
              <a:rPr lang="en-US" sz="1100">
                <a:effectLst/>
                <a:latin typeface="Helvetica Neue" panose="02000503000000020004" pitchFamily="2" charset="0"/>
              </a:rPr>
              <a:t>These three cornerstones - </a:t>
            </a:r>
            <a:r>
              <a:rPr lang="en-US" sz="1100" b="1">
                <a:effectLst/>
                <a:latin typeface="Helvetica Neue" panose="02000503000000020004" pitchFamily="2" charset="0"/>
              </a:rPr>
              <a:t>transparency</a:t>
            </a:r>
            <a:r>
              <a:rPr lang="en-US" sz="1100">
                <a:effectLst/>
                <a:latin typeface="Helvetica Neue" panose="02000503000000020004" pitchFamily="2" charset="0"/>
              </a:rPr>
              <a:t>, </a:t>
            </a:r>
            <a:r>
              <a:rPr lang="en-US" sz="1100" b="1">
                <a:effectLst/>
                <a:latin typeface="Helvetica Neue" panose="02000503000000020004" pitchFamily="2" charset="0"/>
              </a:rPr>
              <a:t>accountability</a:t>
            </a:r>
            <a:r>
              <a:rPr lang="en-US" sz="1100">
                <a:effectLst/>
                <a:latin typeface="Helvetica Neue" panose="02000503000000020004" pitchFamily="2" charset="0"/>
              </a:rPr>
              <a:t>, and </a:t>
            </a:r>
            <a:r>
              <a:rPr lang="en-US" sz="1100" b="1">
                <a:effectLst/>
                <a:latin typeface="Helvetica Neue" panose="02000503000000020004" pitchFamily="2" charset="0"/>
              </a:rPr>
              <a:t>ethics </a:t>
            </a:r>
            <a:r>
              <a:rPr lang="en-US" sz="1100">
                <a:effectLst/>
                <a:latin typeface="Helvetica Neue" panose="02000503000000020004" pitchFamily="2" charset="0"/>
              </a:rPr>
              <a:t>- form the bedrock for developing AI systems that are not only reliable but trusted for critical applications in smart grids cybersecurity.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6" y="729175"/>
            <a:ext cx="8324514"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4947762" y="905011"/>
            <a:ext cx="3441996" cy="1889135"/>
          </a:xfrm>
        </p:spPr>
        <p:txBody>
          <a:bodyPr anchor="b">
            <a:normAutofit/>
          </a:bodyPr>
          <a:lstStyle/>
          <a:p>
            <a:pPr>
              <a:lnSpc>
                <a:spcPct val="90000"/>
              </a:lnSpc>
            </a:pPr>
            <a:r>
              <a:rPr lang="en-US" sz="2900"/>
              <a:t>27. Recent Advances in AI for Smart Grid Security</a:t>
            </a:r>
          </a:p>
        </p:txBody>
      </p:sp>
      <p:pic>
        <p:nvPicPr>
          <p:cNvPr id="5" name="Picture 4" descr="A graph with a dotted line&#10;&#10;Description automatically generated">
            <a:extLst>
              <a:ext uri="{FF2B5EF4-FFF2-40B4-BE49-F238E27FC236}">
                <a16:creationId xmlns:a16="http://schemas.microsoft.com/office/drawing/2014/main" id="{8B963187-FECF-3A3A-722F-7BF6206FF8D1}"/>
              </a:ext>
            </a:extLst>
          </p:cNvPr>
          <p:cNvPicPr>
            <a:picLocks noChangeAspect="1"/>
          </p:cNvPicPr>
          <p:nvPr/>
        </p:nvPicPr>
        <p:blipFill>
          <a:blip r:embed="rId4"/>
          <a:stretch>
            <a:fillRect/>
          </a:stretch>
        </p:blipFill>
        <p:spPr>
          <a:xfrm>
            <a:off x="507840" y="886219"/>
            <a:ext cx="4101260" cy="2542780"/>
          </a:xfrm>
          <a:prstGeom prst="rect">
            <a:avLst/>
          </a:prstGeom>
        </p:spPr>
      </p:pic>
      <p:sp>
        <p:nvSpPr>
          <p:cNvPr id="3" name="Content Placeholder 2"/>
          <p:cNvSpPr>
            <a:spLocks noGrp="1"/>
          </p:cNvSpPr>
          <p:nvPr>
            <p:ph idx="1"/>
          </p:nvPr>
        </p:nvSpPr>
        <p:spPr>
          <a:xfrm>
            <a:off x="602166" y="3586043"/>
            <a:ext cx="7787592" cy="2366946"/>
          </a:xfrm>
        </p:spPr>
        <p:txBody>
          <a:bodyPr>
            <a:normAutofit/>
          </a:bodyPr>
          <a:lstStyle/>
          <a:p>
            <a:pPr marL="0" indent="0">
              <a:lnSpc>
                <a:spcPct val="90000"/>
              </a:lnSpc>
              <a:buNone/>
            </a:pPr>
            <a:r>
              <a:rPr lang="en-US" sz="1400"/>
              <a:t>There have been several recent advancements in using AI for smart grid security:</a:t>
            </a:r>
          </a:p>
          <a:p>
            <a:pPr>
              <a:lnSpc>
                <a:spcPct val="90000"/>
              </a:lnSpc>
            </a:pPr>
            <a:endParaRPr lang="en-US" sz="1400"/>
          </a:p>
          <a:p>
            <a:pPr>
              <a:lnSpc>
                <a:spcPct val="90000"/>
              </a:lnSpc>
            </a:pPr>
            <a:r>
              <a:rPr lang="en-US" sz="1400" b="1"/>
              <a:t>Reinforcement Learning</a:t>
            </a:r>
            <a:r>
              <a:rPr lang="en-US" sz="1400"/>
              <a:t>: AI models that use reinforcement learning have </a:t>
            </a:r>
            <a:r>
              <a:rPr lang="en-US" sz="1400" b="1"/>
              <a:t>shown</a:t>
            </a:r>
            <a:r>
              <a:rPr lang="en-US" sz="1400"/>
              <a:t> </a:t>
            </a:r>
            <a:r>
              <a:rPr lang="en-US" sz="1400" b="1"/>
              <a:t>promise</a:t>
            </a:r>
            <a:r>
              <a:rPr lang="en-US" sz="1400"/>
              <a:t> in improving grid security by </a:t>
            </a:r>
            <a:r>
              <a:rPr lang="en-US" sz="1400" b="1"/>
              <a:t>learning optimal responses </a:t>
            </a:r>
            <a:r>
              <a:rPr lang="en-US" sz="1400"/>
              <a:t>to </a:t>
            </a:r>
            <a:r>
              <a:rPr lang="en-US" sz="1400" b="1"/>
              <a:t>potential threats</a:t>
            </a:r>
            <a:r>
              <a:rPr lang="en-US" sz="1400"/>
              <a:t>.</a:t>
            </a:r>
          </a:p>
          <a:p>
            <a:pPr>
              <a:lnSpc>
                <a:spcPct val="90000"/>
              </a:lnSpc>
            </a:pPr>
            <a:r>
              <a:rPr lang="en-US" sz="1400" b="1"/>
              <a:t>Adversarial Defense Mechanisms</a:t>
            </a:r>
            <a:r>
              <a:rPr lang="en-US" sz="1400"/>
              <a:t>: New techniques have been developed to defend against adversarial AI attacks that attempt to exploit vulnerabilities in the grid’s AI systems.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09759"/>
            <a:ext cx="7879842" cy="1014984"/>
          </a:xfrm>
        </p:spPr>
        <p:txBody>
          <a:bodyPr anchor="b">
            <a:normAutofit/>
          </a:bodyPr>
          <a:lstStyle/>
          <a:p>
            <a:r>
              <a:rPr lang="en-US"/>
              <a:t>28. Trustworthy AI Framework</a:t>
            </a:r>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Content Placeholder 2">
            <a:extLst>
              <a:ext uri="{FF2B5EF4-FFF2-40B4-BE49-F238E27FC236}">
                <a16:creationId xmlns:a16="http://schemas.microsoft.com/office/drawing/2014/main" id="{AD2AE660-EAE5-3E10-ADD5-9ACEEFCAA2D5}"/>
              </a:ext>
            </a:extLst>
          </p:cNvPr>
          <p:cNvGraphicFramePr>
            <a:graphicFrameLocks noGrp="1"/>
          </p:cNvGraphicFramePr>
          <p:nvPr>
            <p:ph idx="1"/>
            <p:extLst>
              <p:ext uri="{D42A27DB-BD31-4B8C-83A1-F6EECF244321}">
                <p14:modId xmlns:p14="http://schemas.microsoft.com/office/powerpoint/2010/main" val="1721416849"/>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6"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6478" y="386930"/>
            <a:ext cx="6927525" cy="1188950"/>
          </a:xfrm>
        </p:spPr>
        <p:txBody>
          <a:bodyPr anchor="b">
            <a:normAutofit/>
          </a:bodyPr>
          <a:lstStyle/>
          <a:p>
            <a:pPr>
              <a:lnSpc>
                <a:spcPct val="90000"/>
              </a:lnSpc>
            </a:pPr>
            <a:r>
              <a:rPr lang="en-US" sz="4000"/>
              <a:t>29. Recent Cybersecurity Threats and AI’s Role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7607751" cy="3435531"/>
          </a:xfrm>
        </p:spPr>
        <p:txBody>
          <a:bodyPr anchor="ctr">
            <a:normAutofit/>
          </a:bodyPr>
          <a:lstStyle/>
          <a:p>
            <a:pPr marL="0" indent="0">
              <a:lnSpc>
                <a:spcPct val="90000"/>
              </a:lnSpc>
              <a:buNone/>
            </a:pPr>
            <a:r>
              <a:rPr lang="en-US" sz="1300" dirty="0"/>
              <a:t>Recent cybersecurity threats targeting smart grids have evolved, and AI has taken on a critical role in combating these threats:</a:t>
            </a:r>
          </a:p>
          <a:p>
            <a:pPr marL="0" indent="0">
              <a:lnSpc>
                <a:spcPct val="90000"/>
              </a:lnSpc>
              <a:buNone/>
            </a:pPr>
            <a:br>
              <a:rPr lang="en-US" sz="1300" dirty="0">
                <a:effectLst/>
              </a:rPr>
            </a:br>
            <a:endParaRPr lang="en-US" sz="1300" dirty="0">
              <a:effectLst/>
            </a:endParaRPr>
          </a:p>
          <a:p>
            <a:pPr>
              <a:lnSpc>
                <a:spcPct val="90000"/>
              </a:lnSpc>
            </a:pPr>
            <a:r>
              <a:rPr lang="en-US" sz="1300" b="1" dirty="0">
                <a:effectLst/>
              </a:rPr>
              <a:t>Adversarial AI Attacks</a:t>
            </a:r>
            <a:r>
              <a:rPr lang="en-US" sz="1300" dirty="0">
                <a:effectLst/>
              </a:rPr>
              <a:t>: These are attacks on the AI systems used in the protection of smart grids, targeting manipulations within AI models. These could imply that attackers </a:t>
            </a:r>
            <a:r>
              <a:rPr lang="en-US" sz="1300" b="1" dirty="0">
                <a:effectLst/>
              </a:rPr>
              <a:t>will no longer </a:t>
            </a:r>
            <a:r>
              <a:rPr lang="en-US" sz="1300" dirty="0">
                <a:effectLst/>
              </a:rPr>
              <a:t>have the capability to </a:t>
            </a:r>
            <a:r>
              <a:rPr lang="en-US" sz="1300" b="1" dirty="0">
                <a:effectLst/>
              </a:rPr>
              <a:t>disrupt</a:t>
            </a:r>
            <a:r>
              <a:rPr lang="en-US" sz="1300" dirty="0">
                <a:effectLst/>
              </a:rPr>
              <a:t> grid </a:t>
            </a:r>
            <a:r>
              <a:rPr lang="en-US" sz="1300" b="1" dirty="0">
                <a:effectLst/>
              </a:rPr>
              <a:t>operations</a:t>
            </a:r>
            <a:r>
              <a:rPr lang="en-US" sz="1300" dirty="0">
                <a:effectLst/>
              </a:rPr>
              <a:t> through the </a:t>
            </a:r>
            <a:r>
              <a:rPr lang="en-US" sz="1300" b="1" dirty="0">
                <a:effectLst/>
              </a:rPr>
              <a:t>manipulation</a:t>
            </a:r>
            <a:r>
              <a:rPr lang="en-US" sz="1300" dirty="0">
                <a:effectLst/>
              </a:rPr>
              <a:t> of AI </a:t>
            </a:r>
            <a:r>
              <a:rPr lang="en-US" sz="1300" b="1" dirty="0">
                <a:effectLst/>
              </a:rPr>
              <a:t>algorithms</a:t>
            </a:r>
            <a:r>
              <a:rPr lang="en-US" sz="1300" dirty="0">
                <a:effectLst/>
              </a:rPr>
              <a:t>' </a:t>
            </a:r>
            <a:r>
              <a:rPr lang="en-US" sz="1300" b="1" dirty="0">
                <a:effectLst/>
              </a:rPr>
              <a:t>vulnerabilities</a:t>
            </a:r>
            <a:r>
              <a:rPr lang="en-US" sz="1300" dirty="0">
                <a:effectLst/>
              </a:rPr>
              <a:t>, </a:t>
            </a:r>
            <a:r>
              <a:rPr lang="en-US" sz="1300" b="1" dirty="0">
                <a:effectLst/>
              </a:rPr>
              <a:t>tamper</a:t>
            </a:r>
            <a:r>
              <a:rPr lang="en-US" sz="1300" dirty="0">
                <a:effectLst/>
              </a:rPr>
              <a:t> with </a:t>
            </a:r>
            <a:r>
              <a:rPr lang="en-US" sz="1300" b="1" dirty="0">
                <a:effectLst/>
              </a:rPr>
              <a:t>energy pricing systems</a:t>
            </a:r>
            <a:r>
              <a:rPr lang="en-US" sz="1300" dirty="0">
                <a:effectLst/>
              </a:rPr>
              <a:t>, or even </a:t>
            </a:r>
            <a:r>
              <a:rPr lang="en-US" sz="1300" b="1" dirty="0">
                <a:effectLst/>
              </a:rPr>
              <a:t>trigger citywide outages</a:t>
            </a:r>
            <a:r>
              <a:rPr lang="en-US" sz="1300" dirty="0">
                <a:effectLst/>
              </a:rPr>
              <a:t>. These forms of adversarial attacks </a:t>
            </a:r>
            <a:r>
              <a:rPr lang="en-US" sz="1300" b="1" dirty="0">
                <a:effectLst/>
              </a:rPr>
              <a:t>constitute</a:t>
            </a:r>
            <a:r>
              <a:rPr lang="en-US" sz="1300" dirty="0">
                <a:effectLst/>
              </a:rPr>
              <a:t> one of the </a:t>
            </a:r>
            <a:r>
              <a:rPr lang="en-US" sz="1300" b="1" dirty="0">
                <a:effectLst/>
              </a:rPr>
              <a:t>fastest growth areas of concerns</a:t>
            </a:r>
            <a:r>
              <a:rPr lang="en-US" sz="1300" dirty="0">
                <a:effectLst/>
              </a:rPr>
              <a:t>, as AI becomes increasingly embedded into smart grid operations. </a:t>
            </a:r>
            <a:br>
              <a:rPr lang="en-US" sz="1300" dirty="0">
                <a:effectLst/>
              </a:rPr>
            </a:br>
            <a:endParaRPr lang="en-US" sz="1300" dirty="0">
              <a:effectLst/>
            </a:endParaRPr>
          </a:p>
          <a:p>
            <a:pPr>
              <a:lnSpc>
                <a:spcPct val="90000"/>
              </a:lnSpc>
            </a:pPr>
            <a:r>
              <a:rPr lang="en-US" sz="1300" b="1" dirty="0">
                <a:effectLst/>
              </a:rPr>
              <a:t> Zero-Day Exploits: </a:t>
            </a:r>
            <a:r>
              <a:rPr lang="en-US" sz="1300" dirty="0">
                <a:effectLst/>
              </a:rPr>
              <a:t>AI helps identify zero-day attacks, or unknown vulnerabilities, before the adversary could use them. Advanced machine learning and deep learning algorithms analyze streams of data in real time coming from smart grid networks. </a:t>
            </a:r>
            <a:r>
              <a:rPr lang="en-US" sz="1300" b="1" dirty="0">
                <a:effectLst/>
              </a:rPr>
              <a:t>It would be possible for the system to trace slight variations in the operational pattern, an abnormality signaling a possible upcoming zero-day exploit</a:t>
            </a:r>
            <a:r>
              <a:rPr lang="en-US" sz="1300" dirty="0">
                <a:effectLst/>
              </a:rPr>
              <a:t>. </a:t>
            </a:r>
            <a:r>
              <a:rPr lang="en-US" sz="1300" baseline="30000" dirty="0">
                <a:effectLst/>
              </a:rPr>
              <a:t> [2][3]</a:t>
            </a:r>
            <a:endParaRPr lang="en-US" sz="1300" dirty="0">
              <a:effectLst/>
            </a:endParaRPr>
          </a:p>
          <a:p>
            <a:pPr>
              <a:lnSpc>
                <a:spcPct val="90000"/>
              </a:lnSpc>
            </a:pPr>
            <a:endParaRPr lang="en-US" sz="1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302A-4EF0-F763-AD94-700FF6F98C19}"/>
              </a:ext>
            </a:extLst>
          </p:cNvPr>
          <p:cNvSpPr>
            <a:spLocks noGrp="1"/>
          </p:cNvSpPr>
          <p:nvPr>
            <p:ph type="title"/>
          </p:nvPr>
        </p:nvSpPr>
        <p:spPr/>
        <p:txBody>
          <a:bodyPr>
            <a:normAutofit fontScale="90000"/>
          </a:bodyPr>
          <a:lstStyle/>
          <a:p>
            <a:br>
              <a:rPr lang="en-US" b="1"/>
            </a:br>
            <a:r>
              <a:rPr lang="en-US" b="1"/>
              <a:t>Recent Attack</a:t>
            </a:r>
          </a:p>
        </p:txBody>
      </p:sp>
      <p:graphicFrame>
        <p:nvGraphicFramePr>
          <p:cNvPr id="5" name="Content Placeholder 2">
            <a:extLst>
              <a:ext uri="{FF2B5EF4-FFF2-40B4-BE49-F238E27FC236}">
                <a16:creationId xmlns:a16="http://schemas.microsoft.com/office/drawing/2014/main" id="{48B64785-0A17-C930-E24D-D3D5211F6148}"/>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383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blocks and networks technology background">
            <a:extLst>
              <a:ext uri="{FF2B5EF4-FFF2-40B4-BE49-F238E27FC236}">
                <a16:creationId xmlns:a16="http://schemas.microsoft.com/office/drawing/2014/main" id="{3E5EE0DB-AFD0-5869-693D-845536FF97AD}"/>
              </a:ext>
            </a:extLst>
          </p:cNvPr>
          <p:cNvPicPr>
            <a:picLocks noChangeAspect="1"/>
          </p:cNvPicPr>
          <p:nvPr/>
        </p:nvPicPr>
        <p:blipFill>
          <a:blip r:embed="rId3"/>
          <a:srcRect l="17904" r="48815" b="-446"/>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a:normAutofit/>
          </a:bodyPr>
          <a:lstStyle/>
          <a:p>
            <a:pPr>
              <a:lnSpc>
                <a:spcPct val="90000"/>
              </a:lnSpc>
            </a:pPr>
            <a:r>
              <a:rPr lang="en-US" sz="3500"/>
              <a:t>30. Conclusion: The Future of AI in Smart Grids</a:t>
            </a:r>
          </a:p>
        </p:txBody>
      </p:sp>
      <p:sp>
        <p:nvSpPr>
          <p:cNvPr id="3" name="Content Placeholder 2"/>
          <p:cNvSpPr>
            <a:spLocks noGrp="1"/>
          </p:cNvSpPr>
          <p:nvPr>
            <p:ph idx="1"/>
          </p:nvPr>
        </p:nvSpPr>
        <p:spPr>
          <a:xfrm>
            <a:off x="4586487" y="2100943"/>
            <a:ext cx="3935505" cy="4139135"/>
          </a:xfrm>
        </p:spPr>
        <p:txBody>
          <a:bodyPr anchor="ctr">
            <a:noAutofit/>
          </a:bodyPr>
          <a:lstStyle/>
          <a:p>
            <a:pPr marL="0" indent="0">
              <a:lnSpc>
                <a:spcPct val="90000"/>
              </a:lnSpc>
              <a:buNone/>
            </a:pPr>
            <a:r>
              <a:rPr lang="en-US" sz="1600" b="0" i="0">
                <a:solidFill>
                  <a:srgbClr val="000000"/>
                </a:solidFill>
                <a:effectLst/>
              </a:rPr>
              <a:t>In this regard, AI and Big Data will assume even more important roles as smart grids evolve: securing and optimizing these critical infrastructures.</a:t>
            </a:r>
            <a:br>
              <a:rPr lang="en-US" sz="1600"/>
            </a:br>
            <a:endParaRPr lang="en-US" sz="1600"/>
          </a:p>
          <a:p>
            <a:pPr>
              <a:lnSpc>
                <a:spcPct val="90000"/>
              </a:lnSpc>
            </a:pPr>
            <a:r>
              <a:rPr lang="en-US" sz="1600" b="1" i="0">
                <a:solidFill>
                  <a:srgbClr val="000000"/>
                </a:solidFill>
                <a:effectLst/>
              </a:rPr>
              <a:t>Improved Security</a:t>
            </a:r>
            <a:r>
              <a:rPr lang="en-US" sz="1600" b="0" i="0">
                <a:solidFill>
                  <a:srgbClr val="000000"/>
                </a:solidFill>
                <a:effectLst/>
              </a:rPr>
              <a:t>: AI will continue to improve to locate and block new forms of threats in real-time.</a:t>
            </a:r>
          </a:p>
          <a:p>
            <a:pPr>
              <a:lnSpc>
                <a:spcPct val="90000"/>
              </a:lnSpc>
            </a:pPr>
            <a:r>
              <a:rPr lang="en-US" sz="1600" b="1" i="0">
                <a:solidFill>
                  <a:srgbClr val="000000"/>
                </a:solidFill>
                <a:effectLst/>
              </a:rPr>
              <a:t>Smart Grid Optimization</a:t>
            </a:r>
            <a:r>
              <a:rPr lang="en-US" sz="1600" b="0" i="0">
                <a:solidFill>
                  <a:srgbClr val="000000"/>
                </a:solidFill>
                <a:effectLst/>
              </a:rPr>
              <a:t>: Big Data and AI will further enhance the efficiency and sustainability of smart grids with better energy distribution and reduction in losses.</a:t>
            </a:r>
          </a:p>
          <a:p>
            <a:pPr>
              <a:lnSpc>
                <a:spcPct val="90000"/>
              </a:lnSpc>
            </a:pPr>
            <a:r>
              <a:rPr lang="en-US" sz="1600" b="1" i="0">
                <a:solidFill>
                  <a:srgbClr val="000000"/>
                </a:solidFill>
                <a:effectLst/>
              </a:rPr>
              <a:t>Future Research</a:t>
            </a:r>
            <a:r>
              <a:rPr lang="en-US" sz="1600" b="0" i="0">
                <a:solidFill>
                  <a:srgbClr val="000000"/>
                </a:solidFill>
                <a:effectLst/>
              </a:rPr>
              <a:t>: Future research will be continuously welcome in coming up with scalable, reliable, and inexpensive AI solutions to help satisfy emerging smart grid security demands.</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D abstract blue and gold cube illustration">
            <a:extLst>
              <a:ext uri="{FF2B5EF4-FFF2-40B4-BE49-F238E27FC236}">
                <a16:creationId xmlns:a16="http://schemas.microsoft.com/office/drawing/2014/main" id="{69637ACF-D944-2A23-7F84-DC827F178AB0}"/>
              </a:ext>
            </a:extLst>
          </p:cNvPr>
          <p:cNvPicPr>
            <a:picLocks noChangeAspect="1"/>
          </p:cNvPicPr>
          <p:nvPr/>
        </p:nvPicPr>
        <p:blipFill>
          <a:blip r:embed="rId2">
            <a:alphaModFix/>
          </a:blip>
          <a:srcRect l="1565" r="18435"/>
          <a:stretch/>
        </p:blipFill>
        <p:spPr>
          <a:xfrm>
            <a:off x="20" y="10"/>
            <a:ext cx="9143979" cy="6857990"/>
          </a:xfrm>
          <a:prstGeom prst="rect">
            <a:avLst/>
          </a:prstGeom>
        </p:spPr>
      </p:pic>
      <p:sp>
        <p:nvSpPr>
          <p:cNvPr id="8" name="Rectangle 7">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19465" y="-2819458"/>
            <a:ext cx="3512260" cy="9151192"/>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61579-37F3-EEF4-FF2B-B707B1FD661B}"/>
              </a:ext>
            </a:extLst>
          </p:cNvPr>
          <p:cNvSpPr>
            <a:spLocks noGrp="1"/>
          </p:cNvSpPr>
          <p:nvPr>
            <p:ph type="title"/>
          </p:nvPr>
        </p:nvSpPr>
        <p:spPr>
          <a:xfrm>
            <a:off x="571500" y="1137434"/>
            <a:ext cx="5850495" cy="1520987"/>
          </a:xfrm>
        </p:spPr>
        <p:txBody>
          <a:bodyPr vert="horz" lIns="91440" tIns="45720" rIns="91440" bIns="45720" rtlCol="0" anchor="t">
            <a:normAutofit/>
          </a:bodyPr>
          <a:lstStyle/>
          <a:p>
            <a:pPr algn="l" defTabSz="914400">
              <a:lnSpc>
                <a:spcPct val="90000"/>
              </a:lnSpc>
            </a:pPr>
            <a:r>
              <a:rPr lang="en-US" sz="3500" b="1">
                <a:solidFill>
                  <a:srgbClr val="FFFFFF"/>
                </a:solidFill>
                <a:effectLst/>
              </a:rPr>
              <a:t>Introduction to Smart Grid Cybersecurity</a:t>
            </a:r>
            <a:endParaRPr lang="en-US" sz="3500">
              <a:solidFill>
                <a:srgbClr val="FFFFFF"/>
              </a:solidFill>
            </a:endParaRPr>
          </a:p>
        </p:txBody>
      </p:sp>
      <p:sp>
        <p:nvSpPr>
          <p:cNvPr id="10" name="Rectangle 9">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55769" y="1075816"/>
            <a:ext cx="2425271" cy="9151191"/>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99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4DE3-FF31-E038-09EB-1378B206AE9A}"/>
              </a:ext>
            </a:extLst>
          </p:cNvPr>
          <p:cNvSpPr>
            <a:spLocks noGrp="1"/>
          </p:cNvSpPr>
          <p:nvPr>
            <p:ph type="title"/>
          </p:nvPr>
        </p:nvSpPr>
        <p:spPr>
          <a:xfrm>
            <a:off x="1242626" y="0"/>
            <a:ext cx="6367346" cy="817226"/>
          </a:xfrm>
        </p:spPr>
        <p:txBody>
          <a:bodyPr/>
          <a:lstStyle/>
          <a:p>
            <a:r>
              <a:rPr lang="en-US"/>
              <a:t>References</a:t>
            </a:r>
          </a:p>
        </p:txBody>
      </p:sp>
      <p:sp>
        <p:nvSpPr>
          <p:cNvPr id="4" name="TextBox 3">
            <a:extLst>
              <a:ext uri="{FF2B5EF4-FFF2-40B4-BE49-F238E27FC236}">
                <a16:creationId xmlns:a16="http://schemas.microsoft.com/office/drawing/2014/main" id="{40AD56CA-E78A-916B-61FB-324B3750FB93}"/>
              </a:ext>
            </a:extLst>
          </p:cNvPr>
          <p:cNvSpPr txBox="1"/>
          <p:nvPr/>
        </p:nvSpPr>
        <p:spPr>
          <a:xfrm>
            <a:off x="311498" y="817226"/>
            <a:ext cx="8229601" cy="6232475"/>
          </a:xfrm>
          <a:prstGeom prst="rect">
            <a:avLst/>
          </a:prstGeom>
          <a:noFill/>
        </p:spPr>
        <p:txBody>
          <a:bodyPr wrap="square" rtlCol="0">
            <a:spAutoFit/>
          </a:bodyPr>
          <a:lstStyle/>
          <a:p>
            <a:endParaRPr lang="en-US" sz="1050" dirty="0">
              <a:solidFill>
                <a:srgbClr val="000000"/>
              </a:solidFill>
            </a:endParaRPr>
          </a:p>
          <a:p>
            <a:pPr marL="228600" indent="-228600">
              <a:buFontTx/>
              <a:buAutoNum type="arabicPeriod"/>
            </a:pPr>
            <a:r>
              <a:rPr lang="en-US" sz="1050" dirty="0">
                <a:solidFill>
                  <a:srgbClr val="000000"/>
                </a:solidFill>
              </a:rPr>
              <a:t> </a:t>
            </a:r>
            <a:r>
              <a:rPr lang="en-US" sz="1050" dirty="0" err="1">
                <a:effectLst/>
                <a:latin typeface="Helvetica Neue" panose="02000503000000020004" pitchFamily="2" charset="0"/>
              </a:rPr>
              <a:t>Chehri</a:t>
            </a:r>
            <a:r>
              <a:rPr lang="en-US" sz="1050" dirty="0">
                <a:effectLst/>
                <a:latin typeface="Helvetica Neue" panose="02000503000000020004" pitchFamily="2" charset="0"/>
              </a:rPr>
              <a:t>, A.; Fofana, I.; Yang, X. Security Risk Modeling in Smart Grid Critical Infrastructures in the Era of Big Data and Artificial Intelligence. Sustainability 2021, 13, 3196. </a:t>
            </a:r>
            <a:r>
              <a:rPr lang="en-US" sz="1050" dirty="0">
                <a:effectLst/>
                <a:latin typeface="Helvetica Neue" panose="02000503000000020004" pitchFamily="2" charset="0"/>
                <a:hlinkClick r:id="rId3"/>
              </a:rPr>
              <a:t>https://doi.org/10.3390/su13063196</a:t>
            </a:r>
            <a:r>
              <a:rPr lang="en-US" sz="1050" dirty="0">
                <a:effectLst/>
                <a:latin typeface="Helvetica Neue" panose="02000503000000020004" pitchFamily="2" charset="0"/>
              </a:rPr>
              <a:t> </a:t>
            </a:r>
            <a:r>
              <a:rPr lang="en-US" sz="1050" dirty="0">
                <a:solidFill>
                  <a:srgbClr val="000000"/>
                </a:solidFill>
                <a:latin typeface="Helvetica Neue" panose="02000503000000020004" pitchFamily="2" charset="0"/>
              </a:rPr>
              <a:t>(P</a:t>
            </a:r>
            <a:r>
              <a:rPr lang="en-US" sz="1050" dirty="0">
                <a:solidFill>
                  <a:srgbClr val="000000"/>
                </a:solidFill>
                <a:effectLst/>
              </a:rPr>
              <a:t>resentation Paper)</a:t>
            </a:r>
          </a:p>
          <a:p>
            <a:pPr marL="228600" indent="-228600">
              <a:buFont typeface="+mj-lt"/>
              <a:buAutoNum type="arabicPeriod"/>
            </a:pPr>
            <a:r>
              <a:rPr lang="en-US" sz="1050" dirty="0" err="1">
                <a:solidFill>
                  <a:srgbClr val="000000"/>
                </a:solidFill>
                <a:effectLst/>
              </a:rPr>
              <a:t>Velusamy</a:t>
            </a:r>
            <a:r>
              <a:rPr lang="en-US" sz="1050" dirty="0">
                <a:solidFill>
                  <a:srgbClr val="000000"/>
                </a:solidFill>
                <a:effectLst/>
              </a:rPr>
              <a:t>, D. An effective trust based defense mechanism to thwart malicious attack in smart grid communication network. In proceedings of the 2017 IEEE international conference on intelligent techniques in control, optimization and signal processing (INCOS), </a:t>
            </a:r>
            <a:r>
              <a:rPr lang="en-US" sz="1050" dirty="0" err="1">
                <a:solidFill>
                  <a:srgbClr val="000000"/>
                </a:solidFill>
                <a:effectLst/>
              </a:rPr>
              <a:t>srivilliputtur</a:t>
            </a:r>
            <a:r>
              <a:rPr lang="en-US" sz="1050" dirty="0">
                <a:solidFill>
                  <a:srgbClr val="000000"/>
                </a:solidFill>
                <a:effectLst/>
              </a:rPr>
              <a:t>, </a:t>
            </a:r>
            <a:r>
              <a:rPr lang="en-US" sz="1050" dirty="0" err="1">
                <a:solidFill>
                  <a:srgbClr val="000000"/>
                </a:solidFill>
                <a:effectLst/>
              </a:rPr>
              <a:t>india</a:t>
            </a:r>
            <a:r>
              <a:rPr lang="en-US" sz="1050" dirty="0">
                <a:solidFill>
                  <a:srgbClr val="000000"/>
                </a:solidFill>
                <a:effectLst/>
              </a:rPr>
              <a:t>, 23–25 march 2017.</a:t>
            </a:r>
          </a:p>
          <a:p>
            <a:pPr marL="228600" indent="-228600">
              <a:buFont typeface="+mj-lt"/>
              <a:buAutoNum type="arabicPeriod"/>
            </a:pPr>
            <a:r>
              <a:rPr lang="en-US" sz="1050" dirty="0">
                <a:solidFill>
                  <a:srgbClr val="000000"/>
                </a:solidFill>
                <a:effectLst/>
              </a:rPr>
              <a:t>Jiang, j.; Qian, Y. Defense mechanisms against data injection attacks in smart grid networks. IEEE </a:t>
            </a:r>
            <a:r>
              <a:rPr lang="en-US" sz="1050" dirty="0" err="1">
                <a:solidFill>
                  <a:srgbClr val="000000"/>
                </a:solidFill>
                <a:effectLst/>
              </a:rPr>
              <a:t>commun</a:t>
            </a:r>
            <a:r>
              <a:rPr lang="en-US" sz="1050" dirty="0">
                <a:solidFill>
                  <a:srgbClr val="000000"/>
                </a:solidFill>
                <a:effectLst/>
              </a:rPr>
              <a:t>. Mag. 2017, 55, 76–82. [</a:t>
            </a:r>
            <a:r>
              <a:rPr lang="en-US" sz="1050" dirty="0" err="1">
                <a:solidFill>
                  <a:srgbClr val="0F60A8"/>
                </a:solidFill>
                <a:effectLst/>
              </a:rPr>
              <a:t>Crossref</a:t>
            </a:r>
            <a:r>
              <a:rPr lang="en-US" sz="1050" dirty="0">
                <a:solidFill>
                  <a:srgbClr val="000000"/>
                </a:solidFill>
                <a:effectLst/>
              </a:rPr>
              <a:t>]</a:t>
            </a:r>
          </a:p>
          <a:p>
            <a:pPr marL="228600" indent="-228600">
              <a:buFont typeface="+mj-lt"/>
              <a:buAutoNum type="arabicPeriod"/>
            </a:pPr>
            <a:r>
              <a:rPr lang="en-US" sz="1050" dirty="0">
                <a:solidFill>
                  <a:srgbClr val="000000"/>
                </a:solidFill>
                <a:effectLst/>
              </a:rPr>
              <a:t>Xu, R.; Wang, R.; Guan, Z.; Wu, L.; Wu, J.; Du, X. Achieving efficient detection against false data injection attacks in smart grid. IEEE access 2017, 5, 13787–13798. [</a:t>
            </a:r>
            <a:r>
              <a:rPr lang="en-US" sz="1050" dirty="0" err="1">
                <a:solidFill>
                  <a:srgbClr val="0F60A8"/>
                </a:solidFill>
                <a:effectLst/>
              </a:rPr>
              <a:t>Crossref</a:t>
            </a:r>
            <a:r>
              <a:rPr lang="en-US" sz="1050" dirty="0">
                <a:solidFill>
                  <a:srgbClr val="000000"/>
                </a:solidFill>
              </a:rPr>
              <a:t>]</a:t>
            </a:r>
          </a:p>
          <a:p>
            <a:pPr marL="228600" indent="-228600">
              <a:buFont typeface="+mj-lt"/>
              <a:buAutoNum type="arabicPeriod"/>
            </a:pPr>
            <a:r>
              <a:rPr lang="en-US" sz="1050" dirty="0" err="1">
                <a:solidFill>
                  <a:srgbClr val="000000"/>
                </a:solidFill>
                <a:effectLst/>
              </a:rPr>
              <a:t>Oozeer</a:t>
            </a:r>
            <a:r>
              <a:rPr lang="en-US" sz="1050" dirty="0">
                <a:solidFill>
                  <a:srgbClr val="000000"/>
                </a:solidFill>
                <a:effectLst/>
              </a:rPr>
              <a:t>, M.I.; </a:t>
            </a:r>
            <a:r>
              <a:rPr lang="en-US" sz="1050" dirty="0" err="1">
                <a:solidFill>
                  <a:srgbClr val="000000"/>
                </a:solidFill>
                <a:effectLst/>
              </a:rPr>
              <a:t>Haykin</a:t>
            </a:r>
            <a:r>
              <a:rPr lang="en-US" sz="1050" dirty="0">
                <a:solidFill>
                  <a:srgbClr val="000000"/>
                </a:solidFill>
                <a:effectLst/>
              </a:rPr>
              <a:t>, S. Cognitive risk control for mitigating cyber-attack in smart grid. IEEE access 2019, 7, 125806–125826. [</a:t>
            </a:r>
            <a:r>
              <a:rPr lang="en-US" sz="1050" dirty="0" err="1">
                <a:solidFill>
                  <a:srgbClr val="0F60A8"/>
                </a:solidFill>
                <a:effectLst/>
              </a:rPr>
              <a:t>Crossref</a:t>
            </a:r>
            <a:r>
              <a:rPr lang="en-US" sz="1050" dirty="0">
                <a:solidFill>
                  <a:srgbClr val="000000"/>
                </a:solidFill>
                <a:effectLst/>
              </a:rPr>
              <a:t>]</a:t>
            </a:r>
          </a:p>
          <a:p>
            <a:pPr marL="228600" indent="-228600">
              <a:buFont typeface="+mj-lt"/>
              <a:buAutoNum type="arabicPeriod"/>
            </a:pPr>
            <a:r>
              <a:rPr lang="en-US" sz="1050" dirty="0">
                <a:solidFill>
                  <a:srgbClr val="000000"/>
                </a:solidFill>
                <a:effectLst/>
              </a:rPr>
              <a:t>Yeboah-</a:t>
            </a:r>
            <a:r>
              <a:rPr lang="en-US" sz="1050" dirty="0" err="1">
                <a:solidFill>
                  <a:srgbClr val="000000"/>
                </a:solidFill>
                <a:effectLst/>
              </a:rPr>
              <a:t>ofori</a:t>
            </a:r>
            <a:r>
              <a:rPr lang="en-US" sz="1050" dirty="0">
                <a:solidFill>
                  <a:srgbClr val="000000"/>
                </a:solidFill>
                <a:effectLst/>
              </a:rPr>
              <a:t>, A.; Islam, S.; </a:t>
            </a:r>
            <a:r>
              <a:rPr lang="en-US" sz="1050" dirty="0" err="1">
                <a:solidFill>
                  <a:srgbClr val="000000"/>
                </a:solidFill>
                <a:effectLst/>
              </a:rPr>
              <a:t>Brimicombe</a:t>
            </a:r>
            <a:r>
              <a:rPr lang="en-US" sz="1050" dirty="0">
                <a:solidFill>
                  <a:srgbClr val="000000"/>
                </a:solidFill>
                <a:effectLst/>
              </a:rPr>
              <a:t>, A. Detecting cyber supply chain attacks on cyber physical systems using </a:t>
            </a:r>
            <a:r>
              <a:rPr lang="en-US" sz="1050" dirty="0" err="1">
                <a:solidFill>
                  <a:srgbClr val="000000"/>
                </a:solidFill>
                <a:effectLst/>
              </a:rPr>
              <a:t>bayesian</a:t>
            </a:r>
            <a:r>
              <a:rPr lang="en-US" sz="1050" dirty="0">
                <a:solidFill>
                  <a:srgbClr val="000000"/>
                </a:solidFill>
                <a:effectLst/>
              </a:rPr>
              <a:t> belief network. In proceedings of the 2019 international conference on cyber security and internet of things (</a:t>
            </a:r>
            <a:r>
              <a:rPr lang="en-US" sz="1050" dirty="0" err="1">
                <a:solidFill>
                  <a:srgbClr val="000000"/>
                </a:solidFill>
                <a:effectLst/>
              </a:rPr>
              <a:t>icsiot</a:t>
            </a:r>
            <a:r>
              <a:rPr lang="en-US" sz="1050" dirty="0">
                <a:solidFill>
                  <a:srgbClr val="000000"/>
                </a:solidFill>
                <a:effectLst/>
              </a:rPr>
              <a:t>), </a:t>
            </a:r>
            <a:r>
              <a:rPr lang="en-US" sz="1050" dirty="0" err="1">
                <a:solidFill>
                  <a:srgbClr val="000000"/>
                </a:solidFill>
                <a:effectLst/>
              </a:rPr>
              <a:t>accra</a:t>
            </a:r>
            <a:r>
              <a:rPr lang="en-US" sz="1050" dirty="0">
                <a:solidFill>
                  <a:srgbClr val="000000"/>
                </a:solidFill>
                <a:effectLst/>
              </a:rPr>
              <a:t>, </a:t>
            </a:r>
            <a:r>
              <a:rPr lang="en-US" sz="1050" dirty="0" err="1">
                <a:solidFill>
                  <a:srgbClr val="000000"/>
                </a:solidFill>
                <a:effectLst/>
              </a:rPr>
              <a:t>ghana</a:t>
            </a:r>
            <a:r>
              <a:rPr lang="en-US" sz="1050" dirty="0">
                <a:solidFill>
                  <a:srgbClr val="000000"/>
                </a:solidFill>
                <a:effectLst/>
              </a:rPr>
              <a:t>, 29–31 may 2019; pp. 37–42.</a:t>
            </a:r>
          </a:p>
          <a:p>
            <a:pPr marL="228600" indent="-228600">
              <a:buFont typeface="+mj-lt"/>
              <a:buAutoNum type="arabicPeriod"/>
            </a:pPr>
            <a:r>
              <a:rPr lang="en-US" sz="1050" dirty="0">
                <a:solidFill>
                  <a:srgbClr val="000000"/>
                </a:solidFill>
              </a:rPr>
              <a:t>How ai can reduce false positives for fraud - </a:t>
            </a:r>
            <a:r>
              <a:rPr lang="en-US" sz="1050" dirty="0" err="1">
                <a:solidFill>
                  <a:srgbClr val="000000"/>
                </a:solidFill>
              </a:rPr>
              <a:t>loraine</a:t>
            </a:r>
            <a:r>
              <a:rPr lang="en-US" sz="1050" dirty="0">
                <a:solidFill>
                  <a:srgbClr val="000000"/>
                </a:solidFill>
                <a:hlinkClick r:id="rId4">
                  <a:extLst>
                    <a:ext uri="{A12FA001-AC4F-418D-AE19-62706E023703}">
                      <ahyp:hlinkClr xmlns:ahyp="http://schemas.microsoft.com/office/drawing/2018/hyperlinkcolor" val="tx"/>
                    </a:ext>
                  </a:extLst>
                </a:hlinkClick>
              </a:rPr>
              <a:t> lawson</a:t>
            </a:r>
            <a:r>
              <a:rPr lang="en-US" sz="1050" dirty="0">
                <a:solidFill>
                  <a:srgbClr val="000000"/>
                </a:solidFill>
              </a:rPr>
              <a:t> – </a:t>
            </a:r>
            <a:r>
              <a:rPr lang="en-US" sz="1050" dirty="0">
                <a:solidFill>
                  <a:srgbClr val="000000"/>
                </a:solidFill>
                <a:hlinkClick r:id="rId5"/>
              </a:rPr>
              <a:t>bank automation news </a:t>
            </a:r>
            <a:r>
              <a:rPr lang="en-US" sz="1050" dirty="0">
                <a:solidFill>
                  <a:srgbClr val="000000"/>
                </a:solidFill>
              </a:rPr>
              <a:t>; </a:t>
            </a:r>
          </a:p>
          <a:p>
            <a:pPr marL="228600" indent="-228600">
              <a:buFont typeface="+mj-lt"/>
              <a:buAutoNum type="arabicPeriod"/>
            </a:pPr>
            <a:r>
              <a:rPr lang="en-US" sz="1050" dirty="0">
                <a:solidFill>
                  <a:srgbClr val="000000"/>
                </a:solidFill>
              </a:rPr>
              <a:t>Ai made to reduce false positives - part 2: vendor spectrum ; </a:t>
            </a:r>
            <a:r>
              <a:rPr lang="en-US" sz="1050" dirty="0" err="1">
                <a:solidFill>
                  <a:srgbClr val="000000"/>
                </a:solidFill>
              </a:rPr>
              <a:t>celent</a:t>
            </a:r>
            <a:r>
              <a:rPr lang="en-US" sz="1050" dirty="0">
                <a:solidFill>
                  <a:srgbClr val="000000"/>
                </a:solidFill>
              </a:rPr>
              <a:t> ; </a:t>
            </a:r>
            <a:r>
              <a:rPr lang="en-US" sz="1050" dirty="0" err="1">
                <a:solidFill>
                  <a:srgbClr val="000000"/>
                </a:solidFill>
              </a:rPr>
              <a:t>mcgowan</a:t>
            </a:r>
            <a:r>
              <a:rPr lang="en-US" sz="1050" dirty="0">
                <a:solidFill>
                  <a:srgbClr val="000000"/>
                </a:solidFill>
              </a:rPr>
              <a:t>, </a:t>
            </a:r>
            <a:r>
              <a:rPr lang="en-US" sz="1050" dirty="0" err="1">
                <a:solidFill>
                  <a:srgbClr val="000000"/>
                </a:solidFill>
              </a:rPr>
              <a:t>joan</a:t>
            </a:r>
            <a:r>
              <a:rPr lang="en-US" sz="1050" dirty="0">
                <a:solidFill>
                  <a:srgbClr val="000000"/>
                </a:solidFill>
              </a:rPr>
              <a:t> 03 </a:t>
            </a:r>
            <a:r>
              <a:rPr lang="en-US" sz="1050" dirty="0" err="1">
                <a:solidFill>
                  <a:srgbClr val="000000"/>
                </a:solidFill>
              </a:rPr>
              <a:t>july</a:t>
            </a:r>
            <a:r>
              <a:rPr lang="en-US" sz="1050" dirty="0">
                <a:solidFill>
                  <a:srgbClr val="000000"/>
                </a:solidFill>
              </a:rPr>
              <a:t> 2018 ; [</a:t>
            </a:r>
            <a:r>
              <a:rPr lang="en-US" sz="1050" dirty="0">
                <a:solidFill>
                  <a:srgbClr val="000000"/>
                </a:solidFill>
                <a:hlinkClick r:id="rId6"/>
              </a:rPr>
              <a:t>ref</a:t>
            </a:r>
            <a:r>
              <a:rPr lang="en-US" sz="1050" dirty="0">
                <a:solidFill>
                  <a:srgbClr val="000000"/>
                </a:solidFill>
              </a:rPr>
              <a:t>]</a:t>
            </a:r>
          </a:p>
          <a:p>
            <a:pPr marL="228600" indent="-228600">
              <a:buFont typeface="+mj-lt"/>
              <a:buAutoNum type="arabicPeriod"/>
            </a:pPr>
            <a:r>
              <a:rPr lang="en-US" sz="1050" dirty="0" err="1">
                <a:solidFill>
                  <a:srgbClr val="000000"/>
                </a:solidFill>
                <a:effectLst/>
              </a:rPr>
              <a:t>Utilising</a:t>
            </a:r>
            <a:r>
              <a:rPr lang="en-US" sz="1050" dirty="0">
                <a:solidFill>
                  <a:srgbClr val="000000"/>
                </a:solidFill>
                <a:effectLst/>
              </a:rPr>
              <a:t> Deep Learning Techniques for Effective Zero-Day Attack Detection , </a:t>
            </a:r>
            <a:r>
              <a:rPr lang="en-US" sz="1050" dirty="0">
                <a:effectLst/>
              </a:rPr>
              <a:t>Hanan Hindy, Robert Atkinson, Christos </a:t>
            </a:r>
            <a:r>
              <a:rPr lang="en-US" sz="1050" dirty="0" err="1">
                <a:effectLst/>
              </a:rPr>
              <a:t>Tachtatzis</a:t>
            </a:r>
            <a:r>
              <a:rPr lang="en-US" sz="1050" dirty="0">
                <a:effectLst/>
              </a:rPr>
              <a:t>, Jean-Noël Colin,  Ethan Bayne, Xavier </a:t>
            </a:r>
            <a:r>
              <a:rPr lang="en-US" sz="1050" dirty="0" err="1">
                <a:effectLst/>
              </a:rPr>
              <a:t>Bellekens</a:t>
            </a:r>
            <a:r>
              <a:rPr lang="en-US" sz="1050" dirty="0">
                <a:effectLst/>
              </a:rPr>
              <a:t> [</a:t>
            </a:r>
            <a:r>
              <a:rPr lang="en-US" sz="1050" dirty="0">
                <a:effectLst/>
                <a:hlinkClick r:id="rId7"/>
              </a:rPr>
              <a:t>Ref</a:t>
            </a:r>
            <a:r>
              <a:rPr lang="en-US" sz="1050" dirty="0">
                <a:effectLst/>
              </a:rPr>
              <a:t>] </a:t>
            </a:r>
          </a:p>
          <a:p>
            <a:pPr marL="228600" indent="-228600">
              <a:buFont typeface="+mj-lt"/>
              <a:buAutoNum type="arabicPeriod"/>
            </a:pPr>
            <a:r>
              <a:rPr lang="en-US" sz="1050" dirty="0">
                <a:effectLst/>
              </a:rPr>
              <a:t>Attack Detection and Localization in Smart Grid with Image-based Deep Learning - Mostafa Mohammadpourfard1, </a:t>
            </a:r>
            <a:r>
              <a:rPr lang="en-US" sz="1050" dirty="0" err="1">
                <a:effectLst/>
              </a:rPr>
              <a:t>Istemihan</a:t>
            </a:r>
            <a:r>
              <a:rPr lang="en-US" sz="1050" dirty="0">
                <a:effectLst/>
              </a:rPr>
              <a:t> </a:t>
            </a:r>
            <a:r>
              <a:rPr lang="en-US" sz="1050" dirty="0" err="1">
                <a:effectLst/>
              </a:rPr>
              <a:t>Genc</a:t>
            </a:r>
            <a:r>
              <a:rPr lang="en-US" sz="1050" dirty="0">
                <a:effectLst/>
              </a:rPr>
              <a:t>, Subhash </a:t>
            </a:r>
            <a:r>
              <a:rPr lang="en-US" sz="1050" dirty="0" err="1">
                <a:effectLst/>
              </a:rPr>
              <a:t>Lakshminarayana</a:t>
            </a:r>
            <a:r>
              <a:rPr lang="en-US" sz="1050" dirty="0">
                <a:effectLst/>
              </a:rPr>
              <a:t>, </a:t>
            </a:r>
            <a:r>
              <a:rPr lang="en-US" sz="1050" dirty="0" err="1">
                <a:effectLst/>
              </a:rPr>
              <a:t>Charalambos</a:t>
            </a:r>
            <a:r>
              <a:rPr lang="en-US" sz="1050" dirty="0">
                <a:effectLst/>
              </a:rPr>
              <a:t> Konstantinou </a:t>
            </a:r>
            <a:r>
              <a:rPr lang="en-US" sz="1050" dirty="0">
                <a:effectLst/>
                <a:hlinkClick r:id="rId8"/>
              </a:rPr>
              <a:t>[Ref]</a:t>
            </a:r>
            <a:endParaRPr lang="en-US" sz="1050" dirty="0"/>
          </a:p>
          <a:p>
            <a:pPr marL="228600" indent="-228600">
              <a:buFont typeface="+mj-lt"/>
              <a:buAutoNum type="arabicPeriod"/>
            </a:pPr>
            <a:r>
              <a:rPr lang="en-US" sz="1050" dirty="0">
                <a:effectLst/>
              </a:rPr>
              <a:t>Detection of cyber-attacks on smart grids using improved VGG19 deep neural network architecture and Aquila optimizer algorithm - Volume 18, pages 1477–1491, (2024) ; Ahmed </a:t>
            </a:r>
            <a:r>
              <a:rPr lang="en-US" sz="1050" dirty="0" err="1">
                <a:effectLst/>
              </a:rPr>
              <a:t>Abdulmunem</a:t>
            </a:r>
            <a:r>
              <a:rPr lang="en-US" sz="1050" dirty="0">
                <a:effectLst/>
              </a:rPr>
              <a:t> </a:t>
            </a:r>
            <a:r>
              <a:rPr lang="en-US" sz="1050" dirty="0" err="1">
                <a:effectLst/>
              </a:rPr>
              <a:t>Mhmood</a:t>
            </a:r>
            <a:r>
              <a:rPr lang="en-US" sz="1050" dirty="0">
                <a:effectLst/>
              </a:rPr>
              <a:t>, Özgür </a:t>
            </a:r>
            <a:r>
              <a:rPr lang="en-US" sz="1050" dirty="0" err="1">
                <a:effectLst/>
              </a:rPr>
              <a:t>Ergül</a:t>
            </a:r>
            <a:r>
              <a:rPr lang="en-US" sz="1050" dirty="0">
                <a:effectLst/>
              </a:rPr>
              <a:t> &amp; Javad </a:t>
            </a:r>
            <a:r>
              <a:rPr lang="en-US" sz="1050" dirty="0" err="1">
                <a:effectLst/>
              </a:rPr>
              <a:t>Rahebi</a:t>
            </a:r>
            <a:r>
              <a:rPr lang="en-US" sz="1050" dirty="0">
                <a:effectLst/>
              </a:rPr>
              <a:t> </a:t>
            </a:r>
            <a:r>
              <a:rPr lang="en-US" sz="1050" dirty="0"/>
              <a:t>[</a:t>
            </a:r>
            <a:r>
              <a:rPr lang="en-US" sz="1050" dirty="0">
                <a:hlinkClick r:id="rId9"/>
              </a:rPr>
              <a:t>Ref</a:t>
            </a:r>
            <a:r>
              <a:rPr lang="en-US" sz="1050" dirty="0"/>
              <a:t>]</a:t>
            </a:r>
          </a:p>
          <a:p>
            <a:pPr marL="228600" indent="-228600">
              <a:buFont typeface="+mj-lt"/>
              <a:buAutoNum type="arabicPeriod"/>
            </a:pPr>
            <a:r>
              <a:rPr lang="en-US" sz="1050" dirty="0">
                <a:solidFill>
                  <a:srgbClr val="0E0E0E"/>
                </a:solidFill>
                <a:effectLst/>
              </a:rPr>
              <a:t>Artificial Intelligence Techniques in Smart Grid: A Survey - MDPI (2023) [</a:t>
            </a:r>
            <a:r>
              <a:rPr lang="en-US" sz="1050" dirty="0">
                <a:solidFill>
                  <a:srgbClr val="0E0E0E"/>
                </a:solidFill>
                <a:effectLst/>
                <a:hlinkClick r:id="rId10"/>
              </a:rPr>
              <a:t>Ref</a:t>
            </a:r>
            <a:r>
              <a:rPr lang="en-US" sz="1050" dirty="0">
                <a:solidFill>
                  <a:srgbClr val="0E0E0E"/>
                </a:solidFill>
                <a:effectLst/>
              </a:rPr>
              <a:t>] .</a:t>
            </a:r>
          </a:p>
          <a:p>
            <a:pPr marL="228600" indent="-228600">
              <a:buFont typeface="+mj-lt"/>
              <a:buAutoNum type="arabicPeriod"/>
            </a:pPr>
            <a:r>
              <a:rPr lang="en-US" sz="1050" dirty="0">
                <a:solidFill>
                  <a:srgbClr val="0E0E0E"/>
                </a:solidFill>
                <a:effectLst/>
              </a:rPr>
              <a:t>Enhancing Smart Grid Security with AI-Driven Cyber Resilience - Frontiers Research (2023) [</a:t>
            </a:r>
            <a:r>
              <a:rPr lang="en-US" sz="1050" dirty="0">
                <a:solidFill>
                  <a:srgbClr val="0E0E0E"/>
                </a:solidFill>
                <a:effectLst/>
                <a:hlinkClick r:id="rId11"/>
              </a:rPr>
              <a:t>Ref</a:t>
            </a:r>
            <a:r>
              <a:rPr lang="en-US" sz="1050" dirty="0">
                <a:solidFill>
                  <a:srgbClr val="0E0E0E"/>
                </a:solidFill>
                <a:effectLst/>
              </a:rPr>
              <a:t> ].</a:t>
            </a:r>
          </a:p>
          <a:p>
            <a:pPr marL="228600" indent="-228600">
              <a:buFont typeface="+mj-lt"/>
              <a:buAutoNum type="arabicPeriod"/>
            </a:pPr>
            <a:r>
              <a:rPr lang="en-US" sz="1050" dirty="0">
                <a:solidFill>
                  <a:srgbClr val="0E0E0E"/>
                </a:solidFill>
                <a:effectLst/>
              </a:rPr>
              <a:t>Advancing Cybersecurity: A Comprehensive Review of AI-Driven Detection Techniques - Journal of Big Data (2023) [</a:t>
            </a:r>
            <a:r>
              <a:rPr lang="en-US" sz="1050" dirty="0">
                <a:solidFill>
                  <a:srgbClr val="0E0E0E"/>
                </a:solidFill>
                <a:effectLst/>
                <a:hlinkClick r:id="rId12"/>
              </a:rPr>
              <a:t>Ref</a:t>
            </a:r>
            <a:r>
              <a:rPr lang="en-US" sz="1050" dirty="0">
                <a:solidFill>
                  <a:srgbClr val="0E0E0E"/>
                </a:solidFill>
                <a:effectLst/>
              </a:rPr>
              <a:t>].</a:t>
            </a:r>
          </a:p>
          <a:p>
            <a:pPr marL="228600" indent="-228600">
              <a:buFont typeface="+mj-lt"/>
              <a:buAutoNum type="arabicPeriod"/>
            </a:pPr>
            <a:r>
              <a:rPr lang="en-US" sz="1050" dirty="0">
                <a:solidFill>
                  <a:srgbClr val="0E0E0E"/>
                </a:solidFill>
                <a:effectLst/>
              </a:rPr>
              <a:t>Cybersecurity in Smart Grids: Challenges and Solutions - AIMS Press (2023) [</a:t>
            </a:r>
            <a:r>
              <a:rPr lang="en-US" sz="1050" dirty="0">
                <a:solidFill>
                  <a:srgbClr val="0E0E0E"/>
                </a:solidFill>
                <a:effectLst/>
                <a:hlinkClick r:id="rId13"/>
              </a:rPr>
              <a:t>Ref</a:t>
            </a:r>
            <a:r>
              <a:rPr lang="en-US" sz="1050" dirty="0">
                <a:solidFill>
                  <a:srgbClr val="0E0E0E"/>
                </a:solidFill>
                <a:effectLst/>
              </a:rPr>
              <a:t>] .</a:t>
            </a:r>
          </a:p>
          <a:p>
            <a:pPr marL="228600" indent="-228600">
              <a:buFont typeface="+mj-lt"/>
              <a:buAutoNum type="arabicPeriod"/>
            </a:pPr>
            <a:r>
              <a:rPr lang="en-US" sz="1050" dirty="0">
                <a:solidFill>
                  <a:srgbClr val="0E0E0E"/>
                </a:solidFill>
              </a:rPr>
              <a:t>T</a:t>
            </a:r>
            <a:r>
              <a:rPr lang="en-US" sz="1050" i="0" dirty="0">
                <a:solidFill>
                  <a:srgbClr val="000000"/>
                </a:solidFill>
                <a:effectLst/>
              </a:rPr>
              <a:t>rustworthy AI: From Principles to Practices ; [</a:t>
            </a:r>
            <a:r>
              <a:rPr lang="en-US" sz="1050" i="0" dirty="0">
                <a:solidFill>
                  <a:srgbClr val="000000"/>
                </a:solidFill>
                <a:effectLst/>
                <a:hlinkClick r:id="rId14"/>
              </a:rPr>
              <a:t>Ref</a:t>
            </a:r>
            <a:r>
              <a:rPr lang="en-US" sz="1050" i="0" dirty="0">
                <a:solidFill>
                  <a:srgbClr val="000000"/>
                </a:solidFill>
                <a:effectLst/>
              </a:rPr>
              <a:t>]</a:t>
            </a:r>
          </a:p>
          <a:p>
            <a:pPr marL="228600" indent="-228600">
              <a:buFont typeface="+mj-lt"/>
              <a:buAutoNum type="arabicPeriod"/>
            </a:pPr>
            <a:endParaRPr lang="en-US" sz="1050" dirty="0">
              <a:solidFill>
                <a:srgbClr val="0E0E0E"/>
              </a:solidFill>
              <a:effectLst/>
            </a:endParaRPr>
          </a:p>
          <a:p>
            <a:pPr marL="228600" indent="-228600">
              <a:buFont typeface="+mj-lt"/>
              <a:buAutoNum type="arabicPeriod"/>
            </a:pPr>
            <a:endParaRPr lang="en-US" sz="1050" dirty="0">
              <a:solidFill>
                <a:srgbClr val="0E0E0E"/>
              </a:solidFill>
              <a:effectLst/>
            </a:endParaRPr>
          </a:p>
          <a:p>
            <a:pPr marL="228600" indent="-228600">
              <a:buFont typeface="+mj-lt"/>
              <a:buAutoNum type="arabicPeriod"/>
            </a:pPr>
            <a:endParaRPr lang="en-US" sz="1050" dirty="0">
              <a:solidFill>
                <a:srgbClr val="0E0E0E"/>
              </a:solidFill>
              <a:effectLst/>
            </a:endParaRPr>
          </a:p>
          <a:p>
            <a:pPr marL="228600" indent="-228600">
              <a:buFont typeface="+mj-lt"/>
              <a:buAutoNum type="arabicPeriod"/>
            </a:pPr>
            <a:endParaRPr lang="en-US" sz="1050" dirty="0">
              <a:solidFill>
                <a:srgbClr val="0E0E0E"/>
              </a:solidFill>
              <a:effectLst/>
            </a:endParaRPr>
          </a:p>
          <a:p>
            <a:pPr marL="228600" indent="-228600">
              <a:buFont typeface="+mj-lt"/>
              <a:buAutoNum type="arabicPeriod"/>
            </a:pPr>
            <a:endParaRPr lang="en-US" sz="1050" dirty="0">
              <a:effectLst/>
            </a:endParaRPr>
          </a:p>
          <a:p>
            <a:pPr marL="228600" indent="-228600">
              <a:buFont typeface="+mj-lt"/>
              <a:buAutoNum type="arabicPeriod"/>
            </a:pPr>
            <a:endParaRPr lang="en-US" sz="1050" dirty="0">
              <a:solidFill>
                <a:srgbClr val="000000"/>
              </a:solidFill>
              <a:effectLst/>
            </a:endParaRPr>
          </a:p>
          <a:p>
            <a:pPr marL="228600" indent="-228600">
              <a:buFont typeface="+mj-lt"/>
              <a:buAutoNum type="arabicPeriod"/>
            </a:pPr>
            <a:endParaRPr lang="en-US" sz="1050" dirty="0">
              <a:solidFill>
                <a:srgbClr val="000000"/>
              </a:solidFill>
              <a:effectLst/>
            </a:endParaRPr>
          </a:p>
          <a:p>
            <a:pPr marL="228600" indent="-228600">
              <a:buFont typeface="+mj-lt"/>
              <a:buAutoNum type="arabicPeriod"/>
            </a:pPr>
            <a:endParaRPr lang="en-US" sz="1050" dirty="0">
              <a:solidFill>
                <a:srgbClr val="0F60A8"/>
              </a:solidFill>
              <a:effectLst/>
            </a:endParaRPr>
          </a:p>
          <a:p>
            <a:pPr marL="228600" indent="-228600">
              <a:buFont typeface="+mj-lt"/>
              <a:buAutoNum type="arabicPeriod"/>
            </a:pPr>
            <a:endParaRPr lang="en-US" sz="1050" dirty="0">
              <a:solidFill>
                <a:srgbClr val="000000"/>
              </a:solidFill>
            </a:endParaRPr>
          </a:p>
          <a:p>
            <a:pPr marL="228600" indent="-228600">
              <a:buFontTx/>
              <a:buAutoNum type="arabicPeriod"/>
            </a:pPr>
            <a:endParaRPr lang="en-US" sz="1050" dirty="0">
              <a:solidFill>
                <a:srgbClr val="000000"/>
              </a:solidFill>
            </a:endParaRPr>
          </a:p>
          <a:p>
            <a:pPr marL="228600" indent="-228600">
              <a:buAutoNum type="arabicPeriod"/>
            </a:pPr>
            <a:endParaRPr lang="en-US" sz="1050" dirty="0">
              <a:solidFill>
                <a:srgbClr val="000000"/>
              </a:solidFill>
              <a:effectLst/>
            </a:endParaRPr>
          </a:p>
          <a:p>
            <a:pPr marL="171450" indent="-171450">
              <a:buFont typeface="Arial" panose="020B0604020202020204" pitchFamily="34" charset="0"/>
              <a:buChar char="•"/>
            </a:pPr>
            <a:endParaRPr lang="en-US" sz="1050" dirty="0"/>
          </a:p>
        </p:txBody>
      </p:sp>
    </p:spTree>
    <p:extLst>
      <p:ext uri="{BB962C8B-B14F-4D97-AF65-F5344CB8AC3E}">
        <p14:creationId xmlns:p14="http://schemas.microsoft.com/office/powerpoint/2010/main" val="285692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3D pattern of ring shapes connected by lines">
            <a:extLst>
              <a:ext uri="{FF2B5EF4-FFF2-40B4-BE49-F238E27FC236}">
                <a16:creationId xmlns:a16="http://schemas.microsoft.com/office/drawing/2014/main" id="{FB117D0C-B507-59C7-1E09-0593A01E5F76}"/>
              </a:ext>
            </a:extLst>
          </p:cNvPr>
          <p:cNvPicPr>
            <a:picLocks noChangeAspect="1"/>
          </p:cNvPicPr>
          <p:nvPr/>
        </p:nvPicPr>
        <p:blipFill>
          <a:blip r:embed="rId3"/>
          <a:srcRect l="16998" r="49721"/>
          <a:stretch/>
        </p:blipFill>
        <p:spPr>
          <a:xfrm>
            <a:off x="20" y="-2"/>
            <a:ext cx="4057627" cy="6858002"/>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B25C10-36C0-7298-C91C-9DE3939A68CC}"/>
              </a:ext>
            </a:extLst>
          </p:cNvPr>
          <p:cNvSpPr>
            <a:spLocks noGrp="1"/>
          </p:cNvSpPr>
          <p:nvPr>
            <p:ph type="title"/>
          </p:nvPr>
        </p:nvSpPr>
        <p:spPr>
          <a:xfrm>
            <a:off x="4572000" y="378170"/>
            <a:ext cx="4403354" cy="1529657"/>
          </a:xfrm>
        </p:spPr>
        <p:txBody>
          <a:bodyPr>
            <a:normAutofit fontScale="90000"/>
          </a:bodyPr>
          <a:lstStyle/>
          <a:p>
            <a:pPr algn="l">
              <a:lnSpc>
                <a:spcPct val="90000"/>
              </a:lnSpc>
            </a:pPr>
            <a:r>
              <a:rPr lang="en-US" sz="3500"/>
              <a:t>1. Smart Grids: The Backbone of Modern Infrastructure</a:t>
            </a:r>
          </a:p>
        </p:txBody>
      </p:sp>
      <p:sp>
        <p:nvSpPr>
          <p:cNvPr id="3" name="Content Placeholder 2">
            <a:extLst>
              <a:ext uri="{FF2B5EF4-FFF2-40B4-BE49-F238E27FC236}">
                <a16:creationId xmlns:a16="http://schemas.microsoft.com/office/drawing/2014/main" id="{CCC75CCB-7889-EB09-DCA3-28BC9282DCEE}"/>
              </a:ext>
            </a:extLst>
          </p:cNvPr>
          <p:cNvSpPr>
            <a:spLocks noGrp="1"/>
          </p:cNvSpPr>
          <p:nvPr>
            <p:ph idx="1"/>
          </p:nvPr>
        </p:nvSpPr>
        <p:spPr>
          <a:xfrm>
            <a:off x="4572000" y="2409925"/>
            <a:ext cx="4170066" cy="4416252"/>
          </a:xfrm>
        </p:spPr>
        <p:txBody>
          <a:bodyPr anchor="ctr">
            <a:normAutofit lnSpcReduction="10000"/>
          </a:bodyPr>
          <a:lstStyle/>
          <a:p>
            <a:pPr marL="0" indent="0">
              <a:lnSpc>
                <a:spcPct val="90000"/>
              </a:lnSpc>
              <a:buNone/>
            </a:pPr>
            <a:r>
              <a:rPr lang="en-US" sz="1400" dirty="0"/>
              <a:t>Smart grids represent the next evolution in power distribution  allowing for real time monitoring and control. They integrate renewable energy sources and data driven automation which increases efficiency and sustainability in energy distribution.</a:t>
            </a:r>
          </a:p>
          <a:p>
            <a:pPr>
              <a:lnSpc>
                <a:spcPct val="90000"/>
              </a:lnSpc>
            </a:pPr>
            <a:endParaRPr lang="en-US" sz="1400" dirty="0"/>
          </a:p>
          <a:p>
            <a:pPr marL="0" indent="0">
              <a:lnSpc>
                <a:spcPct val="90000"/>
              </a:lnSpc>
              <a:buFont typeface="Arial"/>
              <a:buNone/>
            </a:pPr>
            <a:r>
              <a:rPr lang="en-US" sz="1400" dirty="0"/>
              <a:t>     Why Smart Grids are Essential ?</a:t>
            </a:r>
          </a:p>
          <a:p>
            <a:pPr>
              <a:lnSpc>
                <a:spcPct val="90000"/>
              </a:lnSpc>
            </a:pPr>
            <a:r>
              <a:rPr lang="en-US" sz="1400" b="1" dirty="0"/>
              <a:t>Sustainability</a:t>
            </a:r>
            <a:r>
              <a:rPr lang="en-US" sz="1400" dirty="0"/>
              <a:t>: Smart grids help reduce emissions by optimizing energy usage, integrating renewable energy sources, and minimizing wastage.</a:t>
            </a:r>
          </a:p>
          <a:p>
            <a:pPr>
              <a:lnSpc>
                <a:spcPct val="90000"/>
              </a:lnSpc>
            </a:pPr>
            <a:r>
              <a:rPr lang="en-US" sz="1400" b="1" dirty="0"/>
              <a:t>Efficiency</a:t>
            </a:r>
            <a:r>
              <a:rPr lang="en-US" sz="1400" dirty="0"/>
              <a:t>: They enable better energy distribution through automated systems, responding to changes in demand and supply in real-time.</a:t>
            </a:r>
          </a:p>
          <a:p>
            <a:pPr>
              <a:lnSpc>
                <a:spcPct val="90000"/>
              </a:lnSpc>
            </a:pPr>
            <a:endParaRPr lang="en-US" sz="1400" dirty="0"/>
          </a:p>
          <a:p>
            <a:pPr marL="0" indent="0" algn="l">
              <a:buNone/>
            </a:pPr>
            <a:r>
              <a:rPr lang="en-US" sz="1400" i="1" dirty="0"/>
              <a:t>Smart Grid </a:t>
            </a:r>
            <a:r>
              <a:rPr lang="en-US" sz="1400" dirty="0"/>
              <a:t>is presented as an </a:t>
            </a:r>
            <a:r>
              <a:rPr lang="en-US" sz="1400" b="1" dirty="0"/>
              <a:t>Intelligent Power Grid </a:t>
            </a:r>
            <a:r>
              <a:rPr lang="en-US" sz="1400" dirty="0"/>
              <a:t>to optimize production , distribution and consumption of electricity. It helps to balance its delivery and demand through the introduction of the </a:t>
            </a:r>
            <a:r>
              <a:rPr lang="en-US" sz="1400" b="1" dirty="0"/>
              <a:t>ICT</a:t>
            </a:r>
            <a:r>
              <a:rPr lang="en-US" sz="1400" dirty="0"/>
              <a:t> (</a:t>
            </a:r>
            <a:r>
              <a:rPr lang="en-US" sz="1400" i="1" dirty="0"/>
              <a:t>Information and Communication Technology</a:t>
            </a:r>
            <a:r>
              <a:rPr lang="en-US" sz="1400" dirty="0"/>
              <a:t>) on the electric grid. So, it combines between the classical electrical distribution networks and the ICT.</a:t>
            </a:r>
          </a:p>
          <a:p>
            <a:pPr>
              <a:lnSpc>
                <a:spcPct val="90000"/>
              </a:lnSpc>
            </a:pPr>
            <a:endParaRPr lang="en-US" sz="1400" dirty="0"/>
          </a:p>
        </p:txBody>
      </p:sp>
    </p:spTree>
    <p:extLst>
      <p:ext uri="{BB962C8B-B14F-4D97-AF65-F5344CB8AC3E}">
        <p14:creationId xmlns:p14="http://schemas.microsoft.com/office/powerpoint/2010/main" val="152857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pPr>
              <a:lnSpc>
                <a:spcPct val="90000"/>
              </a:lnSpc>
            </a:pPr>
            <a:r>
              <a:rPr lang="en-US" sz="3000"/>
              <a:t>2. Why Cybersecurity is Critical for Smart Grids</a:t>
            </a:r>
          </a:p>
        </p:txBody>
      </p:sp>
      <p:sp>
        <p:nvSpPr>
          <p:cNvPr id="3" name="Content Placeholder 2"/>
          <p:cNvSpPr>
            <a:spLocks noGrp="1"/>
          </p:cNvSpPr>
          <p:nvPr>
            <p:ph idx="1"/>
          </p:nvPr>
        </p:nvSpPr>
        <p:spPr>
          <a:xfrm>
            <a:off x="571351" y="2743200"/>
            <a:ext cx="3485179" cy="3613149"/>
          </a:xfrm>
        </p:spPr>
        <p:txBody>
          <a:bodyPr anchor="ctr">
            <a:normAutofit/>
          </a:bodyPr>
          <a:lstStyle/>
          <a:p>
            <a:pPr marL="0" indent="0">
              <a:lnSpc>
                <a:spcPct val="90000"/>
              </a:lnSpc>
              <a:buNone/>
            </a:pPr>
            <a:r>
              <a:rPr lang="en-US" sz="1400" b="0" i="0">
                <a:solidFill>
                  <a:srgbClr val="000000"/>
                </a:solidFill>
                <a:effectLst/>
              </a:rPr>
              <a:t>With the integration of the internet and IoT devices, smart grids have opened themselves to cyberattacks. Further, dependence on digital communications opens up possibilities of attacks on power infrastructures.</a:t>
            </a:r>
            <a:br>
              <a:rPr lang="en-US" sz="1400"/>
            </a:br>
            <a:br>
              <a:rPr lang="en-US" sz="1400"/>
            </a:br>
            <a:r>
              <a:rPr lang="en-US" sz="1400">
                <a:solidFill>
                  <a:srgbClr val="000000"/>
                </a:solidFill>
              </a:rPr>
              <a:t>E</a:t>
            </a:r>
            <a:r>
              <a:rPr lang="en-US" sz="1400" b="0" i="0">
                <a:solidFill>
                  <a:srgbClr val="000000"/>
                </a:solidFill>
                <a:effectLst/>
              </a:rPr>
              <a:t>xamples of possible threats:</a:t>
            </a:r>
            <a:br>
              <a:rPr lang="en-US" sz="1400"/>
            </a:br>
            <a:r>
              <a:rPr lang="en-US" sz="1400" b="0" i="0">
                <a:solidFill>
                  <a:srgbClr val="000000"/>
                </a:solidFill>
                <a:effectLst/>
              </a:rPr>
              <a:t>• </a:t>
            </a:r>
            <a:r>
              <a:rPr lang="en-US" sz="1400" b="1" i="0">
                <a:solidFill>
                  <a:srgbClr val="000000"/>
                </a:solidFill>
                <a:effectLst/>
              </a:rPr>
              <a:t>DoS Attacks </a:t>
            </a:r>
            <a:r>
              <a:rPr lang="en-US" sz="1400" b="0" i="0">
                <a:solidFill>
                  <a:srgbClr val="000000"/>
                </a:solidFill>
                <a:effectLst/>
              </a:rPr>
              <a:t>- The grid may not function effectively due to such attacks.</a:t>
            </a:r>
            <a:br>
              <a:rPr lang="en-US" sz="1400"/>
            </a:br>
            <a:r>
              <a:rPr lang="en-US" sz="1400" b="0" i="0">
                <a:solidFill>
                  <a:srgbClr val="000000"/>
                </a:solidFill>
                <a:effectLst/>
              </a:rPr>
              <a:t>•</a:t>
            </a:r>
            <a:r>
              <a:rPr lang="en-US" sz="1400" b="1" i="0">
                <a:solidFill>
                  <a:srgbClr val="000000"/>
                </a:solidFill>
                <a:effectLst/>
              </a:rPr>
              <a:t> Data tampering </a:t>
            </a:r>
            <a:r>
              <a:rPr lang="en-US" sz="1400" b="0" i="0">
                <a:solidFill>
                  <a:srgbClr val="000000"/>
                </a:solidFill>
                <a:effectLst/>
              </a:rPr>
              <a:t>- unauthorized changes to control data can lead to significant outages.</a:t>
            </a:r>
            <a:br>
              <a:rPr lang="en-US" sz="1400"/>
            </a:br>
            <a:r>
              <a:rPr lang="en-US" sz="1400" b="0" i="0">
                <a:solidFill>
                  <a:srgbClr val="000000"/>
                </a:solidFill>
                <a:effectLst/>
              </a:rPr>
              <a:t>• </a:t>
            </a:r>
            <a:r>
              <a:rPr lang="en-US" sz="1400" b="1" i="0">
                <a:solidFill>
                  <a:srgbClr val="000000"/>
                </a:solidFill>
                <a:effectLst/>
              </a:rPr>
              <a:t>Malware</a:t>
            </a:r>
            <a:r>
              <a:rPr lang="en-US" sz="1400" b="0" i="0">
                <a:solidFill>
                  <a:srgbClr val="000000"/>
                </a:solidFill>
                <a:effectLst/>
              </a:rPr>
              <a:t> - Viruses could hack smart-grid control systems and potentially destroy both software and physical infrastructures.</a:t>
            </a:r>
            <a:endParaRPr lang="en-US" sz="1400"/>
          </a:p>
        </p:txBody>
      </p:sp>
      <p:pic>
        <p:nvPicPr>
          <p:cNvPr id="14" name="Picture 13" descr="Top view of cubes connected with black lines">
            <a:extLst>
              <a:ext uri="{FF2B5EF4-FFF2-40B4-BE49-F238E27FC236}">
                <a16:creationId xmlns:a16="http://schemas.microsoft.com/office/drawing/2014/main" id="{202CDE18-289C-0B08-5A42-45715FA955AD}"/>
              </a:ext>
            </a:extLst>
          </p:cNvPr>
          <p:cNvPicPr>
            <a:picLocks noChangeAspect="1"/>
          </p:cNvPicPr>
          <p:nvPr/>
        </p:nvPicPr>
        <p:blipFill>
          <a:blip r:embed="rId3"/>
          <a:srcRect l="29933" r="20011"/>
          <a:stretch/>
        </p:blipFill>
        <p:spPr>
          <a:xfrm>
            <a:off x="4572000" y="1"/>
            <a:ext cx="4577118"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F1C7A52-B601-987C-4311-FAB8FBA8EC7D}"/>
              </a:ext>
            </a:extLst>
          </p:cNvPr>
          <p:cNvPicPr>
            <a:picLocks noChangeAspect="1"/>
          </p:cNvPicPr>
          <p:nvPr/>
        </p:nvPicPr>
        <p:blipFill>
          <a:blip r:embed="rId3"/>
          <a:srcRect l="16795" r="49924"/>
          <a:stretch/>
        </p:blipFill>
        <p:spPr>
          <a:xfrm>
            <a:off x="20" y="-2"/>
            <a:ext cx="4057627" cy="6858002"/>
          </a:xfrm>
          <a:prstGeom prst="rect">
            <a:avLst/>
          </a:prstGeom>
        </p:spPr>
      </p:pic>
      <p:sp useBgFill="1">
        <p:nvSpPr>
          <p:cNvPr id="30" name="Rectangle 2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6548" y="-52952"/>
            <a:ext cx="4098726" cy="1559301"/>
          </a:xfrm>
        </p:spPr>
        <p:txBody>
          <a:bodyPr>
            <a:normAutofit/>
          </a:bodyPr>
          <a:lstStyle/>
          <a:p>
            <a:r>
              <a:rPr lang="en-US" sz="3500"/>
              <a:t>3. Overview of Big Data in Smart Grids</a:t>
            </a:r>
          </a:p>
        </p:txBody>
      </p:sp>
      <p:sp>
        <p:nvSpPr>
          <p:cNvPr id="3" name="Content Placeholder 2"/>
          <p:cNvSpPr>
            <a:spLocks noGrp="1"/>
          </p:cNvSpPr>
          <p:nvPr>
            <p:ph idx="1"/>
          </p:nvPr>
        </p:nvSpPr>
        <p:spPr>
          <a:xfrm>
            <a:off x="4260666" y="355822"/>
            <a:ext cx="4924432" cy="3496878"/>
          </a:xfrm>
        </p:spPr>
        <p:txBody>
          <a:bodyPr anchor="ctr">
            <a:normAutofit/>
          </a:bodyPr>
          <a:lstStyle/>
          <a:p>
            <a:pPr marL="0" indent="0">
              <a:buNone/>
            </a:pPr>
            <a:r>
              <a:rPr lang="en-US" sz="1400"/>
              <a:t>Big Data plays a crucial role in managing and optimizing the smart grids. It allows utility companies to process vast amounts of real time data from energy consumption to grid performance.</a:t>
            </a:r>
          </a:p>
          <a:p>
            <a:pPr marL="0" indent="0">
              <a:buNone/>
            </a:pPr>
            <a:endParaRPr lang="en-US" sz="1400"/>
          </a:p>
          <a:p>
            <a:pPr marL="0" indent="0">
              <a:buNone/>
            </a:pPr>
            <a:r>
              <a:rPr lang="en-US" sz="1400" b="1"/>
              <a:t>Role of Big Data in Smart Grids</a:t>
            </a:r>
            <a:endParaRPr lang="en-US" sz="1400" b="1">
              <a:effectLst/>
              <a:latin typeface=".SF NS"/>
            </a:endParaRPr>
          </a:p>
          <a:p>
            <a:pPr marL="0" indent="0">
              <a:buNone/>
            </a:pPr>
            <a:endParaRPr lang="en-US" sz="1400"/>
          </a:p>
          <a:p>
            <a:endParaRPr lang="en-US" sz="1400"/>
          </a:p>
        </p:txBody>
      </p:sp>
      <p:graphicFrame>
        <p:nvGraphicFramePr>
          <p:cNvPr id="10" name="Diagram 9">
            <a:extLst>
              <a:ext uri="{FF2B5EF4-FFF2-40B4-BE49-F238E27FC236}">
                <a16:creationId xmlns:a16="http://schemas.microsoft.com/office/drawing/2014/main" id="{C204357F-2562-3158-AE5B-E4B90027242D}"/>
              </a:ext>
            </a:extLst>
          </p:cNvPr>
          <p:cNvGraphicFramePr/>
          <p:nvPr>
            <p:extLst>
              <p:ext uri="{D42A27DB-BD31-4B8C-83A1-F6EECF244321}">
                <p14:modId xmlns:p14="http://schemas.microsoft.com/office/powerpoint/2010/main" val="2052995729"/>
              </p:ext>
            </p:extLst>
          </p:nvPr>
        </p:nvGraphicFramePr>
        <p:xfrm>
          <a:off x="3331381" y="270217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6197" y="304800"/>
            <a:ext cx="4412632" cy="1708242"/>
          </a:xfrm>
        </p:spPr>
        <p:txBody>
          <a:bodyPr anchor="ctr">
            <a:normAutofit/>
          </a:bodyPr>
          <a:lstStyle/>
          <a:p>
            <a:pPr algn="l"/>
            <a:r>
              <a:rPr lang="en-US" sz="3500"/>
              <a:t>4. Artificial Intelligence in Smart Grids</a:t>
            </a:r>
          </a:p>
        </p:txBody>
      </p:sp>
      <p:sp>
        <p:nvSpPr>
          <p:cNvPr id="3" name="Content Placeholder 2"/>
          <p:cNvSpPr>
            <a:spLocks noGrp="1"/>
          </p:cNvSpPr>
          <p:nvPr>
            <p:ph idx="1"/>
          </p:nvPr>
        </p:nvSpPr>
        <p:spPr>
          <a:xfrm>
            <a:off x="5361877" y="1231753"/>
            <a:ext cx="4000647" cy="3769835"/>
          </a:xfrm>
        </p:spPr>
        <p:txBody>
          <a:bodyPr anchor="ctr">
            <a:normAutofit/>
          </a:bodyPr>
          <a:lstStyle/>
          <a:p>
            <a:pPr marL="0" indent="0">
              <a:buNone/>
            </a:pPr>
            <a:endParaRPr lang="en-US" sz="1700" b="1"/>
          </a:p>
        </p:txBody>
      </p:sp>
      <p:pic>
        <p:nvPicPr>
          <p:cNvPr id="18" name="Picture 17" descr="Network Technology Background">
            <a:extLst>
              <a:ext uri="{FF2B5EF4-FFF2-40B4-BE49-F238E27FC236}">
                <a16:creationId xmlns:a16="http://schemas.microsoft.com/office/drawing/2014/main" id="{2813FF4C-0189-4644-DE16-CF15D54705E9}"/>
              </a:ext>
            </a:extLst>
          </p:cNvPr>
          <p:cNvPicPr>
            <a:picLocks noChangeAspect="1"/>
          </p:cNvPicPr>
          <p:nvPr/>
        </p:nvPicPr>
        <p:blipFill>
          <a:blip r:embed="rId3"/>
          <a:srcRect l="50197" r="15877"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26" name="AutoShape 17" descr="clear">
            <a:extLst>
              <a:ext uri="{FF2B5EF4-FFF2-40B4-BE49-F238E27FC236}">
                <a16:creationId xmlns:a16="http://schemas.microsoft.com/office/drawing/2014/main" id="{7B0F4895-80D0-3B60-5420-EF28F1D90D12}"/>
              </a:ext>
            </a:extLst>
          </p:cNvPr>
          <p:cNvSpPr>
            <a:spLocks noChangeAspect="1" noChangeArrowheads="1"/>
          </p:cNvSpPr>
          <p:nvPr/>
        </p:nvSpPr>
        <p:spPr bwMode="auto">
          <a:xfrm flipH="1">
            <a:off x="159268" y="2292737"/>
            <a:ext cx="4824714" cy="43279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altLang="en-US">
                <a:solidFill>
                  <a:srgbClr val="000000"/>
                </a:solidFill>
              </a:rPr>
              <a:t>Artificial Intelligence plays an important role in enhancing smart grid operations with real-time optimization and threat detection.</a:t>
            </a:r>
          </a:p>
          <a:p>
            <a:br>
              <a:rPr lang="en-US" altLang="en-US">
                <a:solidFill>
                  <a:srgbClr val="000000"/>
                </a:solidFill>
              </a:rPr>
            </a:br>
            <a:r>
              <a:rPr lang="en-US" altLang="en-US">
                <a:solidFill>
                  <a:srgbClr val="000000"/>
                </a:solidFill>
              </a:rPr>
              <a:t>Key Benefits of AI in Smart Grids:</a:t>
            </a:r>
          </a:p>
          <a:p>
            <a:br>
              <a:rPr lang="en-US" altLang="en-US">
                <a:solidFill>
                  <a:srgbClr val="000000"/>
                </a:solidFill>
              </a:rPr>
            </a:br>
            <a:r>
              <a:rPr lang="en-US" altLang="en-US">
                <a:solidFill>
                  <a:srgbClr val="000000"/>
                </a:solidFill>
              </a:rPr>
              <a:t>• </a:t>
            </a:r>
            <a:r>
              <a:rPr lang="en-US" altLang="en-US" b="1">
                <a:solidFill>
                  <a:srgbClr val="000000"/>
                </a:solidFill>
              </a:rPr>
              <a:t>Forecasting Grid Load</a:t>
            </a:r>
            <a:r>
              <a:rPr lang="en-US" altLang="en-US">
                <a:solidFill>
                  <a:srgbClr val="000000"/>
                </a:solidFill>
              </a:rPr>
              <a:t>: AI models predict demand for stable inferences of energy supply.</a:t>
            </a:r>
            <a:br>
              <a:rPr lang="en-US" altLang="en-US">
                <a:solidFill>
                  <a:srgbClr val="000000"/>
                </a:solidFill>
              </a:rPr>
            </a:br>
            <a:r>
              <a:rPr lang="en-US" altLang="en-US">
                <a:solidFill>
                  <a:srgbClr val="000000"/>
                </a:solidFill>
              </a:rPr>
              <a:t>• </a:t>
            </a:r>
            <a:r>
              <a:rPr lang="en-US" altLang="en-US" b="1">
                <a:solidFill>
                  <a:srgbClr val="000000"/>
                </a:solidFill>
              </a:rPr>
              <a:t>Anomaly detection</a:t>
            </a:r>
            <a:r>
              <a:rPr lang="en-US" altLang="en-US">
                <a:solidFill>
                  <a:srgbClr val="000000"/>
                </a:solidFill>
              </a:rPr>
              <a:t>: AI detects failures or anomalies within systems faster than traditional approaches.</a:t>
            </a:r>
            <a:br>
              <a:rPr lang="en-US" altLang="en-US">
                <a:solidFill>
                  <a:srgbClr val="000000"/>
                </a:solidFill>
              </a:rPr>
            </a:br>
            <a:r>
              <a:rPr lang="en-US" altLang="en-US">
                <a:solidFill>
                  <a:srgbClr val="000000"/>
                </a:solidFill>
              </a:rPr>
              <a:t>• </a:t>
            </a:r>
            <a:r>
              <a:rPr lang="en-US" altLang="en-US" b="1">
                <a:solidFill>
                  <a:srgbClr val="000000"/>
                </a:solidFill>
              </a:rPr>
              <a:t>Cybersecurity</a:t>
            </a:r>
            <a:r>
              <a:rPr lang="en-US" altLang="en-US">
                <a:solidFill>
                  <a:srgbClr val="000000"/>
                </a:solidFill>
              </a:rPr>
              <a:t>: AI identifies and mitigates cybersecurity threats in real time.</a:t>
            </a:r>
            <a:endParaRPr lang="en-US"/>
          </a:p>
        </p:txBody>
      </p:sp>
      <p:sp>
        <p:nvSpPr>
          <p:cNvPr id="27" name="Rectangle 18">
            <a:extLst>
              <a:ext uri="{FF2B5EF4-FFF2-40B4-BE49-F238E27FC236}">
                <a16:creationId xmlns:a16="http://schemas.microsoft.com/office/drawing/2014/main" id="{43C499D8-16F7-3126-1A78-3E8DEF954356}"/>
              </a:ext>
            </a:extLst>
          </p:cNvPr>
          <p:cNvSpPr>
            <a:spLocks noChangeArrowheads="1"/>
          </p:cNvSpPr>
          <p:nvPr/>
        </p:nvSpPr>
        <p:spPr bwMode="auto">
          <a:xfrm>
            <a:off x="0" y="-92333"/>
            <a:ext cx="4167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Open Sans" panose="020B0606030504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500"/>
              <a:t>5. Research Goal and Objectives</a:t>
            </a:r>
          </a:p>
        </p:txBody>
      </p:sp>
      <p:sp>
        <p:nvSpPr>
          <p:cNvPr id="17" name="Content Placeholder 2"/>
          <p:cNvSpPr>
            <a:spLocks noGrp="1"/>
          </p:cNvSpPr>
          <p:nvPr>
            <p:ph idx="1"/>
          </p:nvPr>
        </p:nvSpPr>
        <p:spPr>
          <a:xfrm>
            <a:off x="313616" y="2765425"/>
            <a:ext cx="4000649" cy="3613149"/>
          </a:xfrm>
        </p:spPr>
        <p:txBody>
          <a:bodyPr anchor="ctr">
            <a:normAutofit/>
          </a:bodyPr>
          <a:lstStyle/>
          <a:p>
            <a:pPr marL="0" indent="0" algn="just">
              <a:buNone/>
            </a:pPr>
            <a:r>
              <a:rPr lang="en-US" sz="1600" b="0" i="0">
                <a:solidFill>
                  <a:srgbClr val="000000"/>
                </a:solidFill>
                <a:effectLst/>
              </a:rPr>
              <a:t>This research will discuss the roles of Big Data and AI in improving cybersecurity in smart grid infrastructures.</a:t>
            </a:r>
            <a:endParaRPr lang="en-US" sz="1600" b="0" i="0">
              <a:solidFill>
                <a:srgbClr val="3B3A3B"/>
              </a:solidFill>
              <a:effectLst/>
            </a:endParaRPr>
          </a:p>
          <a:p>
            <a:pPr marL="0" indent="0" algn="just">
              <a:buNone/>
            </a:pPr>
            <a:endParaRPr lang="en-US" sz="1600" b="0" i="0">
              <a:solidFill>
                <a:srgbClr val="3B3A3B"/>
              </a:solidFill>
              <a:effectLst/>
            </a:endParaRPr>
          </a:p>
          <a:p>
            <a:pPr marL="0" indent="0" algn="just">
              <a:buNone/>
            </a:pPr>
            <a:r>
              <a:rPr lang="en-US" sz="1600" b="0" i="0">
                <a:solidFill>
                  <a:srgbClr val="000000"/>
                </a:solidFill>
                <a:effectLst/>
              </a:rPr>
              <a:t>Research questions:</a:t>
            </a:r>
            <a:endParaRPr lang="en-US" sz="1600" b="0" i="0">
              <a:solidFill>
                <a:srgbClr val="3B3A3B"/>
              </a:solidFill>
              <a:effectLst/>
            </a:endParaRPr>
          </a:p>
          <a:p>
            <a:pPr algn="just"/>
            <a:r>
              <a:rPr lang="en-US" sz="1600" b="0" i="0">
                <a:solidFill>
                  <a:srgbClr val="000000"/>
                </a:solidFill>
                <a:effectLst/>
              </a:rPr>
              <a:t>How does AI predict and mitigate the cyber threats in real time?</a:t>
            </a:r>
            <a:endParaRPr lang="en-US" sz="1600" b="0" i="0">
              <a:solidFill>
                <a:srgbClr val="3B3A3B"/>
              </a:solidFill>
              <a:effectLst/>
            </a:endParaRPr>
          </a:p>
          <a:p>
            <a:pPr algn="just"/>
            <a:r>
              <a:rPr lang="en-US" sz="1600" b="0" i="0">
                <a:solidFill>
                  <a:srgbClr val="000000"/>
                </a:solidFill>
                <a:effectLst/>
              </a:rPr>
              <a:t>What are the most suitable risk modelling techniques in Smart Grids?</a:t>
            </a:r>
            <a:endParaRPr lang="en-US" sz="1600" b="0" i="0">
              <a:solidFill>
                <a:srgbClr val="3B3A3B"/>
              </a:solidFill>
              <a:effectLst/>
            </a:endParaRPr>
          </a:p>
          <a:p>
            <a:pPr algn="just"/>
            <a:r>
              <a:rPr lang="en-US" sz="1600" b="0" i="0">
                <a:solidFill>
                  <a:srgbClr val="000000"/>
                </a:solidFill>
                <a:effectLst/>
              </a:rPr>
              <a:t>Can AI actually be used to protect smart grids against constantly shifting threats?</a:t>
            </a:r>
            <a:endParaRPr lang="en-US" sz="1600" b="0" i="0">
              <a:solidFill>
                <a:srgbClr val="3B3A3B"/>
              </a:solidFill>
              <a:effectLst/>
            </a:endParaRPr>
          </a:p>
          <a:p>
            <a:pPr marL="0" indent="0" algn="just">
              <a:buNone/>
            </a:pPr>
            <a:endParaRPr lang="en-US" sz="1600"/>
          </a:p>
        </p:txBody>
      </p:sp>
      <p:pic>
        <p:nvPicPr>
          <p:cNvPr id="19" name="Picture 18" descr="Connected wire-frame lines and dots">
            <a:extLst>
              <a:ext uri="{FF2B5EF4-FFF2-40B4-BE49-F238E27FC236}">
                <a16:creationId xmlns:a16="http://schemas.microsoft.com/office/drawing/2014/main" id="{7CC8BFFE-413E-AFBC-026B-68F7911E900B}"/>
              </a:ext>
            </a:extLst>
          </p:cNvPr>
          <p:cNvPicPr>
            <a:picLocks noChangeAspect="1"/>
          </p:cNvPicPr>
          <p:nvPr/>
        </p:nvPicPr>
        <p:blipFill>
          <a:blip r:embed="rId3"/>
          <a:srcRect l="29053" r="26397" b="-2"/>
          <a:stretch/>
        </p:blipFill>
        <p:spPr>
          <a:xfrm>
            <a:off x="4572000" y="1"/>
            <a:ext cx="4577118"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5471</Words>
  <Application>Microsoft Macintosh PowerPoint</Application>
  <PresentationFormat>On-screen Show (4:3)</PresentationFormat>
  <Paragraphs>304</Paragraphs>
  <Slides>40</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.SF NS</vt:lpstr>
      <vt:lpstr>Aptos</vt:lpstr>
      <vt:lpstr>Arial</vt:lpstr>
      <vt:lpstr>Calibri</vt:lpstr>
      <vt:lpstr>Dreaming Outloud Pro</vt:lpstr>
      <vt:lpstr>Helvetica</vt:lpstr>
      <vt:lpstr>Helvetica Neue</vt:lpstr>
      <vt:lpstr>Open Sans</vt:lpstr>
      <vt:lpstr>Office Theme</vt:lpstr>
      <vt:lpstr>CSE 707:  Wireless Networks Security – Principles and Practices</vt:lpstr>
      <vt:lpstr>Paper Details</vt:lpstr>
      <vt:lpstr>Paper Discussion Agendas</vt:lpstr>
      <vt:lpstr>Introduction to Smart Grid Cybersecurity</vt:lpstr>
      <vt:lpstr>1. Smart Grids: The Backbone of Modern Infrastructure</vt:lpstr>
      <vt:lpstr>2. Why Cybersecurity is Critical for Smart Grids</vt:lpstr>
      <vt:lpstr>3. Overview of Big Data in Smart Grids</vt:lpstr>
      <vt:lpstr>4. Artificial Intelligence in Smart Grids</vt:lpstr>
      <vt:lpstr>5. Research Goal and Objectives</vt:lpstr>
      <vt:lpstr>6. Literature Review: Trends in Smart Grid Cybersecurity</vt:lpstr>
      <vt:lpstr>Smart Grid Architecture &amp; Risk Overview</vt:lpstr>
      <vt:lpstr>7. Smart Grid Architecture &amp; Data Flows</vt:lpstr>
      <vt:lpstr>8. Cybersecurity in Smart Grids: The CIA Triad</vt:lpstr>
      <vt:lpstr>How AI Can Help in Cybersecurity References</vt:lpstr>
      <vt:lpstr>Classification based on security requirements. [1-3]</vt:lpstr>
      <vt:lpstr>10. Risk modeling: The CORAS method [3-5] </vt:lpstr>
      <vt:lpstr>Cyber security risk assessment methods for supervisory control and data acquisition (SCADA) (supervisory control and data acquisition)  systems - Methods  </vt:lpstr>
      <vt:lpstr>11. Artificial Intelligence and Risk Mitigation</vt:lpstr>
      <vt:lpstr>12. Deep Learning for Threat Detection</vt:lpstr>
      <vt:lpstr>13. Predictive Analytics in Grid Security</vt:lpstr>
      <vt:lpstr>14. Survey of Cybersecurity Techniques</vt:lpstr>
      <vt:lpstr>AI and Big Data in Action </vt:lpstr>
      <vt:lpstr>15. Visualizing Smart Grid Cybersecurity Risks</vt:lpstr>
      <vt:lpstr>16. Mitigating the risk of cyberattack </vt:lpstr>
      <vt:lpstr>17. Case Study: Application of AI in Smart Grid Security</vt:lpstr>
      <vt:lpstr>18. How Big Data Enhances SG Cybersecurity</vt:lpstr>
      <vt:lpstr>19. Optimization Algorithms for Security</vt:lpstr>
      <vt:lpstr>20. Challenges of Implementing AI in Smart Grids</vt:lpstr>
      <vt:lpstr>21. Technical Limitations of Current Security Models</vt:lpstr>
      <vt:lpstr>22. Proposed Future Research Directions</vt:lpstr>
      <vt:lpstr>Policy, Trust &amp; Future of AI in Smart Grids</vt:lpstr>
      <vt:lpstr>23. Practical Impact on the Energy Sector</vt:lpstr>
      <vt:lpstr>25. Policy and Regulatory Considerations</vt:lpstr>
      <vt:lpstr>26. AI's Trustworthiness in Cybersecurity</vt:lpstr>
      <vt:lpstr>27. Recent Advances in AI for Smart Grid Security</vt:lpstr>
      <vt:lpstr>28. Trustworthy AI Framework</vt:lpstr>
      <vt:lpstr>29. Recent Cybersecurity Threats and AI’s Role</vt:lpstr>
      <vt:lpstr> Recent Attack</vt:lpstr>
      <vt:lpstr>30. Conclusion: The Future of AI in Smart Grids</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Kevin Prabhu</cp:lastModifiedBy>
  <cp:revision>2</cp:revision>
  <cp:lastPrinted>1601-01-01T00:00:00Z</cp:lastPrinted>
  <dcterms:created xsi:type="dcterms:W3CDTF">2013-01-27T09:14:16Z</dcterms:created>
  <dcterms:modified xsi:type="dcterms:W3CDTF">2024-10-10T03:24:14Z</dcterms:modified>
  <cp:category/>
</cp:coreProperties>
</file>