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79"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0" r:id="rId24"/>
    <p:sldId id="281"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1" autoAdjust="0"/>
    <p:restoredTop sz="82587" autoAdjust="0"/>
  </p:normalViewPr>
  <p:slideViewPr>
    <p:cSldViewPr snapToGrid="0">
      <p:cViewPr varScale="1">
        <p:scale>
          <a:sx n="71" d="100"/>
          <a:sy n="71" d="100"/>
        </p:scale>
        <p:origin x="113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91557-0906-478D-B445-36F35C4A1D7F}"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7C4390-7165-471D-976B-6474D7F58ADC}" type="slidenum">
              <a:rPr lang="en-US" smtClean="0"/>
              <a:t>‹#›</a:t>
            </a:fld>
            <a:endParaRPr lang="en-US"/>
          </a:p>
        </p:txBody>
      </p:sp>
    </p:spTree>
    <p:extLst>
      <p:ext uri="{BB962C8B-B14F-4D97-AF65-F5344CB8AC3E}">
        <p14:creationId xmlns:p14="http://schemas.microsoft.com/office/powerpoint/2010/main" val="248413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C4390-7165-471D-976B-6474D7F58ADC}" type="slidenum">
              <a:rPr lang="en-US" smtClean="0"/>
              <a:t>1</a:t>
            </a:fld>
            <a:endParaRPr lang="en-US"/>
          </a:p>
        </p:txBody>
      </p:sp>
    </p:spTree>
    <p:extLst>
      <p:ext uri="{BB962C8B-B14F-4D97-AF65-F5344CB8AC3E}">
        <p14:creationId xmlns:p14="http://schemas.microsoft.com/office/powerpoint/2010/main" val="4154744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C4390-7165-471D-976B-6474D7F58ADC}" type="slidenum">
              <a:rPr lang="en-US" smtClean="0"/>
              <a:t>2</a:t>
            </a:fld>
            <a:endParaRPr lang="en-US"/>
          </a:p>
        </p:txBody>
      </p:sp>
    </p:spTree>
    <p:extLst>
      <p:ext uri="{BB962C8B-B14F-4D97-AF65-F5344CB8AC3E}">
        <p14:creationId xmlns:p14="http://schemas.microsoft.com/office/powerpoint/2010/main" val="2424952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C4390-7165-471D-976B-6474D7F58ADC}" type="slidenum">
              <a:rPr lang="en-US" smtClean="0"/>
              <a:t>4</a:t>
            </a:fld>
            <a:endParaRPr lang="en-US"/>
          </a:p>
        </p:txBody>
      </p:sp>
    </p:spTree>
    <p:extLst>
      <p:ext uri="{BB962C8B-B14F-4D97-AF65-F5344CB8AC3E}">
        <p14:creationId xmlns:p14="http://schemas.microsoft.com/office/powerpoint/2010/main" val="3128277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C4390-7165-471D-976B-6474D7F58ADC}" type="slidenum">
              <a:rPr lang="en-US" smtClean="0"/>
              <a:t>10</a:t>
            </a:fld>
            <a:endParaRPr lang="en-US"/>
          </a:p>
        </p:txBody>
      </p:sp>
    </p:spTree>
    <p:extLst>
      <p:ext uri="{BB962C8B-B14F-4D97-AF65-F5344CB8AC3E}">
        <p14:creationId xmlns:p14="http://schemas.microsoft.com/office/powerpoint/2010/main" val="2360548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C4390-7165-471D-976B-6474D7F58ADC}" type="slidenum">
              <a:rPr lang="en-US" smtClean="0"/>
              <a:t>11</a:t>
            </a:fld>
            <a:endParaRPr lang="en-US"/>
          </a:p>
        </p:txBody>
      </p:sp>
    </p:spTree>
    <p:extLst>
      <p:ext uri="{BB962C8B-B14F-4D97-AF65-F5344CB8AC3E}">
        <p14:creationId xmlns:p14="http://schemas.microsoft.com/office/powerpoint/2010/main" val="2466219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B7C4390-7165-471D-976B-6474D7F58ADC}" type="slidenum">
              <a:rPr lang="en-US" smtClean="0"/>
              <a:t>12</a:t>
            </a:fld>
            <a:endParaRPr lang="en-US"/>
          </a:p>
        </p:txBody>
      </p:sp>
    </p:spTree>
    <p:extLst>
      <p:ext uri="{BB962C8B-B14F-4D97-AF65-F5344CB8AC3E}">
        <p14:creationId xmlns:p14="http://schemas.microsoft.com/office/powerpoint/2010/main" val="39407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C4390-7165-471D-976B-6474D7F58ADC}" type="slidenum">
              <a:rPr lang="en-US" smtClean="0"/>
              <a:t>13</a:t>
            </a:fld>
            <a:endParaRPr lang="en-US"/>
          </a:p>
        </p:txBody>
      </p:sp>
    </p:spTree>
    <p:extLst>
      <p:ext uri="{BB962C8B-B14F-4D97-AF65-F5344CB8AC3E}">
        <p14:creationId xmlns:p14="http://schemas.microsoft.com/office/powerpoint/2010/main" val="2760341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C4390-7165-471D-976B-6474D7F58ADC}" type="slidenum">
              <a:rPr lang="en-US" smtClean="0"/>
              <a:t>23</a:t>
            </a:fld>
            <a:endParaRPr lang="en-US"/>
          </a:p>
        </p:txBody>
      </p:sp>
    </p:spTree>
    <p:extLst>
      <p:ext uri="{BB962C8B-B14F-4D97-AF65-F5344CB8AC3E}">
        <p14:creationId xmlns:p14="http://schemas.microsoft.com/office/powerpoint/2010/main" val="1168721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7C4390-7165-471D-976B-6474D7F58ADC}" type="slidenum">
              <a:rPr lang="en-US" smtClean="0"/>
              <a:t>24</a:t>
            </a:fld>
            <a:endParaRPr lang="en-US"/>
          </a:p>
        </p:txBody>
      </p:sp>
    </p:spTree>
    <p:extLst>
      <p:ext uri="{BB962C8B-B14F-4D97-AF65-F5344CB8AC3E}">
        <p14:creationId xmlns:p14="http://schemas.microsoft.com/office/powerpoint/2010/main" val="1466265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80DE3D2-ABA4-47EA-BA18-2F91E2097F28}"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BC01E-9A94-4C19-8FBC-6F4B03F3D709}" type="slidenum">
              <a:rPr lang="en-US" smtClean="0"/>
              <a:t>‹#›</a:t>
            </a:fld>
            <a:endParaRPr lang="en-US"/>
          </a:p>
        </p:txBody>
      </p:sp>
    </p:spTree>
    <p:extLst>
      <p:ext uri="{BB962C8B-B14F-4D97-AF65-F5344CB8AC3E}">
        <p14:creationId xmlns:p14="http://schemas.microsoft.com/office/powerpoint/2010/main" val="314253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DE3D2-ABA4-47EA-BA18-2F91E2097F28}"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BC01E-9A94-4C19-8FBC-6F4B03F3D709}" type="slidenum">
              <a:rPr lang="en-US" smtClean="0"/>
              <a:t>‹#›</a:t>
            </a:fld>
            <a:endParaRPr lang="en-US"/>
          </a:p>
        </p:txBody>
      </p:sp>
    </p:spTree>
    <p:extLst>
      <p:ext uri="{BB962C8B-B14F-4D97-AF65-F5344CB8AC3E}">
        <p14:creationId xmlns:p14="http://schemas.microsoft.com/office/powerpoint/2010/main" val="94922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DE3D2-ABA4-47EA-BA18-2F91E2097F28}"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BC01E-9A94-4C19-8FBC-6F4B03F3D709}" type="slidenum">
              <a:rPr lang="en-US" smtClean="0"/>
              <a:t>‹#›</a:t>
            </a:fld>
            <a:endParaRPr lang="en-US"/>
          </a:p>
        </p:txBody>
      </p:sp>
    </p:spTree>
    <p:extLst>
      <p:ext uri="{BB962C8B-B14F-4D97-AF65-F5344CB8AC3E}">
        <p14:creationId xmlns:p14="http://schemas.microsoft.com/office/powerpoint/2010/main" val="199307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DE3D2-ABA4-47EA-BA18-2F91E2097F28}"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BC01E-9A94-4C19-8FBC-6F4B03F3D709}" type="slidenum">
              <a:rPr lang="en-US" smtClean="0"/>
              <a:t>‹#›</a:t>
            </a:fld>
            <a:endParaRPr lang="en-US"/>
          </a:p>
        </p:txBody>
      </p:sp>
    </p:spTree>
    <p:extLst>
      <p:ext uri="{BB962C8B-B14F-4D97-AF65-F5344CB8AC3E}">
        <p14:creationId xmlns:p14="http://schemas.microsoft.com/office/powerpoint/2010/main" val="2099886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80DE3D2-ABA4-47EA-BA18-2F91E2097F28}" type="datetimeFigureOut">
              <a:rPr lang="en-US" smtClean="0"/>
              <a:t>10/29/2024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BC01E-9A94-4C19-8FBC-6F4B03F3D709}" type="slidenum">
              <a:rPr lang="en-US" smtClean="0"/>
              <a:t>‹#›</a:t>
            </a:fld>
            <a:endParaRPr lang="en-US"/>
          </a:p>
        </p:txBody>
      </p:sp>
    </p:spTree>
    <p:extLst>
      <p:ext uri="{BB962C8B-B14F-4D97-AF65-F5344CB8AC3E}">
        <p14:creationId xmlns:p14="http://schemas.microsoft.com/office/powerpoint/2010/main" val="312006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0DE3D2-ABA4-47EA-BA18-2F91E2097F28}"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BC01E-9A94-4C19-8FBC-6F4B03F3D709}" type="slidenum">
              <a:rPr lang="en-US" smtClean="0"/>
              <a:t>‹#›</a:t>
            </a:fld>
            <a:endParaRPr lang="en-US"/>
          </a:p>
        </p:txBody>
      </p:sp>
    </p:spTree>
    <p:extLst>
      <p:ext uri="{BB962C8B-B14F-4D97-AF65-F5344CB8AC3E}">
        <p14:creationId xmlns:p14="http://schemas.microsoft.com/office/powerpoint/2010/main" val="3502589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0DE3D2-ABA4-47EA-BA18-2F91E2097F28}" type="datetimeFigureOut">
              <a:rPr lang="en-US" smtClean="0"/>
              <a:t>10/29/2024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BBC01E-9A94-4C19-8FBC-6F4B03F3D709}" type="slidenum">
              <a:rPr lang="en-US" smtClean="0"/>
              <a:t>‹#›</a:t>
            </a:fld>
            <a:endParaRPr lang="en-US"/>
          </a:p>
        </p:txBody>
      </p:sp>
    </p:spTree>
    <p:extLst>
      <p:ext uri="{BB962C8B-B14F-4D97-AF65-F5344CB8AC3E}">
        <p14:creationId xmlns:p14="http://schemas.microsoft.com/office/powerpoint/2010/main" val="1277226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0DE3D2-ABA4-47EA-BA18-2F91E2097F28}" type="datetimeFigureOut">
              <a:rPr lang="en-US" smtClean="0"/>
              <a:t>10/29/2024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BBC01E-9A94-4C19-8FBC-6F4B03F3D709}" type="slidenum">
              <a:rPr lang="en-US" smtClean="0"/>
              <a:t>‹#›</a:t>
            </a:fld>
            <a:endParaRPr lang="en-US"/>
          </a:p>
        </p:txBody>
      </p:sp>
    </p:spTree>
    <p:extLst>
      <p:ext uri="{BB962C8B-B14F-4D97-AF65-F5344CB8AC3E}">
        <p14:creationId xmlns:p14="http://schemas.microsoft.com/office/powerpoint/2010/main" val="2142182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DE3D2-ABA4-47EA-BA18-2F91E2097F28}" type="datetimeFigureOut">
              <a:rPr lang="en-US" smtClean="0"/>
              <a:t>10/29/2024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BBC01E-9A94-4C19-8FBC-6F4B03F3D709}" type="slidenum">
              <a:rPr lang="en-US" smtClean="0"/>
              <a:t>‹#›</a:t>
            </a:fld>
            <a:endParaRPr lang="en-US"/>
          </a:p>
        </p:txBody>
      </p:sp>
    </p:spTree>
    <p:extLst>
      <p:ext uri="{BB962C8B-B14F-4D97-AF65-F5344CB8AC3E}">
        <p14:creationId xmlns:p14="http://schemas.microsoft.com/office/powerpoint/2010/main" val="3102924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0DE3D2-ABA4-47EA-BA18-2F91E2097F28}"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BC01E-9A94-4C19-8FBC-6F4B03F3D709}" type="slidenum">
              <a:rPr lang="en-US" smtClean="0"/>
              <a:t>‹#›</a:t>
            </a:fld>
            <a:endParaRPr lang="en-US"/>
          </a:p>
        </p:txBody>
      </p:sp>
    </p:spTree>
    <p:extLst>
      <p:ext uri="{BB962C8B-B14F-4D97-AF65-F5344CB8AC3E}">
        <p14:creationId xmlns:p14="http://schemas.microsoft.com/office/powerpoint/2010/main" val="1167892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0DE3D2-ABA4-47EA-BA18-2F91E2097F28}" type="datetimeFigureOut">
              <a:rPr lang="en-US" smtClean="0"/>
              <a:t>10/29/2024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BC01E-9A94-4C19-8FBC-6F4B03F3D709}" type="slidenum">
              <a:rPr lang="en-US" smtClean="0"/>
              <a:t>‹#›</a:t>
            </a:fld>
            <a:endParaRPr lang="en-US"/>
          </a:p>
        </p:txBody>
      </p:sp>
    </p:spTree>
    <p:extLst>
      <p:ext uri="{BB962C8B-B14F-4D97-AF65-F5344CB8AC3E}">
        <p14:creationId xmlns:p14="http://schemas.microsoft.com/office/powerpoint/2010/main" val="2860611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DE3D2-ABA4-47EA-BA18-2F91E2097F28}" type="datetimeFigureOut">
              <a:rPr lang="en-US" smtClean="0"/>
              <a:t>10/29/2024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BC01E-9A94-4C19-8FBC-6F4B03F3D709}" type="slidenum">
              <a:rPr lang="en-US" smtClean="0"/>
              <a:t>‹#›</a:t>
            </a:fld>
            <a:endParaRPr lang="en-US"/>
          </a:p>
        </p:txBody>
      </p:sp>
    </p:spTree>
    <p:extLst>
      <p:ext uri="{BB962C8B-B14F-4D97-AF65-F5344CB8AC3E}">
        <p14:creationId xmlns:p14="http://schemas.microsoft.com/office/powerpoint/2010/main" val="1814415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C:\Users\USER\Downloads\DALL%C2%B7E 2024-10-14 13.25.44 - A visual representation of the Internet of Things (IoT) ecosystem, showing various connected devices like smartphones, wearables, and smart home appli.webp"/>
          <p:cNvSpPr>
            <a:spLocks noChangeAspect="1" noChangeArrowheads="1"/>
          </p:cNvSpPr>
          <p:nvPr/>
        </p:nvSpPr>
        <p:spPr bwMode="auto">
          <a:xfrm>
            <a:off x="2401819" y="2827337"/>
            <a:ext cx="5181738" cy="51817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553" y="3567438"/>
            <a:ext cx="4988482" cy="28505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7" name="TextBox 6"/>
          <p:cNvSpPr txBox="1"/>
          <p:nvPr/>
        </p:nvSpPr>
        <p:spPr>
          <a:xfrm>
            <a:off x="258416" y="423433"/>
            <a:ext cx="6927575" cy="3724096"/>
          </a:xfrm>
          <a:prstGeom prst="rect">
            <a:avLst/>
          </a:prstGeom>
          <a:noFill/>
        </p:spPr>
        <p:txBody>
          <a:bodyPr wrap="square" rtlCol="0">
            <a:spAutoFit/>
          </a:bodyPr>
          <a:lstStyle/>
          <a:p>
            <a:r>
              <a:rPr lang="en-US" sz="4400" dirty="0">
                <a:solidFill>
                  <a:srgbClr val="0070C0"/>
                </a:solidFill>
                <a:latin typeface="Bahnschrift" panose="020B0502040204020203" pitchFamily="34" charset="0"/>
              </a:rPr>
              <a:t>CSE707:</a:t>
            </a:r>
            <a:br>
              <a:rPr lang="en-US" sz="3200" dirty="0">
                <a:latin typeface="Bahnschrift" panose="020B0502040204020203" pitchFamily="34" charset="0"/>
              </a:rPr>
            </a:br>
            <a:r>
              <a:rPr lang="en-US" sz="3200" dirty="0">
                <a:latin typeface="Bahnschrift" panose="020B0502040204020203" pitchFamily="34" charset="0"/>
              </a:rPr>
              <a:t>Emerging Security Threats and Countermeasures in </a:t>
            </a:r>
            <a:r>
              <a:rPr lang="en-US" sz="3200" dirty="0" err="1">
                <a:latin typeface="Bahnschrift" panose="020B0502040204020203" pitchFamily="34" charset="0"/>
              </a:rPr>
              <a:t>IoT</a:t>
            </a:r>
            <a:r>
              <a:rPr lang="en-US" sz="3200" dirty="0">
                <a:latin typeface="Bahnschrift" panose="020B0502040204020203" pitchFamily="34" charset="0"/>
              </a:rPr>
              <a:t> </a:t>
            </a:r>
          </a:p>
          <a:p>
            <a:br>
              <a:rPr lang="en-US" sz="3200" dirty="0">
                <a:latin typeface="Bahnschrift" panose="020B0502040204020203" pitchFamily="34" charset="0"/>
              </a:rPr>
            </a:br>
            <a:r>
              <a:rPr lang="en-US" sz="2400" dirty="0">
                <a:latin typeface="Bahnschrift" panose="020B0502040204020203" pitchFamily="34" charset="0"/>
              </a:rPr>
              <a:t>Paper by: </a:t>
            </a:r>
            <a:r>
              <a:rPr lang="en-US" sz="2400" dirty="0" err="1">
                <a:latin typeface="Bahnschrift" panose="020B0502040204020203" pitchFamily="34" charset="0"/>
              </a:rPr>
              <a:t>Zhi</a:t>
            </a:r>
            <a:r>
              <a:rPr lang="en-US" sz="2400" dirty="0">
                <a:latin typeface="Bahnschrift" panose="020B0502040204020203" pitchFamily="34" charset="0"/>
              </a:rPr>
              <a:t>-Kai Zhang, Michael Cheng Yi Cho, </a:t>
            </a:r>
            <a:r>
              <a:rPr lang="en-US" sz="2400" dirty="0" err="1">
                <a:latin typeface="Bahnschrift" panose="020B0502040204020203" pitchFamily="34" charset="0"/>
              </a:rPr>
              <a:t>Shiuhpyng</a:t>
            </a:r>
            <a:r>
              <a:rPr lang="en-US" sz="2400" dirty="0">
                <a:latin typeface="Bahnschrift" panose="020B0502040204020203" pitchFamily="34" charset="0"/>
              </a:rPr>
              <a:t> Shieh.</a:t>
            </a:r>
            <a:br>
              <a:rPr lang="en-US" sz="2400" dirty="0">
                <a:latin typeface="Bahnschrift" panose="020B0502040204020203" pitchFamily="34" charset="0"/>
              </a:rPr>
            </a:br>
            <a:r>
              <a:rPr lang="en-US" sz="2400" dirty="0">
                <a:latin typeface="Bahnschrift" panose="020B0502040204020203" pitchFamily="34" charset="0"/>
              </a:rPr>
              <a:t>Presented by: Jerry Mathew, Selwin Murzello</a:t>
            </a:r>
            <a:br>
              <a:rPr lang="en-US" sz="2400" dirty="0"/>
            </a:br>
            <a:endParaRPr lang="en-US" sz="2400" dirty="0"/>
          </a:p>
        </p:txBody>
      </p:sp>
      <p:pic>
        <p:nvPicPr>
          <p:cNvPr id="10" name="Google Shape;74;p18" descr="University at Buffalo, The State University of New York logo"/>
          <p:cNvPicPr preferRelativeResize="0"/>
          <p:nvPr/>
        </p:nvPicPr>
        <p:blipFill rotWithShape="1">
          <a:blip r:embed="rId4">
            <a:alphaModFix/>
          </a:blip>
          <a:srcRect/>
          <a:stretch/>
        </p:blipFill>
        <p:spPr>
          <a:xfrm>
            <a:off x="258416" y="6417999"/>
            <a:ext cx="4045227" cy="310792"/>
          </a:xfrm>
          <a:prstGeom prst="rect">
            <a:avLst/>
          </a:prstGeom>
          <a:noFill/>
          <a:ln>
            <a:noFill/>
          </a:ln>
        </p:spPr>
      </p:pic>
    </p:spTree>
    <p:extLst>
      <p:ext uri="{BB962C8B-B14F-4D97-AF65-F5344CB8AC3E}">
        <p14:creationId xmlns:p14="http://schemas.microsoft.com/office/powerpoint/2010/main" val="189691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748" y="143758"/>
            <a:ext cx="5176417" cy="523220"/>
          </a:xfrm>
          <a:prstGeom prst="rect">
            <a:avLst/>
          </a:prstGeom>
        </p:spPr>
        <p:txBody>
          <a:bodyPr wrap="none">
            <a:spAutoFit/>
          </a:bodyPr>
          <a:lstStyle/>
          <a:p>
            <a:r>
              <a:rPr lang="en-US" sz="2800" dirty="0">
                <a:solidFill>
                  <a:srgbClr val="0070C0"/>
                </a:solidFill>
                <a:latin typeface="Bahnschrift" panose="020B0502040204020203" pitchFamily="34" charset="0"/>
              </a:rPr>
              <a:t>Basic Communication Scenario</a:t>
            </a:r>
          </a:p>
        </p:txBody>
      </p:sp>
      <p:sp>
        <p:nvSpPr>
          <p:cNvPr id="3" name="Rectangle 2"/>
          <p:cNvSpPr/>
          <p:nvPr/>
        </p:nvSpPr>
        <p:spPr>
          <a:xfrm>
            <a:off x="460748" y="870336"/>
            <a:ext cx="4568452" cy="4031873"/>
          </a:xfrm>
          <a:prstGeom prst="rect">
            <a:avLst/>
          </a:prstGeom>
        </p:spPr>
        <p:txBody>
          <a:bodyPr wrap="square">
            <a:spAutoFit/>
          </a:bodyPr>
          <a:lstStyle/>
          <a:p>
            <a:pPr marL="285750" indent="-285750" algn="just">
              <a:buFont typeface="Arial" panose="020B0604020202020204" pitchFamily="34" charset="0"/>
              <a:buChar char="•"/>
            </a:pPr>
            <a:r>
              <a:rPr lang="en-US" sz="1600" dirty="0">
                <a:latin typeface="Bahnschrift" panose="020B0502040204020203" pitchFamily="34" charset="0"/>
              </a:rPr>
              <a:t>Basic communication scenario is regarded as domestic communication where wearable devices, smart furniture, and smart appliance exchange data within a closed network environment, such as home or organization</a:t>
            </a:r>
          </a:p>
          <a:p>
            <a:pPr marL="285750" indent="-285750" algn="just">
              <a:buFont typeface="Arial" panose="020B0604020202020204" pitchFamily="34" charset="0"/>
              <a:buChar char="•"/>
            </a:pPr>
            <a:r>
              <a:rPr lang="en-US" sz="1600" dirty="0">
                <a:latin typeface="Bahnschrift" panose="020B0502040204020203" pitchFamily="34" charset="0"/>
              </a:rPr>
              <a:t>For wearable devices that are incapable of making direct connection to an access point beyond the communication range, a delegator such as handheld device can play the role to relay data traffic to the access point so that the data can be transmitted to the destination.</a:t>
            </a:r>
          </a:p>
          <a:p>
            <a:pPr marL="285750" indent="-285750" algn="just">
              <a:buFont typeface="Arial" panose="020B0604020202020204" pitchFamily="34" charset="0"/>
              <a:buChar char="•"/>
            </a:pPr>
            <a:r>
              <a:rPr lang="en-US" sz="1600" dirty="0">
                <a:latin typeface="Bahnschrift" panose="020B0502040204020203" pitchFamily="34" charset="0"/>
              </a:rPr>
              <a:t>This communication scenario takes place in a closed network often referred as local area network (LAN)</a:t>
            </a:r>
          </a:p>
        </p:txBody>
      </p:sp>
      <p:pic>
        <p:nvPicPr>
          <p:cNvPr id="4" name="Picture 3"/>
          <p:cNvPicPr>
            <a:picLocks noChangeAspect="1"/>
          </p:cNvPicPr>
          <p:nvPr/>
        </p:nvPicPr>
        <p:blipFill>
          <a:blip r:embed="rId3"/>
          <a:stretch>
            <a:fillRect/>
          </a:stretch>
        </p:blipFill>
        <p:spPr>
          <a:xfrm>
            <a:off x="5029200" y="1473323"/>
            <a:ext cx="6853279" cy="3963819"/>
          </a:xfrm>
          <a:prstGeom prst="rect">
            <a:avLst/>
          </a:prstGeom>
        </p:spPr>
      </p:pic>
      <p:sp>
        <p:nvSpPr>
          <p:cNvPr id="5" name="Rectangle 4"/>
          <p:cNvSpPr/>
          <p:nvPr/>
        </p:nvSpPr>
        <p:spPr>
          <a:xfrm>
            <a:off x="460748" y="5105567"/>
            <a:ext cx="9144000" cy="1138773"/>
          </a:xfrm>
          <a:prstGeom prst="rect">
            <a:avLst/>
          </a:prstGeom>
        </p:spPr>
        <p:txBody>
          <a:bodyPr wrap="square">
            <a:spAutoFit/>
          </a:bodyPr>
          <a:lstStyle/>
          <a:p>
            <a:r>
              <a:rPr lang="en-US" dirty="0">
                <a:solidFill>
                  <a:srgbClr val="0070C0"/>
                </a:solidFill>
                <a:latin typeface="Bahnschrift" panose="020B0502040204020203" pitchFamily="34" charset="0"/>
              </a:rPr>
              <a:t>Challenges to Data Retrieval</a:t>
            </a:r>
          </a:p>
          <a:p>
            <a:endParaRPr lang="en-US" dirty="0">
              <a:solidFill>
                <a:srgbClr val="0070C0"/>
              </a:solidFill>
              <a:latin typeface="Bahnschrift" panose="020B0502040204020203" pitchFamily="34" charset="0"/>
            </a:endParaRPr>
          </a:p>
          <a:p>
            <a:pPr marL="342900" indent="-342900">
              <a:buFont typeface="+mj-lt"/>
              <a:buAutoNum type="arabicPeriod"/>
            </a:pPr>
            <a:r>
              <a:rPr lang="en-US" sz="1600" dirty="0">
                <a:latin typeface="Bahnschrift" panose="020B0502040204020203" pitchFamily="34" charset="0"/>
              </a:rPr>
              <a:t>Authentication and Authorization</a:t>
            </a:r>
          </a:p>
          <a:p>
            <a:pPr marL="342900" indent="-342900">
              <a:buFont typeface="+mj-lt"/>
              <a:buAutoNum type="arabicPeriod"/>
            </a:pPr>
            <a:r>
              <a:rPr lang="en-US" sz="1600" dirty="0">
                <a:latin typeface="Bahnschrift" panose="020B0502040204020203" pitchFamily="34" charset="0"/>
              </a:rPr>
              <a:t>Countermeasures for Eavesdropping</a:t>
            </a:r>
          </a:p>
        </p:txBody>
      </p:sp>
    </p:spTree>
    <p:extLst>
      <p:ext uri="{BB962C8B-B14F-4D97-AF65-F5344CB8AC3E}">
        <p14:creationId xmlns:p14="http://schemas.microsoft.com/office/powerpoint/2010/main" val="598194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332" y="555563"/>
            <a:ext cx="8626079" cy="523220"/>
          </a:xfrm>
          <a:prstGeom prst="rect">
            <a:avLst/>
          </a:prstGeom>
        </p:spPr>
        <p:txBody>
          <a:bodyPr wrap="none">
            <a:spAutoFit/>
          </a:bodyPr>
          <a:lstStyle/>
          <a:p>
            <a:r>
              <a:rPr lang="en-US" sz="2800" dirty="0">
                <a:solidFill>
                  <a:schemeClr val="accent1">
                    <a:lumMod val="75000"/>
                  </a:schemeClr>
                </a:solidFill>
                <a:latin typeface="Bahnschrift" panose="020B0502040204020203" pitchFamily="34" charset="0"/>
              </a:rPr>
              <a:t>Extended Communication Scenario: I (Decentralized)</a:t>
            </a:r>
          </a:p>
        </p:txBody>
      </p:sp>
      <p:sp>
        <p:nvSpPr>
          <p:cNvPr id="3" name="Rectangle 2"/>
          <p:cNvSpPr/>
          <p:nvPr/>
        </p:nvSpPr>
        <p:spPr>
          <a:xfrm>
            <a:off x="225331" y="1304169"/>
            <a:ext cx="9821493" cy="2585323"/>
          </a:xfrm>
          <a:prstGeom prst="rect">
            <a:avLst/>
          </a:prstGeom>
        </p:spPr>
        <p:txBody>
          <a:bodyPr wrap="square">
            <a:spAutoFit/>
          </a:bodyPr>
          <a:lstStyle/>
          <a:p>
            <a:pPr marL="285750" indent="-285750">
              <a:buFont typeface="Arial" panose="020B0604020202020204" pitchFamily="34" charset="0"/>
              <a:buChar char="•"/>
            </a:pPr>
            <a:r>
              <a:rPr lang="en-US" dirty="0">
                <a:latin typeface="Bahnschrift" panose="020B0502040204020203" pitchFamily="34" charset="0"/>
              </a:rPr>
              <a:t>Public network (i.e. the Internet) is used to relay the exchanged data. Depending on the methods that data is exchanged and stored, network configurations can be divided into two types. Simple network configuration for external resource access where resource and data distribution are decentralized. </a:t>
            </a:r>
          </a:p>
          <a:p>
            <a:pPr marL="285750" indent="-285750">
              <a:buFont typeface="Arial" panose="020B0604020202020204" pitchFamily="34" charset="0"/>
              <a:buChar char="•"/>
            </a:pPr>
            <a:r>
              <a:rPr lang="en-US" dirty="0">
                <a:latin typeface="Bahnschrift" panose="020B0502040204020203" pitchFamily="34" charset="0"/>
              </a:rPr>
              <a:t>In this type of configuration, two gateways are employed to support communicate between the wearable devices and smart furniture/appliances. </a:t>
            </a:r>
          </a:p>
          <a:p>
            <a:pPr marL="285750" indent="-285750">
              <a:buFont typeface="Arial" panose="020B0604020202020204" pitchFamily="34" charset="0"/>
              <a:buChar char="•"/>
            </a:pPr>
            <a:r>
              <a:rPr lang="en-US" dirty="0">
                <a:latin typeface="Bahnschrift" panose="020B0502040204020203" pitchFamily="34" charset="0"/>
              </a:rPr>
              <a:t>A gateway supports the local area network, while the mobile handheld device supports data relay for mobile wearable devices. </a:t>
            </a:r>
          </a:p>
          <a:p>
            <a:pPr marL="285750" indent="-285750">
              <a:buFont typeface="Arial" panose="020B0604020202020204" pitchFamily="34" charset="0"/>
              <a:buChar char="•"/>
            </a:pPr>
            <a:r>
              <a:rPr lang="en-US" dirty="0">
                <a:latin typeface="Bahnschrift" panose="020B0502040204020203" pitchFamily="34" charset="0"/>
              </a:rPr>
              <a:t>As data exchanged, the two gateways handle data forwarding. </a:t>
            </a:r>
          </a:p>
        </p:txBody>
      </p:sp>
      <p:pic>
        <p:nvPicPr>
          <p:cNvPr id="4" name="Picture 3"/>
          <p:cNvPicPr>
            <a:picLocks noChangeAspect="1"/>
          </p:cNvPicPr>
          <p:nvPr/>
        </p:nvPicPr>
        <p:blipFill>
          <a:blip r:embed="rId3"/>
          <a:stretch>
            <a:fillRect/>
          </a:stretch>
        </p:blipFill>
        <p:spPr>
          <a:xfrm>
            <a:off x="4809898" y="4026801"/>
            <a:ext cx="7239348" cy="2721240"/>
          </a:xfrm>
          <a:prstGeom prst="rect">
            <a:avLst/>
          </a:prstGeom>
        </p:spPr>
      </p:pic>
    </p:spTree>
    <p:extLst>
      <p:ext uri="{BB962C8B-B14F-4D97-AF65-F5344CB8AC3E}">
        <p14:creationId xmlns:p14="http://schemas.microsoft.com/office/powerpoint/2010/main" val="200320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926957" y="2362543"/>
            <a:ext cx="7211115" cy="3287267"/>
          </a:xfrm>
          <a:prstGeom prst="rect">
            <a:avLst/>
          </a:prstGeom>
        </p:spPr>
      </p:pic>
      <p:sp>
        <p:nvSpPr>
          <p:cNvPr id="4" name="Rectangle 3"/>
          <p:cNvSpPr/>
          <p:nvPr/>
        </p:nvSpPr>
        <p:spPr>
          <a:xfrm>
            <a:off x="0" y="1217827"/>
            <a:ext cx="4926957" cy="2862322"/>
          </a:xfrm>
          <a:prstGeom prst="rect">
            <a:avLst/>
          </a:prstGeom>
        </p:spPr>
        <p:txBody>
          <a:bodyPr wrap="square">
            <a:spAutoFit/>
          </a:bodyPr>
          <a:lstStyle/>
          <a:p>
            <a:pPr marL="285750" indent="-285750" algn="just">
              <a:buFont typeface="Arial" panose="020B0604020202020204" pitchFamily="34" charset="0"/>
              <a:buChar char="•"/>
            </a:pPr>
            <a:r>
              <a:rPr lang="en-US" dirty="0">
                <a:latin typeface="Bahnschrift" panose="020B0502040204020203" pitchFamily="34" charset="0"/>
              </a:rPr>
              <a:t>Network configuration where resource and data are centralized. Although the two network configurations are alike, the actual communication takes place using different approaches.</a:t>
            </a:r>
          </a:p>
          <a:p>
            <a:pPr marL="285750" indent="-285750" algn="just">
              <a:buFont typeface="Arial" panose="020B0604020202020204" pitchFamily="34" charset="0"/>
              <a:buChar char="•"/>
            </a:pPr>
            <a:r>
              <a:rPr lang="en-US" dirty="0">
                <a:latin typeface="Bahnschrift" panose="020B0502040204020203" pitchFamily="34" charset="0"/>
              </a:rPr>
              <a:t>In this approach, the data resource is centralized so that the objects do not communicate directly. All exchanged data is pushed and pulled from a central storage (i.e. the data pod).</a:t>
            </a:r>
          </a:p>
        </p:txBody>
      </p:sp>
      <p:sp>
        <p:nvSpPr>
          <p:cNvPr id="5" name="Rectangle 4"/>
          <p:cNvSpPr/>
          <p:nvPr/>
        </p:nvSpPr>
        <p:spPr>
          <a:xfrm>
            <a:off x="249324" y="5224865"/>
            <a:ext cx="6848355" cy="1200329"/>
          </a:xfrm>
          <a:prstGeom prst="rect">
            <a:avLst/>
          </a:prstGeom>
        </p:spPr>
        <p:txBody>
          <a:bodyPr wrap="square">
            <a:spAutoFit/>
          </a:bodyPr>
          <a:lstStyle/>
          <a:p>
            <a:pPr marL="285750" indent="-285750">
              <a:buFont typeface="Arial" panose="020B0604020202020204" pitchFamily="34" charset="0"/>
              <a:buChar char="•"/>
            </a:pPr>
            <a:r>
              <a:rPr lang="en-US" dirty="0">
                <a:latin typeface="Bahnschrift" panose="020B0502040204020203" pitchFamily="34" charset="0"/>
              </a:rPr>
              <a:t>Authentication and authorization to use the LAN </a:t>
            </a:r>
          </a:p>
          <a:p>
            <a:pPr marL="285750" indent="-285750">
              <a:buFont typeface="Arial" panose="020B0604020202020204" pitchFamily="34" charset="0"/>
              <a:buChar char="•"/>
            </a:pPr>
            <a:r>
              <a:rPr lang="en-US" dirty="0">
                <a:latin typeface="Bahnschrift" panose="020B0502040204020203" pitchFamily="34" charset="0"/>
              </a:rPr>
              <a:t>Eavesdrop resistance over wireless networks </a:t>
            </a:r>
          </a:p>
          <a:p>
            <a:pPr marL="285750" indent="-285750">
              <a:buFont typeface="Arial" panose="020B0604020202020204" pitchFamily="34" charset="0"/>
              <a:buChar char="•"/>
            </a:pPr>
            <a:r>
              <a:rPr lang="en-US" dirty="0">
                <a:latin typeface="Bahnschrift" panose="020B0502040204020203" pitchFamily="34" charset="0"/>
              </a:rPr>
              <a:t>Integrity assurance when using the public network </a:t>
            </a:r>
          </a:p>
          <a:p>
            <a:pPr marL="285750" indent="-285750">
              <a:buFont typeface="Arial" panose="020B0604020202020204" pitchFamily="34" charset="0"/>
              <a:buChar char="•"/>
            </a:pPr>
            <a:r>
              <a:rPr lang="en-US" dirty="0">
                <a:latin typeface="Bahnschrift" panose="020B0502040204020203" pitchFamily="34" charset="0"/>
              </a:rPr>
              <a:t>Confidentiality assurance when using the public network</a:t>
            </a:r>
          </a:p>
        </p:txBody>
      </p:sp>
      <p:sp>
        <p:nvSpPr>
          <p:cNvPr id="6" name="Rectangle 5"/>
          <p:cNvSpPr/>
          <p:nvPr/>
        </p:nvSpPr>
        <p:spPr>
          <a:xfrm>
            <a:off x="249324" y="4855533"/>
            <a:ext cx="3130985" cy="369332"/>
          </a:xfrm>
          <a:prstGeom prst="rect">
            <a:avLst/>
          </a:prstGeom>
        </p:spPr>
        <p:txBody>
          <a:bodyPr wrap="none">
            <a:spAutoFit/>
          </a:bodyPr>
          <a:lstStyle/>
          <a:p>
            <a:r>
              <a:rPr lang="en-US" dirty="0">
                <a:solidFill>
                  <a:srgbClr val="0070C0"/>
                </a:solidFill>
                <a:latin typeface="Bahnschrift" panose="020B0502040204020203" pitchFamily="34" charset="0"/>
              </a:rPr>
              <a:t>Challenges to Data Retrieval</a:t>
            </a:r>
          </a:p>
        </p:txBody>
      </p:sp>
      <p:sp>
        <p:nvSpPr>
          <p:cNvPr id="7" name="Rectangle 6"/>
          <p:cNvSpPr/>
          <p:nvPr/>
        </p:nvSpPr>
        <p:spPr>
          <a:xfrm>
            <a:off x="249324" y="223496"/>
            <a:ext cx="8393644" cy="523220"/>
          </a:xfrm>
          <a:prstGeom prst="rect">
            <a:avLst/>
          </a:prstGeom>
        </p:spPr>
        <p:txBody>
          <a:bodyPr wrap="none">
            <a:spAutoFit/>
          </a:bodyPr>
          <a:lstStyle/>
          <a:p>
            <a:r>
              <a:rPr lang="en-US" sz="2800" dirty="0">
                <a:solidFill>
                  <a:schemeClr val="accent1">
                    <a:lumMod val="75000"/>
                  </a:schemeClr>
                </a:solidFill>
                <a:latin typeface="Bahnschrift" panose="020B0502040204020203" pitchFamily="34" charset="0"/>
              </a:rPr>
              <a:t>Extended Communication Scenario : II (Centralized)</a:t>
            </a:r>
          </a:p>
        </p:txBody>
      </p:sp>
    </p:spTree>
    <p:extLst>
      <p:ext uri="{BB962C8B-B14F-4D97-AF65-F5344CB8AC3E}">
        <p14:creationId xmlns:p14="http://schemas.microsoft.com/office/powerpoint/2010/main" val="3138312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18" y="466410"/>
            <a:ext cx="5311069" cy="523220"/>
          </a:xfrm>
          <a:prstGeom prst="rect">
            <a:avLst/>
          </a:prstGeom>
        </p:spPr>
        <p:txBody>
          <a:bodyPr wrap="none">
            <a:spAutoFit/>
          </a:bodyPr>
          <a:lstStyle/>
          <a:p>
            <a:r>
              <a:rPr lang="en-US" sz="2800" dirty="0">
                <a:solidFill>
                  <a:schemeClr val="accent1">
                    <a:lumMod val="75000"/>
                  </a:schemeClr>
                </a:solidFill>
                <a:latin typeface="Bahnschrift" panose="020B0502040204020203" pitchFamily="34" charset="0"/>
              </a:rPr>
              <a:t>Cloud Communication Scenario </a:t>
            </a:r>
          </a:p>
        </p:txBody>
      </p:sp>
      <p:sp>
        <p:nvSpPr>
          <p:cNvPr id="3" name="Rectangle 2"/>
          <p:cNvSpPr/>
          <p:nvPr/>
        </p:nvSpPr>
        <p:spPr>
          <a:xfrm>
            <a:off x="281318" y="1303755"/>
            <a:ext cx="6362218" cy="3046988"/>
          </a:xfrm>
          <a:prstGeom prst="rect">
            <a:avLst/>
          </a:prstGeom>
        </p:spPr>
        <p:txBody>
          <a:bodyPr wrap="square">
            <a:spAutoFit/>
          </a:bodyPr>
          <a:lstStyle/>
          <a:p>
            <a:pPr marL="285750" indent="-285750">
              <a:buFont typeface="Arial" panose="020B0604020202020204" pitchFamily="34" charset="0"/>
              <a:buChar char="•"/>
            </a:pPr>
            <a:r>
              <a:rPr lang="en-US" sz="1600" dirty="0">
                <a:latin typeface="Bahnschrift" panose="020B0502040204020203" pitchFamily="34" charset="0"/>
              </a:rPr>
              <a:t>Here the vendors provide data storage service where data can be accessed from anywhere. </a:t>
            </a:r>
          </a:p>
          <a:p>
            <a:pPr marL="285750" indent="-285750">
              <a:buFont typeface="Arial" panose="020B0604020202020204" pitchFamily="34" charset="0"/>
              <a:buChar char="•"/>
            </a:pPr>
            <a:r>
              <a:rPr lang="en-US" sz="1600" dirty="0">
                <a:latin typeface="Bahnschrift" panose="020B0502040204020203" pitchFamily="34" charset="0"/>
              </a:rPr>
              <a:t>At the same time, data is replicated to prevent single point failure and ensure efficiency. </a:t>
            </a:r>
          </a:p>
          <a:p>
            <a:pPr marL="285750" indent="-285750">
              <a:buFont typeface="Arial" panose="020B0604020202020204" pitchFamily="34" charset="0"/>
              <a:buChar char="•"/>
            </a:pPr>
            <a:r>
              <a:rPr lang="en-US" sz="1600" dirty="0">
                <a:latin typeface="Bahnschrift" panose="020B0502040204020203" pitchFamily="34" charset="0"/>
              </a:rPr>
              <a:t>The pushed data in the cloud service can also be computed for analytical purpose or for personal service recommendations. </a:t>
            </a:r>
          </a:p>
          <a:p>
            <a:pPr marL="285750" indent="-285750">
              <a:buFont typeface="Arial" panose="020B0604020202020204" pitchFamily="34" charset="0"/>
              <a:buChar char="•"/>
            </a:pPr>
            <a:r>
              <a:rPr lang="en-US" sz="1600" dirty="0">
                <a:latin typeface="Bahnschrift" panose="020B0502040204020203" pitchFamily="34" charset="0"/>
              </a:rPr>
              <a:t>Unlike the aforementioned scenarios, the gateways of wearable devices, smart furniture, and smart appliances are only used to collect data for the cloud storage. </a:t>
            </a:r>
          </a:p>
          <a:p>
            <a:pPr marL="285750" indent="-285750">
              <a:buFont typeface="Arial" panose="020B0604020202020204" pitchFamily="34" charset="0"/>
              <a:buChar char="•"/>
            </a:pPr>
            <a:r>
              <a:rPr lang="en-US" sz="1600" dirty="0">
                <a:latin typeface="Bahnschrift" panose="020B0502040204020203" pitchFamily="34" charset="0"/>
              </a:rPr>
              <a:t>In this context, data authentication is still needed to avoid pollution while transmitting collected data over the Internet to the cloud</a:t>
            </a:r>
          </a:p>
        </p:txBody>
      </p:sp>
      <p:pic>
        <p:nvPicPr>
          <p:cNvPr id="4" name="Picture 3"/>
          <p:cNvPicPr>
            <a:picLocks noChangeAspect="1"/>
          </p:cNvPicPr>
          <p:nvPr/>
        </p:nvPicPr>
        <p:blipFill>
          <a:blip r:embed="rId3"/>
          <a:stretch>
            <a:fillRect/>
          </a:stretch>
        </p:blipFill>
        <p:spPr>
          <a:xfrm>
            <a:off x="6483086" y="991122"/>
            <a:ext cx="5708914" cy="3672254"/>
          </a:xfrm>
          <a:prstGeom prst="rect">
            <a:avLst/>
          </a:prstGeom>
        </p:spPr>
      </p:pic>
      <p:sp>
        <p:nvSpPr>
          <p:cNvPr id="5" name="Rectangle 4"/>
          <p:cNvSpPr/>
          <p:nvPr/>
        </p:nvSpPr>
        <p:spPr>
          <a:xfrm>
            <a:off x="883535" y="5272002"/>
            <a:ext cx="6940952" cy="1477328"/>
          </a:xfrm>
          <a:prstGeom prst="rect">
            <a:avLst/>
          </a:prstGeom>
        </p:spPr>
        <p:txBody>
          <a:bodyPr wrap="square">
            <a:spAutoFit/>
          </a:bodyPr>
          <a:lstStyle/>
          <a:p>
            <a:pPr marL="285750" indent="-285750">
              <a:buFont typeface="Arial" panose="020B0604020202020204" pitchFamily="34" charset="0"/>
              <a:buChar char="•"/>
            </a:pPr>
            <a:r>
              <a:rPr lang="en-US" dirty="0">
                <a:latin typeface="Bahnschrift" panose="020B0502040204020203" pitchFamily="34" charset="0"/>
              </a:rPr>
              <a:t>Authentication and authorization to use the LAN </a:t>
            </a:r>
          </a:p>
          <a:p>
            <a:pPr marL="285750" indent="-285750">
              <a:buFont typeface="Arial" panose="020B0604020202020204" pitchFamily="34" charset="0"/>
              <a:buChar char="•"/>
            </a:pPr>
            <a:r>
              <a:rPr lang="en-US" dirty="0">
                <a:latin typeface="Bahnschrift" panose="020B0502040204020203" pitchFamily="34" charset="0"/>
              </a:rPr>
              <a:t>Eavesdrop resistance over wireless networks </a:t>
            </a:r>
          </a:p>
          <a:p>
            <a:pPr marL="285750" indent="-285750">
              <a:buFont typeface="Arial" panose="020B0604020202020204" pitchFamily="34" charset="0"/>
              <a:buChar char="•"/>
            </a:pPr>
            <a:r>
              <a:rPr lang="en-US" dirty="0">
                <a:latin typeface="Bahnschrift" panose="020B0502040204020203" pitchFamily="34" charset="0"/>
              </a:rPr>
              <a:t>Confidentiality and integrity assurance over the Internet </a:t>
            </a:r>
          </a:p>
          <a:p>
            <a:pPr marL="285750" indent="-285750">
              <a:buFont typeface="Arial" panose="020B0604020202020204" pitchFamily="34" charset="0"/>
              <a:buChar char="•"/>
            </a:pPr>
            <a:r>
              <a:rPr lang="en-US" dirty="0">
                <a:latin typeface="Bahnschrift" panose="020B0502040204020203" pitchFamily="34" charset="0"/>
              </a:rPr>
              <a:t>Authentication and authorization for the cloud service </a:t>
            </a:r>
          </a:p>
          <a:p>
            <a:pPr marL="285750" indent="-285750">
              <a:buFont typeface="Arial" panose="020B0604020202020204" pitchFamily="34" charset="0"/>
              <a:buChar char="•"/>
            </a:pPr>
            <a:r>
              <a:rPr lang="en-US" dirty="0">
                <a:latin typeface="Bahnschrift" panose="020B0502040204020203" pitchFamily="34" charset="0"/>
              </a:rPr>
              <a:t>Confidentiality and integrity for the cloud storage </a:t>
            </a:r>
          </a:p>
        </p:txBody>
      </p:sp>
    </p:spTree>
    <p:extLst>
      <p:ext uri="{BB962C8B-B14F-4D97-AF65-F5344CB8AC3E}">
        <p14:creationId xmlns:p14="http://schemas.microsoft.com/office/powerpoint/2010/main" val="3567723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9814" y="524284"/>
            <a:ext cx="3570208" cy="523220"/>
          </a:xfrm>
          <a:prstGeom prst="rect">
            <a:avLst/>
          </a:prstGeom>
        </p:spPr>
        <p:txBody>
          <a:bodyPr wrap="none">
            <a:spAutoFit/>
          </a:bodyPr>
          <a:lstStyle/>
          <a:p>
            <a:r>
              <a:rPr lang="en-US" sz="2800" dirty="0">
                <a:solidFill>
                  <a:schemeClr val="accent1">
                    <a:lumMod val="75000"/>
                  </a:schemeClr>
                </a:solidFill>
                <a:latin typeface="Bahnschrift" panose="020B0502040204020203" pitchFamily="34" charset="0"/>
              </a:rPr>
              <a:t>Authentication Model</a:t>
            </a:r>
          </a:p>
        </p:txBody>
      </p:sp>
      <p:sp>
        <p:nvSpPr>
          <p:cNvPr id="3" name="Rectangle 2"/>
          <p:cNvSpPr/>
          <p:nvPr/>
        </p:nvSpPr>
        <p:spPr>
          <a:xfrm>
            <a:off x="200627" y="1206660"/>
            <a:ext cx="7068273" cy="3293209"/>
          </a:xfrm>
          <a:prstGeom prst="rect">
            <a:avLst/>
          </a:prstGeom>
        </p:spPr>
        <p:txBody>
          <a:bodyPr wrap="square">
            <a:spAutoFit/>
          </a:bodyPr>
          <a:lstStyle/>
          <a:p>
            <a:pPr algn="just">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4752" b="0"/>
            </a:pPr>
            <a:r>
              <a:rPr lang="en-US" sz="1600" dirty="0">
                <a:latin typeface="Bahnschrift" panose="020B0502040204020203" pitchFamily="34" charset="0"/>
              </a:rPr>
              <a:t>Authentication models are introduced to cope with challenges incurred in various communication scenarios.</a:t>
            </a:r>
          </a:p>
          <a:p>
            <a:pPr marL="226313" indent="-226313" algn="just">
              <a:buSzPct val="100000"/>
              <a:buChar char="•"/>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4752" b="0"/>
            </a:pPr>
            <a:endParaRPr lang="en-US" sz="1600" dirty="0">
              <a:latin typeface="Bahnschrift" panose="020B0502040204020203" pitchFamily="34" charset="0"/>
            </a:endParaRPr>
          </a:p>
          <a:p>
            <a:pPr marL="226313" indent="-226313" algn="just">
              <a:buSzPct val="100000"/>
              <a:buChar char="•"/>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4752" b="0"/>
            </a:pPr>
            <a:r>
              <a:rPr lang="en-US" sz="1600" dirty="0">
                <a:latin typeface="Bahnschrift" panose="020B0502040204020203" pitchFamily="34" charset="0"/>
              </a:rPr>
              <a:t>To authenticate communication between wearable devices and handheld devices, pairing mechanism is adopted when two objects are making connection. </a:t>
            </a:r>
          </a:p>
          <a:p>
            <a:pPr marL="226313" indent="-226313" algn="just">
              <a:buSzPct val="100000"/>
              <a:buChar char="•"/>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4752" b="0"/>
            </a:pPr>
            <a:r>
              <a:rPr lang="en-US" sz="1600" dirty="0">
                <a:latin typeface="Bahnschrift" panose="020B0502040204020203" pitchFamily="34" charset="0"/>
              </a:rPr>
              <a:t>At the pairing stage, a simple password or pre-shared key is supplied before initializing the communication. </a:t>
            </a:r>
          </a:p>
          <a:p>
            <a:pPr marL="226313" indent="-226313" algn="just">
              <a:buSzPct val="100000"/>
              <a:buChar char="•"/>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4752" b="0"/>
            </a:pPr>
            <a:r>
              <a:rPr lang="en-US" sz="1600" dirty="0">
                <a:latin typeface="Bahnschrift" panose="020B0502040204020203" pitchFamily="34" charset="0"/>
              </a:rPr>
              <a:t>When the data exchange begins, symmetric crypto systems are suitable for preventing eavesdropping over wireless communication. </a:t>
            </a:r>
          </a:p>
          <a:p>
            <a:pPr marL="226313" indent="-226313" algn="just">
              <a:buSzPct val="100000"/>
              <a:buChar char="•"/>
              <a:tabLst>
                <a:tab pos="342900" algn="l"/>
                <a:tab pos="698500" algn="l"/>
                <a:tab pos="1054100" algn="l"/>
                <a:tab pos="1397000" algn="l"/>
                <a:tab pos="1752600" algn="l"/>
                <a:tab pos="2108200" algn="l"/>
                <a:tab pos="2463800" algn="l"/>
                <a:tab pos="2806700" algn="l"/>
                <a:tab pos="3162300" algn="l"/>
                <a:tab pos="3517900" algn="l"/>
                <a:tab pos="3860800" algn="l"/>
                <a:tab pos="4216400" algn="l"/>
              </a:tabLst>
              <a:defRPr sz="4752" b="0"/>
            </a:pPr>
            <a:r>
              <a:rPr lang="en-US" sz="1600" dirty="0">
                <a:latin typeface="Bahnschrift" panose="020B0502040204020203" pitchFamily="34" charset="0"/>
              </a:rPr>
              <a:t>For LAN communication, the conventional Wi-Fi protecting schemes are sufficient where a passphrase is used to authenticate the object to the network and prevent eavesdropping over wireless communication.</a:t>
            </a:r>
          </a:p>
        </p:txBody>
      </p:sp>
      <p:pic>
        <p:nvPicPr>
          <p:cNvPr id="4" name="Graphic 6" descr="Lock">
            <a:extLst>
              <a:ext uri="{FF2B5EF4-FFF2-40B4-BE49-F238E27FC236}">
                <a16:creationId xmlns:a16="http://schemas.microsoft.com/office/drawing/2014/main" id="{22E2432C-B382-062E-6EFE-13D4B3A179F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48899" y="785894"/>
            <a:ext cx="2918467" cy="2918467"/>
          </a:xfrm>
          <a:prstGeom prst="rect">
            <a:avLst/>
          </a:prstGeom>
        </p:spPr>
      </p:pic>
      <p:sp>
        <p:nvSpPr>
          <p:cNvPr id="5" name="Rectangle 4" descr="Processor"/>
          <p:cNvSpPr/>
          <p:nvPr/>
        </p:nvSpPr>
        <p:spPr>
          <a:xfrm>
            <a:off x="8635638" y="4328373"/>
            <a:ext cx="2360311" cy="2107150"/>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Rectangle 5"/>
          <p:cNvSpPr/>
          <p:nvPr/>
        </p:nvSpPr>
        <p:spPr>
          <a:xfrm>
            <a:off x="443696" y="4659025"/>
            <a:ext cx="6096000" cy="1815882"/>
          </a:xfrm>
          <a:prstGeom prst="rect">
            <a:avLst/>
          </a:prstGeom>
        </p:spPr>
        <p:txBody>
          <a:bodyPr>
            <a:spAutoFit/>
          </a:bodyPr>
          <a:lstStyle/>
          <a:p>
            <a:pPr defTabSz="12700">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1600" dirty="0">
                <a:latin typeface="Bahnschrift" panose="020B0502040204020203" pitchFamily="34" charset="0"/>
              </a:rPr>
              <a:t>Authentic schemes for foreign communication where exchanged data is forwarded through internet:</a:t>
            </a:r>
          </a:p>
          <a:p>
            <a:pPr defTabSz="12700">
              <a:buClr>
                <a:srgbClr val="000000"/>
              </a:buCl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endParaRPr lang="en-US" sz="1600" dirty="0">
              <a:latin typeface="Bahnschrift" panose="020B0502040204020203" pitchFamily="34" charset="0"/>
            </a:endParaRP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1600" dirty="0">
                <a:latin typeface="Bahnschrift" panose="020B0502040204020203" pitchFamily="34" charset="0"/>
              </a:rPr>
              <a:t>A) Authentication by Gateway</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pPr>
            <a:r>
              <a:rPr lang="en-US" sz="1600" dirty="0">
                <a:latin typeface="Bahnschrift" panose="020B0502040204020203" pitchFamily="34" charset="0"/>
              </a:rPr>
              <a:t>B) Authentication by Security Token</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pPr>
            <a:r>
              <a:rPr lang="en-US" sz="1600" dirty="0">
                <a:latin typeface="Bahnschrift" panose="020B0502040204020203" pitchFamily="34" charset="0"/>
              </a:rPr>
              <a:t>C) Authentication by Trust Chain</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pPr>
            <a:r>
              <a:rPr lang="en-US" sz="1600" dirty="0">
                <a:latin typeface="Bahnschrift" panose="020B0502040204020203" pitchFamily="34" charset="0"/>
              </a:rPr>
              <a:t>D) Authentication by Global Trust Tree</a:t>
            </a:r>
          </a:p>
        </p:txBody>
      </p:sp>
    </p:spTree>
    <p:extLst>
      <p:ext uri="{BB962C8B-B14F-4D97-AF65-F5344CB8AC3E}">
        <p14:creationId xmlns:p14="http://schemas.microsoft.com/office/powerpoint/2010/main" val="1918510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649" y="1157985"/>
            <a:ext cx="6096000" cy="4570482"/>
          </a:xfrm>
          <a:prstGeom prst="rect">
            <a:avLst/>
          </a:prstGeom>
        </p:spPr>
        <p:txBody>
          <a:bodyPr>
            <a:spAutoFit/>
          </a:bodyPr>
          <a:lstStyle/>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800" dirty="0">
                <a:solidFill>
                  <a:schemeClr val="accent1">
                    <a:lumMod val="75000"/>
                  </a:schemeClr>
                </a:solidFill>
                <a:latin typeface="Bahnschrift" panose="020B0502040204020203" pitchFamily="34" charset="0"/>
              </a:rPr>
              <a:t>A) Authentication by Gateway</a:t>
            </a:r>
          </a:p>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endParaRPr lang="en-US" sz="1600" b="1" dirty="0">
              <a:latin typeface="Bahnschrift" panose="020B0502040204020203" pitchFamily="34" charset="0"/>
            </a:endParaRP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1900" dirty="0">
                <a:latin typeface="Bahnschrift" panose="020B0502040204020203" pitchFamily="34" charset="0"/>
              </a:rPr>
              <a:t>To communicate with a domestic peer, a foreign peer first needs to be authenticated by the domestic gateway. </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1900" dirty="0">
                <a:latin typeface="Bahnschrift" panose="020B0502040204020203" pitchFamily="34" charset="0"/>
              </a:rPr>
              <a:t>Being authenticated, the subsequent exchanged data from the foreign peer is directed to the destination until the session is terminated. </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1900" dirty="0">
                <a:latin typeface="Bahnschrift" panose="020B0502040204020203" pitchFamily="34" charset="0"/>
              </a:rPr>
              <a:t>This authentication process is repeated for each communication session whenever the communication parties exchange data via the Internet. </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1900" dirty="0">
                <a:latin typeface="Bahnschrift" panose="020B0502040204020203" pitchFamily="34" charset="0"/>
              </a:rPr>
              <a:t>The authentication method can be as simple as ID password scheme or any other scheme as long as it provides the proof of authorized identity.</a:t>
            </a:r>
          </a:p>
        </p:txBody>
      </p:sp>
      <p:pic>
        <p:nvPicPr>
          <p:cNvPr id="2050" name="Picture 2" descr="Centralized authentication with a microservices gateway"/>
          <p:cNvPicPr>
            <a:picLocks noChangeAspect="1" noChangeArrowheads="1"/>
          </p:cNvPicPr>
          <p:nvPr/>
        </p:nvPicPr>
        <p:blipFill rotWithShape="1">
          <a:blip r:embed="rId2">
            <a:extLst>
              <a:ext uri="{28A0092B-C50C-407E-A947-70E740481C1C}">
                <a14:useLocalDpi xmlns:a14="http://schemas.microsoft.com/office/drawing/2010/main" val="0"/>
              </a:ext>
            </a:extLst>
          </a:blip>
          <a:srcRect l="58601"/>
          <a:stretch/>
        </p:blipFill>
        <p:spPr bwMode="auto">
          <a:xfrm>
            <a:off x="6761737" y="0"/>
            <a:ext cx="5430263" cy="6886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145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5189" y="1394909"/>
            <a:ext cx="11038390" cy="4401205"/>
          </a:xfrm>
          <a:prstGeom prst="rect">
            <a:avLst/>
          </a:prstGeom>
        </p:spPr>
        <p:txBody>
          <a:bodyPr wrap="square">
            <a:spAutoFit/>
          </a:bodyPr>
          <a:lstStyle/>
          <a:p>
            <a:pPr algn="just">
              <a:tabLst>
                <a:tab pos="330200" algn="l"/>
                <a:tab pos="660400" algn="l"/>
                <a:tab pos="990600" algn="l"/>
                <a:tab pos="1333500" algn="l"/>
                <a:tab pos="1663700" algn="l"/>
                <a:tab pos="1993900" algn="l"/>
                <a:tab pos="2336800" algn="l"/>
                <a:tab pos="2667000" algn="l"/>
                <a:tab pos="2997200" algn="l"/>
                <a:tab pos="3340100" algn="l"/>
                <a:tab pos="3670300" algn="l"/>
                <a:tab pos="4000500" algn="l"/>
              </a:tabLst>
              <a:defRPr sz="4512"/>
            </a:pPr>
            <a:r>
              <a:rPr lang="en-US" sz="2000" dirty="0">
                <a:latin typeface="Bahnschrift" panose="020B0502040204020203" pitchFamily="34" charset="0"/>
              </a:rPr>
              <a:t>Pros</a:t>
            </a:r>
          </a:p>
          <a:p>
            <a:pPr marL="214884" indent="-214884" algn="just">
              <a:buSzPct val="100000"/>
              <a:buChar char="•"/>
              <a:tabLst>
                <a:tab pos="330200" algn="l"/>
                <a:tab pos="660400" algn="l"/>
                <a:tab pos="990600" algn="l"/>
                <a:tab pos="1333500" algn="l"/>
                <a:tab pos="1663700" algn="l"/>
                <a:tab pos="1993900" algn="l"/>
                <a:tab pos="2336800" algn="l"/>
                <a:tab pos="2667000" algn="l"/>
                <a:tab pos="2997200" algn="l"/>
                <a:tab pos="3340100" algn="l"/>
                <a:tab pos="3670300" algn="l"/>
                <a:tab pos="4000500" algn="l"/>
              </a:tabLst>
              <a:defRPr sz="4512" b="0"/>
            </a:pPr>
            <a:r>
              <a:rPr lang="en-US" sz="2000" dirty="0">
                <a:latin typeface="Bahnschrift" panose="020B0502040204020203" pitchFamily="34" charset="0"/>
              </a:rPr>
              <a:t>The authentication method for foreign peers is independent of the authentication method for domestic peers.</a:t>
            </a:r>
          </a:p>
          <a:p>
            <a:pPr marL="214884" indent="-214884" algn="just">
              <a:buSzPct val="100000"/>
              <a:buChar char="•"/>
              <a:tabLst>
                <a:tab pos="330200" algn="l"/>
                <a:tab pos="660400" algn="l"/>
                <a:tab pos="990600" algn="l"/>
                <a:tab pos="1333500" algn="l"/>
                <a:tab pos="1663700" algn="l"/>
                <a:tab pos="1993900" algn="l"/>
                <a:tab pos="2336800" algn="l"/>
                <a:tab pos="2667000" algn="l"/>
                <a:tab pos="2997200" algn="l"/>
                <a:tab pos="3340100" algn="l"/>
                <a:tab pos="3670300" algn="l"/>
                <a:tab pos="4000500" algn="l"/>
              </a:tabLst>
              <a:defRPr sz="4512" b="0"/>
            </a:pPr>
            <a:r>
              <a:rPr lang="en-US" sz="2000" dirty="0">
                <a:latin typeface="Bahnschrift" panose="020B0502040204020203" pitchFamily="34" charset="0"/>
              </a:rPr>
              <a:t>Peer protection is centralized in the gateway. Since the gateway should be relatively powerful in terms of computation, the protection can be designed to be more complex to strengthen the security functionalities. On the other hand, the protection for the domestic peers can be designed to be lightweight. In this way, it is more applicable to the domestic peers that may have less computation power and requires less security functionalities.</a:t>
            </a:r>
          </a:p>
          <a:p>
            <a:pPr algn="just">
              <a:tabLst>
                <a:tab pos="330200" algn="l"/>
                <a:tab pos="660400" algn="l"/>
                <a:tab pos="990600" algn="l"/>
                <a:tab pos="1333500" algn="l"/>
                <a:tab pos="1663700" algn="l"/>
                <a:tab pos="1993900" algn="l"/>
                <a:tab pos="2336800" algn="l"/>
                <a:tab pos="2667000" algn="l"/>
                <a:tab pos="2997200" algn="l"/>
                <a:tab pos="3340100" algn="l"/>
                <a:tab pos="3670300" algn="l"/>
                <a:tab pos="4000500" algn="l"/>
              </a:tabLst>
              <a:defRPr sz="4512" b="0"/>
            </a:pPr>
            <a:endParaRPr lang="en-US" sz="2000" dirty="0">
              <a:latin typeface="Bahnschrift" panose="020B0502040204020203" pitchFamily="34" charset="0"/>
            </a:endParaRPr>
          </a:p>
          <a:p>
            <a:pPr algn="just">
              <a:tabLst>
                <a:tab pos="330200" algn="l"/>
                <a:tab pos="660400" algn="l"/>
                <a:tab pos="990600" algn="l"/>
                <a:tab pos="1333500" algn="l"/>
                <a:tab pos="1663700" algn="l"/>
                <a:tab pos="1993900" algn="l"/>
                <a:tab pos="2336800" algn="l"/>
                <a:tab pos="2667000" algn="l"/>
                <a:tab pos="2997200" algn="l"/>
                <a:tab pos="3340100" algn="l"/>
                <a:tab pos="3670300" algn="l"/>
                <a:tab pos="4000500" algn="l"/>
              </a:tabLst>
              <a:defRPr sz="4512"/>
            </a:pPr>
            <a:r>
              <a:rPr lang="en-US" sz="2000" dirty="0">
                <a:latin typeface="Bahnschrift" panose="020B0502040204020203" pitchFamily="34" charset="0"/>
              </a:rPr>
              <a:t>Cons</a:t>
            </a:r>
          </a:p>
          <a:p>
            <a:pPr marL="214884" indent="-214884" algn="just">
              <a:buSzPct val="100000"/>
              <a:buChar char="•"/>
              <a:tabLst>
                <a:tab pos="330200" algn="l"/>
                <a:tab pos="660400" algn="l"/>
                <a:tab pos="990600" algn="l"/>
                <a:tab pos="1333500" algn="l"/>
                <a:tab pos="1663700" algn="l"/>
                <a:tab pos="1993900" algn="l"/>
                <a:tab pos="2336800" algn="l"/>
                <a:tab pos="2667000" algn="l"/>
                <a:tab pos="2997200" algn="l"/>
                <a:tab pos="3340100" algn="l"/>
                <a:tab pos="3670300" algn="l"/>
                <a:tab pos="4000500" algn="l"/>
              </a:tabLst>
              <a:defRPr sz="4512" b="0"/>
            </a:pPr>
            <a:r>
              <a:rPr lang="en-US" sz="2000" dirty="0">
                <a:latin typeface="Bahnschrift" panose="020B0502040204020203" pitchFamily="34" charset="0"/>
              </a:rPr>
              <a:t>Single point failure, such as compromised gateway, exposes all the peers to threats.</a:t>
            </a:r>
          </a:p>
          <a:p>
            <a:pPr marL="214884" indent="-214884" algn="just">
              <a:buSzPct val="100000"/>
              <a:buChar char="•"/>
              <a:tabLst>
                <a:tab pos="330200" algn="l"/>
                <a:tab pos="660400" algn="l"/>
                <a:tab pos="990600" algn="l"/>
                <a:tab pos="1333500" algn="l"/>
                <a:tab pos="1663700" algn="l"/>
                <a:tab pos="1993900" algn="l"/>
                <a:tab pos="2336800" algn="l"/>
                <a:tab pos="2667000" algn="l"/>
                <a:tab pos="2997200" algn="l"/>
                <a:tab pos="3340100" algn="l"/>
                <a:tab pos="3670300" algn="l"/>
                <a:tab pos="4000500" algn="l"/>
              </a:tabLst>
              <a:defRPr sz="4512" b="0"/>
            </a:pPr>
            <a:r>
              <a:rPr lang="en-US" sz="2000" dirty="0">
                <a:latin typeface="Bahnschrift" panose="020B0502040204020203" pitchFamily="34" charset="0"/>
              </a:rPr>
              <a:t>The gateway can be a bottleneck since it is in charge of authenticating network traffic from communicating peers. At the same time, the gateway is also the only ingress and egress point of public network traffic. Thus, network traffic congestion problem is inevitable.</a:t>
            </a:r>
          </a:p>
        </p:txBody>
      </p:sp>
      <p:sp>
        <p:nvSpPr>
          <p:cNvPr id="3" name="Rectangle 2"/>
          <p:cNvSpPr/>
          <p:nvPr/>
        </p:nvSpPr>
        <p:spPr>
          <a:xfrm>
            <a:off x="509336" y="394265"/>
            <a:ext cx="8418095" cy="523220"/>
          </a:xfrm>
          <a:prstGeom prst="rect">
            <a:avLst/>
          </a:prstGeom>
        </p:spPr>
        <p:txBody>
          <a:bodyPr wrap="square">
            <a:spAutoFit/>
          </a:bodyPr>
          <a:lstStyle/>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800" dirty="0">
                <a:solidFill>
                  <a:schemeClr val="accent1">
                    <a:lumMod val="75000"/>
                  </a:schemeClr>
                </a:solidFill>
                <a:latin typeface="Bahnschrift" panose="020B0502040204020203" pitchFamily="34" charset="0"/>
              </a:rPr>
              <a:t>A) Authentication by Gateway II</a:t>
            </a:r>
          </a:p>
        </p:txBody>
      </p:sp>
    </p:spTree>
    <p:extLst>
      <p:ext uri="{BB962C8B-B14F-4D97-AF65-F5344CB8AC3E}">
        <p14:creationId xmlns:p14="http://schemas.microsoft.com/office/powerpoint/2010/main" val="2013961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949" y="772436"/>
            <a:ext cx="11617123" cy="3600986"/>
          </a:xfrm>
          <a:prstGeom prst="rect">
            <a:avLst/>
          </a:prstGeom>
        </p:spPr>
        <p:txBody>
          <a:bodyPr wrap="square">
            <a:spAutoFit/>
          </a:bodyPr>
          <a:lstStyle/>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pPr>
            <a:r>
              <a:rPr lang="en-US" sz="2800" dirty="0">
                <a:solidFill>
                  <a:schemeClr val="accent1">
                    <a:lumMod val="75000"/>
                  </a:schemeClr>
                </a:solidFill>
                <a:latin typeface="Bahnschrift" panose="020B0502040204020203" pitchFamily="34" charset="0"/>
              </a:rPr>
              <a:t>B) Authentication by Security Token:</a:t>
            </a:r>
          </a:p>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pPr>
            <a:endParaRPr lang="en-US" sz="2000" dirty="0">
              <a:latin typeface="Bahnschrift" panose="020B0502040204020203" pitchFamily="34" charset="0"/>
            </a:endParaRP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The gateway is responsible for initiating the authentication session when a foreign peer begins to exchange data with a domestic peer. </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At initiation, the gateway will establish a security token with the communicating parties. </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This security token may have a time-to-live or valid-period attribute to indicate security token validity by defining the time frame or the use count. </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For all sessions in the valid time period, the communicating peers exchange data using the security token for authentication purpose. </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Before the expiration of time-to-live or valid-period attribute, the gateway is free from succeeding authentication workload. </a:t>
            </a:r>
          </a:p>
        </p:txBody>
      </p:sp>
      <p:pic>
        <p:nvPicPr>
          <p:cNvPr id="3074" name="Picture 2" descr="2,097 Authentication Token Images, Stock Photos, 3D objects, &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914" y="4051360"/>
            <a:ext cx="4908146" cy="2715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68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0384" y="1659455"/>
            <a:ext cx="10286036" cy="3785652"/>
          </a:xfrm>
          <a:prstGeom prst="rect">
            <a:avLst/>
          </a:prstGeom>
        </p:spPr>
        <p:txBody>
          <a:bodyPr wrap="square">
            <a:spAutoFit/>
          </a:bodyPr>
          <a:lstStyle/>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pPr>
            <a:r>
              <a:rPr lang="en-US" sz="2000" dirty="0">
                <a:latin typeface="Bahnschrift" panose="020B0502040204020203" pitchFamily="34" charset="0"/>
              </a:rPr>
              <a:t>Pros</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The load for succeeding authentication after initialization is removed from the gateway.</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It is suitable for resource-constrained peers where token- based authentication is considered to be lightweight in computation.</a:t>
            </a:r>
          </a:p>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endParaRPr lang="en-US" sz="2000" dirty="0">
              <a:latin typeface="Bahnschrift" panose="020B0502040204020203" pitchFamily="34" charset="0"/>
            </a:endParaRPr>
          </a:p>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pPr>
            <a:r>
              <a:rPr lang="en-US" sz="2000" dirty="0">
                <a:latin typeface="Bahnschrift" panose="020B0502040204020203" pitchFamily="34" charset="0"/>
              </a:rPr>
              <a:t>Cons</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Single point failure, such as compromised gateway, may expose peers to threats since the initial authentication</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session is performed by the gateway.</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The design of a scheme using security tokens can be difficult because both security requirements and resource</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restriction of the peers must be taken into consideration simultaneously.</a:t>
            </a:r>
          </a:p>
        </p:txBody>
      </p:sp>
      <p:sp>
        <p:nvSpPr>
          <p:cNvPr id="3" name="Rectangle 2"/>
          <p:cNvSpPr/>
          <p:nvPr/>
        </p:nvSpPr>
        <p:spPr>
          <a:xfrm>
            <a:off x="689811" y="285980"/>
            <a:ext cx="7166810" cy="584775"/>
          </a:xfrm>
          <a:prstGeom prst="rect">
            <a:avLst/>
          </a:prstGeom>
        </p:spPr>
        <p:txBody>
          <a:bodyPr wrap="square">
            <a:spAutoFit/>
          </a:bodyPr>
          <a:lstStyle/>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pPr>
            <a:r>
              <a:rPr lang="en-US" sz="3200" dirty="0">
                <a:solidFill>
                  <a:schemeClr val="accent1">
                    <a:lumMod val="75000"/>
                  </a:schemeClr>
                </a:solidFill>
                <a:latin typeface="Bahnschrift" panose="020B0502040204020203" pitchFamily="34" charset="0"/>
              </a:rPr>
              <a:t>B) Authentication by Security Token: II</a:t>
            </a:r>
          </a:p>
        </p:txBody>
      </p:sp>
    </p:spTree>
    <p:extLst>
      <p:ext uri="{BB962C8B-B14F-4D97-AF65-F5344CB8AC3E}">
        <p14:creationId xmlns:p14="http://schemas.microsoft.com/office/powerpoint/2010/main" val="3537109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3614" y="1355655"/>
            <a:ext cx="9857773" cy="4647426"/>
          </a:xfrm>
          <a:prstGeom prst="rect">
            <a:avLst/>
          </a:prstGeom>
        </p:spPr>
        <p:txBody>
          <a:bodyPr wrap="square">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pPr>
            <a:r>
              <a:rPr lang="en-US" sz="3600" dirty="0">
                <a:solidFill>
                  <a:schemeClr val="accent1">
                    <a:lumMod val="75000"/>
                  </a:schemeClr>
                </a:solidFill>
                <a:latin typeface="Bahnschrift" panose="020B0502040204020203" pitchFamily="34" charset="0"/>
              </a:rPr>
              <a:t>C) Authentication by Trust Chain</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endParaRPr lang="en-US" sz="2000" dirty="0">
              <a:latin typeface="Bahnschrift" panose="020B0502040204020203" pitchFamily="34" charset="0"/>
            </a:endParaRP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In this model, the trust relationship "peer A trusts peer B" is defined as follows. Peer A is convinced that the incoming data D is indeed from peer C, if peer B certifies that data D is from peer C. </a:t>
            </a: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Therefore, a trust graph is constructed as a connected and directed graph in which the successor of a directed edge trusts the predecessor. </a:t>
            </a: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The gateway is the predecessor of all the peers that are assigned to the domestic registration domain, and a public authority certifies the gateway. </a:t>
            </a: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If two communication peers belonging to different trust graphs need to authenticate each other, one or multiple edges should be added to concatenate the two trust graphs in a proper manner. </a:t>
            </a: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In this configuration, both peers can find particular predecessor which is trusted by itself and certifies the other peer.</a:t>
            </a:r>
          </a:p>
        </p:txBody>
      </p:sp>
    </p:spTree>
    <p:extLst>
      <p:ext uri="{BB962C8B-B14F-4D97-AF65-F5344CB8AC3E}">
        <p14:creationId xmlns:p14="http://schemas.microsoft.com/office/powerpoint/2010/main" val="2180631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ntroduction"/>
          <p:cNvSpPr txBox="1"/>
          <p:nvPr/>
        </p:nvSpPr>
        <p:spPr>
          <a:xfrm>
            <a:off x="225447" y="380393"/>
            <a:ext cx="7576772" cy="65780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lnSpc>
                <a:spcPct val="80000"/>
              </a:lnSpc>
              <a:defRPr sz="11600" b="1" spc="-232">
                <a:solidFill>
                  <a:srgbClr val="000000"/>
                </a:solidFill>
              </a:defRPr>
            </a:lvl1pPr>
          </a:lstStyle>
          <a:p>
            <a:r>
              <a:rPr sz="4400" b="0" dirty="0">
                <a:solidFill>
                  <a:srgbClr val="0070C0"/>
                </a:solidFill>
                <a:latin typeface="Bahnschrift" panose="020B0502040204020203" pitchFamily="34" charset="0"/>
              </a:rPr>
              <a:t>Introduction</a:t>
            </a:r>
          </a:p>
        </p:txBody>
      </p:sp>
      <p:sp>
        <p:nvSpPr>
          <p:cNvPr id="3" name="Rectangle 2"/>
          <p:cNvSpPr/>
          <p:nvPr/>
        </p:nvSpPr>
        <p:spPr>
          <a:xfrm>
            <a:off x="483704" y="1128663"/>
            <a:ext cx="4845912" cy="2031325"/>
          </a:xfrm>
          <a:prstGeom prst="rect">
            <a:avLst/>
          </a:prstGeom>
        </p:spPr>
        <p:txBody>
          <a:bodyPr wrap="square">
            <a:spAutoFit/>
          </a:bodyPr>
          <a:lstStyle/>
          <a:p>
            <a:pPr marL="285750" indent="-285750">
              <a:buFont typeface="Arial" panose="020B0604020202020204" pitchFamily="34" charset="0"/>
              <a:buChar char="•"/>
            </a:pPr>
            <a:r>
              <a:rPr lang="en-US" sz="1400" dirty="0">
                <a:latin typeface="Bahnschrift" panose="020B0502040204020203" pitchFamily="34" charset="0"/>
              </a:rPr>
              <a:t>Internet of Thing (</a:t>
            </a:r>
            <a:r>
              <a:rPr lang="en-US" sz="1400" dirty="0" err="1">
                <a:latin typeface="Bahnschrift" panose="020B0502040204020203" pitchFamily="34" charset="0"/>
              </a:rPr>
              <a:t>IoT</a:t>
            </a:r>
            <a:r>
              <a:rPr lang="en-US" sz="1400" dirty="0">
                <a:latin typeface="Bahnschrift" panose="020B0502040204020203" pitchFamily="34" charset="0"/>
              </a:rPr>
              <a:t>) is a self-configuring and adaptive complex network that interconnects uniquely identifiable “Things” to the Internet through the use of interoperable communication protocols. </a:t>
            </a:r>
          </a:p>
          <a:p>
            <a:pPr marL="285750" indent="-285750">
              <a:buFont typeface="Arial" panose="020B0604020202020204" pitchFamily="34" charset="0"/>
              <a:buChar char="•"/>
            </a:pPr>
            <a:r>
              <a:rPr lang="en-US" sz="1400" dirty="0">
                <a:latin typeface="Bahnschrift" panose="020B0502040204020203" pitchFamily="34" charset="0"/>
              </a:rPr>
              <a:t>The “Things”, sometimes referred to as devices or objects interchangeably, have sensing/actuation and potential programmability capability. </a:t>
            </a:r>
          </a:p>
          <a:p>
            <a:pPr marL="285750" indent="-285750">
              <a:buFont typeface="Arial" panose="020B0604020202020204" pitchFamily="34" charset="0"/>
              <a:buChar char="•"/>
            </a:pPr>
            <a:r>
              <a:rPr lang="en-US" sz="1400" dirty="0">
                <a:latin typeface="Bahnschrift" panose="020B0502040204020203" pitchFamily="34" charset="0"/>
              </a:rPr>
              <a:t>Information about the “Thing” can be collected from anywhere, at anytime, by anything. </a:t>
            </a:r>
          </a:p>
        </p:txBody>
      </p:sp>
      <p:sp>
        <p:nvSpPr>
          <p:cNvPr id="4" name="Rectangle 3"/>
          <p:cNvSpPr/>
          <p:nvPr/>
        </p:nvSpPr>
        <p:spPr>
          <a:xfrm>
            <a:off x="182071" y="3352627"/>
            <a:ext cx="4200189" cy="369332"/>
          </a:xfrm>
          <a:prstGeom prst="rect">
            <a:avLst/>
          </a:prstGeom>
        </p:spPr>
        <p:txBody>
          <a:bodyPr wrap="none">
            <a:spAutoFit/>
          </a:bodyPr>
          <a:lstStyle/>
          <a:p>
            <a:r>
              <a:rPr lang="en-US" b="0" i="0" dirty="0">
                <a:solidFill>
                  <a:srgbClr val="0070C0"/>
                </a:solidFill>
                <a:effectLst/>
                <a:latin typeface="Bahnschrift" panose="020B0502040204020203" pitchFamily="34" charset="0"/>
              </a:rPr>
              <a:t>Self-configuring and adaptive network:</a:t>
            </a:r>
            <a:endParaRPr lang="en-US" dirty="0">
              <a:solidFill>
                <a:srgbClr val="0070C0"/>
              </a:solidFill>
              <a:latin typeface="Bahnschrift" panose="020B0502040204020203" pitchFamily="34" charset="0"/>
            </a:endParaRPr>
          </a:p>
        </p:txBody>
      </p:sp>
      <p:sp>
        <p:nvSpPr>
          <p:cNvPr id="5" name="Rectangle 4"/>
          <p:cNvSpPr/>
          <p:nvPr/>
        </p:nvSpPr>
        <p:spPr>
          <a:xfrm>
            <a:off x="751739" y="3721959"/>
            <a:ext cx="4577877" cy="1384995"/>
          </a:xfrm>
          <a:prstGeom prst="rect">
            <a:avLst/>
          </a:prstGeom>
        </p:spPr>
        <p:txBody>
          <a:bodyPr wrap="square">
            <a:spAutoFit/>
          </a:bodyPr>
          <a:lstStyle/>
          <a:p>
            <a:pPr marL="285750" indent="-285750">
              <a:buFont typeface="Arial" panose="020B0604020202020204" pitchFamily="34" charset="0"/>
              <a:buChar char="•"/>
            </a:pPr>
            <a:r>
              <a:rPr lang="en-US" sz="1400" b="0" i="0" dirty="0" err="1">
                <a:effectLst/>
                <a:latin typeface="Bahnschrift" panose="020B0502040204020203" pitchFamily="34" charset="0"/>
              </a:rPr>
              <a:t>IoT</a:t>
            </a:r>
            <a:r>
              <a:rPr lang="en-US" sz="1400" b="0" i="0" dirty="0">
                <a:effectLst/>
                <a:latin typeface="Bahnschrift" panose="020B0502040204020203" pitchFamily="34" charset="0"/>
              </a:rPr>
              <a:t> is characterized by its ability to configure itself and adapt to changing conditions. </a:t>
            </a:r>
          </a:p>
          <a:p>
            <a:pPr marL="285750" indent="-285750">
              <a:buFont typeface="Arial" panose="020B0604020202020204" pitchFamily="34" charset="0"/>
              <a:buChar char="•"/>
            </a:pPr>
            <a:r>
              <a:rPr lang="en-US" sz="1400" b="0" i="0" dirty="0">
                <a:effectLst/>
                <a:latin typeface="Bahnschrift" panose="020B0502040204020203" pitchFamily="34" charset="0"/>
              </a:rPr>
              <a:t>This feature allows for the seamless integration of new devices and the ability to respond to environmental changes without manual intervention.</a:t>
            </a:r>
            <a:endParaRPr lang="en-US" sz="1400" dirty="0">
              <a:latin typeface="Bahnschrift" panose="020B0502040204020203" pitchFamily="34" charset="0"/>
            </a:endParaRPr>
          </a:p>
        </p:txBody>
      </p:sp>
      <p:sp>
        <p:nvSpPr>
          <p:cNvPr id="6" name="Rectangle 5"/>
          <p:cNvSpPr/>
          <p:nvPr/>
        </p:nvSpPr>
        <p:spPr>
          <a:xfrm>
            <a:off x="692132" y="5580840"/>
            <a:ext cx="4020003" cy="1169551"/>
          </a:xfrm>
          <a:prstGeom prst="rect">
            <a:avLst/>
          </a:prstGeom>
        </p:spPr>
        <p:txBody>
          <a:bodyPr wrap="square">
            <a:spAutoFit/>
          </a:bodyPr>
          <a:lstStyle/>
          <a:p>
            <a:pPr marL="285750" indent="-285750">
              <a:buFont typeface="Arial" panose="020B0604020202020204" pitchFamily="34" charset="0"/>
              <a:buChar char="•"/>
            </a:pPr>
            <a:r>
              <a:rPr lang="en-US" sz="1400" b="0" i="0" dirty="0">
                <a:effectLst/>
                <a:latin typeface="Bahnschrift" panose="020B0502040204020203" pitchFamily="34" charset="0"/>
              </a:rPr>
              <a:t>In </a:t>
            </a:r>
            <a:r>
              <a:rPr lang="en-US" sz="1400" b="0" i="0" dirty="0" err="1">
                <a:effectLst/>
                <a:latin typeface="Bahnschrift" panose="020B0502040204020203" pitchFamily="34" charset="0"/>
              </a:rPr>
              <a:t>IoT</a:t>
            </a:r>
            <a:r>
              <a:rPr lang="en-US" sz="1400" b="0" i="0" dirty="0">
                <a:effectLst/>
                <a:latin typeface="Bahnschrift" panose="020B0502040204020203" pitchFamily="34" charset="0"/>
              </a:rPr>
              <a:t>, each device or object (referred to as "Things") has a unique identifier. </a:t>
            </a:r>
          </a:p>
          <a:p>
            <a:pPr marL="285750" indent="-285750">
              <a:buFont typeface="Arial" panose="020B0604020202020204" pitchFamily="34" charset="0"/>
              <a:buChar char="•"/>
            </a:pPr>
            <a:r>
              <a:rPr lang="en-US" sz="1400" b="0" i="0" dirty="0">
                <a:effectLst/>
                <a:latin typeface="Bahnschrift" panose="020B0502040204020203" pitchFamily="34" charset="0"/>
              </a:rPr>
              <a:t>This allows for individual addressing and communication between devices, enabling precise data exchange and control.</a:t>
            </a:r>
          </a:p>
        </p:txBody>
      </p:sp>
      <p:sp>
        <p:nvSpPr>
          <p:cNvPr id="7" name="Rectangle 6"/>
          <p:cNvSpPr/>
          <p:nvPr/>
        </p:nvSpPr>
        <p:spPr>
          <a:xfrm>
            <a:off x="182071" y="5143481"/>
            <a:ext cx="5151783" cy="366277"/>
          </a:xfrm>
          <a:prstGeom prst="rect">
            <a:avLst/>
          </a:prstGeom>
        </p:spPr>
        <p:txBody>
          <a:bodyPr wrap="square">
            <a:spAutoFit/>
          </a:bodyPr>
          <a:lstStyle/>
          <a:p>
            <a:r>
              <a:rPr lang="en-US" b="0" i="0" dirty="0">
                <a:solidFill>
                  <a:srgbClr val="0070C0"/>
                </a:solidFill>
                <a:effectLst/>
                <a:latin typeface="Bahnschrift" panose="020B0502040204020203" pitchFamily="34" charset="0"/>
              </a:rPr>
              <a:t>Interconnection of uniquely identifiable "Things":</a:t>
            </a:r>
            <a:endParaRPr lang="en-US" dirty="0">
              <a:solidFill>
                <a:srgbClr val="0070C0"/>
              </a:solidFill>
              <a:latin typeface="Bahnschrift" panose="020B0502040204020203"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0478" y="0"/>
            <a:ext cx="6858000" cy="6858000"/>
          </a:xfrm>
          <a:prstGeom prst="rect">
            <a:avLst/>
          </a:prstGeom>
        </p:spPr>
      </p:pic>
    </p:spTree>
    <p:extLst>
      <p:ext uri="{BB962C8B-B14F-4D97-AF65-F5344CB8AC3E}">
        <p14:creationId xmlns:p14="http://schemas.microsoft.com/office/powerpoint/2010/main" val="1165361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488" y="1117788"/>
            <a:ext cx="10586977" cy="4708981"/>
          </a:xfrm>
          <a:prstGeom prst="rect">
            <a:avLst/>
          </a:prstGeom>
        </p:spPr>
        <p:txBody>
          <a:bodyPr wrap="square">
            <a:spAutoFit/>
          </a:bodyPr>
          <a:lstStyle/>
          <a:p>
            <a:pPr>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4608"/>
            </a:pPr>
            <a:r>
              <a:rPr lang="en-US" sz="2000" dirty="0">
                <a:latin typeface="Bahnschrift" panose="020B0502040204020203" pitchFamily="34" charset="0"/>
              </a:rPr>
              <a:t>Pros:</a:t>
            </a:r>
          </a:p>
          <a:p>
            <a:pPr marL="219455" indent="-219455">
              <a:buSzPct val="100000"/>
              <a:buChar char="•"/>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4608" b="0"/>
            </a:pPr>
            <a:r>
              <a:rPr lang="en-US" sz="2000" dirty="0">
                <a:latin typeface="Bahnschrift" panose="020B0502040204020203" pitchFamily="34" charset="0"/>
              </a:rPr>
              <a:t>After the setup phase, there will be no further authentication workload on the gateway. Thus, this authentication model reduces the workload for authentication.</a:t>
            </a:r>
          </a:p>
          <a:p>
            <a:pPr marL="219455" indent="-219455">
              <a:buSzPct val="100000"/>
              <a:buChar char="•"/>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4608" b="0"/>
            </a:pPr>
            <a:r>
              <a:rPr lang="en-US" sz="2000" dirty="0">
                <a:latin typeface="Bahnschrift" panose="020B0502040204020203" pitchFamily="34" charset="0"/>
              </a:rPr>
              <a:t>This model is based on trust chain. In practice, authentication standards of this model are designed to</a:t>
            </a:r>
          </a:p>
          <a:p>
            <a:pPr marL="219455" indent="-219455">
              <a:buSzPct val="100000"/>
              <a:buChar char="•"/>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4608" b="0"/>
            </a:pPr>
            <a:r>
              <a:rPr lang="en-US" sz="2000" dirty="0">
                <a:latin typeface="Bahnschrift" panose="020B0502040204020203" pitchFamily="34" charset="0"/>
              </a:rPr>
              <a:t>provide better security functionalities compared to the basic authentication methods.</a:t>
            </a:r>
          </a:p>
          <a:p>
            <a:pPr marL="219455" indent="-219455">
              <a:buSzPct val="100000"/>
              <a:buChar char="•"/>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4608" b="0"/>
            </a:pPr>
            <a:r>
              <a:rPr lang="en-US" sz="2000" dirty="0">
                <a:latin typeface="Bahnschrift" panose="020B0502040204020203" pitchFamily="34" charset="0"/>
              </a:rPr>
              <a:t>Instead of applying for a certificate for each domestic object, proprietary certificate authority is employed to reduce the cost of obtaining public certificates.</a:t>
            </a:r>
          </a:p>
          <a:p>
            <a:pPr>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4608" b="0"/>
            </a:pPr>
            <a:endParaRPr lang="en-US" sz="2000" dirty="0">
              <a:latin typeface="Bahnschrift" panose="020B0502040204020203" pitchFamily="34" charset="0"/>
            </a:endParaRPr>
          </a:p>
          <a:p>
            <a:pPr>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4608"/>
            </a:pPr>
            <a:r>
              <a:rPr lang="en-US" sz="2000" dirty="0">
                <a:latin typeface="Bahnschrift" panose="020B0502040204020203" pitchFamily="34" charset="0"/>
              </a:rPr>
              <a:t>Cons:</a:t>
            </a:r>
          </a:p>
          <a:p>
            <a:pPr marL="219455" indent="-219455">
              <a:buSzPct val="100000"/>
              <a:buChar char="•"/>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4608" b="0"/>
            </a:pPr>
            <a:r>
              <a:rPr lang="en-US" sz="2000" dirty="0">
                <a:latin typeface="Bahnschrift" panose="020B0502040204020203" pitchFamily="34" charset="0"/>
              </a:rPr>
              <a:t>This kind of authentication scheme is more complex, and may not be suitable for resource-constrained objects. A fair amount of computation power is required.</a:t>
            </a:r>
          </a:p>
          <a:p>
            <a:pPr marL="219455" indent="-219455">
              <a:buSzPct val="100000"/>
              <a:buChar char="•"/>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4608" b="0"/>
            </a:pPr>
            <a:r>
              <a:rPr lang="en-US" sz="2000" dirty="0">
                <a:latin typeface="Bahnschrift" panose="020B0502040204020203" pitchFamily="34" charset="0"/>
              </a:rPr>
              <a:t>The authentication model uses similar methods for both domestic peers and foreign peers, which make it inflexible.</a:t>
            </a:r>
          </a:p>
          <a:p>
            <a:pPr marL="219455" indent="-219455">
              <a:buSzPct val="100000"/>
              <a:buChar char="•"/>
              <a:tabLst>
                <a:tab pos="330200" algn="l"/>
                <a:tab pos="673100" algn="l"/>
                <a:tab pos="1016000" algn="l"/>
                <a:tab pos="1358900" algn="l"/>
                <a:tab pos="1701800" algn="l"/>
                <a:tab pos="2044700" algn="l"/>
                <a:tab pos="2387600" algn="l"/>
                <a:tab pos="2730500" algn="l"/>
                <a:tab pos="3060700" algn="l"/>
                <a:tab pos="3403600" algn="l"/>
                <a:tab pos="3746500" algn="l"/>
                <a:tab pos="4089400" algn="l"/>
              </a:tabLst>
              <a:defRPr sz="4608" b="0"/>
            </a:pPr>
            <a:r>
              <a:rPr lang="en-US" sz="2000" dirty="0">
                <a:latin typeface="Bahnschrift" panose="020B0502040204020203" pitchFamily="34" charset="0"/>
              </a:rPr>
              <a:t>Single point of failure, such as a compromised gateway, may break the trust chain.</a:t>
            </a:r>
          </a:p>
        </p:txBody>
      </p:sp>
      <p:sp>
        <p:nvSpPr>
          <p:cNvPr id="3" name="Rectangle 2"/>
          <p:cNvSpPr/>
          <p:nvPr/>
        </p:nvSpPr>
        <p:spPr>
          <a:xfrm>
            <a:off x="721487" y="261918"/>
            <a:ext cx="8350323" cy="584775"/>
          </a:xfrm>
          <a:prstGeom prst="rect">
            <a:avLst/>
          </a:prstGeom>
        </p:spPr>
        <p:txBody>
          <a:bodyPr wrap="square">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pPr>
            <a:r>
              <a:rPr lang="en-US" sz="3200" dirty="0">
                <a:solidFill>
                  <a:schemeClr val="accent1">
                    <a:lumMod val="75000"/>
                  </a:schemeClr>
                </a:solidFill>
                <a:latin typeface="Bahnschrift" panose="020B0502040204020203" pitchFamily="34" charset="0"/>
              </a:rPr>
              <a:t>C) Authentication by Trust Chain: II</a:t>
            </a:r>
          </a:p>
        </p:txBody>
      </p:sp>
    </p:spTree>
    <p:extLst>
      <p:ext uri="{BB962C8B-B14F-4D97-AF65-F5344CB8AC3E}">
        <p14:creationId xmlns:p14="http://schemas.microsoft.com/office/powerpoint/2010/main" val="4025721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1488" y="1369092"/>
            <a:ext cx="10934218" cy="4893647"/>
          </a:xfrm>
          <a:prstGeom prst="rect">
            <a:avLst/>
          </a:prstGeom>
        </p:spPr>
        <p:txBody>
          <a:bodyPr wrap="square">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pPr>
            <a:r>
              <a:rPr lang="en-US" sz="3600" dirty="0">
                <a:solidFill>
                  <a:schemeClr val="accent1">
                    <a:lumMod val="75000"/>
                  </a:schemeClr>
                </a:solidFill>
                <a:latin typeface="Bahnschrift" panose="020B0502040204020203" pitchFamily="34" charset="0"/>
              </a:rPr>
              <a:t>D) Authentication by Global Trust Tree</a:t>
            </a:r>
          </a:p>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pPr>
            <a:endParaRPr lang="en-US" sz="3600" dirty="0">
              <a:solidFill>
                <a:schemeClr val="accent1">
                  <a:lumMod val="75000"/>
                </a:schemeClr>
              </a:solidFill>
              <a:latin typeface="Bahnschrift" panose="020B0502040204020203" pitchFamily="34" charset="0"/>
            </a:endParaRP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Unlike the authentication-by-trust-chain model, a global trust tree is used instead. All the peers are registered in the global trust tree. </a:t>
            </a: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As a result, all the peers can be authenticated globally. The gateways of the communicating peers do not take part in authentication. </a:t>
            </a: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Routing network traffic is their primary task. However, the communicating objects must be capable of performing data authentication, which may be problematic for some resource-constrained objects. </a:t>
            </a: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Therefore, it is more appropriate in this authentication model to centralize data retrieval over the public network or cloud computing communication environment to reduce the amount of data exchanged. </a:t>
            </a: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Currently no global trust trees are available. DNSSEC can be a potential candidate to construct one.</a:t>
            </a:r>
          </a:p>
        </p:txBody>
      </p:sp>
    </p:spTree>
    <p:extLst>
      <p:ext uri="{BB962C8B-B14F-4D97-AF65-F5344CB8AC3E}">
        <p14:creationId xmlns:p14="http://schemas.microsoft.com/office/powerpoint/2010/main" val="4284626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203" y="1214389"/>
            <a:ext cx="11790744" cy="4401205"/>
          </a:xfrm>
          <a:prstGeom prst="rect">
            <a:avLst/>
          </a:prstGeom>
        </p:spPr>
        <p:txBody>
          <a:bodyPr wrap="square">
            <a:spAutoFit/>
          </a:bodyPr>
          <a:lstStyle/>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pPr>
            <a:r>
              <a:rPr lang="en-US" sz="2000" dirty="0">
                <a:latin typeface="Bahnschrift" panose="020B0502040204020203" pitchFamily="34" charset="0"/>
              </a:rPr>
              <a:t>Pros:</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Global trust graph is more reliable (in terms of management) comparing to the trust architecture using a private gateway. It can enforce strict rules to manage digital certificates.</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The gateway does not intervene in authentication process, and thus can concentrate on network traffic forwarding tasks.</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The underlying scheme is in general an international standard, which is more robust in achieving mutual authentication.</a:t>
            </a:r>
          </a:p>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endParaRPr lang="en-US" sz="2000" dirty="0">
              <a:latin typeface="Bahnschrift" panose="020B0502040204020203" pitchFamily="34" charset="0"/>
            </a:endParaRPr>
          </a:p>
          <a:p>
            <a:pPr algn="just"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pPr>
            <a:r>
              <a:rPr lang="en-US" sz="2000" dirty="0">
                <a:latin typeface="Bahnschrift" panose="020B0502040204020203" pitchFamily="34" charset="0"/>
              </a:rPr>
              <a:t>Cons:</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Global trust graph is not available in the current Internet framework.</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Constructing a global trust graph that includes all the objects in </a:t>
            </a:r>
            <a:r>
              <a:rPr lang="en-US" sz="2000" dirty="0" err="1">
                <a:latin typeface="Bahnschrift" panose="020B0502040204020203" pitchFamily="34" charset="0"/>
              </a:rPr>
              <a:t>IoT</a:t>
            </a:r>
            <a:r>
              <a:rPr lang="en-US" sz="2000" dirty="0">
                <a:latin typeface="Bahnschrift" panose="020B0502040204020203" pitchFamily="34" charset="0"/>
              </a:rPr>
              <a:t> is expensive and may be infeasible.</a:t>
            </a:r>
          </a:p>
          <a:p>
            <a:pPr marL="228600" indent="-228600" algn="just"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latin typeface="Bahnschrift" panose="020B0502040204020203" pitchFamily="34" charset="0"/>
              </a:rPr>
              <a:t>Even if a global trust graph is available, the registration fee will be high as a whole for all the domestic objects.</a:t>
            </a:r>
          </a:p>
        </p:txBody>
      </p:sp>
      <p:sp>
        <p:nvSpPr>
          <p:cNvPr id="3" name="Rectangle 2"/>
          <p:cNvSpPr/>
          <p:nvPr/>
        </p:nvSpPr>
        <p:spPr>
          <a:xfrm>
            <a:off x="401052" y="225822"/>
            <a:ext cx="8333873" cy="584775"/>
          </a:xfrm>
          <a:prstGeom prst="rect">
            <a:avLst/>
          </a:prstGeom>
        </p:spPr>
        <p:txBody>
          <a:bodyPr wrap="square">
            <a:spAutoFit/>
          </a:bodyPr>
          <a:lstStyle/>
          <a:p>
            <a:pPr defTabSz="12700">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a:pPr>
            <a:r>
              <a:rPr lang="en-US" sz="3200" dirty="0">
                <a:solidFill>
                  <a:schemeClr val="accent1">
                    <a:lumMod val="75000"/>
                  </a:schemeClr>
                </a:solidFill>
                <a:latin typeface="Bahnschrift" panose="020B0502040204020203" pitchFamily="34" charset="0"/>
              </a:rPr>
              <a:t>D) Authentication by Global Trust Tree: II</a:t>
            </a:r>
          </a:p>
        </p:txBody>
      </p:sp>
    </p:spTree>
    <p:extLst>
      <p:ext uri="{BB962C8B-B14F-4D97-AF65-F5344CB8AC3E}">
        <p14:creationId xmlns:p14="http://schemas.microsoft.com/office/powerpoint/2010/main" val="809867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91865" y="552049"/>
            <a:ext cx="4239217" cy="5753903"/>
          </a:xfrm>
          <a:prstGeom prst="rect">
            <a:avLst/>
          </a:prstGeom>
        </p:spPr>
      </p:pic>
      <p:sp>
        <p:nvSpPr>
          <p:cNvPr id="3" name="Rectangle 2"/>
          <p:cNvSpPr/>
          <p:nvPr/>
        </p:nvSpPr>
        <p:spPr>
          <a:xfrm>
            <a:off x="208344" y="1225689"/>
            <a:ext cx="7384648" cy="5632311"/>
          </a:xfrm>
          <a:prstGeom prst="rect">
            <a:avLst/>
          </a:prstGeom>
        </p:spPr>
        <p:txBody>
          <a:bodyPr wrap="square">
            <a:spAutoFit/>
          </a:bodyPr>
          <a:lstStyle/>
          <a:p>
            <a:r>
              <a:rPr lang="en-US" dirty="0">
                <a:latin typeface="Bahnschrift" panose="020B0502040204020203" pitchFamily="34" charset="0"/>
              </a:rPr>
              <a:t>Security tools of </a:t>
            </a:r>
            <a:r>
              <a:rPr lang="en-US" dirty="0" err="1">
                <a:latin typeface="Bahnschrift" panose="020B0502040204020203" pitchFamily="34" charset="0"/>
              </a:rPr>
              <a:t>IoT</a:t>
            </a:r>
            <a:r>
              <a:rPr lang="en-US" dirty="0">
                <a:latin typeface="Bahnschrift" panose="020B0502040204020203" pitchFamily="34" charset="0"/>
              </a:rPr>
              <a:t> In this section of the we will discuss the protection tools used in the Internet of Things.</a:t>
            </a:r>
          </a:p>
          <a:p>
            <a:pPr marL="285750" indent="-285750">
              <a:buFont typeface="Arial" panose="020B0604020202020204" pitchFamily="34" charset="0"/>
              <a:buChar char="•"/>
            </a:pPr>
            <a:r>
              <a:rPr lang="en-US" dirty="0">
                <a:latin typeface="Bahnschrift" panose="020B0502040204020203" pitchFamily="34" charset="0"/>
              </a:rPr>
              <a:t>M2MLabs mainspring: It is applied to build applications (M2M) such as remote monitoring or smart networks, and it is an open source application. Its capabilities extend to include device configuration and communication between device and application, it can verify data validity, store and recover lost data and rely on Java and Cassandra No SQL as a database</a:t>
            </a:r>
          </a:p>
          <a:p>
            <a:pPr marL="285750" indent="-285750">
              <a:buFont typeface="Arial" panose="020B0604020202020204" pitchFamily="34" charset="0"/>
              <a:buChar char="•"/>
            </a:pPr>
            <a:r>
              <a:rPr lang="en-US" dirty="0">
                <a:latin typeface="Bahnschrift" panose="020B0502040204020203" pitchFamily="34" charset="0"/>
              </a:rPr>
              <a:t>Flutter: Flutter is a basic processor that can be programmed, and it is designed for students and engineers, and it contains a wireless transmitter that may reach more than half a mile, and is characterized by ease </a:t>
            </a:r>
            <a:r>
              <a:rPr lang="en-US">
                <a:latin typeface="Bahnschrift" panose="020B0502040204020203" pitchFamily="34" charset="0"/>
              </a:rPr>
              <a:t>of use. </a:t>
            </a:r>
            <a:endParaRPr lang="en-US" dirty="0">
              <a:latin typeface="Bahnschrift" panose="020B0502040204020203" pitchFamily="34" charset="0"/>
            </a:endParaRPr>
          </a:p>
          <a:p>
            <a:pPr marL="285750" indent="-285750">
              <a:buFont typeface="Arial" panose="020B0604020202020204" pitchFamily="34" charset="0"/>
              <a:buChar char="•"/>
            </a:pPr>
            <a:r>
              <a:rPr lang="en-US" dirty="0" err="1">
                <a:latin typeface="Bahnschrift" panose="020B0502040204020203" pitchFamily="34" charset="0"/>
              </a:rPr>
              <a:t>Ssl</a:t>
            </a:r>
            <a:r>
              <a:rPr lang="en-US" dirty="0">
                <a:latin typeface="Bahnschrift" panose="020B0502040204020203" pitchFamily="34" charset="0"/>
              </a:rPr>
              <a:t>/</a:t>
            </a:r>
            <a:r>
              <a:rPr lang="en-US" dirty="0" err="1">
                <a:latin typeface="Bahnschrift" panose="020B0502040204020203" pitchFamily="34" charset="0"/>
              </a:rPr>
              <a:t>Tls</a:t>
            </a:r>
            <a:r>
              <a:rPr lang="en-US" dirty="0">
                <a:latin typeface="Bahnschrift" panose="020B0502040204020203" pitchFamily="34" charset="0"/>
              </a:rPr>
              <a:t>: This protocol uses asymmetric encryption to achieve the necessary security for the data and can guarantee the verification of the client’s identity. Enhancing security using certificates may be smart locking by installing an authenticated server certificate and requiring client certificate and encryption. </a:t>
            </a:r>
          </a:p>
          <a:p>
            <a:pPr marL="285750" indent="-285750">
              <a:buFont typeface="Arial" panose="020B0604020202020204" pitchFamily="34" charset="0"/>
              <a:buChar char="•"/>
            </a:pPr>
            <a:r>
              <a:rPr lang="en-US" dirty="0">
                <a:latin typeface="Bahnschrift" panose="020B0502040204020203" pitchFamily="34" charset="0"/>
              </a:rPr>
              <a:t>Node-Red: It is a security tool that links the application programming indicator, </a:t>
            </a:r>
            <a:r>
              <a:rPr lang="en-US" dirty="0" err="1">
                <a:latin typeface="Bahnschrift" panose="020B0502040204020203" pitchFamily="34" charset="0"/>
              </a:rPr>
              <a:t>IoT</a:t>
            </a:r>
            <a:r>
              <a:rPr lang="en-US" dirty="0">
                <a:latin typeface="Bahnschrift" panose="020B0502040204020203" pitchFamily="34" charset="0"/>
              </a:rPr>
              <a:t> devices, and services provided using a browser-based flow editor</a:t>
            </a:r>
          </a:p>
        </p:txBody>
      </p:sp>
      <p:sp>
        <p:nvSpPr>
          <p:cNvPr id="4" name="Rectangle 3"/>
          <p:cNvSpPr/>
          <p:nvPr/>
        </p:nvSpPr>
        <p:spPr>
          <a:xfrm>
            <a:off x="552700" y="367383"/>
            <a:ext cx="5264583" cy="523220"/>
          </a:xfrm>
          <a:prstGeom prst="rect">
            <a:avLst/>
          </a:prstGeom>
        </p:spPr>
        <p:txBody>
          <a:bodyPr wrap="none">
            <a:spAutoFit/>
          </a:bodyPr>
          <a:lstStyle/>
          <a:p>
            <a:r>
              <a:rPr lang="en-US" sz="2800" dirty="0">
                <a:solidFill>
                  <a:srgbClr val="0070C0"/>
                </a:solidFill>
                <a:latin typeface="Bahnschrift" panose="020B0502040204020203" pitchFamily="34" charset="0"/>
              </a:rPr>
              <a:t>Security Countermeasure in </a:t>
            </a:r>
            <a:r>
              <a:rPr lang="en-US" sz="2800" dirty="0" err="1">
                <a:solidFill>
                  <a:srgbClr val="0070C0"/>
                </a:solidFill>
                <a:latin typeface="Bahnschrift" panose="020B0502040204020203" pitchFamily="34" charset="0"/>
              </a:rPr>
              <a:t>IoT</a:t>
            </a:r>
            <a:endParaRPr lang="en-US" sz="2800" dirty="0">
              <a:solidFill>
                <a:srgbClr val="0070C0"/>
              </a:solidFill>
              <a:latin typeface="Bahnschrift" panose="020B0502040204020203" pitchFamily="34" charset="0"/>
            </a:endParaRPr>
          </a:p>
        </p:txBody>
      </p:sp>
    </p:spTree>
    <p:extLst>
      <p:ext uri="{BB962C8B-B14F-4D97-AF65-F5344CB8AC3E}">
        <p14:creationId xmlns:p14="http://schemas.microsoft.com/office/powerpoint/2010/main" val="3774116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222911" y="1774931"/>
            <a:ext cx="4969089" cy="2953327"/>
          </a:xfrm>
          <a:prstGeom prst="rect">
            <a:avLst/>
          </a:prstGeom>
        </p:spPr>
      </p:pic>
      <p:sp>
        <p:nvSpPr>
          <p:cNvPr id="3" name="Rectangle 2"/>
          <p:cNvSpPr/>
          <p:nvPr/>
        </p:nvSpPr>
        <p:spPr>
          <a:xfrm>
            <a:off x="173620" y="649552"/>
            <a:ext cx="7373073" cy="5509200"/>
          </a:xfrm>
          <a:prstGeom prst="rect">
            <a:avLst/>
          </a:prstGeom>
        </p:spPr>
        <p:txBody>
          <a:bodyPr wrap="square">
            <a:spAutoFit/>
          </a:bodyPr>
          <a:lstStyle/>
          <a:p>
            <a:r>
              <a:rPr lang="en-US" sz="1600" dirty="0">
                <a:latin typeface="Bahnschrift" panose="020B0502040204020203" pitchFamily="34" charset="0"/>
              </a:rPr>
              <a:t>Network security: The biggest challenge in the world of the Internet of things is securing networks due to their vulnerability to problems and because of the intricacy associated with them, the diversity of protocols used and standards of wired and wireless communication. </a:t>
            </a:r>
          </a:p>
          <a:p>
            <a:endParaRPr lang="en-US" sz="1600" dirty="0">
              <a:latin typeface="Bahnschrift" panose="020B0502040204020203" pitchFamily="34" charset="0"/>
            </a:endParaRPr>
          </a:p>
          <a:p>
            <a:r>
              <a:rPr lang="en-US" sz="1600" dirty="0">
                <a:latin typeface="Bahnschrift" panose="020B0502040204020203" pitchFamily="34" charset="0"/>
              </a:rPr>
              <a:t>Authentication: Managing multiple users for a single device requires authentication, static passwords are not of the required security level and may be vulnerable to spoofing. Therefore, we need an authentication that gives strength to protection from infringements, such as digital certificates, two-factor authentication, and also biometrics. </a:t>
            </a:r>
          </a:p>
          <a:p>
            <a:endParaRPr lang="en-US" sz="1600" dirty="0">
              <a:latin typeface="Bahnschrift" panose="020B0502040204020203" pitchFamily="34" charset="0"/>
            </a:endParaRPr>
          </a:p>
          <a:p>
            <a:r>
              <a:rPr lang="en-US" sz="1600" dirty="0">
                <a:latin typeface="Bahnschrift" panose="020B0502040204020203" pitchFamily="34" charset="0"/>
              </a:rPr>
              <a:t>Encryption: Due to the need to preserve data integrity and prevent hackers from intruding, we need here to use standard encryption algorithms and protocols, in addition to strong management of encryption keys, because in the case of poor management, this may reduce the overall safety of </a:t>
            </a:r>
            <a:r>
              <a:rPr lang="en-US" sz="1600" dirty="0" err="1">
                <a:latin typeface="Bahnschrift" panose="020B0502040204020203" pitchFamily="34" charset="0"/>
              </a:rPr>
              <a:t>IoT</a:t>
            </a:r>
            <a:r>
              <a:rPr lang="en-US" sz="1600" dirty="0">
                <a:latin typeface="Bahnschrift" panose="020B0502040204020203" pitchFamily="34" charset="0"/>
              </a:rPr>
              <a:t> devices. </a:t>
            </a:r>
          </a:p>
          <a:p>
            <a:endParaRPr lang="en-US" sz="1600" dirty="0">
              <a:latin typeface="Bahnschrift" panose="020B0502040204020203" pitchFamily="34" charset="0"/>
            </a:endParaRPr>
          </a:p>
          <a:p>
            <a:r>
              <a:rPr lang="en-US" sz="1600" dirty="0">
                <a:latin typeface="Bahnschrift" panose="020B0502040204020203" pitchFamily="34" charset="0"/>
              </a:rPr>
              <a:t>Security-side-channel attacks: Indeed, even with sufficient encryption and verification, another danger is conceivable, to be specific, side-channel assaults. Such assaults center less around data move and more on how that data is being introduced. Side-channel assaults (SCAs) gather operational attributes—execution time, power shoppers, electromagnetic spread of the plan to recover keys, and deficiency inclusion.</a:t>
            </a:r>
          </a:p>
        </p:txBody>
      </p:sp>
      <p:sp>
        <p:nvSpPr>
          <p:cNvPr id="4" name="Rectangle 3"/>
          <p:cNvSpPr/>
          <p:nvPr/>
        </p:nvSpPr>
        <p:spPr>
          <a:xfrm>
            <a:off x="173620" y="187887"/>
            <a:ext cx="5064207" cy="461665"/>
          </a:xfrm>
          <a:prstGeom prst="rect">
            <a:avLst/>
          </a:prstGeom>
        </p:spPr>
        <p:txBody>
          <a:bodyPr wrap="none">
            <a:spAutoFit/>
          </a:bodyPr>
          <a:lstStyle/>
          <a:p>
            <a:r>
              <a:rPr lang="en-US" sz="2400" dirty="0">
                <a:solidFill>
                  <a:srgbClr val="0070C0"/>
                </a:solidFill>
                <a:latin typeface="Bahnschrift" panose="020B0502040204020203" pitchFamily="34" charset="0"/>
              </a:rPr>
              <a:t>Internet of things safety techniques</a:t>
            </a:r>
          </a:p>
        </p:txBody>
      </p:sp>
    </p:spTree>
    <p:extLst>
      <p:ext uri="{BB962C8B-B14F-4D97-AF65-F5344CB8AC3E}">
        <p14:creationId xmlns:p14="http://schemas.microsoft.com/office/powerpoint/2010/main" val="3985295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D abstract blue and gold cube illustration">
            <a:extLst>
              <a:ext uri="{FF2B5EF4-FFF2-40B4-BE49-F238E27FC236}">
                <a16:creationId xmlns:a16="http://schemas.microsoft.com/office/drawing/2014/main" id="{69637ACF-D944-2A23-7F84-DC827F178AB0}"/>
              </a:ext>
            </a:extLst>
          </p:cNvPr>
          <p:cNvPicPr>
            <a:picLocks noChangeAspect="1"/>
          </p:cNvPicPr>
          <p:nvPr/>
        </p:nvPicPr>
        <p:blipFill rotWithShape="1">
          <a:blip r:embed="rId2">
            <a:alphaModFix/>
          </a:blip>
          <a:srcRect l="1565" r="42837"/>
          <a:stretch/>
        </p:blipFill>
        <p:spPr>
          <a:xfrm>
            <a:off x="0" y="0"/>
            <a:ext cx="5775747" cy="6857990"/>
          </a:xfrm>
          <a:prstGeom prst="rect">
            <a:avLst/>
          </a:prstGeom>
        </p:spPr>
      </p:pic>
      <p:sp>
        <p:nvSpPr>
          <p:cNvPr id="3" name="Rectangle 2"/>
          <p:cNvSpPr/>
          <p:nvPr/>
        </p:nvSpPr>
        <p:spPr>
          <a:xfrm>
            <a:off x="6060889" y="408537"/>
            <a:ext cx="2359941" cy="523220"/>
          </a:xfrm>
          <a:prstGeom prst="rect">
            <a:avLst/>
          </a:prstGeom>
        </p:spPr>
        <p:txBody>
          <a:bodyPr wrap="none">
            <a:spAutoFit/>
          </a:bodyPr>
          <a:lstStyle/>
          <a:p>
            <a:r>
              <a:rPr lang="en-US" sz="2800" dirty="0">
                <a:solidFill>
                  <a:schemeClr val="accent1">
                    <a:lumMod val="75000"/>
                  </a:schemeClr>
                </a:solidFill>
                <a:latin typeface="Bahnschrift" panose="020B0502040204020203" pitchFamily="34" charset="0"/>
              </a:rPr>
              <a:t>CONCLUSION</a:t>
            </a:r>
          </a:p>
        </p:txBody>
      </p:sp>
      <p:sp>
        <p:nvSpPr>
          <p:cNvPr id="4" name="Rectangle 3"/>
          <p:cNvSpPr/>
          <p:nvPr/>
        </p:nvSpPr>
        <p:spPr>
          <a:xfrm>
            <a:off x="5910419" y="1162081"/>
            <a:ext cx="6096000" cy="1200329"/>
          </a:xfrm>
          <a:prstGeom prst="rect">
            <a:avLst/>
          </a:prstGeom>
        </p:spPr>
        <p:txBody>
          <a:bodyPr>
            <a:spAutoFit/>
          </a:bodyPr>
          <a:lstStyle/>
          <a:p>
            <a:r>
              <a:rPr lang="en-US" dirty="0">
                <a:latin typeface="Bahnschrift" panose="020B0502040204020203" pitchFamily="34" charset="0"/>
              </a:rPr>
              <a:t>The paper investigates emerging security threats and countermeasures in </a:t>
            </a:r>
            <a:r>
              <a:rPr lang="en-US" dirty="0" err="1">
                <a:latin typeface="Bahnschrift" panose="020B0502040204020203" pitchFamily="34" charset="0"/>
              </a:rPr>
              <a:t>IoT</a:t>
            </a:r>
            <a:r>
              <a:rPr lang="en-US" dirty="0">
                <a:latin typeface="Bahnschrift" panose="020B0502040204020203" pitchFamily="34" charset="0"/>
              </a:rPr>
              <a:t>, focusing on challenges related to sensitive and private information exchange between traveling objects and objects at home/organization</a:t>
            </a:r>
          </a:p>
        </p:txBody>
      </p:sp>
      <p:sp>
        <p:nvSpPr>
          <p:cNvPr id="5" name="Rectangle 4"/>
          <p:cNvSpPr/>
          <p:nvPr/>
        </p:nvSpPr>
        <p:spPr>
          <a:xfrm>
            <a:off x="5910419" y="2362410"/>
            <a:ext cx="6428194" cy="4524315"/>
          </a:xfrm>
          <a:prstGeom prst="rect">
            <a:avLst/>
          </a:prstGeom>
        </p:spPr>
        <p:txBody>
          <a:bodyPr wrap="square">
            <a:spAutoFit/>
          </a:bodyPr>
          <a:lstStyle/>
          <a:p>
            <a:pPr>
              <a:buFont typeface="+mj-lt"/>
              <a:buAutoNum type="arabicPeriod"/>
            </a:pPr>
            <a:r>
              <a:rPr lang="en-US" sz="1600" dirty="0">
                <a:latin typeface="Bahnschrift" panose="020B0502040204020203" pitchFamily="34" charset="0"/>
              </a:rPr>
              <a:t>Emerging Security Threats:</a:t>
            </a:r>
          </a:p>
          <a:p>
            <a:pPr lvl="1">
              <a:buFont typeface="+mj-lt"/>
              <a:buAutoNum type="arabicPeriod"/>
            </a:pPr>
            <a:r>
              <a:rPr lang="en-US" sz="1600" dirty="0">
                <a:latin typeface="Bahnschrift" panose="020B0502040204020203" pitchFamily="34" charset="0"/>
              </a:rPr>
              <a:t>Focus on </a:t>
            </a:r>
            <a:r>
              <a:rPr lang="en-US" sz="1600" dirty="0" err="1">
                <a:latin typeface="Bahnschrift" panose="020B0502040204020203" pitchFamily="34" charset="0"/>
              </a:rPr>
              <a:t>IoT</a:t>
            </a:r>
            <a:r>
              <a:rPr lang="en-US" sz="1600" dirty="0">
                <a:latin typeface="Bahnschrift" panose="020B0502040204020203" pitchFamily="34" charset="0"/>
              </a:rPr>
              <a:t>-specific threats</a:t>
            </a:r>
          </a:p>
          <a:p>
            <a:pPr lvl="1">
              <a:buFont typeface="+mj-lt"/>
              <a:buAutoNum type="arabicPeriod"/>
            </a:pPr>
            <a:r>
              <a:rPr lang="en-US" sz="1600" dirty="0">
                <a:latin typeface="Bahnschrift" panose="020B0502040204020203" pitchFamily="34" charset="0"/>
              </a:rPr>
              <a:t>Challenges in protecting sensitive and private information</a:t>
            </a:r>
          </a:p>
          <a:p>
            <a:pPr>
              <a:buFont typeface="+mj-lt"/>
              <a:buAutoNum type="arabicPeriod"/>
            </a:pPr>
            <a:r>
              <a:rPr lang="en-US" sz="1600" dirty="0">
                <a:latin typeface="Bahnschrift" panose="020B0502040204020203" pitchFamily="34" charset="0"/>
              </a:rPr>
              <a:t>Key Issues for Secure Communication:</a:t>
            </a:r>
          </a:p>
          <a:p>
            <a:pPr lvl="1">
              <a:buFont typeface="+mj-lt"/>
              <a:buAutoNum type="arabicPeriod"/>
            </a:pPr>
            <a:r>
              <a:rPr lang="en-US" sz="1600" dirty="0">
                <a:latin typeface="Bahnschrift" panose="020B0502040204020203" pitchFamily="34" charset="0"/>
              </a:rPr>
              <a:t>Naming of </a:t>
            </a:r>
            <a:r>
              <a:rPr lang="en-US" sz="1600" dirty="0" err="1">
                <a:latin typeface="Bahnschrift" panose="020B0502040204020203" pitchFamily="34" charset="0"/>
              </a:rPr>
              <a:t>IoT</a:t>
            </a:r>
            <a:r>
              <a:rPr lang="en-US" sz="1600" dirty="0">
                <a:latin typeface="Bahnschrift" panose="020B0502040204020203" pitchFamily="34" charset="0"/>
              </a:rPr>
              <a:t> objects</a:t>
            </a:r>
          </a:p>
          <a:p>
            <a:pPr lvl="1">
              <a:buFont typeface="+mj-lt"/>
              <a:buAutoNum type="arabicPeriod"/>
            </a:pPr>
            <a:r>
              <a:rPr lang="en-US" sz="1600" dirty="0">
                <a:latin typeface="Bahnschrift" panose="020B0502040204020203" pitchFamily="34" charset="0"/>
              </a:rPr>
              <a:t>Identity management</a:t>
            </a:r>
          </a:p>
          <a:p>
            <a:pPr lvl="1">
              <a:buFont typeface="+mj-lt"/>
              <a:buAutoNum type="arabicPeriod"/>
            </a:pPr>
            <a:r>
              <a:rPr lang="en-US" sz="1600" dirty="0">
                <a:latin typeface="Bahnschrift" panose="020B0502040204020203" pitchFamily="34" charset="0"/>
              </a:rPr>
              <a:t>Authentication of </a:t>
            </a:r>
            <a:r>
              <a:rPr lang="en-US" sz="1600" dirty="0" err="1">
                <a:latin typeface="Bahnschrift" panose="020B0502040204020203" pitchFamily="34" charset="0"/>
              </a:rPr>
              <a:t>IoT</a:t>
            </a:r>
            <a:r>
              <a:rPr lang="en-US" sz="1600" dirty="0">
                <a:latin typeface="Bahnschrift" panose="020B0502040204020203" pitchFamily="34" charset="0"/>
              </a:rPr>
              <a:t> objects</a:t>
            </a:r>
          </a:p>
          <a:p>
            <a:pPr>
              <a:buFont typeface="+mj-lt"/>
              <a:buAutoNum type="arabicPeriod"/>
            </a:pPr>
            <a:r>
              <a:rPr lang="en-US" sz="1600" dirty="0">
                <a:latin typeface="Bahnschrift" panose="020B0502040204020203" pitchFamily="34" charset="0"/>
              </a:rPr>
              <a:t>Communication Scenarios:</a:t>
            </a:r>
          </a:p>
          <a:p>
            <a:pPr lvl="1">
              <a:buFont typeface="+mj-lt"/>
              <a:buAutoNum type="arabicPeriod"/>
            </a:pPr>
            <a:r>
              <a:rPr lang="en-US" sz="1600" dirty="0">
                <a:latin typeface="Bahnschrift" panose="020B0502040204020203" pitchFamily="34" charset="0"/>
              </a:rPr>
              <a:t>Various scenarios in </a:t>
            </a:r>
            <a:r>
              <a:rPr lang="en-US" sz="1600" dirty="0" err="1">
                <a:latin typeface="Bahnschrift" panose="020B0502040204020203" pitchFamily="34" charset="0"/>
              </a:rPr>
              <a:t>IoT</a:t>
            </a:r>
            <a:r>
              <a:rPr lang="en-US" sz="1600" dirty="0">
                <a:latin typeface="Bahnschrift" panose="020B0502040204020203" pitchFamily="34" charset="0"/>
              </a:rPr>
              <a:t> were examined</a:t>
            </a:r>
          </a:p>
          <a:p>
            <a:pPr lvl="1">
              <a:buFont typeface="+mj-lt"/>
              <a:buAutoNum type="arabicPeriod"/>
            </a:pPr>
            <a:r>
              <a:rPr lang="en-US" sz="1600" dirty="0">
                <a:latin typeface="Bahnschrift" panose="020B0502040204020203" pitchFamily="34" charset="0"/>
              </a:rPr>
              <a:t>Each scenario presents unique security challenges</a:t>
            </a:r>
          </a:p>
          <a:p>
            <a:pPr>
              <a:buFont typeface="+mj-lt"/>
              <a:buAutoNum type="arabicPeriod"/>
            </a:pPr>
            <a:r>
              <a:rPr lang="en-US" sz="1600" dirty="0">
                <a:latin typeface="Bahnschrift" panose="020B0502040204020203" pitchFamily="34" charset="0"/>
              </a:rPr>
              <a:t>Authentication Schemes:</a:t>
            </a:r>
          </a:p>
          <a:p>
            <a:pPr lvl="1">
              <a:buFont typeface="+mj-lt"/>
              <a:buAutoNum type="arabicPeriod"/>
            </a:pPr>
            <a:r>
              <a:rPr lang="en-US" sz="1600" dirty="0">
                <a:latin typeface="Bahnschrift" panose="020B0502040204020203" pitchFamily="34" charset="0"/>
              </a:rPr>
              <a:t>Several potential authentication schemes were evaluated</a:t>
            </a:r>
          </a:p>
          <a:p>
            <a:pPr lvl="1">
              <a:buFont typeface="+mj-lt"/>
              <a:buAutoNum type="arabicPeriod"/>
            </a:pPr>
            <a:r>
              <a:rPr lang="en-US" sz="1600" dirty="0">
                <a:latin typeface="Bahnschrift" panose="020B0502040204020203" pitchFamily="34" charset="0"/>
              </a:rPr>
              <a:t>Schemes are applicable to different </a:t>
            </a:r>
            <a:r>
              <a:rPr lang="en-US" sz="1600" dirty="0" err="1">
                <a:latin typeface="Bahnschrift" panose="020B0502040204020203" pitchFamily="34" charset="0"/>
              </a:rPr>
              <a:t>IoT</a:t>
            </a:r>
            <a:r>
              <a:rPr lang="en-US" sz="1600" dirty="0">
                <a:latin typeface="Bahnschrift" panose="020B0502040204020203" pitchFamily="34" charset="0"/>
              </a:rPr>
              <a:t> communication scenarios</a:t>
            </a:r>
          </a:p>
          <a:p>
            <a:pPr>
              <a:buFont typeface="+mj-lt"/>
              <a:buAutoNum type="arabicPeriod"/>
            </a:pPr>
            <a:r>
              <a:rPr lang="en-US" sz="1600" dirty="0">
                <a:latin typeface="Bahnschrift" panose="020B0502040204020203" pitchFamily="34" charset="0"/>
              </a:rPr>
              <a:t>Recent Work:</a:t>
            </a:r>
          </a:p>
          <a:p>
            <a:pPr lvl="1">
              <a:buFont typeface="+mj-lt"/>
              <a:buAutoNum type="arabicPeriod"/>
            </a:pPr>
            <a:r>
              <a:rPr lang="en-US" sz="1600" dirty="0">
                <a:latin typeface="Bahnschrift" panose="020B0502040204020203" pitchFamily="34" charset="0"/>
              </a:rPr>
              <a:t>The presentation talks about some recent security and countermeasures</a:t>
            </a:r>
          </a:p>
          <a:p>
            <a:pPr lvl="1">
              <a:buFont typeface="+mj-lt"/>
              <a:buAutoNum type="arabicPeriod"/>
            </a:pPr>
            <a:r>
              <a:rPr lang="en-US" sz="1600" dirty="0">
                <a:latin typeface="Bahnschrift" panose="020B0502040204020203" pitchFamily="34" charset="0"/>
              </a:rPr>
              <a:t>Focusing on addressing security concerns in </a:t>
            </a:r>
            <a:r>
              <a:rPr lang="en-US" sz="1600" dirty="0" err="1">
                <a:latin typeface="Bahnschrift" panose="020B0502040204020203" pitchFamily="34" charset="0"/>
              </a:rPr>
              <a:t>IoT</a:t>
            </a:r>
            <a:r>
              <a:rPr lang="en-US" sz="1600" dirty="0">
                <a:latin typeface="Bahnschrift" panose="020B0502040204020203" pitchFamily="34" charset="0"/>
              </a:rPr>
              <a:t> deployment</a:t>
            </a:r>
            <a:endParaRPr lang="en-US" sz="1600" b="0" i="0" dirty="0">
              <a:effectLst/>
              <a:latin typeface="Bahnschrift" panose="020B0502040204020203" pitchFamily="34" charset="0"/>
            </a:endParaRPr>
          </a:p>
        </p:txBody>
      </p:sp>
    </p:spTree>
    <p:extLst>
      <p:ext uri="{BB962C8B-B14F-4D97-AF65-F5344CB8AC3E}">
        <p14:creationId xmlns:p14="http://schemas.microsoft.com/office/powerpoint/2010/main" val="37245167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21910" y="628454"/>
            <a:ext cx="2684003" cy="646331"/>
          </a:xfrm>
          <a:prstGeom prst="rect">
            <a:avLst/>
          </a:prstGeom>
        </p:spPr>
        <p:txBody>
          <a:bodyPr wrap="square">
            <a:spAutoFit/>
          </a:bodyPr>
          <a:lstStyle/>
          <a:p>
            <a:r>
              <a:rPr lang="en-US" sz="3600" dirty="0">
                <a:latin typeface="Bahnschrift" panose="020B0502040204020203" pitchFamily="34" charset="0"/>
              </a:rPr>
              <a:t>References</a:t>
            </a:r>
          </a:p>
        </p:txBody>
      </p:sp>
      <p:sp>
        <p:nvSpPr>
          <p:cNvPr id="3" name="Rectangle 2"/>
          <p:cNvSpPr/>
          <p:nvPr/>
        </p:nvSpPr>
        <p:spPr>
          <a:xfrm>
            <a:off x="420547" y="1971913"/>
            <a:ext cx="11246734" cy="4031873"/>
          </a:xfrm>
          <a:prstGeom prst="rect">
            <a:avLst/>
          </a:prstGeom>
        </p:spPr>
        <p:txBody>
          <a:bodyPr wrap="square">
            <a:spAutoFit/>
          </a:bodyPr>
          <a:lstStyle/>
          <a:p>
            <a:pPr marL="285750" indent="-285750">
              <a:buFont typeface="Arial" panose="020B0604020202020204" pitchFamily="34" charset="0"/>
              <a:buChar char="•"/>
            </a:pPr>
            <a:r>
              <a:rPr lang="en-US" sz="1600" dirty="0"/>
              <a:t>Zhang, </a:t>
            </a:r>
            <a:r>
              <a:rPr lang="en-US" sz="1600" dirty="0" err="1"/>
              <a:t>Zhi</a:t>
            </a:r>
            <a:r>
              <a:rPr lang="en-US" sz="1600" dirty="0"/>
              <a:t>-Kai, Michael Cheng Yi Cho, and </a:t>
            </a:r>
            <a:r>
              <a:rPr lang="en-US" sz="1600" dirty="0" err="1"/>
              <a:t>Shiuhpyng</a:t>
            </a:r>
            <a:r>
              <a:rPr lang="en-US" sz="1600" dirty="0"/>
              <a:t> Shieh. "Emerging security threats and countermeasures in </a:t>
            </a:r>
            <a:r>
              <a:rPr lang="en-US" sz="1600" dirty="0" err="1"/>
              <a:t>IoT</a:t>
            </a:r>
            <a:r>
              <a:rPr lang="en-US" sz="1600" dirty="0"/>
              <a:t>." </a:t>
            </a:r>
            <a:r>
              <a:rPr lang="en-US" sz="1600" i="1" dirty="0"/>
              <a:t>Proceedings of the 10th ACM symposium on information, computer and communications security</a:t>
            </a:r>
            <a:r>
              <a:rPr lang="en-US" sz="1600" dirty="0"/>
              <a:t>. 2015.(Presentation Paper)</a:t>
            </a:r>
          </a:p>
          <a:p>
            <a:endParaRPr lang="en-US" sz="1600" dirty="0"/>
          </a:p>
          <a:p>
            <a:pPr marL="285750" indent="-285750">
              <a:buFont typeface="Arial" panose="020B0604020202020204" pitchFamily="34" charset="0"/>
              <a:buChar char="•"/>
            </a:pPr>
            <a:r>
              <a:rPr lang="en-US" sz="1600" dirty="0"/>
              <a:t>A survey on security threats and countermeasures in </a:t>
            </a:r>
            <a:r>
              <a:rPr lang="en-US" sz="1600" dirty="0" err="1"/>
              <a:t>IoT</a:t>
            </a:r>
            <a:r>
              <a:rPr lang="en-US" sz="1600" dirty="0"/>
              <a:t> to achieve users confidentiality and reliability </a:t>
            </a:r>
            <a:r>
              <a:rPr lang="en-US" sz="1600" dirty="0" err="1"/>
              <a:t>Kholoud</a:t>
            </a:r>
            <a:r>
              <a:rPr lang="en-US" sz="1600" dirty="0"/>
              <a:t> Y. </a:t>
            </a:r>
            <a:r>
              <a:rPr lang="en-US" sz="1600" dirty="0" err="1"/>
              <a:t>Najmi</a:t>
            </a:r>
            <a:r>
              <a:rPr lang="en-US" sz="1600" dirty="0"/>
              <a:t> , Mohammed A. </a:t>
            </a:r>
            <a:r>
              <a:rPr lang="en-US" sz="1600" dirty="0" err="1"/>
              <a:t>AlZain</a:t>
            </a:r>
            <a:r>
              <a:rPr lang="en-US" sz="1600" dirty="0"/>
              <a:t>, </a:t>
            </a:r>
            <a:r>
              <a:rPr lang="en-US" sz="1600" dirty="0" err="1"/>
              <a:t>Mehedi</a:t>
            </a:r>
            <a:r>
              <a:rPr lang="en-US" sz="1600" dirty="0"/>
              <a:t> </a:t>
            </a:r>
            <a:r>
              <a:rPr lang="en-US" sz="1600" dirty="0" err="1"/>
              <a:t>Masud</a:t>
            </a:r>
            <a:r>
              <a:rPr lang="en-US" sz="1600" dirty="0"/>
              <a:t> , N.Z. </a:t>
            </a:r>
            <a:r>
              <a:rPr lang="en-US" sz="1600" dirty="0" err="1"/>
              <a:t>Jhanjhi</a:t>
            </a:r>
            <a:r>
              <a:rPr lang="en-US" sz="1600" dirty="0"/>
              <a:t> b , </a:t>
            </a:r>
            <a:r>
              <a:rPr lang="en-US" sz="1600" dirty="0" err="1"/>
              <a:t>Jehad</a:t>
            </a:r>
            <a:r>
              <a:rPr lang="en-US" sz="1600" dirty="0"/>
              <a:t> Al-</a:t>
            </a:r>
            <a:r>
              <a:rPr lang="en-US" sz="1600" dirty="0" err="1"/>
              <a:t>Amri</a:t>
            </a:r>
            <a:r>
              <a:rPr lang="en-US" sz="1600" dirty="0"/>
              <a:t> , Mohammed Baz.</a:t>
            </a:r>
          </a:p>
          <a:p>
            <a:endParaRPr lang="en-US" sz="1600" dirty="0"/>
          </a:p>
          <a:p>
            <a:pPr marL="285750" indent="-285750">
              <a:buFont typeface="Arial" panose="020B0604020202020204" pitchFamily="34" charset="0"/>
              <a:buChar char="•"/>
            </a:pPr>
            <a:r>
              <a:rPr lang="en-US" sz="1600" dirty="0"/>
              <a:t>R. H. Weber, “Internet of Things – New Security and Privacy Challenges,” in Computer Law &amp; Security Review, vol. 26, issue 1, Jan 2010, pp. 23-30.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H. Chen, X. Jiao, and H. Li, “A Brief Introduction to </a:t>
            </a:r>
            <a:r>
              <a:rPr lang="en-US" sz="1600" dirty="0" err="1"/>
              <a:t>IoT</a:t>
            </a:r>
            <a:r>
              <a:rPr lang="en-US" sz="1600" dirty="0"/>
              <a:t> Gateway,” in IET International Conference on Communication Technology and Application (ICCTA 2011), Oct 2011, pp. 610-613.</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C. M. </a:t>
            </a:r>
            <a:r>
              <a:rPr lang="en-US" sz="1600" dirty="0" err="1"/>
              <a:t>Medaglia</a:t>
            </a:r>
            <a:r>
              <a:rPr lang="en-US" sz="1600" dirty="0"/>
              <a:t>, and A. </a:t>
            </a:r>
            <a:r>
              <a:rPr lang="en-US" sz="1600" dirty="0" err="1"/>
              <a:t>Serbanati</a:t>
            </a:r>
            <a:r>
              <a:rPr lang="en-US" sz="1600" dirty="0"/>
              <a:t>, “An Overview of Privacy and Security Issues in the Internet of Things,” in the Internet of Things, Jan 2010, pp. 389-395.</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R. </a:t>
            </a:r>
            <a:r>
              <a:rPr lang="en-US" sz="1600" dirty="0" err="1"/>
              <a:t>Arends</a:t>
            </a:r>
            <a:r>
              <a:rPr lang="en-US" sz="1600" dirty="0"/>
              <a:t>, et al., "DNS Security Introduction and Requirements," in IETF RFC4033, Mar 2005. </a:t>
            </a:r>
          </a:p>
        </p:txBody>
      </p:sp>
    </p:spTree>
    <p:extLst>
      <p:ext uri="{BB962C8B-B14F-4D97-AF65-F5344CB8AC3E}">
        <p14:creationId xmlns:p14="http://schemas.microsoft.com/office/powerpoint/2010/main" val="35674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531" y="1264289"/>
            <a:ext cx="4853609" cy="5206084"/>
          </a:xfrm>
          <a:prstGeom prst="rect">
            <a:avLst/>
          </a:prstGeom>
        </p:spPr>
        <p:txBody>
          <a:bodyPr wrap="square">
            <a:spAutoFit/>
          </a:bodyPr>
          <a:lstStyle/>
          <a:p>
            <a:pPr algn="just"/>
            <a:r>
              <a:rPr lang="en-US" b="0" i="0" dirty="0">
                <a:solidFill>
                  <a:srgbClr val="0070C0"/>
                </a:solidFill>
                <a:effectLst/>
                <a:latin typeface="Bahnschrift" panose="020B0502040204020203" pitchFamily="34" charset="0"/>
              </a:rPr>
              <a:t>Data sharing and processing:</a:t>
            </a:r>
          </a:p>
          <a:p>
            <a:pPr marL="285750" indent="-285750" algn="just">
              <a:buFont typeface="Arial" panose="020B0604020202020204" pitchFamily="34" charset="0"/>
              <a:buChar char="•"/>
            </a:pPr>
            <a:r>
              <a:rPr lang="en-US" b="0" i="0" dirty="0">
                <a:effectLst/>
                <a:latin typeface="Bahnschrift" panose="020B0502040204020203" pitchFamily="34" charset="0"/>
              </a:rPr>
              <a:t>A key aspect of </a:t>
            </a:r>
            <a:r>
              <a:rPr lang="en-US" b="0" i="0" dirty="0" err="1">
                <a:effectLst/>
                <a:latin typeface="Bahnschrift" panose="020B0502040204020203" pitchFamily="34" charset="0"/>
              </a:rPr>
              <a:t>IoT</a:t>
            </a:r>
            <a:r>
              <a:rPr lang="en-US" b="0" i="0" dirty="0">
                <a:effectLst/>
                <a:latin typeface="Bahnschrift" panose="020B0502040204020203" pitchFamily="34" charset="0"/>
              </a:rPr>
              <a:t> is the sharing of data between connected devices. </a:t>
            </a:r>
          </a:p>
          <a:p>
            <a:pPr marL="285750" indent="-285750" algn="just">
              <a:buFont typeface="Arial" panose="020B0604020202020204" pitchFamily="34" charset="0"/>
              <a:buChar char="•"/>
            </a:pPr>
            <a:r>
              <a:rPr lang="en-US" b="0" i="0" dirty="0">
                <a:effectLst/>
                <a:latin typeface="Bahnschrift" panose="020B0502040204020203" pitchFamily="34" charset="0"/>
              </a:rPr>
              <a:t>This shared data is processed into information that can serve as input for other devices or as reports for human consumption, enabling new services and applications.</a:t>
            </a:r>
          </a:p>
          <a:p>
            <a:pPr algn="just">
              <a:buFont typeface="+mj-lt"/>
              <a:buAutoNum type="arabicPeriod"/>
            </a:pPr>
            <a:endParaRPr lang="en-US" b="0" i="0" dirty="0">
              <a:effectLst/>
              <a:latin typeface="Bahnschrift" panose="020B0502040204020203" pitchFamily="34" charset="0"/>
            </a:endParaRPr>
          </a:p>
          <a:p>
            <a:pPr algn="just"/>
            <a:r>
              <a:rPr lang="en-US" b="0" i="0" dirty="0">
                <a:solidFill>
                  <a:srgbClr val="0070C0"/>
                </a:solidFill>
                <a:effectLst/>
                <a:latin typeface="Bahnschrift" panose="020B0502040204020203" pitchFamily="34" charset="0"/>
              </a:rPr>
              <a:t>Privacy and security concerns:</a:t>
            </a:r>
          </a:p>
          <a:p>
            <a:pPr marL="285750" indent="-285750" algn="just">
              <a:buFont typeface="Arial" panose="020B0604020202020204" pitchFamily="34" charset="0"/>
              <a:buChar char="•"/>
            </a:pPr>
            <a:r>
              <a:rPr lang="en-US" b="0" i="0" dirty="0">
                <a:effectLst/>
                <a:latin typeface="Bahnschrift" panose="020B0502040204020203" pitchFamily="34" charset="0"/>
              </a:rPr>
              <a:t>As </a:t>
            </a:r>
            <a:r>
              <a:rPr lang="en-US" b="0" i="0" dirty="0" err="1">
                <a:effectLst/>
                <a:latin typeface="Bahnschrift" panose="020B0502040204020203" pitchFamily="34" charset="0"/>
              </a:rPr>
              <a:t>IoT</a:t>
            </a:r>
            <a:r>
              <a:rPr lang="en-US" b="0" i="0" dirty="0">
                <a:effectLst/>
                <a:latin typeface="Bahnschrift" panose="020B0502040204020203" pitchFamily="34" charset="0"/>
              </a:rPr>
              <a:t> involves the exchange of sensitive and private information between devices, privacy becomes a major concern. </a:t>
            </a:r>
          </a:p>
          <a:p>
            <a:pPr marL="285750" indent="-285750" algn="just">
              <a:buFont typeface="Arial" panose="020B0604020202020204" pitchFamily="34" charset="0"/>
              <a:buChar char="•"/>
            </a:pPr>
            <a:r>
              <a:rPr lang="en-US" b="0" i="0" dirty="0">
                <a:effectLst/>
                <a:latin typeface="Bahnschrift" panose="020B0502040204020203" pitchFamily="34" charset="0"/>
              </a:rPr>
              <a:t>The paper highlights that with the growth of Big Data, the threat becomes even more severe, as attackers may obtain private information through raw data leaked by compromised objects.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2598366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1525" y="735614"/>
            <a:ext cx="8923421" cy="954107"/>
          </a:xfrm>
          <a:prstGeom prst="rect">
            <a:avLst/>
          </a:prstGeom>
        </p:spPr>
        <p:txBody>
          <a:bodyPr wrap="square">
            <a:spAutoFit/>
          </a:bodyPr>
          <a:lstStyle/>
          <a:p>
            <a:r>
              <a:rPr lang="en-US" sz="2800" dirty="0">
                <a:solidFill>
                  <a:schemeClr val="accent1">
                    <a:lumMod val="75000"/>
                  </a:schemeClr>
                </a:solidFill>
                <a:latin typeface="Bahnschrift" panose="020B0502040204020203" pitchFamily="34" charset="0"/>
              </a:rPr>
              <a:t>Navigating Security and Scalability Challenges in the Internet of Things (</a:t>
            </a:r>
            <a:r>
              <a:rPr lang="en-US" sz="2800" dirty="0" err="1">
                <a:solidFill>
                  <a:schemeClr val="accent1">
                    <a:lumMod val="75000"/>
                  </a:schemeClr>
                </a:solidFill>
                <a:latin typeface="Bahnschrift" panose="020B0502040204020203" pitchFamily="34" charset="0"/>
              </a:rPr>
              <a:t>IoT</a:t>
            </a:r>
            <a:r>
              <a:rPr lang="en-US" sz="2800" dirty="0">
                <a:solidFill>
                  <a:schemeClr val="accent1">
                    <a:lumMod val="75000"/>
                  </a:schemeClr>
                </a:solidFill>
                <a:latin typeface="Bahnschrift" panose="020B0502040204020203" pitchFamily="34" charset="0"/>
              </a:rPr>
              <a:t>) Ecosystem</a:t>
            </a:r>
          </a:p>
        </p:txBody>
      </p:sp>
      <p:sp>
        <p:nvSpPr>
          <p:cNvPr id="3" name="Rectangle 2"/>
          <p:cNvSpPr/>
          <p:nvPr/>
        </p:nvSpPr>
        <p:spPr>
          <a:xfrm>
            <a:off x="581525" y="2438218"/>
            <a:ext cx="5152373" cy="1663404"/>
          </a:xfrm>
          <a:prstGeom prst="rect">
            <a:avLst/>
          </a:prstGeom>
        </p:spPr>
        <p:txBody>
          <a:bodyPr wrap="none">
            <a:spAutoFit/>
          </a:bodyPr>
          <a:lstStyle/>
          <a:p>
            <a:pPr marL="285750" indent="-285750">
              <a:lnSpc>
                <a:spcPct val="200000"/>
              </a:lnSpc>
              <a:buFont typeface="Arial" panose="020B0604020202020204" pitchFamily="34" charset="0"/>
              <a:buChar char="•"/>
            </a:pPr>
            <a:r>
              <a:rPr lang="en-US" dirty="0">
                <a:latin typeface="Bahnschrift" panose="020B0502040204020203" pitchFamily="34" charset="0"/>
              </a:rPr>
              <a:t>The Main Concern: Scalability in </a:t>
            </a:r>
            <a:r>
              <a:rPr lang="en-US" dirty="0" err="1">
                <a:latin typeface="Bahnschrift" panose="020B0502040204020203" pitchFamily="34" charset="0"/>
              </a:rPr>
              <a:t>IoT</a:t>
            </a:r>
            <a:r>
              <a:rPr lang="en-US" dirty="0">
                <a:latin typeface="Bahnschrift" panose="020B0502040204020203" pitchFamily="34" charset="0"/>
              </a:rPr>
              <a:t> </a:t>
            </a:r>
          </a:p>
          <a:p>
            <a:pPr marL="285750" indent="-285750">
              <a:lnSpc>
                <a:spcPct val="200000"/>
              </a:lnSpc>
              <a:buFont typeface="Arial" panose="020B0604020202020204" pitchFamily="34" charset="0"/>
              <a:buChar char="•"/>
            </a:pPr>
            <a:r>
              <a:rPr lang="en-US" dirty="0">
                <a:latin typeface="Bahnschrift" panose="020B0502040204020203" pitchFamily="34" charset="0"/>
              </a:rPr>
              <a:t>Transparency and Reliability in </a:t>
            </a:r>
            <a:r>
              <a:rPr lang="en-US" dirty="0" err="1">
                <a:latin typeface="Bahnschrift" panose="020B0502040204020203" pitchFamily="34" charset="0"/>
              </a:rPr>
              <a:t>IoT</a:t>
            </a:r>
            <a:r>
              <a:rPr lang="en-US" dirty="0">
                <a:latin typeface="Bahnschrift" panose="020B0502040204020203" pitchFamily="34" charset="0"/>
              </a:rPr>
              <a:t> Security</a:t>
            </a:r>
          </a:p>
          <a:p>
            <a:pPr marL="285750" indent="-285750">
              <a:lnSpc>
                <a:spcPct val="200000"/>
              </a:lnSpc>
              <a:buFont typeface="Arial" panose="020B0604020202020204" pitchFamily="34" charset="0"/>
              <a:buChar char="•"/>
            </a:pPr>
            <a:r>
              <a:rPr lang="en-US" dirty="0">
                <a:latin typeface="Bahnschrift" panose="020B0502040204020203" pitchFamily="34" charset="0"/>
              </a:rPr>
              <a:t>Emerging Security Threats and the CIA Model</a:t>
            </a:r>
          </a:p>
        </p:txBody>
      </p:sp>
      <p:pic>
        <p:nvPicPr>
          <p:cNvPr id="1026" name="Picture 2" descr="What is IoT? Impact on Networks | EXF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228" y="1816768"/>
            <a:ext cx="5937586" cy="3392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963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95949" y="1408207"/>
            <a:ext cx="3454792" cy="369332"/>
          </a:xfrm>
          <a:prstGeom prst="rect">
            <a:avLst/>
          </a:prstGeom>
        </p:spPr>
        <p:txBody>
          <a:bodyPr wrap="none">
            <a:spAutoFit/>
          </a:bodyPr>
          <a:lstStyle/>
          <a:p>
            <a:r>
              <a:rPr lang="en-US" dirty="0">
                <a:solidFill>
                  <a:srgbClr val="0070C0"/>
                </a:solidFill>
                <a:latin typeface="Bahnschrift" panose="020B0502040204020203" pitchFamily="34" charset="0"/>
              </a:rPr>
              <a:t>Research Focus and Objectives</a:t>
            </a:r>
          </a:p>
        </p:txBody>
      </p:sp>
      <p:sp>
        <p:nvSpPr>
          <p:cNvPr id="3" name="Rectangle 2"/>
          <p:cNvSpPr/>
          <p:nvPr/>
        </p:nvSpPr>
        <p:spPr>
          <a:xfrm>
            <a:off x="4752243" y="2332061"/>
            <a:ext cx="7439757" cy="2169825"/>
          </a:xfrm>
          <a:prstGeom prst="rect">
            <a:avLst/>
          </a:prstGeom>
        </p:spPr>
        <p:txBody>
          <a:bodyPr wrap="square">
            <a:spAutoFit/>
          </a:bodyPr>
          <a:lstStyle/>
          <a:p>
            <a:pPr algn="just">
              <a:lnSpc>
                <a:spcPct val="150000"/>
              </a:lnSpc>
              <a:buFont typeface="+mj-lt"/>
              <a:buAutoNum type="arabicPeriod"/>
            </a:pPr>
            <a:r>
              <a:rPr lang="en-US" dirty="0">
                <a:latin typeface="Bahnschrift" panose="020B0502040204020203" pitchFamily="34" charset="0"/>
              </a:rPr>
              <a:t>Investigate emerging security threats specific to </a:t>
            </a:r>
            <a:r>
              <a:rPr lang="en-US" dirty="0" err="1">
                <a:latin typeface="Bahnschrift" panose="020B0502040204020203" pitchFamily="34" charset="0"/>
              </a:rPr>
              <a:t>IoT</a:t>
            </a:r>
            <a:endParaRPr lang="en-US" dirty="0">
              <a:latin typeface="Bahnschrift" panose="020B0502040204020203" pitchFamily="34" charset="0"/>
            </a:endParaRPr>
          </a:p>
          <a:p>
            <a:pPr algn="just">
              <a:lnSpc>
                <a:spcPct val="150000"/>
              </a:lnSpc>
              <a:buFont typeface="+mj-lt"/>
              <a:buAutoNum type="arabicPeriod"/>
            </a:pPr>
            <a:r>
              <a:rPr lang="en-US" dirty="0">
                <a:latin typeface="Bahnschrift" panose="020B0502040204020203" pitchFamily="34" charset="0"/>
              </a:rPr>
              <a:t>Examine privacy and security challenges in </a:t>
            </a:r>
            <a:r>
              <a:rPr lang="en-US" dirty="0" err="1">
                <a:latin typeface="Bahnschrift" panose="020B0502040204020203" pitchFamily="34" charset="0"/>
              </a:rPr>
              <a:t>IoT</a:t>
            </a:r>
            <a:r>
              <a:rPr lang="en-US" dirty="0">
                <a:latin typeface="Bahnschrift" panose="020B0502040204020203" pitchFamily="34" charset="0"/>
              </a:rPr>
              <a:t> communications</a:t>
            </a:r>
          </a:p>
          <a:p>
            <a:pPr algn="just">
              <a:lnSpc>
                <a:spcPct val="150000"/>
              </a:lnSpc>
              <a:buFont typeface="+mj-lt"/>
              <a:buAutoNum type="arabicPeriod"/>
            </a:pPr>
            <a:r>
              <a:rPr lang="en-US" dirty="0">
                <a:latin typeface="Bahnschrift" panose="020B0502040204020203" pitchFamily="34" charset="0"/>
              </a:rPr>
              <a:t>Analyze </a:t>
            </a:r>
            <a:r>
              <a:rPr lang="en-US" dirty="0" err="1">
                <a:latin typeface="Bahnschrift" panose="020B0502040204020203" pitchFamily="34" charset="0"/>
              </a:rPr>
              <a:t>IoT</a:t>
            </a:r>
            <a:r>
              <a:rPr lang="en-US" dirty="0">
                <a:latin typeface="Bahnschrift" panose="020B0502040204020203" pitchFamily="34" charset="0"/>
              </a:rPr>
              <a:t> communication scenarios and associated threats</a:t>
            </a:r>
          </a:p>
          <a:p>
            <a:pPr algn="just">
              <a:lnSpc>
                <a:spcPct val="150000"/>
              </a:lnSpc>
              <a:buFont typeface="+mj-lt"/>
              <a:buAutoNum type="arabicPeriod"/>
            </a:pPr>
            <a:r>
              <a:rPr lang="en-US" dirty="0">
                <a:latin typeface="Bahnschrift" panose="020B0502040204020203" pitchFamily="34" charset="0"/>
              </a:rPr>
              <a:t>Propose and evaluate authentication models for </a:t>
            </a:r>
            <a:r>
              <a:rPr lang="en-US" dirty="0" err="1">
                <a:latin typeface="Bahnschrift" panose="020B0502040204020203" pitchFamily="34" charset="0"/>
              </a:rPr>
              <a:t>IoT</a:t>
            </a:r>
            <a:endParaRPr lang="en-US" dirty="0">
              <a:latin typeface="Bahnschrift" panose="020B0502040204020203" pitchFamily="34" charset="0"/>
            </a:endParaRPr>
          </a:p>
          <a:p>
            <a:pPr algn="just">
              <a:lnSpc>
                <a:spcPct val="150000"/>
              </a:lnSpc>
            </a:pPr>
            <a:endParaRPr lang="en-US" dirty="0">
              <a:latin typeface="Bahnschrift" panose="020B0502040204020203" pitchFamily="34" charset="0"/>
            </a:endParaRPr>
          </a:p>
        </p:txBody>
      </p:sp>
      <p:pic>
        <p:nvPicPr>
          <p:cNvPr id="1028" name="Picture 4" descr="141,076 Customer Focus Royalty-Free Photos and Stock Images | Shutterstock"/>
          <p:cNvPicPr>
            <a:picLocks noChangeAspect="1" noChangeArrowheads="1"/>
          </p:cNvPicPr>
          <p:nvPr/>
        </p:nvPicPr>
        <p:blipFill rotWithShape="1">
          <a:blip r:embed="rId2">
            <a:extLst>
              <a:ext uri="{28A0092B-C50C-407E-A947-70E740481C1C}">
                <a14:useLocalDpi xmlns:a14="http://schemas.microsoft.com/office/drawing/2010/main" val="0"/>
              </a:ext>
            </a:extLst>
          </a:blip>
          <a:srcRect b="7967"/>
          <a:stretch/>
        </p:blipFill>
        <p:spPr bwMode="auto">
          <a:xfrm>
            <a:off x="241300" y="1777539"/>
            <a:ext cx="4143375" cy="2454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438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2037" y="3244334"/>
            <a:ext cx="184731" cy="369332"/>
          </a:xfrm>
          <a:prstGeom prst="rect">
            <a:avLst/>
          </a:prstGeom>
        </p:spPr>
        <p:txBody>
          <a:bodyPr wrap="none">
            <a:spAutoFit/>
          </a:bodyPr>
          <a:lstStyle/>
          <a:p>
            <a:endParaRPr lang="en-US" dirty="0">
              <a:latin typeface="Bahnschrift" panose="020B0502040204020203" pitchFamily="34" charset="0"/>
            </a:endParaRPr>
          </a:p>
        </p:txBody>
      </p:sp>
      <p:sp>
        <p:nvSpPr>
          <p:cNvPr id="3" name="Rectangle 2"/>
          <p:cNvSpPr/>
          <p:nvPr/>
        </p:nvSpPr>
        <p:spPr>
          <a:xfrm>
            <a:off x="334878" y="605909"/>
            <a:ext cx="6070893" cy="461665"/>
          </a:xfrm>
          <a:prstGeom prst="rect">
            <a:avLst/>
          </a:prstGeom>
        </p:spPr>
        <p:txBody>
          <a:bodyPr wrap="none">
            <a:spAutoFit/>
          </a:bodyPr>
          <a:lstStyle/>
          <a:p>
            <a:r>
              <a:rPr lang="en-US" sz="2400" dirty="0">
                <a:solidFill>
                  <a:srgbClr val="0070C0"/>
                </a:solidFill>
                <a:latin typeface="Bahnschrift" panose="020B0502040204020203" pitchFamily="34" charset="0"/>
              </a:rPr>
              <a:t>Naming, Identification and Authentication: I</a:t>
            </a:r>
          </a:p>
        </p:txBody>
      </p:sp>
      <p:sp>
        <p:nvSpPr>
          <p:cNvPr id="5" name="Rectangle 4"/>
          <p:cNvSpPr/>
          <p:nvPr/>
        </p:nvSpPr>
        <p:spPr>
          <a:xfrm>
            <a:off x="334878" y="1532408"/>
            <a:ext cx="6614562" cy="5016758"/>
          </a:xfrm>
          <a:prstGeom prst="rect">
            <a:avLst/>
          </a:prstGeom>
        </p:spPr>
        <p:txBody>
          <a:bodyPr wrap="square">
            <a:spAutoFit/>
          </a:bodyPr>
          <a:lstStyle/>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t> Wearable gadgets take measurement and report it to mobile apps. </a:t>
            </a: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t> Two categories of information exchange according to the distance range: domestic and foreign. </a:t>
            </a: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t> Domestic communication is done locally without access to Internet while foreign communication relies on Internet. </a:t>
            </a: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endParaRPr lang="en-US" sz="2000" dirty="0"/>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t> Objects in IOT have limited resources, computing power and communication capability due to the nature of lightweight and portability. </a:t>
            </a: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t> To extend the communication range, a delegator is required to relay the data traffic also referred to as a gateway of communication. </a:t>
            </a: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t> Mobile phone is delegator for wearable devices while hotspot such as a wireless AP is suitable for home/office appliances.</a:t>
            </a:r>
          </a:p>
        </p:txBody>
      </p:sp>
      <p:pic>
        <p:nvPicPr>
          <p:cNvPr id="6" name="Picture 5"/>
          <p:cNvPicPr>
            <a:picLocks noChangeAspect="1"/>
          </p:cNvPicPr>
          <p:nvPr/>
        </p:nvPicPr>
        <p:blipFill>
          <a:blip r:embed="rId2"/>
          <a:stretch>
            <a:fillRect/>
          </a:stretch>
        </p:blipFill>
        <p:spPr>
          <a:xfrm>
            <a:off x="6737660" y="2477289"/>
            <a:ext cx="5454340" cy="2719552"/>
          </a:xfrm>
          <a:prstGeom prst="rect">
            <a:avLst/>
          </a:prstGeom>
        </p:spPr>
      </p:pic>
    </p:spTree>
    <p:extLst>
      <p:ext uri="{BB962C8B-B14F-4D97-AF65-F5344CB8AC3E}">
        <p14:creationId xmlns:p14="http://schemas.microsoft.com/office/powerpoint/2010/main" val="3586666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1693" y="1024627"/>
            <a:ext cx="6096000" cy="5016758"/>
          </a:xfrm>
          <a:prstGeom prst="rect">
            <a:avLst/>
          </a:prstGeom>
        </p:spPr>
        <p:txBody>
          <a:bodyPr>
            <a:spAutoFit/>
          </a:bodyPr>
          <a:lstStyle/>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t>Domestic communication needs short range wireless communication such as Bluetooth and </a:t>
            </a:r>
            <a:r>
              <a:rPr lang="en-US" sz="2000" dirty="0" err="1"/>
              <a:t>Zigbee</a:t>
            </a:r>
            <a:r>
              <a:rPr lang="en-US" sz="2000" dirty="0"/>
              <a:t> that rely on pairing objects prior to data exchange where password is required. </a:t>
            </a: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t> This accomplishes basic security in the link layer. Once the object is paired, encryption is applied when data has been exchanged wirelessly.</a:t>
            </a: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endParaRPr lang="en-US" sz="2000" dirty="0"/>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t>Massive scale of objects makes naming of the objects more complex.</a:t>
            </a: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t>Heterogeneity of the </a:t>
            </a:r>
            <a:r>
              <a:rPr lang="en-US" sz="2000" dirty="0" err="1"/>
              <a:t>the</a:t>
            </a:r>
            <a:r>
              <a:rPr lang="en-US" sz="2000" dirty="0"/>
              <a:t> objects and the network make conventional internet naming and identification inapplicable. </a:t>
            </a:r>
          </a:p>
          <a:p>
            <a:pPr marL="228600" indent="-228600" defTabSz="12700">
              <a:buSzPct val="100000"/>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4800" b="0"/>
            </a:pPr>
            <a:r>
              <a:rPr lang="en-US" sz="2000" dirty="0"/>
              <a:t>Uniquely naming the objects is one of the main challenges to be resolved before addressing object authentication.</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7693" y="0"/>
            <a:ext cx="5884782" cy="6858000"/>
          </a:xfrm>
          <a:prstGeom prst="rect">
            <a:avLst/>
          </a:prstGeom>
        </p:spPr>
      </p:pic>
      <p:sp>
        <p:nvSpPr>
          <p:cNvPr id="4" name="Rectangle 3"/>
          <p:cNvSpPr/>
          <p:nvPr/>
        </p:nvSpPr>
        <p:spPr>
          <a:xfrm>
            <a:off x="159186" y="281481"/>
            <a:ext cx="6169425" cy="461665"/>
          </a:xfrm>
          <a:prstGeom prst="rect">
            <a:avLst/>
          </a:prstGeom>
        </p:spPr>
        <p:txBody>
          <a:bodyPr wrap="square">
            <a:spAutoFit/>
          </a:bodyPr>
          <a:lstStyle/>
          <a:p>
            <a:r>
              <a:rPr lang="en-US" sz="2400" dirty="0">
                <a:solidFill>
                  <a:srgbClr val="0070C0"/>
                </a:solidFill>
                <a:latin typeface="Bahnschrift" panose="020B0502040204020203" pitchFamily="34" charset="0"/>
              </a:rPr>
              <a:t>Naming, Identification and Authentication: II</a:t>
            </a:r>
          </a:p>
        </p:txBody>
      </p:sp>
    </p:spTree>
    <p:extLst>
      <p:ext uri="{BB962C8B-B14F-4D97-AF65-F5344CB8AC3E}">
        <p14:creationId xmlns:p14="http://schemas.microsoft.com/office/powerpoint/2010/main" val="96373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8960" y="1379319"/>
            <a:ext cx="10901680" cy="4401205"/>
          </a:xfrm>
          <a:prstGeom prst="rect">
            <a:avLst/>
          </a:prstGeom>
        </p:spPr>
        <p:txBody>
          <a:bodyPr wrap="square">
            <a:spAutoFit/>
          </a:bodyPr>
          <a:lstStyle/>
          <a:p>
            <a:pPr marL="221742" indent="-221742">
              <a:buSzPct val="100000"/>
              <a:buChar char="•"/>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4656" b="0"/>
            </a:pPr>
            <a:r>
              <a:rPr lang="en-US" sz="2000" dirty="0"/>
              <a:t>One proposal suggests DNS naming scheme can be the naming basis for IOT as ONS (Object Naming service) that can also be integrated into DNS as a sub-domain of DNS.</a:t>
            </a:r>
          </a:p>
          <a:p>
            <a:pPr marL="221742" indent="-221742">
              <a:buSzPct val="100000"/>
              <a:buChar char="•"/>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4656" b="0"/>
            </a:pPr>
            <a:r>
              <a:rPr lang="en-US" sz="2000" dirty="0"/>
              <a:t>It proposes to leverage DNS to locate authoritative metadata and services with given Electronic Product Code (EPC), designed for the purpose of providing universal unique identity.</a:t>
            </a:r>
          </a:p>
          <a:p>
            <a:pPr>
              <a:buSzPct val="100000"/>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4656" b="0"/>
            </a:pPr>
            <a:endParaRPr lang="en-US" sz="2000" dirty="0"/>
          </a:p>
          <a:p>
            <a:pPr>
              <a:buSzPct val="100000"/>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4656" b="0"/>
            </a:pPr>
            <a:endParaRPr lang="en-US" sz="2000" dirty="0"/>
          </a:p>
          <a:p>
            <a:pPr marL="221742" indent="-221742">
              <a:buSzPct val="100000"/>
              <a:buChar char="•"/>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4656" b="0"/>
            </a:pPr>
            <a:r>
              <a:rPr lang="en-US" sz="2000" dirty="0"/>
              <a:t>Future Internet Architecture Project proposed “Named Data Networking (NDN)” which moves the network architecture from host-centric to data-centric.</a:t>
            </a:r>
          </a:p>
          <a:p>
            <a:pPr marL="221742" indent="-221742">
              <a:buSzPct val="100000"/>
              <a:buChar char="•"/>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4656" b="0"/>
            </a:pPr>
            <a:r>
              <a:rPr lang="en-US" sz="2000" dirty="0"/>
              <a:t>According to NDN, the identification and network routing are based on the name of the object instead of using conventional IP address. </a:t>
            </a:r>
          </a:p>
          <a:p>
            <a:pPr marL="221742" indent="-221742">
              <a:buSzPct val="100000"/>
              <a:buChar char="•"/>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4656" b="0"/>
            </a:pPr>
            <a:r>
              <a:rPr lang="en-US" sz="2000" dirty="0"/>
              <a:t>Naming in NDN is in a hierarchical structure, and is applicable to hierarchical nature of the current computer network structures. </a:t>
            </a:r>
          </a:p>
          <a:p>
            <a:pPr marL="221742" indent="-221742">
              <a:buSzPct val="100000"/>
              <a:buChar char="•"/>
              <a:tabLst>
                <a:tab pos="342900" algn="l"/>
                <a:tab pos="685800" algn="l"/>
                <a:tab pos="1028700" algn="l"/>
                <a:tab pos="1371600" algn="l"/>
                <a:tab pos="1714500" algn="l"/>
                <a:tab pos="2057400" algn="l"/>
                <a:tab pos="2413000" algn="l"/>
                <a:tab pos="2755900" algn="l"/>
                <a:tab pos="3098800" algn="l"/>
                <a:tab pos="3441700" algn="l"/>
                <a:tab pos="3784600" algn="l"/>
                <a:tab pos="4127500" algn="l"/>
              </a:tabLst>
              <a:defRPr sz="4656" b="0"/>
            </a:pPr>
            <a:r>
              <a:rPr lang="en-US" sz="2000" dirty="0"/>
              <a:t>There are still many new challenges, such as efficiency, name validation, signing key management, object authentication, and other security issues.</a:t>
            </a:r>
          </a:p>
        </p:txBody>
      </p:sp>
      <p:sp>
        <p:nvSpPr>
          <p:cNvPr id="4" name="Rectangle 3"/>
          <p:cNvSpPr/>
          <p:nvPr/>
        </p:nvSpPr>
        <p:spPr>
          <a:xfrm>
            <a:off x="334878" y="605909"/>
            <a:ext cx="6240811" cy="461665"/>
          </a:xfrm>
          <a:prstGeom prst="rect">
            <a:avLst/>
          </a:prstGeom>
        </p:spPr>
        <p:txBody>
          <a:bodyPr wrap="none">
            <a:spAutoFit/>
          </a:bodyPr>
          <a:lstStyle/>
          <a:p>
            <a:r>
              <a:rPr lang="en-US" sz="2400" dirty="0">
                <a:solidFill>
                  <a:srgbClr val="0070C0"/>
                </a:solidFill>
                <a:latin typeface="Bahnschrift" panose="020B0502040204020203" pitchFamily="34" charset="0"/>
              </a:rPr>
              <a:t>Naming, Identification and Authentication: III</a:t>
            </a:r>
          </a:p>
        </p:txBody>
      </p:sp>
    </p:spTree>
    <p:extLst>
      <p:ext uri="{BB962C8B-B14F-4D97-AF65-F5344CB8AC3E}">
        <p14:creationId xmlns:p14="http://schemas.microsoft.com/office/powerpoint/2010/main" val="2728293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20" y="1588254"/>
            <a:ext cx="5229317" cy="492443"/>
          </a:xfrm>
          <a:prstGeom prst="rect">
            <a:avLst/>
          </a:prstGeom>
        </p:spPr>
        <p:txBody>
          <a:bodyPr wrap="none">
            <a:spAutoFit/>
          </a:bodyPr>
          <a:lstStyle/>
          <a:p>
            <a:r>
              <a:rPr lang="en-US" sz="2600" dirty="0">
                <a:solidFill>
                  <a:srgbClr val="0070C0"/>
                </a:solidFill>
                <a:latin typeface="Bahnschrift" panose="020B0502040204020203" pitchFamily="34" charset="0"/>
              </a:rPr>
              <a:t>IOT COMMUNICATION SCENARIOS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9714"/>
            <a:ext cx="6858000" cy="6858000"/>
          </a:xfrm>
          <a:prstGeom prst="rect">
            <a:avLst/>
          </a:prstGeom>
        </p:spPr>
      </p:pic>
      <p:sp>
        <p:nvSpPr>
          <p:cNvPr id="4" name="Rectangle 3"/>
          <p:cNvSpPr/>
          <p:nvPr/>
        </p:nvSpPr>
        <p:spPr>
          <a:xfrm>
            <a:off x="376667" y="2397147"/>
            <a:ext cx="4132863" cy="2044278"/>
          </a:xfrm>
          <a:prstGeom prst="rect">
            <a:avLst/>
          </a:prstGeom>
        </p:spPr>
        <p:txBody>
          <a:bodyPr wrap="none">
            <a:spAutoFit/>
          </a:bodyPr>
          <a:lstStyle/>
          <a:p>
            <a:pPr marL="285750" indent="-285750">
              <a:lnSpc>
                <a:spcPct val="250000"/>
              </a:lnSpc>
              <a:buFont typeface="Arial" panose="020B0604020202020204" pitchFamily="34" charset="0"/>
              <a:buChar char="•"/>
            </a:pPr>
            <a:r>
              <a:rPr lang="en-US" dirty="0">
                <a:latin typeface="Bahnschrift" panose="020B0502040204020203" pitchFamily="34" charset="0"/>
              </a:rPr>
              <a:t>Basic Communication Scenario</a:t>
            </a:r>
          </a:p>
          <a:p>
            <a:pPr marL="285750" indent="-285750">
              <a:lnSpc>
                <a:spcPct val="250000"/>
              </a:lnSpc>
              <a:buFont typeface="Arial" panose="020B0604020202020204" pitchFamily="34" charset="0"/>
              <a:buChar char="•"/>
            </a:pPr>
            <a:r>
              <a:rPr lang="en-US" dirty="0">
                <a:latin typeface="Bahnschrift" panose="020B0502040204020203" pitchFamily="34" charset="0"/>
              </a:rPr>
              <a:t>Extended Communication Scenario </a:t>
            </a:r>
          </a:p>
          <a:p>
            <a:pPr marL="285750" indent="-285750">
              <a:lnSpc>
                <a:spcPct val="250000"/>
              </a:lnSpc>
              <a:buFont typeface="Arial" panose="020B0604020202020204" pitchFamily="34" charset="0"/>
              <a:buChar char="•"/>
            </a:pPr>
            <a:r>
              <a:rPr lang="en-US" dirty="0">
                <a:latin typeface="Bahnschrift" panose="020B0502040204020203" pitchFamily="34" charset="0"/>
              </a:rPr>
              <a:t>Cloud Communication Scenario</a:t>
            </a:r>
          </a:p>
        </p:txBody>
      </p:sp>
    </p:spTree>
    <p:extLst>
      <p:ext uri="{BB962C8B-B14F-4D97-AF65-F5344CB8AC3E}">
        <p14:creationId xmlns:p14="http://schemas.microsoft.com/office/powerpoint/2010/main" val="3442671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1766</TotalTime>
  <Words>2948</Words>
  <Application>Microsoft Office PowerPoint</Application>
  <PresentationFormat>Widescreen</PresentationFormat>
  <Paragraphs>220</Paragraphs>
  <Slides>26</Slides>
  <Notes>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TEMAOS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37</cp:revision>
  <dcterms:created xsi:type="dcterms:W3CDTF">2024-10-14T17:30:45Z</dcterms:created>
  <dcterms:modified xsi:type="dcterms:W3CDTF">2024-10-29T13:29:50Z</dcterms:modified>
</cp:coreProperties>
</file>