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256" r:id="rId2"/>
    <p:sldId id="302" r:id="rId3"/>
    <p:sldId id="300" r:id="rId4"/>
    <p:sldId id="301" r:id="rId5"/>
    <p:sldId id="314" r:id="rId6"/>
    <p:sldId id="316" r:id="rId7"/>
    <p:sldId id="303" r:id="rId8"/>
    <p:sldId id="304" r:id="rId9"/>
    <p:sldId id="305" r:id="rId10"/>
    <p:sldId id="306" r:id="rId11"/>
    <p:sldId id="365" r:id="rId12"/>
    <p:sldId id="321" r:id="rId13"/>
    <p:sldId id="322" r:id="rId14"/>
    <p:sldId id="323" r:id="rId15"/>
    <p:sldId id="366" r:id="rId16"/>
    <p:sldId id="328" r:id="rId17"/>
    <p:sldId id="340" r:id="rId18"/>
    <p:sldId id="339" r:id="rId19"/>
    <p:sldId id="341" r:id="rId20"/>
    <p:sldId id="342" r:id="rId21"/>
    <p:sldId id="308" r:id="rId22"/>
    <p:sldId id="324" r:id="rId23"/>
    <p:sldId id="309" r:id="rId24"/>
    <p:sldId id="310" r:id="rId25"/>
    <p:sldId id="311" r:id="rId26"/>
    <p:sldId id="327" r:id="rId27"/>
    <p:sldId id="313" r:id="rId28"/>
    <p:sldId id="312" r:id="rId29"/>
    <p:sldId id="318" r:id="rId30"/>
    <p:sldId id="320" r:id="rId31"/>
    <p:sldId id="332" r:id="rId32"/>
    <p:sldId id="319" r:id="rId33"/>
    <p:sldId id="333" r:id="rId34"/>
    <p:sldId id="345" r:id="rId35"/>
    <p:sldId id="330" r:id="rId36"/>
    <p:sldId id="335" r:id="rId37"/>
    <p:sldId id="326" r:id="rId38"/>
    <p:sldId id="347" r:id="rId39"/>
    <p:sldId id="359" r:id="rId40"/>
    <p:sldId id="360" r:id="rId41"/>
    <p:sldId id="361" r:id="rId42"/>
    <p:sldId id="352" r:id="rId43"/>
    <p:sldId id="370" r:id="rId44"/>
    <p:sldId id="354" r:id="rId45"/>
    <p:sldId id="351" r:id="rId46"/>
    <p:sldId id="363" r:id="rId47"/>
    <p:sldId id="356" r:id="rId48"/>
    <p:sldId id="353" r:id="rId49"/>
    <p:sldId id="355" r:id="rId50"/>
    <p:sldId id="350" r:id="rId51"/>
    <p:sldId id="364" r:id="rId52"/>
    <p:sldId id="358" r:id="rId53"/>
    <p:sldId id="362" r:id="rId54"/>
    <p:sldId id="348" r:id="rId55"/>
    <p:sldId id="369" r:id="rId56"/>
    <p:sldId id="367" r:id="rId57"/>
    <p:sldId id="368" r:id="rId58"/>
    <p:sldId id="29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8AE5FE-841D-081A-6DE7-52BBB771A76E}" v="1456" dt="2024-10-30T04:30:33.096"/>
    <p1510:client id="{780B40D4-DBE0-4CDE-B41E-65ACE0BD8384}" v="2667" dt="2024-10-30T12:45:27.549"/>
    <p1510:client id="{CF6BAF68-609C-79CA-30DB-05E342DB2ABB}" v="3888" dt="2024-10-30T04:11:36.4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547" autoAdjust="0"/>
  </p:normalViewPr>
  <p:slideViewPr>
    <p:cSldViewPr snapToGrid="0">
      <p:cViewPr varScale="1">
        <p:scale>
          <a:sx n="49" d="100"/>
          <a:sy n="49" d="100"/>
        </p:scale>
        <p:origin x="855"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ata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ata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A924CD-B655-400B-9114-7E2AD1F506F7}"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5F9ED67A-6DD3-4896-A6D6-EBE35AF597E7}">
      <dgm:prSet custT="1"/>
      <dgm:spPr/>
      <dgm:t>
        <a:bodyPr/>
        <a:lstStyle/>
        <a:p>
          <a:pPr>
            <a:lnSpc>
              <a:spcPct val="100000"/>
            </a:lnSpc>
          </a:pPr>
          <a:r>
            <a:rPr lang="en-US" sz="1900" dirty="0"/>
            <a:t>Many of the proposed countermeasures cannot always be applied on already existing systems </a:t>
          </a:r>
        </a:p>
      </dgm:t>
    </dgm:pt>
    <dgm:pt modelId="{3D418F9C-3238-4A2C-8212-3656B37E771E}" type="parTrans" cxnId="{65300998-7053-4ED4-93ED-C1D16BA529C9}">
      <dgm:prSet/>
      <dgm:spPr/>
      <dgm:t>
        <a:bodyPr/>
        <a:lstStyle/>
        <a:p>
          <a:endParaRPr lang="en-US"/>
        </a:p>
      </dgm:t>
    </dgm:pt>
    <dgm:pt modelId="{CD2D8E90-8432-4012-93D8-2817D9B0A645}" type="sibTrans" cxnId="{65300998-7053-4ED4-93ED-C1D16BA529C9}">
      <dgm:prSet phldrT="01"/>
      <dgm:spPr/>
      <dgm:t>
        <a:bodyPr/>
        <a:lstStyle/>
        <a:p>
          <a:endParaRPr lang="en-US"/>
        </a:p>
      </dgm:t>
    </dgm:pt>
    <dgm:pt modelId="{16F7A77B-A375-4120-A394-B0404F179862}">
      <dgm:prSet custT="1"/>
      <dgm:spPr/>
      <dgm:t>
        <a:bodyPr/>
        <a:lstStyle/>
        <a:p>
          <a:pPr>
            <a:lnSpc>
              <a:spcPct val="100000"/>
            </a:lnSpc>
          </a:pPr>
          <a:r>
            <a:rPr lang="en-US" sz="1900" dirty="0"/>
            <a:t>In many cases, only alternative is to try to detect the jammer</a:t>
          </a:r>
        </a:p>
      </dgm:t>
    </dgm:pt>
    <dgm:pt modelId="{68311A1C-AE79-4650-B36A-9714EB544F6C}" type="parTrans" cxnId="{45DA568D-970F-4A25-AF40-5831E0D286A1}">
      <dgm:prSet/>
      <dgm:spPr/>
      <dgm:t>
        <a:bodyPr/>
        <a:lstStyle/>
        <a:p>
          <a:endParaRPr lang="en-US"/>
        </a:p>
      </dgm:t>
    </dgm:pt>
    <dgm:pt modelId="{BBCB9188-DDFF-4D51-9387-3080786226BB}" type="sibTrans" cxnId="{45DA568D-970F-4A25-AF40-5831E0D286A1}">
      <dgm:prSet phldrT="02"/>
      <dgm:spPr/>
      <dgm:t>
        <a:bodyPr/>
        <a:lstStyle/>
        <a:p>
          <a:endParaRPr lang="en-US"/>
        </a:p>
      </dgm:t>
    </dgm:pt>
    <dgm:pt modelId="{BBB9F7C3-018C-4974-BE97-DA0D91476FFF}">
      <dgm:prSet custT="1"/>
      <dgm:spPr/>
      <dgm:t>
        <a:bodyPr/>
        <a:lstStyle/>
        <a:p>
          <a:pPr>
            <a:lnSpc>
              <a:spcPct val="100000"/>
            </a:lnSpc>
          </a:pPr>
          <a:r>
            <a:rPr lang="en-US" sz="1900" dirty="0"/>
            <a:t>Always: Detection requires knowledge of behavior under normal vs jammed conditions</a:t>
          </a:r>
        </a:p>
      </dgm:t>
    </dgm:pt>
    <dgm:pt modelId="{5439817E-B575-4478-915D-C696F57572BB}" type="parTrans" cxnId="{E592BA80-691C-4F7E-8AB7-666E036B0ECB}">
      <dgm:prSet/>
      <dgm:spPr/>
      <dgm:t>
        <a:bodyPr/>
        <a:lstStyle/>
        <a:p>
          <a:endParaRPr lang="en-US"/>
        </a:p>
      </dgm:t>
    </dgm:pt>
    <dgm:pt modelId="{B077C1C1-069E-4BD6-8BDE-5B241C7928C2}" type="sibTrans" cxnId="{E592BA80-691C-4F7E-8AB7-666E036B0ECB}">
      <dgm:prSet phldrT="04"/>
      <dgm:spPr/>
      <dgm:t>
        <a:bodyPr/>
        <a:lstStyle/>
        <a:p>
          <a:endParaRPr lang="en-US" dirty="0"/>
        </a:p>
      </dgm:t>
    </dgm:pt>
    <dgm:pt modelId="{A2993BED-DA23-4E34-8C08-5EE8963F95BD}" type="pres">
      <dgm:prSet presAssocID="{AFA924CD-B655-400B-9114-7E2AD1F506F7}" presName="root" presStyleCnt="0">
        <dgm:presLayoutVars>
          <dgm:dir/>
          <dgm:resizeHandles val="exact"/>
        </dgm:presLayoutVars>
      </dgm:prSet>
      <dgm:spPr/>
    </dgm:pt>
    <dgm:pt modelId="{9814E09C-4F54-47BB-B793-EAACE796EC81}" type="pres">
      <dgm:prSet presAssocID="{5F9ED67A-6DD3-4896-A6D6-EBE35AF597E7}" presName="compNode" presStyleCnt="0"/>
      <dgm:spPr/>
    </dgm:pt>
    <dgm:pt modelId="{A1FF30DF-2121-4AD9-82F7-0A8A524E0783}" type="pres">
      <dgm:prSet presAssocID="{5F9ED67A-6DD3-4896-A6D6-EBE35AF597E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57543E09-ABD1-49A9-BA53-3FBB14229A9D}" type="pres">
      <dgm:prSet presAssocID="{5F9ED67A-6DD3-4896-A6D6-EBE35AF597E7}" presName="spaceRect" presStyleCnt="0"/>
      <dgm:spPr/>
    </dgm:pt>
    <dgm:pt modelId="{832BCEFA-6C21-4D74-B380-4E2627C7E5B9}" type="pres">
      <dgm:prSet presAssocID="{5F9ED67A-6DD3-4896-A6D6-EBE35AF597E7}" presName="textRect" presStyleLbl="revTx" presStyleIdx="0" presStyleCnt="3">
        <dgm:presLayoutVars>
          <dgm:chMax val="1"/>
          <dgm:chPref val="1"/>
        </dgm:presLayoutVars>
      </dgm:prSet>
      <dgm:spPr/>
    </dgm:pt>
    <dgm:pt modelId="{D3664DBB-F696-4C6E-A9C4-E12D267DB716}" type="pres">
      <dgm:prSet presAssocID="{CD2D8E90-8432-4012-93D8-2817D9B0A645}" presName="sibTrans" presStyleCnt="0"/>
      <dgm:spPr/>
    </dgm:pt>
    <dgm:pt modelId="{1046B84B-D275-4A3B-90B7-00B7D93C74F5}" type="pres">
      <dgm:prSet presAssocID="{16F7A77B-A375-4120-A394-B0404F179862}" presName="compNode" presStyleCnt="0"/>
      <dgm:spPr/>
    </dgm:pt>
    <dgm:pt modelId="{C457559C-3692-4FA5-B748-2ADC6F9F3CAD}" type="pres">
      <dgm:prSet presAssocID="{16F7A77B-A375-4120-A394-B0404F17986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31B182D7-2206-4950-8F71-D728FCA7F91D}" type="pres">
      <dgm:prSet presAssocID="{16F7A77B-A375-4120-A394-B0404F179862}" presName="spaceRect" presStyleCnt="0"/>
      <dgm:spPr/>
    </dgm:pt>
    <dgm:pt modelId="{F4AE8FAA-073A-4A34-A756-38EAFF598C7D}" type="pres">
      <dgm:prSet presAssocID="{16F7A77B-A375-4120-A394-B0404F179862}" presName="textRect" presStyleLbl="revTx" presStyleIdx="1" presStyleCnt="3">
        <dgm:presLayoutVars>
          <dgm:chMax val="1"/>
          <dgm:chPref val="1"/>
        </dgm:presLayoutVars>
      </dgm:prSet>
      <dgm:spPr/>
    </dgm:pt>
    <dgm:pt modelId="{29A71C48-5367-4D43-B616-11697313EEC4}" type="pres">
      <dgm:prSet presAssocID="{BBCB9188-DDFF-4D51-9387-3080786226BB}" presName="sibTrans" presStyleCnt="0"/>
      <dgm:spPr/>
    </dgm:pt>
    <dgm:pt modelId="{8B76FEB5-0D7F-419A-A7F3-25E615D8F3D2}" type="pres">
      <dgm:prSet presAssocID="{BBB9F7C3-018C-4974-BE97-DA0D91476FFF}" presName="compNode" presStyleCnt="0"/>
      <dgm:spPr/>
    </dgm:pt>
    <dgm:pt modelId="{A5DF0EA3-3CE0-4A81-B595-6A4CF830AED1}" type="pres">
      <dgm:prSet presAssocID="{BBB9F7C3-018C-4974-BE97-DA0D91476FF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4A7A42BC-3C77-47DD-81B6-8B99A85BF698}" type="pres">
      <dgm:prSet presAssocID="{BBB9F7C3-018C-4974-BE97-DA0D91476FFF}" presName="spaceRect" presStyleCnt="0"/>
      <dgm:spPr/>
    </dgm:pt>
    <dgm:pt modelId="{F0C10406-B4D0-45DD-92F6-F5A0B547ABEB}" type="pres">
      <dgm:prSet presAssocID="{BBB9F7C3-018C-4974-BE97-DA0D91476FFF}" presName="textRect" presStyleLbl="revTx" presStyleIdx="2" presStyleCnt="3">
        <dgm:presLayoutVars>
          <dgm:chMax val="1"/>
          <dgm:chPref val="1"/>
        </dgm:presLayoutVars>
      </dgm:prSet>
      <dgm:spPr/>
    </dgm:pt>
  </dgm:ptLst>
  <dgm:cxnLst>
    <dgm:cxn modelId="{9F6D9E08-CB9E-48E2-BF52-BBA98DC81135}" type="presOf" srcId="{5F9ED67A-6DD3-4896-A6D6-EBE35AF597E7}" destId="{832BCEFA-6C21-4D74-B380-4E2627C7E5B9}" srcOrd="0" destOrd="0" presId="urn:microsoft.com/office/officeart/2018/2/layout/IconLabelList"/>
    <dgm:cxn modelId="{079DEE34-1FD7-45C8-8A5B-D1B391093379}" type="presOf" srcId="{AFA924CD-B655-400B-9114-7E2AD1F506F7}" destId="{A2993BED-DA23-4E34-8C08-5EE8963F95BD}" srcOrd="0" destOrd="0" presId="urn:microsoft.com/office/officeart/2018/2/layout/IconLabelList"/>
    <dgm:cxn modelId="{D300126C-F2F8-43BA-836C-608D67DED2A3}" type="presOf" srcId="{BBB9F7C3-018C-4974-BE97-DA0D91476FFF}" destId="{F0C10406-B4D0-45DD-92F6-F5A0B547ABEB}" srcOrd="0" destOrd="0" presId="urn:microsoft.com/office/officeart/2018/2/layout/IconLabelList"/>
    <dgm:cxn modelId="{E592BA80-691C-4F7E-8AB7-666E036B0ECB}" srcId="{AFA924CD-B655-400B-9114-7E2AD1F506F7}" destId="{BBB9F7C3-018C-4974-BE97-DA0D91476FFF}" srcOrd="2" destOrd="0" parTransId="{5439817E-B575-4478-915D-C696F57572BB}" sibTransId="{B077C1C1-069E-4BD6-8BDE-5B241C7928C2}"/>
    <dgm:cxn modelId="{45DA568D-970F-4A25-AF40-5831E0D286A1}" srcId="{AFA924CD-B655-400B-9114-7E2AD1F506F7}" destId="{16F7A77B-A375-4120-A394-B0404F179862}" srcOrd="1" destOrd="0" parTransId="{68311A1C-AE79-4650-B36A-9714EB544F6C}" sibTransId="{BBCB9188-DDFF-4D51-9387-3080786226BB}"/>
    <dgm:cxn modelId="{65300998-7053-4ED4-93ED-C1D16BA529C9}" srcId="{AFA924CD-B655-400B-9114-7E2AD1F506F7}" destId="{5F9ED67A-6DD3-4896-A6D6-EBE35AF597E7}" srcOrd="0" destOrd="0" parTransId="{3D418F9C-3238-4A2C-8212-3656B37E771E}" sibTransId="{CD2D8E90-8432-4012-93D8-2817D9B0A645}"/>
    <dgm:cxn modelId="{9A2330DB-DE54-4AA9-B7B8-041F942D147B}" type="presOf" srcId="{16F7A77B-A375-4120-A394-B0404F179862}" destId="{F4AE8FAA-073A-4A34-A756-38EAFF598C7D}" srcOrd="0" destOrd="0" presId="urn:microsoft.com/office/officeart/2018/2/layout/IconLabelList"/>
    <dgm:cxn modelId="{E63CB8F9-2E44-4760-8891-9E9D83E12136}" type="presParOf" srcId="{A2993BED-DA23-4E34-8C08-5EE8963F95BD}" destId="{9814E09C-4F54-47BB-B793-EAACE796EC81}" srcOrd="0" destOrd="0" presId="urn:microsoft.com/office/officeart/2018/2/layout/IconLabelList"/>
    <dgm:cxn modelId="{9AED5BC3-E2F5-49E9-9BBF-429E66EB9618}" type="presParOf" srcId="{9814E09C-4F54-47BB-B793-EAACE796EC81}" destId="{A1FF30DF-2121-4AD9-82F7-0A8A524E0783}" srcOrd="0" destOrd="0" presId="urn:microsoft.com/office/officeart/2018/2/layout/IconLabelList"/>
    <dgm:cxn modelId="{0FE5E069-1CA4-457D-B3AB-B2F2833BE1AA}" type="presParOf" srcId="{9814E09C-4F54-47BB-B793-EAACE796EC81}" destId="{57543E09-ABD1-49A9-BA53-3FBB14229A9D}" srcOrd="1" destOrd="0" presId="urn:microsoft.com/office/officeart/2018/2/layout/IconLabelList"/>
    <dgm:cxn modelId="{6B7C4701-042F-4D81-9A98-E2B797E6BEF0}" type="presParOf" srcId="{9814E09C-4F54-47BB-B793-EAACE796EC81}" destId="{832BCEFA-6C21-4D74-B380-4E2627C7E5B9}" srcOrd="2" destOrd="0" presId="urn:microsoft.com/office/officeart/2018/2/layout/IconLabelList"/>
    <dgm:cxn modelId="{B5A62EAD-5864-4BCF-8F8E-56BECDD4E93E}" type="presParOf" srcId="{A2993BED-DA23-4E34-8C08-5EE8963F95BD}" destId="{D3664DBB-F696-4C6E-A9C4-E12D267DB716}" srcOrd="1" destOrd="0" presId="urn:microsoft.com/office/officeart/2018/2/layout/IconLabelList"/>
    <dgm:cxn modelId="{B56A754C-08B5-41A2-90DD-5FF639762BD8}" type="presParOf" srcId="{A2993BED-DA23-4E34-8C08-5EE8963F95BD}" destId="{1046B84B-D275-4A3B-90B7-00B7D93C74F5}" srcOrd="2" destOrd="0" presId="urn:microsoft.com/office/officeart/2018/2/layout/IconLabelList"/>
    <dgm:cxn modelId="{B7741702-A52A-4FDE-B2B7-12F8DD43FF34}" type="presParOf" srcId="{1046B84B-D275-4A3B-90B7-00B7D93C74F5}" destId="{C457559C-3692-4FA5-B748-2ADC6F9F3CAD}" srcOrd="0" destOrd="0" presId="urn:microsoft.com/office/officeart/2018/2/layout/IconLabelList"/>
    <dgm:cxn modelId="{92432DF7-6182-4DAD-890D-CF7E3A2A16CF}" type="presParOf" srcId="{1046B84B-D275-4A3B-90B7-00B7D93C74F5}" destId="{31B182D7-2206-4950-8F71-D728FCA7F91D}" srcOrd="1" destOrd="0" presId="urn:microsoft.com/office/officeart/2018/2/layout/IconLabelList"/>
    <dgm:cxn modelId="{2CB2A6F2-18D0-4094-ABFD-3D48A9A5A6B9}" type="presParOf" srcId="{1046B84B-D275-4A3B-90B7-00B7D93C74F5}" destId="{F4AE8FAA-073A-4A34-A756-38EAFF598C7D}" srcOrd="2" destOrd="0" presId="urn:microsoft.com/office/officeart/2018/2/layout/IconLabelList"/>
    <dgm:cxn modelId="{7AD67026-964F-4B49-B7EF-2A0F32028556}" type="presParOf" srcId="{A2993BED-DA23-4E34-8C08-5EE8963F95BD}" destId="{29A71C48-5367-4D43-B616-11697313EEC4}" srcOrd="3" destOrd="0" presId="urn:microsoft.com/office/officeart/2018/2/layout/IconLabelList"/>
    <dgm:cxn modelId="{FC31D865-20A2-4D4E-B351-289826D70AC8}" type="presParOf" srcId="{A2993BED-DA23-4E34-8C08-5EE8963F95BD}" destId="{8B76FEB5-0D7F-419A-A7F3-25E615D8F3D2}" srcOrd="4" destOrd="0" presId="urn:microsoft.com/office/officeart/2018/2/layout/IconLabelList"/>
    <dgm:cxn modelId="{130559A6-DD4E-4867-9EEE-2C38D42DED87}" type="presParOf" srcId="{8B76FEB5-0D7F-419A-A7F3-25E615D8F3D2}" destId="{A5DF0EA3-3CE0-4A81-B595-6A4CF830AED1}" srcOrd="0" destOrd="0" presId="urn:microsoft.com/office/officeart/2018/2/layout/IconLabelList"/>
    <dgm:cxn modelId="{D18C82D4-DF1A-4163-9FBB-D82DDE95A6C4}" type="presParOf" srcId="{8B76FEB5-0D7F-419A-A7F3-25E615D8F3D2}" destId="{4A7A42BC-3C77-47DD-81B6-8B99A85BF698}" srcOrd="1" destOrd="0" presId="urn:microsoft.com/office/officeart/2018/2/layout/IconLabelList"/>
    <dgm:cxn modelId="{DA6FAEFC-7296-48D7-A674-0AE992B91CDD}" type="presParOf" srcId="{8B76FEB5-0D7F-419A-A7F3-25E615D8F3D2}" destId="{F0C10406-B4D0-45DD-92F6-F5A0B547ABE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00662AB-B7E7-4570-AD91-E2AD7F2E832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3E6C5D4-11B6-42D1-9A73-758DAF67E0D9}">
      <dgm:prSet/>
      <dgm:spPr/>
      <dgm:t>
        <a:bodyPr/>
        <a:lstStyle/>
        <a:p>
          <a:r>
            <a:rPr lang="en-US" dirty="0"/>
            <a:t>Besides jamming, there are other sources of interference that can impact 802.11 communication.</a:t>
          </a:r>
        </a:p>
      </dgm:t>
    </dgm:pt>
    <dgm:pt modelId="{C1C81522-1B25-44DD-A1E6-B541348B87F8}" type="parTrans" cxnId="{9BCDE3DE-921B-433D-A46C-D59430C8AEE5}">
      <dgm:prSet/>
      <dgm:spPr/>
      <dgm:t>
        <a:bodyPr/>
        <a:lstStyle/>
        <a:p>
          <a:endParaRPr lang="en-US"/>
        </a:p>
      </dgm:t>
    </dgm:pt>
    <dgm:pt modelId="{CDEA6808-9650-48DD-8268-18E838D5CD6A}" type="sibTrans" cxnId="{9BCDE3DE-921B-433D-A46C-D59430C8AEE5}">
      <dgm:prSet/>
      <dgm:spPr/>
      <dgm:t>
        <a:bodyPr/>
        <a:lstStyle/>
        <a:p>
          <a:endParaRPr lang="en-US"/>
        </a:p>
      </dgm:t>
    </dgm:pt>
    <dgm:pt modelId="{ABF1EF27-FCF9-43B8-BFD6-3530B49F4FF7}">
      <dgm:prSet/>
      <dgm:spPr/>
      <dgm:t>
        <a:bodyPr/>
        <a:lstStyle/>
        <a:p>
          <a:r>
            <a:rPr lang="en-US" dirty="0"/>
            <a:t>The ability to evaluate jamming detection activity in the presence of intense traffic generated by a neighbor 802.11 network is critical in this context.</a:t>
          </a:r>
        </a:p>
      </dgm:t>
    </dgm:pt>
    <dgm:pt modelId="{FB2317B1-4E82-46F5-B97B-EA79E6375B48}" type="parTrans" cxnId="{F1FBC5FA-641C-4CF1-A761-B56303C29BE4}">
      <dgm:prSet/>
      <dgm:spPr/>
      <dgm:t>
        <a:bodyPr/>
        <a:lstStyle/>
        <a:p>
          <a:endParaRPr lang="en-US"/>
        </a:p>
      </dgm:t>
    </dgm:pt>
    <dgm:pt modelId="{C5CBCE9F-F47F-4518-B78E-75910E7D9E27}" type="sibTrans" cxnId="{F1FBC5FA-641C-4CF1-A761-B56303C29BE4}">
      <dgm:prSet/>
      <dgm:spPr/>
      <dgm:t>
        <a:bodyPr/>
        <a:lstStyle/>
        <a:p>
          <a:endParaRPr lang="en-US"/>
        </a:p>
      </dgm:t>
    </dgm:pt>
    <dgm:pt modelId="{A6607CA5-1F91-4ECB-B9C6-575077F58A88}">
      <dgm:prSet/>
      <dgm:spPr/>
      <dgm:t>
        <a:bodyPr/>
        <a:lstStyle/>
        <a:p>
          <a:r>
            <a:rPr lang="en-US" dirty="0"/>
            <a:t>When combining training data samples from different scenarios, high TN and TP rate are obtained, which are comparable with the accuracy achieved by scenario-specific learning.</a:t>
          </a:r>
        </a:p>
      </dgm:t>
    </dgm:pt>
    <dgm:pt modelId="{FF893E74-6888-482D-8039-8F0C2960B339}" type="parTrans" cxnId="{4C9520BB-130D-4A6B-80A5-C13A772F42DC}">
      <dgm:prSet/>
      <dgm:spPr/>
      <dgm:t>
        <a:bodyPr/>
        <a:lstStyle/>
        <a:p>
          <a:endParaRPr lang="en-US"/>
        </a:p>
      </dgm:t>
    </dgm:pt>
    <dgm:pt modelId="{20CA6EF9-ED80-49F6-A69A-F82151E071AF}" type="sibTrans" cxnId="{4C9520BB-130D-4A6B-80A5-C13A772F42DC}">
      <dgm:prSet/>
      <dgm:spPr/>
      <dgm:t>
        <a:bodyPr/>
        <a:lstStyle/>
        <a:p>
          <a:endParaRPr lang="en-US"/>
        </a:p>
      </dgm:t>
    </dgm:pt>
    <dgm:pt modelId="{E613EDB7-79AF-4B4D-93D9-49555A4BE5B9}" type="pres">
      <dgm:prSet presAssocID="{100662AB-B7E7-4570-AD91-E2AD7F2E8329}" presName="root" presStyleCnt="0">
        <dgm:presLayoutVars>
          <dgm:dir/>
          <dgm:resizeHandles val="exact"/>
        </dgm:presLayoutVars>
      </dgm:prSet>
      <dgm:spPr/>
    </dgm:pt>
    <dgm:pt modelId="{50126FCD-F5B0-4E3F-8533-EAF73C410E50}" type="pres">
      <dgm:prSet presAssocID="{83E6C5D4-11B6-42D1-9A73-758DAF67E0D9}" presName="compNode" presStyleCnt="0"/>
      <dgm:spPr/>
    </dgm:pt>
    <dgm:pt modelId="{1B468C19-8816-44BD-9AE0-74D3DCCC9016}" type="pres">
      <dgm:prSet presAssocID="{83E6C5D4-11B6-42D1-9A73-758DAF67E0D9}" presName="bgRect" presStyleLbl="bgShp" presStyleIdx="0" presStyleCnt="3"/>
      <dgm:spPr/>
    </dgm:pt>
    <dgm:pt modelId="{B94622AD-78A5-4DE7-AB19-1261640638DB}" type="pres">
      <dgm:prSet presAssocID="{83E6C5D4-11B6-42D1-9A73-758DAF67E0D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ireless router"/>
        </a:ext>
      </dgm:extLst>
    </dgm:pt>
    <dgm:pt modelId="{E452024B-DAA0-4513-B5F1-01E60E98F506}" type="pres">
      <dgm:prSet presAssocID="{83E6C5D4-11B6-42D1-9A73-758DAF67E0D9}" presName="spaceRect" presStyleCnt="0"/>
      <dgm:spPr/>
    </dgm:pt>
    <dgm:pt modelId="{0BEC3F98-6A7C-4D6B-B1A9-61A02D2AF519}" type="pres">
      <dgm:prSet presAssocID="{83E6C5D4-11B6-42D1-9A73-758DAF67E0D9}" presName="parTx" presStyleLbl="revTx" presStyleIdx="0" presStyleCnt="3">
        <dgm:presLayoutVars>
          <dgm:chMax val="0"/>
          <dgm:chPref val="0"/>
        </dgm:presLayoutVars>
      </dgm:prSet>
      <dgm:spPr/>
    </dgm:pt>
    <dgm:pt modelId="{7D7176D3-01D6-492D-92E4-3393FA7D53EC}" type="pres">
      <dgm:prSet presAssocID="{CDEA6808-9650-48DD-8268-18E838D5CD6A}" presName="sibTrans" presStyleCnt="0"/>
      <dgm:spPr/>
    </dgm:pt>
    <dgm:pt modelId="{185721A3-FCF8-405B-9905-6E82BE1E9BF7}" type="pres">
      <dgm:prSet presAssocID="{ABF1EF27-FCF9-43B8-BFD6-3530B49F4FF7}" presName="compNode" presStyleCnt="0"/>
      <dgm:spPr/>
    </dgm:pt>
    <dgm:pt modelId="{D723DE4B-DE9E-4693-AE7D-8A33B47B9D6B}" type="pres">
      <dgm:prSet presAssocID="{ABF1EF27-FCF9-43B8-BFD6-3530B49F4FF7}" presName="bgRect" presStyleLbl="bgShp" presStyleIdx="1" presStyleCnt="3"/>
      <dgm:spPr/>
    </dgm:pt>
    <dgm:pt modelId="{3B1D2750-EB8B-41A3-ABA9-36B9D75C13AC}" type="pres">
      <dgm:prSet presAssocID="{ABF1EF27-FCF9-43B8-BFD6-3530B49F4FF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cessor"/>
        </a:ext>
      </dgm:extLst>
    </dgm:pt>
    <dgm:pt modelId="{392F89E6-AB96-4FCF-A1B4-F464840527C5}" type="pres">
      <dgm:prSet presAssocID="{ABF1EF27-FCF9-43B8-BFD6-3530B49F4FF7}" presName="spaceRect" presStyleCnt="0"/>
      <dgm:spPr/>
    </dgm:pt>
    <dgm:pt modelId="{3B2FCD7A-9149-4179-B6E2-CB957EACB8FA}" type="pres">
      <dgm:prSet presAssocID="{ABF1EF27-FCF9-43B8-BFD6-3530B49F4FF7}" presName="parTx" presStyleLbl="revTx" presStyleIdx="1" presStyleCnt="3">
        <dgm:presLayoutVars>
          <dgm:chMax val="0"/>
          <dgm:chPref val="0"/>
        </dgm:presLayoutVars>
      </dgm:prSet>
      <dgm:spPr/>
    </dgm:pt>
    <dgm:pt modelId="{1BF10FB3-66A7-4A0E-B1A7-0384086F9939}" type="pres">
      <dgm:prSet presAssocID="{C5CBCE9F-F47F-4518-B78E-75910E7D9E27}" presName="sibTrans" presStyleCnt="0"/>
      <dgm:spPr/>
    </dgm:pt>
    <dgm:pt modelId="{33CA7ADF-CD99-46B8-93A8-C63B55E0BD29}" type="pres">
      <dgm:prSet presAssocID="{A6607CA5-1F91-4ECB-B9C6-575077F58A88}" presName="compNode" presStyleCnt="0"/>
      <dgm:spPr/>
    </dgm:pt>
    <dgm:pt modelId="{ACB156EB-53AA-4840-9FD0-BDF1A4160594}" type="pres">
      <dgm:prSet presAssocID="{A6607CA5-1F91-4ECB-B9C6-575077F58A88}" presName="bgRect" presStyleLbl="bgShp" presStyleIdx="2" presStyleCnt="3"/>
      <dgm:spPr/>
    </dgm:pt>
    <dgm:pt modelId="{5588A9F9-DEC6-416B-81C8-1E0F82559508}" type="pres">
      <dgm:prSet presAssocID="{A6607CA5-1F91-4ECB-B9C6-575077F58A8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2F565ADF-E064-43CF-8716-D40554955E7C}" type="pres">
      <dgm:prSet presAssocID="{A6607CA5-1F91-4ECB-B9C6-575077F58A88}" presName="spaceRect" presStyleCnt="0"/>
      <dgm:spPr/>
    </dgm:pt>
    <dgm:pt modelId="{756E01E2-A3D7-43CE-BA88-5C0426753E78}" type="pres">
      <dgm:prSet presAssocID="{A6607CA5-1F91-4ECB-B9C6-575077F58A88}" presName="parTx" presStyleLbl="revTx" presStyleIdx="2" presStyleCnt="3">
        <dgm:presLayoutVars>
          <dgm:chMax val="0"/>
          <dgm:chPref val="0"/>
        </dgm:presLayoutVars>
      </dgm:prSet>
      <dgm:spPr/>
    </dgm:pt>
  </dgm:ptLst>
  <dgm:cxnLst>
    <dgm:cxn modelId="{244D0D0C-1808-4850-B0B2-1814BB597871}" type="presOf" srcId="{83E6C5D4-11B6-42D1-9A73-758DAF67E0D9}" destId="{0BEC3F98-6A7C-4D6B-B1A9-61A02D2AF519}" srcOrd="0" destOrd="0" presId="urn:microsoft.com/office/officeart/2018/2/layout/IconVerticalSolidList"/>
    <dgm:cxn modelId="{47BBB542-6D6B-4621-9755-9CA376F32C77}" type="presOf" srcId="{ABF1EF27-FCF9-43B8-BFD6-3530B49F4FF7}" destId="{3B2FCD7A-9149-4179-B6E2-CB957EACB8FA}" srcOrd="0" destOrd="0" presId="urn:microsoft.com/office/officeart/2018/2/layout/IconVerticalSolidList"/>
    <dgm:cxn modelId="{E22FFE6F-DBFE-48B3-BF9E-1865F2C3BD23}" type="presOf" srcId="{100662AB-B7E7-4570-AD91-E2AD7F2E8329}" destId="{E613EDB7-79AF-4B4D-93D9-49555A4BE5B9}" srcOrd="0" destOrd="0" presId="urn:microsoft.com/office/officeart/2018/2/layout/IconVerticalSolidList"/>
    <dgm:cxn modelId="{2DF9FD7F-25FD-4820-862F-30F69A352CEA}" type="presOf" srcId="{A6607CA5-1F91-4ECB-B9C6-575077F58A88}" destId="{756E01E2-A3D7-43CE-BA88-5C0426753E78}" srcOrd="0" destOrd="0" presId="urn:microsoft.com/office/officeart/2018/2/layout/IconVerticalSolidList"/>
    <dgm:cxn modelId="{4C9520BB-130D-4A6B-80A5-C13A772F42DC}" srcId="{100662AB-B7E7-4570-AD91-E2AD7F2E8329}" destId="{A6607CA5-1F91-4ECB-B9C6-575077F58A88}" srcOrd="2" destOrd="0" parTransId="{FF893E74-6888-482D-8039-8F0C2960B339}" sibTransId="{20CA6EF9-ED80-49F6-A69A-F82151E071AF}"/>
    <dgm:cxn modelId="{9BCDE3DE-921B-433D-A46C-D59430C8AEE5}" srcId="{100662AB-B7E7-4570-AD91-E2AD7F2E8329}" destId="{83E6C5D4-11B6-42D1-9A73-758DAF67E0D9}" srcOrd="0" destOrd="0" parTransId="{C1C81522-1B25-44DD-A1E6-B541348B87F8}" sibTransId="{CDEA6808-9650-48DD-8268-18E838D5CD6A}"/>
    <dgm:cxn modelId="{F1FBC5FA-641C-4CF1-A761-B56303C29BE4}" srcId="{100662AB-B7E7-4570-AD91-E2AD7F2E8329}" destId="{ABF1EF27-FCF9-43B8-BFD6-3530B49F4FF7}" srcOrd="1" destOrd="0" parTransId="{FB2317B1-4E82-46F5-B97B-EA79E6375B48}" sibTransId="{C5CBCE9F-F47F-4518-B78E-75910E7D9E27}"/>
    <dgm:cxn modelId="{6235866F-2C8D-41CA-96F2-3753809C76DE}" type="presParOf" srcId="{E613EDB7-79AF-4B4D-93D9-49555A4BE5B9}" destId="{50126FCD-F5B0-4E3F-8533-EAF73C410E50}" srcOrd="0" destOrd="0" presId="urn:microsoft.com/office/officeart/2018/2/layout/IconVerticalSolidList"/>
    <dgm:cxn modelId="{2089A878-DAF5-44FD-9823-16678EE3068C}" type="presParOf" srcId="{50126FCD-F5B0-4E3F-8533-EAF73C410E50}" destId="{1B468C19-8816-44BD-9AE0-74D3DCCC9016}" srcOrd="0" destOrd="0" presId="urn:microsoft.com/office/officeart/2018/2/layout/IconVerticalSolidList"/>
    <dgm:cxn modelId="{9B8FC94D-017F-4C4D-8135-0F50243203F1}" type="presParOf" srcId="{50126FCD-F5B0-4E3F-8533-EAF73C410E50}" destId="{B94622AD-78A5-4DE7-AB19-1261640638DB}" srcOrd="1" destOrd="0" presId="urn:microsoft.com/office/officeart/2018/2/layout/IconVerticalSolidList"/>
    <dgm:cxn modelId="{5452EF34-E1D3-4BB8-AAFA-C689992C288C}" type="presParOf" srcId="{50126FCD-F5B0-4E3F-8533-EAF73C410E50}" destId="{E452024B-DAA0-4513-B5F1-01E60E98F506}" srcOrd="2" destOrd="0" presId="urn:microsoft.com/office/officeart/2018/2/layout/IconVerticalSolidList"/>
    <dgm:cxn modelId="{F1F9A942-724C-4367-9B9D-866B6023EF50}" type="presParOf" srcId="{50126FCD-F5B0-4E3F-8533-EAF73C410E50}" destId="{0BEC3F98-6A7C-4D6B-B1A9-61A02D2AF519}" srcOrd="3" destOrd="0" presId="urn:microsoft.com/office/officeart/2018/2/layout/IconVerticalSolidList"/>
    <dgm:cxn modelId="{404D30C8-764B-4A18-A1F2-88EEBA53A027}" type="presParOf" srcId="{E613EDB7-79AF-4B4D-93D9-49555A4BE5B9}" destId="{7D7176D3-01D6-492D-92E4-3393FA7D53EC}" srcOrd="1" destOrd="0" presId="urn:microsoft.com/office/officeart/2018/2/layout/IconVerticalSolidList"/>
    <dgm:cxn modelId="{36AB4EEF-EA76-4A92-A6EC-137F95A28BB2}" type="presParOf" srcId="{E613EDB7-79AF-4B4D-93D9-49555A4BE5B9}" destId="{185721A3-FCF8-405B-9905-6E82BE1E9BF7}" srcOrd="2" destOrd="0" presId="urn:microsoft.com/office/officeart/2018/2/layout/IconVerticalSolidList"/>
    <dgm:cxn modelId="{36981812-5645-474C-8D89-CEEC58A7D471}" type="presParOf" srcId="{185721A3-FCF8-405B-9905-6E82BE1E9BF7}" destId="{D723DE4B-DE9E-4693-AE7D-8A33B47B9D6B}" srcOrd="0" destOrd="0" presId="urn:microsoft.com/office/officeart/2018/2/layout/IconVerticalSolidList"/>
    <dgm:cxn modelId="{A9FD40CC-8AEB-447A-9664-591F420D0E6F}" type="presParOf" srcId="{185721A3-FCF8-405B-9905-6E82BE1E9BF7}" destId="{3B1D2750-EB8B-41A3-ABA9-36B9D75C13AC}" srcOrd="1" destOrd="0" presId="urn:microsoft.com/office/officeart/2018/2/layout/IconVerticalSolidList"/>
    <dgm:cxn modelId="{BA709B47-ECBB-4DAE-BBB5-EBB51D23248E}" type="presParOf" srcId="{185721A3-FCF8-405B-9905-6E82BE1E9BF7}" destId="{392F89E6-AB96-4FCF-A1B4-F464840527C5}" srcOrd="2" destOrd="0" presId="urn:microsoft.com/office/officeart/2018/2/layout/IconVerticalSolidList"/>
    <dgm:cxn modelId="{AFDA90F4-F952-4EB3-9A3A-93AB00A3B2F5}" type="presParOf" srcId="{185721A3-FCF8-405B-9905-6E82BE1E9BF7}" destId="{3B2FCD7A-9149-4179-B6E2-CB957EACB8FA}" srcOrd="3" destOrd="0" presId="urn:microsoft.com/office/officeart/2018/2/layout/IconVerticalSolidList"/>
    <dgm:cxn modelId="{54527F15-C352-48FB-A6C3-8728DEEA2383}" type="presParOf" srcId="{E613EDB7-79AF-4B4D-93D9-49555A4BE5B9}" destId="{1BF10FB3-66A7-4A0E-B1A7-0384086F9939}" srcOrd="3" destOrd="0" presId="urn:microsoft.com/office/officeart/2018/2/layout/IconVerticalSolidList"/>
    <dgm:cxn modelId="{5B91FFB2-27CD-4C67-9909-B10617B923EB}" type="presParOf" srcId="{E613EDB7-79AF-4B4D-93D9-49555A4BE5B9}" destId="{33CA7ADF-CD99-46B8-93A8-C63B55E0BD29}" srcOrd="4" destOrd="0" presId="urn:microsoft.com/office/officeart/2018/2/layout/IconVerticalSolidList"/>
    <dgm:cxn modelId="{B108226D-8B15-4943-99FF-4285103CF215}" type="presParOf" srcId="{33CA7ADF-CD99-46B8-93A8-C63B55E0BD29}" destId="{ACB156EB-53AA-4840-9FD0-BDF1A4160594}" srcOrd="0" destOrd="0" presId="urn:microsoft.com/office/officeart/2018/2/layout/IconVerticalSolidList"/>
    <dgm:cxn modelId="{2C546AAE-D563-4EA9-B777-D676891388F7}" type="presParOf" srcId="{33CA7ADF-CD99-46B8-93A8-C63B55E0BD29}" destId="{5588A9F9-DEC6-416B-81C8-1E0F82559508}" srcOrd="1" destOrd="0" presId="urn:microsoft.com/office/officeart/2018/2/layout/IconVerticalSolidList"/>
    <dgm:cxn modelId="{5806C3D7-8670-4876-8620-077CAF037CF5}" type="presParOf" srcId="{33CA7ADF-CD99-46B8-93A8-C63B55E0BD29}" destId="{2F565ADF-E064-43CF-8716-D40554955E7C}" srcOrd="2" destOrd="0" presId="urn:microsoft.com/office/officeart/2018/2/layout/IconVerticalSolidList"/>
    <dgm:cxn modelId="{A608113E-BA61-4AB2-A84E-D64F6878631F}" type="presParOf" srcId="{33CA7ADF-CD99-46B8-93A8-C63B55E0BD29}" destId="{756E01E2-A3D7-43CE-BA88-5C0426753E7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D5B8C5E-E5C4-4351-84EC-ABDC1D3BB0F4}"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14CD4EFF-FCC5-42F0-8301-24488636A36C}">
      <dgm:prSet/>
      <dgm:spPr/>
      <dgm:t>
        <a:bodyPr/>
        <a:lstStyle/>
        <a:p>
          <a:r>
            <a:rPr lang="en-US"/>
            <a:t>More advanced models: Deep Learning</a:t>
          </a:r>
        </a:p>
      </dgm:t>
    </dgm:pt>
    <dgm:pt modelId="{66139832-F61E-4009-BCAF-18DB9C33A039}" type="parTrans" cxnId="{445791A0-666E-435E-A6AD-BB17B8ADC871}">
      <dgm:prSet/>
      <dgm:spPr/>
      <dgm:t>
        <a:bodyPr/>
        <a:lstStyle/>
        <a:p>
          <a:endParaRPr lang="en-US"/>
        </a:p>
      </dgm:t>
    </dgm:pt>
    <dgm:pt modelId="{086859BF-1034-4341-89AB-47B0E6FAF601}" type="sibTrans" cxnId="{445791A0-666E-435E-A6AD-BB17B8ADC871}">
      <dgm:prSet/>
      <dgm:spPr/>
      <dgm:t>
        <a:bodyPr/>
        <a:lstStyle/>
        <a:p>
          <a:endParaRPr lang="en-US"/>
        </a:p>
      </dgm:t>
    </dgm:pt>
    <dgm:pt modelId="{08A71417-59D4-490E-9EC0-E6269E6AAFD9}">
      <dgm:prSet/>
      <dgm:spPr/>
      <dgm:t>
        <a:bodyPr/>
        <a:lstStyle/>
        <a:p>
          <a:r>
            <a:rPr lang="en-US"/>
            <a:t>Better handles complexity and adaptive jamming attacks</a:t>
          </a:r>
        </a:p>
      </dgm:t>
    </dgm:pt>
    <dgm:pt modelId="{D6B542F3-26CB-408B-89C3-3B3DFEDB2C9E}" type="parTrans" cxnId="{79444AB3-982A-4B63-8AD3-4B8BE99F0074}">
      <dgm:prSet/>
      <dgm:spPr/>
      <dgm:t>
        <a:bodyPr/>
        <a:lstStyle/>
        <a:p>
          <a:endParaRPr lang="en-US"/>
        </a:p>
      </dgm:t>
    </dgm:pt>
    <dgm:pt modelId="{8F64D289-9C59-4525-8EFC-6CCC5CEC7A0F}" type="sibTrans" cxnId="{79444AB3-982A-4B63-8AD3-4B8BE99F0074}">
      <dgm:prSet/>
      <dgm:spPr/>
      <dgm:t>
        <a:bodyPr/>
        <a:lstStyle/>
        <a:p>
          <a:endParaRPr lang="en-US"/>
        </a:p>
      </dgm:t>
    </dgm:pt>
    <dgm:pt modelId="{DF265A55-D0A0-4CC0-9394-36E424178C93}">
      <dgm:prSet/>
      <dgm:spPr/>
      <dgm:t>
        <a:bodyPr/>
        <a:lstStyle/>
        <a:p>
          <a:r>
            <a:rPr lang="en-US"/>
            <a:t>Federated learning used for decentralization</a:t>
          </a:r>
        </a:p>
      </dgm:t>
    </dgm:pt>
    <dgm:pt modelId="{11477A7E-2359-4228-A5A6-289DDD6FA107}" type="parTrans" cxnId="{CBB2211C-1BA9-4F25-9F6E-1BD7B5A7F0E8}">
      <dgm:prSet/>
      <dgm:spPr/>
      <dgm:t>
        <a:bodyPr/>
        <a:lstStyle/>
        <a:p>
          <a:endParaRPr lang="en-US"/>
        </a:p>
      </dgm:t>
    </dgm:pt>
    <dgm:pt modelId="{F11F806E-9F19-42BE-BAB5-9FE1F961D828}" type="sibTrans" cxnId="{CBB2211C-1BA9-4F25-9F6E-1BD7B5A7F0E8}">
      <dgm:prSet/>
      <dgm:spPr/>
      <dgm:t>
        <a:bodyPr/>
        <a:lstStyle/>
        <a:p>
          <a:endParaRPr lang="en-US"/>
        </a:p>
      </dgm:t>
    </dgm:pt>
    <dgm:pt modelId="{536CF6A3-3B7E-4035-B867-3DD3C0718552}">
      <dgm:prSet/>
      <dgm:spPr/>
      <dgm:t>
        <a:bodyPr/>
        <a:lstStyle/>
        <a:p>
          <a:r>
            <a:rPr lang="en-US"/>
            <a:t>Real-time training and adaptation</a:t>
          </a:r>
        </a:p>
      </dgm:t>
    </dgm:pt>
    <dgm:pt modelId="{876312F7-90B2-46C0-A6D4-38DAAEF35370}" type="parTrans" cxnId="{B583DC4C-FC56-4A69-9032-FBF5A68087FC}">
      <dgm:prSet/>
      <dgm:spPr/>
      <dgm:t>
        <a:bodyPr/>
        <a:lstStyle/>
        <a:p>
          <a:endParaRPr lang="en-US"/>
        </a:p>
      </dgm:t>
    </dgm:pt>
    <dgm:pt modelId="{6083B399-B4CD-4DA0-ACA4-240A6257DD1E}" type="sibTrans" cxnId="{B583DC4C-FC56-4A69-9032-FBF5A68087FC}">
      <dgm:prSet/>
      <dgm:spPr/>
      <dgm:t>
        <a:bodyPr/>
        <a:lstStyle/>
        <a:p>
          <a:endParaRPr lang="en-US"/>
        </a:p>
      </dgm:t>
    </dgm:pt>
    <dgm:pt modelId="{8A71592D-3C6D-408C-A4D5-529CD9C657F2}">
      <dgm:prSet/>
      <dgm:spPr/>
      <dgm:t>
        <a:bodyPr/>
        <a:lstStyle/>
        <a:p>
          <a:endParaRPr lang="en-US" dirty="0"/>
        </a:p>
      </dgm:t>
    </dgm:pt>
    <dgm:pt modelId="{BE26499B-AA1E-4049-A65F-97E29992D941}" type="parTrans" cxnId="{A0909EEC-5EDA-405B-AEFD-A808E117610C}">
      <dgm:prSet/>
      <dgm:spPr/>
      <dgm:t>
        <a:bodyPr/>
        <a:lstStyle/>
        <a:p>
          <a:endParaRPr lang="en-US"/>
        </a:p>
      </dgm:t>
    </dgm:pt>
    <dgm:pt modelId="{7192BF76-3496-4A4A-A155-7A53D2141B3A}" type="sibTrans" cxnId="{A0909EEC-5EDA-405B-AEFD-A808E117610C}">
      <dgm:prSet/>
      <dgm:spPr/>
      <dgm:t>
        <a:bodyPr/>
        <a:lstStyle/>
        <a:p>
          <a:endParaRPr lang="en-US"/>
        </a:p>
      </dgm:t>
    </dgm:pt>
    <dgm:pt modelId="{B1428CCC-367A-4BFA-8AF9-494C4E75FDFE}">
      <dgm:prSet/>
      <dgm:spPr/>
      <dgm:t>
        <a:bodyPr/>
        <a:lstStyle/>
        <a:p>
          <a:r>
            <a:rPr lang="en-US" dirty="0"/>
            <a:t>Network simulations and adversarial training models allow for secure training and boosts resilience</a:t>
          </a:r>
        </a:p>
      </dgm:t>
    </dgm:pt>
    <dgm:pt modelId="{70123AB7-E4E7-457E-B4FE-482394FA1C6E}" type="parTrans" cxnId="{2594955E-1D69-4616-B982-D9254C36B572}">
      <dgm:prSet/>
      <dgm:spPr/>
      <dgm:t>
        <a:bodyPr/>
        <a:lstStyle/>
        <a:p>
          <a:endParaRPr lang="en-US"/>
        </a:p>
      </dgm:t>
    </dgm:pt>
    <dgm:pt modelId="{C8817552-D83A-44EB-8E9A-8DD618CD5987}" type="sibTrans" cxnId="{2594955E-1D69-4616-B982-D9254C36B572}">
      <dgm:prSet/>
      <dgm:spPr/>
      <dgm:t>
        <a:bodyPr/>
        <a:lstStyle/>
        <a:p>
          <a:endParaRPr lang="en-US"/>
        </a:p>
      </dgm:t>
    </dgm:pt>
    <dgm:pt modelId="{3B89E905-D0AA-4925-8E4A-06A09F7F288D}" type="pres">
      <dgm:prSet presAssocID="{7D5B8C5E-E5C4-4351-84EC-ABDC1D3BB0F4}" presName="linear" presStyleCnt="0">
        <dgm:presLayoutVars>
          <dgm:dir/>
          <dgm:animLvl val="lvl"/>
          <dgm:resizeHandles val="exact"/>
        </dgm:presLayoutVars>
      </dgm:prSet>
      <dgm:spPr/>
    </dgm:pt>
    <dgm:pt modelId="{405E0264-6BEF-415A-B08E-D766CF317A95}" type="pres">
      <dgm:prSet presAssocID="{14CD4EFF-FCC5-42F0-8301-24488636A36C}" presName="parentLin" presStyleCnt="0"/>
      <dgm:spPr/>
    </dgm:pt>
    <dgm:pt modelId="{CE4A0EA2-CBC0-4311-82D1-0DE39A9EDD5C}" type="pres">
      <dgm:prSet presAssocID="{14CD4EFF-FCC5-42F0-8301-24488636A36C}" presName="parentLeftMargin" presStyleLbl="node1" presStyleIdx="0" presStyleCnt="3"/>
      <dgm:spPr/>
    </dgm:pt>
    <dgm:pt modelId="{3943630F-BFC8-446F-B4DD-74EDD8F1593C}" type="pres">
      <dgm:prSet presAssocID="{14CD4EFF-FCC5-42F0-8301-24488636A36C}" presName="parentText" presStyleLbl="node1" presStyleIdx="0" presStyleCnt="3">
        <dgm:presLayoutVars>
          <dgm:chMax val="0"/>
          <dgm:bulletEnabled val="1"/>
        </dgm:presLayoutVars>
      </dgm:prSet>
      <dgm:spPr/>
    </dgm:pt>
    <dgm:pt modelId="{F8A04E43-BEAD-42FD-AC62-EEED27502686}" type="pres">
      <dgm:prSet presAssocID="{14CD4EFF-FCC5-42F0-8301-24488636A36C}" presName="negativeSpace" presStyleCnt="0"/>
      <dgm:spPr/>
    </dgm:pt>
    <dgm:pt modelId="{EF493C41-6031-40C0-B54C-B3F3BE6E0F63}" type="pres">
      <dgm:prSet presAssocID="{14CD4EFF-FCC5-42F0-8301-24488636A36C}" presName="childText" presStyleLbl="conFgAcc1" presStyleIdx="0" presStyleCnt="3">
        <dgm:presLayoutVars>
          <dgm:bulletEnabled val="1"/>
        </dgm:presLayoutVars>
      </dgm:prSet>
      <dgm:spPr/>
    </dgm:pt>
    <dgm:pt modelId="{D4EDB225-EFBA-4331-BB1E-0550C6EA30F0}" type="pres">
      <dgm:prSet presAssocID="{086859BF-1034-4341-89AB-47B0E6FAF601}" presName="spaceBetweenRectangles" presStyleCnt="0"/>
      <dgm:spPr/>
    </dgm:pt>
    <dgm:pt modelId="{6FBF7AA1-7F3D-4CCD-87A6-5A80B3CA0CAC}" type="pres">
      <dgm:prSet presAssocID="{DF265A55-D0A0-4CC0-9394-36E424178C93}" presName="parentLin" presStyleCnt="0"/>
      <dgm:spPr/>
    </dgm:pt>
    <dgm:pt modelId="{F34BD233-D4F0-4260-B0CC-D54562C69F60}" type="pres">
      <dgm:prSet presAssocID="{DF265A55-D0A0-4CC0-9394-36E424178C93}" presName="parentLeftMargin" presStyleLbl="node1" presStyleIdx="0" presStyleCnt="3"/>
      <dgm:spPr/>
    </dgm:pt>
    <dgm:pt modelId="{BA951F38-119F-4A36-A674-ED6EA1CFD61B}" type="pres">
      <dgm:prSet presAssocID="{DF265A55-D0A0-4CC0-9394-36E424178C93}" presName="parentText" presStyleLbl="node1" presStyleIdx="1" presStyleCnt="3">
        <dgm:presLayoutVars>
          <dgm:chMax val="0"/>
          <dgm:bulletEnabled val="1"/>
        </dgm:presLayoutVars>
      </dgm:prSet>
      <dgm:spPr/>
    </dgm:pt>
    <dgm:pt modelId="{6506D55F-D63E-42DC-A5C4-FA134D114E79}" type="pres">
      <dgm:prSet presAssocID="{DF265A55-D0A0-4CC0-9394-36E424178C93}" presName="negativeSpace" presStyleCnt="0"/>
      <dgm:spPr/>
    </dgm:pt>
    <dgm:pt modelId="{BFDA1AB0-531B-441C-8079-539BCCE911F9}" type="pres">
      <dgm:prSet presAssocID="{DF265A55-D0A0-4CC0-9394-36E424178C93}" presName="childText" presStyleLbl="conFgAcc1" presStyleIdx="1" presStyleCnt="3">
        <dgm:presLayoutVars>
          <dgm:bulletEnabled val="1"/>
        </dgm:presLayoutVars>
      </dgm:prSet>
      <dgm:spPr/>
    </dgm:pt>
    <dgm:pt modelId="{02FEBADA-8687-4FB2-B06A-F5346A917F05}" type="pres">
      <dgm:prSet presAssocID="{F11F806E-9F19-42BE-BAB5-9FE1F961D828}" presName="spaceBetweenRectangles" presStyleCnt="0"/>
      <dgm:spPr/>
    </dgm:pt>
    <dgm:pt modelId="{0C53F2EB-66A5-45CD-BE1C-8C137C56661F}" type="pres">
      <dgm:prSet presAssocID="{536CF6A3-3B7E-4035-B867-3DD3C0718552}" presName="parentLin" presStyleCnt="0"/>
      <dgm:spPr/>
    </dgm:pt>
    <dgm:pt modelId="{284C9425-D867-4964-A6F8-D454B59CD8FF}" type="pres">
      <dgm:prSet presAssocID="{536CF6A3-3B7E-4035-B867-3DD3C0718552}" presName="parentLeftMargin" presStyleLbl="node1" presStyleIdx="1" presStyleCnt="3"/>
      <dgm:spPr/>
    </dgm:pt>
    <dgm:pt modelId="{F20C390D-C2B0-4196-8F48-C7589BE3ED80}" type="pres">
      <dgm:prSet presAssocID="{536CF6A3-3B7E-4035-B867-3DD3C0718552}" presName="parentText" presStyleLbl="node1" presStyleIdx="2" presStyleCnt="3">
        <dgm:presLayoutVars>
          <dgm:chMax val="0"/>
          <dgm:bulletEnabled val="1"/>
        </dgm:presLayoutVars>
      </dgm:prSet>
      <dgm:spPr/>
    </dgm:pt>
    <dgm:pt modelId="{8CF28585-CE15-4463-80FC-1EC7E8D56810}" type="pres">
      <dgm:prSet presAssocID="{536CF6A3-3B7E-4035-B867-3DD3C0718552}" presName="negativeSpace" presStyleCnt="0"/>
      <dgm:spPr/>
    </dgm:pt>
    <dgm:pt modelId="{041DC70F-03F7-4AEE-B201-9334716FE3BB}" type="pres">
      <dgm:prSet presAssocID="{536CF6A3-3B7E-4035-B867-3DD3C0718552}" presName="childText" presStyleLbl="conFgAcc1" presStyleIdx="2" presStyleCnt="3">
        <dgm:presLayoutVars>
          <dgm:bulletEnabled val="1"/>
        </dgm:presLayoutVars>
      </dgm:prSet>
      <dgm:spPr/>
    </dgm:pt>
  </dgm:ptLst>
  <dgm:cxnLst>
    <dgm:cxn modelId="{9A163A0E-BD33-4E60-858E-1598F698FD11}" type="presOf" srcId="{08A71417-59D4-490E-9EC0-E6269E6AAFD9}" destId="{EF493C41-6031-40C0-B54C-B3F3BE6E0F63}" srcOrd="0" destOrd="0" presId="urn:microsoft.com/office/officeart/2005/8/layout/list1"/>
    <dgm:cxn modelId="{CBB2211C-1BA9-4F25-9F6E-1BD7B5A7F0E8}" srcId="{7D5B8C5E-E5C4-4351-84EC-ABDC1D3BB0F4}" destId="{DF265A55-D0A0-4CC0-9394-36E424178C93}" srcOrd="1" destOrd="0" parTransId="{11477A7E-2359-4228-A5A6-289DDD6FA107}" sibTransId="{F11F806E-9F19-42BE-BAB5-9FE1F961D828}"/>
    <dgm:cxn modelId="{2594955E-1D69-4616-B982-D9254C36B572}" srcId="{536CF6A3-3B7E-4035-B867-3DD3C0718552}" destId="{B1428CCC-367A-4BFA-8AF9-494C4E75FDFE}" srcOrd="0" destOrd="0" parTransId="{70123AB7-E4E7-457E-B4FE-482394FA1C6E}" sibTransId="{C8817552-D83A-44EB-8E9A-8DD618CD5987}"/>
    <dgm:cxn modelId="{03B72A61-62C6-477A-A4EA-2844B697F5D5}" type="presOf" srcId="{536CF6A3-3B7E-4035-B867-3DD3C0718552}" destId="{F20C390D-C2B0-4196-8F48-C7589BE3ED80}" srcOrd="1" destOrd="0" presId="urn:microsoft.com/office/officeart/2005/8/layout/list1"/>
    <dgm:cxn modelId="{CCECC766-BAE1-463A-8B74-2DF025413B43}" type="presOf" srcId="{14CD4EFF-FCC5-42F0-8301-24488636A36C}" destId="{3943630F-BFC8-446F-B4DD-74EDD8F1593C}" srcOrd="1" destOrd="0" presId="urn:microsoft.com/office/officeart/2005/8/layout/list1"/>
    <dgm:cxn modelId="{2616E646-226F-4549-9F95-1269DC1AF8AA}" type="presOf" srcId="{DF265A55-D0A0-4CC0-9394-36E424178C93}" destId="{F34BD233-D4F0-4260-B0CC-D54562C69F60}" srcOrd="0" destOrd="0" presId="urn:microsoft.com/office/officeart/2005/8/layout/list1"/>
    <dgm:cxn modelId="{B583DC4C-FC56-4A69-9032-FBF5A68087FC}" srcId="{7D5B8C5E-E5C4-4351-84EC-ABDC1D3BB0F4}" destId="{536CF6A3-3B7E-4035-B867-3DD3C0718552}" srcOrd="2" destOrd="0" parTransId="{876312F7-90B2-46C0-A6D4-38DAAEF35370}" sibTransId="{6083B399-B4CD-4DA0-ACA4-240A6257DD1E}"/>
    <dgm:cxn modelId="{D2C51576-29D0-4423-95FA-51C7627C294E}" type="presOf" srcId="{DF265A55-D0A0-4CC0-9394-36E424178C93}" destId="{BA951F38-119F-4A36-A674-ED6EA1CFD61B}" srcOrd="1" destOrd="0" presId="urn:microsoft.com/office/officeart/2005/8/layout/list1"/>
    <dgm:cxn modelId="{BDDDB158-424B-492F-8BB9-A730EBFFABA8}" type="presOf" srcId="{14CD4EFF-FCC5-42F0-8301-24488636A36C}" destId="{CE4A0EA2-CBC0-4311-82D1-0DE39A9EDD5C}" srcOrd="0" destOrd="0" presId="urn:microsoft.com/office/officeart/2005/8/layout/list1"/>
    <dgm:cxn modelId="{445791A0-666E-435E-A6AD-BB17B8ADC871}" srcId="{7D5B8C5E-E5C4-4351-84EC-ABDC1D3BB0F4}" destId="{14CD4EFF-FCC5-42F0-8301-24488636A36C}" srcOrd="0" destOrd="0" parTransId="{66139832-F61E-4009-BCAF-18DB9C33A039}" sibTransId="{086859BF-1034-4341-89AB-47B0E6FAF601}"/>
    <dgm:cxn modelId="{5F94E2A4-2760-4492-9F36-23A0358F34E0}" type="presOf" srcId="{536CF6A3-3B7E-4035-B867-3DD3C0718552}" destId="{284C9425-D867-4964-A6F8-D454B59CD8FF}" srcOrd="0" destOrd="0" presId="urn:microsoft.com/office/officeart/2005/8/layout/list1"/>
    <dgm:cxn modelId="{79444AB3-982A-4B63-8AD3-4B8BE99F0074}" srcId="{14CD4EFF-FCC5-42F0-8301-24488636A36C}" destId="{08A71417-59D4-490E-9EC0-E6269E6AAFD9}" srcOrd="0" destOrd="0" parTransId="{D6B542F3-26CB-408B-89C3-3B3DFEDB2C9E}" sibTransId="{8F64D289-9C59-4525-8EFC-6CCC5CEC7A0F}"/>
    <dgm:cxn modelId="{33B87DDA-4AF7-4D23-BF1A-256196CCE29C}" type="presOf" srcId="{B1428CCC-367A-4BFA-8AF9-494C4E75FDFE}" destId="{041DC70F-03F7-4AEE-B201-9334716FE3BB}" srcOrd="0" destOrd="0" presId="urn:microsoft.com/office/officeart/2005/8/layout/list1"/>
    <dgm:cxn modelId="{F7B90BE1-4EBF-456B-A2B1-69E222E58C14}" type="presOf" srcId="{7D5B8C5E-E5C4-4351-84EC-ABDC1D3BB0F4}" destId="{3B89E905-D0AA-4925-8E4A-06A09F7F288D}" srcOrd="0" destOrd="0" presId="urn:microsoft.com/office/officeart/2005/8/layout/list1"/>
    <dgm:cxn modelId="{A0909EEC-5EDA-405B-AEFD-A808E117610C}" srcId="{DF265A55-D0A0-4CC0-9394-36E424178C93}" destId="{8A71592D-3C6D-408C-A4D5-529CD9C657F2}" srcOrd="0" destOrd="0" parTransId="{BE26499B-AA1E-4049-A65F-97E29992D941}" sibTransId="{7192BF76-3496-4A4A-A155-7A53D2141B3A}"/>
    <dgm:cxn modelId="{373E24F7-13BD-47A3-AE88-7B182CD59CA2}" type="presOf" srcId="{8A71592D-3C6D-408C-A4D5-529CD9C657F2}" destId="{BFDA1AB0-531B-441C-8079-539BCCE911F9}" srcOrd="0" destOrd="0" presId="urn:microsoft.com/office/officeart/2005/8/layout/list1"/>
    <dgm:cxn modelId="{A166B336-9B27-4FB0-9ECC-E4593362AB69}" type="presParOf" srcId="{3B89E905-D0AA-4925-8E4A-06A09F7F288D}" destId="{405E0264-6BEF-415A-B08E-D766CF317A95}" srcOrd="0" destOrd="0" presId="urn:microsoft.com/office/officeart/2005/8/layout/list1"/>
    <dgm:cxn modelId="{958BA7CF-B311-4AA5-AE54-092BBC400B7D}" type="presParOf" srcId="{405E0264-6BEF-415A-B08E-D766CF317A95}" destId="{CE4A0EA2-CBC0-4311-82D1-0DE39A9EDD5C}" srcOrd="0" destOrd="0" presId="urn:microsoft.com/office/officeart/2005/8/layout/list1"/>
    <dgm:cxn modelId="{A3F33662-F7A5-427B-8EC2-9A13FC2A02EE}" type="presParOf" srcId="{405E0264-6BEF-415A-B08E-D766CF317A95}" destId="{3943630F-BFC8-446F-B4DD-74EDD8F1593C}" srcOrd="1" destOrd="0" presId="urn:microsoft.com/office/officeart/2005/8/layout/list1"/>
    <dgm:cxn modelId="{CC2AF5CF-A94B-4734-AF96-94E73BA4A23A}" type="presParOf" srcId="{3B89E905-D0AA-4925-8E4A-06A09F7F288D}" destId="{F8A04E43-BEAD-42FD-AC62-EEED27502686}" srcOrd="1" destOrd="0" presId="urn:microsoft.com/office/officeart/2005/8/layout/list1"/>
    <dgm:cxn modelId="{40E8A0E9-B731-44B0-A56D-ABDE7A29818E}" type="presParOf" srcId="{3B89E905-D0AA-4925-8E4A-06A09F7F288D}" destId="{EF493C41-6031-40C0-B54C-B3F3BE6E0F63}" srcOrd="2" destOrd="0" presId="urn:microsoft.com/office/officeart/2005/8/layout/list1"/>
    <dgm:cxn modelId="{02771C89-8C8A-4FA3-A3A0-536C71A6753D}" type="presParOf" srcId="{3B89E905-D0AA-4925-8E4A-06A09F7F288D}" destId="{D4EDB225-EFBA-4331-BB1E-0550C6EA30F0}" srcOrd="3" destOrd="0" presId="urn:microsoft.com/office/officeart/2005/8/layout/list1"/>
    <dgm:cxn modelId="{05AF4520-0E1C-49B6-AD2D-F5E664DEABEE}" type="presParOf" srcId="{3B89E905-D0AA-4925-8E4A-06A09F7F288D}" destId="{6FBF7AA1-7F3D-4CCD-87A6-5A80B3CA0CAC}" srcOrd="4" destOrd="0" presId="urn:microsoft.com/office/officeart/2005/8/layout/list1"/>
    <dgm:cxn modelId="{881FE4EC-A8F9-42B4-A6C7-A8745F74419A}" type="presParOf" srcId="{6FBF7AA1-7F3D-4CCD-87A6-5A80B3CA0CAC}" destId="{F34BD233-D4F0-4260-B0CC-D54562C69F60}" srcOrd="0" destOrd="0" presId="urn:microsoft.com/office/officeart/2005/8/layout/list1"/>
    <dgm:cxn modelId="{1BC4CC00-3B54-4514-8F8D-0CE552454201}" type="presParOf" srcId="{6FBF7AA1-7F3D-4CCD-87A6-5A80B3CA0CAC}" destId="{BA951F38-119F-4A36-A674-ED6EA1CFD61B}" srcOrd="1" destOrd="0" presId="urn:microsoft.com/office/officeart/2005/8/layout/list1"/>
    <dgm:cxn modelId="{915CD664-C7A2-4928-9A77-0F87C8837A80}" type="presParOf" srcId="{3B89E905-D0AA-4925-8E4A-06A09F7F288D}" destId="{6506D55F-D63E-42DC-A5C4-FA134D114E79}" srcOrd="5" destOrd="0" presId="urn:microsoft.com/office/officeart/2005/8/layout/list1"/>
    <dgm:cxn modelId="{B333B526-6E5D-4810-AA35-8DA889F328D4}" type="presParOf" srcId="{3B89E905-D0AA-4925-8E4A-06A09F7F288D}" destId="{BFDA1AB0-531B-441C-8079-539BCCE911F9}" srcOrd="6" destOrd="0" presId="urn:microsoft.com/office/officeart/2005/8/layout/list1"/>
    <dgm:cxn modelId="{9BE1E96F-2E4C-4C50-9644-981ECC30CE72}" type="presParOf" srcId="{3B89E905-D0AA-4925-8E4A-06A09F7F288D}" destId="{02FEBADA-8687-4FB2-B06A-F5346A917F05}" srcOrd="7" destOrd="0" presId="urn:microsoft.com/office/officeart/2005/8/layout/list1"/>
    <dgm:cxn modelId="{2CF8FAC5-A615-4ADC-9367-08FCB99605D6}" type="presParOf" srcId="{3B89E905-D0AA-4925-8E4A-06A09F7F288D}" destId="{0C53F2EB-66A5-45CD-BE1C-8C137C56661F}" srcOrd="8" destOrd="0" presId="urn:microsoft.com/office/officeart/2005/8/layout/list1"/>
    <dgm:cxn modelId="{FA82D18A-5AD3-449E-A7BB-6C4C86B425D2}" type="presParOf" srcId="{0C53F2EB-66A5-45CD-BE1C-8C137C56661F}" destId="{284C9425-D867-4964-A6F8-D454B59CD8FF}" srcOrd="0" destOrd="0" presId="urn:microsoft.com/office/officeart/2005/8/layout/list1"/>
    <dgm:cxn modelId="{5F7B8025-2D55-418D-BD41-502DC42F99BB}" type="presParOf" srcId="{0C53F2EB-66A5-45CD-BE1C-8C137C56661F}" destId="{F20C390D-C2B0-4196-8F48-C7589BE3ED80}" srcOrd="1" destOrd="0" presId="urn:microsoft.com/office/officeart/2005/8/layout/list1"/>
    <dgm:cxn modelId="{F0D1975B-9B53-41B4-8E0A-5B0E288E0DA4}" type="presParOf" srcId="{3B89E905-D0AA-4925-8E4A-06A09F7F288D}" destId="{8CF28585-CE15-4463-80FC-1EC7E8D56810}" srcOrd="9" destOrd="0" presId="urn:microsoft.com/office/officeart/2005/8/layout/list1"/>
    <dgm:cxn modelId="{4D8FB30A-4070-4B92-A50F-BE3080770B04}" type="presParOf" srcId="{3B89E905-D0AA-4925-8E4A-06A09F7F288D}" destId="{041DC70F-03F7-4AEE-B201-9334716FE3B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95A29D-B9E7-4FE2-93E6-002FCE7DD7CE}"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DA908B85-59E6-4EA2-8830-15D6458204BB}">
      <dgm:prSet/>
      <dgm:spPr/>
      <dgm:t>
        <a:bodyPr/>
        <a:lstStyle/>
        <a:p>
          <a:r>
            <a:rPr lang="en-US"/>
            <a:t>Manual Thresholding:</a:t>
          </a:r>
        </a:p>
      </dgm:t>
    </dgm:pt>
    <dgm:pt modelId="{FC8C9AA7-78BB-4D2B-88F2-B0CA97269230}" type="parTrans" cxnId="{368C3296-A1C1-455F-B835-B4997417B6C8}">
      <dgm:prSet/>
      <dgm:spPr/>
      <dgm:t>
        <a:bodyPr/>
        <a:lstStyle/>
        <a:p>
          <a:endParaRPr lang="en-US"/>
        </a:p>
      </dgm:t>
    </dgm:pt>
    <dgm:pt modelId="{FD7B98A0-741E-4B10-B235-6045E744A3F2}" type="sibTrans" cxnId="{368C3296-A1C1-455F-B835-B4997417B6C8}">
      <dgm:prSet/>
      <dgm:spPr/>
      <dgm:t>
        <a:bodyPr/>
        <a:lstStyle/>
        <a:p>
          <a:endParaRPr lang="en-US"/>
        </a:p>
      </dgm:t>
    </dgm:pt>
    <dgm:pt modelId="{B8F97F72-829B-410C-A241-D2AF905159F6}">
      <dgm:prSet/>
      <dgm:spPr/>
      <dgm:t>
        <a:bodyPr/>
        <a:lstStyle/>
        <a:p>
          <a:r>
            <a:rPr lang="en-US" dirty="0"/>
            <a:t>1. Choosing key metrics</a:t>
          </a:r>
        </a:p>
      </dgm:t>
    </dgm:pt>
    <dgm:pt modelId="{9AB40AE7-3391-4044-8688-8D0CDEF0C56E}" type="parTrans" cxnId="{E707A65F-046A-40E6-8CA9-9A324873898D}">
      <dgm:prSet/>
      <dgm:spPr/>
      <dgm:t>
        <a:bodyPr/>
        <a:lstStyle/>
        <a:p>
          <a:endParaRPr lang="en-US"/>
        </a:p>
      </dgm:t>
    </dgm:pt>
    <dgm:pt modelId="{BBE89637-358D-4C22-8809-22D79366E390}" type="sibTrans" cxnId="{E707A65F-046A-40E6-8CA9-9A324873898D}">
      <dgm:prSet/>
      <dgm:spPr/>
      <dgm:t>
        <a:bodyPr/>
        <a:lstStyle/>
        <a:p>
          <a:endParaRPr lang="en-US"/>
        </a:p>
      </dgm:t>
    </dgm:pt>
    <dgm:pt modelId="{4D9E31E1-D8C6-45BF-A569-B14C20C57812}">
      <dgm:prSet/>
      <dgm:spPr/>
      <dgm:t>
        <a:bodyPr/>
        <a:lstStyle/>
        <a:p>
          <a:r>
            <a:rPr lang="en-US" dirty="0"/>
            <a:t>2. Choosing an acceptable value range</a:t>
          </a:r>
        </a:p>
      </dgm:t>
    </dgm:pt>
    <dgm:pt modelId="{F0A9F77D-B5B3-4022-98FF-DB1D8A9ABC72}" type="parTrans" cxnId="{0E742344-A946-453F-8372-731CB9758182}">
      <dgm:prSet/>
      <dgm:spPr/>
      <dgm:t>
        <a:bodyPr/>
        <a:lstStyle/>
        <a:p>
          <a:endParaRPr lang="en-US"/>
        </a:p>
      </dgm:t>
    </dgm:pt>
    <dgm:pt modelId="{F709B0BB-2F91-4B73-813C-B99FA81907AF}" type="sibTrans" cxnId="{0E742344-A946-453F-8372-731CB9758182}">
      <dgm:prSet/>
      <dgm:spPr/>
      <dgm:t>
        <a:bodyPr/>
        <a:lstStyle/>
        <a:p>
          <a:endParaRPr lang="en-US"/>
        </a:p>
      </dgm:t>
    </dgm:pt>
    <dgm:pt modelId="{72B6FCF8-58AD-4F44-99F3-AFAE830B3529}">
      <dgm:prSet/>
      <dgm:spPr/>
      <dgm:t>
        <a:bodyPr/>
        <a:lstStyle/>
        <a:p>
          <a:r>
            <a:rPr lang="en-US" dirty="0"/>
            <a:t>3. Trigger some action when values are outside of the acceptable range</a:t>
          </a:r>
        </a:p>
      </dgm:t>
    </dgm:pt>
    <dgm:pt modelId="{C57CEE33-DFE9-4804-BA86-5E8AFAF9A126}" type="parTrans" cxnId="{CBC7BE52-0D9B-4400-885F-8B4C211FCE52}">
      <dgm:prSet/>
      <dgm:spPr/>
      <dgm:t>
        <a:bodyPr/>
        <a:lstStyle/>
        <a:p>
          <a:endParaRPr lang="en-US"/>
        </a:p>
      </dgm:t>
    </dgm:pt>
    <dgm:pt modelId="{C8B304A9-B678-47D3-A697-D999CD935BA1}" type="sibTrans" cxnId="{CBC7BE52-0D9B-4400-885F-8B4C211FCE52}">
      <dgm:prSet/>
      <dgm:spPr/>
      <dgm:t>
        <a:bodyPr/>
        <a:lstStyle/>
        <a:p>
          <a:endParaRPr lang="en-US"/>
        </a:p>
      </dgm:t>
    </dgm:pt>
    <dgm:pt modelId="{C2C9FE14-E86A-4849-BCA5-FF5F9058A7EE}" type="pres">
      <dgm:prSet presAssocID="{9195A29D-B9E7-4FE2-93E6-002FCE7DD7CE}" presName="vert0" presStyleCnt="0">
        <dgm:presLayoutVars>
          <dgm:dir/>
          <dgm:animOne val="branch"/>
          <dgm:animLvl val="lvl"/>
        </dgm:presLayoutVars>
      </dgm:prSet>
      <dgm:spPr/>
    </dgm:pt>
    <dgm:pt modelId="{4782CABE-290D-44A1-8135-D0DF5AAF727B}" type="pres">
      <dgm:prSet presAssocID="{DA908B85-59E6-4EA2-8830-15D6458204BB}" presName="thickLine" presStyleLbl="alignNode1" presStyleIdx="0" presStyleCnt="1"/>
      <dgm:spPr/>
    </dgm:pt>
    <dgm:pt modelId="{DC46606C-F9F6-4D57-AD85-E5871A6EB8E0}" type="pres">
      <dgm:prSet presAssocID="{DA908B85-59E6-4EA2-8830-15D6458204BB}" presName="horz1" presStyleCnt="0"/>
      <dgm:spPr/>
    </dgm:pt>
    <dgm:pt modelId="{B645C6D7-62F1-40C2-B384-936EAB31DE6B}" type="pres">
      <dgm:prSet presAssocID="{DA908B85-59E6-4EA2-8830-15D6458204BB}" presName="tx1" presStyleLbl="revTx" presStyleIdx="0" presStyleCnt="4"/>
      <dgm:spPr/>
    </dgm:pt>
    <dgm:pt modelId="{E57104F1-18A8-4D5D-9ECD-46962FC4248A}" type="pres">
      <dgm:prSet presAssocID="{DA908B85-59E6-4EA2-8830-15D6458204BB}" presName="vert1" presStyleCnt="0"/>
      <dgm:spPr/>
    </dgm:pt>
    <dgm:pt modelId="{81C1EB61-EBE2-4F17-8E13-40C09887D9F7}" type="pres">
      <dgm:prSet presAssocID="{B8F97F72-829B-410C-A241-D2AF905159F6}" presName="vertSpace2a" presStyleCnt="0"/>
      <dgm:spPr/>
    </dgm:pt>
    <dgm:pt modelId="{E5486076-BD90-43AA-9EF7-B3584A998589}" type="pres">
      <dgm:prSet presAssocID="{B8F97F72-829B-410C-A241-D2AF905159F6}" presName="horz2" presStyleCnt="0"/>
      <dgm:spPr/>
    </dgm:pt>
    <dgm:pt modelId="{A9A8E2C6-09A6-4F0C-B032-4128C0AA2C9B}" type="pres">
      <dgm:prSet presAssocID="{B8F97F72-829B-410C-A241-D2AF905159F6}" presName="horzSpace2" presStyleCnt="0"/>
      <dgm:spPr/>
    </dgm:pt>
    <dgm:pt modelId="{BF6E4A12-2508-4904-9433-CCD92AE9DBB9}" type="pres">
      <dgm:prSet presAssocID="{B8F97F72-829B-410C-A241-D2AF905159F6}" presName="tx2" presStyleLbl="revTx" presStyleIdx="1" presStyleCnt="4"/>
      <dgm:spPr/>
    </dgm:pt>
    <dgm:pt modelId="{3192DC95-F7B4-496A-BA35-2F097A49A9EF}" type="pres">
      <dgm:prSet presAssocID="{B8F97F72-829B-410C-A241-D2AF905159F6}" presName="vert2" presStyleCnt="0"/>
      <dgm:spPr/>
    </dgm:pt>
    <dgm:pt modelId="{8D57A35D-495E-4CC0-87FC-D33BB7CBAD1F}" type="pres">
      <dgm:prSet presAssocID="{B8F97F72-829B-410C-A241-D2AF905159F6}" presName="thinLine2b" presStyleLbl="callout" presStyleIdx="0" presStyleCnt="3"/>
      <dgm:spPr/>
    </dgm:pt>
    <dgm:pt modelId="{016D8187-5D94-4E9C-A09C-0FA2A60F0838}" type="pres">
      <dgm:prSet presAssocID="{B8F97F72-829B-410C-A241-D2AF905159F6}" presName="vertSpace2b" presStyleCnt="0"/>
      <dgm:spPr/>
    </dgm:pt>
    <dgm:pt modelId="{DB976441-7BC9-4834-A187-E42A3E03B95D}" type="pres">
      <dgm:prSet presAssocID="{4D9E31E1-D8C6-45BF-A569-B14C20C57812}" presName="horz2" presStyleCnt="0"/>
      <dgm:spPr/>
    </dgm:pt>
    <dgm:pt modelId="{438F803E-0BB3-4A97-B148-F3DA664E01A2}" type="pres">
      <dgm:prSet presAssocID="{4D9E31E1-D8C6-45BF-A569-B14C20C57812}" presName="horzSpace2" presStyleCnt="0"/>
      <dgm:spPr/>
    </dgm:pt>
    <dgm:pt modelId="{97D2C504-37C7-40C2-AD68-0BE7141CAF71}" type="pres">
      <dgm:prSet presAssocID="{4D9E31E1-D8C6-45BF-A569-B14C20C57812}" presName="tx2" presStyleLbl="revTx" presStyleIdx="2" presStyleCnt="4"/>
      <dgm:spPr/>
    </dgm:pt>
    <dgm:pt modelId="{CF44BC5A-FEDF-4250-A88D-596B843F8676}" type="pres">
      <dgm:prSet presAssocID="{4D9E31E1-D8C6-45BF-A569-B14C20C57812}" presName="vert2" presStyleCnt="0"/>
      <dgm:spPr/>
    </dgm:pt>
    <dgm:pt modelId="{183E2E01-AD31-4326-B943-6467140540FE}" type="pres">
      <dgm:prSet presAssocID="{4D9E31E1-D8C6-45BF-A569-B14C20C57812}" presName="thinLine2b" presStyleLbl="callout" presStyleIdx="1" presStyleCnt="3"/>
      <dgm:spPr/>
    </dgm:pt>
    <dgm:pt modelId="{1CE25818-6C9E-43A8-9B20-8DE2B088F957}" type="pres">
      <dgm:prSet presAssocID="{4D9E31E1-D8C6-45BF-A569-B14C20C57812}" presName="vertSpace2b" presStyleCnt="0"/>
      <dgm:spPr/>
    </dgm:pt>
    <dgm:pt modelId="{C82F657C-003A-4F6C-A5D3-444102AF1717}" type="pres">
      <dgm:prSet presAssocID="{72B6FCF8-58AD-4F44-99F3-AFAE830B3529}" presName="horz2" presStyleCnt="0"/>
      <dgm:spPr/>
    </dgm:pt>
    <dgm:pt modelId="{3ADFE332-753D-4C5D-84B3-E58A9810AB94}" type="pres">
      <dgm:prSet presAssocID="{72B6FCF8-58AD-4F44-99F3-AFAE830B3529}" presName="horzSpace2" presStyleCnt="0"/>
      <dgm:spPr/>
    </dgm:pt>
    <dgm:pt modelId="{34822E06-91FF-4A09-9996-C741D5E629A2}" type="pres">
      <dgm:prSet presAssocID="{72B6FCF8-58AD-4F44-99F3-AFAE830B3529}" presName="tx2" presStyleLbl="revTx" presStyleIdx="3" presStyleCnt="4"/>
      <dgm:spPr/>
    </dgm:pt>
    <dgm:pt modelId="{C9A9B089-E70D-41BA-81AB-7EB6B9DD5907}" type="pres">
      <dgm:prSet presAssocID="{72B6FCF8-58AD-4F44-99F3-AFAE830B3529}" presName="vert2" presStyleCnt="0"/>
      <dgm:spPr/>
    </dgm:pt>
    <dgm:pt modelId="{C37260F9-322F-4E47-96DB-BA6706F71941}" type="pres">
      <dgm:prSet presAssocID="{72B6FCF8-58AD-4F44-99F3-AFAE830B3529}" presName="thinLine2b" presStyleLbl="callout" presStyleIdx="2" presStyleCnt="3"/>
      <dgm:spPr/>
    </dgm:pt>
    <dgm:pt modelId="{0E1B13F2-C541-4DBF-ACF0-FEB7E96CB819}" type="pres">
      <dgm:prSet presAssocID="{72B6FCF8-58AD-4F44-99F3-AFAE830B3529}" presName="vertSpace2b" presStyleCnt="0"/>
      <dgm:spPr/>
    </dgm:pt>
  </dgm:ptLst>
  <dgm:cxnLst>
    <dgm:cxn modelId="{C5FF1F1E-FDD3-4AAD-9325-F8E2E41BFEDA}" type="presOf" srcId="{DA908B85-59E6-4EA2-8830-15D6458204BB}" destId="{B645C6D7-62F1-40C2-B384-936EAB31DE6B}" srcOrd="0" destOrd="0" presId="urn:microsoft.com/office/officeart/2008/layout/LinedList"/>
    <dgm:cxn modelId="{7DDF481E-3427-4D3E-8DC2-38F90DEB3EB3}" type="presOf" srcId="{9195A29D-B9E7-4FE2-93E6-002FCE7DD7CE}" destId="{C2C9FE14-E86A-4849-BCA5-FF5F9058A7EE}" srcOrd="0" destOrd="0" presId="urn:microsoft.com/office/officeart/2008/layout/LinedList"/>
    <dgm:cxn modelId="{2705EB31-6F7A-4D40-808A-950D32BF3E9A}" type="presOf" srcId="{4D9E31E1-D8C6-45BF-A569-B14C20C57812}" destId="{97D2C504-37C7-40C2-AD68-0BE7141CAF71}" srcOrd="0" destOrd="0" presId="urn:microsoft.com/office/officeart/2008/layout/LinedList"/>
    <dgm:cxn modelId="{E707A65F-046A-40E6-8CA9-9A324873898D}" srcId="{DA908B85-59E6-4EA2-8830-15D6458204BB}" destId="{B8F97F72-829B-410C-A241-D2AF905159F6}" srcOrd="0" destOrd="0" parTransId="{9AB40AE7-3391-4044-8688-8D0CDEF0C56E}" sibTransId="{BBE89637-358D-4C22-8809-22D79366E390}"/>
    <dgm:cxn modelId="{0E742344-A946-453F-8372-731CB9758182}" srcId="{DA908B85-59E6-4EA2-8830-15D6458204BB}" destId="{4D9E31E1-D8C6-45BF-A569-B14C20C57812}" srcOrd="1" destOrd="0" parTransId="{F0A9F77D-B5B3-4022-98FF-DB1D8A9ABC72}" sibTransId="{F709B0BB-2F91-4B73-813C-B99FA81907AF}"/>
    <dgm:cxn modelId="{CBC7BE52-0D9B-4400-885F-8B4C211FCE52}" srcId="{DA908B85-59E6-4EA2-8830-15D6458204BB}" destId="{72B6FCF8-58AD-4F44-99F3-AFAE830B3529}" srcOrd="2" destOrd="0" parTransId="{C57CEE33-DFE9-4804-BA86-5E8AFAF9A126}" sibTransId="{C8B304A9-B678-47D3-A697-D999CD935BA1}"/>
    <dgm:cxn modelId="{368C3296-A1C1-455F-B835-B4997417B6C8}" srcId="{9195A29D-B9E7-4FE2-93E6-002FCE7DD7CE}" destId="{DA908B85-59E6-4EA2-8830-15D6458204BB}" srcOrd="0" destOrd="0" parTransId="{FC8C9AA7-78BB-4D2B-88F2-B0CA97269230}" sibTransId="{FD7B98A0-741E-4B10-B235-6045E744A3F2}"/>
    <dgm:cxn modelId="{1BD8749F-39AE-413B-949A-68F5549CA9A8}" type="presOf" srcId="{72B6FCF8-58AD-4F44-99F3-AFAE830B3529}" destId="{34822E06-91FF-4A09-9996-C741D5E629A2}" srcOrd="0" destOrd="0" presId="urn:microsoft.com/office/officeart/2008/layout/LinedList"/>
    <dgm:cxn modelId="{174521B5-CDE1-4813-A55F-A27900A50B97}" type="presOf" srcId="{B8F97F72-829B-410C-A241-D2AF905159F6}" destId="{BF6E4A12-2508-4904-9433-CCD92AE9DBB9}" srcOrd="0" destOrd="0" presId="urn:microsoft.com/office/officeart/2008/layout/LinedList"/>
    <dgm:cxn modelId="{6003BEF6-972E-496B-A685-0B009F675D42}" type="presParOf" srcId="{C2C9FE14-E86A-4849-BCA5-FF5F9058A7EE}" destId="{4782CABE-290D-44A1-8135-D0DF5AAF727B}" srcOrd="0" destOrd="0" presId="urn:microsoft.com/office/officeart/2008/layout/LinedList"/>
    <dgm:cxn modelId="{93C33219-6036-498A-BE97-131B999EA07B}" type="presParOf" srcId="{C2C9FE14-E86A-4849-BCA5-FF5F9058A7EE}" destId="{DC46606C-F9F6-4D57-AD85-E5871A6EB8E0}" srcOrd="1" destOrd="0" presId="urn:microsoft.com/office/officeart/2008/layout/LinedList"/>
    <dgm:cxn modelId="{CAA5CB28-5141-4DD9-9D7B-B20C797E7D9D}" type="presParOf" srcId="{DC46606C-F9F6-4D57-AD85-E5871A6EB8E0}" destId="{B645C6D7-62F1-40C2-B384-936EAB31DE6B}" srcOrd="0" destOrd="0" presId="urn:microsoft.com/office/officeart/2008/layout/LinedList"/>
    <dgm:cxn modelId="{40066FFE-80F1-44A5-ACCA-159F23D99D99}" type="presParOf" srcId="{DC46606C-F9F6-4D57-AD85-E5871A6EB8E0}" destId="{E57104F1-18A8-4D5D-9ECD-46962FC4248A}" srcOrd="1" destOrd="0" presId="urn:microsoft.com/office/officeart/2008/layout/LinedList"/>
    <dgm:cxn modelId="{93CBECB9-3054-4C6A-B8C5-03E399E72F78}" type="presParOf" srcId="{E57104F1-18A8-4D5D-9ECD-46962FC4248A}" destId="{81C1EB61-EBE2-4F17-8E13-40C09887D9F7}" srcOrd="0" destOrd="0" presId="urn:microsoft.com/office/officeart/2008/layout/LinedList"/>
    <dgm:cxn modelId="{21B9CE84-D5AF-4F7B-8C45-D3E68ED754B7}" type="presParOf" srcId="{E57104F1-18A8-4D5D-9ECD-46962FC4248A}" destId="{E5486076-BD90-43AA-9EF7-B3584A998589}" srcOrd="1" destOrd="0" presId="urn:microsoft.com/office/officeart/2008/layout/LinedList"/>
    <dgm:cxn modelId="{04156858-3094-437D-B2C4-2FECD99CF3FB}" type="presParOf" srcId="{E5486076-BD90-43AA-9EF7-B3584A998589}" destId="{A9A8E2C6-09A6-4F0C-B032-4128C0AA2C9B}" srcOrd="0" destOrd="0" presId="urn:microsoft.com/office/officeart/2008/layout/LinedList"/>
    <dgm:cxn modelId="{AC26E990-DFA0-4386-8589-E276458D3CFE}" type="presParOf" srcId="{E5486076-BD90-43AA-9EF7-B3584A998589}" destId="{BF6E4A12-2508-4904-9433-CCD92AE9DBB9}" srcOrd="1" destOrd="0" presId="urn:microsoft.com/office/officeart/2008/layout/LinedList"/>
    <dgm:cxn modelId="{DB9AFAC2-C740-406A-9741-F4DAC1BCFA65}" type="presParOf" srcId="{E5486076-BD90-43AA-9EF7-B3584A998589}" destId="{3192DC95-F7B4-496A-BA35-2F097A49A9EF}" srcOrd="2" destOrd="0" presId="urn:microsoft.com/office/officeart/2008/layout/LinedList"/>
    <dgm:cxn modelId="{E104E246-2202-4E5C-88A7-731D9254BFF8}" type="presParOf" srcId="{E57104F1-18A8-4D5D-9ECD-46962FC4248A}" destId="{8D57A35D-495E-4CC0-87FC-D33BB7CBAD1F}" srcOrd="2" destOrd="0" presId="urn:microsoft.com/office/officeart/2008/layout/LinedList"/>
    <dgm:cxn modelId="{212DC3DF-8CD1-4266-B630-C97DDB3E29B8}" type="presParOf" srcId="{E57104F1-18A8-4D5D-9ECD-46962FC4248A}" destId="{016D8187-5D94-4E9C-A09C-0FA2A60F0838}" srcOrd="3" destOrd="0" presId="urn:microsoft.com/office/officeart/2008/layout/LinedList"/>
    <dgm:cxn modelId="{F9917A67-6529-4A3B-8EFB-C58F9D15B6E1}" type="presParOf" srcId="{E57104F1-18A8-4D5D-9ECD-46962FC4248A}" destId="{DB976441-7BC9-4834-A187-E42A3E03B95D}" srcOrd="4" destOrd="0" presId="urn:microsoft.com/office/officeart/2008/layout/LinedList"/>
    <dgm:cxn modelId="{C6DA9B4B-0431-4A1F-BBC9-49C710FBD743}" type="presParOf" srcId="{DB976441-7BC9-4834-A187-E42A3E03B95D}" destId="{438F803E-0BB3-4A97-B148-F3DA664E01A2}" srcOrd="0" destOrd="0" presId="urn:microsoft.com/office/officeart/2008/layout/LinedList"/>
    <dgm:cxn modelId="{4AC68007-74D2-45EE-9E81-0871977FB07B}" type="presParOf" srcId="{DB976441-7BC9-4834-A187-E42A3E03B95D}" destId="{97D2C504-37C7-40C2-AD68-0BE7141CAF71}" srcOrd="1" destOrd="0" presId="urn:microsoft.com/office/officeart/2008/layout/LinedList"/>
    <dgm:cxn modelId="{B6FE2A40-3E20-4E31-BEC2-42BD3A4DB716}" type="presParOf" srcId="{DB976441-7BC9-4834-A187-E42A3E03B95D}" destId="{CF44BC5A-FEDF-4250-A88D-596B843F8676}" srcOrd="2" destOrd="0" presId="urn:microsoft.com/office/officeart/2008/layout/LinedList"/>
    <dgm:cxn modelId="{E5A1BFB1-B22C-4901-9AEF-D5A06F7DE693}" type="presParOf" srcId="{E57104F1-18A8-4D5D-9ECD-46962FC4248A}" destId="{183E2E01-AD31-4326-B943-6467140540FE}" srcOrd="5" destOrd="0" presId="urn:microsoft.com/office/officeart/2008/layout/LinedList"/>
    <dgm:cxn modelId="{58E8B33B-59CB-4C61-B6AC-C670A6502A79}" type="presParOf" srcId="{E57104F1-18A8-4D5D-9ECD-46962FC4248A}" destId="{1CE25818-6C9E-43A8-9B20-8DE2B088F957}" srcOrd="6" destOrd="0" presId="urn:microsoft.com/office/officeart/2008/layout/LinedList"/>
    <dgm:cxn modelId="{3ACF330C-626E-4212-98F4-A01CF4BA7AA2}" type="presParOf" srcId="{E57104F1-18A8-4D5D-9ECD-46962FC4248A}" destId="{C82F657C-003A-4F6C-A5D3-444102AF1717}" srcOrd="7" destOrd="0" presId="urn:microsoft.com/office/officeart/2008/layout/LinedList"/>
    <dgm:cxn modelId="{53377D56-2A41-4DCC-9145-60BF4D3D6F80}" type="presParOf" srcId="{C82F657C-003A-4F6C-A5D3-444102AF1717}" destId="{3ADFE332-753D-4C5D-84B3-E58A9810AB94}" srcOrd="0" destOrd="0" presId="urn:microsoft.com/office/officeart/2008/layout/LinedList"/>
    <dgm:cxn modelId="{F185A17D-C7C6-48E7-B317-8E94F539B931}" type="presParOf" srcId="{C82F657C-003A-4F6C-A5D3-444102AF1717}" destId="{34822E06-91FF-4A09-9996-C741D5E629A2}" srcOrd="1" destOrd="0" presId="urn:microsoft.com/office/officeart/2008/layout/LinedList"/>
    <dgm:cxn modelId="{2B1E4667-4B25-4232-BAFA-212A51F3AB4E}" type="presParOf" srcId="{C82F657C-003A-4F6C-A5D3-444102AF1717}" destId="{C9A9B089-E70D-41BA-81AB-7EB6B9DD5907}" srcOrd="2" destOrd="0" presId="urn:microsoft.com/office/officeart/2008/layout/LinedList"/>
    <dgm:cxn modelId="{46DE346F-8680-4EA8-A0D2-0F26F7349FEB}" type="presParOf" srcId="{E57104F1-18A8-4D5D-9ECD-46962FC4248A}" destId="{C37260F9-322F-4E47-96DB-BA6706F71941}" srcOrd="8" destOrd="0" presId="urn:microsoft.com/office/officeart/2008/layout/LinedList"/>
    <dgm:cxn modelId="{BD8CB31E-AD3E-4CE5-8F03-6658042A6F99}" type="presParOf" srcId="{E57104F1-18A8-4D5D-9ECD-46962FC4248A}" destId="{0E1B13F2-C541-4DBF-ACF0-FEB7E96CB819}"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411FC4-F5F7-4036-8619-71AAD1DEF61E}"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983F7342-65BD-48AF-8D79-358E88FC54D8}">
      <dgm:prSet/>
      <dgm:spPr/>
      <dgm:t>
        <a:bodyPr/>
        <a:lstStyle/>
        <a:p>
          <a:r>
            <a:rPr lang="en-US" dirty="0"/>
            <a:t>Ease of use </a:t>
          </a:r>
          <a:br>
            <a:rPr lang="en-US" dirty="0"/>
          </a:br>
          <a:r>
            <a:rPr lang="en-US" dirty="0"/>
            <a:t>(no manual tuning)</a:t>
          </a:r>
        </a:p>
      </dgm:t>
    </dgm:pt>
    <dgm:pt modelId="{ACA4C005-5554-4461-BC77-D2EFBF2194B4}" type="parTrans" cxnId="{F9C3FFD7-92DB-4DFA-AFDA-D78FE7103F1E}">
      <dgm:prSet/>
      <dgm:spPr/>
      <dgm:t>
        <a:bodyPr/>
        <a:lstStyle/>
        <a:p>
          <a:endParaRPr lang="en-US"/>
        </a:p>
      </dgm:t>
    </dgm:pt>
    <dgm:pt modelId="{98731F1D-42DC-4FCA-810E-2CB3B7C13178}" type="sibTrans" cxnId="{F9C3FFD7-92DB-4DFA-AFDA-D78FE7103F1E}">
      <dgm:prSet/>
      <dgm:spPr/>
      <dgm:t>
        <a:bodyPr/>
        <a:lstStyle/>
        <a:p>
          <a:endParaRPr lang="en-US"/>
        </a:p>
      </dgm:t>
    </dgm:pt>
    <dgm:pt modelId="{9290CC53-D6B7-4814-8961-79365360C5C4}">
      <dgm:prSet/>
      <dgm:spPr/>
      <dgm:t>
        <a:bodyPr/>
        <a:lstStyle/>
        <a:p>
          <a:r>
            <a:rPr lang="en-US"/>
            <a:t>Higher accuracy and more generalizable</a:t>
          </a:r>
        </a:p>
      </dgm:t>
    </dgm:pt>
    <dgm:pt modelId="{2A89E113-C185-468C-BA95-4BDE09FC1480}" type="parTrans" cxnId="{1C86292C-7558-4BDA-9CD6-16455ED4897B}">
      <dgm:prSet/>
      <dgm:spPr/>
      <dgm:t>
        <a:bodyPr/>
        <a:lstStyle/>
        <a:p>
          <a:endParaRPr lang="en-US"/>
        </a:p>
      </dgm:t>
    </dgm:pt>
    <dgm:pt modelId="{220AE80A-F677-465D-AD33-75821955F452}" type="sibTrans" cxnId="{1C86292C-7558-4BDA-9CD6-16455ED4897B}">
      <dgm:prSet/>
      <dgm:spPr/>
      <dgm:t>
        <a:bodyPr/>
        <a:lstStyle/>
        <a:p>
          <a:endParaRPr lang="en-US"/>
        </a:p>
      </dgm:t>
    </dgm:pt>
    <dgm:pt modelId="{80EF508F-F482-4BFE-9513-14038A78D8C4}" type="pres">
      <dgm:prSet presAssocID="{0D411FC4-F5F7-4036-8619-71AAD1DEF61E}" presName="vert0" presStyleCnt="0">
        <dgm:presLayoutVars>
          <dgm:dir/>
          <dgm:animOne val="branch"/>
          <dgm:animLvl val="lvl"/>
        </dgm:presLayoutVars>
      </dgm:prSet>
      <dgm:spPr/>
    </dgm:pt>
    <dgm:pt modelId="{EA187E38-01EA-40DD-B4FB-AC91CF290D33}" type="pres">
      <dgm:prSet presAssocID="{983F7342-65BD-48AF-8D79-358E88FC54D8}" presName="thickLine" presStyleLbl="alignNode1" presStyleIdx="0" presStyleCnt="2"/>
      <dgm:spPr/>
    </dgm:pt>
    <dgm:pt modelId="{76D02B5E-9718-416A-BAFE-E350A58B4DD1}" type="pres">
      <dgm:prSet presAssocID="{983F7342-65BD-48AF-8D79-358E88FC54D8}" presName="horz1" presStyleCnt="0"/>
      <dgm:spPr/>
    </dgm:pt>
    <dgm:pt modelId="{123AEF66-49F0-4304-9C34-7EC00D725B32}" type="pres">
      <dgm:prSet presAssocID="{983F7342-65BD-48AF-8D79-358E88FC54D8}" presName="tx1" presStyleLbl="revTx" presStyleIdx="0" presStyleCnt="2"/>
      <dgm:spPr/>
    </dgm:pt>
    <dgm:pt modelId="{2155B3C3-05B6-48F5-8912-BF78F65851C1}" type="pres">
      <dgm:prSet presAssocID="{983F7342-65BD-48AF-8D79-358E88FC54D8}" presName="vert1" presStyleCnt="0"/>
      <dgm:spPr/>
    </dgm:pt>
    <dgm:pt modelId="{A54F4EFE-C2FE-4DFB-8EBA-9446F110EBBD}" type="pres">
      <dgm:prSet presAssocID="{9290CC53-D6B7-4814-8961-79365360C5C4}" presName="thickLine" presStyleLbl="alignNode1" presStyleIdx="1" presStyleCnt="2"/>
      <dgm:spPr/>
    </dgm:pt>
    <dgm:pt modelId="{39EF871B-5D80-4419-9123-6F64FF579B76}" type="pres">
      <dgm:prSet presAssocID="{9290CC53-D6B7-4814-8961-79365360C5C4}" presName="horz1" presStyleCnt="0"/>
      <dgm:spPr/>
    </dgm:pt>
    <dgm:pt modelId="{ADD65189-CDA3-48F3-BF9C-8970F5BE8F1C}" type="pres">
      <dgm:prSet presAssocID="{9290CC53-D6B7-4814-8961-79365360C5C4}" presName="tx1" presStyleLbl="revTx" presStyleIdx="1" presStyleCnt="2"/>
      <dgm:spPr/>
    </dgm:pt>
    <dgm:pt modelId="{4F4961AA-AB01-4F53-AB46-F1F88ACFA3FC}" type="pres">
      <dgm:prSet presAssocID="{9290CC53-D6B7-4814-8961-79365360C5C4}" presName="vert1" presStyleCnt="0"/>
      <dgm:spPr/>
    </dgm:pt>
  </dgm:ptLst>
  <dgm:cxnLst>
    <dgm:cxn modelId="{C7E72A06-7F1A-472D-A5F0-49A36B68FB29}" type="presOf" srcId="{0D411FC4-F5F7-4036-8619-71AAD1DEF61E}" destId="{80EF508F-F482-4BFE-9513-14038A78D8C4}" srcOrd="0" destOrd="0" presId="urn:microsoft.com/office/officeart/2008/layout/LinedList"/>
    <dgm:cxn modelId="{230E5919-39B8-4165-B03B-CCD17DCECECD}" type="presOf" srcId="{9290CC53-D6B7-4814-8961-79365360C5C4}" destId="{ADD65189-CDA3-48F3-BF9C-8970F5BE8F1C}" srcOrd="0" destOrd="0" presId="urn:microsoft.com/office/officeart/2008/layout/LinedList"/>
    <dgm:cxn modelId="{1C86292C-7558-4BDA-9CD6-16455ED4897B}" srcId="{0D411FC4-F5F7-4036-8619-71AAD1DEF61E}" destId="{9290CC53-D6B7-4814-8961-79365360C5C4}" srcOrd="1" destOrd="0" parTransId="{2A89E113-C185-468C-BA95-4BDE09FC1480}" sibTransId="{220AE80A-F677-465D-AD33-75821955F452}"/>
    <dgm:cxn modelId="{5B1A10A9-D0FB-4E56-AF67-968BEC8335DB}" type="presOf" srcId="{983F7342-65BD-48AF-8D79-358E88FC54D8}" destId="{123AEF66-49F0-4304-9C34-7EC00D725B32}" srcOrd="0" destOrd="0" presId="urn:microsoft.com/office/officeart/2008/layout/LinedList"/>
    <dgm:cxn modelId="{F9C3FFD7-92DB-4DFA-AFDA-D78FE7103F1E}" srcId="{0D411FC4-F5F7-4036-8619-71AAD1DEF61E}" destId="{983F7342-65BD-48AF-8D79-358E88FC54D8}" srcOrd="0" destOrd="0" parTransId="{ACA4C005-5554-4461-BC77-D2EFBF2194B4}" sibTransId="{98731F1D-42DC-4FCA-810E-2CB3B7C13178}"/>
    <dgm:cxn modelId="{DDBDFED1-3450-445F-8441-BCCEB9499671}" type="presParOf" srcId="{80EF508F-F482-4BFE-9513-14038A78D8C4}" destId="{EA187E38-01EA-40DD-B4FB-AC91CF290D33}" srcOrd="0" destOrd="0" presId="urn:microsoft.com/office/officeart/2008/layout/LinedList"/>
    <dgm:cxn modelId="{64FCD192-9A82-496F-BFE2-4638A82B7A29}" type="presParOf" srcId="{80EF508F-F482-4BFE-9513-14038A78D8C4}" destId="{76D02B5E-9718-416A-BAFE-E350A58B4DD1}" srcOrd="1" destOrd="0" presId="urn:microsoft.com/office/officeart/2008/layout/LinedList"/>
    <dgm:cxn modelId="{7F1A2D9E-AE13-4FC9-BC0A-1CB663F923F8}" type="presParOf" srcId="{76D02B5E-9718-416A-BAFE-E350A58B4DD1}" destId="{123AEF66-49F0-4304-9C34-7EC00D725B32}" srcOrd="0" destOrd="0" presId="urn:microsoft.com/office/officeart/2008/layout/LinedList"/>
    <dgm:cxn modelId="{C6233C7C-5341-40F9-B3A0-CECB2FA34D11}" type="presParOf" srcId="{76D02B5E-9718-416A-BAFE-E350A58B4DD1}" destId="{2155B3C3-05B6-48F5-8912-BF78F65851C1}" srcOrd="1" destOrd="0" presId="urn:microsoft.com/office/officeart/2008/layout/LinedList"/>
    <dgm:cxn modelId="{D4C8333C-7CC5-4766-92B0-F4D31DB61DD2}" type="presParOf" srcId="{80EF508F-F482-4BFE-9513-14038A78D8C4}" destId="{A54F4EFE-C2FE-4DFB-8EBA-9446F110EBBD}" srcOrd="2" destOrd="0" presId="urn:microsoft.com/office/officeart/2008/layout/LinedList"/>
    <dgm:cxn modelId="{BB2DA580-27C1-4CC0-B88D-83512177C97B}" type="presParOf" srcId="{80EF508F-F482-4BFE-9513-14038A78D8C4}" destId="{39EF871B-5D80-4419-9123-6F64FF579B76}" srcOrd="3" destOrd="0" presId="urn:microsoft.com/office/officeart/2008/layout/LinedList"/>
    <dgm:cxn modelId="{1E63E0D2-EA07-49D5-A617-528A0927B6DD}" type="presParOf" srcId="{39EF871B-5D80-4419-9123-6F64FF579B76}" destId="{ADD65189-CDA3-48F3-BF9C-8970F5BE8F1C}" srcOrd="0" destOrd="0" presId="urn:microsoft.com/office/officeart/2008/layout/LinedList"/>
    <dgm:cxn modelId="{D2B996E3-21EE-40DA-8DEA-F8073EAD280A}" type="presParOf" srcId="{39EF871B-5D80-4419-9123-6F64FF579B76}" destId="{4F4961AA-AB01-4F53-AB46-F1F88ACFA3F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3A07A8-6541-4269-AF8D-971F83365D4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B893FE63-3A43-4169-92FA-D2717CACE961}">
      <dgm:prSet/>
      <dgm:spPr/>
      <dgm:t>
        <a:bodyPr/>
        <a:lstStyle/>
        <a:p>
          <a:r>
            <a:rPr lang="en-US"/>
            <a:t>High signal strength</a:t>
          </a:r>
        </a:p>
      </dgm:t>
    </dgm:pt>
    <dgm:pt modelId="{98101518-F909-46BB-9542-C05DB851666E}" type="parTrans" cxnId="{2C886950-DED9-4FC6-B6AC-D14CD7181322}">
      <dgm:prSet/>
      <dgm:spPr/>
      <dgm:t>
        <a:bodyPr/>
        <a:lstStyle/>
        <a:p>
          <a:endParaRPr lang="en-US"/>
        </a:p>
      </dgm:t>
    </dgm:pt>
    <dgm:pt modelId="{C33DBA10-A6BC-44AF-80CC-EAA6B8A24710}" type="sibTrans" cxnId="{2C886950-DED9-4FC6-B6AC-D14CD7181322}">
      <dgm:prSet/>
      <dgm:spPr/>
      <dgm:t>
        <a:bodyPr/>
        <a:lstStyle/>
        <a:p>
          <a:endParaRPr lang="en-US"/>
        </a:p>
      </dgm:t>
    </dgm:pt>
    <dgm:pt modelId="{850DFE5A-3E1E-496B-AF1F-2B0E15F42F11}">
      <dgm:prSet/>
      <dgm:spPr/>
      <dgm:t>
        <a:bodyPr/>
        <a:lstStyle/>
        <a:p>
          <a:r>
            <a:rPr lang="en-US"/>
            <a:t>Low noise levels</a:t>
          </a:r>
        </a:p>
      </dgm:t>
    </dgm:pt>
    <dgm:pt modelId="{236B323A-3F71-4B40-AAF1-63810ED03E72}" type="parTrans" cxnId="{CED647D8-9DFD-4DB9-8B9A-2838A12597C6}">
      <dgm:prSet/>
      <dgm:spPr/>
      <dgm:t>
        <a:bodyPr/>
        <a:lstStyle/>
        <a:p>
          <a:endParaRPr lang="en-US"/>
        </a:p>
      </dgm:t>
    </dgm:pt>
    <dgm:pt modelId="{617B86C2-4DC8-4482-AC3F-01C5CD60C183}" type="sibTrans" cxnId="{CED647D8-9DFD-4DB9-8B9A-2838A12597C6}">
      <dgm:prSet/>
      <dgm:spPr/>
      <dgm:t>
        <a:bodyPr/>
        <a:lstStyle/>
        <a:p>
          <a:endParaRPr lang="en-US"/>
        </a:p>
      </dgm:t>
    </dgm:pt>
    <dgm:pt modelId="{A35C3306-48F8-442A-A4F4-192EA2476CD7}">
      <dgm:prSet/>
      <dgm:spPr/>
      <dgm:t>
        <a:bodyPr/>
        <a:lstStyle/>
        <a:p>
          <a:r>
            <a:rPr lang="en-US"/>
            <a:t>Low interference</a:t>
          </a:r>
        </a:p>
      </dgm:t>
    </dgm:pt>
    <dgm:pt modelId="{0CE7A3B4-5BA8-4209-8D1B-906BA3B17100}" type="parTrans" cxnId="{9CED3D37-302C-4504-A724-E1019CE9BA77}">
      <dgm:prSet/>
      <dgm:spPr/>
      <dgm:t>
        <a:bodyPr/>
        <a:lstStyle/>
        <a:p>
          <a:endParaRPr lang="en-US"/>
        </a:p>
      </dgm:t>
    </dgm:pt>
    <dgm:pt modelId="{8DF89F08-7BCD-46C0-93A0-865C1E0F3920}" type="sibTrans" cxnId="{9CED3D37-302C-4504-A724-E1019CE9BA77}">
      <dgm:prSet/>
      <dgm:spPr/>
      <dgm:t>
        <a:bodyPr/>
        <a:lstStyle/>
        <a:p>
          <a:endParaRPr lang="en-US"/>
        </a:p>
      </dgm:t>
    </dgm:pt>
    <dgm:pt modelId="{483D1C3C-5448-4590-A538-4E3B75BC606C}">
      <dgm:prSet/>
      <dgm:spPr/>
      <dgm:t>
        <a:bodyPr/>
        <a:lstStyle/>
        <a:p>
          <a:r>
            <a:rPr lang="en-US"/>
            <a:t>High throughput</a:t>
          </a:r>
        </a:p>
      </dgm:t>
    </dgm:pt>
    <dgm:pt modelId="{895AF3A4-AA73-42D0-829B-87ADFB21FAD5}" type="parTrans" cxnId="{BD11D76F-87A7-44EC-9DA0-3E42B0B0EDFB}">
      <dgm:prSet/>
      <dgm:spPr/>
      <dgm:t>
        <a:bodyPr/>
        <a:lstStyle/>
        <a:p>
          <a:endParaRPr lang="en-US"/>
        </a:p>
      </dgm:t>
    </dgm:pt>
    <dgm:pt modelId="{22011BCE-C57C-41AC-ABAE-12E9EA42370E}" type="sibTrans" cxnId="{BD11D76F-87A7-44EC-9DA0-3E42B0B0EDFB}">
      <dgm:prSet/>
      <dgm:spPr/>
      <dgm:t>
        <a:bodyPr/>
        <a:lstStyle/>
        <a:p>
          <a:endParaRPr lang="en-US"/>
        </a:p>
      </dgm:t>
    </dgm:pt>
    <dgm:pt modelId="{CB903698-96F3-4A93-8A03-1B546FC35192}" type="pres">
      <dgm:prSet presAssocID="{5F3A07A8-6541-4269-AF8D-971F83365D46}" presName="vert0" presStyleCnt="0">
        <dgm:presLayoutVars>
          <dgm:dir/>
          <dgm:animOne val="branch"/>
          <dgm:animLvl val="lvl"/>
        </dgm:presLayoutVars>
      </dgm:prSet>
      <dgm:spPr/>
    </dgm:pt>
    <dgm:pt modelId="{44A097D0-F1E8-43B4-94DA-F193D1D3B7FD}" type="pres">
      <dgm:prSet presAssocID="{B893FE63-3A43-4169-92FA-D2717CACE961}" presName="thickLine" presStyleLbl="alignNode1" presStyleIdx="0" presStyleCnt="4"/>
      <dgm:spPr/>
    </dgm:pt>
    <dgm:pt modelId="{8F16D6B7-B4A6-43F3-8BF7-539BB4EF2DC9}" type="pres">
      <dgm:prSet presAssocID="{B893FE63-3A43-4169-92FA-D2717CACE961}" presName="horz1" presStyleCnt="0"/>
      <dgm:spPr/>
    </dgm:pt>
    <dgm:pt modelId="{A894DB44-4558-450B-AE53-EEDBD0A7A276}" type="pres">
      <dgm:prSet presAssocID="{B893FE63-3A43-4169-92FA-D2717CACE961}" presName="tx1" presStyleLbl="revTx" presStyleIdx="0" presStyleCnt="4"/>
      <dgm:spPr/>
    </dgm:pt>
    <dgm:pt modelId="{C5B1C0D3-393F-4305-ABFA-F80CC503FEED}" type="pres">
      <dgm:prSet presAssocID="{B893FE63-3A43-4169-92FA-D2717CACE961}" presName="vert1" presStyleCnt="0"/>
      <dgm:spPr/>
    </dgm:pt>
    <dgm:pt modelId="{55F5DFC1-E368-4639-AF17-4A6C392AC8F2}" type="pres">
      <dgm:prSet presAssocID="{850DFE5A-3E1E-496B-AF1F-2B0E15F42F11}" presName="thickLine" presStyleLbl="alignNode1" presStyleIdx="1" presStyleCnt="4"/>
      <dgm:spPr/>
    </dgm:pt>
    <dgm:pt modelId="{2B5C3788-41BD-4EB6-BACE-09384ADB2068}" type="pres">
      <dgm:prSet presAssocID="{850DFE5A-3E1E-496B-AF1F-2B0E15F42F11}" presName="horz1" presStyleCnt="0"/>
      <dgm:spPr/>
    </dgm:pt>
    <dgm:pt modelId="{04C60837-95D3-45CC-AE71-E3450622451F}" type="pres">
      <dgm:prSet presAssocID="{850DFE5A-3E1E-496B-AF1F-2B0E15F42F11}" presName="tx1" presStyleLbl="revTx" presStyleIdx="1" presStyleCnt="4"/>
      <dgm:spPr/>
    </dgm:pt>
    <dgm:pt modelId="{1EBF8C7D-EBB2-4FD8-B361-1E07275197FF}" type="pres">
      <dgm:prSet presAssocID="{850DFE5A-3E1E-496B-AF1F-2B0E15F42F11}" presName="vert1" presStyleCnt="0"/>
      <dgm:spPr/>
    </dgm:pt>
    <dgm:pt modelId="{9DB0FB09-8AED-4465-AAE9-3BC906EDAB1E}" type="pres">
      <dgm:prSet presAssocID="{A35C3306-48F8-442A-A4F4-192EA2476CD7}" presName="thickLine" presStyleLbl="alignNode1" presStyleIdx="2" presStyleCnt="4"/>
      <dgm:spPr/>
    </dgm:pt>
    <dgm:pt modelId="{8EC479D7-5887-441B-8E94-84CAD0A31292}" type="pres">
      <dgm:prSet presAssocID="{A35C3306-48F8-442A-A4F4-192EA2476CD7}" presName="horz1" presStyleCnt="0"/>
      <dgm:spPr/>
    </dgm:pt>
    <dgm:pt modelId="{49138E88-55BB-4E67-92AD-77AE8EA36B0E}" type="pres">
      <dgm:prSet presAssocID="{A35C3306-48F8-442A-A4F4-192EA2476CD7}" presName="tx1" presStyleLbl="revTx" presStyleIdx="2" presStyleCnt="4"/>
      <dgm:spPr/>
    </dgm:pt>
    <dgm:pt modelId="{6998883F-7AD5-4B29-BD2B-2518C9A4B100}" type="pres">
      <dgm:prSet presAssocID="{A35C3306-48F8-442A-A4F4-192EA2476CD7}" presName="vert1" presStyleCnt="0"/>
      <dgm:spPr/>
    </dgm:pt>
    <dgm:pt modelId="{57F06724-6F5E-4BB0-A72A-5CD678CD2174}" type="pres">
      <dgm:prSet presAssocID="{483D1C3C-5448-4590-A538-4E3B75BC606C}" presName="thickLine" presStyleLbl="alignNode1" presStyleIdx="3" presStyleCnt="4"/>
      <dgm:spPr/>
    </dgm:pt>
    <dgm:pt modelId="{7B52E73F-5D16-46BB-8B0B-66A40A24AD11}" type="pres">
      <dgm:prSet presAssocID="{483D1C3C-5448-4590-A538-4E3B75BC606C}" presName="horz1" presStyleCnt="0"/>
      <dgm:spPr/>
    </dgm:pt>
    <dgm:pt modelId="{6F620741-CFEC-408A-AB6F-AC9A4FBF9251}" type="pres">
      <dgm:prSet presAssocID="{483D1C3C-5448-4590-A538-4E3B75BC606C}" presName="tx1" presStyleLbl="revTx" presStyleIdx="3" presStyleCnt="4"/>
      <dgm:spPr/>
    </dgm:pt>
    <dgm:pt modelId="{D5A38506-3B12-4C54-B87C-1A00231318AD}" type="pres">
      <dgm:prSet presAssocID="{483D1C3C-5448-4590-A538-4E3B75BC606C}" presName="vert1" presStyleCnt="0"/>
      <dgm:spPr/>
    </dgm:pt>
  </dgm:ptLst>
  <dgm:cxnLst>
    <dgm:cxn modelId="{D9F39A1A-2627-49A5-9C3C-50CE428CAA8A}" type="presOf" srcId="{483D1C3C-5448-4590-A538-4E3B75BC606C}" destId="{6F620741-CFEC-408A-AB6F-AC9A4FBF9251}" srcOrd="0" destOrd="0" presId="urn:microsoft.com/office/officeart/2008/layout/LinedList"/>
    <dgm:cxn modelId="{9CED3D37-302C-4504-A724-E1019CE9BA77}" srcId="{5F3A07A8-6541-4269-AF8D-971F83365D46}" destId="{A35C3306-48F8-442A-A4F4-192EA2476CD7}" srcOrd="2" destOrd="0" parTransId="{0CE7A3B4-5BA8-4209-8D1B-906BA3B17100}" sibTransId="{8DF89F08-7BCD-46C0-93A0-865C1E0F3920}"/>
    <dgm:cxn modelId="{D3E88F39-44AD-47C0-BB8A-C35E908ACC63}" type="presOf" srcId="{B893FE63-3A43-4169-92FA-D2717CACE961}" destId="{A894DB44-4558-450B-AE53-EEDBD0A7A276}" srcOrd="0" destOrd="0" presId="urn:microsoft.com/office/officeart/2008/layout/LinedList"/>
    <dgm:cxn modelId="{BD11D76F-87A7-44EC-9DA0-3E42B0B0EDFB}" srcId="{5F3A07A8-6541-4269-AF8D-971F83365D46}" destId="{483D1C3C-5448-4590-A538-4E3B75BC606C}" srcOrd="3" destOrd="0" parTransId="{895AF3A4-AA73-42D0-829B-87ADFB21FAD5}" sibTransId="{22011BCE-C57C-41AC-ABAE-12E9EA42370E}"/>
    <dgm:cxn modelId="{2C886950-DED9-4FC6-B6AC-D14CD7181322}" srcId="{5F3A07A8-6541-4269-AF8D-971F83365D46}" destId="{B893FE63-3A43-4169-92FA-D2717CACE961}" srcOrd="0" destOrd="0" parTransId="{98101518-F909-46BB-9542-C05DB851666E}" sibTransId="{C33DBA10-A6BC-44AF-80CC-EAA6B8A24710}"/>
    <dgm:cxn modelId="{5DC837B6-867F-4D38-A0FC-79E63B4F8C88}" type="presOf" srcId="{5F3A07A8-6541-4269-AF8D-971F83365D46}" destId="{CB903698-96F3-4A93-8A03-1B546FC35192}" srcOrd="0" destOrd="0" presId="urn:microsoft.com/office/officeart/2008/layout/LinedList"/>
    <dgm:cxn modelId="{945E16B8-65B3-4B6F-B25C-B798BEE78BA0}" type="presOf" srcId="{850DFE5A-3E1E-496B-AF1F-2B0E15F42F11}" destId="{04C60837-95D3-45CC-AE71-E3450622451F}" srcOrd="0" destOrd="0" presId="urn:microsoft.com/office/officeart/2008/layout/LinedList"/>
    <dgm:cxn modelId="{CED647D8-9DFD-4DB9-8B9A-2838A12597C6}" srcId="{5F3A07A8-6541-4269-AF8D-971F83365D46}" destId="{850DFE5A-3E1E-496B-AF1F-2B0E15F42F11}" srcOrd="1" destOrd="0" parTransId="{236B323A-3F71-4B40-AAF1-63810ED03E72}" sibTransId="{617B86C2-4DC8-4482-AC3F-01C5CD60C183}"/>
    <dgm:cxn modelId="{5C0CA7FF-0A4A-4EC4-AC09-52F3F9A07DEC}" type="presOf" srcId="{A35C3306-48F8-442A-A4F4-192EA2476CD7}" destId="{49138E88-55BB-4E67-92AD-77AE8EA36B0E}" srcOrd="0" destOrd="0" presId="urn:microsoft.com/office/officeart/2008/layout/LinedList"/>
    <dgm:cxn modelId="{8F17F315-D8E8-4433-9AB1-8FE5DB8321BB}" type="presParOf" srcId="{CB903698-96F3-4A93-8A03-1B546FC35192}" destId="{44A097D0-F1E8-43B4-94DA-F193D1D3B7FD}" srcOrd="0" destOrd="0" presId="urn:microsoft.com/office/officeart/2008/layout/LinedList"/>
    <dgm:cxn modelId="{61517FE2-76CA-4F7D-A500-D1FBFAF86E25}" type="presParOf" srcId="{CB903698-96F3-4A93-8A03-1B546FC35192}" destId="{8F16D6B7-B4A6-43F3-8BF7-539BB4EF2DC9}" srcOrd="1" destOrd="0" presId="urn:microsoft.com/office/officeart/2008/layout/LinedList"/>
    <dgm:cxn modelId="{CC5B7673-26CC-4E31-9203-FD56BBC464CA}" type="presParOf" srcId="{8F16D6B7-B4A6-43F3-8BF7-539BB4EF2DC9}" destId="{A894DB44-4558-450B-AE53-EEDBD0A7A276}" srcOrd="0" destOrd="0" presId="urn:microsoft.com/office/officeart/2008/layout/LinedList"/>
    <dgm:cxn modelId="{47F67989-0A04-4612-865F-8B0C92607B25}" type="presParOf" srcId="{8F16D6B7-B4A6-43F3-8BF7-539BB4EF2DC9}" destId="{C5B1C0D3-393F-4305-ABFA-F80CC503FEED}" srcOrd="1" destOrd="0" presId="urn:microsoft.com/office/officeart/2008/layout/LinedList"/>
    <dgm:cxn modelId="{E07911F6-1289-4BED-BE53-7B544EE50956}" type="presParOf" srcId="{CB903698-96F3-4A93-8A03-1B546FC35192}" destId="{55F5DFC1-E368-4639-AF17-4A6C392AC8F2}" srcOrd="2" destOrd="0" presId="urn:microsoft.com/office/officeart/2008/layout/LinedList"/>
    <dgm:cxn modelId="{FD947BBD-A143-49B8-AB85-900B9C8DE537}" type="presParOf" srcId="{CB903698-96F3-4A93-8A03-1B546FC35192}" destId="{2B5C3788-41BD-4EB6-BACE-09384ADB2068}" srcOrd="3" destOrd="0" presId="urn:microsoft.com/office/officeart/2008/layout/LinedList"/>
    <dgm:cxn modelId="{2242A855-FE8B-44E5-8397-E1864BDDCD7D}" type="presParOf" srcId="{2B5C3788-41BD-4EB6-BACE-09384ADB2068}" destId="{04C60837-95D3-45CC-AE71-E3450622451F}" srcOrd="0" destOrd="0" presId="urn:microsoft.com/office/officeart/2008/layout/LinedList"/>
    <dgm:cxn modelId="{205389A8-FB09-488F-9BDF-A6F3A4B841AF}" type="presParOf" srcId="{2B5C3788-41BD-4EB6-BACE-09384ADB2068}" destId="{1EBF8C7D-EBB2-4FD8-B361-1E07275197FF}" srcOrd="1" destOrd="0" presId="urn:microsoft.com/office/officeart/2008/layout/LinedList"/>
    <dgm:cxn modelId="{D56B9F66-546E-49CD-8F3F-86288BCD6242}" type="presParOf" srcId="{CB903698-96F3-4A93-8A03-1B546FC35192}" destId="{9DB0FB09-8AED-4465-AAE9-3BC906EDAB1E}" srcOrd="4" destOrd="0" presId="urn:microsoft.com/office/officeart/2008/layout/LinedList"/>
    <dgm:cxn modelId="{F41AC582-2487-4D06-AB35-D9E9890F70EF}" type="presParOf" srcId="{CB903698-96F3-4A93-8A03-1B546FC35192}" destId="{8EC479D7-5887-441B-8E94-84CAD0A31292}" srcOrd="5" destOrd="0" presId="urn:microsoft.com/office/officeart/2008/layout/LinedList"/>
    <dgm:cxn modelId="{09E0878E-A41E-4E44-91D6-C85BCEAD2572}" type="presParOf" srcId="{8EC479D7-5887-441B-8E94-84CAD0A31292}" destId="{49138E88-55BB-4E67-92AD-77AE8EA36B0E}" srcOrd="0" destOrd="0" presId="urn:microsoft.com/office/officeart/2008/layout/LinedList"/>
    <dgm:cxn modelId="{3011573F-DA57-4E25-831E-AED9E6AA16C2}" type="presParOf" srcId="{8EC479D7-5887-441B-8E94-84CAD0A31292}" destId="{6998883F-7AD5-4B29-BD2B-2518C9A4B100}" srcOrd="1" destOrd="0" presId="urn:microsoft.com/office/officeart/2008/layout/LinedList"/>
    <dgm:cxn modelId="{AFBCA7F1-AAC1-4CE1-9A7E-DD0DBC544E61}" type="presParOf" srcId="{CB903698-96F3-4A93-8A03-1B546FC35192}" destId="{57F06724-6F5E-4BB0-A72A-5CD678CD2174}" srcOrd="6" destOrd="0" presId="urn:microsoft.com/office/officeart/2008/layout/LinedList"/>
    <dgm:cxn modelId="{EE70CBE4-9A7B-4AB5-BDCF-5775DBDC8BFD}" type="presParOf" srcId="{CB903698-96F3-4A93-8A03-1B546FC35192}" destId="{7B52E73F-5D16-46BB-8B0B-66A40A24AD11}" srcOrd="7" destOrd="0" presId="urn:microsoft.com/office/officeart/2008/layout/LinedList"/>
    <dgm:cxn modelId="{DA6DC75B-4E31-44D3-8799-CEAA40A56AC3}" type="presParOf" srcId="{7B52E73F-5D16-46BB-8B0B-66A40A24AD11}" destId="{6F620741-CFEC-408A-AB6F-AC9A4FBF9251}" srcOrd="0" destOrd="0" presId="urn:microsoft.com/office/officeart/2008/layout/LinedList"/>
    <dgm:cxn modelId="{C6BDF9BD-74AE-4476-A53D-0818D8100081}" type="presParOf" srcId="{7B52E73F-5D16-46BB-8B0B-66A40A24AD11}" destId="{D5A38506-3B12-4C54-B87C-1A00231318A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3A07A8-6541-4269-AF8D-971F83365D4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893FE63-3A43-4169-92FA-D2717CACE961}">
      <dgm:prSet/>
      <dgm:spPr/>
      <dgm:t>
        <a:bodyPr/>
        <a:lstStyle/>
        <a:p>
          <a:r>
            <a:rPr lang="en-US" dirty="0"/>
            <a:t>Low signal strength</a:t>
          </a:r>
        </a:p>
      </dgm:t>
    </dgm:pt>
    <dgm:pt modelId="{98101518-F909-46BB-9542-C05DB851666E}" type="parTrans" cxnId="{2C886950-DED9-4FC6-B6AC-D14CD7181322}">
      <dgm:prSet/>
      <dgm:spPr/>
      <dgm:t>
        <a:bodyPr/>
        <a:lstStyle/>
        <a:p>
          <a:endParaRPr lang="en-US"/>
        </a:p>
      </dgm:t>
    </dgm:pt>
    <dgm:pt modelId="{C33DBA10-A6BC-44AF-80CC-EAA6B8A24710}" type="sibTrans" cxnId="{2C886950-DED9-4FC6-B6AC-D14CD7181322}">
      <dgm:prSet/>
      <dgm:spPr/>
      <dgm:t>
        <a:bodyPr/>
        <a:lstStyle/>
        <a:p>
          <a:endParaRPr lang="en-US"/>
        </a:p>
      </dgm:t>
    </dgm:pt>
    <dgm:pt modelId="{850DFE5A-3E1E-496B-AF1F-2B0E15F42F11}">
      <dgm:prSet/>
      <dgm:spPr/>
      <dgm:t>
        <a:bodyPr/>
        <a:lstStyle/>
        <a:p>
          <a:r>
            <a:rPr lang="en-US" dirty="0"/>
            <a:t>Heavy noise levels</a:t>
          </a:r>
        </a:p>
      </dgm:t>
    </dgm:pt>
    <dgm:pt modelId="{236B323A-3F71-4B40-AAF1-63810ED03E72}" type="parTrans" cxnId="{CED647D8-9DFD-4DB9-8B9A-2838A12597C6}">
      <dgm:prSet/>
      <dgm:spPr/>
      <dgm:t>
        <a:bodyPr/>
        <a:lstStyle/>
        <a:p>
          <a:endParaRPr lang="en-US"/>
        </a:p>
      </dgm:t>
    </dgm:pt>
    <dgm:pt modelId="{617B86C2-4DC8-4482-AC3F-01C5CD60C183}" type="sibTrans" cxnId="{CED647D8-9DFD-4DB9-8B9A-2838A12597C6}">
      <dgm:prSet/>
      <dgm:spPr/>
      <dgm:t>
        <a:bodyPr/>
        <a:lstStyle/>
        <a:p>
          <a:endParaRPr lang="en-US"/>
        </a:p>
      </dgm:t>
    </dgm:pt>
    <dgm:pt modelId="{A35C3306-48F8-442A-A4F4-192EA2476CD7}">
      <dgm:prSet/>
      <dgm:spPr/>
      <dgm:t>
        <a:bodyPr/>
        <a:lstStyle/>
        <a:p>
          <a:r>
            <a:rPr lang="en-US" dirty="0"/>
            <a:t>High interference</a:t>
          </a:r>
        </a:p>
      </dgm:t>
    </dgm:pt>
    <dgm:pt modelId="{0CE7A3B4-5BA8-4209-8D1B-906BA3B17100}" type="parTrans" cxnId="{9CED3D37-302C-4504-A724-E1019CE9BA77}">
      <dgm:prSet/>
      <dgm:spPr/>
      <dgm:t>
        <a:bodyPr/>
        <a:lstStyle/>
        <a:p>
          <a:endParaRPr lang="en-US"/>
        </a:p>
      </dgm:t>
    </dgm:pt>
    <dgm:pt modelId="{8DF89F08-7BCD-46C0-93A0-865C1E0F3920}" type="sibTrans" cxnId="{9CED3D37-302C-4504-A724-E1019CE9BA77}">
      <dgm:prSet/>
      <dgm:spPr/>
      <dgm:t>
        <a:bodyPr/>
        <a:lstStyle/>
        <a:p>
          <a:endParaRPr lang="en-US"/>
        </a:p>
      </dgm:t>
    </dgm:pt>
    <dgm:pt modelId="{483D1C3C-5448-4590-A538-4E3B75BC606C}">
      <dgm:prSet/>
      <dgm:spPr/>
      <dgm:t>
        <a:bodyPr/>
        <a:lstStyle/>
        <a:p>
          <a:r>
            <a:rPr lang="en-US" dirty="0"/>
            <a:t>Low throughput</a:t>
          </a:r>
        </a:p>
      </dgm:t>
    </dgm:pt>
    <dgm:pt modelId="{895AF3A4-AA73-42D0-829B-87ADFB21FAD5}" type="parTrans" cxnId="{BD11D76F-87A7-44EC-9DA0-3E42B0B0EDFB}">
      <dgm:prSet/>
      <dgm:spPr/>
      <dgm:t>
        <a:bodyPr/>
        <a:lstStyle/>
        <a:p>
          <a:endParaRPr lang="en-US"/>
        </a:p>
      </dgm:t>
    </dgm:pt>
    <dgm:pt modelId="{22011BCE-C57C-41AC-ABAE-12E9EA42370E}" type="sibTrans" cxnId="{BD11D76F-87A7-44EC-9DA0-3E42B0B0EDFB}">
      <dgm:prSet/>
      <dgm:spPr/>
      <dgm:t>
        <a:bodyPr/>
        <a:lstStyle/>
        <a:p>
          <a:endParaRPr lang="en-US"/>
        </a:p>
      </dgm:t>
    </dgm:pt>
    <dgm:pt modelId="{CB903698-96F3-4A93-8A03-1B546FC35192}" type="pres">
      <dgm:prSet presAssocID="{5F3A07A8-6541-4269-AF8D-971F83365D46}" presName="vert0" presStyleCnt="0">
        <dgm:presLayoutVars>
          <dgm:dir/>
          <dgm:animOne val="branch"/>
          <dgm:animLvl val="lvl"/>
        </dgm:presLayoutVars>
      </dgm:prSet>
      <dgm:spPr/>
    </dgm:pt>
    <dgm:pt modelId="{44A097D0-F1E8-43B4-94DA-F193D1D3B7FD}" type="pres">
      <dgm:prSet presAssocID="{B893FE63-3A43-4169-92FA-D2717CACE961}" presName="thickLine" presStyleLbl="alignNode1" presStyleIdx="0" presStyleCnt="4"/>
      <dgm:spPr/>
    </dgm:pt>
    <dgm:pt modelId="{8F16D6B7-B4A6-43F3-8BF7-539BB4EF2DC9}" type="pres">
      <dgm:prSet presAssocID="{B893FE63-3A43-4169-92FA-D2717CACE961}" presName="horz1" presStyleCnt="0"/>
      <dgm:spPr/>
    </dgm:pt>
    <dgm:pt modelId="{A894DB44-4558-450B-AE53-EEDBD0A7A276}" type="pres">
      <dgm:prSet presAssocID="{B893FE63-3A43-4169-92FA-D2717CACE961}" presName="tx1" presStyleLbl="revTx" presStyleIdx="0" presStyleCnt="4"/>
      <dgm:spPr/>
    </dgm:pt>
    <dgm:pt modelId="{C5B1C0D3-393F-4305-ABFA-F80CC503FEED}" type="pres">
      <dgm:prSet presAssocID="{B893FE63-3A43-4169-92FA-D2717CACE961}" presName="vert1" presStyleCnt="0"/>
      <dgm:spPr/>
    </dgm:pt>
    <dgm:pt modelId="{55F5DFC1-E368-4639-AF17-4A6C392AC8F2}" type="pres">
      <dgm:prSet presAssocID="{850DFE5A-3E1E-496B-AF1F-2B0E15F42F11}" presName="thickLine" presStyleLbl="alignNode1" presStyleIdx="1" presStyleCnt="4"/>
      <dgm:spPr/>
    </dgm:pt>
    <dgm:pt modelId="{2B5C3788-41BD-4EB6-BACE-09384ADB2068}" type="pres">
      <dgm:prSet presAssocID="{850DFE5A-3E1E-496B-AF1F-2B0E15F42F11}" presName="horz1" presStyleCnt="0"/>
      <dgm:spPr/>
    </dgm:pt>
    <dgm:pt modelId="{04C60837-95D3-45CC-AE71-E3450622451F}" type="pres">
      <dgm:prSet presAssocID="{850DFE5A-3E1E-496B-AF1F-2B0E15F42F11}" presName="tx1" presStyleLbl="revTx" presStyleIdx="1" presStyleCnt="4"/>
      <dgm:spPr/>
    </dgm:pt>
    <dgm:pt modelId="{1EBF8C7D-EBB2-4FD8-B361-1E07275197FF}" type="pres">
      <dgm:prSet presAssocID="{850DFE5A-3E1E-496B-AF1F-2B0E15F42F11}" presName="vert1" presStyleCnt="0"/>
      <dgm:spPr/>
    </dgm:pt>
    <dgm:pt modelId="{9DB0FB09-8AED-4465-AAE9-3BC906EDAB1E}" type="pres">
      <dgm:prSet presAssocID="{A35C3306-48F8-442A-A4F4-192EA2476CD7}" presName="thickLine" presStyleLbl="alignNode1" presStyleIdx="2" presStyleCnt="4"/>
      <dgm:spPr/>
    </dgm:pt>
    <dgm:pt modelId="{8EC479D7-5887-441B-8E94-84CAD0A31292}" type="pres">
      <dgm:prSet presAssocID="{A35C3306-48F8-442A-A4F4-192EA2476CD7}" presName="horz1" presStyleCnt="0"/>
      <dgm:spPr/>
    </dgm:pt>
    <dgm:pt modelId="{49138E88-55BB-4E67-92AD-77AE8EA36B0E}" type="pres">
      <dgm:prSet presAssocID="{A35C3306-48F8-442A-A4F4-192EA2476CD7}" presName="tx1" presStyleLbl="revTx" presStyleIdx="2" presStyleCnt="4"/>
      <dgm:spPr/>
    </dgm:pt>
    <dgm:pt modelId="{6998883F-7AD5-4B29-BD2B-2518C9A4B100}" type="pres">
      <dgm:prSet presAssocID="{A35C3306-48F8-442A-A4F4-192EA2476CD7}" presName="vert1" presStyleCnt="0"/>
      <dgm:spPr/>
    </dgm:pt>
    <dgm:pt modelId="{57F06724-6F5E-4BB0-A72A-5CD678CD2174}" type="pres">
      <dgm:prSet presAssocID="{483D1C3C-5448-4590-A538-4E3B75BC606C}" presName="thickLine" presStyleLbl="alignNode1" presStyleIdx="3" presStyleCnt="4"/>
      <dgm:spPr/>
    </dgm:pt>
    <dgm:pt modelId="{7B52E73F-5D16-46BB-8B0B-66A40A24AD11}" type="pres">
      <dgm:prSet presAssocID="{483D1C3C-5448-4590-A538-4E3B75BC606C}" presName="horz1" presStyleCnt="0"/>
      <dgm:spPr/>
    </dgm:pt>
    <dgm:pt modelId="{6F620741-CFEC-408A-AB6F-AC9A4FBF9251}" type="pres">
      <dgm:prSet presAssocID="{483D1C3C-5448-4590-A538-4E3B75BC606C}" presName="tx1" presStyleLbl="revTx" presStyleIdx="3" presStyleCnt="4"/>
      <dgm:spPr/>
    </dgm:pt>
    <dgm:pt modelId="{D5A38506-3B12-4C54-B87C-1A00231318AD}" type="pres">
      <dgm:prSet presAssocID="{483D1C3C-5448-4590-A538-4E3B75BC606C}" presName="vert1" presStyleCnt="0"/>
      <dgm:spPr/>
    </dgm:pt>
  </dgm:ptLst>
  <dgm:cxnLst>
    <dgm:cxn modelId="{D9F39A1A-2627-49A5-9C3C-50CE428CAA8A}" type="presOf" srcId="{483D1C3C-5448-4590-A538-4E3B75BC606C}" destId="{6F620741-CFEC-408A-AB6F-AC9A4FBF9251}" srcOrd="0" destOrd="0" presId="urn:microsoft.com/office/officeart/2008/layout/LinedList"/>
    <dgm:cxn modelId="{9CED3D37-302C-4504-A724-E1019CE9BA77}" srcId="{5F3A07A8-6541-4269-AF8D-971F83365D46}" destId="{A35C3306-48F8-442A-A4F4-192EA2476CD7}" srcOrd="2" destOrd="0" parTransId="{0CE7A3B4-5BA8-4209-8D1B-906BA3B17100}" sibTransId="{8DF89F08-7BCD-46C0-93A0-865C1E0F3920}"/>
    <dgm:cxn modelId="{D3E88F39-44AD-47C0-BB8A-C35E908ACC63}" type="presOf" srcId="{B893FE63-3A43-4169-92FA-D2717CACE961}" destId="{A894DB44-4558-450B-AE53-EEDBD0A7A276}" srcOrd="0" destOrd="0" presId="urn:microsoft.com/office/officeart/2008/layout/LinedList"/>
    <dgm:cxn modelId="{BD11D76F-87A7-44EC-9DA0-3E42B0B0EDFB}" srcId="{5F3A07A8-6541-4269-AF8D-971F83365D46}" destId="{483D1C3C-5448-4590-A538-4E3B75BC606C}" srcOrd="3" destOrd="0" parTransId="{895AF3A4-AA73-42D0-829B-87ADFB21FAD5}" sibTransId="{22011BCE-C57C-41AC-ABAE-12E9EA42370E}"/>
    <dgm:cxn modelId="{2C886950-DED9-4FC6-B6AC-D14CD7181322}" srcId="{5F3A07A8-6541-4269-AF8D-971F83365D46}" destId="{B893FE63-3A43-4169-92FA-D2717CACE961}" srcOrd="0" destOrd="0" parTransId="{98101518-F909-46BB-9542-C05DB851666E}" sibTransId="{C33DBA10-A6BC-44AF-80CC-EAA6B8A24710}"/>
    <dgm:cxn modelId="{5DC837B6-867F-4D38-A0FC-79E63B4F8C88}" type="presOf" srcId="{5F3A07A8-6541-4269-AF8D-971F83365D46}" destId="{CB903698-96F3-4A93-8A03-1B546FC35192}" srcOrd="0" destOrd="0" presId="urn:microsoft.com/office/officeart/2008/layout/LinedList"/>
    <dgm:cxn modelId="{945E16B8-65B3-4B6F-B25C-B798BEE78BA0}" type="presOf" srcId="{850DFE5A-3E1E-496B-AF1F-2B0E15F42F11}" destId="{04C60837-95D3-45CC-AE71-E3450622451F}" srcOrd="0" destOrd="0" presId="urn:microsoft.com/office/officeart/2008/layout/LinedList"/>
    <dgm:cxn modelId="{CED647D8-9DFD-4DB9-8B9A-2838A12597C6}" srcId="{5F3A07A8-6541-4269-AF8D-971F83365D46}" destId="{850DFE5A-3E1E-496B-AF1F-2B0E15F42F11}" srcOrd="1" destOrd="0" parTransId="{236B323A-3F71-4B40-AAF1-63810ED03E72}" sibTransId="{617B86C2-4DC8-4482-AC3F-01C5CD60C183}"/>
    <dgm:cxn modelId="{5C0CA7FF-0A4A-4EC4-AC09-52F3F9A07DEC}" type="presOf" srcId="{A35C3306-48F8-442A-A4F4-192EA2476CD7}" destId="{49138E88-55BB-4E67-92AD-77AE8EA36B0E}" srcOrd="0" destOrd="0" presId="urn:microsoft.com/office/officeart/2008/layout/LinedList"/>
    <dgm:cxn modelId="{8F17F315-D8E8-4433-9AB1-8FE5DB8321BB}" type="presParOf" srcId="{CB903698-96F3-4A93-8A03-1B546FC35192}" destId="{44A097D0-F1E8-43B4-94DA-F193D1D3B7FD}" srcOrd="0" destOrd="0" presId="urn:microsoft.com/office/officeart/2008/layout/LinedList"/>
    <dgm:cxn modelId="{61517FE2-76CA-4F7D-A500-D1FBFAF86E25}" type="presParOf" srcId="{CB903698-96F3-4A93-8A03-1B546FC35192}" destId="{8F16D6B7-B4A6-43F3-8BF7-539BB4EF2DC9}" srcOrd="1" destOrd="0" presId="urn:microsoft.com/office/officeart/2008/layout/LinedList"/>
    <dgm:cxn modelId="{CC5B7673-26CC-4E31-9203-FD56BBC464CA}" type="presParOf" srcId="{8F16D6B7-B4A6-43F3-8BF7-539BB4EF2DC9}" destId="{A894DB44-4558-450B-AE53-EEDBD0A7A276}" srcOrd="0" destOrd="0" presId="urn:microsoft.com/office/officeart/2008/layout/LinedList"/>
    <dgm:cxn modelId="{47F67989-0A04-4612-865F-8B0C92607B25}" type="presParOf" srcId="{8F16D6B7-B4A6-43F3-8BF7-539BB4EF2DC9}" destId="{C5B1C0D3-393F-4305-ABFA-F80CC503FEED}" srcOrd="1" destOrd="0" presId="urn:microsoft.com/office/officeart/2008/layout/LinedList"/>
    <dgm:cxn modelId="{E07911F6-1289-4BED-BE53-7B544EE50956}" type="presParOf" srcId="{CB903698-96F3-4A93-8A03-1B546FC35192}" destId="{55F5DFC1-E368-4639-AF17-4A6C392AC8F2}" srcOrd="2" destOrd="0" presId="urn:microsoft.com/office/officeart/2008/layout/LinedList"/>
    <dgm:cxn modelId="{FD947BBD-A143-49B8-AB85-900B9C8DE537}" type="presParOf" srcId="{CB903698-96F3-4A93-8A03-1B546FC35192}" destId="{2B5C3788-41BD-4EB6-BACE-09384ADB2068}" srcOrd="3" destOrd="0" presId="urn:microsoft.com/office/officeart/2008/layout/LinedList"/>
    <dgm:cxn modelId="{2242A855-FE8B-44E5-8397-E1864BDDCD7D}" type="presParOf" srcId="{2B5C3788-41BD-4EB6-BACE-09384ADB2068}" destId="{04C60837-95D3-45CC-AE71-E3450622451F}" srcOrd="0" destOrd="0" presId="urn:microsoft.com/office/officeart/2008/layout/LinedList"/>
    <dgm:cxn modelId="{205389A8-FB09-488F-9BDF-A6F3A4B841AF}" type="presParOf" srcId="{2B5C3788-41BD-4EB6-BACE-09384ADB2068}" destId="{1EBF8C7D-EBB2-4FD8-B361-1E07275197FF}" srcOrd="1" destOrd="0" presId="urn:microsoft.com/office/officeart/2008/layout/LinedList"/>
    <dgm:cxn modelId="{D56B9F66-546E-49CD-8F3F-86288BCD6242}" type="presParOf" srcId="{CB903698-96F3-4A93-8A03-1B546FC35192}" destId="{9DB0FB09-8AED-4465-AAE9-3BC906EDAB1E}" srcOrd="4" destOrd="0" presId="urn:microsoft.com/office/officeart/2008/layout/LinedList"/>
    <dgm:cxn modelId="{F41AC582-2487-4D06-AB35-D9E9890F70EF}" type="presParOf" srcId="{CB903698-96F3-4A93-8A03-1B546FC35192}" destId="{8EC479D7-5887-441B-8E94-84CAD0A31292}" srcOrd="5" destOrd="0" presId="urn:microsoft.com/office/officeart/2008/layout/LinedList"/>
    <dgm:cxn modelId="{09E0878E-A41E-4E44-91D6-C85BCEAD2572}" type="presParOf" srcId="{8EC479D7-5887-441B-8E94-84CAD0A31292}" destId="{49138E88-55BB-4E67-92AD-77AE8EA36B0E}" srcOrd="0" destOrd="0" presId="urn:microsoft.com/office/officeart/2008/layout/LinedList"/>
    <dgm:cxn modelId="{3011573F-DA57-4E25-831E-AED9E6AA16C2}" type="presParOf" srcId="{8EC479D7-5887-441B-8E94-84CAD0A31292}" destId="{6998883F-7AD5-4B29-BD2B-2518C9A4B100}" srcOrd="1" destOrd="0" presId="urn:microsoft.com/office/officeart/2008/layout/LinedList"/>
    <dgm:cxn modelId="{AFBCA7F1-AAC1-4CE1-9A7E-DD0DBC544E61}" type="presParOf" srcId="{CB903698-96F3-4A93-8A03-1B546FC35192}" destId="{57F06724-6F5E-4BB0-A72A-5CD678CD2174}" srcOrd="6" destOrd="0" presId="urn:microsoft.com/office/officeart/2008/layout/LinedList"/>
    <dgm:cxn modelId="{EE70CBE4-9A7B-4AB5-BDCF-5775DBDC8BFD}" type="presParOf" srcId="{CB903698-96F3-4A93-8A03-1B546FC35192}" destId="{7B52E73F-5D16-46BB-8B0B-66A40A24AD11}" srcOrd="7" destOrd="0" presId="urn:microsoft.com/office/officeart/2008/layout/LinedList"/>
    <dgm:cxn modelId="{DA6DC75B-4E31-44D3-8799-CEAA40A56AC3}" type="presParOf" srcId="{7B52E73F-5D16-46BB-8B0B-66A40A24AD11}" destId="{6F620741-CFEC-408A-AB6F-AC9A4FBF9251}" srcOrd="0" destOrd="0" presId="urn:microsoft.com/office/officeart/2008/layout/LinedList"/>
    <dgm:cxn modelId="{C6BDF9BD-74AE-4476-A53D-0818D8100081}" type="presParOf" srcId="{7B52E73F-5D16-46BB-8B0B-66A40A24AD11}" destId="{D5A38506-3B12-4C54-B87C-1A00231318AD}"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67D5FA-4DC2-4756-BF7C-9318D0E184A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440A529-FD1D-4884-B6CA-9BFD16614770}">
      <dgm:prSet/>
      <dgm:spPr/>
      <dgm:t>
        <a:bodyPr/>
        <a:lstStyle/>
        <a:p>
          <a:r>
            <a:rPr lang="en-US" dirty="0"/>
            <a:t>Metrics that are accessible via a common driver of commodity 802.11 network interface cards.</a:t>
          </a:r>
        </a:p>
      </dgm:t>
    </dgm:pt>
    <dgm:pt modelId="{6FBE8FC2-A35C-43D8-8BFC-5B411D668C75}" type="parTrans" cxnId="{9F01D0D5-A40E-4F21-9D17-6C8FC872122C}">
      <dgm:prSet/>
      <dgm:spPr/>
      <dgm:t>
        <a:bodyPr/>
        <a:lstStyle/>
        <a:p>
          <a:endParaRPr lang="en-US"/>
        </a:p>
      </dgm:t>
    </dgm:pt>
    <dgm:pt modelId="{EA8DCFC8-F71D-409F-BF80-6A36DE50E02C}" type="sibTrans" cxnId="{9F01D0D5-A40E-4F21-9D17-6C8FC872122C}">
      <dgm:prSet/>
      <dgm:spPr/>
      <dgm:t>
        <a:bodyPr/>
        <a:lstStyle/>
        <a:p>
          <a:endParaRPr lang="en-US"/>
        </a:p>
      </dgm:t>
    </dgm:pt>
    <dgm:pt modelId="{4AB7569B-3265-4F14-9C94-5FC0F38F8C7A}">
      <dgm:prSet/>
      <dgm:spPr/>
      <dgm:t>
        <a:bodyPr/>
        <a:lstStyle/>
        <a:p>
          <a:r>
            <a:rPr lang="en-US"/>
            <a:t>Metrics should work regardless of the type of traffic exchanged by the nodes. For instance, we discarded the number of frame retransmissions, since this metric requires the use of ACK frames that are not available in broadcast transmissions</a:t>
          </a:r>
        </a:p>
      </dgm:t>
    </dgm:pt>
    <dgm:pt modelId="{CE03E409-9179-4DB1-B47D-61CA4A2917D0}" type="parTrans" cxnId="{80A5E718-1D43-4BFA-A632-D8DDFD9ADFBD}">
      <dgm:prSet/>
      <dgm:spPr/>
      <dgm:t>
        <a:bodyPr/>
        <a:lstStyle/>
        <a:p>
          <a:endParaRPr lang="en-US"/>
        </a:p>
      </dgm:t>
    </dgm:pt>
    <dgm:pt modelId="{2B4D429D-994F-4E69-98DA-BA1F7E67B54F}" type="sibTrans" cxnId="{80A5E718-1D43-4BFA-A632-D8DDFD9ADFBD}">
      <dgm:prSet/>
      <dgm:spPr/>
      <dgm:t>
        <a:bodyPr/>
        <a:lstStyle/>
        <a:p>
          <a:endParaRPr lang="en-US"/>
        </a:p>
      </dgm:t>
    </dgm:pt>
    <dgm:pt modelId="{16B051B9-FF8E-4CF5-8BE1-F88BAC9F41EF}" type="pres">
      <dgm:prSet presAssocID="{9A67D5FA-4DC2-4756-BF7C-9318D0E184A9}" presName="root" presStyleCnt="0">
        <dgm:presLayoutVars>
          <dgm:dir/>
          <dgm:resizeHandles val="exact"/>
        </dgm:presLayoutVars>
      </dgm:prSet>
      <dgm:spPr/>
    </dgm:pt>
    <dgm:pt modelId="{34E1A2BB-8CE2-4882-8FB7-3470FF57FDAE}" type="pres">
      <dgm:prSet presAssocID="{3440A529-FD1D-4884-B6CA-9BFD16614770}" presName="compNode" presStyleCnt="0"/>
      <dgm:spPr/>
    </dgm:pt>
    <dgm:pt modelId="{9C99D556-4E26-4B2C-BB80-007057869465}" type="pres">
      <dgm:prSet presAssocID="{3440A529-FD1D-4884-B6CA-9BFD16614770}" presName="bgRect" presStyleLbl="bgShp" presStyleIdx="0" presStyleCnt="2"/>
      <dgm:spPr/>
    </dgm:pt>
    <dgm:pt modelId="{F8B02012-3C7C-4C0E-B7F9-AF16C2F3B1EB}" type="pres">
      <dgm:prSet presAssocID="{3440A529-FD1D-4884-B6CA-9BFD1661477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ireless router"/>
        </a:ext>
      </dgm:extLst>
    </dgm:pt>
    <dgm:pt modelId="{892C2DCF-D1E9-4641-A311-5F6AC690F4A4}" type="pres">
      <dgm:prSet presAssocID="{3440A529-FD1D-4884-B6CA-9BFD16614770}" presName="spaceRect" presStyleCnt="0"/>
      <dgm:spPr/>
    </dgm:pt>
    <dgm:pt modelId="{5DBF6E08-6D9C-481E-BBAF-80F7D9A9BA17}" type="pres">
      <dgm:prSet presAssocID="{3440A529-FD1D-4884-B6CA-9BFD16614770}" presName="parTx" presStyleLbl="revTx" presStyleIdx="0" presStyleCnt="2">
        <dgm:presLayoutVars>
          <dgm:chMax val="0"/>
          <dgm:chPref val="0"/>
        </dgm:presLayoutVars>
      </dgm:prSet>
      <dgm:spPr/>
    </dgm:pt>
    <dgm:pt modelId="{E7183B75-7188-4E30-8A52-363816E086B4}" type="pres">
      <dgm:prSet presAssocID="{EA8DCFC8-F71D-409F-BF80-6A36DE50E02C}" presName="sibTrans" presStyleCnt="0"/>
      <dgm:spPr/>
    </dgm:pt>
    <dgm:pt modelId="{6CBCBD27-D491-4D44-931E-B9C963CC5EFA}" type="pres">
      <dgm:prSet presAssocID="{4AB7569B-3265-4F14-9C94-5FC0F38F8C7A}" presName="compNode" presStyleCnt="0"/>
      <dgm:spPr/>
    </dgm:pt>
    <dgm:pt modelId="{3D047FC5-F49A-4CF9-85AD-A0DE3D19EFD6}" type="pres">
      <dgm:prSet presAssocID="{4AB7569B-3265-4F14-9C94-5FC0F38F8C7A}" presName="bgRect" presStyleLbl="bgShp" presStyleIdx="1" presStyleCnt="2"/>
      <dgm:spPr/>
    </dgm:pt>
    <dgm:pt modelId="{2CA614A1-691B-4906-81F2-1AD18F20ECFC}" type="pres">
      <dgm:prSet presAssocID="{4AB7569B-3265-4F14-9C94-5FC0F38F8C7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owchart"/>
        </a:ext>
      </dgm:extLst>
    </dgm:pt>
    <dgm:pt modelId="{4FABC864-3E76-4E57-8F35-367252036330}" type="pres">
      <dgm:prSet presAssocID="{4AB7569B-3265-4F14-9C94-5FC0F38F8C7A}" presName="spaceRect" presStyleCnt="0"/>
      <dgm:spPr/>
    </dgm:pt>
    <dgm:pt modelId="{5F55A22B-6187-4587-8261-AE0F32786C13}" type="pres">
      <dgm:prSet presAssocID="{4AB7569B-3265-4F14-9C94-5FC0F38F8C7A}" presName="parTx" presStyleLbl="revTx" presStyleIdx="1" presStyleCnt="2">
        <dgm:presLayoutVars>
          <dgm:chMax val="0"/>
          <dgm:chPref val="0"/>
        </dgm:presLayoutVars>
      </dgm:prSet>
      <dgm:spPr/>
    </dgm:pt>
  </dgm:ptLst>
  <dgm:cxnLst>
    <dgm:cxn modelId="{80A5E718-1D43-4BFA-A632-D8DDFD9ADFBD}" srcId="{9A67D5FA-4DC2-4756-BF7C-9318D0E184A9}" destId="{4AB7569B-3265-4F14-9C94-5FC0F38F8C7A}" srcOrd="1" destOrd="0" parTransId="{CE03E409-9179-4DB1-B47D-61CA4A2917D0}" sibTransId="{2B4D429D-994F-4E69-98DA-BA1F7E67B54F}"/>
    <dgm:cxn modelId="{9EE6EF50-C105-48AE-BA61-FA3F7A537926}" type="presOf" srcId="{4AB7569B-3265-4F14-9C94-5FC0F38F8C7A}" destId="{5F55A22B-6187-4587-8261-AE0F32786C13}" srcOrd="0" destOrd="0" presId="urn:microsoft.com/office/officeart/2018/2/layout/IconVerticalSolidList"/>
    <dgm:cxn modelId="{037A2092-79CB-41AB-A95A-BB73F7971C44}" type="presOf" srcId="{3440A529-FD1D-4884-B6CA-9BFD16614770}" destId="{5DBF6E08-6D9C-481E-BBAF-80F7D9A9BA17}" srcOrd="0" destOrd="0" presId="urn:microsoft.com/office/officeart/2018/2/layout/IconVerticalSolidList"/>
    <dgm:cxn modelId="{1C9DB5D3-8D4E-4B52-B891-192057B167EC}" type="presOf" srcId="{9A67D5FA-4DC2-4756-BF7C-9318D0E184A9}" destId="{16B051B9-FF8E-4CF5-8BE1-F88BAC9F41EF}" srcOrd="0" destOrd="0" presId="urn:microsoft.com/office/officeart/2018/2/layout/IconVerticalSolidList"/>
    <dgm:cxn modelId="{9F01D0D5-A40E-4F21-9D17-6C8FC872122C}" srcId="{9A67D5FA-4DC2-4756-BF7C-9318D0E184A9}" destId="{3440A529-FD1D-4884-B6CA-9BFD16614770}" srcOrd="0" destOrd="0" parTransId="{6FBE8FC2-A35C-43D8-8BFC-5B411D668C75}" sibTransId="{EA8DCFC8-F71D-409F-BF80-6A36DE50E02C}"/>
    <dgm:cxn modelId="{B3C47F09-476B-4322-99D7-4B4D1C742067}" type="presParOf" srcId="{16B051B9-FF8E-4CF5-8BE1-F88BAC9F41EF}" destId="{34E1A2BB-8CE2-4882-8FB7-3470FF57FDAE}" srcOrd="0" destOrd="0" presId="urn:microsoft.com/office/officeart/2018/2/layout/IconVerticalSolidList"/>
    <dgm:cxn modelId="{6AB4487A-2023-4CA4-A7C9-87EFE51DF324}" type="presParOf" srcId="{34E1A2BB-8CE2-4882-8FB7-3470FF57FDAE}" destId="{9C99D556-4E26-4B2C-BB80-007057869465}" srcOrd="0" destOrd="0" presId="urn:microsoft.com/office/officeart/2018/2/layout/IconVerticalSolidList"/>
    <dgm:cxn modelId="{0B39CB7C-5686-4DE4-9F58-C9DE878325F8}" type="presParOf" srcId="{34E1A2BB-8CE2-4882-8FB7-3470FF57FDAE}" destId="{F8B02012-3C7C-4C0E-B7F9-AF16C2F3B1EB}" srcOrd="1" destOrd="0" presId="urn:microsoft.com/office/officeart/2018/2/layout/IconVerticalSolidList"/>
    <dgm:cxn modelId="{107DBBE3-FA77-4106-908C-E35A59E246A4}" type="presParOf" srcId="{34E1A2BB-8CE2-4882-8FB7-3470FF57FDAE}" destId="{892C2DCF-D1E9-4641-A311-5F6AC690F4A4}" srcOrd="2" destOrd="0" presId="urn:microsoft.com/office/officeart/2018/2/layout/IconVerticalSolidList"/>
    <dgm:cxn modelId="{5DC09D2C-65D5-4A9E-9E59-23AEA75689E3}" type="presParOf" srcId="{34E1A2BB-8CE2-4882-8FB7-3470FF57FDAE}" destId="{5DBF6E08-6D9C-481E-BBAF-80F7D9A9BA17}" srcOrd="3" destOrd="0" presId="urn:microsoft.com/office/officeart/2018/2/layout/IconVerticalSolidList"/>
    <dgm:cxn modelId="{B16F566F-8369-4E66-948A-D2199C5F68F3}" type="presParOf" srcId="{16B051B9-FF8E-4CF5-8BE1-F88BAC9F41EF}" destId="{E7183B75-7188-4E30-8A52-363816E086B4}" srcOrd="1" destOrd="0" presId="urn:microsoft.com/office/officeart/2018/2/layout/IconVerticalSolidList"/>
    <dgm:cxn modelId="{CC015328-3C04-4F2D-85F7-4CC70920C086}" type="presParOf" srcId="{16B051B9-FF8E-4CF5-8BE1-F88BAC9F41EF}" destId="{6CBCBD27-D491-4D44-931E-B9C963CC5EFA}" srcOrd="2" destOrd="0" presId="urn:microsoft.com/office/officeart/2018/2/layout/IconVerticalSolidList"/>
    <dgm:cxn modelId="{02482D81-B06B-49AE-B56D-1BB18C19E26B}" type="presParOf" srcId="{6CBCBD27-D491-4D44-931E-B9C963CC5EFA}" destId="{3D047FC5-F49A-4CF9-85AD-A0DE3D19EFD6}" srcOrd="0" destOrd="0" presId="urn:microsoft.com/office/officeart/2018/2/layout/IconVerticalSolidList"/>
    <dgm:cxn modelId="{E1A8D4F9-2C91-4DAD-BE35-1D50BE4BB85C}" type="presParOf" srcId="{6CBCBD27-D491-4D44-931E-B9C963CC5EFA}" destId="{2CA614A1-691B-4906-81F2-1AD18F20ECFC}" srcOrd="1" destOrd="0" presId="urn:microsoft.com/office/officeart/2018/2/layout/IconVerticalSolidList"/>
    <dgm:cxn modelId="{F96A27A7-609F-4EA7-80BC-CA883800D882}" type="presParOf" srcId="{6CBCBD27-D491-4D44-931E-B9C963CC5EFA}" destId="{4FABC864-3E76-4E57-8F35-367252036330}" srcOrd="2" destOrd="0" presId="urn:microsoft.com/office/officeart/2018/2/layout/IconVerticalSolidList"/>
    <dgm:cxn modelId="{27E23507-066D-4A51-812A-CD8A6044C95B}" type="presParOf" srcId="{6CBCBD27-D491-4D44-931E-B9C963CC5EFA}" destId="{5F55A22B-6187-4587-8261-AE0F32786C1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4FD8B58-BE1C-4BDA-804A-29ED9C2EDDBE}"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44822EF4-4ADB-42C0-A7D3-4D4739DABFDE}">
      <dgm:prSet/>
      <dgm:spPr/>
      <dgm:t>
        <a:bodyPr/>
        <a:lstStyle/>
        <a:p>
          <a:pPr>
            <a:lnSpc>
              <a:spcPct val="100000"/>
            </a:lnSpc>
            <a:defRPr b="1"/>
          </a:pPr>
          <a:r>
            <a:rPr lang="en-US"/>
            <a:t>Noise</a:t>
          </a:r>
        </a:p>
      </dgm:t>
    </dgm:pt>
    <dgm:pt modelId="{EDBFABE7-A30B-4A0E-85C0-8F6DDD2F0014}" type="parTrans" cxnId="{8CAFE129-6E69-4A53-BE2C-6DBA635E548D}">
      <dgm:prSet/>
      <dgm:spPr/>
      <dgm:t>
        <a:bodyPr/>
        <a:lstStyle/>
        <a:p>
          <a:endParaRPr lang="en-US"/>
        </a:p>
      </dgm:t>
    </dgm:pt>
    <dgm:pt modelId="{1BC6A809-3F83-4857-8B66-32ECD8679D4E}" type="sibTrans" cxnId="{8CAFE129-6E69-4A53-BE2C-6DBA635E548D}">
      <dgm:prSet/>
      <dgm:spPr/>
      <dgm:t>
        <a:bodyPr/>
        <a:lstStyle/>
        <a:p>
          <a:endParaRPr lang="en-US"/>
        </a:p>
      </dgm:t>
    </dgm:pt>
    <dgm:pt modelId="{F295FA2A-003F-4628-A6B1-08D714583F78}">
      <dgm:prSet/>
      <dgm:spPr/>
      <dgm:t>
        <a:bodyPr/>
        <a:lstStyle/>
        <a:p>
          <a:pPr>
            <a:lnSpc>
              <a:spcPct val="100000"/>
            </a:lnSpc>
          </a:pPr>
          <a:r>
            <a:rPr lang="en-US"/>
            <a:t>Noise-level is the power measured on the channel during idle times of the transceiver</a:t>
          </a:r>
        </a:p>
      </dgm:t>
    </dgm:pt>
    <dgm:pt modelId="{4310498F-C1C6-403F-9073-F3A69CBC018A}" type="parTrans" cxnId="{594D202C-C9E9-470A-9E61-B8D6C6048114}">
      <dgm:prSet/>
      <dgm:spPr/>
      <dgm:t>
        <a:bodyPr/>
        <a:lstStyle/>
        <a:p>
          <a:endParaRPr lang="en-US"/>
        </a:p>
      </dgm:t>
    </dgm:pt>
    <dgm:pt modelId="{FA43C7E2-5635-42D3-A4B1-0BF86DB5115F}" type="sibTrans" cxnId="{594D202C-C9E9-470A-9E61-B8D6C6048114}">
      <dgm:prSet/>
      <dgm:spPr/>
      <dgm:t>
        <a:bodyPr/>
        <a:lstStyle/>
        <a:p>
          <a:endParaRPr lang="en-US"/>
        </a:p>
      </dgm:t>
    </dgm:pt>
    <dgm:pt modelId="{B46892BD-74E7-42F6-9293-38B3C167B6F7}">
      <dgm:prSet/>
      <dgm:spPr/>
      <dgm:t>
        <a:bodyPr/>
        <a:lstStyle/>
        <a:p>
          <a:pPr>
            <a:lnSpc>
              <a:spcPct val="100000"/>
            </a:lnSpc>
            <a:defRPr b="1"/>
          </a:pPr>
          <a:r>
            <a:rPr lang="en-US"/>
            <a:t>Channel Busy Ratio (CBR)</a:t>
          </a:r>
        </a:p>
      </dgm:t>
    </dgm:pt>
    <dgm:pt modelId="{A808BC64-3B21-458A-B2CC-6AD9D65E439A}" type="parTrans" cxnId="{B28D1B1B-A071-4666-8F9B-950936E52CBF}">
      <dgm:prSet/>
      <dgm:spPr/>
      <dgm:t>
        <a:bodyPr/>
        <a:lstStyle/>
        <a:p>
          <a:endParaRPr lang="en-US"/>
        </a:p>
      </dgm:t>
    </dgm:pt>
    <dgm:pt modelId="{FAC9B1C9-436F-48C7-8EAA-89DF5162ACCE}" type="sibTrans" cxnId="{B28D1B1B-A071-4666-8F9B-950936E52CBF}">
      <dgm:prSet/>
      <dgm:spPr/>
      <dgm:t>
        <a:bodyPr/>
        <a:lstStyle/>
        <a:p>
          <a:endParaRPr lang="en-US"/>
        </a:p>
      </dgm:t>
    </dgm:pt>
    <dgm:pt modelId="{5349E2B4-42B2-4BB7-986D-A81288C51B29}">
      <dgm:prSet/>
      <dgm:spPr/>
      <dgm:t>
        <a:bodyPr/>
        <a:lstStyle/>
        <a:p>
          <a:pPr>
            <a:lnSpc>
              <a:spcPct val="100000"/>
            </a:lnSpc>
          </a:pPr>
          <a:r>
            <a:rPr lang="en-US" dirty="0"/>
            <a:t>The channel is considered busy if the received power is above the clear channel assessment (CCA) threshold.</a:t>
          </a:r>
        </a:p>
      </dgm:t>
    </dgm:pt>
    <dgm:pt modelId="{E7175866-DBE9-4238-BAB4-846B3566C0FB}" type="parTrans" cxnId="{8F955E48-87E2-4C56-838A-9E52126021A3}">
      <dgm:prSet/>
      <dgm:spPr/>
      <dgm:t>
        <a:bodyPr/>
        <a:lstStyle/>
        <a:p>
          <a:endParaRPr lang="en-US"/>
        </a:p>
      </dgm:t>
    </dgm:pt>
    <dgm:pt modelId="{ED440D37-7A46-4B73-8F6F-60B6C1E10DDC}" type="sibTrans" cxnId="{8F955E48-87E2-4C56-838A-9E52126021A3}">
      <dgm:prSet/>
      <dgm:spPr/>
      <dgm:t>
        <a:bodyPr/>
        <a:lstStyle/>
        <a:p>
          <a:endParaRPr lang="en-US"/>
        </a:p>
      </dgm:t>
    </dgm:pt>
    <dgm:pt modelId="{3D53D934-2DAF-42E3-B2D5-5A3783B793F6}" type="pres">
      <dgm:prSet presAssocID="{84FD8B58-BE1C-4BDA-804A-29ED9C2EDDBE}" presName="root" presStyleCnt="0">
        <dgm:presLayoutVars>
          <dgm:dir/>
          <dgm:resizeHandles val="exact"/>
        </dgm:presLayoutVars>
      </dgm:prSet>
      <dgm:spPr/>
    </dgm:pt>
    <dgm:pt modelId="{3D157356-8076-4AF6-A294-9E0EBE06D614}" type="pres">
      <dgm:prSet presAssocID="{44822EF4-4ADB-42C0-A7D3-4D4739DABFDE}" presName="compNode" presStyleCnt="0"/>
      <dgm:spPr/>
    </dgm:pt>
    <dgm:pt modelId="{CD0682AE-60BE-4548-B0D2-109F8C3F0EE0}" type="pres">
      <dgm:prSet presAssocID="{44822EF4-4ADB-42C0-A7D3-4D4739DABFD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ute Ringer"/>
        </a:ext>
      </dgm:extLst>
    </dgm:pt>
    <dgm:pt modelId="{CF6301CF-7846-480A-A8B4-1A299EEE189B}" type="pres">
      <dgm:prSet presAssocID="{44822EF4-4ADB-42C0-A7D3-4D4739DABFDE}" presName="iconSpace" presStyleCnt="0"/>
      <dgm:spPr/>
    </dgm:pt>
    <dgm:pt modelId="{E446CF28-3B6B-4BEB-ADA7-0304EA770D1B}" type="pres">
      <dgm:prSet presAssocID="{44822EF4-4ADB-42C0-A7D3-4D4739DABFDE}" presName="parTx" presStyleLbl="revTx" presStyleIdx="0" presStyleCnt="4">
        <dgm:presLayoutVars>
          <dgm:chMax val="0"/>
          <dgm:chPref val="0"/>
        </dgm:presLayoutVars>
      </dgm:prSet>
      <dgm:spPr/>
    </dgm:pt>
    <dgm:pt modelId="{6CAB79E2-78F0-43FC-A16A-F981F0627EF9}" type="pres">
      <dgm:prSet presAssocID="{44822EF4-4ADB-42C0-A7D3-4D4739DABFDE}" presName="txSpace" presStyleCnt="0"/>
      <dgm:spPr/>
    </dgm:pt>
    <dgm:pt modelId="{08B1BF6A-6521-43B1-A736-179947230B0B}" type="pres">
      <dgm:prSet presAssocID="{44822EF4-4ADB-42C0-A7D3-4D4739DABFDE}" presName="desTx" presStyleLbl="revTx" presStyleIdx="1" presStyleCnt="4">
        <dgm:presLayoutVars/>
      </dgm:prSet>
      <dgm:spPr/>
    </dgm:pt>
    <dgm:pt modelId="{48B25C34-1E11-4EBD-8BE1-599EADE2B8EE}" type="pres">
      <dgm:prSet presAssocID="{1BC6A809-3F83-4857-8B66-32ECD8679D4E}" presName="sibTrans" presStyleCnt="0"/>
      <dgm:spPr/>
    </dgm:pt>
    <dgm:pt modelId="{73AB6BFD-C384-4F3D-8267-5E75B3874404}" type="pres">
      <dgm:prSet presAssocID="{B46892BD-74E7-42F6-9293-38B3C167B6F7}" presName="compNode" presStyleCnt="0"/>
      <dgm:spPr/>
    </dgm:pt>
    <dgm:pt modelId="{E99FF2A0-0894-41D4-B6E6-886C0935A24D}" type="pres">
      <dgm:prSet presAssocID="{B46892BD-74E7-42F6-9293-38B3C167B6F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553AFA93-4F2B-4955-8A29-D7D6037B85B4}" type="pres">
      <dgm:prSet presAssocID="{B46892BD-74E7-42F6-9293-38B3C167B6F7}" presName="iconSpace" presStyleCnt="0"/>
      <dgm:spPr/>
    </dgm:pt>
    <dgm:pt modelId="{009F8972-6C57-4BA3-BCBD-499C65315E3A}" type="pres">
      <dgm:prSet presAssocID="{B46892BD-74E7-42F6-9293-38B3C167B6F7}" presName="parTx" presStyleLbl="revTx" presStyleIdx="2" presStyleCnt="4">
        <dgm:presLayoutVars>
          <dgm:chMax val="0"/>
          <dgm:chPref val="0"/>
        </dgm:presLayoutVars>
      </dgm:prSet>
      <dgm:spPr/>
    </dgm:pt>
    <dgm:pt modelId="{F9E49EDB-F412-4CC9-95EB-26488CE43A90}" type="pres">
      <dgm:prSet presAssocID="{B46892BD-74E7-42F6-9293-38B3C167B6F7}" presName="txSpace" presStyleCnt="0"/>
      <dgm:spPr/>
    </dgm:pt>
    <dgm:pt modelId="{3906664D-FFD8-4EF7-91E9-F1039011A118}" type="pres">
      <dgm:prSet presAssocID="{B46892BD-74E7-42F6-9293-38B3C167B6F7}" presName="desTx" presStyleLbl="revTx" presStyleIdx="3" presStyleCnt="4">
        <dgm:presLayoutVars/>
      </dgm:prSet>
      <dgm:spPr/>
    </dgm:pt>
  </dgm:ptLst>
  <dgm:cxnLst>
    <dgm:cxn modelId="{75CBDE0B-C743-4F3B-A7C0-4ADA69621C49}" type="presOf" srcId="{5349E2B4-42B2-4BB7-986D-A81288C51B29}" destId="{3906664D-FFD8-4EF7-91E9-F1039011A118}" srcOrd="0" destOrd="0" presId="urn:microsoft.com/office/officeart/2018/5/layout/CenteredIconLabelDescriptionList"/>
    <dgm:cxn modelId="{B28D1B1B-A071-4666-8F9B-950936E52CBF}" srcId="{84FD8B58-BE1C-4BDA-804A-29ED9C2EDDBE}" destId="{B46892BD-74E7-42F6-9293-38B3C167B6F7}" srcOrd="1" destOrd="0" parTransId="{A808BC64-3B21-458A-B2CC-6AD9D65E439A}" sibTransId="{FAC9B1C9-436F-48C7-8EAA-89DF5162ACCE}"/>
    <dgm:cxn modelId="{8CAFE129-6E69-4A53-BE2C-6DBA635E548D}" srcId="{84FD8B58-BE1C-4BDA-804A-29ED9C2EDDBE}" destId="{44822EF4-4ADB-42C0-A7D3-4D4739DABFDE}" srcOrd="0" destOrd="0" parTransId="{EDBFABE7-A30B-4A0E-85C0-8F6DDD2F0014}" sibTransId="{1BC6A809-3F83-4857-8B66-32ECD8679D4E}"/>
    <dgm:cxn modelId="{594D202C-C9E9-470A-9E61-B8D6C6048114}" srcId="{44822EF4-4ADB-42C0-A7D3-4D4739DABFDE}" destId="{F295FA2A-003F-4628-A6B1-08D714583F78}" srcOrd="0" destOrd="0" parTransId="{4310498F-C1C6-403F-9073-F3A69CBC018A}" sibTransId="{FA43C7E2-5635-42D3-A4B1-0BF86DB5115F}"/>
    <dgm:cxn modelId="{8F955E48-87E2-4C56-838A-9E52126021A3}" srcId="{B46892BD-74E7-42F6-9293-38B3C167B6F7}" destId="{5349E2B4-42B2-4BB7-986D-A81288C51B29}" srcOrd="0" destOrd="0" parTransId="{E7175866-DBE9-4238-BAB4-846B3566C0FB}" sibTransId="{ED440D37-7A46-4B73-8F6F-60B6C1E10DDC}"/>
    <dgm:cxn modelId="{7E5D8180-6D0A-4FFE-9179-C255977CC28B}" type="presOf" srcId="{84FD8B58-BE1C-4BDA-804A-29ED9C2EDDBE}" destId="{3D53D934-2DAF-42E3-B2D5-5A3783B793F6}" srcOrd="0" destOrd="0" presId="urn:microsoft.com/office/officeart/2018/5/layout/CenteredIconLabelDescriptionList"/>
    <dgm:cxn modelId="{6E5FF881-225C-45B2-BF80-FD7E8AB6E577}" type="presOf" srcId="{B46892BD-74E7-42F6-9293-38B3C167B6F7}" destId="{009F8972-6C57-4BA3-BCBD-499C65315E3A}" srcOrd="0" destOrd="0" presId="urn:microsoft.com/office/officeart/2018/5/layout/CenteredIconLabelDescriptionList"/>
    <dgm:cxn modelId="{FB20B4AC-911B-4908-BEA7-2DC933C0A26F}" type="presOf" srcId="{F295FA2A-003F-4628-A6B1-08D714583F78}" destId="{08B1BF6A-6521-43B1-A736-179947230B0B}" srcOrd="0" destOrd="0" presId="urn:microsoft.com/office/officeart/2018/5/layout/CenteredIconLabelDescriptionList"/>
    <dgm:cxn modelId="{37AA8DD8-23CD-479A-9334-3793BEE4B437}" type="presOf" srcId="{44822EF4-4ADB-42C0-A7D3-4D4739DABFDE}" destId="{E446CF28-3B6B-4BEB-ADA7-0304EA770D1B}" srcOrd="0" destOrd="0" presId="urn:microsoft.com/office/officeart/2018/5/layout/CenteredIconLabelDescriptionList"/>
    <dgm:cxn modelId="{2658BDEF-CFEB-4880-9425-A7FA7753B94D}" type="presParOf" srcId="{3D53D934-2DAF-42E3-B2D5-5A3783B793F6}" destId="{3D157356-8076-4AF6-A294-9E0EBE06D614}" srcOrd="0" destOrd="0" presId="urn:microsoft.com/office/officeart/2018/5/layout/CenteredIconLabelDescriptionList"/>
    <dgm:cxn modelId="{1E75BA1F-0CA1-427E-B44C-5535D86CD6A4}" type="presParOf" srcId="{3D157356-8076-4AF6-A294-9E0EBE06D614}" destId="{CD0682AE-60BE-4548-B0D2-109F8C3F0EE0}" srcOrd="0" destOrd="0" presId="urn:microsoft.com/office/officeart/2018/5/layout/CenteredIconLabelDescriptionList"/>
    <dgm:cxn modelId="{5B6CC0D1-5519-462E-9278-EF7AA7723BD5}" type="presParOf" srcId="{3D157356-8076-4AF6-A294-9E0EBE06D614}" destId="{CF6301CF-7846-480A-A8B4-1A299EEE189B}" srcOrd="1" destOrd="0" presId="urn:microsoft.com/office/officeart/2018/5/layout/CenteredIconLabelDescriptionList"/>
    <dgm:cxn modelId="{B23142AD-2230-46EC-94FC-AA1820348C38}" type="presParOf" srcId="{3D157356-8076-4AF6-A294-9E0EBE06D614}" destId="{E446CF28-3B6B-4BEB-ADA7-0304EA770D1B}" srcOrd="2" destOrd="0" presId="urn:microsoft.com/office/officeart/2018/5/layout/CenteredIconLabelDescriptionList"/>
    <dgm:cxn modelId="{412FD051-1117-4D42-B84D-4CD2916D90E3}" type="presParOf" srcId="{3D157356-8076-4AF6-A294-9E0EBE06D614}" destId="{6CAB79E2-78F0-43FC-A16A-F981F0627EF9}" srcOrd="3" destOrd="0" presId="urn:microsoft.com/office/officeart/2018/5/layout/CenteredIconLabelDescriptionList"/>
    <dgm:cxn modelId="{543545A5-75A4-4AB2-92A0-1D525EC856F0}" type="presParOf" srcId="{3D157356-8076-4AF6-A294-9E0EBE06D614}" destId="{08B1BF6A-6521-43B1-A736-179947230B0B}" srcOrd="4" destOrd="0" presId="urn:microsoft.com/office/officeart/2018/5/layout/CenteredIconLabelDescriptionList"/>
    <dgm:cxn modelId="{99830D7D-EF4B-45EF-A5B4-8DFCCF0B8284}" type="presParOf" srcId="{3D53D934-2DAF-42E3-B2D5-5A3783B793F6}" destId="{48B25C34-1E11-4EBD-8BE1-599EADE2B8EE}" srcOrd="1" destOrd="0" presId="urn:microsoft.com/office/officeart/2018/5/layout/CenteredIconLabelDescriptionList"/>
    <dgm:cxn modelId="{B679577D-5022-4E41-9A90-44F526B373D8}" type="presParOf" srcId="{3D53D934-2DAF-42E3-B2D5-5A3783B793F6}" destId="{73AB6BFD-C384-4F3D-8267-5E75B3874404}" srcOrd="2" destOrd="0" presId="urn:microsoft.com/office/officeart/2018/5/layout/CenteredIconLabelDescriptionList"/>
    <dgm:cxn modelId="{6DF8516C-B3F5-436B-9A67-703E9ECBA86B}" type="presParOf" srcId="{73AB6BFD-C384-4F3D-8267-5E75B3874404}" destId="{E99FF2A0-0894-41D4-B6E6-886C0935A24D}" srcOrd="0" destOrd="0" presId="urn:microsoft.com/office/officeart/2018/5/layout/CenteredIconLabelDescriptionList"/>
    <dgm:cxn modelId="{A449A082-2CD9-42E4-8F22-76BD1E5952CB}" type="presParOf" srcId="{73AB6BFD-C384-4F3D-8267-5E75B3874404}" destId="{553AFA93-4F2B-4955-8A29-D7D6037B85B4}" srcOrd="1" destOrd="0" presId="urn:microsoft.com/office/officeart/2018/5/layout/CenteredIconLabelDescriptionList"/>
    <dgm:cxn modelId="{F6B2B244-640B-4F7F-AE41-FE96D3DF0040}" type="presParOf" srcId="{73AB6BFD-C384-4F3D-8267-5E75B3874404}" destId="{009F8972-6C57-4BA3-BCBD-499C65315E3A}" srcOrd="2" destOrd="0" presId="urn:microsoft.com/office/officeart/2018/5/layout/CenteredIconLabelDescriptionList"/>
    <dgm:cxn modelId="{E050BEDE-721B-4772-B95E-212E706AFE90}" type="presParOf" srcId="{73AB6BFD-C384-4F3D-8267-5E75B3874404}" destId="{F9E49EDB-F412-4CC9-95EB-26488CE43A90}" srcOrd="3" destOrd="0" presId="urn:microsoft.com/office/officeart/2018/5/layout/CenteredIconLabelDescriptionList"/>
    <dgm:cxn modelId="{18B7CD3A-F405-4074-86F9-62DE523B197C}" type="presParOf" srcId="{73AB6BFD-C384-4F3D-8267-5E75B3874404}" destId="{3906664D-FFD8-4EF7-91E9-F1039011A118}"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860015B-416D-4CDF-BB4D-441FF27D2B7F}"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842FB5AA-66D6-4659-AB5A-D259D67AAAA7}">
      <dgm:prSet/>
      <dgm:spPr/>
      <dgm:t>
        <a:bodyPr/>
        <a:lstStyle/>
        <a:p>
          <a:r>
            <a:rPr lang="en-US"/>
            <a:t>Channel Metrics</a:t>
          </a:r>
        </a:p>
      </dgm:t>
    </dgm:pt>
    <dgm:pt modelId="{9874AB32-A388-45C4-B3DC-39866D1889CB}" type="parTrans" cxnId="{0196A336-68F2-407D-8EE5-3462BC9C497B}">
      <dgm:prSet/>
      <dgm:spPr/>
      <dgm:t>
        <a:bodyPr/>
        <a:lstStyle/>
        <a:p>
          <a:endParaRPr lang="en-US"/>
        </a:p>
      </dgm:t>
    </dgm:pt>
    <dgm:pt modelId="{388A1F65-EEB0-42FF-B831-5FF4C4B16559}" type="sibTrans" cxnId="{0196A336-68F2-407D-8EE5-3462BC9C497B}">
      <dgm:prSet/>
      <dgm:spPr/>
      <dgm:t>
        <a:bodyPr/>
        <a:lstStyle/>
        <a:p>
          <a:endParaRPr lang="en-US"/>
        </a:p>
      </dgm:t>
    </dgm:pt>
    <dgm:pt modelId="{37C00119-E749-4961-A7B2-CF267552900A}">
      <dgm:prSet/>
      <dgm:spPr/>
      <dgm:t>
        <a:bodyPr/>
        <a:lstStyle/>
        <a:p>
          <a:r>
            <a:rPr lang="en-US" u="sng"/>
            <a:t>Noise</a:t>
          </a:r>
          <a:r>
            <a:rPr lang="en-US"/>
            <a:t>: the power measured on the channel during idle times of the transceiver.</a:t>
          </a:r>
        </a:p>
      </dgm:t>
    </dgm:pt>
    <dgm:pt modelId="{6FFD4C57-82DB-48DC-8E1A-896D43C7BDE8}" type="parTrans" cxnId="{7ACAFC63-D1A3-46C6-AF42-B3D3369ECE17}">
      <dgm:prSet/>
      <dgm:spPr/>
      <dgm:t>
        <a:bodyPr/>
        <a:lstStyle/>
        <a:p>
          <a:endParaRPr lang="en-US"/>
        </a:p>
      </dgm:t>
    </dgm:pt>
    <dgm:pt modelId="{F95BC05F-D216-4F72-8F4C-DC535A5272EB}" type="sibTrans" cxnId="{7ACAFC63-D1A3-46C6-AF42-B3D3369ECE17}">
      <dgm:prSet/>
      <dgm:spPr/>
      <dgm:t>
        <a:bodyPr/>
        <a:lstStyle/>
        <a:p>
          <a:endParaRPr lang="en-US"/>
        </a:p>
      </dgm:t>
    </dgm:pt>
    <dgm:pt modelId="{DAA5EA98-7A32-4B81-9F80-1C843FCEF7A0}">
      <dgm:prSet/>
      <dgm:spPr/>
      <dgm:t>
        <a:bodyPr/>
        <a:lstStyle/>
        <a:p>
          <a:r>
            <a:rPr lang="en-US" u="sng"/>
            <a:t>Channel Busy Ratio (CBR)</a:t>
          </a:r>
          <a:r>
            <a:rPr lang="en-US"/>
            <a:t>: measures the time that the wireless channel has been sensed busy.</a:t>
          </a:r>
        </a:p>
      </dgm:t>
    </dgm:pt>
    <dgm:pt modelId="{A9BC64FF-FD4D-47DB-9EE2-8B02B0B2FAAD}" type="parTrans" cxnId="{5FEEE55D-BDC5-4F5C-BFD9-030045C58185}">
      <dgm:prSet/>
      <dgm:spPr/>
      <dgm:t>
        <a:bodyPr/>
        <a:lstStyle/>
        <a:p>
          <a:endParaRPr lang="en-US"/>
        </a:p>
      </dgm:t>
    </dgm:pt>
    <dgm:pt modelId="{3A9281B7-D80A-4ED7-BF17-6250DD2F6075}" type="sibTrans" cxnId="{5FEEE55D-BDC5-4F5C-BFD9-030045C58185}">
      <dgm:prSet/>
      <dgm:spPr/>
      <dgm:t>
        <a:bodyPr/>
        <a:lstStyle/>
        <a:p>
          <a:endParaRPr lang="en-US"/>
        </a:p>
      </dgm:t>
    </dgm:pt>
    <dgm:pt modelId="{19A69213-1CBD-456A-8098-F5122E99CED5}">
      <dgm:prSet/>
      <dgm:spPr/>
      <dgm:t>
        <a:bodyPr/>
        <a:lstStyle/>
        <a:p>
          <a:r>
            <a:rPr lang="en-US"/>
            <a:t>Performance</a:t>
          </a:r>
        </a:p>
      </dgm:t>
    </dgm:pt>
    <dgm:pt modelId="{E164312B-0B3C-4CBB-B127-4D1FCEC6F747}" type="parTrans" cxnId="{0068336F-C10E-45D6-8C63-48F7FD228090}">
      <dgm:prSet/>
      <dgm:spPr/>
      <dgm:t>
        <a:bodyPr/>
        <a:lstStyle/>
        <a:p>
          <a:endParaRPr lang="en-US"/>
        </a:p>
      </dgm:t>
    </dgm:pt>
    <dgm:pt modelId="{185562D8-6982-4718-A68B-DEA7C4EDEDB6}" type="sibTrans" cxnId="{0068336F-C10E-45D6-8C63-48F7FD228090}">
      <dgm:prSet/>
      <dgm:spPr/>
      <dgm:t>
        <a:bodyPr/>
        <a:lstStyle/>
        <a:p>
          <a:endParaRPr lang="en-US"/>
        </a:p>
      </dgm:t>
    </dgm:pt>
    <dgm:pt modelId="{B4621A1F-5C5F-4888-946A-B72963F4007D}">
      <dgm:prSet/>
      <dgm:spPr/>
      <dgm:t>
        <a:bodyPr/>
        <a:lstStyle/>
        <a:p>
          <a:r>
            <a:rPr lang="en-US" u="sng"/>
            <a:t>Inactive Time (IT)</a:t>
          </a:r>
          <a:r>
            <a:rPr lang="en-US"/>
            <a:t>: corresponds to the time that elapses between two consecutive successful packet receptions, including probing, beacons, and payload frames.</a:t>
          </a:r>
        </a:p>
      </dgm:t>
    </dgm:pt>
    <dgm:pt modelId="{32895C05-48E6-4BE1-B8A5-E3C953BA0DA0}" type="parTrans" cxnId="{5D08A855-AE06-4DBB-8BA3-FF158872C3BC}">
      <dgm:prSet/>
      <dgm:spPr/>
      <dgm:t>
        <a:bodyPr/>
        <a:lstStyle/>
        <a:p>
          <a:endParaRPr lang="en-US"/>
        </a:p>
      </dgm:t>
    </dgm:pt>
    <dgm:pt modelId="{958CE4D4-3186-4B1E-BE92-0243510232EE}" type="sibTrans" cxnId="{5D08A855-AE06-4DBB-8BA3-FF158872C3BC}">
      <dgm:prSet/>
      <dgm:spPr/>
      <dgm:t>
        <a:bodyPr/>
        <a:lstStyle/>
        <a:p>
          <a:endParaRPr lang="en-US"/>
        </a:p>
      </dgm:t>
    </dgm:pt>
    <dgm:pt modelId="{85DDC99A-DE19-4DDB-BB82-3B27916FF670}">
      <dgm:prSet/>
      <dgm:spPr/>
      <dgm:t>
        <a:bodyPr/>
        <a:lstStyle/>
        <a:p>
          <a:r>
            <a:rPr lang="en-US" u="sng"/>
            <a:t>Packet Delivery Ratio (PDR)</a:t>
          </a:r>
          <a:r>
            <a:rPr lang="en-US"/>
            <a:t>: measures how many packets sent from a source reach their destination without loss or error.</a:t>
          </a:r>
        </a:p>
      </dgm:t>
    </dgm:pt>
    <dgm:pt modelId="{59481ACB-519B-4709-95B3-117CB5E19D3B}" type="parTrans" cxnId="{0F38E77F-41B3-4FBF-95D2-11BEC4E71894}">
      <dgm:prSet/>
      <dgm:spPr/>
      <dgm:t>
        <a:bodyPr/>
        <a:lstStyle/>
        <a:p>
          <a:endParaRPr lang="en-US"/>
        </a:p>
      </dgm:t>
    </dgm:pt>
    <dgm:pt modelId="{0A2FBC8E-731C-48EE-83DC-779567F26471}" type="sibTrans" cxnId="{0F38E77F-41B3-4FBF-95D2-11BEC4E71894}">
      <dgm:prSet/>
      <dgm:spPr/>
      <dgm:t>
        <a:bodyPr/>
        <a:lstStyle/>
        <a:p>
          <a:endParaRPr lang="en-US"/>
        </a:p>
      </dgm:t>
    </dgm:pt>
    <dgm:pt modelId="{4ED9F83E-7010-4079-8A90-2AE57946F54D}">
      <dgm:prSet/>
      <dgm:spPr/>
      <dgm:t>
        <a:bodyPr/>
        <a:lstStyle/>
        <a:p>
          <a:r>
            <a:rPr lang="en-US"/>
            <a:t>Signal metrics</a:t>
          </a:r>
        </a:p>
      </dgm:t>
    </dgm:pt>
    <dgm:pt modelId="{4446807C-9531-41E0-A403-0439384094DC}" type="parTrans" cxnId="{4A3F3AC3-A589-4E2F-8AAA-6D24663371F6}">
      <dgm:prSet/>
      <dgm:spPr/>
      <dgm:t>
        <a:bodyPr/>
        <a:lstStyle/>
        <a:p>
          <a:endParaRPr lang="en-US"/>
        </a:p>
      </dgm:t>
    </dgm:pt>
    <dgm:pt modelId="{4CC30146-3589-4DEC-AD65-398EF9BFCC7D}" type="sibTrans" cxnId="{4A3F3AC3-A589-4E2F-8AAA-6D24663371F6}">
      <dgm:prSet/>
      <dgm:spPr/>
      <dgm:t>
        <a:bodyPr/>
        <a:lstStyle/>
        <a:p>
          <a:endParaRPr lang="en-US"/>
        </a:p>
      </dgm:t>
    </dgm:pt>
    <dgm:pt modelId="{73DD3E9F-B084-4504-B57E-CFC8C70803F7}">
      <dgm:prSet/>
      <dgm:spPr/>
      <dgm:t>
        <a:bodyPr/>
        <a:lstStyle/>
        <a:p>
          <a:r>
            <a:rPr lang="en-US" u="sng" dirty="0"/>
            <a:t>Deviation</a:t>
          </a:r>
          <a:r>
            <a:rPr lang="en-US" dirty="0"/>
            <a:t> between minimum and maximum signal strength</a:t>
          </a:r>
        </a:p>
      </dgm:t>
    </dgm:pt>
    <dgm:pt modelId="{A3DFB39C-5576-4B56-81E0-3945F036033C}" type="parTrans" cxnId="{C062F820-7DF1-4463-9556-886C7816EE6D}">
      <dgm:prSet/>
      <dgm:spPr/>
      <dgm:t>
        <a:bodyPr/>
        <a:lstStyle/>
        <a:p>
          <a:endParaRPr lang="en-US"/>
        </a:p>
      </dgm:t>
    </dgm:pt>
    <dgm:pt modelId="{9E30A37F-A98B-4BF4-83F1-EFE095B2171F}" type="sibTrans" cxnId="{C062F820-7DF1-4463-9556-886C7816EE6D}">
      <dgm:prSet/>
      <dgm:spPr/>
      <dgm:t>
        <a:bodyPr/>
        <a:lstStyle/>
        <a:p>
          <a:endParaRPr lang="en-US"/>
        </a:p>
      </dgm:t>
    </dgm:pt>
    <dgm:pt modelId="{7269EB5E-813C-4294-B95B-AA145D1EA484}" type="pres">
      <dgm:prSet presAssocID="{9860015B-416D-4CDF-BB4D-441FF27D2B7F}" presName="linear" presStyleCnt="0">
        <dgm:presLayoutVars>
          <dgm:animLvl val="lvl"/>
          <dgm:resizeHandles val="exact"/>
        </dgm:presLayoutVars>
      </dgm:prSet>
      <dgm:spPr/>
    </dgm:pt>
    <dgm:pt modelId="{442AA382-943B-4FF7-9299-9D39E2DE38AB}" type="pres">
      <dgm:prSet presAssocID="{842FB5AA-66D6-4659-AB5A-D259D67AAAA7}" presName="parentText" presStyleLbl="node1" presStyleIdx="0" presStyleCnt="3">
        <dgm:presLayoutVars>
          <dgm:chMax val="0"/>
          <dgm:bulletEnabled val="1"/>
        </dgm:presLayoutVars>
      </dgm:prSet>
      <dgm:spPr/>
    </dgm:pt>
    <dgm:pt modelId="{4A4FB291-F8FA-4C48-8305-23B19FD7A190}" type="pres">
      <dgm:prSet presAssocID="{842FB5AA-66D6-4659-AB5A-D259D67AAAA7}" presName="childText" presStyleLbl="revTx" presStyleIdx="0" presStyleCnt="3">
        <dgm:presLayoutVars>
          <dgm:bulletEnabled val="1"/>
        </dgm:presLayoutVars>
      </dgm:prSet>
      <dgm:spPr/>
    </dgm:pt>
    <dgm:pt modelId="{285377A5-2A35-408A-9E34-44305D5D27D0}" type="pres">
      <dgm:prSet presAssocID="{19A69213-1CBD-456A-8098-F5122E99CED5}" presName="parentText" presStyleLbl="node1" presStyleIdx="1" presStyleCnt="3">
        <dgm:presLayoutVars>
          <dgm:chMax val="0"/>
          <dgm:bulletEnabled val="1"/>
        </dgm:presLayoutVars>
      </dgm:prSet>
      <dgm:spPr/>
    </dgm:pt>
    <dgm:pt modelId="{804C54D4-2D27-467D-BC7C-8DE8C22065A9}" type="pres">
      <dgm:prSet presAssocID="{19A69213-1CBD-456A-8098-F5122E99CED5}" presName="childText" presStyleLbl="revTx" presStyleIdx="1" presStyleCnt="3">
        <dgm:presLayoutVars>
          <dgm:bulletEnabled val="1"/>
        </dgm:presLayoutVars>
      </dgm:prSet>
      <dgm:spPr/>
    </dgm:pt>
    <dgm:pt modelId="{2AEEB572-152F-4C29-9774-3910041DDF90}" type="pres">
      <dgm:prSet presAssocID="{4ED9F83E-7010-4079-8A90-2AE57946F54D}" presName="parentText" presStyleLbl="node1" presStyleIdx="2" presStyleCnt="3">
        <dgm:presLayoutVars>
          <dgm:chMax val="0"/>
          <dgm:bulletEnabled val="1"/>
        </dgm:presLayoutVars>
      </dgm:prSet>
      <dgm:spPr/>
    </dgm:pt>
    <dgm:pt modelId="{9B9356B0-0694-43F7-9B4C-E548BCD99FD3}" type="pres">
      <dgm:prSet presAssocID="{4ED9F83E-7010-4079-8A90-2AE57946F54D}" presName="childText" presStyleLbl="revTx" presStyleIdx="2" presStyleCnt="3">
        <dgm:presLayoutVars>
          <dgm:bulletEnabled val="1"/>
        </dgm:presLayoutVars>
      </dgm:prSet>
      <dgm:spPr/>
    </dgm:pt>
  </dgm:ptLst>
  <dgm:cxnLst>
    <dgm:cxn modelId="{E089D400-71E9-41FC-9DF7-6A7ED6E70B21}" type="presOf" srcId="{B4621A1F-5C5F-4888-946A-B72963F4007D}" destId="{804C54D4-2D27-467D-BC7C-8DE8C22065A9}" srcOrd="0" destOrd="0" presId="urn:microsoft.com/office/officeart/2005/8/layout/vList2"/>
    <dgm:cxn modelId="{C062F820-7DF1-4463-9556-886C7816EE6D}" srcId="{4ED9F83E-7010-4079-8A90-2AE57946F54D}" destId="{73DD3E9F-B084-4504-B57E-CFC8C70803F7}" srcOrd="0" destOrd="0" parTransId="{A3DFB39C-5576-4B56-81E0-3945F036033C}" sibTransId="{9E30A37F-A98B-4BF4-83F1-EFE095B2171F}"/>
    <dgm:cxn modelId="{A2787436-F119-48E5-AB53-2FA566B62B53}" type="presOf" srcId="{37C00119-E749-4961-A7B2-CF267552900A}" destId="{4A4FB291-F8FA-4C48-8305-23B19FD7A190}" srcOrd="0" destOrd="0" presId="urn:microsoft.com/office/officeart/2005/8/layout/vList2"/>
    <dgm:cxn modelId="{0196A336-68F2-407D-8EE5-3462BC9C497B}" srcId="{9860015B-416D-4CDF-BB4D-441FF27D2B7F}" destId="{842FB5AA-66D6-4659-AB5A-D259D67AAAA7}" srcOrd="0" destOrd="0" parTransId="{9874AB32-A388-45C4-B3DC-39866D1889CB}" sibTransId="{388A1F65-EEB0-42FF-B831-5FF4C4B16559}"/>
    <dgm:cxn modelId="{D0420F3C-ED39-4689-B803-3CB6D1C9066C}" type="presOf" srcId="{842FB5AA-66D6-4659-AB5A-D259D67AAAA7}" destId="{442AA382-943B-4FF7-9299-9D39E2DE38AB}" srcOrd="0" destOrd="0" presId="urn:microsoft.com/office/officeart/2005/8/layout/vList2"/>
    <dgm:cxn modelId="{5FEEE55D-BDC5-4F5C-BFD9-030045C58185}" srcId="{842FB5AA-66D6-4659-AB5A-D259D67AAAA7}" destId="{DAA5EA98-7A32-4B81-9F80-1C843FCEF7A0}" srcOrd="1" destOrd="0" parTransId="{A9BC64FF-FD4D-47DB-9EE2-8B02B0B2FAAD}" sibTransId="{3A9281B7-D80A-4ED7-BF17-6250DD2F6075}"/>
    <dgm:cxn modelId="{7ACAFC63-D1A3-46C6-AF42-B3D3369ECE17}" srcId="{842FB5AA-66D6-4659-AB5A-D259D67AAAA7}" destId="{37C00119-E749-4961-A7B2-CF267552900A}" srcOrd="0" destOrd="0" parTransId="{6FFD4C57-82DB-48DC-8E1A-896D43C7BDE8}" sibTransId="{F95BC05F-D216-4F72-8F4C-DC535A5272EB}"/>
    <dgm:cxn modelId="{0068336F-C10E-45D6-8C63-48F7FD228090}" srcId="{9860015B-416D-4CDF-BB4D-441FF27D2B7F}" destId="{19A69213-1CBD-456A-8098-F5122E99CED5}" srcOrd="1" destOrd="0" parTransId="{E164312B-0B3C-4CBB-B127-4D1FCEC6F747}" sibTransId="{185562D8-6982-4718-A68B-DEA7C4EDEDB6}"/>
    <dgm:cxn modelId="{7954C56F-71E5-49EF-93B9-CE2D77BD7859}" type="presOf" srcId="{4ED9F83E-7010-4079-8A90-2AE57946F54D}" destId="{2AEEB572-152F-4C29-9774-3910041DDF90}" srcOrd="0" destOrd="0" presId="urn:microsoft.com/office/officeart/2005/8/layout/vList2"/>
    <dgm:cxn modelId="{5D08A855-AE06-4DBB-8BA3-FF158872C3BC}" srcId="{19A69213-1CBD-456A-8098-F5122E99CED5}" destId="{B4621A1F-5C5F-4888-946A-B72963F4007D}" srcOrd="0" destOrd="0" parTransId="{32895C05-48E6-4BE1-B8A5-E3C953BA0DA0}" sibTransId="{958CE4D4-3186-4B1E-BE92-0243510232EE}"/>
    <dgm:cxn modelId="{085D807E-A165-41F1-A9CE-9C060248A185}" type="presOf" srcId="{85DDC99A-DE19-4DDB-BB82-3B27916FF670}" destId="{804C54D4-2D27-467D-BC7C-8DE8C22065A9}" srcOrd="0" destOrd="1" presId="urn:microsoft.com/office/officeart/2005/8/layout/vList2"/>
    <dgm:cxn modelId="{0F38E77F-41B3-4FBF-95D2-11BEC4E71894}" srcId="{19A69213-1CBD-456A-8098-F5122E99CED5}" destId="{85DDC99A-DE19-4DDB-BB82-3B27916FF670}" srcOrd="1" destOrd="0" parTransId="{59481ACB-519B-4709-95B3-117CB5E19D3B}" sibTransId="{0A2FBC8E-731C-48EE-83DC-779567F26471}"/>
    <dgm:cxn modelId="{F8D77283-4F13-45CB-B0F5-E1997B3B0CA8}" type="presOf" srcId="{9860015B-416D-4CDF-BB4D-441FF27D2B7F}" destId="{7269EB5E-813C-4294-B95B-AA145D1EA484}" srcOrd="0" destOrd="0" presId="urn:microsoft.com/office/officeart/2005/8/layout/vList2"/>
    <dgm:cxn modelId="{47353F86-DAC6-4C67-9465-622377518999}" type="presOf" srcId="{DAA5EA98-7A32-4B81-9F80-1C843FCEF7A0}" destId="{4A4FB291-F8FA-4C48-8305-23B19FD7A190}" srcOrd="0" destOrd="1" presId="urn:microsoft.com/office/officeart/2005/8/layout/vList2"/>
    <dgm:cxn modelId="{4A3F3AC3-A589-4E2F-8AAA-6D24663371F6}" srcId="{9860015B-416D-4CDF-BB4D-441FF27D2B7F}" destId="{4ED9F83E-7010-4079-8A90-2AE57946F54D}" srcOrd="2" destOrd="0" parTransId="{4446807C-9531-41E0-A403-0439384094DC}" sibTransId="{4CC30146-3589-4DEC-AD65-398EF9BFCC7D}"/>
    <dgm:cxn modelId="{A6F4D5EC-68FC-450A-B0F1-51F7FA70907C}" type="presOf" srcId="{19A69213-1CBD-456A-8098-F5122E99CED5}" destId="{285377A5-2A35-408A-9E34-44305D5D27D0}" srcOrd="0" destOrd="0" presId="urn:microsoft.com/office/officeart/2005/8/layout/vList2"/>
    <dgm:cxn modelId="{3B1550FB-E9B7-4A79-B1A8-380251C0028D}" type="presOf" srcId="{73DD3E9F-B084-4504-B57E-CFC8C70803F7}" destId="{9B9356B0-0694-43F7-9B4C-E548BCD99FD3}" srcOrd="0" destOrd="0" presId="urn:microsoft.com/office/officeart/2005/8/layout/vList2"/>
    <dgm:cxn modelId="{BAF20BD0-96F5-4BBC-93DA-6285A1678EFA}" type="presParOf" srcId="{7269EB5E-813C-4294-B95B-AA145D1EA484}" destId="{442AA382-943B-4FF7-9299-9D39E2DE38AB}" srcOrd="0" destOrd="0" presId="urn:microsoft.com/office/officeart/2005/8/layout/vList2"/>
    <dgm:cxn modelId="{37E3A009-B152-449D-A928-48E244F25533}" type="presParOf" srcId="{7269EB5E-813C-4294-B95B-AA145D1EA484}" destId="{4A4FB291-F8FA-4C48-8305-23B19FD7A190}" srcOrd="1" destOrd="0" presId="urn:microsoft.com/office/officeart/2005/8/layout/vList2"/>
    <dgm:cxn modelId="{08C46711-7BE0-428E-9FF8-2FD570C315B7}" type="presParOf" srcId="{7269EB5E-813C-4294-B95B-AA145D1EA484}" destId="{285377A5-2A35-408A-9E34-44305D5D27D0}" srcOrd="2" destOrd="0" presId="urn:microsoft.com/office/officeart/2005/8/layout/vList2"/>
    <dgm:cxn modelId="{5EC121C1-F096-4DC8-B276-39B3BE6E80CD}" type="presParOf" srcId="{7269EB5E-813C-4294-B95B-AA145D1EA484}" destId="{804C54D4-2D27-467D-BC7C-8DE8C22065A9}" srcOrd="3" destOrd="0" presId="urn:microsoft.com/office/officeart/2005/8/layout/vList2"/>
    <dgm:cxn modelId="{18147F2A-CE81-42B9-A4B7-11DB1FF7C4FD}" type="presParOf" srcId="{7269EB5E-813C-4294-B95B-AA145D1EA484}" destId="{2AEEB572-152F-4C29-9774-3910041DDF90}" srcOrd="4" destOrd="0" presId="urn:microsoft.com/office/officeart/2005/8/layout/vList2"/>
    <dgm:cxn modelId="{FFFF17D0-FABF-4FE8-A740-884B2ED0F563}" type="presParOf" srcId="{7269EB5E-813C-4294-B95B-AA145D1EA484}" destId="{9B9356B0-0694-43F7-9B4C-E548BCD99FD3}"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62FE89A-BD3F-4DA7-B1B0-5A2318DF11B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ED8FD66-37D4-46E0-8FB1-EBDEA029F71F}">
      <dgm:prSet/>
      <dgm:spPr/>
      <dgm:t>
        <a:bodyPr/>
        <a:lstStyle/>
        <a:p>
          <a:pPr>
            <a:lnSpc>
              <a:spcPct val="100000"/>
            </a:lnSpc>
          </a:pPr>
          <a:r>
            <a:rPr lang="en-US"/>
            <a:t>Multiple runs of 60 seconds were conducted with a total of 4500 data samples</a:t>
          </a:r>
        </a:p>
      </dgm:t>
    </dgm:pt>
    <dgm:pt modelId="{F7762146-7C93-45A8-B369-54FE66FC8CA9}" type="parTrans" cxnId="{CC607616-17CC-4CDF-BCE4-C4DFD6273666}">
      <dgm:prSet/>
      <dgm:spPr/>
      <dgm:t>
        <a:bodyPr/>
        <a:lstStyle/>
        <a:p>
          <a:endParaRPr lang="en-US"/>
        </a:p>
      </dgm:t>
    </dgm:pt>
    <dgm:pt modelId="{B6CBF784-0941-428F-A45C-19CB8F833007}" type="sibTrans" cxnId="{CC607616-17CC-4CDF-BCE4-C4DFD6273666}">
      <dgm:prSet/>
      <dgm:spPr/>
      <dgm:t>
        <a:bodyPr/>
        <a:lstStyle/>
        <a:p>
          <a:endParaRPr lang="en-US"/>
        </a:p>
      </dgm:t>
    </dgm:pt>
    <dgm:pt modelId="{C215CE43-9992-4C98-B30D-4DC04182B701}">
      <dgm:prSet/>
      <dgm:spPr/>
      <dgm:t>
        <a:bodyPr/>
        <a:lstStyle/>
        <a:p>
          <a:pPr>
            <a:lnSpc>
              <a:spcPct val="100000"/>
            </a:lnSpc>
          </a:pPr>
          <a:r>
            <a:rPr lang="en-US"/>
            <a:t>1500 for each jammer</a:t>
          </a:r>
        </a:p>
      </dgm:t>
    </dgm:pt>
    <dgm:pt modelId="{4144EE03-C120-4237-A711-DBE1369819C0}" type="parTrans" cxnId="{7401044D-DD99-4155-AA3B-D4CF48AD28DD}">
      <dgm:prSet/>
      <dgm:spPr/>
      <dgm:t>
        <a:bodyPr/>
        <a:lstStyle/>
        <a:p>
          <a:endParaRPr lang="en-US"/>
        </a:p>
      </dgm:t>
    </dgm:pt>
    <dgm:pt modelId="{3C241D46-9209-4B9A-8690-6381D23BA11C}" type="sibTrans" cxnId="{7401044D-DD99-4155-AA3B-D4CF48AD28DD}">
      <dgm:prSet/>
      <dgm:spPr/>
      <dgm:t>
        <a:bodyPr/>
        <a:lstStyle/>
        <a:p>
          <a:endParaRPr lang="en-US"/>
        </a:p>
      </dgm:t>
    </dgm:pt>
    <dgm:pt modelId="{82B93DE4-2C75-427F-BD77-8A112334BFA3}">
      <dgm:prSet/>
      <dgm:spPr/>
      <dgm:t>
        <a:bodyPr/>
        <a:lstStyle/>
        <a:p>
          <a:pPr>
            <a:lnSpc>
              <a:spcPct val="100000"/>
            </a:lnSpc>
          </a:pPr>
          <a:r>
            <a:rPr lang="en-US"/>
            <a:t>1500 without jammer</a:t>
          </a:r>
        </a:p>
      </dgm:t>
    </dgm:pt>
    <dgm:pt modelId="{4B44CB73-895F-4885-80E1-74B1DA1BD173}" type="parTrans" cxnId="{1ADB40F5-EC46-4445-B8C7-FD4261101E81}">
      <dgm:prSet/>
      <dgm:spPr/>
      <dgm:t>
        <a:bodyPr/>
        <a:lstStyle/>
        <a:p>
          <a:endParaRPr lang="en-US"/>
        </a:p>
      </dgm:t>
    </dgm:pt>
    <dgm:pt modelId="{17B2C99D-82E1-497A-AFED-8419494ED9FD}" type="sibTrans" cxnId="{1ADB40F5-EC46-4445-B8C7-FD4261101E81}">
      <dgm:prSet/>
      <dgm:spPr/>
      <dgm:t>
        <a:bodyPr/>
        <a:lstStyle/>
        <a:p>
          <a:endParaRPr lang="en-US"/>
        </a:p>
      </dgm:t>
    </dgm:pt>
    <dgm:pt modelId="{3E36B6A1-8FCB-4EEE-943F-7E96DB7B08A1}">
      <dgm:prSet/>
      <dgm:spPr/>
      <dgm:t>
        <a:bodyPr/>
        <a:lstStyle/>
        <a:p>
          <a:pPr>
            <a:lnSpc>
              <a:spcPct val="100000"/>
            </a:lnSpc>
          </a:pPr>
          <a:r>
            <a:rPr lang="en-US" dirty="0"/>
            <a:t>Results show that the constant jammer can be detected with high reliability, while the accuracy for the reactive jammer is slightly above 80%.</a:t>
          </a:r>
        </a:p>
      </dgm:t>
    </dgm:pt>
    <dgm:pt modelId="{167F9756-E55A-4A3A-BD4B-D392D8C0F577}" type="parTrans" cxnId="{5848A06B-6B5A-4806-916A-A3184A2349FB}">
      <dgm:prSet/>
      <dgm:spPr/>
      <dgm:t>
        <a:bodyPr/>
        <a:lstStyle/>
        <a:p>
          <a:endParaRPr lang="en-US"/>
        </a:p>
      </dgm:t>
    </dgm:pt>
    <dgm:pt modelId="{A31101B6-2859-4FE0-9994-7CDFD1D77B0D}" type="sibTrans" cxnId="{5848A06B-6B5A-4806-916A-A3184A2349FB}">
      <dgm:prSet/>
      <dgm:spPr/>
      <dgm:t>
        <a:bodyPr/>
        <a:lstStyle/>
        <a:p>
          <a:endParaRPr lang="en-US"/>
        </a:p>
      </dgm:t>
    </dgm:pt>
    <dgm:pt modelId="{E68D33CF-54D0-412E-8CC8-6F8852F6EF9C}" type="pres">
      <dgm:prSet presAssocID="{262FE89A-BD3F-4DA7-B1B0-5A2318DF11B0}" presName="root" presStyleCnt="0">
        <dgm:presLayoutVars>
          <dgm:dir/>
          <dgm:resizeHandles val="exact"/>
        </dgm:presLayoutVars>
      </dgm:prSet>
      <dgm:spPr/>
    </dgm:pt>
    <dgm:pt modelId="{ADACA551-4B91-43C7-90DB-811323748E3A}" type="pres">
      <dgm:prSet presAssocID="{AED8FD66-37D4-46E0-8FB1-EBDEA029F71F}" presName="compNode" presStyleCnt="0"/>
      <dgm:spPr/>
    </dgm:pt>
    <dgm:pt modelId="{F00C9374-1B7C-4EF1-B49A-C78C3B3310E4}" type="pres">
      <dgm:prSet presAssocID="{AED8FD66-37D4-46E0-8FB1-EBDEA029F71F}" presName="bgRect" presStyleLbl="bgShp" presStyleIdx="0" presStyleCnt="2"/>
      <dgm:spPr/>
    </dgm:pt>
    <dgm:pt modelId="{6CE3B547-95DD-4246-A3C2-A7BDCEE6F094}" type="pres">
      <dgm:prSet presAssocID="{AED8FD66-37D4-46E0-8FB1-EBDEA029F7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icroscope"/>
        </a:ext>
      </dgm:extLst>
    </dgm:pt>
    <dgm:pt modelId="{C7EAE487-96B4-43AE-80D2-1B6351987B46}" type="pres">
      <dgm:prSet presAssocID="{AED8FD66-37D4-46E0-8FB1-EBDEA029F71F}" presName="spaceRect" presStyleCnt="0"/>
      <dgm:spPr/>
    </dgm:pt>
    <dgm:pt modelId="{6F5CD815-80E4-43E9-A1AF-E08F867C8754}" type="pres">
      <dgm:prSet presAssocID="{AED8FD66-37D4-46E0-8FB1-EBDEA029F71F}" presName="parTx" presStyleLbl="revTx" presStyleIdx="0" presStyleCnt="3">
        <dgm:presLayoutVars>
          <dgm:chMax val="0"/>
          <dgm:chPref val="0"/>
        </dgm:presLayoutVars>
      </dgm:prSet>
      <dgm:spPr/>
    </dgm:pt>
    <dgm:pt modelId="{4AA11B20-DF27-4137-85FE-E2E2F5C545F5}" type="pres">
      <dgm:prSet presAssocID="{AED8FD66-37D4-46E0-8FB1-EBDEA029F71F}" presName="desTx" presStyleLbl="revTx" presStyleIdx="1" presStyleCnt="3">
        <dgm:presLayoutVars/>
      </dgm:prSet>
      <dgm:spPr/>
    </dgm:pt>
    <dgm:pt modelId="{ADABAA39-89B0-42E1-BE29-E46222FC9DE5}" type="pres">
      <dgm:prSet presAssocID="{B6CBF784-0941-428F-A45C-19CB8F833007}" presName="sibTrans" presStyleCnt="0"/>
      <dgm:spPr/>
    </dgm:pt>
    <dgm:pt modelId="{C1F0B1AB-686B-4041-A68F-1740696A9566}" type="pres">
      <dgm:prSet presAssocID="{3E36B6A1-8FCB-4EEE-943F-7E96DB7B08A1}" presName="compNode" presStyleCnt="0"/>
      <dgm:spPr/>
    </dgm:pt>
    <dgm:pt modelId="{2C7AAC47-6D36-47D9-83EF-F83A3176A2B7}" type="pres">
      <dgm:prSet presAssocID="{3E36B6A1-8FCB-4EEE-943F-7E96DB7B08A1}" presName="bgRect" presStyleLbl="bgShp" presStyleIdx="1" presStyleCnt="2"/>
      <dgm:spPr/>
    </dgm:pt>
    <dgm:pt modelId="{9EDED883-5E1B-4B86-A36E-C6DF85D46C63}" type="pres">
      <dgm:prSet presAssocID="{3E36B6A1-8FCB-4EEE-943F-7E96DB7B08A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vron Arrows"/>
        </a:ext>
      </dgm:extLst>
    </dgm:pt>
    <dgm:pt modelId="{09DE5BD3-A3A8-4E96-8DF7-2766924F2575}" type="pres">
      <dgm:prSet presAssocID="{3E36B6A1-8FCB-4EEE-943F-7E96DB7B08A1}" presName="spaceRect" presStyleCnt="0"/>
      <dgm:spPr/>
    </dgm:pt>
    <dgm:pt modelId="{5426C80A-73CE-4C2D-94B5-537AF0861781}" type="pres">
      <dgm:prSet presAssocID="{3E36B6A1-8FCB-4EEE-943F-7E96DB7B08A1}" presName="parTx" presStyleLbl="revTx" presStyleIdx="2" presStyleCnt="3">
        <dgm:presLayoutVars>
          <dgm:chMax val="0"/>
          <dgm:chPref val="0"/>
        </dgm:presLayoutVars>
      </dgm:prSet>
      <dgm:spPr/>
    </dgm:pt>
  </dgm:ptLst>
  <dgm:cxnLst>
    <dgm:cxn modelId="{CC607616-17CC-4CDF-BCE4-C4DFD6273666}" srcId="{262FE89A-BD3F-4DA7-B1B0-5A2318DF11B0}" destId="{AED8FD66-37D4-46E0-8FB1-EBDEA029F71F}" srcOrd="0" destOrd="0" parTransId="{F7762146-7C93-45A8-B369-54FE66FC8CA9}" sibTransId="{B6CBF784-0941-428F-A45C-19CB8F833007}"/>
    <dgm:cxn modelId="{71656B45-AFEC-4F12-9D91-88BCBF948EE6}" type="presOf" srcId="{262FE89A-BD3F-4DA7-B1B0-5A2318DF11B0}" destId="{E68D33CF-54D0-412E-8CC8-6F8852F6EF9C}" srcOrd="0" destOrd="0" presId="urn:microsoft.com/office/officeart/2018/2/layout/IconVerticalSolidList"/>
    <dgm:cxn modelId="{5848A06B-6B5A-4806-916A-A3184A2349FB}" srcId="{262FE89A-BD3F-4DA7-B1B0-5A2318DF11B0}" destId="{3E36B6A1-8FCB-4EEE-943F-7E96DB7B08A1}" srcOrd="1" destOrd="0" parTransId="{167F9756-E55A-4A3A-BD4B-D392D8C0F577}" sibTransId="{A31101B6-2859-4FE0-9994-7CDFD1D77B0D}"/>
    <dgm:cxn modelId="{7401044D-DD99-4155-AA3B-D4CF48AD28DD}" srcId="{AED8FD66-37D4-46E0-8FB1-EBDEA029F71F}" destId="{C215CE43-9992-4C98-B30D-4DC04182B701}" srcOrd="0" destOrd="0" parTransId="{4144EE03-C120-4237-A711-DBE1369819C0}" sibTransId="{3C241D46-9209-4B9A-8690-6381D23BA11C}"/>
    <dgm:cxn modelId="{466A7F75-4DB9-49FA-BBE6-1F5B3D323655}" type="presOf" srcId="{82B93DE4-2C75-427F-BD77-8A112334BFA3}" destId="{4AA11B20-DF27-4137-85FE-E2E2F5C545F5}" srcOrd="0" destOrd="1" presId="urn:microsoft.com/office/officeart/2018/2/layout/IconVerticalSolidList"/>
    <dgm:cxn modelId="{BDA687C2-AD3A-40BE-B3E0-1562791298E6}" type="presOf" srcId="{C215CE43-9992-4C98-B30D-4DC04182B701}" destId="{4AA11B20-DF27-4137-85FE-E2E2F5C545F5}" srcOrd="0" destOrd="0" presId="urn:microsoft.com/office/officeart/2018/2/layout/IconVerticalSolidList"/>
    <dgm:cxn modelId="{3F47E5CA-DD97-486C-A33E-728C869A1654}" type="presOf" srcId="{AED8FD66-37D4-46E0-8FB1-EBDEA029F71F}" destId="{6F5CD815-80E4-43E9-A1AF-E08F867C8754}" srcOrd="0" destOrd="0" presId="urn:microsoft.com/office/officeart/2018/2/layout/IconVerticalSolidList"/>
    <dgm:cxn modelId="{6BC925E6-47D2-4DA1-8F89-E44318274626}" type="presOf" srcId="{3E36B6A1-8FCB-4EEE-943F-7E96DB7B08A1}" destId="{5426C80A-73CE-4C2D-94B5-537AF0861781}" srcOrd="0" destOrd="0" presId="urn:microsoft.com/office/officeart/2018/2/layout/IconVerticalSolidList"/>
    <dgm:cxn modelId="{1ADB40F5-EC46-4445-B8C7-FD4261101E81}" srcId="{AED8FD66-37D4-46E0-8FB1-EBDEA029F71F}" destId="{82B93DE4-2C75-427F-BD77-8A112334BFA3}" srcOrd="1" destOrd="0" parTransId="{4B44CB73-895F-4885-80E1-74B1DA1BD173}" sibTransId="{17B2C99D-82E1-497A-AFED-8419494ED9FD}"/>
    <dgm:cxn modelId="{3CE53D46-BA24-4752-A1F1-B9779768C32C}" type="presParOf" srcId="{E68D33CF-54D0-412E-8CC8-6F8852F6EF9C}" destId="{ADACA551-4B91-43C7-90DB-811323748E3A}" srcOrd="0" destOrd="0" presId="urn:microsoft.com/office/officeart/2018/2/layout/IconVerticalSolidList"/>
    <dgm:cxn modelId="{1A331E27-1696-4FAF-8FAE-4A0F708B9117}" type="presParOf" srcId="{ADACA551-4B91-43C7-90DB-811323748E3A}" destId="{F00C9374-1B7C-4EF1-B49A-C78C3B3310E4}" srcOrd="0" destOrd="0" presId="urn:microsoft.com/office/officeart/2018/2/layout/IconVerticalSolidList"/>
    <dgm:cxn modelId="{59802ABC-0790-4706-A40B-941694455717}" type="presParOf" srcId="{ADACA551-4B91-43C7-90DB-811323748E3A}" destId="{6CE3B547-95DD-4246-A3C2-A7BDCEE6F094}" srcOrd="1" destOrd="0" presId="urn:microsoft.com/office/officeart/2018/2/layout/IconVerticalSolidList"/>
    <dgm:cxn modelId="{155C23BC-05C3-4709-AB2E-249B681FC833}" type="presParOf" srcId="{ADACA551-4B91-43C7-90DB-811323748E3A}" destId="{C7EAE487-96B4-43AE-80D2-1B6351987B46}" srcOrd="2" destOrd="0" presId="urn:microsoft.com/office/officeart/2018/2/layout/IconVerticalSolidList"/>
    <dgm:cxn modelId="{01661081-E010-46CD-A4A2-1EAB205DCD07}" type="presParOf" srcId="{ADACA551-4B91-43C7-90DB-811323748E3A}" destId="{6F5CD815-80E4-43E9-A1AF-E08F867C8754}" srcOrd="3" destOrd="0" presId="urn:microsoft.com/office/officeart/2018/2/layout/IconVerticalSolidList"/>
    <dgm:cxn modelId="{28C9F3F2-6753-45F4-ACE3-C2F78C781E92}" type="presParOf" srcId="{ADACA551-4B91-43C7-90DB-811323748E3A}" destId="{4AA11B20-DF27-4137-85FE-E2E2F5C545F5}" srcOrd="4" destOrd="0" presId="urn:microsoft.com/office/officeart/2018/2/layout/IconVerticalSolidList"/>
    <dgm:cxn modelId="{C6560730-7CC2-4988-8F29-9FCFB19EA099}" type="presParOf" srcId="{E68D33CF-54D0-412E-8CC8-6F8852F6EF9C}" destId="{ADABAA39-89B0-42E1-BE29-E46222FC9DE5}" srcOrd="1" destOrd="0" presId="urn:microsoft.com/office/officeart/2018/2/layout/IconVerticalSolidList"/>
    <dgm:cxn modelId="{ACD41E5C-97F3-4845-99DE-839524413ACD}" type="presParOf" srcId="{E68D33CF-54D0-412E-8CC8-6F8852F6EF9C}" destId="{C1F0B1AB-686B-4041-A68F-1740696A9566}" srcOrd="2" destOrd="0" presId="urn:microsoft.com/office/officeart/2018/2/layout/IconVerticalSolidList"/>
    <dgm:cxn modelId="{E66E59F0-D81B-43D8-87EB-197CB036230B}" type="presParOf" srcId="{C1F0B1AB-686B-4041-A68F-1740696A9566}" destId="{2C7AAC47-6D36-47D9-83EF-F83A3176A2B7}" srcOrd="0" destOrd="0" presId="urn:microsoft.com/office/officeart/2018/2/layout/IconVerticalSolidList"/>
    <dgm:cxn modelId="{AB302F8F-CF41-4BAE-9F92-081578FD15CC}" type="presParOf" srcId="{C1F0B1AB-686B-4041-A68F-1740696A9566}" destId="{9EDED883-5E1B-4B86-A36E-C6DF85D46C63}" srcOrd="1" destOrd="0" presId="urn:microsoft.com/office/officeart/2018/2/layout/IconVerticalSolidList"/>
    <dgm:cxn modelId="{B916DE7F-D3F8-4B08-86D8-9DC667838567}" type="presParOf" srcId="{C1F0B1AB-686B-4041-A68F-1740696A9566}" destId="{09DE5BD3-A3A8-4E96-8DF7-2766924F2575}" srcOrd="2" destOrd="0" presId="urn:microsoft.com/office/officeart/2018/2/layout/IconVerticalSolidList"/>
    <dgm:cxn modelId="{96401F3C-8F13-4B2B-95CD-1BBB15164F01}" type="presParOf" srcId="{C1F0B1AB-686B-4041-A68F-1740696A9566}" destId="{5426C80A-73CE-4C2D-94B5-537AF086178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F30DF-2121-4AD9-82F7-0A8A524E0783}">
      <dsp:nvSpPr>
        <dsp:cNvPr id="0" name=""/>
        <dsp:cNvSpPr/>
      </dsp:nvSpPr>
      <dsp:spPr>
        <a:xfrm>
          <a:off x="663956" y="1336243"/>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2BCEFA-6C21-4D74-B380-4E2627C7E5B9}">
      <dsp:nvSpPr>
        <dsp:cNvPr id="0" name=""/>
        <dsp:cNvSpPr/>
      </dsp:nvSpPr>
      <dsp:spPr>
        <a:xfrm>
          <a:off x="168956" y="2706254"/>
          <a:ext cx="1800000" cy="2363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t>Many of the proposed countermeasures cannot always be applied on already existing systems </a:t>
          </a:r>
        </a:p>
      </dsp:txBody>
      <dsp:txXfrm>
        <a:off x="168956" y="2706254"/>
        <a:ext cx="1800000" cy="2363115"/>
      </dsp:txXfrm>
    </dsp:sp>
    <dsp:sp modelId="{C457559C-3692-4FA5-B748-2ADC6F9F3CAD}">
      <dsp:nvSpPr>
        <dsp:cNvPr id="0" name=""/>
        <dsp:cNvSpPr/>
      </dsp:nvSpPr>
      <dsp:spPr>
        <a:xfrm>
          <a:off x="2778956" y="1336243"/>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AE8FAA-073A-4A34-A756-38EAFF598C7D}">
      <dsp:nvSpPr>
        <dsp:cNvPr id="0" name=""/>
        <dsp:cNvSpPr/>
      </dsp:nvSpPr>
      <dsp:spPr>
        <a:xfrm>
          <a:off x="2283956" y="2706254"/>
          <a:ext cx="1800000" cy="2363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t>In many cases, only alternative is to try to detect the jammer</a:t>
          </a:r>
        </a:p>
      </dsp:txBody>
      <dsp:txXfrm>
        <a:off x="2283956" y="2706254"/>
        <a:ext cx="1800000" cy="2363115"/>
      </dsp:txXfrm>
    </dsp:sp>
    <dsp:sp modelId="{A5DF0EA3-3CE0-4A81-B595-6A4CF830AED1}">
      <dsp:nvSpPr>
        <dsp:cNvPr id="0" name=""/>
        <dsp:cNvSpPr/>
      </dsp:nvSpPr>
      <dsp:spPr>
        <a:xfrm>
          <a:off x="4893956" y="1336243"/>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C10406-B4D0-45DD-92F6-F5A0B547ABEB}">
      <dsp:nvSpPr>
        <dsp:cNvPr id="0" name=""/>
        <dsp:cNvSpPr/>
      </dsp:nvSpPr>
      <dsp:spPr>
        <a:xfrm>
          <a:off x="4398956" y="2706254"/>
          <a:ext cx="1800000" cy="2363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t>Always: Detection requires knowledge of behavior under normal vs jammed conditions</a:t>
          </a:r>
        </a:p>
      </dsp:txBody>
      <dsp:txXfrm>
        <a:off x="4398956" y="2706254"/>
        <a:ext cx="1800000" cy="23631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468C19-8816-44BD-9AE0-74D3DCCC9016}">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4622AD-78A5-4DE7-AB19-1261640638DB}">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EC3F98-6A7C-4D6B-B1A9-61A02D2AF519}">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dirty="0"/>
            <a:t>Besides jamming, there are other sources of interference that can impact 802.11 communication.</a:t>
          </a:r>
        </a:p>
      </dsp:txBody>
      <dsp:txXfrm>
        <a:off x="1437631" y="531"/>
        <a:ext cx="9077968" cy="1244702"/>
      </dsp:txXfrm>
    </dsp:sp>
    <dsp:sp modelId="{D723DE4B-DE9E-4693-AE7D-8A33B47B9D6B}">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1D2750-EB8B-41A3-ABA9-36B9D75C13AC}">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2FCD7A-9149-4179-B6E2-CB957EACB8FA}">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dirty="0"/>
            <a:t>The ability to evaluate jamming detection activity in the presence of intense traffic generated by a neighbor 802.11 network is critical in this context.</a:t>
          </a:r>
        </a:p>
      </dsp:txBody>
      <dsp:txXfrm>
        <a:off x="1437631" y="1556410"/>
        <a:ext cx="9077968" cy="1244702"/>
      </dsp:txXfrm>
    </dsp:sp>
    <dsp:sp modelId="{ACB156EB-53AA-4840-9FD0-BDF1A4160594}">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88A9F9-DEC6-416B-81C8-1E0F82559508}">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6E01E2-A3D7-43CE-BA88-5C0426753E78}">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dirty="0"/>
            <a:t>When combining training data samples from different scenarios, high TN and TP rate are obtained, which are comparable with the accuracy achieved by scenario-specific learning.</a:t>
          </a:r>
        </a:p>
      </dsp:txBody>
      <dsp:txXfrm>
        <a:off x="1437631" y="3112289"/>
        <a:ext cx="9077968" cy="12447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93C41-6031-40C0-B54C-B3F3BE6E0F63}">
      <dsp:nvSpPr>
        <dsp:cNvPr id="0" name=""/>
        <dsp:cNvSpPr/>
      </dsp:nvSpPr>
      <dsp:spPr>
        <a:xfrm>
          <a:off x="0" y="289781"/>
          <a:ext cx="6666833" cy="63787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12420" rIns="51742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Better handles complexity and adaptive jamming attacks</a:t>
          </a:r>
        </a:p>
      </dsp:txBody>
      <dsp:txXfrm>
        <a:off x="0" y="289781"/>
        <a:ext cx="6666833" cy="637875"/>
      </dsp:txXfrm>
    </dsp:sp>
    <dsp:sp modelId="{3943630F-BFC8-446F-B4DD-74EDD8F1593C}">
      <dsp:nvSpPr>
        <dsp:cNvPr id="0" name=""/>
        <dsp:cNvSpPr/>
      </dsp:nvSpPr>
      <dsp:spPr>
        <a:xfrm>
          <a:off x="333341" y="68381"/>
          <a:ext cx="4666783" cy="4428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666750">
            <a:lnSpc>
              <a:spcPct val="90000"/>
            </a:lnSpc>
            <a:spcBef>
              <a:spcPct val="0"/>
            </a:spcBef>
            <a:spcAft>
              <a:spcPct val="35000"/>
            </a:spcAft>
            <a:buNone/>
          </a:pPr>
          <a:r>
            <a:rPr lang="en-US" sz="1500" kern="1200"/>
            <a:t>More advanced models: Deep Learning</a:t>
          </a:r>
        </a:p>
      </dsp:txBody>
      <dsp:txXfrm>
        <a:off x="354957" y="89997"/>
        <a:ext cx="4623551" cy="399568"/>
      </dsp:txXfrm>
    </dsp:sp>
    <dsp:sp modelId="{BFDA1AB0-531B-441C-8079-539BCCE911F9}">
      <dsp:nvSpPr>
        <dsp:cNvPr id="0" name=""/>
        <dsp:cNvSpPr/>
      </dsp:nvSpPr>
      <dsp:spPr>
        <a:xfrm>
          <a:off x="0" y="1230056"/>
          <a:ext cx="6666833" cy="378000"/>
        </a:xfrm>
        <a:prstGeom prst="rect">
          <a:avLst/>
        </a:prstGeom>
        <a:solidFill>
          <a:schemeClr val="lt1">
            <a:alpha val="90000"/>
            <a:hueOff val="0"/>
            <a:satOff val="0"/>
            <a:lumOff val="0"/>
            <a:alphaOff val="0"/>
          </a:schemeClr>
        </a:solidFill>
        <a:ln w="12700" cap="flat" cmpd="sng" algn="ctr">
          <a:solidFill>
            <a:schemeClr val="accent2">
              <a:hueOff val="3221807"/>
              <a:satOff val="-9246"/>
              <a:lumOff val="-1480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12420" rIns="517420" bIns="106680" numCol="1" spcCol="1270" anchor="t" anchorCtr="0">
          <a:noAutofit/>
        </a:bodyPr>
        <a:lstStyle/>
        <a:p>
          <a:pPr marL="114300" lvl="1" indent="-114300" algn="l" defTabSz="666750">
            <a:lnSpc>
              <a:spcPct val="90000"/>
            </a:lnSpc>
            <a:spcBef>
              <a:spcPct val="0"/>
            </a:spcBef>
            <a:spcAft>
              <a:spcPct val="15000"/>
            </a:spcAft>
            <a:buChar char="•"/>
          </a:pPr>
          <a:endParaRPr lang="en-US" sz="1500" kern="1200" dirty="0"/>
        </a:p>
      </dsp:txBody>
      <dsp:txXfrm>
        <a:off x="0" y="1230056"/>
        <a:ext cx="6666833" cy="378000"/>
      </dsp:txXfrm>
    </dsp:sp>
    <dsp:sp modelId="{BA951F38-119F-4A36-A674-ED6EA1CFD61B}">
      <dsp:nvSpPr>
        <dsp:cNvPr id="0" name=""/>
        <dsp:cNvSpPr/>
      </dsp:nvSpPr>
      <dsp:spPr>
        <a:xfrm>
          <a:off x="333341" y="1008656"/>
          <a:ext cx="4666783" cy="442800"/>
        </a:xfrm>
        <a:prstGeom prst="roundRect">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666750">
            <a:lnSpc>
              <a:spcPct val="90000"/>
            </a:lnSpc>
            <a:spcBef>
              <a:spcPct val="0"/>
            </a:spcBef>
            <a:spcAft>
              <a:spcPct val="35000"/>
            </a:spcAft>
            <a:buNone/>
          </a:pPr>
          <a:r>
            <a:rPr lang="en-US" sz="1500" kern="1200"/>
            <a:t>Federated learning used for decentralization</a:t>
          </a:r>
        </a:p>
      </dsp:txBody>
      <dsp:txXfrm>
        <a:off x="354957" y="1030272"/>
        <a:ext cx="4623551" cy="399568"/>
      </dsp:txXfrm>
    </dsp:sp>
    <dsp:sp modelId="{041DC70F-03F7-4AEE-B201-9334716FE3BB}">
      <dsp:nvSpPr>
        <dsp:cNvPr id="0" name=""/>
        <dsp:cNvSpPr/>
      </dsp:nvSpPr>
      <dsp:spPr>
        <a:xfrm>
          <a:off x="0" y="1910457"/>
          <a:ext cx="6666833" cy="850500"/>
        </a:xfrm>
        <a:prstGeom prst="rect">
          <a:avLst/>
        </a:prstGeom>
        <a:solidFill>
          <a:schemeClr val="lt1">
            <a:alpha val="90000"/>
            <a:hueOff val="0"/>
            <a:satOff val="0"/>
            <a:lumOff val="0"/>
            <a:alphaOff val="0"/>
          </a:schemeClr>
        </a:solidFill>
        <a:ln w="12700" cap="flat" cmpd="sng" algn="ctr">
          <a:solidFill>
            <a:schemeClr val="accent2">
              <a:hueOff val="6443614"/>
              <a:satOff val="-18493"/>
              <a:lumOff val="-2960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12420" rIns="51742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Network simulations and adversarial training models allow for secure training and boosts resilience</a:t>
          </a:r>
        </a:p>
      </dsp:txBody>
      <dsp:txXfrm>
        <a:off x="0" y="1910457"/>
        <a:ext cx="6666833" cy="850500"/>
      </dsp:txXfrm>
    </dsp:sp>
    <dsp:sp modelId="{F20C390D-C2B0-4196-8F48-C7589BE3ED80}">
      <dsp:nvSpPr>
        <dsp:cNvPr id="0" name=""/>
        <dsp:cNvSpPr/>
      </dsp:nvSpPr>
      <dsp:spPr>
        <a:xfrm>
          <a:off x="333341" y="1689056"/>
          <a:ext cx="4666783" cy="442800"/>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666750">
            <a:lnSpc>
              <a:spcPct val="90000"/>
            </a:lnSpc>
            <a:spcBef>
              <a:spcPct val="0"/>
            </a:spcBef>
            <a:spcAft>
              <a:spcPct val="35000"/>
            </a:spcAft>
            <a:buNone/>
          </a:pPr>
          <a:r>
            <a:rPr lang="en-US" sz="1500" kern="1200"/>
            <a:t>Real-time training and adaptation</a:t>
          </a:r>
        </a:p>
      </dsp:txBody>
      <dsp:txXfrm>
        <a:off x="354957" y="1710672"/>
        <a:ext cx="4623551" cy="399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82CABE-290D-44A1-8135-D0DF5AAF727B}">
      <dsp:nvSpPr>
        <dsp:cNvPr id="0" name=""/>
        <dsp:cNvSpPr/>
      </dsp:nvSpPr>
      <dsp:spPr>
        <a:xfrm>
          <a:off x="0" y="0"/>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45C6D7-62F1-40C2-B384-936EAB31DE6B}">
      <dsp:nvSpPr>
        <dsp:cNvPr id="0" name=""/>
        <dsp:cNvSpPr/>
      </dsp:nvSpPr>
      <dsp:spPr>
        <a:xfrm>
          <a:off x="0" y="0"/>
          <a:ext cx="1380102" cy="5536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Manual Thresholding:</a:t>
          </a:r>
        </a:p>
      </dsp:txBody>
      <dsp:txXfrm>
        <a:off x="0" y="0"/>
        <a:ext cx="1380102" cy="5536141"/>
      </dsp:txXfrm>
    </dsp:sp>
    <dsp:sp modelId="{BF6E4A12-2508-4904-9433-CCD92AE9DBB9}">
      <dsp:nvSpPr>
        <dsp:cNvPr id="0" name=""/>
        <dsp:cNvSpPr/>
      </dsp:nvSpPr>
      <dsp:spPr>
        <a:xfrm>
          <a:off x="1483610" y="86502"/>
          <a:ext cx="5416901" cy="1730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1. Choosing key metrics</a:t>
          </a:r>
        </a:p>
      </dsp:txBody>
      <dsp:txXfrm>
        <a:off x="1483610" y="86502"/>
        <a:ext cx="5416901" cy="1730044"/>
      </dsp:txXfrm>
    </dsp:sp>
    <dsp:sp modelId="{8D57A35D-495E-4CC0-87FC-D33BB7CBAD1F}">
      <dsp:nvSpPr>
        <dsp:cNvPr id="0" name=""/>
        <dsp:cNvSpPr/>
      </dsp:nvSpPr>
      <dsp:spPr>
        <a:xfrm>
          <a:off x="1380102" y="1816546"/>
          <a:ext cx="5520409"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D2C504-37C7-40C2-AD68-0BE7141CAF71}">
      <dsp:nvSpPr>
        <dsp:cNvPr id="0" name=""/>
        <dsp:cNvSpPr/>
      </dsp:nvSpPr>
      <dsp:spPr>
        <a:xfrm>
          <a:off x="1483610" y="1903048"/>
          <a:ext cx="5416901" cy="1730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2. Choosing an acceptable value range</a:t>
          </a:r>
        </a:p>
      </dsp:txBody>
      <dsp:txXfrm>
        <a:off x="1483610" y="1903048"/>
        <a:ext cx="5416901" cy="1730044"/>
      </dsp:txXfrm>
    </dsp:sp>
    <dsp:sp modelId="{183E2E01-AD31-4326-B943-6467140540FE}">
      <dsp:nvSpPr>
        <dsp:cNvPr id="0" name=""/>
        <dsp:cNvSpPr/>
      </dsp:nvSpPr>
      <dsp:spPr>
        <a:xfrm>
          <a:off x="1380102" y="3633092"/>
          <a:ext cx="5520409"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822E06-91FF-4A09-9996-C741D5E629A2}">
      <dsp:nvSpPr>
        <dsp:cNvPr id="0" name=""/>
        <dsp:cNvSpPr/>
      </dsp:nvSpPr>
      <dsp:spPr>
        <a:xfrm>
          <a:off x="1483610" y="3719594"/>
          <a:ext cx="5416901" cy="1730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3. Trigger some action when values are outside of the acceptable range</a:t>
          </a:r>
        </a:p>
      </dsp:txBody>
      <dsp:txXfrm>
        <a:off x="1483610" y="3719594"/>
        <a:ext cx="5416901" cy="1730044"/>
      </dsp:txXfrm>
    </dsp:sp>
    <dsp:sp modelId="{C37260F9-322F-4E47-96DB-BA6706F71941}">
      <dsp:nvSpPr>
        <dsp:cNvPr id="0" name=""/>
        <dsp:cNvSpPr/>
      </dsp:nvSpPr>
      <dsp:spPr>
        <a:xfrm>
          <a:off x="1380102" y="5449638"/>
          <a:ext cx="5520409"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87E38-01EA-40DD-B4FB-AC91CF290D33}">
      <dsp:nvSpPr>
        <dsp:cNvPr id="0" name=""/>
        <dsp:cNvSpPr/>
      </dsp:nvSpPr>
      <dsp:spPr>
        <a:xfrm>
          <a:off x="0" y="0"/>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3AEF66-49F0-4304-9C34-7EC00D725B32}">
      <dsp:nvSpPr>
        <dsp:cNvPr id="0" name=""/>
        <dsp:cNvSpPr/>
      </dsp:nvSpPr>
      <dsp:spPr>
        <a:xfrm>
          <a:off x="0" y="0"/>
          <a:ext cx="10515600" cy="2176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410" tIns="232410" rIns="232410" bIns="232410" numCol="1" spcCol="1270" anchor="t" anchorCtr="0">
          <a:noAutofit/>
        </a:bodyPr>
        <a:lstStyle/>
        <a:p>
          <a:pPr marL="0" lvl="0" indent="0" algn="l" defTabSz="2711450">
            <a:lnSpc>
              <a:spcPct val="90000"/>
            </a:lnSpc>
            <a:spcBef>
              <a:spcPct val="0"/>
            </a:spcBef>
            <a:spcAft>
              <a:spcPct val="35000"/>
            </a:spcAft>
            <a:buNone/>
          </a:pPr>
          <a:r>
            <a:rPr lang="en-US" sz="6100" kern="1200" dirty="0"/>
            <a:t>Ease of use </a:t>
          </a:r>
          <a:br>
            <a:rPr lang="en-US" sz="6100" kern="1200" dirty="0"/>
          </a:br>
          <a:r>
            <a:rPr lang="en-US" sz="6100" kern="1200" dirty="0"/>
            <a:t>(no manual tuning)</a:t>
          </a:r>
        </a:p>
      </dsp:txBody>
      <dsp:txXfrm>
        <a:off x="0" y="0"/>
        <a:ext cx="10515600" cy="2176272"/>
      </dsp:txXfrm>
    </dsp:sp>
    <dsp:sp modelId="{A54F4EFE-C2FE-4DFB-8EBA-9446F110EBBD}">
      <dsp:nvSpPr>
        <dsp:cNvPr id="0" name=""/>
        <dsp:cNvSpPr/>
      </dsp:nvSpPr>
      <dsp:spPr>
        <a:xfrm>
          <a:off x="0" y="2176272"/>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D65189-CDA3-48F3-BF9C-8970F5BE8F1C}">
      <dsp:nvSpPr>
        <dsp:cNvPr id="0" name=""/>
        <dsp:cNvSpPr/>
      </dsp:nvSpPr>
      <dsp:spPr>
        <a:xfrm>
          <a:off x="0" y="2176272"/>
          <a:ext cx="10515600" cy="2176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410" tIns="232410" rIns="232410" bIns="232410" numCol="1" spcCol="1270" anchor="t" anchorCtr="0">
          <a:noAutofit/>
        </a:bodyPr>
        <a:lstStyle/>
        <a:p>
          <a:pPr marL="0" lvl="0" indent="0" algn="l" defTabSz="2711450">
            <a:lnSpc>
              <a:spcPct val="90000"/>
            </a:lnSpc>
            <a:spcBef>
              <a:spcPct val="0"/>
            </a:spcBef>
            <a:spcAft>
              <a:spcPct val="35000"/>
            </a:spcAft>
            <a:buNone/>
          </a:pPr>
          <a:r>
            <a:rPr lang="en-US" sz="6100" kern="1200"/>
            <a:t>Higher accuracy and more generalizable</a:t>
          </a:r>
        </a:p>
      </dsp:txBody>
      <dsp:txXfrm>
        <a:off x="0" y="2176272"/>
        <a:ext cx="10515600" cy="21762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097D0-F1E8-43B4-94DA-F193D1D3B7FD}">
      <dsp:nvSpPr>
        <dsp:cNvPr id="0" name=""/>
        <dsp:cNvSpPr/>
      </dsp:nvSpPr>
      <dsp:spPr>
        <a:xfrm>
          <a:off x="0" y="0"/>
          <a:ext cx="515778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94DB44-4558-450B-AE53-EEDBD0A7A276}">
      <dsp:nvSpPr>
        <dsp:cNvPr id="0" name=""/>
        <dsp:cNvSpPr/>
      </dsp:nvSpPr>
      <dsp:spPr>
        <a:xfrm>
          <a:off x="0" y="0"/>
          <a:ext cx="5157787" cy="921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a:t>High signal strength</a:t>
          </a:r>
        </a:p>
      </dsp:txBody>
      <dsp:txXfrm>
        <a:off x="0" y="0"/>
        <a:ext cx="5157787" cy="921146"/>
      </dsp:txXfrm>
    </dsp:sp>
    <dsp:sp modelId="{55F5DFC1-E368-4639-AF17-4A6C392AC8F2}">
      <dsp:nvSpPr>
        <dsp:cNvPr id="0" name=""/>
        <dsp:cNvSpPr/>
      </dsp:nvSpPr>
      <dsp:spPr>
        <a:xfrm>
          <a:off x="0" y="921146"/>
          <a:ext cx="515778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C60837-95D3-45CC-AE71-E3450622451F}">
      <dsp:nvSpPr>
        <dsp:cNvPr id="0" name=""/>
        <dsp:cNvSpPr/>
      </dsp:nvSpPr>
      <dsp:spPr>
        <a:xfrm>
          <a:off x="0" y="921146"/>
          <a:ext cx="5157787" cy="921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a:t>Low noise levels</a:t>
          </a:r>
        </a:p>
      </dsp:txBody>
      <dsp:txXfrm>
        <a:off x="0" y="921146"/>
        <a:ext cx="5157787" cy="921146"/>
      </dsp:txXfrm>
    </dsp:sp>
    <dsp:sp modelId="{9DB0FB09-8AED-4465-AAE9-3BC906EDAB1E}">
      <dsp:nvSpPr>
        <dsp:cNvPr id="0" name=""/>
        <dsp:cNvSpPr/>
      </dsp:nvSpPr>
      <dsp:spPr>
        <a:xfrm>
          <a:off x="0" y="1842293"/>
          <a:ext cx="515778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138E88-55BB-4E67-92AD-77AE8EA36B0E}">
      <dsp:nvSpPr>
        <dsp:cNvPr id="0" name=""/>
        <dsp:cNvSpPr/>
      </dsp:nvSpPr>
      <dsp:spPr>
        <a:xfrm>
          <a:off x="0" y="1842293"/>
          <a:ext cx="5157787" cy="921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a:t>Low interference</a:t>
          </a:r>
        </a:p>
      </dsp:txBody>
      <dsp:txXfrm>
        <a:off x="0" y="1842293"/>
        <a:ext cx="5157787" cy="921146"/>
      </dsp:txXfrm>
    </dsp:sp>
    <dsp:sp modelId="{57F06724-6F5E-4BB0-A72A-5CD678CD2174}">
      <dsp:nvSpPr>
        <dsp:cNvPr id="0" name=""/>
        <dsp:cNvSpPr/>
      </dsp:nvSpPr>
      <dsp:spPr>
        <a:xfrm>
          <a:off x="0" y="2763440"/>
          <a:ext cx="515778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620741-CFEC-408A-AB6F-AC9A4FBF9251}">
      <dsp:nvSpPr>
        <dsp:cNvPr id="0" name=""/>
        <dsp:cNvSpPr/>
      </dsp:nvSpPr>
      <dsp:spPr>
        <a:xfrm>
          <a:off x="0" y="2763440"/>
          <a:ext cx="5157787" cy="921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a:t>High throughput</a:t>
          </a:r>
        </a:p>
      </dsp:txBody>
      <dsp:txXfrm>
        <a:off x="0" y="2763440"/>
        <a:ext cx="5157787" cy="9211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097D0-F1E8-43B4-94DA-F193D1D3B7FD}">
      <dsp:nvSpPr>
        <dsp:cNvPr id="0" name=""/>
        <dsp:cNvSpPr/>
      </dsp:nvSpPr>
      <dsp:spPr>
        <a:xfrm>
          <a:off x="0" y="0"/>
          <a:ext cx="515778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94DB44-4558-450B-AE53-EEDBD0A7A276}">
      <dsp:nvSpPr>
        <dsp:cNvPr id="0" name=""/>
        <dsp:cNvSpPr/>
      </dsp:nvSpPr>
      <dsp:spPr>
        <a:xfrm>
          <a:off x="0" y="0"/>
          <a:ext cx="5157787" cy="921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dirty="0"/>
            <a:t>Low signal strength</a:t>
          </a:r>
        </a:p>
      </dsp:txBody>
      <dsp:txXfrm>
        <a:off x="0" y="0"/>
        <a:ext cx="5157787" cy="921146"/>
      </dsp:txXfrm>
    </dsp:sp>
    <dsp:sp modelId="{55F5DFC1-E368-4639-AF17-4A6C392AC8F2}">
      <dsp:nvSpPr>
        <dsp:cNvPr id="0" name=""/>
        <dsp:cNvSpPr/>
      </dsp:nvSpPr>
      <dsp:spPr>
        <a:xfrm>
          <a:off x="0" y="921146"/>
          <a:ext cx="515778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C60837-95D3-45CC-AE71-E3450622451F}">
      <dsp:nvSpPr>
        <dsp:cNvPr id="0" name=""/>
        <dsp:cNvSpPr/>
      </dsp:nvSpPr>
      <dsp:spPr>
        <a:xfrm>
          <a:off x="0" y="921146"/>
          <a:ext cx="5157787" cy="921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dirty="0"/>
            <a:t>Heavy noise levels</a:t>
          </a:r>
        </a:p>
      </dsp:txBody>
      <dsp:txXfrm>
        <a:off x="0" y="921146"/>
        <a:ext cx="5157787" cy="921146"/>
      </dsp:txXfrm>
    </dsp:sp>
    <dsp:sp modelId="{9DB0FB09-8AED-4465-AAE9-3BC906EDAB1E}">
      <dsp:nvSpPr>
        <dsp:cNvPr id="0" name=""/>
        <dsp:cNvSpPr/>
      </dsp:nvSpPr>
      <dsp:spPr>
        <a:xfrm>
          <a:off x="0" y="1842293"/>
          <a:ext cx="515778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138E88-55BB-4E67-92AD-77AE8EA36B0E}">
      <dsp:nvSpPr>
        <dsp:cNvPr id="0" name=""/>
        <dsp:cNvSpPr/>
      </dsp:nvSpPr>
      <dsp:spPr>
        <a:xfrm>
          <a:off x="0" y="1842293"/>
          <a:ext cx="5157787" cy="921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dirty="0"/>
            <a:t>High interference</a:t>
          </a:r>
        </a:p>
      </dsp:txBody>
      <dsp:txXfrm>
        <a:off x="0" y="1842293"/>
        <a:ext cx="5157787" cy="921146"/>
      </dsp:txXfrm>
    </dsp:sp>
    <dsp:sp modelId="{57F06724-6F5E-4BB0-A72A-5CD678CD2174}">
      <dsp:nvSpPr>
        <dsp:cNvPr id="0" name=""/>
        <dsp:cNvSpPr/>
      </dsp:nvSpPr>
      <dsp:spPr>
        <a:xfrm>
          <a:off x="0" y="2763440"/>
          <a:ext cx="515778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620741-CFEC-408A-AB6F-AC9A4FBF9251}">
      <dsp:nvSpPr>
        <dsp:cNvPr id="0" name=""/>
        <dsp:cNvSpPr/>
      </dsp:nvSpPr>
      <dsp:spPr>
        <a:xfrm>
          <a:off x="0" y="2763440"/>
          <a:ext cx="5157787" cy="921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dirty="0"/>
            <a:t>Low throughput</a:t>
          </a:r>
        </a:p>
      </dsp:txBody>
      <dsp:txXfrm>
        <a:off x="0" y="2763440"/>
        <a:ext cx="5157787" cy="9211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99D556-4E26-4B2C-BB80-007057869465}">
      <dsp:nvSpPr>
        <dsp:cNvPr id="0" name=""/>
        <dsp:cNvSpPr/>
      </dsp:nvSpPr>
      <dsp:spPr>
        <a:xfrm>
          <a:off x="0" y="708097"/>
          <a:ext cx="10515600" cy="1307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B02012-3C7C-4C0E-B7F9-AF16C2F3B1EB}">
      <dsp:nvSpPr>
        <dsp:cNvPr id="0" name=""/>
        <dsp:cNvSpPr/>
      </dsp:nvSpPr>
      <dsp:spPr>
        <a:xfrm>
          <a:off x="395445" y="1002230"/>
          <a:ext cx="718991" cy="718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BF6E08-6D9C-481E-BBAF-80F7D9A9BA17}">
      <dsp:nvSpPr>
        <dsp:cNvPr id="0" name=""/>
        <dsp:cNvSpPr/>
      </dsp:nvSpPr>
      <dsp:spPr>
        <a:xfrm>
          <a:off x="1509882" y="708097"/>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889000">
            <a:lnSpc>
              <a:spcPct val="90000"/>
            </a:lnSpc>
            <a:spcBef>
              <a:spcPct val="0"/>
            </a:spcBef>
            <a:spcAft>
              <a:spcPct val="35000"/>
            </a:spcAft>
            <a:buNone/>
          </a:pPr>
          <a:r>
            <a:rPr lang="en-US" sz="2000" kern="1200" dirty="0"/>
            <a:t>Metrics that are accessible via a common driver of commodity 802.11 network interface cards.</a:t>
          </a:r>
        </a:p>
      </dsp:txBody>
      <dsp:txXfrm>
        <a:off x="1509882" y="708097"/>
        <a:ext cx="9005717" cy="1307257"/>
      </dsp:txXfrm>
    </dsp:sp>
    <dsp:sp modelId="{3D047FC5-F49A-4CF9-85AD-A0DE3D19EFD6}">
      <dsp:nvSpPr>
        <dsp:cNvPr id="0" name=""/>
        <dsp:cNvSpPr/>
      </dsp:nvSpPr>
      <dsp:spPr>
        <a:xfrm>
          <a:off x="0" y="2342169"/>
          <a:ext cx="10515600" cy="1307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A614A1-691B-4906-81F2-1AD18F20ECFC}">
      <dsp:nvSpPr>
        <dsp:cNvPr id="0" name=""/>
        <dsp:cNvSpPr/>
      </dsp:nvSpPr>
      <dsp:spPr>
        <a:xfrm>
          <a:off x="395445" y="2636302"/>
          <a:ext cx="718991" cy="7189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55A22B-6187-4587-8261-AE0F32786C13}">
      <dsp:nvSpPr>
        <dsp:cNvPr id="0" name=""/>
        <dsp:cNvSpPr/>
      </dsp:nvSpPr>
      <dsp:spPr>
        <a:xfrm>
          <a:off x="1509882" y="2342169"/>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889000">
            <a:lnSpc>
              <a:spcPct val="90000"/>
            </a:lnSpc>
            <a:spcBef>
              <a:spcPct val="0"/>
            </a:spcBef>
            <a:spcAft>
              <a:spcPct val="35000"/>
            </a:spcAft>
            <a:buNone/>
          </a:pPr>
          <a:r>
            <a:rPr lang="en-US" sz="2000" kern="1200"/>
            <a:t>Metrics should work regardless of the type of traffic exchanged by the nodes. For instance, we discarded the number of frame retransmissions, since this metric requires the use of ACK frames that are not available in broadcast transmissions</a:t>
          </a:r>
        </a:p>
      </dsp:txBody>
      <dsp:txXfrm>
        <a:off x="1509882" y="2342169"/>
        <a:ext cx="9005717" cy="13072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682AE-60BE-4548-B0D2-109F8C3F0EE0}">
      <dsp:nvSpPr>
        <dsp:cNvPr id="0" name=""/>
        <dsp:cNvSpPr/>
      </dsp:nvSpPr>
      <dsp:spPr>
        <a:xfrm>
          <a:off x="1963800" y="599006"/>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46CF28-3B6B-4BEB-ADA7-0304EA770D1B}">
      <dsp:nvSpPr>
        <dsp:cNvPr id="0" name=""/>
        <dsp:cNvSpPr/>
      </dsp:nvSpPr>
      <dsp:spPr>
        <a:xfrm>
          <a:off x="559800" y="2246599"/>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100000"/>
            </a:lnSpc>
            <a:spcBef>
              <a:spcPct val="0"/>
            </a:spcBef>
            <a:spcAft>
              <a:spcPct val="35000"/>
            </a:spcAft>
            <a:buNone/>
            <a:defRPr b="1"/>
          </a:pPr>
          <a:r>
            <a:rPr lang="en-US" sz="2900" kern="1200"/>
            <a:t>Noise</a:t>
          </a:r>
        </a:p>
      </dsp:txBody>
      <dsp:txXfrm>
        <a:off x="559800" y="2246599"/>
        <a:ext cx="4320000" cy="648000"/>
      </dsp:txXfrm>
    </dsp:sp>
    <dsp:sp modelId="{08B1BF6A-6521-43B1-A736-179947230B0B}">
      <dsp:nvSpPr>
        <dsp:cNvPr id="0" name=""/>
        <dsp:cNvSpPr/>
      </dsp:nvSpPr>
      <dsp:spPr>
        <a:xfrm>
          <a:off x="559800" y="2957666"/>
          <a:ext cx="4320000" cy="794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Noise-level is the power measured on the channel during idle times of the transceiver</a:t>
          </a:r>
        </a:p>
      </dsp:txBody>
      <dsp:txXfrm>
        <a:off x="559800" y="2957666"/>
        <a:ext cx="4320000" cy="794664"/>
      </dsp:txXfrm>
    </dsp:sp>
    <dsp:sp modelId="{E99FF2A0-0894-41D4-B6E6-886C0935A24D}">
      <dsp:nvSpPr>
        <dsp:cNvPr id="0" name=""/>
        <dsp:cNvSpPr/>
      </dsp:nvSpPr>
      <dsp:spPr>
        <a:xfrm>
          <a:off x="7039800" y="599006"/>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9F8972-6C57-4BA3-BCBD-499C65315E3A}">
      <dsp:nvSpPr>
        <dsp:cNvPr id="0" name=""/>
        <dsp:cNvSpPr/>
      </dsp:nvSpPr>
      <dsp:spPr>
        <a:xfrm>
          <a:off x="5635800" y="2246599"/>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100000"/>
            </a:lnSpc>
            <a:spcBef>
              <a:spcPct val="0"/>
            </a:spcBef>
            <a:spcAft>
              <a:spcPct val="35000"/>
            </a:spcAft>
            <a:buNone/>
            <a:defRPr b="1"/>
          </a:pPr>
          <a:r>
            <a:rPr lang="en-US" sz="2900" kern="1200"/>
            <a:t>Channel Busy Ratio (CBR)</a:t>
          </a:r>
        </a:p>
      </dsp:txBody>
      <dsp:txXfrm>
        <a:off x="5635800" y="2246599"/>
        <a:ext cx="4320000" cy="648000"/>
      </dsp:txXfrm>
    </dsp:sp>
    <dsp:sp modelId="{3906664D-FFD8-4EF7-91E9-F1039011A118}">
      <dsp:nvSpPr>
        <dsp:cNvPr id="0" name=""/>
        <dsp:cNvSpPr/>
      </dsp:nvSpPr>
      <dsp:spPr>
        <a:xfrm>
          <a:off x="5635800" y="2957666"/>
          <a:ext cx="4320000" cy="794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The channel is considered busy if the received power is above the clear channel assessment (CCA) threshold.</a:t>
          </a:r>
        </a:p>
      </dsp:txBody>
      <dsp:txXfrm>
        <a:off x="5635800" y="2957666"/>
        <a:ext cx="4320000" cy="7946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2AA382-943B-4FF7-9299-9D39E2DE38AB}">
      <dsp:nvSpPr>
        <dsp:cNvPr id="0" name=""/>
        <dsp:cNvSpPr/>
      </dsp:nvSpPr>
      <dsp:spPr>
        <a:xfrm>
          <a:off x="0" y="53128"/>
          <a:ext cx="7559504" cy="6879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Channel Metrics</a:t>
          </a:r>
        </a:p>
      </dsp:txBody>
      <dsp:txXfrm>
        <a:off x="33583" y="86711"/>
        <a:ext cx="7492338" cy="620794"/>
      </dsp:txXfrm>
    </dsp:sp>
    <dsp:sp modelId="{4A4FB291-F8FA-4C48-8305-23B19FD7A190}">
      <dsp:nvSpPr>
        <dsp:cNvPr id="0" name=""/>
        <dsp:cNvSpPr/>
      </dsp:nvSpPr>
      <dsp:spPr>
        <a:xfrm>
          <a:off x="0" y="741088"/>
          <a:ext cx="7559504" cy="1391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14"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u="sng" kern="1200"/>
            <a:t>Noise</a:t>
          </a:r>
          <a:r>
            <a:rPr lang="en-US" sz="2200" kern="1200"/>
            <a:t>: the power measured on the channel during idle times of the transceiver.</a:t>
          </a:r>
        </a:p>
        <a:p>
          <a:pPr marL="228600" lvl="1" indent="-228600" algn="l" defTabSz="977900">
            <a:lnSpc>
              <a:spcPct val="90000"/>
            </a:lnSpc>
            <a:spcBef>
              <a:spcPct val="0"/>
            </a:spcBef>
            <a:spcAft>
              <a:spcPct val="20000"/>
            </a:spcAft>
            <a:buChar char="•"/>
          </a:pPr>
          <a:r>
            <a:rPr lang="en-US" sz="2200" u="sng" kern="1200"/>
            <a:t>Channel Busy Ratio (CBR)</a:t>
          </a:r>
          <a:r>
            <a:rPr lang="en-US" sz="2200" kern="1200"/>
            <a:t>: measures the time that the wireless channel has been sensed busy.</a:t>
          </a:r>
        </a:p>
      </dsp:txBody>
      <dsp:txXfrm>
        <a:off x="0" y="741088"/>
        <a:ext cx="7559504" cy="1391040"/>
      </dsp:txXfrm>
    </dsp:sp>
    <dsp:sp modelId="{285377A5-2A35-408A-9E34-44305D5D27D0}">
      <dsp:nvSpPr>
        <dsp:cNvPr id="0" name=""/>
        <dsp:cNvSpPr/>
      </dsp:nvSpPr>
      <dsp:spPr>
        <a:xfrm>
          <a:off x="0" y="2132128"/>
          <a:ext cx="7559504" cy="687960"/>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Performance</a:t>
          </a:r>
        </a:p>
      </dsp:txBody>
      <dsp:txXfrm>
        <a:off x="33583" y="2165711"/>
        <a:ext cx="7492338" cy="620794"/>
      </dsp:txXfrm>
    </dsp:sp>
    <dsp:sp modelId="{804C54D4-2D27-467D-BC7C-8DE8C22065A9}">
      <dsp:nvSpPr>
        <dsp:cNvPr id="0" name=""/>
        <dsp:cNvSpPr/>
      </dsp:nvSpPr>
      <dsp:spPr>
        <a:xfrm>
          <a:off x="0" y="2820088"/>
          <a:ext cx="7559504" cy="2028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14"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u="sng" kern="1200"/>
            <a:t>Inactive Time (IT)</a:t>
          </a:r>
          <a:r>
            <a:rPr lang="en-US" sz="2200" kern="1200"/>
            <a:t>: corresponds to the time that elapses between two consecutive successful packet receptions, including probing, beacons, and payload frames.</a:t>
          </a:r>
        </a:p>
        <a:p>
          <a:pPr marL="228600" lvl="1" indent="-228600" algn="l" defTabSz="977900">
            <a:lnSpc>
              <a:spcPct val="90000"/>
            </a:lnSpc>
            <a:spcBef>
              <a:spcPct val="0"/>
            </a:spcBef>
            <a:spcAft>
              <a:spcPct val="20000"/>
            </a:spcAft>
            <a:buChar char="•"/>
          </a:pPr>
          <a:r>
            <a:rPr lang="en-US" sz="2200" u="sng" kern="1200"/>
            <a:t>Packet Delivery Ratio (PDR)</a:t>
          </a:r>
          <a:r>
            <a:rPr lang="en-US" sz="2200" kern="1200"/>
            <a:t>: measures how many packets sent from a source reach their destination without loss or error.</a:t>
          </a:r>
        </a:p>
      </dsp:txBody>
      <dsp:txXfrm>
        <a:off x="0" y="2820088"/>
        <a:ext cx="7559504" cy="2028600"/>
      </dsp:txXfrm>
    </dsp:sp>
    <dsp:sp modelId="{2AEEB572-152F-4C29-9774-3910041DDF90}">
      <dsp:nvSpPr>
        <dsp:cNvPr id="0" name=""/>
        <dsp:cNvSpPr/>
      </dsp:nvSpPr>
      <dsp:spPr>
        <a:xfrm>
          <a:off x="0" y="4848688"/>
          <a:ext cx="7559504" cy="68796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Signal metrics</a:t>
          </a:r>
        </a:p>
      </dsp:txBody>
      <dsp:txXfrm>
        <a:off x="33583" y="4882271"/>
        <a:ext cx="7492338" cy="620794"/>
      </dsp:txXfrm>
    </dsp:sp>
    <dsp:sp modelId="{9B9356B0-0694-43F7-9B4C-E548BCD99FD3}">
      <dsp:nvSpPr>
        <dsp:cNvPr id="0" name=""/>
        <dsp:cNvSpPr/>
      </dsp:nvSpPr>
      <dsp:spPr>
        <a:xfrm>
          <a:off x="0" y="5536648"/>
          <a:ext cx="7559504"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14"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u="sng" kern="1200" dirty="0"/>
            <a:t>Deviation</a:t>
          </a:r>
          <a:r>
            <a:rPr lang="en-US" sz="2200" kern="1200" dirty="0"/>
            <a:t> between minimum and maximum signal strength</a:t>
          </a:r>
        </a:p>
      </dsp:txBody>
      <dsp:txXfrm>
        <a:off x="0" y="5536648"/>
        <a:ext cx="7559504" cy="6955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C9374-1B7C-4EF1-B49A-C78C3B3310E4}">
      <dsp:nvSpPr>
        <dsp:cNvPr id="0" name=""/>
        <dsp:cNvSpPr/>
      </dsp:nvSpPr>
      <dsp:spPr>
        <a:xfrm>
          <a:off x="0" y="707092"/>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E3B547-95DD-4246-A3C2-A7BDCEE6F094}">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5CD815-80E4-43E9-A1AF-E08F867C8754}">
      <dsp:nvSpPr>
        <dsp:cNvPr id="0" name=""/>
        <dsp:cNvSpPr/>
      </dsp:nvSpPr>
      <dsp:spPr>
        <a:xfrm>
          <a:off x="1507738" y="707092"/>
          <a:ext cx="4732020"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977900">
            <a:lnSpc>
              <a:spcPct val="100000"/>
            </a:lnSpc>
            <a:spcBef>
              <a:spcPct val="0"/>
            </a:spcBef>
            <a:spcAft>
              <a:spcPct val="35000"/>
            </a:spcAft>
            <a:buNone/>
          </a:pPr>
          <a:r>
            <a:rPr lang="en-US" sz="2200" kern="1200"/>
            <a:t>Multiple runs of 60 seconds were conducted with a total of 4500 data samples</a:t>
          </a:r>
        </a:p>
      </dsp:txBody>
      <dsp:txXfrm>
        <a:off x="1507738" y="707092"/>
        <a:ext cx="4732020" cy="1305401"/>
      </dsp:txXfrm>
    </dsp:sp>
    <dsp:sp modelId="{4AA11B20-DF27-4137-85FE-E2E2F5C545F5}">
      <dsp:nvSpPr>
        <dsp:cNvPr id="0" name=""/>
        <dsp:cNvSpPr/>
      </dsp:nvSpPr>
      <dsp:spPr>
        <a:xfrm>
          <a:off x="6239758" y="707092"/>
          <a:ext cx="427584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755650">
            <a:lnSpc>
              <a:spcPct val="100000"/>
            </a:lnSpc>
            <a:spcBef>
              <a:spcPct val="0"/>
            </a:spcBef>
            <a:spcAft>
              <a:spcPct val="35000"/>
            </a:spcAft>
            <a:buNone/>
          </a:pPr>
          <a:r>
            <a:rPr lang="en-US" sz="1700" kern="1200"/>
            <a:t>1500 for each jammer</a:t>
          </a:r>
        </a:p>
        <a:p>
          <a:pPr marL="0" lvl="0" indent="0" algn="l" defTabSz="755650">
            <a:lnSpc>
              <a:spcPct val="100000"/>
            </a:lnSpc>
            <a:spcBef>
              <a:spcPct val="0"/>
            </a:spcBef>
            <a:spcAft>
              <a:spcPct val="35000"/>
            </a:spcAft>
            <a:buNone/>
          </a:pPr>
          <a:r>
            <a:rPr lang="en-US" sz="1700" kern="1200"/>
            <a:t>1500 without jammer</a:t>
          </a:r>
        </a:p>
      </dsp:txBody>
      <dsp:txXfrm>
        <a:off x="6239758" y="707092"/>
        <a:ext cx="4275841" cy="1305401"/>
      </dsp:txXfrm>
    </dsp:sp>
    <dsp:sp modelId="{2C7AAC47-6D36-47D9-83EF-F83A3176A2B7}">
      <dsp:nvSpPr>
        <dsp:cNvPr id="0" name=""/>
        <dsp:cNvSpPr/>
      </dsp:nvSpPr>
      <dsp:spPr>
        <a:xfrm>
          <a:off x="0" y="2338844"/>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DED883-5E1B-4B86-A36E-C6DF85D46C63}">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26C80A-73CE-4C2D-94B5-537AF0861781}">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977900">
            <a:lnSpc>
              <a:spcPct val="100000"/>
            </a:lnSpc>
            <a:spcBef>
              <a:spcPct val="0"/>
            </a:spcBef>
            <a:spcAft>
              <a:spcPct val="35000"/>
            </a:spcAft>
            <a:buNone/>
          </a:pPr>
          <a:r>
            <a:rPr lang="en-US" sz="2200" kern="1200" dirty="0"/>
            <a:t>Results show that the constant jammer can be detected with high reliability, while the accuracy for the reactive jammer is slightly above 80%.</a:t>
          </a:r>
        </a:p>
      </dsp:txBody>
      <dsp:txXfrm>
        <a:off x="1507738" y="2338844"/>
        <a:ext cx="9007861" cy="1305401"/>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F2EA03-6DE4-4DF7-9C0B-3813F2DEEDBA}"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F5B001-2463-4450-AB79-6369F3B1177B}" type="slidenum">
              <a:rPr lang="en-US" smtClean="0"/>
              <a:t>‹#›</a:t>
            </a:fld>
            <a:endParaRPr lang="en-US"/>
          </a:p>
        </p:txBody>
      </p:sp>
    </p:spTree>
    <p:extLst>
      <p:ext uri="{BB962C8B-B14F-4D97-AF65-F5344CB8AC3E}">
        <p14:creationId xmlns:p14="http://schemas.microsoft.com/office/powerpoint/2010/main" val="198294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mn-lt"/>
                <a:cs typeface="+mn-lt"/>
              </a:rPr>
              <a:t>Talk about: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mn-lt"/>
                <a:cs typeface="+mn-lt"/>
              </a:rPr>
              <a:t>In literature, only few experimentally-evaluated approaches</a:t>
            </a:r>
            <a:r>
              <a:rPr lang="en-US" dirty="0"/>
              <a:t> </a:t>
            </a:r>
            <a:r>
              <a:rPr lang="en-US" dirty="0">
                <a:ea typeface="+mn-lt"/>
                <a:cs typeface="+mn-lt"/>
              </a:rPr>
              <a:t>for jamming detection have been proposed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mn-lt"/>
                <a:cs typeface="+mn-lt"/>
              </a:rPr>
              <a:t>Either do not address 802.11 communications or focus on very specific, and hence hardly generalizable, jamming attacks.</a:t>
            </a:r>
          </a:p>
          <a:p>
            <a:endParaRPr lang="en-US" dirty="0"/>
          </a:p>
        </p:txBody>
      </p:sp>
      <p:sp>
        <p:nvSpPr>
          <p:cNvPr id="4" name="Slide Number Placeholder 3"/>
          <p:cNvSpPr>
            <a:spLocks noGrp="1"/>
          </p:cNvSpPr>
          <p:nvPr>
            <p:ph type="sldNum" sz="quarter" idx="5"/>
          </p:nvPr>
        </p:nvSpPr>
        <p:spPr/>
        <p:txBody>
          <a:bodyPr/>
          <a:lstStyle/>
          <a:p>
            <a:fld id="{B1F5B001-2463-4450-AB79-6369F3B1177B}" type="slidenum">
              <a:rPr lang="en-US" smtClean="0"/>
              <a:t>7</a:t>
            </a:fld>
            <a:endParaRPr lang="en-US"/>
          </a:p>
        </p:txBody>
      </p:sp>
    </p:spTree>
    <p:extLst>
      <p:ext uri="{BB962C8B-B14F-4D97-AF65-F5344CB8AC3E}">
        <p14:creationId xmlns:p14="http://schemas.microsoft.com/office/powerpoint/2010/main" val="2010936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Highest accuracy amongst various models compared</a:t>
            </a:r>
          </a:p>
        </p:txBody>
      </p:sp>
      <p:sp>
        <p:nvSpPr>
          <p:cNvPr id="4" name="Slide Number Placeholder 3"/>
          <p:cNvSpPr>
            <a:spLocks noGrp="1"/>
          </p:cNvSpPr>
          <p:nvPr>
            <p:ph type="sldNum" sz="quarter" idx="5"/>
          </p:nvPr>
        </p:nvSpPr>
        <p:spPr/>
        <p:txBody>
          <a:bodyPr/>
          <a:lstStyle/>
          <a:p>
            <a:fld id="{B1F5B001-2463-4450-AB79-6369F3B1177B}" type="slidenum">
              <a:rPr lang="en-US" smtClean="0"/>
              <a:t>43</a:t>
            </a:fld>
            <a:endParaRPr lang="en-US"/>
          </a:p>
        </p:txBody>
      </p:sp>
    </p:spTree>
    <p:extLst>
      <p:ext uri="{BB962C8B-B14F-4D97-AF65-F5344CB8AC3E}">
        <p14:creationId xmlns:p14="http://schemas.microsoft.com/office/powerpoint/2010/main" val="2535813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Switching to </a:t>
            </a:r>
            <a:r>
              <a:rPr lang="en-US" b="1" dirty="0"/>
              <a:t>Jack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Safety-critical communications in vehicular scenarios have tough reliability constraints and strict delivery deadlines.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Responsive and accurate jamming detection is important to initiate appropriate countermeasures.</a:t>
            </a:r>
          </a:p>
          <a:p>
            <a:endParaRPr lang="en-US" b="0" dirty="0"/>
          </a:p>
        </p:txBody>
      </p:sp>
      <p:sp>
        <p:nvSpPr>
          <p:cNvPr id="4" name="Slide Number Placeholder 3"/>
          <p:cNvSpPr>
            <a:spLocks noGrp="1"/>
          </p:cNvSpPr>
          <p:nvPr>
            <p:ph type="sldNum" sz="quarter" idx="5"/>
          </p:nvPr>
        </p:nvSpPr>
        <p:spPr/>
        <p:txBody>
          <a:bodyPr/>
          <a:lstStyle/>
          <a:p>
            <a:fld id="{B1F5B001-2463-4450-AB79-6369F3B1177B}" type="slidenum">
              <a:rPr lang="en-US" smtClean="0"/>
              <a:t>45</a:t>
            </a:fld>
            <a:endParaRPr lang="en-US"/>
          </a:p>
        </p:txBody>
      </p:sp>
    </p:spTree>
    <p:extLst>
      <p:ext uri="{BB962C8B-B14F-4D97-AF65-F5344CB8AC3E}">
        <p14:creationId xmlns:p14="http://schemas.microsoft.com/office/powerpoint/2010/main" val="3140626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indoor trained model does not adapt as well to new environments.</a:t>
            </a:r>
          </a:p>
          <a:p>
            <a:r>
              <a:rPr lang="en-US" dirty="0"/>
              <a:t>This is likely due to the fact that the outdoor trained model had to be more resilient in response to the ever-changing environment.</a:t>
            </a:r>
          </a:p>
        </p:txBody>
      </p:sp>
      <p:sp>
        <p:nvSpPr>
          <p:cNvPr id="4" name="Slide Number Placeholder 3"/>
          <p:cNvSpPr>
            <a:spLocks noGrp="1"/>
          </p:cNvSpPr>
          <p:nvPr>
            <p:ph type="sldNum" sz="quarter" idx="5"/>
          </p:nvPr>
        </p:nvSpPr>
        <p:spPr/>
        <p:txBody>
          <a:bodyPr/>
          <a:lstStyle/>
          <a:p>
            <a:fld id="{B1F5B001-2463-4450-AB79-6369F3B1177B}" type="slidenum">
              <a:rPr lang="en-US" smtClean="0"/>
              <a:t>47</a:t>
            </a:fld>
            <a:endParaRPr lang="en-US"/>
          </a:p>
        </p:txBody>
      </p:sp>
    </p:spTree>
    <p:extLst>
      <p:ext uri="{BB962C8B-B14F-4D97-AF65-F5344CB8AC3E}">
        <p14:creationId xmlns:p14="http://schemas.microsoft.com/office/powerpoint/2010/main" val="3239158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Josh</a:t>
            </a:r>
          </a:p>
        </p:txBody>
      </p:sp>
      <p:sp>
        <p:nvSpPr>
          <p:cNvPr id="4" name="Slide Number Placeholder 3"/>
          <p:cNvSpPr>
            <a:spLocks noGrp="1"/>
          </p:cNvSpPr>
          <p:nvPr>
            <p:ph type="sldNum" sz="quarter" idx="5"/>
          </p:nvPr>
        </p:nvSpPr>
        <p:spPr/>
        <p:txBody>
          <a:bodyPr/>
          <a:lstStyle/>
          <a:p>
            <a:fld id="{B1F5B001-2463-4450-AB79-6369F3B1177B}" type="slidenum">
              <a:rPr lang="en-US" smtClean="0"/>
              <a:t>50</a:t>
            </a:fld>
            <a:endParaRPr lang="en-US"/>
          </a:p>
        </p:txBody>
      </p:sp>
    </p:spTree>
    <p:extLst>
      <p:ext uri="{BB962C8B-B14F-4D97-AF65-F5344CB8AC3E}">
        <p14:creationId xmlns:p14="http://schemas.microsoft.com/office/powerpoint/2010/main" val="1890459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Coop = cooperative jamming detection (devices on the network running the code together share their thoughts about whether or not they are being jammed)</a:t>
            </a:r>
          </a:p>
          <a:p>
            <a:pPr marL="171450" indent="-171450">
              <a:buFont typeface="Arial" panose="020B0604020202020204" pitchFamily="34" charset="0"/>
              <a:buChar char="•"/>
            </a:pPr>
            <a:r>
              <a:rPr lang="en-US" dirty="0"/>
              <a:t>Used a naïve approach; assumed similar impact extent by jammer (didn’t use GPS – outside scope of paper)</a:t>
            </a:r>
          </a:p>
        </p:txBody>
      </p:sp>
      <p:sp>
        <p:nvSpPr>
          <p:cNvPr id="4" name="Slide Number Placeholder 3"/>
          <p:cNvSpPr>
            <a:spLocks noGrp="1"/>
          </p:cNvSpPr>
          <p:nvPr>
            <p:ph type="sldNum" sz="quarter" idx="5"/>
          </p:nvPr>
        </p:nvSpPr>
        <p:spPr/>
        <p:txBody>
          <a:bodyPr/>
          <a:lstStyle/>
          <a:p>
            <a:fld id="{B1F5B001-2463-4450-AB79-6369F3B1177B}" type="slidenum">
              <a:rPr lang="en-US" smtClean="0"/>
              <a:t>53</a:t>
            </a:fld>
            <a:endParaRPr lang="en-US"/>
          </a:p>
        </p:txBody>
      </p:sp>
    </p:spTree>
    <p:extLst>
      <p:ext uri="{BB962C8B-B14F-4D97-AF65-F5344CB8AC3E}">
        <p14:creationId xmlns:p14="http://schemas.microsoft.com/office/powerpoint/2010/main" val="2550492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F5B001-2463-4450-AB79-6369F3B1177B}" type="slidenum">
              <a:rPr lang="en-US" smtClean="0"/>
              <a:t>58</a:t>
            </a:fld>
            <a:endParaRPr lang="en-US"/>
          </a:p>
        </p:txBody>
      </p:sp>
    </p:spTree>
    <p:extLst>
      <p:ext uri="{BB962C8B-B14F-4D97-AF65-F5344CB8AC3E}">
        <p14:creationId xmlns:p14="http://schemas.microsoft.com/office/powerpoint/2010/main" val="1002976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F5B001-2463-4450-AB79-6369F3B1177B}" type="slidenum">
              <a:rPr lang="en-US" smtClean="0"/>
              <a:t>8</a:t>
            </a:fld>
            <a:endParaRPr lang="en-US"/>
          </a:p>
        </p:txBody>
      </p:sp>
    </p:spTree>
    <p:extLst>
      <p:ext uri="{BB962C8B-B14F-4D97-AF65-F5344CB8AC3E}">
        <p14:creationId xmlns:p14="http://schemas.microsoft.com/office/powerpoint/2010/main" val="2553198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Interference can come from neighboring networks</a:t>
            </a:r>
          </a:p>
        </p:txBody>
      </p:sp>
      <p:sp>
        <p:nvSpPr>
          <p:cNvPr id="4" name="Slide Number Placeholder 3"/>
          <p:cNvSpPr>
            <a:spLocks noGrp="1"/>
          </p:cNvSpPr>
          <p:nvPr>
            <p:ph type="sldNum" sz="quarter" idx="5"/>
          </p:nvPr>
        </p:nvSpPr>
        <p:spPr/>
        <p:txBody>
          <a:bodyPr/>
          <a:lstStyle/>
          <a:p>
            <a:fld id="{B1F5B001-2463-4450-AB79-6369F3B1177B}" type="slidenum">
              <a:rPr lang="en-US" smtClean="0"/>
              <a:t>10</a:t>
            </a:fld>
            <a:endParaRPr lang="en-US"/>
          </a:p>
        </p:txBody>
      </p:sp>
    </p:spTree>
    <p:extLst>
      <p:ext uri="{BB962C8B-B14F-4D97-AF65-F5344CB8AC3E}">
        <p14:creationId xmlns:p14="http://schemas.microsoft.com/office/powerpoint/2010/main" val="214190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LEARN ABOUT THIS SLIDE</a:t>
            </a:r>
          </a:p>
        </p:txBody>
      </p:sp>
      <p:sp>
        <p:nvSpPr>
          <p:cNvPr id="4" name="Slide Number Placeholder 3"/>
          <p:cNvSpPr>
            <a:spLocks noGrp="1"/>
          </p:cNvSpPr>
          <p:nvPr>
            <p:ph type="sldNum" sz="quarter" idx="5"/>
          </p:nvPr>
        </p:nvSpPr>
        <p:spPr/>
        <p:txBody>
          <a:bodyPr/>
          <a:lstStyle/>
          <a:p>
            <a:fld id="{B1F5B001-2463-4450-AB79-6369F3B1177B}" type="slidenum">
              <a:rPr lang="en-US" smtClean="0"/>
              <a:t>14</a:t>
            </a:fld>
            <a:endParaRPr lang="en-US"/>
          </a:p>
        </p:txBody>
      </p:sp>
    </p:spTree>
    <p:extLst>
      <p:ext uri="{BB962C8B-B14F-4D97-AF65-F5344CB8AC3E}">
        <p14:creationId xmlns:p14="http://schemas.microsoft.com/office/powerpoint/2010/main" val="342083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F5B001-2463-4450-AB79-6369F3B1177B}" type="slidenum">
              <a:rPr lang="en-US" smtClean="0"/>
              <a:t>21</a:t>
            </a:fld>
            <a:endParaRPr lang="en-US"/>
          </a:p>
        </p:txBody>
      </p:sp>
    </p:spTree>
    <p:extLst>
      <p:ext uri="{BB962C8B-B14F-4D97-AF65-F5344CB8AC3E}">
        <p14:creationId xmlns:p14="http://schemas.microsoft.com/office/powerpoint/2010/main" val="3907540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defRPr b="1"/>
            </a:pPr>
            <a:r>
              <a:rPr lang="en-US" dirty="0"/>
              <a:t>As reactive jamming attacks are launched once the legitimate nodes have gained access to the medium, no impact is expected from this jammer on noise and CBR metric</a:t>
            </a:r>
          </a:p>
        </p:txBody>
      </p:sp>
      <p:sp>
        <p:nvSpPr>
          <p:cNvPr id="4" name="Slide Number Placeholder 3"/>
          <p:cNvSpPr>
            <a:spLocks noGrp="1"/>
          </p:cNvSpPr>
          <p:nvPr>
            <p:ph type="sldNum" sz="quarter" idx="5"/>
          </p:nvPr>
        </p:nvSpPr>
        <p:spPr/>
        <p:txBody>
          <a:bodyPr/>
          <a:lstStyle/>
          <a:p>
            <a:fld id="{B1F5B001-2463-4450-AB79-6369F3B1177B}" type="slidenum">
              <a:rPr lang="en-US" smtClean="0"/>
              <a:t>23</a:t>
            </a:fld>
            <a:endParaRPr lang="en-US"/>
          </a:p>
        </p:txBody>
      </p:sp>
    </p:spTree>
    <p:extLst>
      <p:ext uri="{BB962C8B-B14F-4D97-AF65-F5344CB8AC3E}">
        <p14:creationId xmlns:p14="http://schemas.microsoft.com/office/powerpoint/2010/main" val="1038763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type of metrics can only be obtained if a connection is established between two or more stations. We identify </a:t>
            </a:r>
            <a:r>
              <a:rPr lang="en-US" b="1" dirty="0"/>
              <a:t>Inactive Time</a:t>
            </a:r>
            <a:r>
              <a:rPr lang="en-US" dirty="0"/>
              <a:t> (IT) and </a:t>
            </a:r>
            <a:r>
              <a:rPr lang="en-US" b="1" dirty="0"/>
              <a:t>Packet Delivery Ratio</a:t>
            </a:r>
            <a:r>
              <a:rPr lang="en-US" dirty="0"/>
              <a:t> (PDR) as suitable metrics</a:t>
            </a:r>
          </a:p>
        </p:txBody>
      </p:sp>
      <p:sp>
        <p:nvSpPr>
          <p:cNvPr id="4" name="Slide Number Placeholder 3"/>
          <p:cNvSpPr>
            <a:spLocks noGrp="1"/>
          </p:cNvSpPr>
          <p:nvPr>
            <p:ph type="sldNum" sz="quarter" idx="5"/>
          </p:nvPr>
        </p:nvSpPr>
        <p:spPr/>
        <p:txBody>
          <a:bodyPr/>
          <a:lstStyle/>
          <a:p>
            <a:fld id="{B1F5B001-2463-4450-AB79-6369F3B1177B}" type="slidenum">
              <a:rPr lang="en-US" smtClean="0"/>
              <a:t>24</a:t>
            </a:fld>
            <a:endParaRPr lang="en-US"/>
          </a:p>
        </p:txBody>
      </p:sp>
    </p:spTree>
    <p:extLst>
      <p:ext uri="{BB962C8B-B14F-4D97-AF65-F5344CB8AC3E}">
        <p14:creationId xmlns:p14="http://schemas.microsoft.com/office/powerpoint/2010/main" val="1199507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Signal is the power measured upon arrival of a packet, but only passed to higher layers in case of successful reception.</a:t>
            </a:r>
          </a:p>
          <a:p>
            <a:r>
              <a:rPr lang="en-US" dirty="0"/>
              <a:t>useful context (e.g., link quality) </a:t>
            </a:r>
          </a:p>
        </p:txBody>
      </p:sp>
      <p:sp>
        <p:nvSpPr>
          <p:cNvPr id="4" name="Slide Number Placeholder 3"/>
          <p:cNvSpPr>
            <a:spLocks noGrp="1"/>
          </p:cNvSpPr>
          <p:nvPr>
            <p:ph type="sldNum" sz="quarter" idx="5"/>
          </p:nvPr>
        </p:nvSpPr>
        <p:spPr/>
        <p:txBody>
          <a:bodyPr/>
          <a:lstStyle/>
          <a:p>
            <a:fld id="{B1F5B001-2463-4450-AB79-6369F3B1177B}" type="slidenum">
              <a:rPr lang="en-US" smtClean="0"/>
              <a:t>25</a:t>
            </a:fld>
            <a:endParaRPr lang="en-US"/>
          </a:p>
        </p:txBody>
      </p:sp>
    </p:spTree>
    <p:extLst>
      <p:ext uri="{BB962C8B-B14F-4D97-AF65-F5344CB8AC3E}">
        <p14:creationId xmlns:p14="http://schemas.microsoft.com/office/powerpoint/2010/main" val="3079416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F5B001-2463-4450-AB79-6369F3B1177B}" type="slidenum">
              <a:rPr lang="en-US" smtClean="0"/>
              <a:t>26</a:t>
            </a:fld>
            <a:endParaRPr lang="en-US"/>
          </a:p>
        </p:txBody>
      </p:sp>
    </p:spTree>
    <p:extLst>
      <p:ext uri="{BB962C8B-B14F-4D97-AF65-F5344CB8AC3E}">
        <p14:creationId xmlns:p14="http://schemas.microsoft.com/office/powerpoint/2010/main" val="1506001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10/30/2024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709400" y="693353"/>
            <a:ext cx="10648749" cy="2928470"/>
          </a:xfrm>
        </p:spPr>
        <p:txBody>
          <a:bodyPr anchor="b">
            <a:normAutofit/>
          </a:bodyPr>
          <a:lstStyle/>
          <a:p>
            <a:pPr algn="l"/>
            <a:r>
              <a:rPr lang="en-US" sz="4800">
                <a:solidFill>
                  <a:srgbClr val="FFFFFF"/>
                </a:solidFill>
              </a:rPr>
              <a:t>Machine Learning-based Jamming Detection for IEEE 802.11: Design and Experimental Evaluation -</a:t>
            </a:r>
            <a:r>
              <a:rPr lang="en-US" sz="2000">
                <a:solidFill>
                  <a:srgbClr val="FFFFFF"/>
                </a:solidFill>
              </a:rPr>
              <a:t> Oscar </a:t>
            </a:r>
            <a:r>
              <a:rPr lang="en-US" sz="2000" err="1">
                <a:solidFill>
                  <a:srgbClr val="FFFFFF"/>
                </a:solidFill>
              </a:rPr>
              <a:t>Punal</a:t>
            </a:r>
            <a:r>
              <a:rPr lang="en-US" sz="2000">
                <a:solidFill>
                  <a:srgbClr val="FFFFFF"/>
                </a:solidFill>
              </a:rPr>
              <a:t>, Ismet </a:t>
            </a:r>
            <a:r>
              <a:rPr lang="en-US" sz="2000" err="1">
                <a:solidFill>
                  <a:srgbClr val="FFFFFF"/>
                </a:solidFill>
              </a:rPr>
              <a:t>Aktas</a:t>
            </a:r>
            <a:r>
              <a:rPr lang="en-US" sz="2000">
                <a:solidFill>
                  <a:srgbClr val="FFFFFF"/>
                </a:solidFill>
              </a:rPr>
              <a:t>, Gloria Abidin</a:t>
            </a:r>
          </a:p>
        </p:txBody>
      </p:sp>
      <p:sp>
        <p:nvSpPr>
          <p:cNvPr id="3" name="Subtitle 2"/>
          <p:cNvSpPr>
            <a:spLocks noGrp="1"/>
          </p:cNvSpPr>
          <p:nvPr>
            <p:ph type="subTitle" idx="1"/>
          </p:nvPr>
        </p:nvSpPr>
        <p:spPr>
          <a:xfrm>
            <a:off x="1350682" y="4870824"/>
            <a:ext cx="10005951" cy="1458258"/>
          </a:xfrm>
        </p:spPr>
        <p:txBody>
          <a:bodyPr vert="horz" lIns="91440" tIns="45720" rIns="91440" bIns="45720" rtlCol="0" anchor="ctr">
            <a:normAutofit/>
          </a:bodyPr>
          <a:lstStyle/>
          <a:p>
            <a:pPr algn="l"/>
            <a:r>
              <a:rPr lang="en-US"/>
              <a:t>CSE707 SEM – Wi-Fi Network Security</a:t>
            </a:r>
          </a:p>
          <a:p>
            <a:pPr algn="l"/>
            <a:r>
              <a:rPr lang="en-US"/>
              <a:t>by Jack Dunfey and Josh </a:t>
            </a:r>
            <a:r>
              <a:rPr lang="en-US" err="1"/>
              <a:t>Wajnryb</a:t>
            </a: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F5A3C-1245-5D50-FCB8-6B6E269101F1}"/>
              </a:ext>
            </a:extLst>
          </p:cNvPr>
          <p:cNvSpPr>
            <a:spLocks noGrp="1"/>
          </p:cNvSpPr>
          <p:nvPr>
            <p:ph type="title"/>
          </p:nvPr>
        </p:nvSpPr>
        <p:spPr/>
        <p:txBody>
          <a:bodyPr/>
          <a:lstStyle/>
          <a:p>
            <a:pPr algn="ctr"/>
            <a:r>
              <a:rPr lang="en-US" dirty="0"/>
              <a:t>Good-link vs Bad-link Conditions</a:t>
            </a:r>
          </a:p>
        </p:txBody>
      </p:sp>
      <p:sp>
        <p:nvSpPr>
          <p:cNvPr id="4" name="Text Placeholder 3">
            <a:extLst>
              <a:ext uri="{FF2B5EF4-FFF2-40B4-BE49-F238E27FC236}">
                <a16:creationId xmlns:a16="http://schemas.microsoft.com/office/drawing/2014/main" id="{C8A80A9C-F878-9D53-1C43-93532F7B1E9E}"/>
              </a:ext>
            </a:extLst>
          </p:cNvPr>
          <p:cNvSpPr>
            <a:spLocks noGrp="1"/>
          </p:cNvSpPr>
          <p:nvPr>
            <p:ph type="body" idx="1"/>
          </p:nvPr>
        </p:nvSpPr>
        <p:spPr>
          <a:xfrm>
            <a:off x="839788" y="1544974"/>
            <a:ext cx="5157787" cy="823912"/>
          </a:xfrm>
        </p:spPr>
        <p:txBody>
          <a:bodyPr/>
          <a:lstStyle/>
          <a:p>
            <a:r>
              <a:rPr lang="en-US" dirty="0"/>
              <a:t>Good-link</a:t>
            </a:r>
          </a:p>
        </p:txBody>
      </p:sp>
      <p:graphicFrame>
        <p:nvGraphicFramePr>
          <p:cNvPr id="9" name="Content Placeholder 4">
            <a:extLst>
              <a:ext uri="{FF2B5EF4-FFF2-40B4-BE49-F238E27FC236}">
                <a16:creationId xmlns:a16="http://schemas.microsoft.com/office/drawing/2014/main" id="{635DAE88-33F2-49B7-BACB-D2153826156B}"/>
              </a:ext>
            </a:extLst>
          </p:cNvPr>
          <p:cNvGraphicFramePr>
            <a:graphicFrameLocks noGrp="1"/>
          </p:cNvGraphicFramePr>
          <p:nvPr>
            <p:ph sz="half" idx="2"/>
            <p:extLst>
              <p:ext uri="{D42A27DB-BD31-4B8C-83A1-F6EECF244321}">
                <p14:modId xmlns:p14="http://schemas.microsoft.com/office/powerpoint/2010/main" val="1597173250"/>
              </p:ext>
            </p:extLst>
          </p:nvPr>
        </p:nvGraphicFramePr>
        <p:xfrm>
          <a:off x="839788" y="2368886"/>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5">
            <a:extLst>
              <a:ext uri="{FF2B5EF4-FFF2-40B4-BE49-F238E27FC236}">
                <a16:creationId xmlns:a16="http://schemas.microsoft.com/office/drawing/2014/main" id="{2F7C0ABE-C1E4-F67B-CBFB-E0FDBA2C0C98}"/>
              </a:ext>
            </a:extLst>
          </p:cNvPr>
          <p:cNvSpPr>
            <a:spLocks noGrp="1"/>
          </p:cNvSpPr>
          <p:nvPr>
            <p:ph type="body" sz="quarter" idx="3"/>
          </p:nvPr>
        </p:nvSpPr>
        <p:spPr>
          <a:xfrm>
            <a:off x="6172200" y="1544974"/>
            <a:ext cx="5183188" cy="823912"/>
          </a:xfrm>
        </p:spPr>
        <p:txBody>
          <a:bodyPr/>
          <a:lstStyle/>
          <a:p>
            <a:r>
              <a:rPr lang="en-US" dirty="0"/>
              <a:t>Bad-link</a:t>
            </a:r>
          </a:p>
        </p:txBody>
      </p:sp>
      <p:graphicFrame>
        <p:nvGraphicFramePr>
          <p:cNvPr id="8" name="Content Placeholder 4">
            <a:extLst>
              <a:ext uri="{FF2B5EF4-FFF2-40B4-BE49-F238E27FC236}">
                <a16:creationId xmlns:a16="http://schemas.microsoft.com/office/drawing/2014/main" id="{6A1C8D96-C9FD-E732-3B63-DDDE2FC5F86A}"/>
              </a:ext>
            </a:extLst>
          </p:cNvPr>
          <p:cNvGraphicFramePr>
            <a:graphicFrameLocks/>
          </p:cNvGraphicFramePr>
          <p:nvPr>
            <p:extLst>
              <p:ext uri="{D42A27DB-BD31-4B8C-83A1-F6EECF244321}">
                <p14:modId xmlns:p14="http://schemas.microsoft.com/office/powerpoint/2010/main" val="3491372187"/>
              </p:ext>
            </p:extLst>
          </p:nvPr>
        </p:nvGraphicFramePr>
        <p:xfrm>
          <a:off x="6194427" y="2368886"/>
          <a:ext cx="5157787" cy="36845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3" name="Straight Connector 12">
            <a:extLst>
              <a:ext uri="{FF2B5EF4-FFF2-40B4-BE49-F238E27FC236}">
                <a16:creationId xmlns:a16="http://schemas.microsoft.com/office/drawing/2014/main" id="{CB8F90C4-E283-B159-EFED-EEDAB2A09022}"/>
              </a:ext>
            </a:extLst>
          </p:cNvPr>
          <p:cNvCxnSpPr/>
          <p:nvPr/>
        </p:nvCxnSpPr>
        <p:spPr>
          <a:xfrm>
            <a:off x="291830" y="1408780"/>
            <a:ext cx="11556459"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015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FDEBEC-91DB-EF8C-900D-0C6B4440CA03}"/>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dirty="0">
                <a:solidFill>
                  <a:schemeClr val="tx1"/>
                </a:solidFill>
                <a:latin typeface="+mj-lt"/>
                <a:ea typeface="+mj-ea"/>
                <a:cs typeface="+mj-cs"/>
              </a:rPr>
              <a:t>Constant vs Reactive Jammers</a:t>
            </a:r>
          </a:p>
        </p:txBody>
      </p:sp>
      <p:sp>
        <p:nvSpPr>
          <p:cNvPr id="3" name="Text Placeholder 2">
            <a:extLst>
              <a:ext uri="{FF2B5EF4-FFF2-40B4-BE49-F238E27FC236}">
                <a16:creationId xmlns:a16="http://schemas.microsoft.com/office/drawing/2014/main" id="{39B87CF2-47CD-E920-475C-1707839DDB7C}"/>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280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9DDC48-3D60-5134-0A44-EF3017DA74BA}"/>
              </a:ext>
            </a:extLst>
          </p:cNvPr>
          <p:cNvSpPr>
            <a:spLocks noGrp="1"/>
          </p:cNvSpPr>
          <p:nvPr>
            <p:ph type="title"/>
          </p:nvPr>
        </p:nvSpPr>
        <p:spPr>
          <a:xfrm>
            <a:off x="1043631" y="809898"/>
            <a:ext cx="9942716" cy="1554480"/>
          </a:xfrm>
        </p:spPr>
        <p:txBody>
          <a:bodyPr anchor="ctr">
            <a:normAutofit/>
          </a:bodyPr>
          <a:lstStyle/>
          <a:p>
            <a:r>
              <a:rPr lang="en-US" sz="4800"/>
              <a:t>Constant Jammer</a:t>
            </a:r>
          </a:p>
        </p:txBody>
      </p:sp>
      <p:sp>
        <p:nvSpPr>
          <p:cNvPr id="3" name="Content Placeholder 2">
            <a:extLst>
              <a:ext uri="{FF2B5EF4-FFF2-40B4-BE49-F238E27FC236}">
                <a16:creationId xmlns:a16="http://schemas.microsoft.com/office/drawing/2014/main" id="{C0837E55-AD22-CC51-7BCF-105B09E79955}"/>
              </a:ext>
            </a:extLst>
          </p:cNvPr>
          <p:cNvSpPr>
            <a:spLocks noGrp="1"/>
          </p:cNvSpPr>
          <p:nvPr>
            <p:ph idx="1"/>
          </p:nvPr>
        </p:nvSpPr>
        <p:spPr>
          <a:xfrm>
            <a:off x="1045028" y="3017522"/>
            <a:ext cx="9941319" cy="3124658"/>
          </a:xfrm>
        </p:spPr>
        <p:txBody>
          <a:bodyPr vert="horz" lIns="91440" tIns="45720" rIns="91440" bIns="45720" rtlCol="0" anchor="ctr">
            <a:normAutofit/>
          </a:bodyPr>
          <a:lstStyle/>
          <a:p>
            <a:r>
              <a:rPr lang="en-US" sz="2400" dirty="0"/>
              <a:t>Sends signals as long as possible for as long as possible.</a:t>
            </a:r>
          </a:p>
          <a:p>
            <a:r>
              <a:rPr lang="en-US" sz="2400" dirty="0"/>
              <a:t>Due to hardware limitations, a truly constant signal is not possible</a:t>
            </a:r>
          </a:p>
          <a:p>
            <a:pPr lvl="1">
              <a:buFont typeface="Courier New" panose="020B0604020202020204" pitchFamily="34" charset="0"/>
              <a:buChar char="o"/>
            </a:pPr>
            <a:r>
              <a:rPr lang="en-US" dirty="0"/>
              <a:t>Max single signal transmission: 2.7ms</a:t>
            </a:r>
          </a:p>
          <a:p>
            <a:pPr lvl="1">
              <a:buFont typeface="Courier New" panose="020B0604020202020204" pitchFamily="34" charset="0"/>
              <a:buChar char="o"/>
            </a:pPr>
            <a:r>
              <a:rPr lang="en-US" dirty="0"/>
              <a:t>Min time between signals: 10</a:t>
            </a:r>
            <a:r>
              <a:rPr lang="en-US" dirty="0">
                <a:ea typeface="+mn-lt"/>
                <a:cs typeface="+mn-lt"/>
              </a:rPr>
              <a:t>μs (0.01 </a:t>
            </a:r>
            <a:r>
              <a:rPr lang="en-US" dirty="0" err="1">
                <a:ea typeface="+mn-lt"/>
                <a:cs typeface="+mn-lt"/>
              </a:rPr>
              <a:t>ms</a:t>
            </a:r>
            <a:r>
              <a:rPr lang="en-US" dirty="0">
                <a:ea typeface="+mn-lt"/>
                <a:cs typeface="+mn-lt"/>
              </a:rPr>
              <a:t>)</a:t>
            </a:r>
          </a:p>
          <a:p>
            <a:r>
              <a:rPr lang="en-US" sz="2400" dirty="0"/>
              <a:t>This will not impact the effectiveness of the jammer since 10μs is not fast enough for devices to establish a connection</a:t>
            </a:r>
          </a:p>
          <a:p>
            <a:pPr lvl="1">
              <a:buFont typeface="Courier New" panose="020B0604020202020204" pitchFamily="34" charset="0"/>
              <a:buChar char="o"/>
            </a:pPr>
            <a:r>
              <a:rPr lang="en-US" dirty="0" err="1"/>
              <a:t>μs</a:t>
            </a:r>
            <a:r>
              <a:rPr lang="en-US" dirty="0"/>
              <a:t> - equal to one millionth of a second</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166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092138-EE39-7C6D-74BA-0DF9C402DCA9}"/>
              </a:ext>
            </a:extLst>
          </p:cNvPr>
          <p:cNvSpPr>
            <a:spLocks noGrp="1"/>
          </p:cNvSpPr>
          <p:nvPr>
            <p:ph type="title"/>
          </p:nvPr>
        </p:nvSpPr>
        <p:spPr>
          <a:xfrm>
            <a:off x="1043631" y="809898"/>
            <a:ext cx="9942716" cy="1554480"/>
          </a:xfrm>
        </p:spPr>
        <p:txBody>
          <a:bodyPr anchor="ctr">
            <a:normAutofit/>
          </a:bodyPr>
          <a:lstStyle/>
          <a:p>
            <a:r>
              <a:rPr lang="en-US" sz="4800"/>
              <a:t>Reactive Jammer</a:t>
            </a:r>
          </a:p>
        </p:txBody>
      </p:sp>
      <p:sp>
        <p:nvSpPr>
          <p:cNvPr id="3" name="Content Placeholder 2">
            <a:extLst>
              <a:ext uri="{FF2B5EF4-FFF2-40B4-BE49-F238E27FC236}">
                <a16:creationId xmlns:a16="http://schemas.microsoft.com/office/drawing/2014/main" id="{8AA21DC8-886B-432F-0665-869CC9174A1B}"/>
              </a:ext>
            </a:extLst>
          </p:cNvPr>
          <p:cNvSpPr>
            <a:spLocks noGrp="1"/>
          </p:cNvSpPr>
          <p:nvPr>
            <p:ph idx="1"/>
          </p:nvPr>
        </p:nvSpPr>
        <p:spPr>
          <a:xfrm>
            <a:off x="1045028" y="3017522"/>
            <a:ext cx="9941319" cy="3124658"/>
          </a:xfrm>
        </p:spPr>
        <p:txBody>
          <a:bodyPr vert="horz" lIns="91440" tIns="45720" rIns="91440" bIns="45720" rtlCol="0" anchor="ctr">
            <a:normAutofit/>
          </a:bodyPr>
          <a:lstStyle/>
          <a:p>
            <a:r>
              <a:rPr lang="en-US" sz="2400"/>
              <a:t>Starts a transmission when energy on a channel is above a threshold.</a:t>
            </a:r>
          </a:p>
          <a:p>
            <a:r>
              <a:rPr lang="en-US" sz="2400"/>
              <a:t>This paper wanted a very sensitive jammer, but didn’t want false detections (e.g. reacting to neighboring networks)</a:t>
            </a:r>
          </a:p>
          <a:p>
            <a:pPr lvl="1"/>
            <a:r>
              <a:rPr lang="en-US"/>
              <a:t>Chose -65dBm</a:t>
            </a:r>
          </a:p>
          <a:p>
            <a:r>
              <a:rPr lang="en-US" sz="2400"/>
              <a:t>Reaction delay of 12</a:t>
            </a:r>
            <a:r>
              <a:rPr lang="en-US" sz="2400">
                <a:ea typeface="+mn-lt"/>
                <a:cs typeface="+mn-lt"/>
              </a:rPr>
              <a:t>μs</a:t>
            </a:r>
          </a:p>
          <a:p>
            <a:r>
              <a:rPr lang="en-US" sz="2400"/>
              <a:t>This is fast enough to partially interfere the preamble of the 802.11 signal, which is known to increase the effectiveness of the attack</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8320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707423-08A4-4506-B633-C3FC5B235E1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Jammer</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Efficiency</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Comparison</a:t>
            </a:r>
          </a:p>
        </p:txBody>
      </p:sp>
      <p:pic>
        <p:nvPicPr>
          <p:cNvPr id="5" name="Content Placeholder 4" descr="A graph of a function&#10;&#10;Description automatically generated with medium confidence">
            <a:extLst>
              <a:ext uri="{FF2B5EF4-FFF2-40B4-BE49-F238E27FC236}">
                <a16:creationId xmlns:a16="http://schemas.microsoft.com/office/drawing/2014/main" id="{950313F4-7DB8-00DA-5DCE-7B2AC9F1EB09}"/>
              </a:ext>
            </a:extLst>
          </p:cNvPr>
          <p:cNvPicPr>
            <a:picLocks noGrp="1" noChangeAspect="1"/>
          </p:cNvPicPr>
          <p:nvPr>
            <p:ph idx="1"/>
          </p:nvPr>
        </p:nvPicPr>
        <p:blipFill>
          <a:blip r:embed="rId3"/>
          <a:stretch>
            <a:fillRect/>
          </a:stretch>
        </p:blipFill>
        <p:spPr>
          <a:xfrm>
            <a:off x="5703499" y="643466"/>
            <a:ext cx="4928334" cy="5568739"/>
          </a:xfrm>
          <a:prstGeom prst="rect">
            <a:avLst/>
          </a:prstGeom>
        </p:spPr>
      </p:pic>
    </p:spTree>
    <p:extLst>
      <p:ext uri="{BB962C8B-B14F-4D97-AF65-F5344CB8AC3E}">
        <p14:creationId xmlns:p14="http://schemas.microsoft.com/office/powerpoint/2010/main" val="1935284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agnifying glass and question mark">
            <a:extLst>
              <a:ext uri="{FF2B5EF4-FFF2-40B4-BE49-F238E27FC236}">
                <a16:creationId xmlns:a16="http://schemas.microsoft.com/office/drawing/2014/main" id="{0E02D642-3F77-7CDC-A6D5-8BC1AE13FF2B}"/>
              </a:ext>
            </a:extLst>
          </p:cNvPr>
          <p:cNvPicPr>
            <a:picLocks noChangeAspect="1"/>
          </p:cNvPicPr>
          <p:nvPr/>
        </p:nvPicPr>
        <p:blipFill>
          <a:blip r:embed="rId2"/>
          <a:srcRect l="11821" r="8867"/>
          <a:stretch/>
        </p:blipFill>
        <p:spPr>
          <a:xfrm>
            <a:off x="2522358" y="10"/>
            <a:ext cx="9669642" cy="6857990"/>
          </a:xfrm>
          <a:prstGeom prst="rect">
            <a:avLst/>
          </a:prstGeom>
        </p:spPr>
      </p:pic>
      <p:sp>
        <p:nvSpPr>
          <p:cNvPr id="20" name="Rectangle 1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355611F-C4BD-C462-094E-AEE405C754E4}"/>
              </a:ext>
            </a:extLst>
          </p:cNvPr>
          <p:cNvSpPr>
            <a:spLocks noGrp="1"/>
          </p:cNvSpPr>
          <p:nvPr>
            <p:ph type="title"/>
          </p:nvPr>
        </p:nvSpPr>
        <p:spPr>
          <a:xfrm>
            <a:off x="848655" y="1006094"/>
            <a:ext cx="5369668" cy="3692028"/>
          </a:xfrm>
          <a:noFill/>
        </p:spPr>
        <p:txBody>
          <a:bodyPr vert="horz" lIns="91440" tIns="45720" rIns="91440" bIns="45720" rtlCol="0" anchor="b">
            <a:normAutofit/>
          </a:bodyPr>
          <a:lstStyle/>
          <a:p>
            <a:r>
              <a:rPr lang="en-US" sz="5200" dirty="0"/>
              <a:t>What does a Jammer look like?</a:t>
            </a:r>
          </a:p>
        </p:txBody>
      </p:sp>
    </p:spTree>
    <p:extLst>
      <p:ext uri="{BB962C8B-B14F-4D97-AF65-F5344CB8AC3E}">
        <p14:creationId xmlns:p14="http://schemas.microsoft.com/office/powerpoint/2010/main" val="340982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4C377-1C7D-09F1-F2CD-5D1EB987E5B9}"/>
              </a:ext>
            </a:extLst>
          </p:cNvPr>
          <p:cNvSpPr>
            <a:spLocks noGrp="1"/>
          </p:cNvSpPr>
          <p:nvPr>
            <p:ph type="title"/>
          </p:nvPr>
        </p:nvSpPr>
        <p:spPr/>
        <p:txBody>
          <a:bodyPr/>
          <a:lstStyle/>
          <a:p>
            <a:r>
              <a:rPr lang="en-US"/>
              <a:t>WARP Board Visual </a:t>
            </a:r>
          </a:p>
        </p:txBody>
      </p:sp>
      <p:pic>
        <p:nvPicPr>
          <p:cNvPr id="4" name="Content Placeholder 3" descr="A circuit board with many small lights&#10;&#10;Description automatically generated">
            <a:extLst>
              <a:ext uri="{FF2B5EF4-FFF2-40B4-BE49-F238E27FC236}">
                <a16:creationId xmlns:a16="http://schemas.microsoft.com/office/drawing/2014/main" id="{179936BE-F7AD-874E-03E7-043DDF42624C}"/>
              </a:ext>
            </a:extLst>
          </p:cNvPr>
          <p:cNvPicPr>
            <a:picLocks noGrp="1" noChangeAspect="1"/>
          </p:cNvPicPr>
          <p:nvPr>
            <p:ph idx="1"/>
          </p:nvPr>
        </p:nvPicPr>
        <p:blipFill>
          <a:blip r:embed="rId2"/>
          <a:stretch>
            <a:fillRect/>
          </a:stretch>
        </p:blipFill>
        <p:spPr>
          <a:xfrm>
            <a:off x="3448580" y="1714250"/>
            <a:ext cx="5284402" cy="4563649"/>
          </a:xfrm>
        </p:spPr>
      </p:pic>
    </p:spTree>
    <p:extLst>
      <p:ext uri="{BB962C8B-B14F-4D97-AF65-F5344CB8AC3E}">
        <p14:creationId xmlns:p14="http://schemas.microsoft.com/office/powerpoint/2010/main" val="1997534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BF2A8-BFDB-4B6C-B079-270886C475B3}"/>
              </a:ext>
            </a:extLst>
          </p:cNvPr>
          <p:cNvSpPr>
            <a:spLocks noGrp="1"/>
          </p:cNvSpPr>
          <p:nvPr>
            <p:ph type="title"/>
          </p:nvPr>
        </p:nvSpPr>
        <p:spPr>
          <a:xfrm>
            <a:off x="504173" y="365125"/>
            <a:ext cx="11173216" cy="1346439"/>
          </a:xfrm>
        </p:spPr>
        <p:txBody>
          <a:bodyPr/>
          <a:lstStyle/>
          <a:p>
            <a:r>
              <a:rPr lang="en-US" dirty="0"/>
              <a:t>Main Hardware Components of the WARP Board</a:t>
            </a:r>
          </a:p>
        </p:txBody>
      </p:sp>
      <p:sp>
        <p:nvSpPr>
          <p:cNvPr id="3" name="Content Placeholder 2">
            <a:extLst>
              <a:ext uri="{FF2B5EF4-FFF2-40B4-BE49-F238E27FC236}">
                <a16:creationId xmlns:a16="http://schemas.microsoft.com/office/drawing/2014/main" id="{106AF021-397C-4D9C-1421-EF27B36D43C0}"/>
              </a:ext>
            </a:extLst>
          </p:cNvPr>
          <p:cNvSpPr>
            <a:spLocks noGrp="1"/>
          </p:cNvSpPr>
          <p:nvPr>
            <p:ph idx="1"/>
          </p:nvPr>
        </p:nvSpPr>
        <p:spPr/>
        <p:txBody>
          <a:bodyPr vert="horz" lIns="91440" tIns="45720" rIns="91440" bIns="45720" rtlCol="0" anchor="t">
            <a:normAutofit/>
          </a:bodyPr>
          <a:lstStyle/>
          <a:p>
            <a:r>
              <a:rPr lang="en-US" b="1" dirty="0"/>
              <a:t>Xilinx Virtex-II Pro </a:t>
            </a:r>
            <a:r>
              <a:rPr lang="en-US" b="1" dirty="0">
                <a:solidFill>
                  <a:srgbClr val="000000"/>
                </a:solidFill>
                <a:ea typeface="+mn-lt"/>
                <a:cs typeface="+mn-lt"/>
              </a:rPr>
              <a:t>Field Programmable Gate Arrays</a:t>
            </a:r>
            <a:r>
              <a:rPr lang="en-US" dirty="0">
                <a:solidFill>
                  <a:srgbClr val="000000"/>
                </a:solidFill>
                <a:ea typeface="+mn-lt"/>
                <a:cs typeface="+mn-lt"/>
              </a:rPr>
              <a:t> </a:t>
            </a:r>
            <a:r>
              <a:rPr lang="en-US" b="1" dirty="0">
                <a:solidFill>
                  <a:srgbClr val="000000"/>
                </a:solidFill>
                <a:ea typeface="+mn-lt"/>
                <a:cs typeface="+mn-lt"/>
              </a:rPr>
              <a:t>(FPGA) board</a:t>
            </a:r>
          </a:p>
          <a:p>
            <a:r>
              <a:rPr lang="en-US" b="1" dirty="0">
                <a:ea typeface="+mn-lt"/>
                <a:cs typeface="+mn-lt"/>
              </a:rPr>
              <a:t>Multiple-Input Multiple-Output (MIMO)-capable radios</a:t>
            </a:r>
          </a:p>
          <a:p>
            <a:pPr lvl="1">
              <a:buFont typeface="Courier New" panose="020B0604020202020204" pitchFamily="34" charset="0"/>
              <a:buChar char="o"/>
            </a:pPr>
            <a:r>
              <a:rPr lang="en-US" dirty="0">
                <a:ea typeface="+mn-lt"/>
                <a:cs typeface="+mn-lt"/>
              </a:rPr>
              <a:t>MIMO-capable radios – Custom designed WARP radios that are capable of targeting both 2.4 GHz and 5 GHz Industry, </a:t>
            </a:r>
            <a:r>
              <a:rPr lang="en-US" dirty="0" err="1">
                <a:ea typeface="+mn-lt"/>
                <a:cs typeface="+mn-lt"/>
              </a:rPr>
              <a:t>Scientifc</a:t>
            </a:r>
            <a:r>
              <a:rPr lang="en-US" dirty="0">
                <a:ea typeface="+mn-lt"/>
                <a:cs typeface="+mn-lt"/>
              </a:rPr>
              <a:t>, and Medical (ISM) bands.</a:t>
            </a:r>
          </a:p>
          <a:p>
            <a:pPr lvl="1">
              <a:buFont typeface="Courier New" panose="020B0604020202020204" pitchFamily="34" charset="0"/>
              <a:buChar char="o"/>
            </a:pPr>
            <a:r>
              <a:rPr lang="en-US" dirty="0">
                <a:ea typeface="+mn-lt"/>
                <a:cs typeface="+mn-lt"/>
              </a:rPr>
              <a:t>Can have up to four radios on a single WARP</a:t>
            </a:r>
          </a:p>
          <a:p>
            <a:r>
              <a:rPr lang="en-US" b="1" dirty="0">
                <a:ea typeface="+mn-lt"/>
                <a:cs typeface="+mn-lt"/>
              </a:rPr>
              <a:t>10/100 Ethernet port</a:t>
            </a:r>
            <a:r>
              <a:rPr lang="en-US" dirty="0">
                <a:ea typeface="+mn-lt"/>
                <a:cs typeface="+mn-lt"/>
              </a:rPr>
              <a:t> – Serves as the interface between the board and the wired internet.</a:t>
            </a:r>
          </a:p>
          <a:p>
            <a:pPr lvl="1">
              <a:buFont typeface="Courier New" panose="020B0604020202020204" pitchFamily="34" charset="0"/>
              <a:buChar char="o"/>
            </a:pPr>
            <a:endParaRPr lang="en-US" dirty="0">
              <a:ea typeface="+mn-lt"/>
              <a:cs typeface="+mn-lt"/>
            </a:endParaRPr>
          </a:p>
        </p:txBody>
      </p:sp>
    </p:spTree>
    <p:extLst>
      <p:ext uri="{BB962C8B-B14F-4D97-AF65-F5344CB8AC3E}">
        <p14:creationId xmlns:p14="http://schemas.microsoft.com/office/powerpoint/2010/main" val="2529062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6E7A5-570F-6EFA-FE1E-AC8BE387E6DF}"/>
              </a:ext>
            </a:extLst>
          </p:cNvPr>
          <p:cNvSpPr>
            <a:spLocks noGrp="1"/>
          </p:cNvSpPr>
          <p:nvPr>
            <p:ph type="title"/>
          </p:nvPr>
        </p:nvSpPr>
        <p:spPr/>
        <p:txBody>
          <a:bodyPr/>
          <a:lstStyle/>
          <a:p>
            <a:endParaRPr lang="en-US"/>
          </a:p>
        </p:txBody>
      </p:sp>
      <p:pic>
        <p:nvPicPr>
          <p:cNvPr id="4" name="Content Placeholder 3" descr="A circuit board with red lights&#10;&#10;Description automatically generated">
            <a:extLst>
              <a:ext uri="{FF2B5EF4-FFF2-40B4-BE49-F238E27FC236}">
                <a16:creationId xmlns:a16="http://schemas.microsoft.com/office/drawing/2014/main" id="{2C3A9AA7-80DC-F9BB-CCC1-FE0B8F81A8C5}"/>
              </a:ext>
            </a:extLst>
          </p:cNvPr>
          <p:cNvPicPr>
            <a:picLocks noGrp="1" noChangeAspect="1"/>
          </p:cNvPicPr>
          <p:nvPr>
            <p:ph idx="1"/>
          </p:nvPr>
        </p:nvPicPr>
        <p:blipFill>
          <a:blip r:embed="rId2"/>
          <a:stretch>
            <a:fillRect/>
          </a:stretch>
        </p:blipFill>
        <p:spPr>
          <a:xfrm>
            <a:off x="1992922" y="1028605"/>
            <a:ext cx="9075614" cy="5281067"/>
          </a:xfrm>
        </p:spPr>
      </p:pic>
    </p:spTree>
    <p:extLst>
      <p:ext uri="{BB962C8B-B14F-4D97-AF65-F5344CB8AC3E}">
        <p14:creationId xmlns:p14="http://schemas.microsoft.com/office/powerpoint/2010/main" val="2888704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76688-498F-9982-511D-9676AA702C19}"/>
              </a:ext>
            </a:extLst>
          </p:cNvPr>
          <p:cNvSpPr>
            <a:spLocks noGrp="1"/>
          </p:cNvSpPr>
          <p:nvPr>
            <p:ph type="title"/>
          </p:nvPr>
        </p:nvSpPr>
        <p:spPr/>
        <p:txBody>
          <a:bodyPr/>
          <a:lstStyle/>
          <a:p>
            <a:endParaRPr lang="en-US"/>
          </a:p>
        </p:txBody>
      </p:sp>
      <p:pic>
        <p:nvPicPr>
          <p:cNvPr id="4" name="Content Placeholder 3" descr="A circuit board with red lights&#10;&#10;Description automatically generated">
            <a:extLst>
              <a:ext uri="{FF2B5EF4-FFF2-40B4-BE49-F238E27FC236}">
                <a16:creationId xmlns:a16="http://schemas.microsoft.com/office/drawing/2014/main" id="{8AE7392E-A369-F76F-730A-3FD28FB54652}"/>
              </a:ext>
            </a:extLst>
          </p:cNvPr>
          <p:cNvPicPr>
            <a:picLocks noGrp="1" noChangeAspect="1"/>
          </p:cNvPicPr>
          <p:nvPr>
            <p:ph idx="1"/>
          </p:nvPr>
        </p:nvPicPr>
        <p:blipFill>
          <a:blip r:embed="rId2"/>
          <a:stretch>
            <a:fillRect/>
          </a:stretch>
        </p:blipFill>
        <p:spPr>
          <a:xfrm>
            <a:off x="413098" y="1690368"/>
            <a:ext cx="11364685" cy="4283838"/>
          </a:xfrm>
        </p:spPr>
      </p:pic>
    </p:spTree>
    <p:extLst>
      <p:ext uri="{BB962C8B-B14F-4D97-AF65-F5344CB8AC3E}">
        <p14:creationId xmlns:p14="http://schemas.microsoft.com/office/powerpoint/2010/main" val="1026944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ACBD6E-2896-DEA4-C5D9-17056631D226}"/>
              </a:ext>
            </a:extLst>
          </p:cNvPr>
          <p:cNvSpPr>
            <a:spLocks noGrp="1"/>
          </p:cNvSpPr>
          <p:nvPr>
            <p:ph type="title"/>
          </p:nvPr>
        </p:nvSpPr>
        <p:spPr>
          <a:xfrm>
            <a:off x="638882" y="3577456"/>
            <a:ext cx="10909640" cy="1687814"/>
          </a:xfrm>
        </p:spPr>
        <p:txBody>
          <a:bodyPr vert="horz" lIns="91440" tIns="45720" rIns="91440" bIns="45720" rtlCol="0" anchor="b">
            <a:normAutofit/>
          </a:bodyPr>
          <a:lstStyle/>
          <a:p>
            <a:pPr algn="ctr"/>
            <a:r>
              <a:rPr lang="en-US" sz="6600" kern="1200">
                <a:solidFill>
                  <a:schemeClr val="tx1"/>
                </a:solidFill>
                <a:latin typeface="+mj-lt"/>
                <a:ea typeface="+mj-ea"/>
                <a:cs typeface="+mj-cs"/>
              </a:rPr>
              <a:t>What is Jamming?</a:t>
            </a:r>
          </a:p>
        </p:txBody>
      </p:sp>
      <p:sp>
        <p:nvSpPr>
          <p:cNvPr id="3" name="Content Placeholder 2">
            <a:extLst>
              <a:ext uri="{FF2B5EF4-FFF2-40B4-BE49-F238E27FC236}">
                <a16:creationId xmlns:a16="http://schemas.microsoft.com/office/drawing/2014/main" id="{DEA9B4FC-7946-339E-2407-32B0843ACAA9}"/>
              </a:ext>
            </a:extLst>
          </p:cNvPr>
          <p:cNvSpPr>
            <a:spLocks noGrp="1"/>
          </p:cNvSpPr>
          <p:nvPr>
            <p:ph idx="1"/>
          </p:nvPr>
        </p:nvSpPr>
        <p:spPr>
          <a:xfrm>
            <a:off x="638881" y="5660607"/>
            <a:ext cx="10909643" cy="552659"/>
          </a:xfrm>
        </p:spPr>
        <p:txBody>
          <a:bodyPr vert="horz" lIns="91440" tIns="45720" rIns="91440" bIns="45720" rtlCol="0" anchor="t">
            <a:normAutofit/>
          </a:bodyPr>
          <a:lstStyle/>
          <a:p>
            <a:pPr marL="0" indent="0" algn="ctr">
              <a:buNone/>
            </a:pPr>
            <a:r>
              <a:rPr lang="en-US" sz="2000" kern="1200">
                <a:solidFill>
                  <a:schemeClr val="tx1"/>
                </a:solidFill>
                <a:latin typeface="+mn-lt"/>
                <a:ea typeface="+mn-ea"/>
                <a:cs typeface="+mn-cs"/>
              </a:rPr>
              <a:t>Jamming attacks consist of radio signals maliciously emitted to disrupt legitimate communication</a:t>
            </a:r>
          </a:p>
        </p:txBody>
      </p:sp>
      <p:pic>
        <p:nvPicPr>
          <p:cNvPr id="1026" name="Picture 2" descr="Jamming of LoRa PHY and Countermeasure | ACM Transactions on Sensor Networks">
            <a:extLst>
              <a:ext uri="{FF2B5EF4-FFF2-40B4-BE49-F238E27FC236}">
                <a16:creationId xmlns:a16="http://schemas.microsoft.com/office/drawing/2014/main" id="{09FB1724-B4CD-0606-5B72-DDD433F1C86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13599" y="388469"/>
            <a:ext cx="7564802" cy="3555457"/>
          </a:xfrm>
          <a:prstGeom prst="rect">
            <a:avLst/>
          </a:prstGeom>
          <a:noFill/>
          <a:extLst>
            <a:ext uri="{909E8E84-426E-40DD-AFC4-6F175D3DCCD1}">
              <a14:hiddenFill xmlns:a14="http://schemas.microsoft.com/office/drawing/2010/main">
                <a:solidFill>
                  <a:srgbClr val="FFFFFF"/>
                </a:solidFill>
              </a14:hiddenFill>
            </a:ext>
          </a:extLst>
        </p:spPr>
      </p:pic>
      <p:sp>
        <p:nvSpPr>
          <p:cNvPr id="1033"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675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9A658-CB97-93B7-61EF-55B02430A3BE}"/>
              </a:ext>
            </a:extLst>
          </p:cNvPr>
          <p:cNvSpPr>
            <a:spLocks noGrp="1"/>
          </p:cNvSpPr>
          <p:nvPr>
            <p:ph type="title"/>
          </p:nvPr>
        </p:nvSpPr>
        <p:spPr/>
        <p:txBody>
          <a:bodyPr/>
          <a:lstStyle/>
          <a:p>
            <a:endParaRPr lang="en-US"/>
          </a:p>
        </p:txBody>
      </p:sp>
      <p:pic>
        <p:nvPicPr>
          <p:cNvPr id="4" name="Content Placeholder 3" descr="A circuit board with red lights&#10;&#10;Description automatically generated">
            <a:extLst>
              <a:ext uri="{FF2B5EF4-FFF2-40B4-BE49-F238E27FC236}">
                <a16:creationId xmlns:a16="http://schemas.microsoft.com/office/drawing/2014/main" id="{7FED901A-2035-0E5D-8D7F-DE6449506476}"/>
              </a:ext>
            </a:extLst>
          </p:cNvPr>
          <p:cNvPicPr>
            <a:picLocks noGrp="1" noChangeAspect="1"/>
          </p:cNvPicPr>
          <p:nvPr>
            <p:ph idx="1"/>
          </p:nvPr>
        </p:nvPicPr>
        <p:blipFill>
          <a:blip r:embed="rId2"/>
          <a:stretch>
            <a:fillRect/>
          </a:stretch>
        </p:blipFill>
        <p:spPr>
          <a:xfrm>
            <a:off x="836805" y="1026549"/>
            <a:ext cx="10134878" cy="5130547"/>
          </a:xfrm>
        </p:spPr>
      </p:pic>
    </p:spTree>
    <p:extLst>
      <p:ext uri="{BB962C8B-B14F-4D97-AF65-F5344CB8AC3E}">
        <p14:creationId xmlns:p14="http://schemas.microsoft.com/office/powerpoint/2010/main" val="228213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tock exchange numbers">
            <a:extLst>
              <a:ext uri="{FF2B5EF4-FFF2-40B4-BE49-F238E27FC236}">
                <a16:creationId xmlns:a16="http://schemas.microsoft.com/office/drawing/2014/main" id="{2C20BE2B-A69D-76E8-43AC-EA675B2EFEE8}"/>
              </a:ext>
            </a:extLst>
          </p:cNvPr>
          <p:cNvPicPr>
            <a:picLocks noChangeAspect="1"/>
          </p:cNvPicPr>
          <p:nvPr/>
        </p:nvPicPr>
        <p:blipFill>
          <a:blip r:embed="rId3">
            <a:alphaModFix amt="50000"/>
          </a:blip>
          <a:srcRect t="6972" b="8758"/>
          <a:stretch/>
        </p:blipFill>
        <p:spPr>
          <a:xfrm>
            <a:off x="20" y="1"/>
            <a:ext cx="12191980" cy="6857999"/>
          </a:xfrm>
          <a:prstGeom prst="rect">
            <a:avLst/>
          </a:prstGeom>
        </p:spPr>
      </p:pic>
      <p:sp>
        <p:nvSpPr>
          <p:cNvPr id="2" name="Title 1">
            <a:extLst>
              <a:ext uri="{FF2B5EF4-FFF2-40B4-BE49-F238E27FC236}">
                <a16:creationId xmlns:a16="http://schemas.microsoft.com/office/drawing/2014/main" id="{57EA97D9-6776-CD58-0F58-8810A7589FED}"/>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solidFill>
                  <a:srgbClr val="FFFFFF"/>
                </a:solidFill>
              </a:rPr>
              <a:t>Indicators of Jamming</a:t>
            </a:r>
          </a:p>
        </p:txBody>
      </p:sp>
      <p:sp>
        <p:nvSpPr>
          <p:cNvPr id="4" name="Text Placeholder 3">
            <a:extLst>
              <a:ext uri="{FF2B5EF4-FFF2-40B4-BE49-F238E27FC236}">
                <a16:creationId xmlns:a16="http://schemas.microsoft.com/office/drawing/2014/main" id="{39C90330-13CA-D609-AEAE-08E3C0EA1510}"/>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312427035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ED91001A-81F9-E3E7-2FE5-A3F061CD2873}"/>
              </a:ext>
            </a:extLst>
          </p:cNvPr>
          <p:cNvSpPr>
            <a:spLocks noGrp="1"/>
          </p:cNvSpPr>
          <p:nvPr>
            <p:ph type="title"/>
          </p:nvPr>
        </p:nvSpPr>
        <p:spPr>
          <a:xfrm>
            <a:off x="841248" y="256032"/>
            <a:ext cx="10506456" cy="1014984"/>
          </a:xfrm>
        </p:spPr>
        <p:txBody>
          <a:bodyPr anchor="b">
            <a:normAutofit/>
          </a:bodyPr>
          <a:lstStyle/>
          <a:p>
            <a:r>
              <a:rPr lang="en-US"/>
              <a:t>How are Indicators Selected</a:t>
            </a:r>
            <a:endParaRPr lang="en-US" dirty="0"/>
          </a:p>
        </p:txBody>
      </p:sp>
      <p:sp>
        <p:nvSpPr>
          <p:cNvPr id="19" name="Rectangle 1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20" name="Content Placeholder 6">
            <a:extLst>
              <a:ext uri="{FF2B5EF4-FFF2-40B4-BE49-F238E27FC236}">
                <a16:creationId xmlns:a16="http://schemas.microsoft.com/office/drawing/2014/main" id="{E5CDB198-5658-4974-CBA5-10DF584E1887}"/>
              </a:ext>
            </a:extLst>
          </p:cNvPr>
          <p:cNvGraphicFramePr>
            <a:graphicFrameLocks noGrp="1"/>
          </p:cNvGraphicFramePr>
          <p:nvPr>
            <p:ph idx="1"/>
            <p:extLst>
              <p:ext uri="{D42A27DB-BD31-4B8C-83A1-F6EECF244321}">
                <p14:modId xmlns:p14="http://schemas.microsoft.com/office/powerpoint/2010/main" val="375743714"/>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7482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C8F7C-ABF1-731E-DB99-97FCCBE733EB}"/>
              </a:ext>
            </a:extLst>
          </p:cNvPr>
          <p:cNvSpPr>
            <a:spLocks noGrp="1"/>
          </p:cNvSpPr>
          <p:nvPr>
            <p:ph type="title"/>
          </p:nvPr>
        </p:nvSpPr>
        <p:spPr/>
        <p:txBody>
          <a:bodyPr/>
          <a:lstStyle/>
          <a:p>
            <a:r>
              <a:rPr lang="en-US" dirty="0"/>
              <a:t>Channel Metrics</a:t>
            </a:r>
          </a:p>
        </p:txBody>
      </p:sp>
      <p:graphicFrame>
        <p:nvGraphicFramePr>
          <p:cNvPr id="7" name="Content Placeholder 2">
            <a:extLst>
              <a:ext uri="{FF2B5EF4-FFF2-40B4-BE49-F238E27FC236}">
                <a16:creationId xmlns:a16="http://schemas.microsoft.com/office/drawing/2014/main" id="{05A4837C-E091-F23F-C562-D07269C3F55A}"/>
              </a:ext>
            </a:extLst>
          </p:cNvPr>
          <p:cNvGraphicFramePr>
            <a:graphicFrameLocks noGrp="1"/>
          </p:cNvGraphicFramePr>
          <p:nvPr>
            <p:ph idx="1"/>
            <p:extLst>
              <p:ext uri="{D42A27DB-BD31-4B8C-83A1-F6EECF244321}">
                <p14:modId xmlns:p14="http://schemas.microsoft.com/office/powerpoint/2010/main" val="41138048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0043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B553D-1DBD-F537-1B13-9A38AFDF32DE}"/>
              </a:ext>
            </a:extLst>
          </p:cNvPr>
          <p:cNvSpPr>
            <a:spLocks noGrp="1"/>
          </p:cNvSpPr>
          <p:nvPr>
            <p:ph type="title"/>
          </p:nvPr>
        </p:nvSpPr>
        <p:spPr/>
        <p:txBody>
          <a:bodyPr/>
          <a:lstStyle/>
          <a:p>
            <a:r>
              <a:rPr lang="en-US"/>
              <a:t>Performance Metrics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70196BF-4B7D-C45D-1C58-8675A1BCDC4B}"/>
                  </a:ext>
                </a:extLst>
              </p:cNvPr>
              <p:cNvSpPr>
                <a:spLocks noGrp="1"/>
              </p:cNvSpPr>
              <p:nvPr>
                <p:ph idx="1"/>
              </p:nvPr>
            </p:nvSpPr>
            <p:spPr/>
            <p:txBody>
              <a:bodyPr vert="horz" lIns="91440" tIns="45720" rIns="91440" bIns="45720" rtlCol="0" anchor="t">
                <a:normAutofit/>
              </a:bodyPr>
              <a:lstStyle/>
              <a:p>
                <a:r>
                  <a:rPr lang="en-US" b="1" dirty="0"/>
                  <a:t>Inactive Time</a:t>
                </a:r>
                <a:r>
                  <a:rPr lang="en-US" dirty="0"/>
                  <a:t> (IT)</a:t>
                </a:r>
              </a:p>
              <a:p>
                <a:pPr lvl="1"/>
                <a:r>
                  <a:rPr lang="en-US" dirty="0"/>
                  <a:t>Time that elapses between two successful packet receptions at a node measured over the links to its neighbors</a:t>
                </a:r>
              </a:p>
              <a:p>
                <a:r>
                  <a:rPr lang="en-US" b="1" dirty="0"/>
                  <a:t>Packet Delivery Ratio</a:t>
                </a:r>
                <a:r>
                  <a:rPr lang="en-US" dirty="0"/>
                  <a:t> (PDR)</a:t>
                </a:r>
              </a:p>
              <a:p>
                <a:pPr lvl="1"/>
                <a14:m>
                  <m:oMath xmlns:m="http://schemas.openxmlformats.org/officeDocument/2006/math">
                    <m:f>
                      <m:fPr>
                        <m:ctrlPr>
                          <a:rPr lang="en-US" b="0" i="1" smtClean="0">
                            <a:latin typeface="Cambria Math" panose="02040503050406030204" pitchFamily="18" charset="0"/>
                          </a:rPr>
                        </m:ctrlPr>
                      </m:fPr>
                      <m:num>
                        <m:r>
                          <m:rPr>
                            <m:nor/>
                          </m:rPr>
                          <a:rPr lang="en-US" b="0" i="0" smtClean="0">
                            <a:latin typeface="Cambria Math" panose="02040503050406030204" pitchFamily="18" charset="0"/>
                          </a:rPr>
                          <m:t>Number</m:t>
                        </m:r>
                        <m:r>
                          <m:rPr>
                            <m:nor/>
                          </m:rPr>
                          <a:rPr lang="en-US" b="0" i="0" smtClean="0">
                            <a:latin typeface="Cambria Math" panose="02040503050406030204" pitchFamily="18" charset="0"/>
                          </a:rPr>
                          <m:t> </m:t>
                        </m:r>
                        <m:r>
                          <m:rPr>
                            <m:nor/>
                          </m:rPr>
                          <a:rPr lang="en-US" b="0" i="0" smtClean="0">
                            <a:latin typeface="Cambria Math" panose="02040503050406030204" pitchFamily="18" charset="0"/>
                          </a:rPr>
                          <m:t>of</m:t>
                        </m:r>
                        <m:r>
                          <m:rPr>
                            <m:nor/>
                          </m:rPr>
                          <a:rPr lang="en-US" b="0" i="0" smtClean="0">
                            <a:latin typeface="Cambria Math" panose="02040503050406030204" pitchFamily="18" charset="0"/>
                          </a:rPr>
                          <m:t> </m:t>
                        </m:r>
                        <m:r>
                          <m:rPr>
                            <m:nor/>
                          </m:rPr>
                          <a:rPr lang="en-US" b="0" i="0" smtClean="0">
                            <a:latin typeface="Cambria Math" panose="02040503050406030204" pitchFamily="18" charset="0"/>
                          </a:rPr>
                          <m:t>successfully</m:t>
                        </m:r>
                        <m:r>
                          <m:rPr>
                            <m:nor/>
                          </m:rPr>
                          <a:rPr lang="en-US" b="0" i="0" smtClean="0">
                            <a:latin typeface="Cambria Math" panose="02040503050406030204" pitchFamily="18" charset="0"/>
                          </a:rPr>
                          <m:t> </m:t>
                        </m:r>
                        <m:r>
                          <m:rPr>
                            <m:nor/>
                          </m:rPr>
                          <a:rPr lang="en-US" b="0" i="0" smtClean="0">
                            <a:latin typeface="Cambria Math" panose="02040503050406030204" pitchFamily="18" charset="0"/>
                          </a:rPr>
                          <m:t>delivered</m:t>
                        </m:r>
                        <m:r>
                          <m:rPr>
                            <m:nor/>
                          </m:rPr>
                          <a:rPr lang="en-US" b="0" i="0" smtClean="0">
                            <a:latin typeface="Cambria Math" panose="02040503050406030204" pitchFamily="18" charset="0"/>
                          </a:rPr>
                          <m:t> </m:t>
                        </m:r>
                        <m:r>
                          <m:rPr>
                            <m:nor/>
                          </m:rPr>
                          <a:rPr lang="en-US" b="0" i="0" smtClean="0">
                            <a:latin typeface="Cambria Math" panose="02040503050406030204" pitchFamily="18" charset="0"/>
                          </a:rPr>
                          <m:t>packets</m:t>
                        </m:r>
                      </m:num>
                      <m:den>
                        <m:r>
                          <m:rPr>
                            <m:nor/>
                          </m:rPr>
                          <a:rPr lang="en-US" b="0" i="0" smtClean="0">
                            <a:latin typeface="Cambria Math" panose="02040503050406030204" pitchFamily="18" charset="0"/>
                          </a:rPr>
                          <m:t>Total</m:t>
                        </m:r>
                        <m:r>
                          <m:rPr>
                            <m:nor/>
                          </m:rPr>
                          <a:rPr lang="en-US" b="0" i="0" smtClean="0">
                            <a:latin typeface="Cambria Math" panose="02040503050406030204" pitchFamily="18" charset="0"/>
                          </a:rPr>
                          <m:t> </m:t>
                        </m:r>
                        <m:r>
                          <m:rPr>
                            <m:nor/>
                          </m:rPr>
                          <a:rPr lang="en-US" b="0" i="0" smtClean="0">
                            <a:latin typeface="Cambria Math" panose="02040503050406030204" pitchFamily="18" charset="0"/>
                          </a:rPr>
                          <m:t>Number</m:t>
                        </m:r>
                        <m:r>
                          <m:rPr>
                            <m:nor/>
                          </m:rPr>
                          <a:rPr lang="en-US" b="0" i="0" smtClean="0">
                            <a:latin typeface="Cambria Math" panose="02040503050406030204" pitchFamily="18" charset="0"/>
                          </a:rPr>
                          <m:t> </m:t>
                        </m:r>
                        <m:r>
                          <m:rPr>
                            <m:nor/>
                          </m:rPr>
                          <a:rPr lang="en-US" b="0" i="0" smtClean="0">
                            <a:latin typeface="Cambria Math" panose="02040503050406030204" pitchFamily="18" charset="0"/>
                          </a:rPr>
                          <m:t>of</m:t>
                        </m:r>
                        <m:r>
                          <m:rPr>
                            <m:nor/>
                          </m:rPr>
                          <a:rPr lang="en-US" b="0" i="0" smtClean="0">
                            <a:latin typeface="Cambria Math" panose="02040503050406030204" pitchFamily="18" charset="0"/>
                          </a:rPr>
                          <m:t> </m:t>
                        </m:r>
                        <m:r>
                          <m:rPr>
                            <m:nor/>
                          </m:rPr>
                          <a:rPr lang="en-US" b="0" i="0" smtClean="0">
                            <a:latin typeface="Cambria Math" panose="02040503050406030204" pitchFamily="18" charset="0"/>
                          </a:rPr>
                          <m:t>Packets</m:t>
                        </m:r>
                        <m:r>
                          <m:rPr>
                            <m:nor/>
                          </m:rPr>
                          <a:rPr lang="en-US" b="0" i="0" smtClean="0">
                            <a:latin typeface="Cambria Math" panose="02040503050406030204" pitchFamily="18" charset="0"/>
                          </a:rPr>
                          <m:t> </m:t>
                        </m:r>
                        <m:r>
                          <m:rPr>
                            <m:nor/>
                          </m:rPr>
                          <a:rPr lang="en-US" b="0" i="0" smtClean="0">
                            <a:latin typeface="Cambria Math" panose="02040503050406030204" pitchFamily="18" charset="0"/>
                          </a:rPr>
                          <m:t>Sent</m:t>
                        </m:r>
                        <m:r>
                          <m:rPr>
                            <m:nor/>
                          </m:rPr>
                          <a:rPr lang="en-US" b="0" i="0" smtClean="0">
                            <a:latin typeface="Cambria Math" panose="02040503050406030204" pitchFamily="18" charset="0"/>
                          </a:rPr>
                          <m:t> </m:t>
                        </m:r>
                      </m:den>
                    </m:f>
                    <m:r>
                      <a:rPr lang="en-US" b="0" i="1" smtClean="0">
                        <a:latin typeface="Cambria Math" panose="02040503050406030204" pitchFamily="18" charset="0"/>
                        <a:ea typeface="Cambria Math" panose="02040503050406030204" pitchFamily="18" charset="0"/>
                      </a:rPr>
                      <m:t>×100%</m:t>
                    </m:r>
                  </m:oMath>
                </a14:m>
                <a:endParaRPr lang="en-US" b="0" dirty="0"/>
              </a:p>
            </p:txBody>
          </p:sp>
        </mc:Choice>
        <mc:Fallback xmlns="">
          <p:sp>
            <p:nvSpPr>
              <p:cNvPr id="3" name="Content Placeholder 2">
                <a:extLst>
                  <a:ext uri="{FF2B5EF4-FFF2-40B4-BE49-F238E27FC236}">
                    <a16:creationId xmlns:a16="http://schemas.microsoft.com/office/drawing/2014/main" id="{370196BF-4B7D-C45D-1C58-8675A1BCDC4B}"/>
                  </a:ext>
                </a:extLst>
              </p:cNvPr>
              <p:cNvSpPr>
                <a:spLocks noGrp="1" noRot="1" noChangeAspect="1" noMove="1" noResize="1" noEditPoints="1" noAdjustHandles="1" noChangeArrowheads="1" noChangeShapeType="1" noTextEdit="1"/>
              </p:cNvSpPr>
              <p:nvPr>
                <p:ph idx="1"/>
              </p:nvPr>
            </p:nvSpPr>
            <p:spPr>
              <a:blipFill>
                <a:blip r:embed="rId3"/>
                <a:stretch>
                  <a:fillRect l="-1043" t="-2381"/>
                </a:stretch>
              </a:blipFill>
            </p:spPr>
            <p:txBody>
              <a:bodyPr/>
              <a:lstStyle/>
              <a:p>
                <a:r>
                  <a:rPr lang="en-US">
                    <a:noFill/>
                  </a:rPr>
                  <a:t> </a:t>
                </a:r>
              </a:p>
            </p:txBody>
          </p:sp>
        </mc:Fallback>
      </mc:AlternateContent>
    </p:spTree>
    <p:extLst>
      <p:ext uri="{BB962C8B-B14F-4D97-AF65-F5344CB8AC3E}">
        <p14:creationId xmlns:p14="http://schemas.microsoft.com/office/powerpoint/2010/main" val="3968773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311D8-BEA5-E2FF-E7B2-7CF5AD245760}"/>
              </a:ext>
            </a:extLst>
          </p:cNvPr>
          <p:cNvSpPr>
            <a:spLocks noGrp="1"/>
          </p:cNvSpPr>
          <p:nvPr>
            <p:ph type="title"/>
          </p:nvPr>
        </p:nvSpPr>
        <p:spPr/>
        <p:txBody>
          <a:bodyPr/>
          <a:lstStyle/>
          <a:p>
            <a:r>
              <a:rPr lang="en-US"/>
              <a:t>Signal Metrics</a:t>
            </a:r>
          </a:p>
        </p:txBody>
      </p:sp>
      <p:sp>
        <p:nvSpPr>
          <p:cNvPr id="3" name="Content Placeholder 2">
            <a:extLst>
              <a:ext uri="{FF2B5EF4-FFF2-40B4-BE49-F238E27FC236}">
                <a16:creationId xmlns:a16="http://schemas.microsoft.com/office/drawing/2014/main" id="{5BB19409-1494-BA66-FA06-DA1B295AD951}"/>
              </a:ext>
            </a:extLst>
          </p:cNvPr>
          <p:cNvSpPr>
            <a:spLocks noGrp="1"/>
          </p:cNvSpPr>
          <p:nvPr>
            <p:ph idx="1"/>
          </p:nvPr>
        </p:nvSpPr>
        <p:spPr/>
        <p:txBody>
          <a:bodyPr>
            <a:normAutofit lnSpcReduction="10000"/>
          </a:bodyPr>
          <a:lstStyle/>
          <a:p>
            <a:r>
              <a:rPr lang="en-US" dirty="0"/>
              <a:t>This metric is a helper metric that provides a useful context for the PDR and the Max IT metrics, although it is not explicitly affected by jamming.</a:t>
            </a:r>
          </a:p>
          <a:p>
            <a:r>
              <a:rPr lang="en-US" dirty="0"/>
              <a:t>For instance, a low received signal power is likely to result in a low PDR even if the jammer is silent. This knowledge is important to appropriately weigh the significance of PDR and Max IT accordingly. </a:t>
            </a:r>
          </a:p>
          <a:p>
            <a:r>
              <a:rPr lang="en-US" dirty="0"/>
              <a:t>In our experiments, instead of collecting a single signal metric (i.e., the average power), we have observed that the differentiation between minimum and maximum signal over all links is most valuable.</a:t>
            </a:r>
          </a:p>
        </p:txBody>
      </p:sp>
    </p:spTree>
    <p:extLst>
      <p:ext uri="{BB962C8B-B14F-4D97-AF65-F5344CB8AC3E}">
        <p14:creationId xmlns:p14="http://schemas.microsoft.com/office/powerpoint/2010/main" val="1294279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CACFBEA4-67FB-69D8-C0E8-D09DC5C75897}"/>
              </a:ext>
            </a:extLst>
          </p:cNvPr>
          <p:cNvSpPr>
            <a:spLocks noGrp="1"/>
          </p:cNvSpPr>
          <p:nvPr>
            <p:ph type="title"/>
          </p:nvPr>
        </p:nvSpPr>
        <p:spPr>
          <a:xfrm rot="16200000">
            <a:off x="-1325880" y="1947672"/>
            <a:ext cx="5961888" cy="2788920"/>
          </a:xfrm>
        </p:spPr>
        <p:txBody>
          <a:bodyPr anchor="ctr">
            <a:normAutofit/>
          </a:bodyPr>
          <a:lstStyle/>
          <a:p>
            <a:r>
              <a:rPr lang="en-US" sz="4800">
                <a:solidFill>
                  <a:schemeClr val="bg1"/>
                </a:solidFill>
              </a:rPr>
              <a:t>Overall Metrics Selected</a:t>
            </a:r>
          </a:p>
        </p:txBody>
      </p:sp>
      <p:graphicFrame>
        <p:nvGraphicFramePr>
          <p:cNvPr id="38" name="Content Placeholder 2">
            <a:extLst>
              <a:ext uri="{FF2B5EF4-FFF2-40B4-BE49-F238E27FC236}">
                <a16:creationId xmlns:a16="http://schemas.microsoft.com/office/drawing/2014/main" id="{6C92A548-8958-FF51-E867-CA2E28FE37DD}"/>
              </a:ext>
            </a:extLst>
          </p:cNvPr>
          <p:cNvGraphicFramePr>
            <a:graphicFrameLocks noGrp="1"/>
          </p:cNvGraphicFramePr>
          <p:nvPr>
            <p:ph idx="1"/>
            <p:extLst>
              <p:ext uri="{D42A27DB-BD31-4B8C-83A1-F6EECF244321}">
                <p14:modId xmlns:p14="http://schemas.microsoft.com/office/powerpoint/2010/main" val="1976696126"/>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7370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4257E-1E2A-4AC7-89EC-1FB65C9C0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3E1C8F1-97F5-489C-8308-958F09657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FE094A79-B928-A9A2-1F94-1834597EAA3C}"/>
              </a:ext>
            </a:extLst>
          </p:cNvPr>
          <p:cNvSpPr>
            <a:spLocks noGrp="1"/>
          </p:cNvSpPr>
          <p:nvPr>
            <p:ph type="title"/>
          </p:nvPr>
        </p:nvSpPr>
        <p:spPr>
          <a:xfrm>
            <a:off x="723901" y="509587"/>
            <a:ext cx="7649239" cy="742951"/>
          </a:xfrm>
        </p:spPr>
        <p:txBody>
          <a:bodyPr vert="horz" lIns="91440" tIns="45720" rIns="91440" bIns="45720" rtlCol="0" anchor="ctr">
            <a:normAutofit/>
          </a:bodyPr>
          <a:lstStyle/>
          <a:p>
            <a:r>
              <a:rPr lang="en-US" sz="3100" kern="1200">
                <a:solidFill>
                  <a:schemeClr val="tx1"/>
                </a:solidFill>
                <a:latin typeface="+mj-lt"/>
                <a:ea typeface="+mj-ea"/>
                <a:cs typeface="+mj-cs"/>
              </a:rPr>
              <a:t>Behavior of Metrics under Various Conditions</a:t>
            </a:r>
          </a:p>
        </p:txBody>
      </p:sp>
      <p:pic>
        <p:nvPicPr>
          <p:cNvPr id="5" name="Content Placeholder 4" descr="A graph of two people&#10;&#10;Description automatically generated with medium confidence">
            <a:extLst>
              <a:ext uri="{FF2B5EF4-FFF2-40B4-BE49-F238E27FC236}">
                <a16:creationId xmlns:a16="http://schemas.microsoft.com/office/drawing/2014/main" id="{2C8C0E25-B059-963D-4EB4-1880FE17C8DD}"/>
              </a:ext>
            </a:extLst>
          </p:cNvPr>
          <p:cNvPicPr>
            <a:picLocks noGrp="1" noChangeAspect="1"/>
          </p:cNvPicPr>
          <p:nvPr>
            <p:ph idx="1"/>
          </p:nvPr>
        </p:nvPicPr>
        <p:blipFill>
          <a:blip r:embed="rId2"/>
          <a:srcRect r="50000"/>
          <a:stretch/>
        </p:blipFill>
        <p:spPr>
          <a:xfrm>
            <a:off x="2653544" y="1512822"/>
            <a:ext cx="6884911" cy="2547414"/>
          </a:xfrm>
          <a:prstGeom prst="rect">
            <a:avLst/>
          </a:prstGeom>
        </p:spPr>
      </p:pic>
      <p:sp>
        <p:nvSpPr>
          <p:cNvPr id="14" name="Freeform: Shape 13">
            <a:extLst>
              <a:ext uri="{FF2B5EF4-FFF2-40B4-BE49-F238E27FC236}">
                <a16:creationId xmlns:a16="http://schemas.microsoft.com/office/drawing/2014/main" id="{DEB62645-D4DA-4E99-8344-B1536F63D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4" descr="A graph of two people&#10;&#10;Description automatically generated with medium confidence">
            <a:extLst>
              <a:ext uri="{FF2B5EF4-FFF2-40B4-BE49-F238E27FC236}">
                <a16:creationId xmlns:a16="http://schemas.microsoft.com/office/drawing/2014/main" id="{A015240D-8410-750B-CCAA-A9D7C1BFB432}"/>
              </a:ext>
            </a:extLst>
          </p:cNvPr>
          <p:cNvPicPr>
            <a:picLocks noChangeAspect="1"/>
          </p:cNvPicPr>
          <p:nvPr/>
        </p:nvPicPr>
        <p:blipFill>
          <a:blip r:embed="rId2"/>
          <a:srcRect l="49786"/>
          <a:stretch/>
        </p:blipFill>
        <p:spPr>
          <a:xfrm>
            <a:off x="2835368" y="3915392"/>
            <a:ext cx="6914409" cy="2547414"/>
          </a:xfrm>
          <a:prstGeom prst="rect">
            <a:avLst/>
          </a:prstGeom>
        </p:spPr>
      </p:pic>
    </p:spTree>
    <p:extLst>
      <p:ext uri="{BB962C8B-B14F-4D97-AF65-F5344CB8AC3E}">
        <p14:creationId xmlns:p14="http://schemas.microsoft.com/office/powerpoint/2010/main" val="1948407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fingerprint in black and white">
            <a:extLst>
              <a:ext uri="{FF2B5EF4-FFF2-40B4-BE49-F238E27FC236}">
                <a16:creationId xmlns:a16="http://schemas.microsoft.com/office/drawing/2014/main" id="{8BDCF6C5-1C1A-09DC-237F-6897509D1DAC}"/>
              </a:ext>
            </a:extLst>
          </p:cNvPr>
          <p:cNvPicPr>
            <a:picLocks noChangeAspect="1"/>
          </p:cNvPicPr>
          <p:nvPr/>
        </p:nvPicPr>
        <p:blipFill>
          <a:blip r:embed="rId2"/>
          <a:srcRect t="7250" b="8119"/>
          <a:stretch/>
        </p:blipFill>
        <p:spPr>
          <a:xfrm>
            <a:off x="20" y="-7619"/>
            <a:ext cx="12191979" cy="6887364"/>
          </a:xfrm>
          <a:prstGeom prst="rect">
            <a:avLst/>
          </a:prstGeom>
        </p:spPr>
      </p:pic>
      <p:sp>
        <p:nvSpPr>
          <p:cNvPr id="11" name="Rectangle 10">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063219" y="-1252908"/>
            <a:ext cx="4065561" cy="12192000"/>
          </a:xfrm>
          <a:prstGeom prst="rect">
            <a:avLst/>
          </a:prstGeom>
          <a:gradFill flip="none" rotWithShape="1">
            <a:gsLst>
              <a:gs pos="17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92CB243-67C5-E304-31A0-4D7D607BA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464116" y="322049"/>
            <a:ext cx="3067943" cy="2408606"/>
          </a:xfrm>
          <a:prstGeom prst="rect">
            <a:avLst/>
          </a:prstGeom>
          <a:gradFill flip="none" rotWithShape="1">
            <a:gsLst>
              <a:gs pos="0">
                <a:schemeClr val="accent2"/>
              </a:gs>
              <a:gs pos="51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1A95761-C93E-94BF-087D-D2A823789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392" y="4172881"/>
            <a:ext cx="7154743" cy="2702991"/>
          </a:xfrm>
          <a:prstGeom prst="rect">
            <a:avLst/>
          </a:prstGeom>
          <a:gradFill flip="none" rotWithShape="1">
            <a:gsLst>
              <a:gs pos="0">
                <a:schemeClr val="accent5"/>
              </a:gs>
              <a:gs pos="52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 name="Title 3">
            <a:extLst>
              <a:ext uri="{FF2B5EF4-FFF2-40B4-BE49-F238E27FC236}">
                <a16:creationId xmlns:a16="http://schemas.microsoft.com/office/drawing/2014/main" id="{86B5D308-1A80-0374-292F-272C48B65F3E}"/>
              </a:ext>
            </a:extLst>
          </p:cNvPr>
          <p:cNvSpPr>
            <a:spLocks noGrp="1"/>
          </p:cNvSpPr>
          <p:nvPr>
            <p:ph type="title"/>
          </p:nvPr>
        </p:nvSpPr>
        <p:spPr>
          <a:xfrm>
            <a:off x="859029" y="1936866"/>
            <a:ext cx="4849044" cy="2839273"/>
          </a:xfrm>
        </p:spPr>
        <p:txBody>
          <a:bodyPr vert="horz" lIns="91440" tIns="45720" rIns="91440" bIns="45720" rtlCol="0" anchor="b">
            <a:normAutofit/>
          </a:bodyPr>
          <a:lstStyle/>
          <a:p>
            <a:r>
              <a:rPr lang="en-US" sz="4000">
                <a:solidFill>
                  <a:srgbClr val="FFFFFF"/>
                </a:solidFill>
              </a:rPr>
              <a:t>Threshold Identification</a:t>
            </a:r>
          </a:p>
        </p:txBody>
      </p:sp>
      <p:sp>
        <p:nvSpPr>
          <p:cNvPr id="5" name="Text Placeholder 4">
            <a:extLst>
              <a:ext uri="{FF2B5EF4-FFF2-40B4-BE49-F238E27FC236}">
                <a16:creationId xmlns:a16="http://schemas.microsoft.com/office/drawing/2014/main" id="{1D70C7F7-9DF0-6ADD-1CE7-88DF62A2AB03}"/>
              </a:ext>
            </a:extLst>
          </p:cNvPr>
          <p:cNvSpPr>
            <a:spLocks noGrp="1"/>
          </p:cNvSpPr>
          <p:nvPr>
            <p:ph type="body" idx="1"/>
          </p:nvPr>
        </p:nvSpPr>
        <p:spPr>
          <a:xfrm>
            <a:off x="859028" y="4873600"/>
            <a:ext cx="4849044" cy="1183602"/>
          </a:xfrm>
        </p:spPr>
        <p:txBody>
          <a:bodyPr vert="horz" lIns="91440" tIns="45720" rIns="91440" bIns="45720" rtlCol="0">
            <a:normAutofit/>
          </a:bodyPr>
          <a:lstStyle/>
          <a:p>
            <a:r>
              <a:rPr lang="en-US" sz="2000">
                <a:solidFill>
                  <a:srgbClr val="FFFFFF"/>
                </a:solidFill>
              </a:rPr>
              <a:t>and an introduction to CRAWLER</a:t>
            </a:r>
          </a:p>
        </p:txBody>
      </p:sp>
      <p:sp>
        <p:nvSpPr>
          <p:cNvPr id="17" name="Rectangle 16">
            <a:extLst>
              <a:ext uri="{FF2B5EF4-FFF2-40B4-BE49-F238E27FC236}">
                <a16:creationId xmlns:a16="http://schemas.microsoft.com/office/drawing/2014/main" id="{6E63D1A5-FD49-4756-F62E-786C34E63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6736" y="-7619"/>
            <a:ext cx="995654" cy="6918113"/>
          </a:xfrm>
          <a:prstGeom prst="rect">
            <a:avLst/>
          </a:prstGeom>
          <a:gradFill flip="none" rotWithShape="1">
            <a:gsLst>
              <a:gs pos="0">
                <a:schemeClr val="accent5">
                  <a:alpha val="68000"/>
                </a:schemeClr>
              </a:gs>
              <a:gs pos="37000">
                <a:schemeClr val="accent5">
                  <a:alpha val="0"/>
                </a:schemeClr>
              </a:gs>
            </a:gsLst>
            <a:lin ang="10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798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B553D-1DBD-F537-1B13-9A38AFDF32DE}"/>
              </a:ext>
            </a:extLst>
          </p:cNvPr>
          <p:cNvSpPr>
            <a:spLocks noGrp="1"/>
          </p:cNvSpPr>
          <p:nvPr>
            <p:ph type="title"/>
          </p:nvPr>
        </p:nvSpPr>
        <p:spPr/>
        <p:txBody>
          <a:bodyPr/>
          <a:lstStyle/>
          <a:p>
            <a:r>
              <a:rPr lang="en-US"/>
              <a:t>CRAWLER</a:t>
            </a:r>
          </a:p>
        </p:txBody>
      </p:sp>
      <p:sp>
        <p:nvSpPr>
          <p:cNvPr id="3" name="Content Placeholder 2">
            <a:extLst>
              <a:ext uri="{FF2B5EF4-FFF2-40B4-BE49-F238E27FC236}">
                <a16:creationId xmlns:a16="http://schemas.microsoft.com/office/drawing/2014/main" id="{370196BF-4B7D-C45D-1C58-8675A1BCDC4B}"/>
              </a:ext>
            </a:extLst>
          </p:cNvPr>
          <p:cNvSpPr>
            <a:spLocks noGrp="1"/>
          </p:cNvSpPr>
          <p:nvPr>
            <p:ph idx="1"/>
          </p:nvPr>
        </p:nvSpPr>
        <p:spPr/>
        <p:txBody>
          <a:bodyPr vert="horz" lIns="91440" tIns="45720" rIns="91440" bIns="45720" rtlCol="0" anchor="t">
            <a:normAutofit fontScale="92500"/>
          </a:bodyPr>
          <a:lstStyle/>
          <a:p>
            <a:r>
              <a:rPr lang="en-US" dirty="0">
                <a:ea typeface="+mn-lt"/>
                <a:cs typeface="+mn-lt"/>
              </a:rPr>
              <a:t>An open-source software for Linux that allows cross-layer developers to express their monitoring and optimization requirements in an abstract and declarative way. Crawler provides many accessors to read and write system information ranging from TCP-IP to our metrics partially gathered directly from the WLAN devices. </a:t>
            </a:r>
          </a:p>
          <a:p>
            <a:r>
              <a:rPr lang="en-US">
                <a:ea typeface="+mn-lt"/>
                <a:cs typeface="+mn-lt"/>
              </a:rPr>
              <a:t>Experimentation architecture for system monitoring and cross-layer-coordination that facilitates evaluation of applications and wireless protocols.</a:t>
            </a:r>
            <a:endParaRPr lang="en-US" dirty="0"/>
          </a:p>
          <a:p>
            <a:r>
              <a:rPr lang="en-US">
                <a:ea typeface="+mn-lt"/>
                <a:cs typeface="+mn-lt"/>
              </a:rPr>
              <a:t>It alleviates the problem of complicated access to relevant system information by providing a unified interface for accessing application, protocol and system information.</a:t>
            </a:r>
            <a:endParaRPr lang="en-US">
              <a:latin typeface="Aptos"/>
              <a:cs typeface="Times New Roman"/>
            </a:endParaRPr>
          </a:p>
        </p:txBody>
      </p:sp>
    </p:spTree>
    <p:extLst>
      <p:ext uri="{BB962C8B-B14F-4D97-AF65-F5344CB8AC3E}">
        <p14:creationId xmlns:p14="http://schemas.microsoft.com/office/powerpoint/2010/main" val="1532607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Circuit board background">
            <a:extLst>
              <a:ext uri="{FF2B5EF4-FFF2-40B4-BE49-F238E27FC236}">
                <a16:creationId xmlns:a16="http://schemas.microsoft.com/office/drawing/2014/main" id="{1E836139-A4D5-A4FF-FFFC-EC6686CE159F}"/>
              </a:ext>
            </a:extLst>
          </p:cNvPr>
          <p:cNvPicPr>
            <a:picLocks noChangeAspect="1"/>
          </p:cNvPicPr>
          <p:nvPr/>
        </p:nvPicPr>
        <p:blipFill>
          <a:blip r:embed="rId2"/>
          <a:srcRect l="3255" r="37702"/>
          <a:stretch/>
        </p:blipFill>
        <p:spPr>
          <a:xfrm>
            <a:off x="6103027" y="10"/>
            <a:ext cx="6088971" cy="6857990"/>
          </a:xfrm>
          <a:prstGeom prst="rect">
            <a:avLst/>
          </a:prstGeom>
        </p:spPr>
      </p:pic>
      <p:sp useBgFill="1">
        <p:nvSpPr>
          <p:cNvPr id="23" name="Rectangle 22">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B329E5-0DB0-1E32-0F88-65BB9E60820D}"/>
              </a:ext>
            </a:extLst>
          </p:cNvPr>
          <p:cNvSpPr>
            <a:spLocks noGrp="1"/>
          </p:cNvSpPr>
          <p:nvPr>
            <p:ph type="title"/>
          </p:nvPr>
        </p:nvSpPr>
        <p:spPr>
          <a:xfrm>
            <a:off x="761801" y="328512"/>
            <a:ext cx="4778387" cy="1628970"/>
          </a:xfrm>
        </p:spPr>
        <p:txBody>
          <a:bodyPr anchor="ctr">
            <a:normAutofit/>
          </a:bodyPr>
          <a:lstStyle/>
          <a:p>
            <a:r>
              <a:rPr lang="en-US" sz="4000"/>
              <a:t>Relevance</a:t>
            </a:r>
          </a:p>
        </p:txBody>
      </p:sp>
      <p:sp>
        <p:nvSpPr>
          <p:cNvPr id="25" name="Content Placeholder 2">
            <a:extLst>
              <a:ext uri="{FF2B5EF4-FFF2-40B4-BE49-F238E27FC236}">
                <a16:creationId xmlns:a16="http://schemas.microsoft.com/office/drawing/2014/main" id="{40A9AAF7-C60D-67EB-7FEE-AE18190B916B}"/>
              </a:ext>
            </a:extLst>
          </p:cNvPr>
          <p:cNvSpPr>
            <a:spLocks noGrp="1"/>
          </p:cNvSpPr>
          <p:nvPr>
            <p:ph idx="1"/>
          </p:nvPr>
        </p:nvSpPr>
        <p:spPr>
          <a:xfrm>
            <a:off x="761801" y="2884929"/>
            <a:ext cx="4659756" cy="3374137"/>
          </a:xfrm>
        </p:spPr>
        <p:txBody>
          <a:bodyPr vert="horz" lIns="91440" tIns="45720" rIns="91440" bIns="45720" rtlCol="0" anchor="ctr">
            <a:normAutofit/>
          </a:bodyPr>
          <a:lstStyle/>
          <a:p>
            <a:pPr marL="0" indent="0">
              <a:buNone/>
            </a:pPr>
            <a:r>
              <a:rPr lang="en-US" sz="1600">
                <a:ea typeface="+mn-lt"/>
                <a:cs typeface="+mn-lt"/>
              </a:rPr>
              <a:t>Current research: Jamming detection has been mainly studied for:</a:t>
            </a:r>
          </a:p>
          <a:p>
            <a:r>
              <a:rPr lang="en-US" sz="1600">
                <a:ea typeface="+mn-lt"/>
                <a:cs typeface="+mn-lt"/>
              </a:rPr>
              <a:t>sensor networks (802.11 and 802.15.4 systems) </a:t>
            </a:r>
          </a:p>
          <a:p>
            <a:r>
              <a:rPr lang="en-US" sz="1600">
                <a:ea typeface="+mn-lt"/>
                <a:cs typeface="+mn-lt"/>
              </a:rPr>
              <a:t>cellular networks</a:t>
            </a:r>
          </a:p>
          <a:p>
            <a:r>
              <a:rPr lang="en-US" sz="1600">
                <a:ea typeface="+mn-lt"/>
                <a:cs typeface="+mn-lt"/>
              </a:rPr>
              <a:t>safety-critical applications</a:t>
            </a:r>
          </a:p>
          <a:p>
            <a:pPr lvl="1"/>
            <a:r>
              <a:rPr lang="en-US" sz="1600">
                <a:ea typeface="+mn-lt"/>
                <a:cs typeface="+mn-lt"/>
              </a:rPr>
              <a:t>vehicular ad-hoc networks (VANETs) in particular</a:t>
            </a:r>
          </a:p>
          <a:p>
            <a:endParaRPr lang="en-US" sz="1600">
              <a:ea typeface="+mn-lt"/>
              <a:cs typeface="+mn-lt"/>
            </a:endParaRPr>
          </a:p>
          <a:p>
            <a:pPr marL="0" indent="0">
              <a:buNone/>
            </a:pPr>
            <a:r>
              <a:rPr lang="en-US" sz="1600">
                <a:ea typeface="+mn-lt"/>
                <a:cs typeface="+mn-lt"/>
              </a:rPr>
              <a:t>The importance of jamming-aware communications is expected to increase in the future</a:t>
            </a:r>
            <a:endParaRPr lang="en-US" sz="1600"/>
          </a:p>
          <a:p>
            <a:endParaRPr lang="en-US" sz="1600"/>
          </a:p>
        </p:txBody>
      </p:sp>
    </p:spTree>
    <p:extLst>
      <p:ext uri="{BB962C8B-B14F-4D97-AF65-F5344CB8AC3E}">
        <p14:creationId xmlns:p14="http://schemas.microsoft.com/office/powerpoint/2010/main" val="922069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B553D-1DBD-F537-1B13-9A38AFDF32DE}"/>
              </a:ext>
            </a:extLst>
          </p:cNvPr>
          <p:cNvSpPr>
            <a:spLocks noGrp="1"/>
          </p:cNvSpPr>
          <p:nvPr>
            <p:ph type="title"/>
          </p:nvPr>
        </p:nvSpPr>
        <p:spPr>
          <a:xfrm>
            <a:off x="474260" y="376498"/>
            <a:ext cx="11243480" cy="1336936"/>
          </a:xfrm>
        </p:spPr>
        <p:txBody>
          <a:bodyPr/>
          <a:lstStyle/>
          <a:p>
            <a:r>
              <a:rPr lang="en-US">
                <a:ea typeface="+mj-lt"/>
                <a:cs typeface="+mj-lt"/>
              </a:rPr>
              <a:t>Conceptual View of CRAWLER’s Components</a:t>
            </a:r>
            <a:endParaRPr lang="en-US"/>
          </a:p>
        </p:txBody>
      </p:sp>
      <p:pic>
        <p:nvPicPr>
          <p:cNvPr id="4" name="Content Placeholder 3" descr="A diagram of a computer component&#10;&#10;Description automatically generated">
            <a:extLst>
              <a:ext uri="{FF2B5EF4-FFF2-40B4-BE49-F238E27FC236}">
                <a16:creationId xmlns:a16="http://schemas.microsoft.com/office/drawing/2014/main" id="{0F3A0807-22EF-BA8F-9B5A-2344A8840402}"/>
              </a:ext>
            </a:extLst>
          </p:cNvPr>
          <p:cNvPicPr>
            <a:picLocks noGrp="1" noChangeAspect="1"/>
          </p:cNvPicPr>
          <p:nvPr>
            <p:ph idx="1"/>
          </p:nvPr>
        </p:nvPicPr>
        <p:blipFill>
          <a:blip r:embed="rId2"/>
          <a:stretch>
            <a:fillRect/>
          </a:stretch>
        </p:blipFill>
        <p:spPr>
          <a:xfrm>
            <a:off x="2590800" y="1882524"/>
            <a:ext cx="7010400" cy="4339140"/>
          </a:xfrm>
        </p:spPr>
      </p:pic>
    </p:spTree>
    <p:extLst>
      <p:ext uri="{BB962C8B-B14F-4D97-AF65-F5344CB8AC3E}">
        <p14:creationId xmlns:p14="http://schemas.microsoft.com/office/powerpoint/2010/main" val="156139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101010 data lines to infinity">
            <a:extLst>
              <a:ext uri="{FF2B5EF4-FFF2-40B4-BE49-F238E27FC236}">
                <a16:creationId xmlns:a16="http://schemas.microsoft.com/office/drawing/2014/main" id="{17D273E2-309C-E62A-9BC3-DC2783A39F4C}"/>
              </a:ext>
            </a:extLst>
          </p:cNvPr>
          <p:cNvPicPr>
            <a:picLocks noChangeAspect="1"/>
          </p:cNvPicPr>
          <p:nvPr/>
        </p:nvPicPr>
        <p:blipFill>
          <a:blip r:embed="rId2"/>
          <a:srcRect t="12755"/>
          <a:stretch/>
        </p:blipFill>
        <p:spPr>
          <a:xfrm>
            <a:off x="20" y="-7619"/>
            <a:ext cx="12191979" cy="6887364"/>
          </a:xfrm>
          <a:prstGeom prst="rect">
            <a:avLst/>
          </a:prstGeom>
        </p:spPr>
      </p:pic>
      <p:sp>
        <p:nvSpPr>
          <p:cNvPr id="11" name="Rectangle 10">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
            <a:ext cx="5566593" cy="6887364"/>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067CD3-146F-6228-E362-39AA720C2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63442" y="855815"/>
            <a:ext cx="6887365" cy="5160474"/>
          </a:xfrm>
          <a:prstGeom prst="rect">
            <a:avLst/>
          </a:prstGeom>
          <a:gradFill flip="none" rotWithShape="1">
            <a:gsLst>
              <a:gs pos="0">
                <a:schemeClr val="accent5">
                  <a:lumMod val="75000"/>
                  <a:alpha val="91000"/>
                </a:schemeClr>
              </a:gs>
              <a:gs pos="83000">
                <a:schemeClr val="accent5">
                  <a:alpha val="0"/>
                </a:schemeClr>
              </a:gs>
            </a:gsLst>
            <a:lin ang="51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271C7E5C-A0F8-E9FA-56DB-31A257FD4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7648"/>
            <a:ext cx="2079513" cy="6865647"/>
          </a:xfrm>
          <a:prstGeom prst="rect">
            <a:avLst/>
          </a:prstGeom>
          <a:gradFill flip="none" rotWithShape="1">
            <a:gsLst>
              <a:gs pos="5000">
                <a:schemeClr val="accent5"/>
              </a:gs>
              <a:gs pos="49000">
                <a:schemeClr val="accent5">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3F70A3C-4474-2A39-470C-FD55A8837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706777" y="3068761"/>
            <a:ext cx="4504659" cy="3789239"/>
          </a:xfrm>
          <a:prstGeom prst="rect">
            <a:avLst/>
          </a:prstGeom>
          <a:gradFill flip="none" rotWithShape="1">
            <a:gsLst>
              <a:gs pos="0">
                <a:schemeClr val="accent5"/>
              </a:gs>
              <a:gs pos="60000">
                <a:schemeClr val="accent5">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BAC3F7D4-9613-0E1F-901C-98FE831DE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774557" y="-6485"/>
            <a:ext cx="3427160" cy="6879745"/>
          </a:xfrm>
          <a:prstGeom prst="rect">
            <a:avLst/>
          </a:prstGeom>
          <a:gradFill flip="none" rotWithShape="1">
            <a:gsLst>
              <a:gs pos="5000">
                <a:schemeClr val="accent2"/>
              </a:gs>
              <a:gs pos="49000">
                <a:schemeClr val="accent5">
                  <a:lumMod val="60000"/>
                  <a:lumOff val="40000"/>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FD5167C-AF48-26F0-7A9F-3F7643374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64705" y="-1061856"/>
            <a:ext cx="3682024" cy="12211438"/>
          </a:xfrm>
          <a:prstGeom prst="rect">
            <a:avLst/>
          </a:prstGeom>
          <a:gradFill>
            <a:gsLst>
              <a:gs pos="0">
                <a:schemeClr val="accent5"/>
              </a:gs>
              <a:gs pos="65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7B30A01-FCA8-86A5-A840-C32A3BE2E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 y="-7639"/>
            <a:ext cx="4879823" cy="6887373"/>
          </a:xfrm>
          <a:prstGeom prst="rect">
            <a:avLst/>
          </a:prstGeom>
          <a:gradFill>
            <a:gsLst>
              <a:gs pos="0">
                <a:schemeClr val="accent2">
                  <a:alpha val="70000"/>
                </a:schemeClr>
              </a:gs>
              <a:gs pos="44000">
                <a:schemeClr val="accent5">
                  <a:lumMod val="60000"/>
                  <a:lumOff val="40000"/>
                  <a:alpha val="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ACAFBB0-BA86-CED7-25A2-AA693700021C}"/>
              </a:ext>
            </a:extLst>
          </p:cNvPr>
          <p:cNvSpPr>
            <a:spLocks noGrp="1"/>
          </p:cNvSpPr>
          <p:nvPr>
            <p:ph type="title"/>
          </p:nvPr>
        </p:nvSpPr>
        <p:spPr>
          <a:xfrm>
            <a:off x="859028" y="2155188"/>
            <a:ext cx="6237341" cy="2839273"/>
          </a:xfrm>
        </p:spPr>
        <p:txBody>
          <a:bodyPr vert="horz" lIns="91440" tIns="45720" rIns="91440" bIns="45720" rtlCol="0" anchor="b">
            <a:normAutofit/>
          </a:bodyPr>
          <a:lstStyle/>
          <a:p>
            <a:r>
              <a:rPr lang="en-US" sz="4000">
                <a:solidFill>
                  <a:srgbClr val="FFFFFF"/>
                </a:solidFill>
              </a:rPr>
              <a:t>Phase 1: Data Collection</a:t>
            </a:r>
          </a:p>
        </p:txBody>
      </p:sp>
      <p:sp>
        <p:nvSpPr>
          <p:cNvPr id="5" name="Text Placeholder 4">
            <a:extLst>
              <a:ext uri="{FF2B5EF4-FFF2-40B4-BE49-F238E27FC236}">
                <a16:creationId xmlns:a16="http://schemas.microsoft.com/office/drawing/2014/main" id="{39CA4928-0029-EF19-4B3C-ABA2B40B9180}"/>
              </a:ext>
            </a:extLst>
          </p:cNvPr>
          <p:cNvSpPr>
            <a:spLocks noGrp="1"/>
          </p:cNvSpPr>
          <p:nvPr>
            <p:ph type="body" idx="1"/>
          </p:nvPr>
        </p:nvSpPr>
        <p:spPr>
          <a:xfrm>
            <a:off x="859028" y="5166367"/>
            <a:ext cx="4160233" cy="850998"/>
          </a:xfrm>
        </p:spPr>
        <p:txBody>
          <a:bodyPr vert="horz" lIns="91440" tIns="45720" rIns="91440" bIns="45720" rtlCol="0">
            <a:normAutofit/>
          </a:bodyPr>
          <a:lstStyle/>
          <a:p>
            <a:endParaRPr lang="en-US" sz="2000">
              <a:solidFill>
                <a:srgbClr val="FFFFFF"/>
              </a:solidFill>
            </a:endParaRPr>
          </a:p>
        </p:txBody>
      </p:sp>
    </p:spTree>
    <p:extLst>
      <p:ext uri="{BB962C8B-B14F-4D97-AF65-F5344CB8AC3E}">
        <p14:creationId xmlns:p14="http://schemas.microsoft.com/office/powerpoint/2010/main" val="736517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B553D-1DBD-F537-1B13-9A38AFDF32DE}"/>
              </a:ext>
            </a:extLst>
          </p:cNvPr>
          <p:cNvSpPr>
            <a:spLocks noGrp="1"/>
          </p:cNvSpPr>
          <p:nvPr>
            <p:ph type="title"/>
          </p:nvPr>
        </p:nvSpPr>
        <p:spPr/>
        <p:txBody>
          <a:bodyPr/>
          <a:lstStyle/>
          <a:p>
            <a:r>
              <a:rPr lang="en-US"/>
              <a:t>Integration With CRAWLER</a:t>
            </a:r>
          </a:p>
        </p:txBody>
      </p:sp>
      <p:sp>
        <p:nvSpPr>
          <p:cNvPr id="6" name="Content Placeholder 5">
            <a:extLst>
              <a:ext uri="{FF2B5EF4-FFF2-40B4-BE49-F238E27FC236}">
                <a16:creationId xmlns:a16="http://schemas.microsoft.com/office/drawing/2014/main" id="{2F8A8773-2600-2DDE-BC7F-AD5C42A1A5F7}"/>
              </a:ext>
            </a:extLst>
          </p:cNvPr>
          <p:cNvSpPr>
            <a:spLocks noGrp="1"/>
          </p:cNvSpPr>
          <p:nvPr>
            <p:ph idx="1"/>
          </p:nvPr>
        </p:nvSpPr>
        <p:spPr/>
        <p:txBody>
          <a:bodyPr vert="horz" lIns="91440" tIns="45720" rIns="91440" bIns="45720" rtlCol="0" anchor="t">
            <a:normAutofit/>
          </a:bodyPr>
          <a:lstStyle/>
          <a:p>
            <a:r>
              <a:rPr lang="en-US" b="1" dirty="0"/>
              <a:t>Cross-Layer Component</a:t>
            </a:r>
            <a:r>
              <a:rPr lang="en-US"/>
              <a:t>: Offer the flexibility to include and prepare diverse metrics from different protocol layers</a:t>
            </a:r>
          </a:p>
          <a:p>
            <a:pPr lvl="1">
              <a:buFont typeface="Courier New" panose="020B0604020202020204" pitchFamily="34" charset="0"/>
              <a:buChar char="o"/>
            </a:pPr>
            <a:r>
              <a:rPr lang="en-US" sz="2800"/>
              <a:t> Reduce the complexity</a:t>
            </a:r>
            <a:endParaRPr lang="en-US"/>
          </a:p>
          <a:p>
            <a:pPr lvl="2">
              <a:buFont typeface="Wingdings" panose="020B0604020202020204" pitchFamily="34" charset="0"/>
              <a:buChar char="§"/>
            </a:pPr>
            <a:r>
              <a:rPr lang="en-US" sz="2400"/>
              <a:t>simplify the access to protocol and system information without requiring excessive effort and knowledge about system details</a:t>
            </a:r>
          </a:p>
          <a:p>
            <a:r>
              <a:rPr lang="en-US" b="1" dirty="0"/>
              <a:t>Information Exchange Component</a:t>
            </a:r>
            <a:r>
              <a:rPr lang="en-US"/>
              <a:t>: </a:t>
            </a:r>
            <a:r>
              <a:rPr lang="en-US">
                <a:ea typeface="+mn-lt"/>
                <a:cs typeface="+mn-lt"/>
              </a:rPr>
              <a:t>The exchange of probing packets between nodes to measure the PDR</a:t>
            </a:r>
          </a:p>
          <a:p>
            <a:endParaRPr lang="en-US"/>
          </a:p>
        </p:txBody>
      </p:sp>
    </p:spTree>
    <p:extLst>
      <p:ext uri="{BB962C8B-B14F-4D97-AF65-F5344CB8AC3E}">
        <p14:creationId xmlns:p14="http://schemas.microsoft.com/office/powerpoint/2010/main" val="1065028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 name="Picture 42" descr="Pipette adding DNA sample to a petri dish">
            <a:extLst>
              <a:ext uri="{FF2B5EF4-FFF2-40B4-BE49-F238E27FC236}">
                <a16:creationId xmlns:a16="http://schemas.microsoft.com/office/drawing/2014/main" id="{3C5BC536-FC73-03CF-5B5C-72C1C67B3C55}"/>
              </a:ext>
            </a:extLst>
          </p:cNvPr>
          <p:cNvPicPr>
            <a:picLocks noChangeAspect="1"/>
          </p:cNvPicPr>
          <p:nvPr/>
        </p:nvPicPr>
        <p:blipFill>
          <a:blip r:embed="rId2"/>
          <a:srcRect t="24679"/>
          <a:stretch/>
        </p:blipFill>
        <p:spPr>
          <a:xfrm>
            <a:off x="20" y="-7619"/>
            <a:ext cx="12191979" cy="6887364"/>
          </a:xfrm>
          <a:prstGeom prst="rect">
            <a:avLst/>
          </a:prstGeom>
        </p:spPr>
      </p:pic>
      <p:sp>
        <p:nvSpPr>
          <p:cNvPr id="44" name="Rectangle 43">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
            <a:ext cx="5566593" cy="6887364"/>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067CD3-146F-6228-E362-39AA720C2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63442" y="855815"/>
            <a:ext cx="6887365" cy="5160474"/>
          </a:xfrm>
          <a:prstGeom prst="rect">
            <a:avLst/>
          </a:prstGeom>
          <a:gradFill flip="none" rotWithShape="1">
            <a:gsLst>
              <a:gs pos="0">
                <a:schemeClr val="accent5">
                  <a:lumMod val="75000"/>
                  <a:alpha val="91000"/>
                </a:schemeClr>
              </a:gs>
              <a:gs pos="83000">
                <a:schemeClr val="accent5">
                  <a:alpha val="0"/>
                </a:schemeClr>
              </a:gs>
            </a:gsLst>
            <a:lin ang="51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271C7E5C-A0F8-E9FA-56DB-31A257FD4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7648"/>
            <a:ext cx="2079513" cy="6865647"/>
          </a:xfrm>
          <a:prstGeom prst="rect">
            <a:avLst/>
          </a:prstGeom>
          <a:gradFill flip="none" rotWithShape="1">
            <a:gsLst>
              <a:gs pos="5000">
                <a:schemeClr val="accent5"/>
              </a:gs>
              <a:gs pos="49000">
                <a:schemeClr val="accent5">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3F70A3C-4474-2A39-470C-FD55A8837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706777" y="3068761"/>
            <a:ext cx="4504659" cy="3789239"/>
          </a:xfrm>
          <a:prstGeom prst="rect">
            <a:avLst/>
          </a:prstGeom>
          <a:gradFill flip="none" rotWithShape="1">
            <a:gsLst>
              <a:gs pos="0">
                <a:schemeClr val="accent5"/>
              </a:gs>
              <a:gs pos="60000">
                <a:schemeClr val="accent5">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BAC3F7D4-9613-0E1F-901C-98FE831DE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774557" y="-6485"/>
            <a:ext cx="3427160" cy="6879745"/>
          </a:xfrm>
          <a:prstGeom prst="rect">
            <a:avLst/>
          </a:prstGeom>
          <a:gradFill flip="none" rotWithShape="1">
            <a:gsLst>
              <a:gs pos="5000">
                <a:schemeClr val="accent2"/>
              </a:gs>
              <a:gs pos="49000">
                <a:schemeClr val="accent5">
                  <a:lumMod val="60000"/>
                  <a:lumOff val="40000"/>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FD5167C-AF48-26F0-7A9F-3F7643374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64705" y="-1061856"/>
            <a:ext cx="3682024" cy="12211438"/>
          </a:xfrm>
          <a:prstGeom prst="rect">
            <a:avLst/>
          </a:prstGeom>
          <a:gradFill>
            <a:gsLst>
              <a:gs pos="0">
                <a:schemeClr val="accent5"/>
              </a:gs>
              <a:gs pos="65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7B30A01-FCA8-86A5-A840-C32A3BE2E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 y="-7639"/>
            <a:ext cx="4879823" cy="6887373"/>
          </a:xfrm>
          <a:prstGeom prst="rect">
            <a:avLst/>
          </a:prstGeom>
          <a:gradFill>
            <a:gsLst>
              <a:gs pos="0">
                <a:schemeClr val="accent2">
                  <a:alpha val="70000"/>
                </a:schemeClr>
              </a:gs>
              <a:gs pos="44000">
                <a:schemeClr val="accent5">
                  <a:lumMod val="60000"/>
                  <a:lumOff val="40000"/>
                  <a:alpha val="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25DBA87-CB66-0206-67E7-029E5D117716}"/>
              </a:ext>
            </a:extLst>
          </p:cNvPr>
          <p:cNvSpPr>
            <a:spLocks noGrp="1"/>
          </p:cNvSpPr>
          <p:nvPr>
            <p:ph type="title"/>
          </p:nvPr>
        </p:nvSpPr>
        <p:spPr>
          <a:xfrm>
            <a:off x="859028" y="2699939"/>
            <a:ext cx="8019249" cy="2839273"/>
          </a:xfrm>
        </p:spPr>
        <p:txBody>
          <a:bodyPr vert="horz" lIns="91440" tIns="45720" rIns="91440" bIns="45720" rtlCol="0" anchor="b">
            <a:normAutofit/>
          </a:bodyPr>
          <a:lstStyle/>
          <a:p>
            <a:r>
              <a:rPr lang="en-US" sz="4800" b="1" dirty="0">
                <a:solidFill>
                  <a:srgbClr val="FFFFFF"/>
                </a:solidFill>
                <a:effectLst>
                  <a:outerShdw blurRad="38100" dist="38100" dir="2700000" algn="tl">
                    <a:srgbClr val="000000">
                      <a:alpha val="43137"/>
                    </a:srgbClr>
                  </a:outerShdw>
                </a:effectLst>
              </a:rPr>
              <a:t>Phase 2: Application of ML on Collected Data</a:t>
            </a:r>
          </a:p>
        </p:txBody>
      </p:sp>
    </p:spTree>
    <p:extLst>
      <p:ext uri="{BB962C8B-B14F-4D97-AF65-F5344CB8AC3E}">
        <p14:creationId xmlns:p14="http://schemas.microsoft.com/office/powerpoint/2010/main" val="1463508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B553D-1DBD-F537-1B13-9A38AFDF32DE}"/>
              </a:ext>
            </a:extLst>
          </p:cNvPr>
          <p:cNvSpPr>
            <a:spLocks noGrp="1"/>
          </p:cNvSpPr>
          <p:nvPr>
            <p:ph type="title"/>
          </p:nvPr>
        </p:nvSpPr>
        <p:spPr/>
        <p:txBody>
          <a:bodyPr/>
          <a:lstStyle/>
          <a:p>
            <a:r>
              <a:rPr lang="en-US" dirty="0"/>
              <a:t>Machine Learning With CRAWLER</a:t>
            </a:r>
          </a:p>
        </p:txBody>
      </p:sp>
      <p:sp>
        <p:nvSpPr>
          <p:cNvPr id="6" name="Content Placeholder 5">
            <a:extLst>
              <a:ext uri="{FF2B5EF4-FFF2-40B4-BE49-F238E27FC236}">
                <a16:creationId xmlns:a16="http://schemas.microsoft.com/office/drawing/2014/main" id="{2F8A8773-2600-2DDE-BC7F-AD5C42A1A5F7}"/>
              </a:ext>
            </a:extLst>
          </p:cNvPr>
          <p:cNvSpPr>
            <a:spLocks noGrp="1"/>
          </p:cNvSpPr>
          <p:nvPr>
            <p:ph idx="1"/>
          </p:nvPr>
        </p:nvSpPr>
        <p:spPr/>
        <p:txBody>
          <a:bodyPr vert="horz" lIns="91440" tIns="45720" rIns="91440" bIns="45720" rtlCol="0" anchor="t">
            <a:normAutofit/>
          </a:bodyPr>
          <a:lstStyle/>
          <a:p>
            <a:r>
              <a:rPr lang="en-US" dirty="0">
                <a:ea typeface="+mn-lt"/>
                <a:cs typeface="+mn-lt"/>
              </a:rPr>
              <a:t>Before using machine learning for detecting the presence of a jammer, training data needs to be collected and provided to our machine learning component for </a:t>
            </a:r>
            <a:r>
              <a:rPr lang="en-US" b="1" dirty="0">
                <a:ea typeface="+mn-lt"/>
                <a:cs typeface="+mn-lt"/>
              </a:rPr>
              <a:t>learning</a:t>
            </a:r>
            <a:r>
              <a:rPr lang="en-US" dirty="0">
                <a:ea typeface="+mn-lt"/>
                <a:cs typeface="+mn-lt"/>
              </a:rPr>
              <a:t>.</a:t>
            </a:r>
            <a:endParaRPr lang="en-US" dirty="0"/>
          </a:p>
          <a:p>
            <a:r>
              <a:rPr lang="en-US" dirty="0">
                <a:ea typeface="+mn-lt"/>
                <a:cs typeface="+mn-lt"/>
              </a:rPr>
              <a:t>The training data consists of multiple instances of the decision problem, which are themselves divided into input variables or features (i.e., the six selected metrics) and a corresponding output variable or class (i.e., a binary variable stating whether the jammer is active or not).</a:t>
            </a:r>
            <a:endParaRPr lang="en-US" dirty="0"/>
          </a:p>
          <a:p>
            <a:pPr lvl="1">
              <a:buFont typeface="Courier New" panose="020B0604020202020204" pitchFamily="34" charset="0"/>
              <a:buChar char="o"/>
            </a:pPr>
            <a:r>
              <a:rPr lang="en-US" b="1" dirty="0">
                <a:ea typeface="+mn-lt"/>
                <a:cs typeface="+mn-lt"/>
              </a:rPr>
              <a:t>Predicting</a:t>
            </a:r>
            <a:r>
              <a:rPr lang="en-US" dirty="0">
                <a:ea typeface="+mn-lt"/>
                <a:cs typeface="+mn-lt"/>
              </a:rPr>
              <a:t> and </a:t>
            </a:r>
            <a:r>
              <a:rPr lang="en-US" b="1" dirty="0">
                <a:ea typeface="+mn-lt"/>
                <a:cs typeface="+mn-lt"/>
              </a:rPr>
              <a:t>prediction probability</a:t>
            </a:r>
            <a:r>
              <a:rPr lang="en-US" dirty="0">
                <a:ea typeface="+mn-lt"/>
                <a:cs typeface="+mn-lt"/>
              </a:rPr>
              <a:t> of jamming</a:t>
            </a:r>
          </a:p>
          <a:p>
            <a:pPr lvl="1">
              <a:buFont typeface="Courier New" panose="020B0604020202020204" pitchFamily="34" charset="0"/>
              <a:buChar char="o"/>
            </a:pPr>
            <a:endParaRPr lang="en-US" dirty="0"/>
          </a:p>
          <a:p>
            <a:endParaRPr lang="en-US" dirty="0"/>
          </a:p>
        </p:txBody>
      </p:sp>
    </p:spTree>
    <p:extLst>
      <p:ext uri="{BB962C8B-B14F-4D97-AF65-F5344CB8AC3E}">
        <p14:creationId xmlns:p14="http://schemas.microsoft.com/office/powerpoint/2010/main" val="1433261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71D340-2F91-90B0-9B5C-AC89FC0BB452}"/>
              </a:ext>
            </a:extLst>
          </p:cNvPr>
          <p:cNvSpPr>
            <a:spLocks noGrp="1"/>
          </p:cNvSpPr>
          <p:nvPr>
            <p:ph type="title"/>
          </p:nvPr>
        </p:nvSpPr>
        <p:spPr>
          <a:xfrm>
            <a:off x="686834" y="1153572"/>
            <a:ext cx="3200400" cy="4461163"/>
          </a:xfrm>
        </p:spPr>
        <p:txBody>
          <a:bodyPr>
            <a:normAutofit/>
          </a:bodyPr>
          <a:lstStyle/>
          <a:p>
            <a:r>
              <a:rPr lang="en-US">
                <a:solidFill>
                  <a:srgbClr val="FFFFFF"/>
                </a:solidFill>
              </a:rPr>
              <a:t>Description of Detection Approach</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48FFF58-6B26-643D-4BE5-9F9A3FC3C519}"/>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pPr>
            <a:r>
              <a:rPr lang="en-US" dirty="0"/>
              <a:t>Design overview of detection approach consisting of three components: </a:t>
            </a:r>
          </a:p>
          <a:p>
            <a:pPr marL="914400" lvl="1" indent="-457200">
              <a:buFont typeface="+mj-lt"/>
              <a:buAutoNum type="arabicPeriod"/>
            </a:pPr>
            <a:r>
              <a:rPr lang="en-US" dirty="0"/>
              <a:t>Metrics are accessed via CRAWLER and are provided to the machine learning component. </a:t>
            </a:r>
          </a:p>
          <a:p>
            <a:pPr marL="914400" lvl="1" indent="-457200">
              <a:buFont typeface="+mj-lt"/>
              <a:buAutoNum type="arabicPeriod"/>
            </a:pPr>
            <a:r>
              <a:rPr lang="en-US" dirty="0"/>
              <a:t>Similarly does the information exchange component with the PDR metric. </a:t>
            </a:r>
          </a:p>
          <a:p>
            <a:pPr marL="914400" lvl="1" indent="-457200">
              <a:buFont typeface="+mj-lt"/>
              <a:buAutoNum type="arabicPeriod"/>
            </a:pPr>
            <a:r>
              <a:rPr lang="en-US" dirty="0"/>
              <a:t>Based on the gathered data, the machine learning component decides on the presence of the jammer</a:t>
            </a:r>
          </a:p>
        </p:txBody>
      </p:sp>
    </p:spTree>
    <p:extLst>
      <p:ext uri="{BB962C8B-B14F-4D97-AF65-F5344CB8AC3E}">
        <p14:creationId xmlns:p14="http://schemas.microsoft.com/office/powerpoint/2010/main" val="1116099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0876D-CE0F-5A45-9A03-9DFF2368D890}"/>
              </a:ext>
            </a:extLst>
          </p:cNvPr>
          <p:cNvSpPr>
            <a:spLocks noGrp="1"/>
          </p:cNvSpPr>
          <p:nvPr>
            <p:ph type="title"/>
          </p:nvPr>
        </p:nvSpPr>
        <p:spPr>
          <a:xfrm>
            <a:off x="828040" y="294005"/>
            <a:ext cx="10515600" cy="1325563"/>
          </a:xfrm>
        </p:spPr>
        <p:txBody>
          <a:bodyPr/>
          <a:lstStyle/>
          <a:p>
            <a:r>
              <a:rPr lang="en-US"/>
              <a:t>Design Overview of Detection Approach</a:t>
            </a:r>
          </a:p>
        </p:txBody>
      </p:sp>
      <p:sp>
        <p:nvSpPr>
          <p:cNvPr id="3" name="Content Placeholder 2">
            <a:extLst>
              <a:ext uri="{FF2B5EF4-FFF2-40B4-BE49-F238E27FC236}">
                <a16:creationId xmlns:a16="http://schemas.microsoft.com/office/drawing/2014/main" id="{09ABBC23-8401-DBA7-B405-692B7988A0F4}"/>
              </a:ext>
            </a:extLst>
          </p:cNvPr>
          <p:cNvSpPr>
            <a:spLocks noGrp="1"/>
          </p:cNvSpPr>
          <p:nvPr>
            <p:ph idx="1"/>
          </p:nvPr>
        </p:nvSpPr>
        <p:spPr/>
        <p:txBody>
          <a:bodyPr/>
          <a:lstStyle/>
          <a:p>
            <a:endParaRPr lang="en-US"/>
          </a:p>
        </p:txBody>
      </p:sp>
      <p:pic>
        <p:nvPicPr>
          <p:cNvPr id="5" name="Content Placeholder 2" descr="A diagram of a machine learning application&#10;&#10;Description automatically generated">
            <a:extLst>
              <a:ext uri="{FF2B5EF4-FFF2-40B4-BE49-F238E27FC236}">
                <a16:creationId xmlns:a16="http://schemas.microsoft.com/office/drawing/2014/main" id="{145FEE4E-90E9-A408-1621-DAA884BEEC6C}"/>
              </a:ext>
            </a:extLst>
          </p:cNvPr>
          <p:cNvPicPr>
            <a:picLocks noChangeAspect="1"/>
          </p:cNvPicPr>
          <p:nvPr/>
        </p:nvPicPr>
        <p:blipFill>
          <a:blip r:embed="rId2"/>
          <a:stretch>
            <a:fillRect/>
          </a:stretch>
        </p:blipFill>
        <p:spPr>
          <a:xfrm>
            <a:off x="1145196" y="1825492"/>
            <a:ext cx="9877855" cy="4350677"/>
          </a:xfrm>
          <a:prstGeom prst="rect">
            <a:avLst/>
          </a:prstGeom>
        </p:spPr>
      </p:pic>
    </p:spTree>
    <p:extLst>
      <p:ext uri="{BB962C8B-B14F-4D97-AF65-F5344CB8AC3E}">
        <p14:creationId xmlns:p14="http://schemas.microsoft.com/office/powerpoint/2010/main" val="2626230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Phoroptor">
            <a:extLst>
              <a:ext uri="{FF2B5EF4-FFF2-40B4-BE49-F238E27FC236}">
                <a16:creationId xmlns:a16="http://schemas.microsoft.com/office/drawing/2014/main" id="{A2B9A037-23EF-0796-6E6D-4EF99E3167C4}"/>
              </a:ext>
            </a:extLst>
          </p:cNvPr>
          <p:cNvPicPr>
            <a:picLocks noChangeAspect="1"/>
          </p:cNvPicPr>
          <p:nvPr/>
        </p:nvPicPr>
        <p:blipFill>
          <a:blip r:embed="rId2">
            <a:alphaModFix amt="50000"/>
          </a:blip>
          <a:srcRect t="15730"/>
          <a:stretch/>
        </p:blipFill>
        <p:spPr>
          <a:xfrm>
            <a:off x="20" y="1"/>
            <a:ext cx="12191980" cy="6857999"/>
          </a:xfrm>
          <a:prstGeom prst="rect">
            <a:avLst/>
          </a:prstGeom>
        </p:spPr>
      </p:pic>
      <p:sp>
        <p:nvSpPr>
          <p:cNvPr id="6" name="Title 5">
            <a:extLst>
              <a:ext uri="{FF2B5EF4-FFF2-40B4-BE49-F238E27FC236}">
                <a16:creationId xmlns:a16="http://schemas.microsoft.com/office/drawing/2014/main" id="{E725DCB2-1D4E-7068-E7FF-24E22FB7E8F9}"/>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a:solidFill>
                  <a:srgbClr val="FFFFFF"/>
                </a:solidFill>
              </a:rPr>
              <a:t>Evaluation of Approach </a:t>
            </a:r>
            <a:endParaRPr lang="en-US" dirty="0"/>
          </a:p>
        </p:txBody>
      </p:sp>
    </p:spTree>
    <p:extLst>
      <p:ext uri="{BB962C8B-B14F-4D97-AF65-F5344CB8AC3E}">
        <p14:creationId xmlns:p14="http://schemas.microsoft.com/office/powerpoint/2010/main" val="801717478"/>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1D340-2F91-90B0-9B5C-AC89FC0BB452}"/>
              </a:ext>
            </a:extLst>
          </p:cNvPr>
          <p:cNvSpPr>
            <a:spLocks noGrp="1"/>
          </p:cNvSpPr>
          <p:nvPr>
            <p:ph type="title"/>
          </p:nvPr>
        </p:nvSpPr>
        <p:spPr/>
        <p:txBody>
          <a:bodyPr/>
          <a:lstStyle/>
          <a:p>
            <a:r>
              <a:rPr lang="en-US" dirty="0"/>
              <a:t>Measurement Methodology</a:t>
            </a:r>
          </a:p>
        </p:txBody>
      </p:sp>
      <p:sp>
        <p:nvSpPr>
          <p:cNvPr id="3" name="Content Placeholder 2">
            <a:extLst>
              <a:ext uri="{FF2B5EF4-FFF2-40B4-BE49-F238E27FC236}">
                <a16:creationId xmlns:a16="http://schemas.microsoft.com/office/drawing/2014/main" id="{448FFF58-6B26-643D-4BE5-9F9A3FC3C519}"/>
              </a:ext>
            </a:extLst>
          </p:cNvPr>
          <p:cNvSpPr>
            <a:spLocks noGrp="1"/>
          </p:cNvSpPr>
          <p:nvPr>
            <p:ph idx="1"/>
          </p:nvPr>
        </p:nvSpPr>
        <p:spPr/>
        <p:txBody>
          <a:bodyPr vert="horz" lIns="91440" tIns="45720" rIns="91440" bIns="45720" rtlCol="0" anchor="t">
            <a:normAutofit/>
          </a:bodyPr>
          <a:lstStyle/>
          <a:p>
            <a:r>
              <a:rPr lang="en-US" dirty="0"/>
              <a:t>Conducted </a:t>
            </a:r>
            <a:r>
              <a:rPr lang="en-US" dirty="0">
                <a:ea typeface="+mn-lt"/>
                <a:cs typeface="+mn-lt"/>
              </a:rPr>
              <a:t>static indoor and mobile outdoor experiments.</a:t>
            </a:r>
          </a:p>
          <a:p>
            <a:r>
              <a:rPr lang="en-US" dirty="0"/>
              <a:t>Experimental settings consisted of three Linux PCs equipped with 802.11g Atheros WLAN card running the ath9k driver.</a:t>
            </a:r>
          </a:p>
          <a:p>
            <a:r>
              <a:rPr lang="en-US" dirty="0"/>
              <a:t>The three nodes (devices) were configured in </a:t>
            </a:r>
            <a:r>
              <a:rPr lang="en-US" b="1" dirty="0"/>
              <a:t>ad-hoc mode</a:t>
            </a:r>
            <a:r>
              <a:rPr lang="en-US" dirty="0"/>
              <a:t> and communicate on channel 11 in the 2.4 GHz band.</a:t>
            </a:r>
          </a:p>
          <a:p>
            <a:pPr lvl="1">
              <a:buFont typeface="Courier New" panose="020B0604020202020204" pitchFamily="34" charset="0"/>
              <a:buChar char="o"/>
            </a:pPr>
            <a:r>
              <a:rPr lang="en-US" u="sng" dirty="0"/>
              <a:t>Ad-hoc mode</a:t>
            </a:r>
            <a:r>
              <a:rPr lang="en-US" dirty="0"/>
              <a:t>: a temporary LAN that doesn't require a router.</a:t>
            </a:r>
          </a:p>
          <a:p>
            <a:pPr lvl="1">
              <a:buFont typeface="Courier New" panose="020B0604020202020204" pitchFamily="34" charset="0"/>
              <a:buChar char="o"/>
            </a:pPr>
            <a:r>
              <a:rPr lang="en-US" dirty="0"/>
              <a:t>Was not occupied by any other network during the conducted experiments.</a:t>
            </a:r>
          </a:p>
        </p:txBody>
      </p:sp>
    </p:spTree>
    <p:extLst>
      <p:ext uri="{BB962C8B-B14F-4D97-AF65-F5344CB8AC3E}">
        <p14:creationId xmlns:p14="http://schemas.microsoft.com/office/powerpoint/2010/main" val="545624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D2D3-6BA8-0176-E608-EAA404A398D6}"/>
              </a:ext>
            </a:extLst>
          </p:cNvPr>
          <p:cNvSpPr>
            <a:spLocks noGrp="1"/>
          </p:cNvSpPr>
          <p:nvPr>
            <p:ph type="title"/>
          </p:nvPr>
        </p:nvSpPr>
        <p:spPr/>
        <p:txBody>
          <a:bodyPr/>
          <a:lstStyle/>
          <a:p>
            <a:r>
              <a:rPr lang="en-US" dirty="0"/>
              <a:t>More on Methodology Measurements...</a:t>
            </a:r>
          </a:p>
        </p:txBody>
      </p:sp>
      <p:sp>
        <p:nvSpPr>
          <p:cNvPr id="3" name="Content Placeholder 2">
            <a:extLst>
              <a:ext uri="{FF2B5EF4-FFF2-40B4-BE49-F238E27FC236}">
                <a16:creationId xmlns:a16="http://schemas.microsoft.com/office/drawing/2014/main" id="{F0A9CF1D-AAE3-90AA-A86E-AA50F7CDAA82}"/>
              </a:ext>
            </a:extLst>
          </p:cNvPr>
          <p:cNvSpPr>
            <a:spLocks noGrp="1"/>
          </p:cNvSpPr>
          <p:nvPr>
            <p:ph idx="1"/>
          </p:nvPr>
        </p:nvSpPr>
        <p:spPr/>
        <p:txBody>
          <a:bodyPr vert="horz" lIns="91440" tIns="45720" rIns="91440" bIns="45720" rtlCol="0" anchor="t">
            <a:normAutofit fontScale="92500" lnSpcReduction="10000"/>
          </a:bodyPr>
          <a:lstStyle/>
          <a:p>
            <a:r>
              <a:rPr lang="en-US" dirty="0"/>
              <a:t>For every chosen topology, multiple runs were conducted with a duration of 60 seconds.</a:t>
            </a:r>
          </a:p>
          <a:p>
            <a:r>
              <a:rPr lang="en-US" dirty="0"/>
              <a:t>The value of the binary output variable (the jammer activity) is introduced off-line once the measurement is finished.</a:t>
            </a:r>
          </a:p>
          <a:p>
            <a:r>
              <a:rPr lang="en-US" dirty="0"/>
              <a:t>A total of 27000 samples was collected</a:t>
            </a:r>
          </a:p>
          <a:p>
            <a:pPr lvl="1">
              <a:buFont typeface="Courier New" panose="020B0604020202020204" pitchFamily="34" charset="0"/>
              <a:buChar char="o"/>
            </a:pPr>
            <a:r>
              <a:rPr lang="en-US" dirty="0"/>
              <a:t>9000 for each jammer</a:t>
            </a:r>
          </a:p>
          <a:p>
            <a:pPr lvl="1">
              <a:buFont typeface="Courier New" panose="020B0604020202020204" pitchFamily="34" charset="0"/>
              <a:buChar char="o"/>
            </a:pPr>
            <a:r>
              <a:rPr lang="en-US" dirty="0"/>
              <a:t>9000 without the jammer</a:t>
            </a:r>
          </a:p>
          <a:p>
            <a:r>
              <a:rPr lang="en-US" dirty="0"/>
              <a:t>From the final training set, the results are selected 60% for learning and 40% for testing randomly</a:t>
            </a:r>
          </a:p>
          <a:p>
            <a:r>
              <a:rPr lang="en-US" dirty="0"/>
              <a:t>To minimize the impact of this selection, the learning algorithm is run 20 times considering different subset of samples at each iteration</a:t>
            </a:r>
          </a:p>
        </p:txBody>
      </p:sp>
    </p:spTree>
    <p:extLst>
      <p:ext uri="{BB962C8B-B14F-4D97-AF65-F5344CB8AC3E}">
        <p14:creationId xmlns:p14="http://schemas.microsoft.com/office/powerpoint/2010/main" val="2580878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ins pinned on a white surface and connecting a black thread">
            <a:extLst>
              <a:ext uri="{FF2B5EF4-FFF2-40B4-BE49-F238E27FC236}">
                <a16:creationId xmlns:a16="http://schemas.microsoft.com/office/drawing/2014/main" id="{E22BDAF2-6B70-1478-CB18-B67187782609}"/>
              </a:ext>
            </a:extLst>
          </p:cNvPr>
          <p:cNvPicPr>
            <a:picLocks noChangeAspect="1"/>
          </p:cNvPicPr>
          <p:nvPr/>
        </p:nvPicPr>
        <p:blipFill>
          <a:blip r:embed="rId2"/>
          <a:srcRect l="5409" r="35326" b="-1"/>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03AEF8-7937-5682-E8D2-528FEAD94848}"/>
              </a:ext>
            </a:extLst>
          </p:cNvPr>
          <p:cNvSpPr>
            <a:spLocks noGrp="1"/>
          </p:cNvSpPr>
          <p:nvPr>
            <p:ph type="title"/>
          </p:nvPr>
        </p:nvSpPr>
        <p:spPr>
          <a:xfrm>
            <a:off x="761801" y="328512"/>
            <a:ext cx="4778387" cy="1628970"/>
          </a:xfrm>
        </p:spPr>
        <p:txBody>
          <a:bodyPr anchor="ctr">
            <a:normAutofit/>
          </a:bodyPr>
          <a:lstStyle/>
          <a:p>
            <a:r>
              <a:rPr lang="en-US" sz="4000" dirty="0"/>
              <a:t>Mitigation</a:t>
            </a:r>
          </a:p>
        </p:txBody>
      </p:sp>
      <p:sp>
        <p:nvSpPr>
          <p:cNvPr id="3" name="Content Placeholder 2">
            <a:extLst>
              <a:ext uri="{FF2B5EF4-FFF2-40B4-BE49-F238E27FC236}">
                <a16:creationId xmlns:a16="http://schemas.microsoft.com/office/drawing/2014/main" id="{5EF26579-559C-E400-1C40-DE23D450E6A2}"/>
              </a:ext>
            </a:extLst>
          </p:cNvPr>
          <p:cNvSpPr>
            <a:spLocks noGrp="1"/>
          </p:cNvSpPr>
          <p:nvPr>
            <p:ph idx="1"/>
          </p:nvPr>
        </p:nvSpPr>
        <p:spPr>
          <a:xfrm>
            <a:off x="761801" y="2884929"/>
            <a:ext cx="4659756" cy="3374137"/>
          </a:xfrm>
        </p:spPr>
        <p:txBody>
          <a:bodyPr vert="horz" lIns="91440" tIns="45720" rIns="91440" bIns="45720" rtlCol="0" anchor="ctr">
            <a:normAutofit/>
          </a:bodyPr>
          <a:lstStyle/>
          <a:p>
            <a:r>
              <a:rPr lang="en-US" sz="2000" dirty="0">
                <a:latin typeface="Aptos"/>
                <a:cs typeface="Times New Roman"/>
              </a:rPr>
              <a:t>Increasing the robustness of the legitimate signal</a:t>
            </a:r>
          </a:p>
          <a:p>
            <a:r>
              <a:rPr lang="en-US" sz="2000" dirty="0">
                <a:latin typeface="Aptos"/>
                <a:cs typeface="Times New Roman"/>
              </a:rPr>
              <a:t>Migrating the communication to a different frequency band </a:t>
            </a:r>
          </a:p>
        </p:txBody>
      </p:sp>
    </p:spTree>
    <p:extLst>
      <p:ext uri="{BB962C8B-B14F-4D97-AF65-F5344CB8AC3E}">
        <p14:creationId xmlns:p14="http://schemas.microsoft.com/office/powerpoint/2010/main" val="2576987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F41A1-8A1B-2128-4298-79904CECC83A}"/>
              </a:ext>
            </a:extLst>
          </p:cNvPr>
          <p:cNvSpPr>
            <a:spLocks noGrp="1"/>
          </p:cNvSpPr>
          <p:nvPr>
            <p:ph type="title"/>
          </p:nvPr>
        </p:nvSpPr>
        <p:spPr/>
        <p:txBody>
          <a:bodyPr/>
          <a:lstStyle/>
          <a:p>
            <a:r>
              <a:rPr lang="en-US" dirty="0"/>
              <a:t>Random Forest Learning Algorithm</a:t>
            </a:r>
          </a:p>
        </p:txBody>
      </p:sp>
      <p:sp>
        <p:nvSpPr>
          <p:cNvPr id="3" name="Content Placeholder 2">
            <a:extLst>
              <a:ext uri="{FF2B5EF4-FFF2-40B4-BE49-F238E27FC236}">
                <a16:creationId xmlns:a16="http://schemas.microsoft.com/office/drawing/2014/main" id="{F0363651-4FE7-B71A-6061-E8110EBA110D}"/>
              </a:ext>
            </a:extLst>
          </p:cNvPr>
          <p:cNvSpPr>
            <a:spLocks noGrp="1"/>
          </p:cNvSpPr>
          <p:nvPr>
            <p:ph idx="1"/>
          </p:nvPr>
        </p:nvSpPr>
        <p:spPr/>
        <p:txBody>
          <a:bodyPr vert="horz" lIns="91440" tIns="45720" rIns="91440" bIns="45720" rtlCol="0" anchor="t">
            <a:normAutofit/>
          </a:bodyPr>
          <a:lstStyle/>
          <a:p>
            <a:r>
              <a:rPr lang="en-US" dirty="0"/>
              <a:t>Commonly-used machine learning algorithm that combines the output of multiple decision trees to reach a single result [3].</a:t>
            </a:r>
          </a:p>
          <a:p>
            <a:r>
              <a:rPr lang="en-US" dirty="0"/>
              <a:t>Decision trees start with a basic question ("should I surf?") and from there, you can ask a series of questions to determine an answer ("Is it a long period swell?" or "Is the wind blowing offshore")</a:t>
            </a:r>
          </a:p>
        </p:txBody>
      </p:sp>
    </p:spTree>
    <p:extLst>
      <p:ext uri="{BB962C8B-B14F-4D97-AF65-F5344CB8AC3E}">
        <p14:creationId xmlns:p14="http://schemas.microsoft.com/office/powerpoint/2010/main" val="2208369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6BCE1-778A-2B55-44E4-D77F699938EB}"/>
              </a:ext>
            </a:extLst>
          </p:cNvPr>
          <p:cNvSpPr>
            <a:spLocks noGrp="1"/>
          </p:cNvSpPr>
          <p:nvPr>
            <p:ph type="title"/>
          </p:nvPr>
        </p:nvSpPr>
        <p:spPr/>
        <p:txBody>
          <a:bodyPr/>
          <a:lstStyle/>
          <a:p>
            <a:pPr algn="ctr"/>
            <a:r>
              <a:rPr lang="en-US" dirty="0"/>
              <a:t>Random Forest Visual</a:t>
            </a:r>
          </a:p>
        </p:txBody>
      </p:sp>
      <p:pic>
        <p:nvPicPr>
          <p:cNvPr id="4" name="Content Placeholder 3" descr="A diagram of a diagram&#10;&#10;Description automatically generated">
            <a:extLst>
              <a:ext uri="{FF2B5EF4-FFF2-40B4-BE49-F238E27FC236}">
                <a16:creationId xmlns:a16="http://schemas.microsoft.com/office/drawing/2014/main" id="{3DE2D1B0-BC09-8071-1F1D-CC2CBE44BFC0}"/>
              </a:ext>
            </a:extLst>
          </p:cNvPr>
          <p:cNvPicPr>
            <a:picLocks noGrp="1" noChangeAspect="1"/>
          </p:cNvPicPr>
          <p:nvPr>
            <p:ph idx="1"/>
          </p:nvPr>
        </p:nvPicPr>
        <p:blipFill>
          <a:blip r:embed="rId2"/>
          <a:stretch>
            <a:fillRect/>
          </a:stretch>
        </p:blipFill>
        <p:spPr>
          <a:xfrm>
            <a:off x="2100384" y="1717421"/>
            <a:ext cx="7991230" cy="4831515"/>
          </a:xfrm>
        </p:spPr>
      </p:pic>
    </p:spTree>
    <p:extLst>
      <p:ext uri="{BB962C8B-B14F-4D97-AF65-F5344CB8AC3E}">
        <p14:creationId xmlns:p14="http://schemas.microsoft.com/office/powerpoint/2010/main" val="2032622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1D340-2F91-90B0-9B5C-AC89FC0BB452}"/>
              </a:ext>
            </a:extLst>
          </p:cNvPr>
          <p:cNvSpPr>
            <a:spLocks noGrp="1"/>
          </p:cNvSpPr>
          <p:nvPr>
            <p:ph type="title"/>
          </p:nvPr>
        </p:nvSpPr>
        <p:spPr/>
        <p:txBody>
          <a:bodyPr/>
          <a:lstStyle/>
          <a:p>
            <a:r>
              <a:rPr lang="en-US" dirty="0"/>
              <a:t>Detection Accuracy </a:t>
            </a:r>
          </a:p>
        </p:txBody>
      </p:sp>
      <p:sp>
        <p:nvSpPr>
          <p:cNvPr id="3" name="Content Placeholder 2">
            <a:extLst>
              <a:ext uri="{FF2B5EF4-FFF2-40B4-BE49-F238E27FC236}">
                <a16:creationId xmlns:a16="http://schemas.microsoft.com/office/drawing/2014/main" id="{448FFF58-6B26-643D-4BE5-9F9A3FC3C519}"/>
              </a:ext>
            </a:extLst>
          </p:cNvPr>
          <p:cNvSpPr>
            <a:spLocks noGrp="1"/>
          </p:cNvSpPr>
          <p:nvPr>
            <p:ph idx="1"/>
          </p:nvPr>
        </p:nvSpPr>
        <p:spPr/>
        <p:txBody>
          <a:bodyPr vert="horz" lIns="91440" tIns="45720" rIns="91440" bIns="45720" rtlCol="0" anchor="t">
            <a:normAutofit/>
          </a:bodyPr>
          <a:lstStyle/>
          <a:p>
            <a:r>
              <a:rPr lang="en-US" b="1" dirty="0"/>
              <a:t>True Positive (TP)</a:t>
            </a:r>
            <a:r>
              <a:rPr lang="en-US" dirty="0"/>
              <a:t> rate – the correct detection of existing jammer activity</a:t>
            </a:r>
          </a:p>
          <a:p>
            <a:r>
              <a:rPr lang="en-US" b="1" dirty="0"/>
              <a:t>True Negative (TN)</a:t>
            </a:r>
            <a:r>
              <a:rPr lang="en-US" dirty="0"/>
              <a:t> rate – the correct identification that there is no jammer</a:t>
            </a:r>
          </a:p>
          <a:p>
            <a:pPr marL="0" indent="0">
              <a:buNone/>
            </a:pPr>
            <a:r>
              <a:rPr lang="en-US" dirty="0"/>
              <a:t>Although a single metric could be used to some extent to detect a jammer, a holistic consideration of multiple metrics has proven to be a much more successful strategy for efficient jamming detection.</a:t>
            </a:r>
          </a:p>
          <a:p>
            <a:pPr marL="0" indent="0">
              <a:buNone/>
            </a:pPr>
            <a:endParaRPr lang="en-US" dirty="0"/>
          </a:p>
        </p:txBody>
      </p:sp>
    </p:spTree>
    <p:extLst>
      <p:ext uri="{BB962C8B-B14F-4D97-AF65-F5344CB8AC3E}">
        <p14:creationId xmlns:p14="http://schemas.microsoft.com/office/powerpoint/2010/main" val="15732153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9F21111-B23C-204D-625A-39EF7A962980}"/>
              </a:ext>
            </a:extLst>
          </p:cNvPr>
          <p:cNvSpPr>
            <a:spLocks noGrp="1"/>
          </p:cNvSpPr>
          <p:nvPr>
            <p:ph type="title"/>
          </p:nvPr>
        </p:nvSpPr>
        <p:spPr>
          <a:xfrm>
            <a:off x="455066" y="2806016"/>
            <a:ext cx="3378563"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Why</a:t>
            </a:r>
            <a:r>
              <a:rPr lang="en-US" sz="4000" dirty="0">
                <a:solidFill>
                  <a:srgbClr val="FFFFFF"/>
                </a:solidFill>
              </a:rPr>
              <a:t> a</a:t>
            </a:r>
            <a:r>
              <a:rPr lang="en-US" sz="4000" kern="1200" dirty="0">
                <a:solidFill>
                  <a:srgbClr val="FFFFFF"/>
                </a:solidFill>
                <a:latin typeface="+mj-lt"/>
                <a:ea typeface="+mj-ea"/>
                <a:cs typeface="+mj-cs"/>
              </a:rPr>
              <a:t> Random Forest model?</a:t>
            </a:r>
          </a:p>
        </p:txBody>
      </p:sp>
      <p:pic>
        <p:nvPicPr>
          <p:cNvPr id="5" name="Content Placeholder 4">
            <a:extLst>
              <a:ext uri="{FF2B5EF4-FFF2-40B4-BE49-F238E27FC236}">
                <a16:creationId xmlns:a16="http://schemas.microsoft.com/office/drawing/2014/main" id="{45F9ADE4-CAF5-9E48-BDFA-E5960B33FBE0}"/>
              </a:ext>
            </a:extLst>
          </p:cNvPr>
          <p:cNvPicPr>
            <a:picLocks noGrp="1" noChangeAspect="1"/>
          </p:cNvPicPr>
          <p:nvPr>
            <p:ph idx="1"/>
          </p:nvPr>
        </p:nvPicPr>
        <p:blipFill>
          <a:blip r:embed="rId3"/>
          <a:stretch>
            <a:fillRect/>
          </a:stretch>
        </p:blipFill>
        <p:spPr>
          <a:xfrm>
            <a:off x="5249769" y="467208"/>
            <a:ext cx="5731066" cy="5923584"/>
          </a:xfrm>
          <a:prstGeom prst="rect">
            <a:avLst/>
          </a:prstGeom>
        </p:spPr>
      </p:pic>
    </p:spTree>
    <p:extLst>
      <p:ext uri="{BB962C8B-B14F-4D97-AF65-F5344CB8AC3E}">
        <p14:creationId xmlns:p14="http://schemas.microsoft.com/office/powerpoint/2010/main" val="3168544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51F9A-20E4-9FA3-724D-36FC9C693827}"/>
              </a:ext>
            </a:extLst>
          </p:cNvPr>
          <p:cNvSpPr>
            <a:spLocks noGrp="1"/>
          </p:cNvSpPr>
          <p:nvPr>
            <p:ph type="title"/>
          </p:nvPr>
        </p:nvSpPr>
        <p:spPr/>
        <p:txBody>
          <a:bodyPr/>
          <a:lstStyle/>
          <a:p>
            <a:r>
              <a:rPr lang="en-US" dirty="0"/>
              <a:t>Detection Accuracy in the Indoor Scenario</a:t>
            </a:r>
          </a:p>
        </p:txBody>
      </p:sp>
      <p:pic>
        <p:nvPicPr>
          <p:cNvPr id="4" name="Content Placeholder 3" descr="A graph of different colored bars&#10;&#10;Description automatically generated">
            <a:extLst>
              <a:ext uri="{FF2B5EF4-FFF2-40B4-BE49-F238E27FC236}">
                <a16:creationId xmlns:a16="http://schemas.microsoft.com/office/drawing/2014/main" id="{05D02381-8014-EB62-05DA-73EA326F165F}"/>
              </a:ext>
            </a:extLst>
          </p:cNvPr>
          <p:cNvPicPr>
            <a:picLocks noGrp="1" noChangeAspect="1"/>
          </p:cNvPicPr>
          <p:nvPr>
            <p:ph idx="1"/>
          </p:nvPr>
        </p:nvPicPr>
        <p:blipFill>
          <a:blip r:embed="rId2"/>
          <a:stretch>
            <a:fillRect/>
          </a:stretch>
        </p:blipFill>
        <p:spPr>
          <a:xfrm>
            <a:off x="-2860" y="2028834"/>
            <a:ext cx="6460670" cy="4110716"/>
          </a:xfrm>
        </p:spPr>
      </p:pic>
      <p:pic>
        <p:nvPicPr>
          <p:cNvPr id="5" name="Picture 4" descr="A graph with different colored bars&#10;&#10;Description automatically generated">
            <a:extLst>
              <a:ext uri="{FF2B5EF4-FFF2-40B4-BE49-F238E27FC236}">
                <a16:creationId xmlns:a16="http://schemas.microsoft.com/office/drawing/2014/main" id="{F2E75EFF-F5A7-EE19-9957-519EF7107515}"/>
              </a:ext>
            </a:extLst>
          </p:cNvPr>
          <p:cNvPicPr>
            <a:picLocks noChangeAspect="1"/>
          </p:cNvPicPr>
          <p:nvPr/>
        </p:nvPicPr>
        <p:blipFill>
          <a:blip r:embed="rId3"/>
          <a:stretch>
            <a:fillRect/>
          </a:stretch>
        </p:blipFill>
        <p:spPr>
          <a:xfrm>
            <a:off x="6288628" y="2029505"/>
            <a:ext cx="5500007" cy="4219574"/>
          </a:xfrm>
          <a:prstGeom prst="rect">
            <a:avLst/>
          </a:prstGeom>
        </p:spPr>
      </p:pic>
    </p:spTree>
    <p:extLst>
      <p:ext uri="{BB962C8B-B14F-4D97-AF65-F5344CB8AC3E}">
        <p14:creationId xmlns:p14="http://schemas.microsoft.com/office/powerpoint/2010/main" val="16243421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5F55C16-BC21-49EF-A4FF-C3155BB93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71D340-2F91-90B0-9B5C-AC89FC0BB452}"/>
              </a:ext>
            </a:extLst>
          </p:cNvPr>
          <p:cNvSpPr>
            <a:spLocks noGrp="1"/>
          </p:cNvSpPr>
          <p:nvPr>
            <p:ph type="title"/>
          </p:nvPr>
        </p:nvSpPr>
        <p:spPr>
          <a:xfrm>
            <a:off x="6248400" y="365125"/>
            <a:ext cx="5105398" cy="1952744"/>
          </a:xfrm>
        </p:spPr>
        <p:txBody>
          <a:bodyPr>
            <a:normAutofit/>
          </a:bodyPr>
          <a:lstStyle/>
          <a:p>
            <a:r>
              <a:rPr lang="en-US"/>
              <a:t>Outdoor and Mobile Jamming Detection</a:t>
            </a:r>
          </a:p>
        </p:txBody>
      </p:sp>
      <p:sp>
        <p:nvSpPr>
          <p:cNvPr id="33" name="Freeform: Shape 32">
            <a:extLst>
              <a:ext uri="{FF2B5EF4-FFF2-40B4-BE49-F238E27FC236}">
                <a16:creationId xmlns:a16="http://schemas.microsoft.com/office/drawing/2014/main" id="{0C5F069E-AFE6-4825-8945-46F2918A5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6116569" cy="6858000"/>
          </a:xfrm>
          <a:custGeom>
            <a:avLst/>
            <a:gdLst>
              <a:gd name="connsiteX0" fmla="*/ 0 w 6116569"/>
              <a:gd name="connsiteY0" fmla="*/ 0 h 6879321"/>
              <a:gd name="connsiteX1" fmla="*/ 2935851 w 6116569"/>
              <a:gd name="connsiteY1" fmla="*/ 0 h 6879321"/>
              <a:gd name="connsiteX2" fmla="*/ 3238280 w 6116569"/>
              <a:gd name="connsiteY2" fmla="*/ 31980 h 6879321"/>
              <a:gd name="connsiteX3" fmla="*/ 3660541 w 6116569"/>
              <a:gd name="connsiteY3" fmla="*/ 550772 h 6879321"/>
              <a:gd name="connsiteX4" fmla="*/ 3808902 w 6116569"/>
              <a:gd name="connsiteY4" fmla="*/ 589860 h 6879321"/>
              <a:gd name="connsiteX5" fmla="*/ 4413762 w 6116569"/>
              <a:gd name="connsiteY5" fmla="*/ 625393 h 6879321"/>
              <a:gd name="connsiteX6" fmla="*/ 4567830 w 6116569"/>
              <a:gd name="connsiteY6" fmla="*/ 721333 h 6879321"/>
              <a:gd name="connsiteX7" fmla="*/ 4171247 w 6116569"/>
              <a:gd name="connsiteY7" fmla="*/ 792401 h 6879321"/>
              <a:gd name="connsiteX8" fmla="*/ 4376671 w 6116569"/>
              <a:gd name="connsiteY8" fmla="*/ 842148 h 6879321"/>
              <a:gd name="connsiteX9" fmla="*/ 4527887 w 6116569"/>
              <a:gd name="connsiteY9" fmla="*/ 813722 h 6879321"/>
              <a:gd name="connsiteX10" fmla="*/ 4633452 w 6116569"/>
              <a:gd name="connsiteY10" fmla="*/ 799508 h 6879321"/>
              <a:gd name="connsiteX11" fmla="*/ 4947293 w 6116569"/>
              <a:gd name="connsiteY11" fmla="*/ 870576 h 6879321"/>
              <a:gd name="connsiteX12" fmla="*/ 5263988 w 6116569"/>
              <a:gd name="connsiteY12" fmla="*/ 820828 h 6879321"/>
              <a:gd name="connsiteX13" fmla="*/ 5249723 w 6116569"/>
              <a:gd name="connsiteY13" fmla="*/ 895449 h 6879321"/>
              <a:gd name="connsiteX14" fmla="*/ 4744723 w 6116569"/>
              <a:gd name="connsiteY14" fmla="*/ 1197485 h 6879321"/>
              <a:gd name="connsiteX15" fmla="*/ 4767548 w 6116569"/>
              <a:gd name="connsiteY15" fmla="*/ 1346727 h 6879321"/>
              <a:gd name="connsiteX16" fmla="*/ 4539299 w 6116569"/>
              <a:gd name="connsiteY16" fmla="*/ 1421348 h 6879321"/>
              <a:gd name="connsiteX17" fmla="*/ 4607773 w 6116569"/>
              <a:gd name="connsiteY17" fmla="*/ 1485309 h 6879321"/>
              <a:gd name="connsiteX18" fmla="*/ 4579242 w 6116569"/>
              <a:gd name="connsiteY18" fmla="*/ 1535055 h 6879321"/>
              <a:gd name="connsiteX19" fmla="*/ 5278255 w 6116569"/>
              <a:gd name="connsiteY19" fmla="*/ 1609676 h 6879321"/>
              <a:gd name="connsiteX20" fmla="*/ 5771843 w 6116569"/>
              <a:gd name="connsiteY20" fmla="*/ 1630997 h 6879321"/>
              <a:gd name="connsiteX21" fmla="*/ 6105656 w 6116569"/>
              <a:gd name="connsiteY21" fmla="*/ 1748257 h 6879321"/>
              <a:gd name="connsiteX22" fmla="*/ 5691955 w 6116569"/>
              <a:gd name="connsiteY22" fmla="*/ 2167555 h 6879321"/>
              <a:gd name="connsiteX23" fmla="*/ 5475118 w 6116569"/>
              <a:gd name="connsiteY23" fmla="*/ 2348776 h 6879321"/>
              <a:gd name="connsiteX24" fmla="*/ 5826051 w 6116569"/>
              <a:gd name="connsiteY24" fmla="*/ 2291922 h 6879321"/>
              <a:gd name="connsiteX25" fmla="*/ 5552153 w 6116569"/>
              <a:gd name="connsiteY25" fmla="*/ 2597513 h 6879321"/>
              <a:gd name="connsiteX26" fmla="*/ 5603508 w 6116569"/>
              <a:gd name="connsiteY26" fmla="*/ 2647260 h 6879321"/>
              <a:gd name="connsiteX27" fmla="*/ 5700515 w 6116569"/>
              <a:gd name="connsiteY27" fmla="*/ 2679240 h 6879321"/>
              <a:gd name="connsiteX28" fmla="*/ 5246870 w 6116569"/>
              <a:gd name="connsiteY28" fmla="*/ 2888889 h 6879321"/>
              <a:gd name="connsiteX29" fmla="*/ 4836022 w 6116569"/>
              <a:gd name="connsiteY29" fmla="*/ 3169605 h 6879321"/>
              <a:gd name="connsiteX30" fmla="*/ 4736163 w 6116569"/>
              <a:gd name="connsiteY30" fmla="*/ 3233565 h 6879321"/>
              <a:gd name="connsiteX31" fmla="*/ 4853141 w 6116569"/>
              <a:gd name="connsiteY31" fmla="*/ 3233565 h 6879321"/>
              <a:gd name="connsiteX32" fmla="*/ 4944440 w 6116569"/>
              <a:gd name="connsiteY32" fmla="*/ 3226459 h 6879321"/>
              <a:gd name="connsiteX33" fmla="*/ 5109921 w 6116569"/>
              <a:gd name="connsiteY33" fmla="*/ 3283313 h 6879321"/>
              <a:gd name="connsiteX34" fmla="*/ 5694809 w 6116569"/>
              <a:gd name="connsiteY34" fmla="*/ 3141178 h 6879321"/>
              <a:gd name="connsiteX35" fmla="*/ 5566419 w 6116569"/>
              <a:gd name="connsiteY35" fmla="*/ 3301079 h 6879321"/>
              <a:gd name="connsiteX36" fmla="*/ 5415203 w 6116569"/>
              <a:gd name="connsiteY36" fmla="*/ 3397020 h 6879321"/>
              <a:gd name="connsiteX37" fmla="*/ 5612068 w 6116569"/>
              <a:gd name="connsiteY37" fmla="*/ 3432554 h 6879321"/>
              <a:gd name="connsiteX38" fmla="*/ 5206927 w 6116569"/>
              <a:gd name="connsiteY38" fmla="*/ 3599562 h 6879321"/>
              <a:gd name="connsiteX39" fmla="*/ 5301079 w 6116569"/>
              <a:gd name="connsiteY39" fmla="*/ 3723930 h 6879321"/>
              <a:gd name="connsiteX40" fmla="*/ 4507915 w 6116569"/>
              <a:gd name="connsiteY40" fmla="*/ 4306683 h 6879321"/>
              <a:gd name="connsiteX41" fmla="*/ 3982942 w 6116569"/>
              <a:gd name="connsiteY41" fmla="*/ 4587399 h 6879321"/>
              <a:gd name="connsiteX42" fmla="*/ 4185513 w 6116569"/>
              <a:gd name="connsiteY42" fmla="*/ 4541205 h 6879321"/>
              <a:gd name="connsiteX43" fmla="*/ 5212633 w 6116569"/>
              <a:gd name="connsiteY43" fmla="*/ 4455924 h 6879321"/>
              <a:gd name="connsiteX44" fmla="*/ 5312492 w 6116569"/>
              <a:gd name="connsiteY44" fmla="*/ 4473691 h 6879321"/>
              <a:gd name="connsiteX45" fmla="*/ 4596361 w 6116569"/>
              <a:gd name="connsiteY45" fmla="*/ 4818368 h 6879321"/>
              <a:gd name="connsiteX46" fmla="*/ 4873113 w 6116569"/>
              <a:gd name="connsiteY46" fmla="*/ 4885882 h 6879321"/>
              <a:gd name="connsiteX47" fmla="*/ 4935881 w 6116569"/>
              <a:gd name="connsiteY47" fmla="*/ 4914309 h 6879321"/>
              <a:gd name="connsiteX48" fmla="*/ 4873113 w 6116569"/>
              <a:gd name="connsiteY48" fmla="*/ 5003143 h 6879321"/>
              <a:gd name="connsiteX49" fmla="*/ 4721898 w 6116569"/>
              <a:gd name="connsiteY49" fmla="*/ 5095530 h 6879321"/>
              <a:gd name="connsiteX50" fmla="*/ 5132745 w 6116569"/>
              <a:gd name="connsiteY50" fmla="*/ 4949842 h 6879321"/>
              <a:gd name="connsiteX51" fmla="*/ 5101362 w 6116569"/>
              <a:gd name="connsiteY51" fmla="*/ 5081317 h 6879321"/>
              <a:gd name="connsiteX52" fmla="*/ 5138452 w 6116569"/>
              <a:gd name="connsiteY52" fmla="*/ 5198578 h 6879321"/>
              <a:gd name="connsiteX53" fmla="*/ 4904497 w 6116569"/>
              <a:gd name="connsiteY53" fmla="*/ 5362033 h 6879321"/>
              <a:gd name="connsiteX54" fmla="*/ 4579242 w 6116569"/>
              <a:gd name="connsiteY54" fmla="*/ 5674729 h 6879321"/>
              <a:gd name="connsiteX55" fmla="*/ 4253988 w 6116569"/>
              <a:gd name="connsiteY55" fmla="*/ 5884379 h 6879321"/>
              <a:gd name="connsiteX56" fmla="*/ 3985795 w 6116569"/>
              <a:gd name="connsiteY56" fmla="*/ 6069153 h 6879321"/>
              <a:gd name="connsiteX57" fmla="*/ 4231163 w 6116569"/>
              <a:gd name="connsiteY57" fmla="*/ 6030066 h 6879321"/>
              <a:gd name="connsiteX58" fmla="*/ 3814609 w 6116569"/>
              <a:gd name="connsiteY58" fmla="*/ 6317889 h 6879321"/>
              <a:gd name="connsiteX59" fmla="*/ 3751840 w 6116569"/>
              <a:gd name="connsiteY59" fmla="*/ 6339209 h 6879321"/>
              <a:gd name="connsiteX60" fmla="*/ 3089919 w 6116569"/>
              <a:gd name="connsiteY60" fmla="*/ 6563071 h 6879321"/>
              <a:gd name="connsiteX61" fmla="*/ 2961529 w 6116569"/>
              <a:gd name="connsiteY61" fmla="*/ 6662566 h 6879321"/>
              <a:gd name="connsiteX62" fmla="*/ 3107038 w 6116569"/>
              <a:gd name="connsiteY62" fmla="*/ 6673226 h 6879321"/>
              <a:gd name="connsiteX63" fmla="*/ 3594919 w 6116569"/>
              <a:gd name="connsiteY63" fmla="*/ 6591499 h 6879321"/>
              <a:gd name="connsiteX64" fmla="*/ 3261106 w 6116569"/>
              <a:gd name="connsiteY64" fmla="*/ 6726527 h 6879321"/>
              <a:gd name="connsiteX65" fmla="*/ 3620597 w 6116569"/>
              <a:gd name="connsiteY65" fmla="*/ 6740740 h 6879321"/>
              <a:gd name="connsiteX66" fmla="*/ 3703337 w 6116569"/>
              <a:gd name="connsiteY66" fmla="*/ 6826020 h 6879321"/>
              <a:gd name="connsiteX67" fmla="*/ 3689072 w 6116569"/>
              <a:gd name="connsiteY67" fmla="*/ 6879321 h 6879321"/>
              <a:gd name="connsiteX68" fmla="*/ 0 w 6116569"/>
              <a:gd name="connsiteY68" fmla="*/ 6879321 h 687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22" name="Graphic 21" descr="Taxi">
            <a:extLst>
              <a:ext uri="{FF2B5EF4-FFF2-40B4-BE49-F238E27FC236}">
                <a16:creationId xmlns:a16="http://schemas.microsoft.com/office/drawing/2014/main" id="{3186BA1A-1124-BD4C-C9D2-F7B7D9D56E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134" y="1918107"/>
            <a:ext cx="3195204" cy="3195204"/>
          </a:xfrm>
          <a:prstGeom prst="rect">
            <a:avLst/>
          </a:prstGeom>
        </p:spPr>
      </p:pic>
      <p:sp>
        <p:nvSpPr>
          <p:cNvPr id="3" name="Content Placeholder 2">
            <a:extLst>
              <a:ext uri="{FF2B5EF4-FFF2-40B4-BE49-F238E27FC236}">
                <a16:creationId xmlns:a16="http://schemas.microsoft.com/office/drawing/2014/main" id="{448FFF58-6B26-643D-4BE5-9F9A3FC3C519}"/>
              </a:ext>
            </a:extLst>
          </p:cNvPr>
          <p:cNvSpPr>
            <a:spLocks noGrp="1"/>
          </p:cNvSpPr>
          <p:nvPr>
            <p:ph idx="1"/>
          </p:nvPr>
        </p:nvSpPr>
        <p:spPr>
          <a:xfrm>
            <a:off x="6248400" y="2497257"/>
            <a:ext cx="5105398" cy="3679705"/>
          </a:xfrm>
        </p:spPr>
        <p:txBody>
          <a:bodyPr vert="horz" lIns="91440" tIns="45720" rIns="91440" bIns="45720" rtlCol="0">
            <a:normAutofit/>
          </a:bodyPr>
          <a:lstStyle/>
          <a:p>
            <a:pPr marL="0" indent="0">
              <a:buNone/>
            </a:pPr>
            <a:r>
              <a:rPr lang="en-US" sz="1900" dirty="0"/>
              <a:t>The scenario is the following:</a:t>
            </a:r>
          </a:p>
          <a:p>
            <a:pPr>
              <a:buFont typeface="Courier New" panose="020B0604020202020204" pitchFamily="34" charset="0"/>
              <a:buChar char="o"/>
            </a:pPr>
            <a:r>
              <a:rPr lang="en-US" sz="1900" dirty="0"/>
              <a:t>Two cards at the ends of a parking lot, while mobility was introduced by a third car moving back and forth between the static nodes at a maximal speed of 25 km/h.</a:t>
            </a:r>
          </a:p>
          <a:p>
            <a:pPr>
              <a:buFont typeface="Courier New" panose="020B0604020202020204" pitchFamily="34" charset="0"/>
              <a:buChar char="o"/>
            </a:pPr>
            <a:r>
              <a:rPr lang="en-US" sz="1900" dirty="0"/>
              <a:t>The jammer was located close to one of the static nodes.</a:t>
            </a:r>
          </a:p>
          <a:p>
            <a:pPr>
              <a:buFont typeface="Courier New" panose="020B0604020202020204" pitchFamily="34" charset="0"/>
              <a:buChar char="o"/>
            </a:pPr>
            <a:r>
              <a:rPr lang="en-US" sz="1900" dirty="0"/>
              <a:t>The wireless link between the static nodes was characterized (without jammer activity) by a low PDR of about 40% that dropped further due to the attenuation caused by the moving vehicle. </a:t>
            </a:r>
          </a:p>
        </p:txBody>
      </p:sp>
    </p:spTree>
    <p:extLst>
      <p:ext uri="{BB962C8B-B14F-4D97-AF65-F5344CB8AC3E}">
        <p14:creationId xmlns:p14="http://schemas.microsoft.com/office/powerpoint/2010/main" val="40953358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64084-C973-C35D-A908-C180F49478F2}"/>
              </a:ext>
            </a:extLst>
          </p:cNvPr>
          <p:cNvSpPr>
            <a:spLocks noGrp="1"/>
          </p:cNvSpPr>
          <p:nvPr>
            <p:ph type="title"/>
          </p:nvPr>
        </p:nvSpPr>
        <p:spPr/>
        <p:txBody>
          <a:bodyPr/>
          <a:lstStyle/>
          <a:p>
            <a:r>
              <a:rPr lang="en-US" dirty="0"/>
              <a:t>Outdoor and Mobile Jamming Detection</a:t>
            </a:r>
          </a:p>
        </p:txBody>
      </p:sp>
      <p:graphicFrame>
        <p:nvGraphicFramePr>
          <p:cNvPr id="5" name="Content Placeholder 2">
            <a:extLst>
              <a:ext uri="{FF2B5EF4-FFF2-40B4-BE49-F238E27FC236}">
                <a16:creationId xmlns:a16="http://schemas.microsoft.com/office/drawing/2014/main" id="{B149BD35-38F1-0EAF-7371-CBE7A89DFC9D}"/>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92868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430E9A-23E7-3E83-D67D-9EF27A4D777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Indoor vs Outdoor Accuracies</a:t>
            </a:r>
          </a:p>
        </p:txBody>
      </p:sp>
      <p:pic>
        <p:nvPicPr>
          <p:cNvPr id="4" name="Content Placeholder 3" descr="A graph of different colored bars&#10;&#10;Description automatically generated with medium confidence">
            <a:extLst>
              <a:ext uri="{FF2B5EF4-FFF2-40B4-BE49-F238E27FC236}">
                <a16:creationId xmlns:a16="http://schemas.microsoft.com/office/drawing/2014/main" id="{63FCB42F-9D5C-E477-0945-34150776C578}"/>
              </a:ext>
            </a:extLst>
          </p:cNvPr>
          <p:cNvPicPr>
            <a:picLocks noChangeAspect="1"/>
          </p:cNvPicPr>
          <p:nvPr/>
        </p:nvPicPr>
        <p:blipFill>
          <a:blip r:embed="rId3"/>
          <a:srcRect l="17571" r="19737" b="34636"/>
          <a:stretch/>
        </p:blipFill>
        <p:spPr>
          <a:xfrm>
            <a:off x="4740912" y="1187758"/>
            <a:ext cx="7102570" cy="4191637"/>
          </a:xfrm>
          <a:prstGeom prst="rect">
            <a:avLst/>
          </a:prstGeom>
        </p:spPr>
      </p:pic>
    </p:spTree>
    <p:extLst>
      <p:ext uri="{BB962C8B-B14F-4D97-AF65-F5344CB8AC3E}">
        <p14:creationId xmlns:p14="http://schemas.microsoft.com/office/powerpoint/2010/main" val="33319851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71D340-2F91-90B0-9B5C-AC89FC0BB452}"/>
              </a:ext>
            </a:extLst>
          </p:cNvPr>
          <p:cNvSpPr>
            <a:spLocks noGrp="1"/>
          </p:cNvSpPr>
          <p:nvPr>
            <p:ph type="title"/>
          </p:nvPr>
        </p:nvSpPr>
        <p:spPr>
          <a:xfrm>
            <a:off x="841248" y="256032"/>
            <a:ext cx="10506456" cy="1014984"/>
          </a:xfrm>
        </p:spPr>
        <p:txBody>
          <a:bodyPr anchor="b">
            <a:normAutofit/>
          </a:bodyPr>
          <a:lstStyle/>
          <a:p>
            <a:r>
              <a:rPr lang="en-US" dirty="0"/>
              <a:t>Impact of Concurrent 802.11 Traffic</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F0D20D2E-4085-D013-039A-1AF0A45E0809}"/>
              </a:ext>
            </a:extLst>
          </p:cNvPr>
          <p:cNvGraphicFramePr>
            <a:graphicFrameLocks noGrp="1"/>
          </p:cNvGraphicFramePr>
          <p:nvPr>
            <p:ph idx="1"/>
            <p:extLst>
              <p:ext uri="{D42A27DB-BD31-4B8C-83A1-F6EECF244321}">
                <p14:modId xmlns:p14="http://schemas.microsoft.com/office/powerpoint/2010/main" val="3515696387"/>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1256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table with numbers and text&#10;&#10;Description automatically generated">
            <a:extLst>
              <a:ext uri="{FF2B5EF4-FFF2-40B4-BE49-F238E27FC236}">
                <a16:creationId xmlns:a16="http://schemas.microsoft.com/office/drawing/2014/main" id="{CAA3CE32-0302-3D87-64B6-DE9EE6A0597D}"/>
              </a:ext>
            </a:extLst>
          </p:cNvPr>
          <p:cNvPicPr>
            <a:picLocks noGrp="1" noChangeAspect="1"/>
          </p:cNvPicPr>
          <p:nvPr>
            <p:ph idx="1"/>
          </p:nvPr>
        </p:nvPicPr>
        <p:blipFill>
          <a:blip r:embed="rId2"/>
          <a:stretch>
            <a:fillRect/>
          </a:stretch>
        </p:blipFill>
        <p:spPr>
          <a:xfrm>
            <a:off x="952237" y="1269043"/>
            <a:ext cx="10337975" cy="4316104"/>
          </a:xfrm>
          <a:prstGeom prst="rect">
            <a:avLst/>
          </a:prstGeom>
        </p:spPr>
      </p:pic>
    </p:spTree>
    <p:extLst>
      <p:ext uri="{BB962C8B-B14F-4D97-AF65-F5344CB8AC3E}">
        <p14:creationId xmlns:p14="http://schemas.microsoft.com/office/powerpoint/2010/main" val="877181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40"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44" name="Freeform: Shape 43">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5" name="Freeform: Shape 44">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6" name="Freeform: Shape 45">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7" name="Freeform: Shape 46">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8" name="Freeform: Shape 47">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9" name="Freeform: Shape 48">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0" name="Freeform: Shape 49">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E61725DE-D556-83DD-DA41-35CE26BC4024}"/>
              </a:ext>
            </a:extLst>
          </p:cNvPr>
          <p:cNvSpPr>
            <a:spLocks noGrp="1"/>
          </p:cNvSpPr>
          <p:nvPr>
            <p:ph type="title"/>
          </p:nvPr>
        </p:nvSpPr>
        <p:spPr>
          <a:xfrm>
            <a:off x="234462" y="841248"/>
            <a:ext cx="4472591" cy="5340097"/>
          </a:xfrm>
        </p:spPr>
        <p:txBody>
          <a:bodyPr anchor="ctr">
            <a:normAutofit/>
          </a:bodyPr>
          <a:lstStyle/>
          <a:p>
            <a:r>
              <a:rPr lang="en-US" dirty="0">
                <a:solidFill>
                  <a:schemeClr val="bg1"/>
                </a:solidFill>
              </a:rPr>
              <a:t>Shortcomings of Mitigation-Based</a:t>
            </a:r>
            <a:br>
              <a:rPr lang="en-US" dirty="0">
                <a:solidFill>
                  <a:schemeClr val="bg1"/>
                </a:solidFill>
              </a:rPr>
            </a:br>
            <a:r>
              <a:rPr lang="en-US" dirty="0">
                <a:solidFill>
                  <a:schemeClr val="bg1"/>
                </a:solidFill>
              </a:rPr>
              <a:t>Approach</a:t>
            </a:r>
          </a:p>
        </p:txBody>
      </p:sp>
      <p:graphicFrame>
        <p:nvGraphicFramePr>
          <p:cNvPr id="20" name="Content Placeholder 2">
            <a:extLst>
              <a:ext uri="{FF2B5EF4-FFF2-40B4-BE49-F238E27FC236}">
                <a16:creationId xmlns:a16="http://schemas.microsoft.com/office/drawing/2014/main" id="{A5EFD5EE-EFF3-CE37-CEC3-BAC588D48780}"/>
              </a:ext>
            </a:extLst>
          </p:cNvPr>
          <p:cNvGraphicFramePr>
            <a:graphicFrameLocks noGrp="1"/>
          </p:cNvGraphicFramePr>
          <p:nvPr>
            <p:ph idx="1"/>
            <p:extLst>
              <p:ext uri="{D42A27DB-BD31-4B8C-83A1-F6EECF244321}">
                <p14:modId xmlns:p14="http://schemas.microsoft.com/office/powerpoint/2010/main" val="2152384271"/>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41486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1D340-2F91-90B0-9B5C-AC89FC0BB452}"/>
              </a:ext>
            </a:extLst>
          </p:cNvPr>
          <p:cNvSpPr>
            <a:spLocks noGrp="1"/>
          </p:cNvSpPr>
          <p:nvPr>
            <p:ph type="title"/>
          </p:nvPr>
        </p:nvSpPr>
        <p:spPr/>
        <p:txBody>
          <a:bodyPr/>
          <a:lstStyle/>
          <a:p>
            <a:r>
              <a:rPr lang="en-US" dirty="0"/>
              <a:t>Exploiting Detection History</a:t>
            </a:r>
          </a:p>
        </p:txBody>
      </p:sp>
      <p:sp>
        <p:nvSpPr>
          <p:cNvPr id="3" name="Content Placeholder 2">
            <a:extLst>
              <a:ext uri="{FF2B5EF4-FFF2-40B4-BE49-F238E27FC236}">
                <a16:creationId xmlns:a16="http://schemas.microsoft.com/office/drawing/2014/main" id="{448FFF58-6B26-643D-4BE5-9F9A3FC3C519}"/>
              </a:ext>
            </a:extLst>
          </p:cNvPr>
          <p:cNvSpPr>
            <a:spLocks noGrp="1"/>
          </p:cNvSpPr>
          <p:nvPr>
            <p:ph idx="1"/>
          </p:nvPr>
        </p:nvSpPr>
        <p:spPr/>
        <p:txBody>
          <a:bodyPr vert="horz" lIns="91440" tIns="45720" rIns="91440" bIns="45720" rtlCol="0" anchor="t">
            <a:normAutofit lnSpcReduction="10000"/>
          </a:bodyPr>
          <a:lstStyle/>
          <a:p>
            <a:r>
              <a:rPr lang="en-US" dirty="0"/>
              <a:t>Every node in the study decides on the presence of a jammer using instantaneous information.</a:t>
            </a:r>
          </a:p>
          <a:p>
            <a:r>
              <a:rPr lang="en-US" dirty="0"/>
              <a:t>However, the predicted jammer probability features a certain degree of correlation when looking at time.</a:t>
            </a:r>
          </a:p>
          <a:p>
            <a:pPr lvl="1">
              <a:buFont typeface="Courier New" panose="020B0604020202020204" pitchFamily="34" charset="0"/>
              <a:buChar char="o"/>
            </a:pPr>
            <a:r>
              <a:rPr lang="en-US" dirty="0"/>
              <a:t>A 10 second of a measurement in the outdoor scenario when the constant jammer was active.</a:t>
            </a:r>
          </a:p>
          <a:p>
            <a:r>
              <a:rPr lang="en-US" dirty="0"/>
              <a:t>The majority of the detection errors are isolated events (they are preceded and followed by correct detections) and that more than five consecutive detection errors rarely happen.</a:t>
            </a:r>
          </a:p>
          <a:p>
            <a:pPr lvl="1">
              <a:buFont typeface="Courier New" panose="020B0604020202020204" pitchFamily="34" charset="0"/>
              <a:buChar char="o"/>
            </a:pPr>
            <a:r>
              <a:rPr lang="en-US" dirty="0"/>
              <a:t>Small fluctuations of the signal strength under bad-link connections are the main cause for isolated errors.</a:t>
            </a:r>
          </a:p>
          <a:p>
            <a:endParaRPr lang="en-US"/>
          </a:p>
          <a:p>
            <a:pPr lvl="1">
              <a:buFont typeface="Courier New" panose="020B0604020202020204" pitchFamily="34" charset="0"/>
              <a:buChar char="o"/>
            </a:pPr>
            <a:endParaRPr lang="en-US" dirty="0"/>
          </a:p>
          <a:p>
            <a:endParaRPr lang="en-US" dirty="0"/>
          </a:p>
          <a:p>
            <a:pPr lvl="1">
              <a:buFont typeface="Courier New" panose="020B0604020202020204" pitchFamily="34" charset="0"/>
              <a:buChar char="o"/>
            </a:pPr>
            <a:endParaRPr lang="en-US" dirty="0"/>
          </a:p>
        </p:txBody>
      </p:sp>
    </p:spTree>
    <p:extLst>
      <p:ext uri="{BB962C8B-B14F-4D97-AF65-F5344CB8AC3E}">
        <p14:creationId xmlns:p14="http://schemas.microsoft.com/office/powerpoint/2010/main" val="6436017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A6489-A909-AAD1-7D58-58E93A8CC6ED}"/>
              </a:ext>
            </a:extLst>
          </p:cNvPr>
          <p:cNvSpPr>
            <a:spLocks noGrp="1"/>
          </p:cNvSpPr>
          <p:nvPr>
            <p:ph type="title"/>
          </p:nvPr>
        </p:nvSpPr>
        <p:spPr/>
        <p:txBody>
          <a:bodyPr/>
          <a:lstStyle/>
          <a:p>
            <a:r>
              <a:rPr lang="en-US" dirty="0"/>
              <a:t>So how can we exploit detection?</a:t>
            </a:r>
          </a:p>
        </p:txBody>
      </p:sp>
      <p:sp>
        <p:nvSpPr>
          <p:cNvPr id="3" name="Content Placeholder 2">
            <a:extLst>
              <a:ext uri="{FF2B5EF4-FFF2-40B4-BE49-F238E27FC236}">
                <a16:creationId xmlns:a16="http://schemas.microsoft.com/office/drawing/2014/main" id="{AECC67C5-BF55-E171-E31E-3E506AC109D8}"/>
              </a:ext>
            </a:extLst>
          </p:cNvPr>
          <p:cNvSpPr>
            <a:spLocks noGrp="1"/>
          </p:cNvSpPr>
          <p:nvPr>
            <p:ph idx="1"/>
          </p:nvPr>
        </p:nvSpPr>
        <p:spPr/>
        <p:txBody>
          <a:bodyPr vert="horz" lIns="91440" tIns="45720" rIns="91440" bIns="45720" rtlCol="0" anchor="t">
            <a:normAutofit lnSpcReduction="10000"/>
          </a:bodyPr>
          <a:lstStyle/>
          <a:p>
            <a:r>
              <a:rPr lang="en-US" dirty="0"/>
              <a:t>The observations can be exploited for more efficient detection approaches by applying a </a:t>
            </a:r>
            <a:r>
              <a:rPr lang="en-US" b="1" dirty="0"/>
              <a:t>moving average</a:t>
            </a:r>
            <a:r>
              <a:rPr lang="en-US" dirty="0"/>
              <a:t> (</a:t>
            </a:r>
            <a:r>
              <a:rPr lang="en-US" dirty="0" err="1"/>
              <a:t>mAvg</a:t>
            </a:r>
            <a:r>
              <a:rPr lang="en-US" dirty="0"/>
              <a:t>) of a particular window size to account for past probabilities.</a:t>
            </a:r>
          </a:p>
          <a:p>
            <a:pPr lvl="1">
              <a:buFont typeface="Courier New" panose="020B0604020202020204" pitchFamily="34" charset="0"/>
              <a:buChar char="o"/>
            </a:pPr>
            <a:r>
              <a:rPr lang="en-US" u="sng" dirty="0">
                <a:ea typeface="+mn-lt"/>
                <a:cs typeface="+mn-lt"/>
              </a:rPr>
              <a:t>Moving Average</a:t>
            </a:r>
            <a:r>
              <a:rPr lang="en-US" dirty="0">
                <a:ea typeface="+mn-lt"/>
                <a:cs typeface="+mn-lt"/>
              </a:rPr>
              <a:t>: a calculation that creates a series of averages from different selections of a data set</a:t>
            </a:r>
            <a:endParaRPr lang="en-US" dirty="0"/>
          </a:p>
          <a:p>
            <a:pPr lvl="1">
              <a:buFont typeface="Courier New" panose="020B0604020202020204" pitchFamily="34" charset="0"/>
              <a:buChar char="o"/>
            </a:pPr>
            <a:r>
              <a:rPr lang="en-US" dirty="0"/>
              <a:t>For a window of size k, the values of k – 1 previous detection probabilities are stored and combined with the current probability.</a:t>
            </a:r>
          </a:p>
          <a:p>
            <a:r>
              <a:rPr lang="en-US" dirty="0"/>
              <a:t>A 10% higher detection accuracy is achieved with a windows of 3 seconds, as this size is able to efficiently intercept the isolated detection errors.</a:t>
            </a:r>
          </a:p>
          <a:p>
            <a:pPr lvl="1">
              <a:buFont typeface="Courier New" panose="020B0604020202020204" pitchFamily="34" charset="0"/>
              <a:buChar char="o"/>
            </a:pPr>
            <a:r>
              <a:rPr lang="en-US" dirty="0"/>
              <a:t>Further increasing the windows sizes provides only a moderate gain and can degrade the accuracy as a result.</a:t>
            </a:r>
          </a:p>
        </p:txBody>
      </p:sp>
    </p:spTree>
    <p:extLst>
      <p:ext uri="{BB962C8B-B14F-4D97-AF65-F5344CB8AC3E}">
        <p14:creationId xmlns:p14="http://schemas.microsoft.com/office/powerpoint/2010/main" val="16387064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5F327-270B-80CC-5F06-B4DDAB8C2C45}"/>
              </a:ext>
            </a:extLst>
          </p:cNvPr>
          <p:cNvSpPr>
            <a:spLocks noGrp="1"/>
          </p:cNvSpPr>
          <p:nvPr>
            <p:ph type="title"/>
          </p:nvPr>
        </p:nvSpPr>
        <p:spPr/>
        <p:txBody>
          <a:bodyPr/>
          <a:lstStyle/>
          <a:p>
            <a:pPr algn="ctr"/>
            <a:r>
              <a:rPr lang="en-US" dirty="0"/>
              <a:t>Proof of Exploiting Detection </a:t>
            </a:r>
          </a:p>
        </p:txBody>
      </p:sp>
      <p:pic>
        <p:nvPicPr>
          <p:cNvPr id="4" name="Content Placeholder 3" descr="A graph of a function&#10;&#10;Description automatically generated">
            <a:extLst>
              <a:ext uri="{FF2B5EF4-FFF2-40B4-BE49-F238E27FC236}">
                <a16:creationId xmlns:a16="http://schemas.microsoft.com/office/drawing/2014/main" id="{3EF892E4-DFD0-5C20-ACF8-20228E8ACE5B}"/>
              </a:ext>
            </a:extLst>
          </p:cNvPr>
          <p:cNvPicPr>
            <a:picLocks noGrp="1" noChangeAspect="1"/>
          </p:cNvPicPr>
          <p:nvPr>
            <p:ph idx="1"/>
          </p:nvPr>
        </p:nvPicPr>
        <p:blipFill>
          <a:blip r:embed="rId2"/>
          <a:stretch>
            <a:fillRect/>
          </a:stretch>
        </p:blipFill>
        <p:spPr>
          <a:xfrm>
            <a:off x="302846" y="2213598"/>
            <a:ext cx="11586306" cy="3712159"/>
          </a:xfrm>
        </p:spPr>
      </p:pic>
    </p:spTree>
    <p:extLst>
      <p:ext uri="{BB962C8B-B14F-4D97-AF65-F5344CB8AC3E}">
        <p14:creationId xmlns:p14="http://schemas.microsoft.com/office/powerpoint/2010/main" val="17836677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ECA35-9F83-4BE9-477B-7D4CEC8D4AE7}"/>
              </a:ext>
            </a:extLst>
          </p:cNvPr>
          <p:cNvSpPr>
            <a:spLocks noGrp="1"/>
          </p:cNvSpPr>
          <p:nvPr>
            <p:ph type="title"/>
          </p:nvPr>
        </p:nvSpPr>
        <p:spPr/>
        <p:txBody>
          <a:bodyPr/>
          <a:lstStyle/>
          <a:p>
            <a:pPr algn="ctr"/>
            <a:r>
              <a:rPr lang="en-US" dirty="0"/>
              <a:t>Moving Average Benefits With Both Jammers</a:t>
            </a:r>
            <a:endParaRPr lang="en-US"/>
          </a:p>
        </p:txBody>
      </p:sp>
      <p:pic>
        <p:nvPicPr>
          <p:cNvPr id="4" name="Content Placeholder 3">
            <a:extLst>
              <a:ext uri="{FF2B5EF4-FFF2-40B4-BE49-F238E27FC236}">
                <a16:creationId xmlns:a16="http://schemas.microsoft.com/office/drawing/2014/main" id="{01964AFE-08E6-2703-9BC2-F93A575BFF64}"/>
              </a:ext>
            </a:extLst>
          </p:cNvPr>
          <p:cNvPicPr>
            <a:picLocks noGrp="1" noChangeAspect="1"/>
          </p:cNvPicPr>
          <p:nvPr>
            <p:ph idx="1"/>
          </p:nvPr>
        </p:nvPicPr>
        <p:blipFill>
          <a:blip r:embed="rId3"/>
          <a:stretch>
            <a:fillRect/>
          </a:stretch>
        </p:blipFill>
        <p:spPr>
          <a:xfrm>
            <a:off x="2320192" y="1943039"/>
            <a:ext cx="7561384" cy="4458432"/>
          </a:xfrm>
        </p:spPr>
      </p:pic>
    </p:spTree>
    <p:extLst>
      <p:ext uri="{BB962C8B-B14F-4D97-AF65-F5344CB8AC3E}">
        <p14:creationId xmlns:p14="http://schemas.microsoft.com/office/powerpoint/2010/main" val="27209046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1D340-2F91-90B0-9B5C-AC89FC0BB452}"/>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448FFF58-6B26-643D-4BE5-9F9A3FC3C519}"/>
              </a:ext>
            </a:extLst>
          </p:cNvPr>
          <p:cNvSpPr>
            <a:spLocks noGrp="1"/>
          </p:cNvSpPr>
          <p:nvPr>
            <p:ph idx="1"/>
          </p:nvPr>
        </p:nvSpPr>
        <p:spPr/>
        <p:txBody>
          <a:bodyPr vert="horz" lIns="91440" tIns="45720" rIns="91440" bIns="45720" rtlCol="0" anchor="t">
            <a:normAutofit fontScale="92500" lnSpcReduction="10000"/>
          </a:bodyPr>
          <a:lstStyle/>
          <a:p>
            <a:r>
              <a:rPr lang="en-US" dirty="0"/>
              <a:t>A machine learning-based jamming detection approach for 802.11 networks that works with off-the-shelf hardware was presented.</a:t>
            </a:r>
          </a:p>
          <a:p>
            <a:r>
              <a:rPr lang="en-US" dirty="0"/>
              <a:t>Experiments were conducted in both indoor and mobile outdoor scenarios using good/bad-links with concurrent traffic from neighbor networks</a:t>
            </a:r>
          </a:p>
          <a:p>
            <a:pPr lvl="1">
              <a:buFont typeface="Courier New" panose="020B0604020202020204" pitchFamily="34" charset="0"/>
              <a:buChar char="o"/>
            </a:pPr>
            <a:r>
              <a:rPr lang="en-US" dirty="0"/>
              <a:t>And for constant and reactive jammer types</a:t>
            </a:r>
          </a:p>
          <a:p>
            <a:r>
              <a:rPr lang="en-US" dirty="0"/>
              <a:t>Shown that exploiting the knowledge of past predictions in combination with cooperative jamming detection significantly improves the detection accuracy.</a:t>
            </a:r>
          </a:p>
          <a:p>
            <a:r>
              <a:rPr lang="en-US" dirty="0"/>
              <a:t>Compared different popular machine learning algorithms with respect to their accuracy and robustness.</a:t>
            </a:r>
          </a:p>
          <a:p>
            <a:pPr lvl="1">
              <a:buFont typeface="Courier New" panose="020B0604020202020204" pitchFamily="34" charset="0"/>
              <a:buChar char="o"/>
            </a:pPr>
            <a:r>
              <a:rPr lang="en-US" dirty="0"/>
              <a:t>Out of scope for the paper's findings</a:t>
            </a:r>
          </a:p>
          <a:p>
            <a:endParaRPr lang="en-US" dirty="0"/>
          </a:p>
        </p:txBody>
      </p:sp>
    </p:spTree>
    <p:extLst>
      <p:ext uri="{BB962C8B-B14F-4D97-AF65-F5344CB8AC3E}">
        <p14:creationId xmlns:p14="http://schemas.microsoft.com/office/powerpoint/2010/main" val="30966340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E9D1DD-4086-9B6B-986E-686383B494B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Contrast with Other Solutions</a:t>
            </a:r>
          </a:p>
        </p:txBody>
      </p:sp>
      <p:pic>
        <p:nvPicPr>
          <p:cNvPr id="5" name="Content Placeholder 4" descr="A screenshot of a graph&#10;&#10;Description automatically generated">
            <a:extLst>
              <a:ext uri="{FF2B5EF4-FFF2-40B4-BE49-F238E27FC236}">
                <a16:creationId xmlns:a16="http://schemas.microsoft.com/office/drawing/2014/main" id="{A7D989FB-D60A-FF8E-7818-3EFD5679E622}"/>
              </a:ext>
            </a:extLst>
          </p:cNvPr>
          <p:cNvPicPr>
            <a:picLocks noGrp="1" noChangeAspect="1"/>
          </p:cNvPicPr>
          <p:nvPr>
            <p:ph idx="1"/>
          </p:nvPr>
        </p:nvPicPr>
        <p:blipFill>
          <a:blip r:embed="rId2"/>
          <a:stretch>
            <a:fillRect/>
          </a:stretch>
        </p:blipFill>
        <p:spPr>
          <a:xfrm>
            <a:off x="5039161" y="643466"/>
            <a:ext cx="6257010" cy="5568739"/>
          </a:xfrm>
          <a:prstGeom prst="rect">
            <a:avLst/>
          </a:prstGeom>
        </p:spPr>
      </p:pic>
    </p:spTree>
    <p:extLst>
      <p:ext uri="{BB962C8B-B14F-4D97-AF65-F5344CB8AC3E}">
        <p14:creationId xmlns:p14="http://schemas.microsoft.com/office/powerpoint/2010/main" val="491318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5E19A3-C3BD-55C9-5183-4FAB6F599A4D}"/>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How have things changed…</a:t>
            </a:r>
          </a:p>
        </p:txBody>
      </p:sp>
      <p:sp>
        <p:nvSpPr>
          <p:cNvPr id="18"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91421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A6549F-427A-1462-60AE-C3CAB1EACFD5}"/>
              </a:ext>
            </a:extLst>
          </p:cNvPr>
          <p:cNvSpPr>
            <a:spLocks noGrp="1"/>
          </p:cNvSpPr>
          <p:nvPr>
            <p:ph type="title"/>
          </p:nvPr>
        </p:nvSpPr>
        <p:spPr>
          <a:xfrm>
            <a:off x="586478" y="1683756"/>
            <a:ext cx="3115265" cy="2396359"/>
          </a:xfrm>
        </p:spPr>
        <p:txBody>
          <a:bodyPr anchor="b">
            <a:normAutofit/>
          </a:bodyPr>
          <a:lstStyle/>
          <a:p>
            <a:pPr algn="r"/>
            <a:r>
              <a:rPr lang="en-US" sz="3700" dirty="0">
                <a:solidFill>
                  <a:srgbClr val="FFFFFF"/>
                </a:solidFill>
              </a:rPr>
              <a:t>Improvements since 2014</a:t>
            </a:r>
            <a:r>
              <a:rPr lang="en-US" sz="2400" baseline="50000" dirty="0">
                <a:solidFill>
                  <a:srgbClr val="FFFFFF"/>
                </a:solidFill>
              </a:rPr>
              <a:t>[4]</a:t>
            </a:r>
            <a:endParaRPr lang="en-US" sz="3700" baseline="50000" dirty="0">
              <a:solidFill>
                <a:srgbClr val="FFFFFF"/>
              </a:solidFill>
            </a:endParaRPr>
          </a:p>
        </p:txBody>
      </p:sp>
      <p:graphicFrame>
        <p:nvGraphicFramePr>
          <p:cNvPr id="7" name="Content Placeholder 4">
            <a:extLst>
              <a:ext uri="{FF2B5EF4-FFF2-40B4-BE49-F238E27FC236}">
                <a16:creationId xmlns:a16="http://schemas.microsoft.com/office/drawing/2014/main" id="{74A8576A-459F-C0C2-EFB8-FD5FF1E9DBA8}"/>
              </a:ext>
            </a:extLst>
          </p:cNvPr>
          <p:cNvGraphicFramePr>
            <a:graphicFrameLocks noGrp="1"/>
          </p:cNvGraphicFramePr>
          <p:nvPr>
            <p:ph idx="1"/>
            <p:extLst>
              <p:ext uri="{D42A27DB-BD31-4B8C-83A1-F6EECF244321}">
                <p14:modId xmlns:p14="http://schemas.microsoft.com/office/powerpoint/2010/main" val="1547873230"/>
              </p:ext>
            </p:extLst>
          </p:nvPr>
        </p:nvGraphicFramePr>
        <p:xfrm>
          <a:off x="4905052" y="750440"/>
          <a:ext cx="6666833" cy="2829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A02FA47A-71F2-E446-9F68-9B49D87DF54B}"/>
              </a:ext>
            </a:extLst>
          </p:cNvPr>
          <p:cNvSpPr txBox="1"/>
          <p:nvPr/>
        </p:nvSpPr>
        <p:spPr>
          <a:xfrm>
            <a:off x="4905052" y="3861881"/>
            <a:ext cx="6700470" cy="1569660"/>
          </a:xfrm>
          <a:prstGeom prst="rect">
            <a:avLst/>
          </a:prstGeom>
          <a:noFill/>
        </p:spPr>
        <p:txBody>
          <a:bodyPr wrap="square" rtlCol="0">
            <a:spAutoFit/>
          </a:bodyPr>
          <a:lstStyle/>
          <a:p>
            <a:r>
              <a:rPr lang="en-US" sz="2400" dirty="0"/>
              <a:t>Modern networks can now detect not only constant and reactive jamming but also intermittent and intelligent attacks that would have previously eluded simpler detection models.</a:t>
            </a:r>
          </a:p>
        </p:txBody>
      </p:sp>
    </p:spTree>
    <p:extLst>
      <p:ext uri="{BB962C8B-B14F-4D97-AF65-F5344CB8AC3E}">
        <p14:creationId xmlns:p14="http://schemas.microsoft.com/office/powerpoint/2010/main" val="11765873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AFC59-3A35-3721-DF03-9CBD01EA0C20}"/>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22D254F4-8910-FC28-F4B1-2CB1ED05362C}"/>
              </a:ext>
            </a:extLst>
          </p:cNvPr>
          <p:cNvSpPr>
            <a:spLocks noGrp="1"/>
          </p:cNvSpPr>
          <p:nvPr>
            <p:ph idx="1"/>
          </p:nvPr>
        </p:nvSpPr>
        <p:spPr/>
        <p:txBody>
          <a:bodyPr vert="horz" lIns="91440" tIns="45720" rIns="91440" bIns="45720" rtlCol="0" anchor="t">
            <a:normAutofit/>
          </a:bodyPr>
          <a:lstStyle/>
          <a:p>
            <a:pPr marL="0" indent="0">
              <a:buNone/>
            </a:pPr>
            <a:r>
              <a:rPr lang="en-US" dirty="0">
                <a:ea typeface="+mn-lt"/>
                <a:cs typeface="+mn-lt"/>
              </a:rPr>
              <a:t>[1] Oscar </a:t>
            </a:r>
            <a:r>
              <a:rPr lang="en-US" dirty="0" err="1">
                <a:ea typeface="+mn-lt"/>
                <a:cs typeface="+mn-lt"/>
              </a:rPr>
              <a:t>Punal</a:t>
            </a:r>
            <a:r>
              <a:rPr lang="en-US" dirty="0">
                <a:ea typeface="+mn-lt"/>
                <a:cs typeface="+mn-lt"/>
              </a:rPr>
              <a:t>, Ismet </a:t>
            </a:r>
            <a:r>
              <a:rPr lang="en-US" dirty="0" err="1">
                <a:ea typeface="+mn-lt"/>
                <a:cs typeface="+mn-lt"/>
              </a:rPr>
              <a:t>Akta</a:t>
            </a:r>
            <a:r>
              <a:rPr lang="en-US" dirty="0">
                <a:ea typeface="+mn-lt"/>
                <a:cs typeface="+mn-lt"/>
              </a:rPr>
              <a:t>, </a:t>
            </a:r>
            <a:r>
              <a:rPr lang="en-US" dirty="0" err="1">
                <a:ea typeface="+mn-lt"/>
                <a:cs typeface="+mn-lt"/>
              </a:rPr>
              <a:t>Caj</a:t>
            </a:r>
            <a:r>
              <a:rPr lang="en-US" dirty="0">
                <a:ea typeface="+mn-lt"/>
                <a:cs typeface="+mn-lt"/>
              </a:rPr>
              <a:t>-Julian </a:t>
            </a:r>
            <a:r>
              <a:rPr lang="en-US" dirty="0" err="1">
                <a:ea typeface="+mn-lt"/>
                <a:cs typeface="+mn-lt"/>
              </a:rPr>
              <a:t>Schnelke</a:t>
            </a:r>
            <a:r>
              <a:rPr lang="en-US" dirty="0">
                <a:ea typeface="+mn-lt"/>
                <a:cs typeface="+mn-lt"/>
              </a:rPr>
              <a:t>, Gloria Abidin, Klaus </a:t>
            </a:r>
            <a:r>
              <a:rPr lang="en-US" dirty="0" err="1">
                <a:ea typeface="+mn-lt"/>
                <a:cs typeface="+mn-lt"/>
              </a:rPr>
              <a:t>Wehrle</a:t>
            </a:r>
            <a:r>
              <a:rPr lang="en-US" dirty="0">
                <a:ea typeface="+mn-lt"/>
                <a:cs typeface="+mn-lt"/>
              </a:rPr>
              <a:t> and James Gross, "Machine Learning-based Jamming Detection for IEEE 802.11: Design and Experimental Evaluation", IEEE Conference on A World of Wireless, Mobile and Multimedia Networks (</a:t>
            </a:r>
            <a:r>
              <a:rPr lang="en-US" dirty="0" err="1">
                <a:ea typeface="+mn-lt"/>
                <a:cs typeface="+mn-lt"/>
              </a:rPr>
              <a:t>WoWMoM</a:t>
            </a:r>
            <a:r>
              <a:rPr lang="en-US" dirty="0">
                <a:ea typeface="+mn-lt"/>
                <a:cs typeface="+mn-lt"/>
              </a:rPr>
              <a:t>), 2014.</a:t>
            </a:r>
          </a:p>
          <a:p>
            <a:pPr marL="0" indent="0">
              <a:buNone/>
            </a:pPr>
            <a:r>
              <a:rPr lang="en-US" dirty="0"/>
              <a:t>[2]</a:t>
            </a:r>
            <a:r>
              <a:rPr lang="en-US" dirty="0">
                <a:ea typeface="+mn-lt"/>
                <a:cs typeface="+mn-lt"/>
              </a:rPr>
              <a:t> I. </a:t>
            </a:r>
            <a:r>
              <a:rPr lang="en-US" dirty="0" err="1">
                <a:ea typeface="+mn-lt"/>
                <a:cs typeface="+mn-lt"/>
              </a:rPr>
              <a:t>Aktas</a:t>
            </a:r>
            <a:r>
              <a:rPr lang="en-US" dirty="0">
                <a:ea typeface="+mn-lt"/>
                <a:cs typeface="+mn-lt"/>
              </a:rPr>
              <a:t>, F. Schmidt, M. </a:t>
            </a:r>
            <a:r>
              <a:rPr lang="en-US" dirty="0" err="1">
                <a:ea typeface="+mn-lt"/>
                <a:cs typeface="+mn-lt"/>
              </a:rPr>
              <a:t>Alizai</a:t>
            </a:r>
            <a:r>
              <a:rPr lang="en-US" dirty="0">
                <a:ea typeface="+mn-lt"/>
                <a:cs typeface="+mn-lt"/>
              </a:rPr>
              <a:t>, T. </a:t>
            </a:r>
            <a:r>
              <a:rPr lang="en-US" dirty="0" err="1">
                <a:ea typeface="+mn-lt"/>
                <a:cs typeface="+mn-lt"/>
              </a:rPr>
              <a:t>Drüner</a:t>
            </a:r>
            <a:r>
              <a:rPr lang="en-US" dirty="0">
                <a:ea typeface="+mn-lt"/>
                <a:cs typeface="+mn-lt"/>
              </a:rPr>
              <a:t>, and K. </a:t>
            </a:r>
            <a:r>
              <a:rPr lang="en-US" dirty="0" err="1">
                <a:ea typeface="+mn-lt"/>
                <a:cs typeface="+mn-lt"/>
              </a:rPr>
              <a:t>Wehrle</a:t>
            </a:r>
            <a:r>
              <a:rPr lang="en-US" dirty="0">
                <a:ea typeface="+mn-lt"/>
                <a:cs typeface="+mn-lt"/>
              </a:rPr>
              <a:t>. CRAWLER: An Experimentation Platform for System Monitoring and Cross-</a:t>
            </a:r>
            <a:r>
              <a:rPr lang="en-US" dirty="0" err="1">
                <a:ea typeface="+mn-lt"/>
                <a:cs typeface="+mn-lt"/>
              </a:rPr>
              <a:t>LayerCoordination</a:t>
            </a:r>
            <a:r>
              <a:rPr lang="en-US" dirty="0">
                <a:ea typeface="+mn-lt"/>
                <a:cs typeface="+mn-lt"/>
              </a:rPr>
              <a:t>. In Proc. IEEE </a:t>
            </a:r>
            <a:r>
              <a:rPr lang="en-US" dirty="0" err="1">
                <a:ea typeface="+mn-lt"/>
                <a:cs typeface="+mn-lt"/>
              </a:rPr>
              <a:t>WoWMoM</a:t>
            </a:r>
            <a:r>
              <a:rPr lang="en-US" dirty="0">
                <a:ea typeface="+mn-lt"/>
                <a:cs typeface="+mn-lt"/>
              </a:rPr>
              <a:t>, 2012.</a:t>
            </a:r>
          </a:p>
          <a:p>
            <a:pPr marL="0" indent="0">
              <a:buNone/>
            </a:pPr>
            <a:r>
              <a:rPr lang="en-US" dirty="0">
                <a:ea typeface="+mn-lt"/>
                <a:cs typeface="+mn-lt"/>
              </a:rPr>
              <a:t>[3]  </a:t>
            </a:r>
            <a:r>
              <a:rPr lang="en-US" dirty="0"/>
              <a:t>https://www.ibm.com/topics/random-forest</a:t>
            </a:r>
            <a:endParaRPr lang="en-US" dirty="0">
              <a:ea typeface="+mn-lt"/>
              <a:cs typeface="+mn-lt"/>
            </a:endParaRPr>
          </a:p>
          <a:p>
            <a:pPr marL="0" indent="0">
              <a:buNone/>
            </a:pPr>
            <a:r>
              <a:rPr lang="en-US" dirty="0">
                <a:ea typeface="+mn-lt"/>
                <a:cs typeface="+mn-lt"/>
              </a:rPr>
              <a:t>[4] https://ar5iv.labs.arxiv.org/html/2004.06077</a:t>
            </a:r>
            <a:endParaRPr lang="en-US" dirty="0"/>
          </a:p>
          <a:p>
            <a:pPr marL="0" indent="0">
              <a:buNone/>
            </a:pPr>
            <a:endParaRPr lang="en-US" dirty="0">
              <a:ea typeface="+mn-lt"/>
              <a:cs typeface="+mn-lt"/>
            </a:endParaRPr>
          </a:p>
          <a:p>
            <a:pPr marL="0" indent="0">
              <a:buNone/>
            </a:pPr>
            <a:endParaRPr lang="en-US" dirty="0"/>
          </a:p>
        </p:txBody>
      </p:sp>
    </p:spTree>
    <p:extLst>
      <p:ext uri="{BB962C8B-B14F-4D97-AF65-F5344CB8AC3E}">
        <p14:creationId xmlns:p14="http://schemas.microsoft.com/office/powerpoint/2010/main" val="18847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189788-1E83-CB2B-CE8D-40BE06650478}"/>
              </a:ext>
            </a:extLst>
          </p:cNvPr>
          <p:cNvSpPr>
            <a:spLocks noGrp="1"/>
          </p:cNvSpPr>
          <p:nvPr>
            <p:ph type="title"/>
          </p:nvPr>
        </p:nvSpPr>
        <p:spPr>
          <a:xfrm>
            <a:off x="284012" y="640823"/>
            <a:ext cx="4178573" cy="5583148"/>
          </a:xfrm>
        </p:spPr>
        <p:txBody>
          <a:bodyPr anchor="ctr">
            <a:normAutofit/>
          </a:bodyPr>
          <a:lstStyle/>
          <a:p>
            <a:r>
              <a:rPr lang="en-US" sz="4500" dirty="0"/>
              <a:t>Detecting-based</a:t>
            </a:r>
            <a:br>
              <a:rPr lang="en-US" sz="4500" dirty="0"/>
            </a:br>
            <a:r>
              <a:rPr lang="en-US" sz="4500" dirty="0"/>
              <a:t>Approach</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B298650-D4B5-4B90-159C-E91FA329D9C2}"/>
              </a:ext>
            </a:extLst>
          </p:cNvPr>
          <p:cNvGraphicFramePr>
            <a:graphicFrameLocks noGrp="1"/>
          </p:cNvGraphicFramePr>
          <p:nvPr>
            <p:ph idx="1"/>
            <p:extLst>
              <p:ext uri="{D42A27DB-BD31-4B8C-83A1-F6EECF244321}">
                <p14:modId xmlns:p14="http://schemas.microsoft.com/office/powerpoint/2010/main" val="81747473"/>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8148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9DD1-A2F0-CB01-44A3-8874DD231B65}"/>
              </a:ext>
            </a:extLst>
          </p:cNvPr>
          <p:cNvSpPr>
            <a:spLocks noGrp="1"/>
          </p:cNvSpPr>
          <p:nvPr>
            <p:ph type="title"/>
          </p:nvPr>
        </p:nvSpPr>
        <p:spPr/>
        <p:txBody>
          <a:bodyPr/>
          <a:lstStyle/>
          <a:p>
            <a:r>
              <a:rPr lang="en-US"/>
              <a:t>Why doesn't manual thresholding work?</a:t>
            </a:r>
          </a:p>
        </p:txBody>
      </p:sp>
      <p:sp>
        <p:nvSpPr>
          <p:cNvPr id="3" name="Content Placeholder 2">
            <a:extLst>
              <a:ext uri="{FF2B5EF4-FFF2-40B4-BE49-F238E27FC236}">
                <a16:creationId xmlns:a16="http://schemas.microsoft.com/office/drawing/2014/main" id="{49207121-E2E4-7639-D49A-6132E0A31BEC}"/>
              </a:ext>
            </a:extLst>
          </p:cNvPr>
          <p:cNvSpPr>
            <a:spLocks noGrp="1"/>
          </p:cNvSpPr>
          <p:nvPr>
            <p:ph idx="1"/>
          </p:nvPr>
        </p:nvSpPr>
        <p:spPr/>
        <p:txBody>
          <a:bodyPr vert="horz" lIns="91440" tIns="45720" rIns="91440" bIns="45720" rtlCol="0" anchor="t">
            <a:normAutofit/>
          </a:bodyPr>
          <a:lstStyle/>
          <a:p>
            <a:pPr>
              <a:buNone/>
            </a:pPr>
            <a:r>
              <a:rPr lang="en-US">
                <a:ea typeface="+mn-lt"/>
                <a:cs typeface="+mn-lt"/>
              </a:rPr>
              <a:t>Set based off of empirical observations: what if conditions change?</a:t>
            </a:r>
          </a:p>
          <a:p>
            <a:pPr>
              <a:buNone/>
            </a:pPr>
            <a:r>
              <a:rPr lang="en-US">
                <a:ea typeface="+mn-lt"/>
                <a:cs typeface="+mn-lt"/>
              </a:rPr>
              <a:t>Must consider factors like:</a:t>
            </a:r>
          </a:p>
          <a:p>
            <a:r>
              <a:rPr lang="en-US">
                <a:ea typeface="+mn-lt"/>
                <a:cs typeface="+mn-lt"/>
              </a:rPr>
              <a:t>Network congestion</a:t>
            </a:r>
          </a:p>
          <a:p>
            <a:r>
              <a:rPr lang="en-US">
                <a:ea typeface="+mn-lt"/>
                <a:cs typeface="+mn-lt"/>
              </a:rPr>
              <a:t>Challenging wireless</a:t>
            </a:r>
            <a:r>
              <a:rPr lang="en-US"/>
              <a:t> </a:t>
            </a:r>
            <a:r>
              <a:rPr lang="en-US">
                <a:ea typeface="+mn-lt"/>
                <a:cs typeface="+mn-lt"/>
              </a:rPr>
              <a:t>link conditions</a:t>
            </a:r>
          </a:p>
          <a:p>
            <a:pPr>
              <a:buNone/>
            </a:pPr>
            <a:endParaRPr lang="en-US">
              <a:ea typeface="+mn-lt"/>
              <a:cs typeface="+mn-lt"/>
            </a:endParaRPr>
          </a:p>
          <a:p>
            <a:pPr>
              <a:buNone/>
            </a:pPr>
            <a:r>
              <a:rPr lang="en-US">
                <a:ea typeface="+mn-lt"/>
                <a:cs typeface="+mn-lt"/>
              </a:rPr>
              <a:t>What about more metrics?</a:t>
            </a:r>
          </a:p>
          <a:p>
            <a:r>
              <a:rPr lang="en-US">
                <a:ea typeface="+mn-lt"/>
                <a:cs typeface="+mn-lt"/>
              </a:rPr>
              <a:t>Should increase accuracy</a:t>
            </a:r>
          </a:p>
          <a:p>
            <a:r>
              <a:rPr lang="en-US">
                <a:ea typeface="+mn-lt"/>
                <a:cs typeface="+mn-lt"/>
              </a:rPr>
              <a:t>Complicates the problem of the manual threshold setting.</a:t>
            </a:r>
            <a:endParaRPr lang="en-US" dirty="0"/>
          </a:p>
        </p:txBody>
      </p:sp>
    </p:spTree>
    <p:extLst>
      <p:ext uri="{BB962C8B-B14F-4D97-AF65-F5344CB8AC3E}">
        <p14:creationId xmlns:p14="http://schemas.microsoft.com/office/powerpoint/2010/main" val="3660858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154432-0827-0C83-8045-9FF746C7A06D}"/>
              </a:ext>
            </a:extLst>
          </p:cNvPr>
          <p:cNvSpPr>
            <a:spLocks noGrp="1"/>
          </p:cNvSpPr>
          <p:nvPr>
            <p:ph type="title"/>
          </p:nvPr>
        </p:nvSpPr>
        <p:spPr>
          <a:xfrm>
            <a:off x="838200" y="557188"/>
            <a:ext cx="10515600" cy="1133499"/>
          </a:xfrm>
        </p:spPr>
        <p:txBody>
          <a:bodyPr>
            <a:normAutofit/>
          </a:bodyPr>
          <a:lstStyle/>
          <a:p>
            <a:pPr algn="ctr"/>
            <a:r>
              <a:rPr lang="en-US" sz="5200"/>
              <a:t>Pros of Machine Learning</a:t>
            </a:r>
          </a:p>
        </p:txBody>
      </p:sp>
      <p:graphicFrame>
        <p:nvGraphicFramePr>
          <p:cNvPr id="5" name="Content Placeholder 2">
            <a:extLst>
              <a:ext uri="{FF2B5EF4-FFF2-40B4-BE49-F238E27FC236}">
                <a16:creationId xmlns:a16="http://schemas.microsoft.com/office/drawing/2014/main" id="{43F2AE7E-0419-5FE9-1632-707FBF990C87}"/>
              </a:ext>
            </a:extLst>
          </p:cNvPr>
          <p:cNvGraphicFramePr>
            <a:graphicFrameLocks noGrp="1"/>
          </p:cNvGraphicFramePr>
          <p:nvPr>
            <p:ph idx="1"/>
            <p:extLst>
              <p:ext uri="{D42A27DB-BD31-4B8C-83A1-F6EECF244321}">
                <p14:modId xmlns:p14="http://schemas.microsoft.com/office/powerpoint/2010/main" val="4110872174"/>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2645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E9DAC-7ECF-FE8F-F2FF-0A2BD27418E7}"/>
              </a:ext>
            </a:extLst>
          </p:cNvPr>
          <p:cNvSpPr>
            <a:spLocks noGrp="1"/>
          </p:cNvSpPr>
          <p:nvPr>
            <p:ph type="title"/>
          </p:nvPr>
        </p:nvSpPr>
        <p:spPr>
          <a:xfrm>
            <a:off x="761803" y="350196"/>
            <a:ext cx="4646904" cy="1624520"/>
          </a:xfrm>
        </p:spPr>
        <p:txBody>
          <a:bodyPr anchor="ctr">
            <a:normAutofit/>
          </a:bodyPr>
          <a:lstStyle/>
          <a:p>
            <a:r>
              <a:rPr lang="en-US" sz="4000"/>
              <a:t>Metrics vs Helper Metrics</a:t>
            </a:r>
          </a:p>
        </p:txBody>
      </p:sp>
      <p:sp>
        <p:nvSpPr>
          <p:cNvPr id="3" name="Content Placeholder 2">
            <a:extLst>
              <a:ext uri="{FF2B5EF4-FFF2-40B4-BE49-F238E27FC236}">
                <a16:creationId xmlns:a16="http://schemas.microsoft.com/office/drawing/2014/main" id="{6A138258-B014-2327-1283-D40597DF84E3}"/>
              </a:ext>
            </a:extLst>
          </p:cNvPr>
          <p:cNvSpPr>
            <a:spLocks noGrp="1"/>
          </p:cNvSpPr>
          <p:nvPr>
            <p:ph idx="1"/>
          </p:nvPr>
        </p:nvSpPr>
        <p:spPr>
          <a:xfrm>
            <a:off x="761802" y="2743200"/>
            <a:ext cx="4646905" cy="3613149"/>
          </a:xfrm>
        </p:spPr>
        <p:txBody>
          <a:bodyPr vert="horz" lIns="91440" tIns="45720" rIns="91440" bIns="45720" rtlCol="0" anchor="t">
            <a:normAutofit/>
          </a:bodyPr>
          <a:lstStyle/>
          <a:p>
            <a:r>
              <a:rPr lang="en-US" sz="2400" dirty="0"/>
              <a:t>Metrics directly indicate jamming</a:t>
            </a:r>
          </a:p>
          <a:p>
            <a:r>
              <a:rPr lang="en-US" sz="2400" dirty="0"/>
              <a:t>Helper metrics can provide context to adjust weights of metrics</a:t>
            </a:r>
          </a:p>
        </p:txBody>
      </p:sp>
      <p:pic>
        <p:nvPicPr>
          <p:cNvPr id="5" name="Picture 4" descr="High angle view of rulers against a white background">
            <a:extLst>
              <a:ext uri="{FF2B5EF4-FFF2-40B4-BE49-F238E27FC236}">
                <a16:creationId xmlns:a16="http://schemas.microsoft.com/office/drawing/2014/main" id="{0E03AE24-7513-6490-FA31-779826070293}"/>
              </a:ext>
            </a:extLst>
          </p:cNvPr>
          <p:cNvPicPr>
            <a:picLocks noChangeAspect="1"/>
          </p:cNvPicPr>
          <p:nvPr/>
        </p:nvPicPr>
        <p:blipFill>
          <a:blip r:embed="rId2"/>
          <a:srcRect l="14465" r="26134" b="-2"/>
          <a:stretch/>
        </p:blipFill>
        <p:spPr>
          <a:xfrm>
            <a:off x="6096000" y="1"/>
            <a:ext cx="6102825" cy="6858000"/>
          </a:xfrm>
          <a:prstGeom prst="rect">
            <a:avLst/>
          </a:prstGeom>
        </p:spPr>
      </p:pic>
    </p:spTree>
    <p:extLst>
      <p:ext uri="{BB962C8B-B14F-4D97-AF65-F5344CB8AC3E}">
        <p14:creationId xmlns:p14="http://schemas.microsoft.com/office/powerpoint/2010/main" val="33517969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61</TotalTime>
  <Words>2557</Words>
  <Application>Microsoft Office PowerPoint</Application>
  <PresentationFormat>Widescreen</PresentationFormat>
  <Paragraphs>236</Paragraphs>
  <Slides>58</Slides>
  <Notes>15</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Machine Learning-based Jamming Detection for IEEE 802.11: Design and Experimental Evaluation - Oscar Punal, Ismet Aktas, Gloria Abidin</vt:lpstr>
      <vt:lpstr>What is Jamming?</vt:lpstr>
      <vt:lpstr>Relevance</vt:lpstr>
      <vt:lpstr>Mitigation</vt:lpstr>
      <vt:lpstr>Shortcomings of Mitigation-Based Approach</vt:lpstr>
      <vt:lpstr>Detecting-based Approach</vt:lpstr>
      <vt:lpstr>Why doesn't manual thresholding work?</vt:lpstr>
      <vt:lpstr>Pros of Machine Learning</vt:lpstr>
      <vt:lpstr>Metrics vs Helper Metrics</vt:lpstr>
      <vt:lpstr>Good-link vs Bad-link Conditions</vt:lpstr>
      <vt:lpstr>Constant vs Reactive Jammers</vt:lpstr>
      <vt:lpstr>Constant Jammer</vt:lpstr>
      <vt:lpstr>Reactive Jammer</vt:lpstr>
      <vt:lpstr>Jammer Efficiency Comparison</vt:lpstr>
      <vt:lpstr>What does a Jammer look like?</vt:lpstr>
      <vt:lpstr>WARP Board Visual </vt:lpstr>
      <vt:lpstr>Main Hardware Components of the WARP Board</vt:lpstr>
      <vt:lpstr>PowerPoint Presentation</vt:lpstr>
      <vt:lpstr>PowerPoint Presentation</vt:lpstr>
      <vt:lpstr>PowerPoint Presentation</vt:lpstr>
      <vt:lpstr>Indicators of Jamming</vt:lpstr>
      <vt:lpstr>How are Indicators Selected</vt:lpstr>
      <vt:lpstr>Channel Metrics</vt:lpstr>
      <vt:lpstr>Performance Metrics</vt:lpstr>
      <vt:lpstr>Signal Metrics</vt:lpstr>
      <vt:lpstr>Overall Metrics Selected</vt:lpstr>
      <vt:lpstr>Behavior of Metrics under Various Conditions</vt:lpstr>
      <vt:lpstr>Threshold Identification</vt:lpstr>
      <vt:lpstr>CRAWLER</vt:lpstr>
      <vt:lpstr>Conceptual View of CRAWLER’s Components</vt:lpstr>
      <vt:lpstr>Phase 1: Data Collection</vt:lpstr>
      <vt:lpstr>Integration With CRAWLER</vt:lpstr>
      <vt:lpstr>Phase 2: Application of ML on Collected Data</vt:lpstr>
      <vt:lpstr>Machine Learning With CRAWLER</vt:lpstr>
      <vt:lpstr>Description of Detection Approach</vt:lpstr>
      <vt:lpstr>Design Overview of Detection Approach</vt:lpstr>
      <vt:lpstr>Evaluation of Approach </vt:lpstr>
      <vt:lpstr>Measurement Methodology</vt:lpstr>
      <vt:lpstr>More on Methodology Measurements...</vt:lpstr>
      <vt:lpstr>Random Forest Learning Algorithm</vt:lpstr>
      <vt:lpstr>Random Forest Visual</vt:lpstr>
      <vt:lpstr>Detection Accuracy </vt:lpstr>
      <vt:lpstr>Why a Random Forest model?</vt:lpstr>
      <vt:lpstr>Detection Accuracy in the Indoor Scenario</vt:lpstr>
      <vt:lpstr>Outdoor and Mobile Jamming Detection</vt:lpstr>
      <vt:lpstr>Outdoor and Mobile Jamming Detection</vt:lpstr>
      <vt:lpstr>Indoor vs Outdoor Accuracies</vt:lpstr>
      <vt:lpstr>Impact of Concurrent 802.11 Traffic</vt:lpstr>
      <vt:lpstr>PowerPoint Presentation</vt:lpstr>
      <vt:lpstr>Exploiting Detection History</vt:lpstr>
      <vt:lpstr>So how can we exploit detection?</vt:lpstr>
      <vt:lpstr>Proof of Exploiting Detection </vt:lpstr>
      <vt:lpstr>Moving Average Benefits With Both Jammers</vt:lpstr>
      <vt:lpstr>Summary</vt:lpstr>
      <vt:lpstr>Contrast with Other Solutions</vt:lpstr>
      <vt:lpstr>How have things changed…</vt:lpstr>
      <vt:lpstr>Improvements since 2014[4]</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Jack Dunfey</cp:lastModifiedBy>
  <cp:revision>2</cp:revision>
  <dcterms:created xsi:type="dcterms:W3CDTF">2024-09-27T18:20:28Z</dcterms:created>
  <dcterms:modified xsi:type="dcterms:W3CDTF">2024-10-30T13:20:36Z</dcterms:modified>
</cp:coreProperties>
</file>