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690" autoAdjust="0"/>
  </p:normalViewPr>
  <p:slideViewPr>
    <p:cSldViewPr snapToGrid="0">
      <p:cViewPr varScale="1">
        <p:scale>
          <a:sx n="61" d="100"/>
          <a:sy n="61" d="100"/>
        </p:scale>
        <p:origin x="86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A2FE10-9389-4800-B208-42B90618D382}"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1ABD385B-407D-4FE3-A0A2-81363797CA87}">
      <dgm:prSet/>
      <dgm:spPr/>
      <dgm:t>
        <a:bodyPr/>
        <a:lstStyle/>
        <a:p>
          <a:pPr algn="just"/>
          <a:r>
            <a:rPr lang="en-US" b="0" i="0" baseline="0" dirty="0">
              <a:latin typeface="Bahnschrift" panose="020B0502040204020203" pitchFamily="34" charset="0"/>
            </a:rPr>
            <a:t>The research concluded that integrating deep-learning techniques into an IDS for IoT is not only feasible but effective. The system showed high accuracy in detecting multiple attack types, even under diverse conditions.</a:t>
          </a:r>
          <a:endParaRPr lang="en-US" dirty="0">
            <a:latin typeface="Bahnschrift" panose="020B0502040204020203" pitchFamily="34" charset="0"/>
          </a:endParaRPr>
        </a:p>
      </dgm:t>
    </dgm:pt>
    <dgm:pt modelId="{ABA6146D-760E-405F-90B4-FFDDE3BCA68B}" type="parTrans" cxnId="{812FF839-5F3C-4DD3-92BF-E23B031DFC6F}">
      <dgm:prSet/>
      <dgm:spPr/>
      <dgm:t>
        <a:bodyPr/>
        <a:lstStyle/>
        <a:p>
          <a:endParaRPr lang="en-US">
            <a:latin typeface="Bahnschrift" panose="020B0502040204020203" pitchFamily="34" charset="0"/>
          </a:endParaRPr>
        </a:p>
      </dgm:t>
    </dgm:pt>
    <dgm:pt modelId="{BE70291B-BE73-4225-BF8C-B530F6CC7745}" type="sibTrans" cxnId="{812FF839-5F3C-4DD3-92BF-E23B031DFC6F}">
      <dgm:prSet/>
      <dgm:spPr/>
      <dgm:t>
        <a:bodyPr/>
        <a:lstStyle/>
        <a:p>
          <a:endParaRPr lang="en-US">
            <a:latin typeface="Bahnschrift" panose="020B0502040204020203" pitchFamily="34" charset="0"/>
          </a:endParaRPr>
        </a:p>
      </dgm:t>
    </dgm:pt>
    <dgm:pt modelId="{ECDF9D8D-89E0-465D-8D51-39945DE54B87}">
      <dgm:prSet/>
      <dgm:spPr/>
      <dgm:t>
        <a:bodyPr/>
        <a:lstStyle/>
        <a:p>
          <a:r>
            <a:rPr lang="en-US" b="1" i="0" baseline="0">
              <a:latin typeface="Bahnschrift" panose="020B0502040204020203" pitchFamily="34" charset="0"/>
            </a:rPr>
            <a:t>Robust performance: </a:t>
          </a:r>
          <a:r>
            <a:rPr lang="en-US" b="0" i="0" baseline="0">
              <a:latin typeface="Bahnschrift" panose="020B0502040204020203" pitchFamily="34" charset="0"/>
            </a:rPr>
            <a:t>The proposed deep-learning-based IDS demonstrated robust performance across various attack scenarios.</a:t>
          </a:r>
          <a:endParaRPr lang="en-US">
            <a:latin typeface="Bahnschrift" panose="020B0502040204020203" pitchFamily="34" charset="0"/>
          </a:endParaRPr>
        </a:p>
      </dgm:t>
    </dgm:pt>
    <dgm:pt modelId="{C0287C52-8F64-417C-9ED0-B6535644C649}" type="parTrans" cxnId="{49367149-B7D1-451C-86C2-B1CBA36735C3}">
      <dgm:prSet/>
      <dgm:spPr/>
      <dgm:t>
        <a:bodyPr/>
        <a:lstStyle/>
        <a:p>
          <a:endParaRPr lang="en-US">
            <a:latin typeface="Bahnschrift" panose="020B0502040204020203" pitchFamily="34" charset="0"/>
          </a:endParaRPr>
        </a:p>
      </dgm:t>
    </dgm:pt>
    <dgm:pt modelId="{079A8C0A-033E-4F95-9483-2B79B50F9F00}" type="sibTrans" cxnId="{49367149-B7D1-451C-86C2-B1CBA36735C3}">
      <dgm:prSet/>
      <dgm:spPr/>
      <dgm:t>
        <a:bodyPr/>
        <a:lstStyle/>
        <a:p>
          <a:endParaRPr lang="en-US">
            <a:latin typeface="Bahnschrift" panose="020B0502040204020203" pitchFamily="34" charset="0"/>
          </a:endParaRPr>
        </a:p>
      </dgm:t>
    </dgm:pt>
    <dgm:pt modelId="{CA18DDED-7937-4541-AF33-61705CD0E13A}">
      <dgm:prSet/>
      <dgm:spPr/>
      <dgm:t>
        <a:bodyPr/>
        <a:lstStyle/>
        <a:p>
          <a:r>
            <a:rPr lang="en-US" b="1" i="0" baseline="0">
              <a:latin typeface="Bahnschrift" panose="020B0502040204020203" pitchFamily="34" charset="0"/>
            </a:rPr>
            <a:t>Adaptive Learning</a:t>
          </a:r>
          <a:r>
            <a:rPr lang="en-US" b="0" i="0" baseline="0">
              <a:latin typeface="Bahnschrift" panose="020B0502040204020203" pitchFamily="34" charset="0"/>
            </a:rPr>
            <a:t>: The system's ability to retrain and incorporate new data enhances its potential to detect zero-day attacks.</a:t>
          </a:r>
          <a:endParaRPr lang="en-US">
            <a:latin typeface="Bahnschrift" panose="020B0502040204020203" pitchFamily="34" charset="0"/>
          </a:endParaRPr>
        </a:p>
      </dgm:t>
    </dgm:pt>
    <dgm:pt modelId="{D939F47F-C600-464A-957C-7000F37BD401}" type="parTrans" cxnId="{3925F34F-195B-4108-98E6-7D7F82A9D57B}">
      <dgm:prSet/>
      <dgm:spPr/>
      <dgm:t>
        <a:bodyPr/>
        <a:lstStyle/>
        <a:p>
          <a:endParaRPr lang="en-US">
            <a:latin typeface="Bahnschrift" panose="020B0502040204020203" pitchFamily="34" charset="0"/>
          </a:endParaRPr>
        </a:p>
      </dgm:t>
    </dgm:pt>
    <dgm:pt modelId="{D6CF64A3-4CBA-454A-A6F9-7C276936971D}" type="sibTrans" cxnId="{3925F34F-195B-4108-98E6-7D7F82A9D57B}">
      <dgm:prSet/>
      <dgm:spPr/>
      <dgm:t>
        <a:bodyPr/>
        <a:lstStyle/>
        <a:p>
          <a:endParaRPr lang="en-US">
            <a:latin typeface="Bahnschrift" panose="020B0502040204020203" pitchFamily="34" charset="0"/>
          </a:endParaRPr>
        </a:p>
      </dgm:t>
    </dgm:pt>
    <dgm:pt modelId="{0A22D5C5-1505-4F16-AF8E-E4DD511DD1B3}">
      <dgm:prSet/>
      <dgm:spPr/>
      <dgm:t>
        <a:bodyPr/>
        <a:lstStyle/>
        <a:p>
          <a:r>
            <a:rPr lang="en-US" b="1" i="0" baseline="0">
              <a:latin typeface="Bahnschrift" panose="020B0502040204020203" pitchFamily="34" charset="0"/>
            </a:rPr>
            <a:t>Versatility</a:t>
          </a:r>
          <a:r>
            <a:rPr lang="en-US" b="0" i="0" baseline="0">
              <a:latin typeface="Bahnschrift" panose="020B0502040204020203" pitchFamily="34" charset="0"/>
            </a:rPr>
            <a:t>: By being protocol-independent, the IDS can seamlessly adapt to different IoT environments.</a:t>
          </a:r>
          <a:endParaRPr lang="en-US">
            <a:latin typeface="Bahnschrift" panose="020B0502040204020203" pitchFamily="34" charset="0"/>
          </a:endParaRPr>
        </a:p>
      </dgm:t>
    </dgm:pt>
    <dgm:pt modelId="{838F8DE0-9710-4091-A440-DF0336F2475D}" type="parTrans" cxnId="{DE6B7760-39B6-4187-9287-1AE66D87AE5C}">
      <dgm:prSet/>
      <dgm:spPr/>
      <dgm:t>
        <a:bodyPr/>
        <a:lstStyle/>
        <a:p>
          <a:endParaRPr lang="en-US">
            <a:latin typeface="Bahnschrift" panose="020B0502040204020203" pitchFamily="34" charset="0"/>
          </a:endParaRPr>
        </a:p>
      </dgm:t>
    </dgm:pt>
    <dgm:pt modelId="{DCE67465-C437-47DF-8464-153FD53284AB}" type="sibTrans" cxnId="{DE6B7760-39B6-4187-9287-1AE66D87AE5C}">
      <dgm:prSet/>
      <dgm:spPr/>
      <dgm:t>
        <a:bodyPr/>
        <a:lstStyle/>
        <a:p>
          <a:endParaRPr lang="en-US">
            <a:latin typeface="Bahnschrift" panose="020B0502040204020203" pitchFamily="34" charset="0"/>
          </a:endParaRPr>
        </a:p>
      </dgm:t>
    </dgm:pt>
    <dgm:pt modelId="{C95B8448-F02F-4A7B-B360-E20C715FAE86}" type="pres">
      <dgm:prSet presAssocID="{CEA2FE10-9389-4800-B208-42B90618D382}" presName="vert0" presStyleCnt="0">
        <dgm:presLayoutVars>
          <dgm:dir/>
          <dgm:animOne val="branch"/>
          <dgm:animLvl val="lvl"/>
        </dgm:presLayoutVars>
      </dgm:prSet>
      <dgm:spPr/>
    </dgm:pt>
    <dgm:pt modelId="{D9000913-985F-40C1-98C9-705618F48A4E}" type="pres">
      <dgm:prSet presAssocID="{1ABD385B-407D-4FE3-A0A2-81363797CA87}" presName="thickLine" presStyleLbl="alignNode1" presStyleIdx="0" presStyleCnt="1"/>
      <dgm:spPr/>
    </dgm:pt>
    <dgm:pt modelId="{2FBEDA2F-C403-4071-A26D-1B8797A9B9F3}" type="pres">
      <dgm:prSet presAssocID="{1ABD385B-407D-4FE3-A0A2-81363797CA87}" presName="horz1" presStyleCnt="0"/>
      <dgm:spPr/>
    </dgm:pt>
    <dgm:pt modelId="{760FBD0C-394C-431D-A102-3C8601D539A7}" type="pres">
      <dgm:prSet presAssocID="{1ABD385B-407D-4FE3-A0A2-81363797CA87}" presName="tx1" presStyleLbl="revTx" presStyleIdx="0" presStyleCnt="4"/>
      <dgm:spPr/>
    </dgm:pt>
    <dgm:pt modelId="{67336DEB-EF35-445E-970E-380732E69260}" type="pres">
      <dgm:prSet presAssocID="{1ABD385B-407D-4FE3-A0A2-81363797CA87}" presName="vert1" presStyleCnt="0"/>
      <dgm:spPr/>
    </dgm:pt>
    <dgm:pt modelId="{FF04FE02-467E-42CC-A925-EF13F3706B88}" type="pres">
      <dgm:prSet presAssocID="{ECDF9D8D-89E0-465D-8D51-39945DE54B87}" presName="vertSpace2a" presStyleCnt="0"/>
      <dgm:spPr/>
    </dgm:pt>
    <dgm:pt modelId="{C8596F32-703E-43E0-A9E5-D372A03C40C9}" type="pres">
      <dgm:prSet presAssocID="{ECDF9D8D-89E0-465D-8D51-39945DE54B87}" presName="horz2" presStyleCnt="0"/>
      <dgm:spPr/>
    </dgm:pt>
    <dgm:pt modelId="{E355C75E-FE34-4A7B-A95D-ECE6DF6C7FFE}" type="pres">
      <dgm:prSet presAssocID="{ECDF9D8D-89E0-465D-8D51-39945DE54B87}" presName="horzSpace2" presStyleCnt="0"/>
      <dgm:spPr/>
    </dgm:pt>
    <dgm:pt modelId="{6AD45DE5-4FA7-4A0A-BE9C-473013E1F8C1}" type="pres">
      <dgm:prSet presAssocID="{ECDF9D8D-89E0-465D-8D51-39945DE54B87}" presName="tx2" presStyleLbl="revTx" presStyleIdx="1" presStyleCnt="4"/>
      <dgm:spPr/>
    </dgm:pt>
    <dgm:pt modelId="{2A349F9B-702A-408A-A28B-2CDC97147F67}" type="pres">
      <dgm:prSet presAssocID="{ECDF9D8D-89E0-465D-8D51-39945DE54B87}" presName="vert2" presStyleCnt="0"/>
      <dgm:spPr/>
    </dgm:pt>
    <dgm:pt modelId="{64FE9925-A293-4A04-8021-31D1B867F87A}" type="pres">
      <dgm:prSet presAssocID="{ECDF9D8D-89E0-465D-8D51-39945DE54B87}" presName="thinLine2b" presStyleLbl="callout" presStyleIdx="0" presStyleCnt="3"/>
      <dgm:spPr/>
    </dgm:pt>
    <dgm:pt modelId="{89EFFAC8-BB05-4320-B51D-944812C6B647}" type="pres">
      <dgm:prSet presAssocID="{ECDF9D8D-89E0-465D-8D51-39945DE54B87}" presName="vertSpace2b" presStyleCnt="0"/>
      <dgm:spPr/>
    </dgm:pt>
    <dgm:pt modelId="{88A4113E-B392-4F9B-A0C4-FA161AF442D6}" type="pres">
      <dgm:prSet presAssocID="{CA18DDED-7937-4541-AF33-61705CD0E13A}" presName="horz2" presStyleCnt="0"/>
      <dgm:spPr/>
    </dgm:pt>
    <dgm:pt modelId="{50C1483D-579A-4CF2-B8AB-8BCDF1F0EA71}" type="pres">
      <dgm:prSet presAssocID="{CA18DDED-7937-4541-AF33-61705CD0E13A}" presName="horzSpace2" presStyleCnt="0"/>
      <dgm:spPr/>
    </dgm:pt>
    <dgm:pt modelId="{9C248783-6899-4D62-85CF-20DB60498C85}" type="pres">
      <dgm:prSet presAssocID="{CA18DDED-7937-4541-AF33-61705CD0E13A}" presName="tx2" presStyleLbl="revTx" presStyleIdx="2" presStyleCnt="4"/>
      <dgm:spPr/>
    </dgm:pt>
    <dgm:pt modelId="{37D7D8CD-56B3-4737-8B75-89B7FD552070}" type="pres">
      <dgm:prSet presAssocID="{CA18DDED-7937-4541-AF33-61705CD0E13A}" presName="vert2" presStyleCnt="0"/>
      <dgm:spPr/>
    </dgm:pt>
    <dgm:pt modelId="{B010E3C2-E8E1-4212-9F0B-6ED9901ACC8F}" type="pres">
      <dgm:prSet presAssocID="{CA18DDED-7937-4541-AF33-61705CD0E13A}" presName="thinLine2b" presStyleLbl="callout" presStyleIdx="1" presStyleCnt="3"/>
      <dgm:spPr/>
    </dgm:pt>
    <dgm:pt modelId="{F16C138A-1355-4FA5-B09D-EB021659268D}" type="pres">
      <dgm:prSet presAssocID="{CA18DDED-7937-4541-AF33-61705CD0E13A}" presName="vertSpace2b" presStyleCnt="0"/>
      <dgm:spPr/>
    </dgm:pt>
    <dgm:pt modelId="{EBCA73D1-1A90-43D4-8E83-3FBB1B2A07F5}" type="pres">
      <dgm:prSet presAssocID="{0A22D5C5-1505-4F16-AF8E-E4DD511DD1B3}" presName="horz2" presStyleCnt="0"/>
      <dgm:spPr/>
    </dgm:pt>
    <dgm:pt modelId="{244904CB-AB00-4509-A77C-B3A19BE95BFC}" type="pres">
      <dgm:prSet presAssocID="{0A22D5C5-1505-4F16-AF8E-E4DD511DD1B3}" presName="horzSpace2" presStyleCnt="0"/>
      <dgm:spPr/>
    </dgm:pt>
    <dgm:pt modelId="{45395D27-DE88-4459-9519-FC6D797A9A99}" type="pres">
      <dgm:prSet presAssocID="{0A22D5C5-1505-4F16-AF8E-E4DD511DD1B3}" presName="tx2" presStyleLbl="revTx" presStyleIdx="3" presStyleCnt="4"/>
      <dgm:spPr/>
    </dgm:pt>
    <dgm:pt modelId="{1D26C0E6-E2DA-4B70-A1F2-64A4D5C4E353}" type="pres">
      <dgm:prSet presAssocID="{0A22D5C5-1505-4F16-AF8E-E4DD511DD1B3}" presName="vert2" presStyleCnt="0"/>
      <dgm:spPr/>
    </dgm:pt>
    <dgm:pt modelId="{6607D1D1-2DD1-46BD-9BF0-85D42D296CAF}" type="pres">
      <dgm:prSet presAssocID="{0A22D5C5-1505-4F16-AF8E-E4DD511DD1B3}" presName="thinLine2b" presStyleLbl="callout" presStyleIdx="2" presStyleCnt="3"/>
      <dgm:spPr/>
    </dgm:pt>
    <dgm:pt modelId="{9515976B-A6BB-4A3C-A71D-16F48D1B01CB}" type="pres">
      <dgm:prSet presAssocID="{0A22D5C5-1505-4F16-AF8E-E4DD511DD1B3}" presName="vertSpace2b" presStyleCnt="0"/>
      <dgm:spPr/>
    </dgm:pt>
  </dgm:ptLst>
  <dgm:cxnLst>
    <dgm:cxn modelId="{F7C9BD14-AB78-40FE-BB76-36871C33DD7C}" type="presOf" srcId="{ECDF9D8D-89E0-465D-8D51-39945DE54B87}" destId="{6AD45DE5-4FA7-4A0A-BE9C-473013E1F8C1}" srcOrd="0" destOrd="0" presId="urn:microsoft.com/office/officeart/2008/layout/LinedList"/>
    <dgm:cxn modelId="{812FF839-5F3C-4DD3-92BF-E23B031DFC6F}" srcId="{CEA2FE10-9389-4800-B208-42B90618D382}" destId="{1ABD385B-407D-4FE3-A0A2-81363797CA87}" srcOrd="0" destOrd="0" parTransId="{ABA6146D-760E-405F-90B4-FFDDE3BCA68B}" sibTransId="{BE70291B-BE73-4225-BF8C-B530F6CC7745}"/>
    <dgm:cxn modelId="{DE6B7760-39B6-4187-9287-1AE66D87AE5C}" srcId="{1ABD385B-407D-4FE3-A0A2-81363797CA87}" destId="{0A22D5C5-1505-4F16-AF8E-E4DD511DD1B3}" srcOrd="2" destOrd="0" parTransId="{838F8DE0-9710-4091-A440-DF0336F2475D}" sibTransId="{DCE67465-C437-47DF-8464-153FD53284AB}"/>
    <dgm:cxn modelId="{49367149-B7D1-451C-86C2-B1CBA36735C3}" srcId="{1ABD385B-407D-4FE3-A0A2-81363797CA87}" destId="{ECDF9D8D-89E0-465D-8D51-39945DE54B87}" srcOrd="0" destOrd="0" parTransId="{C0287C52-8F64-417C-9ED0-B6535644C649}" sibTransId="{079A8C0A-033E-4F95-9483-2B79B50F9F00}"/>
    <dgm:cxn modelId="{7E72EC6D-61E4-4901-9C21-0D90D1385CA6}" type="presOf" srcId="{CA18DDED-7937-4541-AF33-61705CD0E13A}" destId="{9C248783-6899-4D62-85CF-20DB60498C85}" srcOrd="0" destOrd="0" presId="urn:microsoft.com/office/officeart/2008/layout/LinedList"/>
    <dgm:cxn modelId="{3925F34F-195B-4108-98E6-7D7F82A9D57B}" srcId="{1ABD385B-407D-4FE3-A0A2-81363797CA87}" destId="{CA18DDED-7937-4541-AF33-61705CD0E13A}" srcOrd="1" destOrd="0" parTransId="{D939F47F-C600-464A-957C-7000F37BD401}" sibTransId="{D6CF64A3-4CBA-454A-A6F9-7C276936971D}"/>
    <dgm:cxn modelId="{767686A6-3822-43AA-B711-8B7211D5C0D0}" type="presOf" srcId="{0A22D5C5-1505-4F16-AF8E-E4DD511DD1B3}" destId="{45395D27-DE88-4459-9519-FC6D797A9A99}" srcOrd="0" destOrd="0" presId="urn:microsoft.com/office/officeart/2008/layout/LinedList"/>
    <dgm:cxn modelId="{4DFF26C4-3AAF-4B71-8FC6-5F7F176337C7}" type="presOf" srcId="{1ABD385B-407D-4FE3-A0A2-81363797CA87}" destId="{760FBD0C-394C-431D-A102-3C8601D539A7}" srcOrd="0" destOrd="0" presId="urn:microsoft.com/office/officeart/2008/layout/LinedList"/>
    <dgm:cxn modelId="{4FA17EFB-2230-4BD2-87F9-841494490A5C}" type="presOf" srcId="{CEA2FE10-9389-4800-B208-42B90618D382}" destId="{C95B8448-F02F-4A7B-B360-E20C715FAE86}" srcOrd="0" destOrd="0" presId="urn:microsoft.com/office/officeart/2008/layout/LinedList"/>
    <dgm:cxn modelId="{0A9323C4-2B02-4D1C-901B-218B78244A6B}" type="presParOf" srcId="{C95B8448-F02F-4A7B-B360-E20C715FAE86}" destId="{D9000913-985F-40C1-98C9-705618F48A4E}" srcOrd="0" destOrd="0" presId="urn:microsoft.com/office/officeart/2008/layout/LinedList"/>
    <dgm:cxn modelId="{FC3E46D2-4D6C-46FB-8DEB-24E15D37D83C}" type="presParOf" srcId="{C95B8448-F02F-4A7B-B360-E20C715FAE86}" destId="{2FBEDA2F-C403-4071-A26D-1B8797A9B9F3}" srcOrd="1" destOrd="0" presId="urn:microsoft.com/office/officeart/2008/layout/LinedList"/>
    <dgm:cxn modelId="{0F85F801-0BC0-44C1-9D2E-EB3D174BA957}" type="presParOf" srcId="{2FBEDA2F-C403-4071-A26D-1B8797A9B9F3}" destId="{760FBD0C-394C-431D-A102-3C8601D539A7}" srcOrd="0" destOrd="0" presId="urn:microsoft.com/office/officeart/2008/layout/LinedList"/>
    <dgm:cxn modelId="{43E04C10-38E6-4439-873A-06F057FF9DF3}" type="presParOf" srcId="{2FBEDA2F-C403-4071-A26D-1B8797A9B9F3}" destId="{67336DEB-EF35-445E-970E-380732E69260}" srcOrd="1" destOrd="0" presId="urn:microsoft.com/office/officeart/2008/layout/LinedList"/>
    <dgm:cxn modelId="{DF59533E-7476-4693-BA6A-C5F2CF94BBBA}" type="presParOf" srcId="{67336DEB-EF35-445E-970E-380732E69260}" destId="{FF04FE02-467E-42CC-A925-EF13F3706B88}" srcOrd="0" destOrd="0" presId="urn:microsoft.com/office/officeart/2008/layout/LinedList"/>
    <dgm:cxn modelId="{E2A67176-38F2-43A0-9260-609E6CB76DC7}" type="presParOf" srcId="{67336DEB-EF35-445E-970E-380732E69260}" destId="{C8596F32-703E-43E0-A9E5-D372A03C40C9}" srcOrd="1" destOrd="0" presId="urn:microsoft.com/office/officeart/2008/layout/LinedList"/>
    <dgm:cxn modelId="{660B580E-36F2-4D04-BDCF-0A14B1E39390}" type="presParOf" srcId="{C8596F32-703E-43E0-A9E5-D372A03C40C9}" destId="{E355C75E-FE34-4A7B-A95D-ECE6DF6C7FFE}" srcOrd="0" destOrd="0" presId="urn:microsoft.com/office/officeart/2008/layout/LinedList"/>
    <dgm:cxn modelId="{554C56B9-6FCD-4ECC-BBD1-880939698478}" type="presParOf" srcId="{C8596F32-703E-43E0-A9E5-D372A03C40C9}" destId="{6AD45DE5-4FA7-4A0A-BE9C-473013E1F8C1}" srcOrd="1" destOrd="0" presId="urn:microsoft.com/office/officeart/2008/layout/LinedList"/>
    <dgm:cxn modelId="{4F756CB9-E234-4EDC-8681-016A16E3212C}" type="presParOf" srcId="{C8596F32-703E-43E0-A9E5-D372A03C40C9}" destId="{2A349F9B-702A-408A-A28B-2CDC97147F67}" srcOrd="2" destOrd="0" presId="urn:microsoft.com/office/officeart/2008/layout/LinedList"/>
    <dgm:cxn modelId="{666D7D87-F943-43B1-B45A-DC785379DB69}" type="presParOf" srcId="{67336DEB-EF35-445E-970E-380732E69260}" destId="{64FE9925-A293-4A04-8021-31D1B867F87A}" srcOrd="2" destOrd="0" presId="urn:microsoft.com/office/officeart/2008/layout/LinedList"/>
    <dgm:cxn modelId="{01E29B0D-E46A-41A7-A78E-4D9F2F787A82}" type="presParOf" srcId="{67336DEB-EF35-445E-970E-380732E69260}" destId="{89EFFAC8-BB05-4320-B51D-944812C6B647}" srcOrd="3" destOrd="0" presId="urn:microsoft.com/office/officeart/2008/layout/LinedList"/>
    <dgm:cxn modelId="{67BD5AE6-B7E2-4C97-A339-F96D811DC506}" type="presParOf" srcId="{67336DEB-EF35-445E-970E-380732E69260}" destId="{88A4113E-B392-4F9B-A0C4-FA161AF442D6}" srcOrd="4" destOrd="0" presId="urn:microsoft.com/office/officeart/2008/layout/LinedList"/>
    <dgm:cxn modelId="{30E32F37-6C16-49EA-9627-6121C789927B}" type="presParOf" srcId="{88A4113E-B392-4F9B-A0C4-FA161AF442D6}" destId="{50C1483D-579A-4CF2-B8AB-8BCDF1F0EA71}" srcOrd="0" destOrd="0" presId="urn:microsoft.com/office/officeart/2008/layout/LinedList"/>
    <dgm:cxn modelId="{0E19170C-442C-4001-AE96-D3A15F5832EE}" type="presParOf" srcId="{88A4113E-B392-4F9B-A0C4-FA161AF442D6}" destId="{9C248783-6899-4D62-85CF-20DB60498C85}" srcOrd="1" destOrd="0" presId="urn:microsoft.com/office/officeart/2008/layout/LinedList"/>
    <dgm:cxn modelId="{7C08D83B-F75F-4E32-930C-6CAAFD8367D1}" type="presParOf" srcId="{88A4113E-B392-4F9B-A0C4-FA161AF442D6}" destId="{37D7D8CD-56B3-4737-8B75-89B7FD552070}" srcOrd="2" destOrd="0" presId="urn:microsoft.com/office/officeart/2008/layout/LinedList"/>
    <dgm:cxn modelId="{F22B8661-21FA-4099-AF82-90DD978455AD}" type="presParOf" srcId="{67336DEB-EF35-445E-970E-380732E69260}" destId="{B010E3C2-E8E1-4212-9F0B-6ED9901ACC8F}" srcOrd="5" destOrd="0" presId="urn:microsoft.com/office/officeart/2008/layout/LinedList"/>
    <dgm:cxn modelId="{2BED9A08-AC91-402E-B958-4F900430066D}" type="presParOf" srcId="{67336DEB-EF35-445E-970E-380732E69260}" destId="{F16C138A-1355-4FA5-B09D-EB021659268D}" srcOrd="6" destOrd="0" presId="urn:microsoft.com/office/officeart/2008/layout/LinedList"/>
    <dgm:cxn modelId="{531A863E-DFEB-46EA-83B5-408B09DE5432}" type="presParOf" srcId="{67336DEB-EF35-445E-970E-380732E69260}" destId="{EBCA73D1-1A90-43D4-8E83-3FBB1B2A07F5}" srcOrd="7" destOrd="0" presId="urn:microsoft.com/office/officeart/2008/layout/LinedList"/>
    <dgm:cxn modelId="{65046BA5-4C9F-4912-820B-A58B3AF979FB}" type="presParOf" srcId="{EBCA73D1-1A90-43D4-8E83-3FBB1B2A07F5}" destId="{244904CB-AB00-4509-A77C-B3A19BE95BFC}" srcOrd="0" destOrd="0" presId="urn:microsoft.com/office/officeart/2008/layout/LinedList"/>
    <dgm:cxn modelId="{F90B2709-A770-434A-B4BB-8F036F2A488F}" type="presParOf" srcId="{EBCA73D1-1A90-43D4-8E83-3FBB1B2A07F5}" destId="{45395D27-DE88-4459-9519-FC6D797A9A99}" srcOrd="1" destOrd="0" presId="urn:microsoft.com/office/officeart/2008/layout/LinedList"/>
    <dgm:cxn modelId="{D9764FB6-7030-4ED6-B6B7-02ACDB78EC74}" type="presParOf" srcId="{EBCA73D1-1A90-43D4-8E83-3FBB1B2A07F5}" destId="{1D26C0E6-E2DA-4B70-A1F2-64A4D5C4E353}" srcOrd="2" destOrd="0" presId="urn:microsoft.com/office/officeart/2008/layout/LinedList"/>
    <dgm:cxn modelId="{3B73C4D6-343D-4A09-A5B5-6104DE705E15}" type="presParOf" srcId="{67336DEB-EF35-445E-970E-380732E69260}" destId="{6607D1D1-2DD1-46BD-9BF0-85D42D296CAF}" srcOrd="8" destOrd="0" presId="urn:microsoft.com/office/officeart/2008/layout/LinedList"/>
    <dgm:cxn modelId="{ECA12305-D073-469F-9BCE-CF9855758D60}" type="presParOf" srcId="{67336DEB-EF35-445E-970E-380732E69260}" destId="{9515976B-A6BB-4A3C-A71D-16F48D1B01CB}"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000913-985F-40C1-98C9-705618F48A4E}">
      <dsp:nvSpPr>
        <dsp:cNvPr id="0" name=""/>
        <dsp:cNvSpPr/>
      </dsp:nvSpPr>
      <dsp:spPr>
        <a:xfrm>
          <a:off x="0" y="0"/>
          <a:ext cx="6900512"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0FBD0C-394C-431D-A102-3C8601D539A7}">
      <dsp:nvSpPr>
        <dsp:cNvPr id="0" name=""/>
        <dsp:cNvSpPr/>
      </dsp:nvSpPr>
      <dsp:spPr>
        <a:xfrm>
          <a:off x="0" y="0"/>
          <a:ext cx="1380102" cy="5536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just" defTabSz="755650">
            <a:lnSpc>
              <a:spcPct val="90000"/>
            </a:lnSpc>
            <a:spcBef>
              <a:spcPct val="0"/>
            </a:spcBef>
            <a:spcAft>
              <a:spcPct val="35000"/>
            </a:spcAft>
            <a:buNone/>
          </a:pPr>
          <a:r>
            <a:rPr lang="en-US" sz="1700" b="0" i="0" kern="1200" baseline="0" dirty="0">
              <a:latin typeface="Bahnschrift" panose="020B0502040204020203" pitchFamily="34" charset="0"/>
            </a:rPr>
            <a:t>The research concluded that integrating deep-learning techniques into an IDS for IoT is not only feasible but effective. The system showed high accuracy in detecting multiple attack types, even under diverse conditions.</a:t>
          </a:r>
          <a:endParaRPr lang="en-US" sz="1700" kern="1200" dirty="0">
            <a:latin typeface="Bahnschrift" panose="020B0502040204020203" pitchFamily="34" charset="0"/>
          </a:endParaRPr>
        </a:p>
      </dsp:txBody>
      <dsp:txXfrm>
        <a:off x="0" y="0"/>
        <a:ext cx="1380102" cy="5536141"/>
      </dsp:txXfrm>
    </dsp:sp>
    <dsp:sp modelId="{6AD45DE5-4FA7-4A0A-BE9C-473013E1F8C1}">
      <dsp:nvSpPr>
        <dsp:cNvPr id="0" name=""/>
        <dsp:cNvSpPr/>
      </dsp:nvSpPr>
      <dsp:spPr>
        <a:xfrm>
          <a:off x="1483610" y="86502"/>
          <a:ext cx="5416901" cy="1730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i="0" kern="1200" baseline="0">
              <a:latin typeface="Bahnschrift" panose="020B0502040204020203" pitchFamily="34" charset="0"/>
            </a:rPr>
            <a:t>Robust performance: </a:t>
          </a:r>
          <a:r>
            <a:rPr lang="en-US" sz="2600" b="0" i="0" kern="1200" baseline="0">
              <a:latin typeface="Bahnschrift" panose="020B0502040204020203" pitchFamily="34" charset="0"/>
            </a:rPr>
            <a:t>The proposed deep-learning-based IDS demonstrated robust performance across various attack scenarios.</a:t>
          </a:r>
          <a:endParaRPr lang="en-US" sz="2600" kern="1200">
            <a:latin typeface="Bahnschrift" panose="020B0502040204020203" pitchFamily="34" charset="0"/>
          </a:endParaRPr>
        </a:p>
      </dsp:txBody>
      <dsp:txXfrm>
        <a:off x="1483610" y="86502"/>
        <a:ext cx="5416901" cy="1730044"/>
      </dsp:txXfrm>
    </dsp:sp>
    <dsp:sp modelId="{64FE9925-A293-4A04-8021-31D1B867F87A}">
      <dsp:nvSpPr>
        <dsp:cNvPr id="0" name=""/>
        <dsp:cNvSpPr/>
      </dsp:nvSpPr>
      <dsp:spPr>
        <a:xfrm>
          <a:off x="1380102" y="1816546"/>
          <a:ext cx="5520409"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248783-6899-4D62-85CF-20DB60498C85}">
      <dsp:nvSpPr>
        <dsp:cNvPr id="0" name=""/>
        <dsp:cNvSpPr/>
      </dsp:nvSpPr>
      <dsp:spPr>
        <a:xfrm>
          <a:off x="1483610" y="1903048"/>
          <a:ext cx="5416901" cy="1730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i="0" kern="1200" baseline="0">
              <a:latin typeface="Bahnschrift" panose="020B0502040204020203" pitchFamily="34" charset="0"/>
            </a:rPr>
            <a:t>Adaptive Learning</a:t>
          </a:r>
          <a:r>
            <a:rPr lang="en-US" sz="2600" b="0" i="0" kern="1200" baseline="0">
              <a:latin typeface="Bahnschrift" panose="020B0502040204020203" pitchFamily="34" charset="0"/>
            </a:rPr>
            <a:t>: The system's ability to retrain and incorporate new data enhances its potential to detect zero-day attacks.</a:t>
          </a:r>
          <a:endParaRPr lang="en-US" sz="2600" kern="1200">
            <a:latin typeface="Bahnschrift" panose="020B0502040204020203" pitchFamily="34" charset="0"/>
          </a:endParaRPr>
        </a:p>
      </dsp:txBody>
      <dsp:txXfrm>
        <a:off x="1483610" y="1903048"/>
        <a:ext cx="5416901" cy="1730044"/>
      </dsp:txXfrm>
    </dsp:sp>
    <dsp:sp modelId="{B010E3C2-E8E1-4212-9F0B-6ED9901ACC8F}">
      <dsp:nvSpPr>
        <dsp:cNvPr id="0" name=""/>
        <dsp:cNvSpPr/>
      </dsp:nvSpPr>
      <dsp:spPr>
        <a:xfrm>
          <a:off x="1380102" y="3633092"/>
          <a:ext cx="5520409"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395D27-DE88-4459-9519-FC6D797A9A99}">
      <dsp:nvSpPr>
        <dsp:cNvPr id="0" name=""/>
        <dsp:cNvSpPr/>
      </dsp:nvSpPr>
      <dsp:spPr>
        <a:xfrm>
          <a:off x="1483610" y="3719594"/>
          <a:ext cx="5416901" cy="1730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i="0" kern="1200" baseline="0">
              <a:latin typeface="Bahnschrift" panose="020B0502040204020203" pitchFamily="34" charset="0"/>
            </a:rPr>
            <a:t>Versatility</a:t>
          </a:r>
          <a:r>
            <a:rPr lang="en-US" sz="2600" b="0" i="0" kern="1200" baseline="0">
              <a:latin typeface="Bahnschrift" panose="020B0502040204020203" pitchFamily="34" charset="0"/>
            </a:rPr>
            <a:t>: By being protocol-independent, the IDS can seamlessly adapt to different IoT environments.</a:t>
          </a:r>
          <a:endParaRPr lang="en-US" sz="2600" kern="1200">
            <a:latin typeface="Bahnschrift" panose="020B0502040204020203" pitchFamily="34" charset="0"/>
          </a:endParaRPr>
        </a:p>
      </dsp:txBody>
      <dsp:txXfrm>
        <a:off x="1483610" y="3719594"/>
        <a:ext cx="5416901" cy="1730044"/>
      </dsp:txXfrm>
    </dsp:sp>
    <dsp:sp modelId="{6607D1D1-2DD1-46BD-9BF0-85D42D296CAF}">
      <dsp:nvSpPr>
        <dsp:cNvPr id="0" name=""/>
        <dsp:cNvSpPr/>
      </dsp:nvSpPr>
      <dsp:spPr>
        <a:xfrm>
          <a:off x="1380102" y="5449638"/>
          <a:ext cx="5520409"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1" name="Shape 101"/>
          <p:cNvSpPr>
            <a:spLocks noGrp="1" noRot="1" noChangeAspect="1"/>
          </p:cNvSpPr>
          <p:nvPr>
            <p:ph type="sldImg"/>
          </p:nvPr>
        </p:nvSpPr>
        <p:spPr>
          <a:xfrm>
            <a:off x="1143000" y="685800"/>
            <a:ext cx="4572000" cy="3429000"/>
          </a:xfrm>
          <a:prstGeom prst="rect">
            <a:avLst/>
          </a:prstGeom>
        </p:spPr>
        <p:txBody>
          <a:bodyPr/>
          <a:lstStyle/>
          <a:p>
            <a:endParaRPr/>
          </a:p>
        </p:txBody>
      </p:sp>
      <p:sp>
        <p:nvSpPr>
          <p:cNvPr id="102" name="Shape 10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noRot="1" noChangeAspect="1"/>
          </p:cNvSpPr>
          <p:nvPr>
            <p:ph type="sldImg"/>
          </p:nvPr>
        </p:nvSpPr>
        <p:spPr>
          <a:xfrm>
            <a:off x="381000" y="685800"/>
            <a:ext cx="6096000" cy="3429000"/>
          </a:xfrm>
          <a:prstGeom prst="rect">
            <a:avLst/>
          </a:prstGeom>
        </p:spPr>
        <p:txBody>
          <a:bodyPr/>
          <a:lstStyle/>
          <a:p>
            <a:endParaRPr/>
          </a:p>
        </p:txBody>
      </p:sp>
      <p:sp>
        <p:nvSpPr>
          <p:cNvPr id="132" name="Shape 132"/>
          <p:cNvSpPr>
            <a:spLocks noGrp="1"/>
          </p:cNvSpPr>
          <p:nvPr>
            <p:ph type="body" sz="quarter" idx="1"/>
          </p:nvPr>
        </p:nvSpPr>
        <p:spPr>
          <a:prstGeom prst="rect">
            <a:avLst/>
          </a:prstGeom>
        </p:spPr>
        <p:txBody>
          <a:bodyPr/>
          <a:lstStyle/>
          <a:p>
            <a:endParaRPr dirty="0">
              <a:solidFill>
                <a:srgbClr val="0D0D0D"/>
              </a:solidFill>
              <a:latin typeface="ui-sans-serif"/>
              <a:ea typeface="ui-sans-serif"/>
              <a:cs typeface="ui-sans-serif"/>
              <a:sym typeface="ui-sans-serif"/>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381000" y="685800"/>
            <a:ext cx="6096000" cy="3429000"/>
          </a:xfrm>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pPr>
              <a:lnSpc>
                <a:spcPct val="107000"/>
              </a:lnSpc>
              <a:spcBef>
                <a:spcPts val="800"/>
              </a:spcBef>
              <a:defRPr sz="1800" b="1">
                <a:latin typeface="Bahnschrift"/>
                <a:ea typeface="Bahnschrift"/>
                <a:cs typeface="Bahnschrift"/>
                <a:sym typeface="Bahnschrift"/>
              </a:defRPr>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xfrm>
            <a:off x="381000" y="685800"/>
            <a:ext cx="6096000" cy="3429000"/>
          </a:xfrm>
          <a:prstGeom prst="rect">
            <a:avLst/>
          </a:prstGeom>
        </p:spPr>
        <p:txBody>
          <a:bodyPr/>
          <a:lstStyle/>
          <a:p>
            <a:endParaRPr/>
          </a:p>
        </p:txBody>
      </p:sp>
      <p:sp>
        <p:nvSpPr>
          <p:cNvPr id="150" name="Shape 150"/>
          <p:cNvSpPr>
            <a:spLocks noGrp="1"/>
          </p:cNvSpPr>
          <p:nvPr>
            <p:ph type="body" sz="quarter" idx="1"/>
          </p:nvPr>
        </p:nvSpPr>
        <p:spPr>
          <a:prstGeom prst="rect">
            <a:avLst/>
          </a:prstGeom>
        </p:spPr>
        <p:txBody>
          <a:bodyPr/>
          <a:lstStyle/>
          <a:p>
            <a:pPr>
              <a:defRPr sz="1800"/>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381000" y="685800"/>
            <a:ext cx="6096000" cy="3429000"/>
          </a:xfrm>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pPr>
              <a:lnSpc>
                <a:spcPct val="107000"/>
              </a:lnSpc>
              <a:spcBef>
                <a:spcPts val="800"/>
              </a:spcBef>
              <a:defRPr sz="1800" b="1">
                <a:latin typeface="Bahnschrift"/>
                <a:ea typeface="Bahnschrift"/>
                <a:cs typeface="Bahnschrift"/>
                <a:sym typeface="Bahnschrift"/>
              </a:defRPr>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xfrm>
            <a:off x="381000" y="685800"/>
            <a:ext cx="6096000" cy="3429000"/>
          </a:xfrm>
          <a:prstGeom prst="rect">
            <a:avLst/>
          </a:prstGeom>
        </p:spPr>
        <p:txBody>
          <a:bodyPr/>
          <a:lstStyle/>
          <a:p>
            <a:endParaRPr/>
          </a:p>
        </p:txBody>
      </p:sp>
      <p:sp>
        <p:nvSpPr>
          <p:cNvPr id="191" name="Shape 191"/>
          <p:cNvSpPr>
            <a:spLocks noGrp="1"/>
          </p:cNvSpPr>
          <p:nvPr>
            <p:ph type="body" sz="quarter" idx="1"/>
          </p:nvPr>
        </p:nvSpPr>
        <p:spPr>
          <a:prstGeom prst="rect">
            <a:avLst/>
          </a:prstGeom>
        </p:spPr>
        <p:txBody>
          <a:bodyPr/>
          <a:lstStyle/>
          <a:p>
            <a:pPr>
              <a:lnSpc>
                <a:spcPct val="107000"/>
              </a:lnSpc>
              <a:spcBef>
                <a:spcPts val="800"/>
              </a:spcBef>
              <a:defRPr sz="1800" b="1">
                <a:latin typeface="Bahnschrift"/>
                <a:ea typeface="Bahnschrift"/>
                <a:cs typeface="Bahnschrift"/>
                <a:sym typeface="Bahnschrift"/>
              </a:defRPr>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xfrm>
            <a:off x="381000" y="685800"/>
            <a:ext cx="6096000" cy="3429000"/>
          </a:xfrm>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p>
            <a:pPr>
              <a:lnSpc>
                <a:spcPct val="107000"/>
              </a:lnSpc>
              <a:spcBef>
                <a:spcPts val="800"/>
              </a:spcBef>
              <a:defRPr sz="1800" b="1">
                <a:latin typeface="Bahnschrift"/>
                <a:ea typeface="Bahnschrift"/>
                <a:cs typeface="Bahnschrift"/>
                <a:sym typeface="Bahnschrift"/>
              </a:defRPr>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7112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12944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92" name="Slide Title"/>
          <p:cNvSpPr txBox="1">
            <a:spLocks noGrp="1"/>
          </p:cNvSpPr>
          <p:nvPr>
            <p:ph type="title" hasCustomPrompt="1"/>
          </p:nvPr>
        </p:nvSpPr>
        <p:spPr>
          <a:prstGeom prst="rect">
            <a:avLst/>
          </a:prstGeom>
        </p:spPr>
        <p:txBody>
          <a:bodyPr/>
          <a:lstStyle/>
          <a:p>
            <a:r>
              <a:t>Slide Title</a:t>
            </a:r>
          </a:p>
        </p:txBody>
      </p:sp>
      <p:sp>
        <p:nvSpPr>
          <p:cNvPr id="93" name="Body Level One…"/>
          <p:cNvSpPr txBox="1">
            <a:spLocks noGrp="1"/>
          </p:cNvSpPr>
          <p:nvPr>
            <p:ph type="body" sz="quarter" idx="1" hasCustomPrompt="1"/>
          </p:nvPr>
        </p:nvSpPr>
        <p:spPr>
          <a:xfrm>
            <a:off x="603250" y="1186480"/>
            <a:ext cx="10985500" cy="467391"/>
          </a:xfrm>
          <a:prstGeom prst="rect">
            <a:avLst/>
          </a:prstGeom>
        </p:spPr>
        <p:txBody>
          <a:bodyPr lIns="45718" tIns="45718" rIns="45718" bIns="45718"/>
          <a:lstStyle>
            <a:lvl1pPr marL="0" indent="0" defTabSz="412750">
              <a:lnSpc>
                <a:spcPct val="100000"/>
              </a:lnSpc>
              <a:spcBef>
                <a:spcPts val="0"/>
              </a:spcBef>
              <a:buSzTx/>
              <a:buFontTx/>
              <a:buNone/>
              <a:defRPr sz="2700" b="1"/>
            </a:lvl1pPr>
            <a:lvl2pPr marL="714375" indent="-257175" defTabSz="412750">
              <a:lnSpc>
                <a:spcPct val="100000"/>
              </a:lnSpc>
              <a:spcBef>
                <a:spcPts val="0"/>
              </a:spcBef>
              <a:buFontTx/>
              <a:defRPr sz="2700" b="1"/>
            </a:lvl2pPr>
            <a:lvl3pPr marL="1223010" indent="-308610" defTabSz="412750">
              <a:lnSpc>
                <a:spcPct val="100000"/>
              </a:lnSpc>
              <a:spcBef>
                <a:spcPts val="0"/>
              </a:spcBef>
              <a:buFontTx/>
              <a:defRPr sz="2700" b="1"/>
            </a:lvl3pPr>
            <a:lvl4pPr marL="1714500" indent="-342900" defTabSz="412750">
              <a:lnSpc>
                <a:spcPct val="100000"/>
              </a:lnSpc>
              <a:spcBef>
                <a:spcPts val="0"/>
              </a:spcBef>
              <a:buFontTx/>
              <a:defRPr sz="2700" b="1"/>
            </a:lvl4pPr>
            <a:lvl5pPr marL="2171700" indent="-342900" defTabSz="412750">
              <a:lnSpc>
                <a:spcPct val="100000"/>
              </a:lnSpc>
              <a:spcBef>
                <a:spcPts val="0"/>
              </a:spcBef>
              <a:buFontTx/>
              <a:defRPr sz="2700" b="1"/>
            </a:lvl5pPr>
          </a:lstStyle>
          <a:p>
            <a:r>
              <a:t>Slide Subtitle</a:t>
            </a:r>
          </a:p>
          <a:p>
            <a:pPr lvl="1"/>
            <a:endParaRPr/>
          </a:p>
          <a:p>
            <a:pPr lvl="2"/>
            <a:endParaRPr/>
          </a:p>
          <a:p>
            <a:pPr lvl="3"/>
            <a:endParaRPr/>
          </a:p>
          <a:p>
            <a:pPr lvl="4"/>
            <a:endParaRPr/>
          </a:p>
        </p:txBody>
      </p:sp>
      <p:sp>
        <p:nvSpPr>
          <p:cNvPr id="94" name="Body Level One…"/>
          <p:cNvSpPr txBox="1">
            <a:spLocks noGrp="1"/>
          </p:cNvSpPr>
          <p:nvPr>
            <p:ph type="body" idx="21" hasCustomPrompt="1"/>
          </p:nvPr>
        </p:nvSpPr>
        <p:spPr>
          <a:xfrm>
            <a:off x="838200" y="1825625"/>
            <a:ext cx="10515600" cy="4351338"/>
          </a:xfrm>
          <a:prstGeom prst="rect">
            <a:avLst/>
          </a:prstGeom>
        </p:spPr>
        <p:txBody>
          <a:bodyPr/>
          <a:lstStyle/>
          <a:p>
            <a:r>
              <a:t>Slide bullet text</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9"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3"/>
          <p:cNvSpPr txBox="1"/>
          <p:nvPr/>
        </p:nvSpPr>
        <p:spPr>
          <a:xfrm>
            <a:off x="301390" y="1148838"/>
            <a:ext cx="10878354" cy="955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a:latin typeface="Bahnschrift"/>
                <a:ea typeface="Bahnschrift"/>
                <a:cs typeface="Bahnschrift"/>
                <a:sym typeface="Bahnschrift"/>
              </a:defRPr>
            </a:lvl1pPr>
          </a:lstStyle>
          <a:p>
            <a:r>
              <a:t>Enhancing IoT Security: Challenges, Solutions, and Deep Learning-Driven Intrusion Detection</a:t>
            </a:r>
          </a:p>
        </p:txBody>
      </p:sp>
      <p:sp>
        <p:nvSpPr>
          <p:cNvPr id="105" name="TextBox 4"/>
          <p:cNvSpPr txBox="1"/>
          <p:nvPr/>
        </p:nvSpPr>
        <p:spPr>
          <a:xfrm>
            <a:off x="301391" y="257844"/>
            <a:ext cx="6002554" cy="637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a:solidFill>
                  <a:srgbClr val="0070C0"/>
                </a:solidFill>
                <a:latin typeface="Bahnschrift"/>
                <a:ea typeface="Bahnschrift"/>
                <a:cs typeface="Bahnschrift"/>
                <a:sym typeface="Bahnschrift"/>
              </a:defRPr>
            </a:lvl1pPr>
          </a:lstStyle>
          <a:p>
            <a:r>
              <a:t>CSE707:</a:t>
            </a:r>
          </a:p>
        </p:txBody>
      </p:sp>
      <p:sp>
        <p:nvSpPr>
          <p:cNvPr id="106" name="TextBox 5"/>
          <p:cNvSpPr txBox="1"/>
          <p:nvPr/>
        </p:nvSpPr>
        <p:spPr>
          <a:xfrm>
            <a:off x="486202" y="2796388"/>
            <a:ext cx="8918884" cy="1932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400" b="1">
                <a:latin typeface="Bahnschrift"/>
                <a:ea typeface="Bahnschrift"/>
                <a:cs typeface="Bahnschrift"/>
                <a:sym typeface="Bahnschrift"/>
              </a:defRPr>
            </a:pPr>
            <a:r>
              <a:rPr dirty="0"/>
              <a:t>A Review on the Security of the Internet of Things: Challenges and Solutions</a:t>
            </a:r>
            <a:br>
              <a:rPr dirty="0"/>
            </a:br>
            <a:r>
              <a:rPr dirty="0"/>
              <a:t>&amp;</a:t>
            </a:r>
            <a:br>
              <a:rPr dirty="0"/>
            </a:br>
            <a:r>
              <a:rPr dirty="0"/>
              <a:t>Towards Deep-Learning-Driven Intrusion Detection for the Internet of Things</a:t>
            </a:r>
          </a:p>
        </p:txBody>
      </p:sp>
      <p:sp>
        <p:nvSpPr>
          <p:cNvPr id="107" name="TextBox 7"/>
          <p:cNvSpPr txBox="1"/>
          <p:nvPr/>
        </p:nvSpPr>
        <p:spPr>
          <a:xfrm>
            <a:off x="456123" y="6122265"/>
            <a:ext cx="6002554"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latin typeface="Bahnschrift"/>
                <a:ea typeface="Bahnschrift"/>
                <a:cs typeface="Bahnschrift"/>
                <a:sym typeface="Bahnschrift"/>
              </a:defRPr>
            </a:lvl1pPr>
          </a:lstStyle>
          <a:p>
            <a:r>
              <a:t>Presented by: Jerry Mathew, Selwin Murzello</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7" name="Rectangle 2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1. Intrusion-Detection Framework"/>
          <p:cNvSpPr txBox="1">
            <a:spLocks noGrp="1"/>
          </p:cNvSpPr>
          <p:nvPr>
            <p:ph type="title"/>
          </p:nvPr>
        </p:nvSpPr>
        <p:spPr>
          <a:xfrm>
            <a:off x="640080" y="325369"/>
            <a:ext cx="4368602" cy="1956841"/>
          </a:xfrm>
          <a:prstGeom prst="rect">
            <a:avLst/>
          </a:prstGeom>
        </p:spPr>
        <p:txBody>
          <a:bodyPr vert="horz" lIns="91440" tIns="45720" rIns="91440" bIns="45720" rtlCol="0" anchor="b">
            <a:normAutofit/>
          </a:bodyPr>
          <a:lstStyle>
            <a:lvl1pPr defTabSz="457200">
              <a:lnSpc>
                <a:spcPct val="100000"/>
              </a:lnSpc>
              <a:defRPr sz="4000">
                <a:latin typeface="Bahnschrift"/>
                <a:ea typeface="Bahnschrift"/>
                <a:cs typeface="Bahnschrift"/>
                <a:sym typeface="Bahnschrift"/>
              </a:defRPr>
            </a:lvl1pPr>
          </a:lstStyle>
          <a:p>
            <a:pPr defTabSz="914400">
              <a:lnSpc>
                <a:spcPct val="90000"/>
              </a:lnSpc>
              <a:spcBef>
                <a:spcPct val="0"/>
              </a:spcBef>
            </a:pPr>
            <a:r>
              <a:rPr lang="en-US" sz="4200" kern="1200">
                <a:solidFill>
                  <a:schemeClr val="tx1"/>
                </a:solidFill>
                <a:latin typeface="Bahnschrift" panose="020B0502040204020203" pitchFamily="34" charset="0"/>
                <a:ea typeface="+mj-ea"/>
                <a:cs typeface="+mj-cs"/>
              </a:rPr>
              <a:t>1. Intrusion-Detection Framework</a:t>
            </a:r>
          </a:p>
        </p:txBody>
      </p:sp>
      <p:sp>
        <p:nvSpPr>
          <p:cNvPr id="2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The authors propose a deep-learning-based Intrusion Detection System (IDS) for IoT networks.…"/>
          <p:cNvSpPr txBox="1">
            <a:spLocks noGrp="1"/>
          </p:cNvSpPr>
          <p:nvPr>
            <p:ph type="body" idx="1"/>
          </p:nvPr>
        </p:nvSpPr>
        <p:spPr>
          <a:xfrm>
            <a:off x="640080" y="2872899"/>
            <a:ext cx="4243589" cy="3320668"/>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defRPr sz="3000" b="0">
                <a:latin typeface="Bahnschrift"/>
                <a:ea typeface="Bahnschrift"/>
                <a:cs typeface="Bahnschrift"/>
                <a:sym typeface="Bahnschrift"/>
              </a:defRPr>
            </a:pPr>
            <a:r>
              <a:rPr lang="en-US" sz="2200" kern="1200" dirty="0">
                <a:solidFill>
                  <a:schemeClr val="tx1"/>
                </a:solidFill>
              </a:rPr>
              <a:t>The authors propose a deep-learning-based Intrusion Detection System (IDS) for IoT networks. </a:t>
            </a:r>
            <a:endParaRPr lang="en-US" sz="2200" kern="1200" dirty="0">
              <a:solidFill>
                <a:schemeClr val="tx1"/>
              </a:solidFill>
              <a:sym typeface="Times Roman"/>
            </a:endParaRPr>
          </a:p>
          <a:p>
            <a:pPr indent="-228600" defTabSz="914400">
              <a:lnSpc>
                <a:spcPct val="90000"/>
              </a:lnSpc>
              <a:spcAft>
                <a:spcPts val="600"/>
              </a:spcAft>
              <a:buFont typeface="Arial" panose="020B0604020202020204" pitchFamily="34" charset="0"/>
              <a:buChar char="•"/>
              <a:defRPr sz="3000" b="0">
                <a:latin typeface="Bahnschrift"/>
                <a:ea typeface="Bahnschrift"/>
                <a:cs typeface="Bahnschrift"/>
                <a:sym typeface="Bahnschrift"/>
              </a:defRPr>
            </a:pPr>
            <a:r>
              <a:rPr lang="en-US" sz="2200" kern="1200" dirty="0">
                <a:solidFill>
                  <a:schemeClr val="tx1"/>
                </a:solidFill>
              </a:rPr>
              <a:t>The framework consists of an integrated system architecture designed to detect anomalies and threats across IoT devices.</a:t>
            </a:r>
          </a:p>
        </p:txBody>
      </p:sp>
      <p:pic>
        <p:nvPicPr>
          <p:cNvPr id="3" name="Picture 2" descr="A computer screen with icons and a brain&#10;&#10;Description automatically generated">
            <a:extLst>
              <a:ext uri="{FF2B5EF4-FFF2-40B4-BE49-F238E27FC236}">
                <a16:creationId xmlns:a16="http://schemas.microsoft.com/office/drawing/2014/main" id="{50D60C88-1F93-0572-DBE6-2E3A8A187B69}"/>
              </a:ext>
            </a:extLst>
          </p:cNvPr>
          <p:cNvPicPr>
            <a:picLocks noChangeAspect="1"/>
          </p:cNvPicPr>
          <p:nvPr/>
        </p:nvPicPr>
        <p:blipFill>
          <a:blip r:embed="rId2">
            <a:extLst>
              <a:ext uri="{28A0092B-C50C-407E-A947-70E740481C1C}">
                <a14:useLocalDpi xmlns:a14="http://schemas.microsoft.com/office/drawing/2010/main" val="0"/>
              </a:ext>
            </a:extLst>
          </a:blip>
          <a:srcRect l="21377" r="2120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1" name="Rectangle 22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1.1 System Architecture"/>
          <p:cNvSpPr txBox="1">
            <a:spLocks noGrp="1"/>
          </p:cNvSpPr>
          <p:nvPr>
            <p:ph type="title"/>
          </p:nvPr>
        </p:nvSpPr>
        <p:spPr>
          <a:xfrm>
            <a:off x="640080" y="325369"/>
            <a:ext cx="4368602" cy="1956841"/>
          </a:xfrm>
          <a:prstGeom prst="rect">
            <a:avLst/>
          </a:prstGeom>
        </p:spPr>
        <p:txBody>
          <a:bodyPr vert="horz" lIns="91440" tIns="45720" rIns="91440" bIns="45720" rtlCol="0" anchor="b">
            <a:normAutofit/>
          </a:bodyPr>
          <a:lstStyle>
            <a:lvl1pPr defTabSz="457200">
              <a:lnSpc>
                <a:spcPct val="100000"/>
              </a:lnSpc>
              <a:defRPr sz="4000">
                <a:latin typeface="Bahnschrift"/>
                <a:ea typeface="Bahnschrift"/>
                <a:cs typeface="Bahnschrift"/>
                <a:sym typeface="Bahnschrift"/>
              </a:defRPr>
            </a:lvl1pPr>
          </a:lstStyle>
          <a:p>
            <a:pPr defTabSz="914400">
              <a:lnSpc>
                <a:spcPct val="90000"/>
              </a:lnSpc>
              <a:spcBef>
                <a:spcPct val="0"/>
              </a:spcBef>
            </a:pPr>
            <a:r>
              <a:rPr lang="en-US" sz="5400" kern="1200" dirty="0">
                <a:solidFill>
                  <a:schemeClr val="tx1"/>
                </a:solidFill>
                <a:latin typeface="Bahnschrift" panose="020B0502040204020203" pitchFamily="34" charset="0"/>
                <a:ea typeface="+mj-ea"/>
                <a:cs typeface="+mj-cs"/>
              </a:rPr>
              <a:t>1.1 System Architecture</a:t>
            </a:r>
          </a:p>
        </p:txBody>
      </p:sp>
      <p:sp>
        <p:nvSpPr>
          <p:cNvPr id="22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The IDS is designed to operate in a typical IoT environment that includes a variety of devices like sensors and smart appliances, connected via protocols such as Wi-Fi, ZigBee, or Bluetooth. These devices are managed through an edge router, which acts as"/>
          <p:cNvSpPr txBox="1">
            <a:spLocks noGrp="1"/>
          </p:cNvSpPr>
          <p:nvPr>
            <p:ph type="body" idx="1"/>
          </p:nvPr>
        </p:nvSpPr>
        <p:spPr>
          <a:xfrm>
            <a:off x="640080" y="2872899"/>
            <a:ext cx="4243589" cy="3320668"/>
          </a:xfrm>
          <a:prstGeom prst="rect">
            <a:avLst/>
          </a:prstGeom>
        </p:spPr>
        <p:txBody>
          <a:bodyPr vert="horz" lIns="91440" tIns="45720" rIns="91440" bIns="45720" rtlCol="0">
            <a:normAutofit/>
          </a:bodyPr>
          <a:lstStyle/>
          <a:p>
            <a:pPr indent="-228600" defTabSz="914400">
              <a:lnSpc>
                <a:spcPct val="90000"/>
              </a:lnSpc>
              <a:spcBef>
                <a:spcPts val="500"/>
              </a:spcBef>
              <a:buFont typeface="Arial" panose="020B0604020202020204" pitchFamily="34" charset="0"/>
              <a:buChar char="•"/>
              <a:defRPr sz="2790" b="0">
                <a:latin typeface="Bahnschrift"/>
                <a:ea typeface="Bahnschrift"/>
                <a:cs typeface="Bahnschrift"/>
                <a:sym typeface="Bahnschrift"/>
              </a:defRPr>
            </a:pPr>
            <a:r>
              <a:rPr lang="en-US" sz="1400" kern="1200" dirty="0">
                <a:solidFill>
                  <a:schemeClr val="tx1"/>
                </a:solidFill>
              </a:rPr>
              <a:t>The IDS is designed to operate in a typical IoT environment that includes a variety of devices like sensors and smart appliances, connected via protocols such as Wi-Fi, ZigBee, or Bluetooth. These devices are managed through an edge router, which acts as the central communication hub. The proposed IDS:</a:t>
            </a:r>
            <a:endParaRPr lang="en-US" sz="1400" kern="1200" dirty="0">
              <a:solidFill>
                <a:schemeClr val="tx1"/>
              </a:solidFill>
              <a:sym typeface="Times Roman"/>
            </a:endParaRPr>
          </a:p>
          <a:p>
            <a:pPr marL="212597" indent="-228600" defTabSz="914400">
              <a:lnSpc>
                <a:spcPct val="90000"/>
              </a:lnSpc>
              <a:buSzPct val="100000"/>
              <a:buFont typeface="Arial" panose="020B0604020202020204" pitchFamily="34" charset="0"/>
              <a:buChar char="•"/>
              <a:defRPr sz="2790" b="0">
                <a:latin typeface="Bahnschrift"/>
                <a:ea typeface="Bahnschrift"/>
                <a:cs typeface="Bahnschrift"/>
                <a:sym typeface="Bahnschrift"/>
              </a:defRPr>
            </a:pPr>
            <a:endParaRPr lang="en-US" sz="1400" kern="1200" dirty="0">
              <a:solidFill>
                <a:schemeClr val="tx1"/>
              </a:solidFill>
              <a:sym typeface="Times Roman"/>
            </a:endParaRPr>
          </a:p>
          <a:p>
            <a:pPr marL="212597" indent="-228600" defTabSz="914400">
              <a:lnSpc>
                <a:spcPct val="90000"/>
              </a:lnSpc>
              <a:buSzPct val="100000"/>
              <a:buFont typeface="Arial" panose="020B0604020202020204" pitchFamily="34" charset="0"/>
              <a:buChar char="•"/>
              <a:defRPr sz="2790">
                <a:latin typeface="Bahnschrift"/>
                <a:ea typeface="Bahnschrift"/>
                <a:cs typeface="Bahnschrift"/>
                <a:sym typeface="Bahnschrift"/>
              </a:defRPr>
            </a:pPr>
            <a:r>
              <a:rPr lang="en-US" sz="1400" kern="1200" dirty="0">
                <a:solidFill>
                  <a:schemeClr val="tx1"/>
                </a:solidFill>
              </a:rPr>
              <a:t>Works </a:t>
            </a:r>
            <a:r>
              <a:rPr lang="en-US" sz="1400" kern="1200" dirty="0">
                <a:solidFill>
                  <a:schemeClr val="tx1"/>
                </a:solidFill>
                <a:latin typeface="Bahnschrift" panose="020B0502040204020203" pitchFamily="34" charset="0"/>
              </a:rPr>
              <a:t>Independently</a:t>
            </a:r>
            <a:r>
              <a:rPr lang="en-US" sz="1400" b="0" kern="1200" dirty="0">
                <a:solidFill>
                  <a:schemeClr val="tx1"/>
                </a:solidFill>
              </a:rPr>
              <a:t>: It does not rely on specific IoT network configurations and is capable of monitoring diverse communication protocols.</a:t>
            </a:r>
            <a:endParaRPr lang="en-US" sz="1400" b="0" kern="1200" dirty="0">
              <a:solidFill>
                <a:schemeClr val="tx1"/>
              </a:solidFill>
              <a:sym typeface="Times Roman"/>
            </a:endParaRPr>
          </a:p>
          <a:p>
            <a:pPr marL="212597" indent="-228600" defTabSz="914400">
              <a:lnSpc>
                <a:spcPct val="90000"/>
              </a:lnSpc>
              <a:buSzPct val="100000"/>
              <a:buFont typeface="Arial" panose="020B0604020202020204" pitchFamily="34" charset="0"/>
              <a:buChar char="•"/>
              <a:defRPr sz="2790">
                <a:latin typeface="Bahnschrift"/>
                <a:ea typeface="Bahnschrift"/>
                <a:cs typeface="Bahnschrift"/>
                <a:sym typeface="Bahnschrift"/>
              </a:defRPr>
            </a:pPr>
            <a:r>
              <a:rPr lang="en-US" sz="1400" kern="1200" dirty="0">
                <a:solidFill>
                  <a:schemeClr val="tx1"/>
                </a:solidFill>
              </a:rPr>
              <a:t>Operates in Promiscuous Mode</a:t>
            </a:r>
            <a:r>
              <a:rPr lang="en-US" sz="1400" b="0" kern="1200" dirty="0">
                <a:solidFill>
                  <a:schemeClr val="tx1"/>
                </a:solidFill>
              </a:rPr>
              <a:t>: This means the IDS passively monitors all network traffic without directly interfering, enabling it to detect anomalies without altering network operations.</a:t>
            </a:r>
          </a:p>
        </p:txBody>
      </p:sp>
      <p:pic>
        <p:nvPicPr>
          <p:cNvPr id="217" name="Picture 216" descr="Blue blocks and networks technology background">
            <a:extLst>
              <a:ext uri="{FF2B5EF4-FFF2-40B4-BE49-F238E27FC236}">
                <a16:creationId xmlns:a16="http://schemas.microsoft.com/office/drawing/2014/main" id="{7AB1BA5F-9586-2460-88F8-79DFE7317B63}"/>
              </a:ext>
            </a:extLst>
          </p:cNvPr>
          <p:cNvPicPr>
            <a:picLocks noChangeAspect="1"/>
          </p:cNvPicPr>
          <p:nvPr/>
        </p:nvPicPr>
        <p:blipFill>
          <a:blip r:embed="rId2"/>
          <a:srcRect l="6334" r="37245" b="-44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4"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1.2 Components of the Detection System"/>
          <p:cNvSpPr txBox="1">
            <a:spLocks noGrp="1"/>
          </p:cNvSpPr>
          <p:nvPr>
            <p:ph type="title"/>
          </p:nvPr>
        </p:nvSpPr>
        <p:spPr>
          <a:xfrm>
            <a:off x="761800" y="762001"/>
            <a:ext cx="5334197" cy="1708242"/>
          </a:xfrm>
          <a:prstGeom prst="rect">
            <a:avLst/>
          </a:prstGeom>
        </p:spPr>
        <p:txBody>
          <a:bodyPr vert="horz" lIns="91440" tIns="45720" rIns="91440" bIns="45720" rtlCol="0" anchor="ctr">
            <a:normAutofit/>
          </a:bodyPr>
          <a:lstStyle>
            <a:lvl1pPr defTabSz="457200">
              <a:lnSpc>
                <a:spcPct val="100000"/>
              </a:lnSpc>
              <a:defRPr sz="4000">
                <a:latin typeface="Bahnschrift"/>
                <a:ea typeface="Bahnschrift"/>
                <a:cs typeface="Bahnschrift"/>
                <a:sym typeface="Bahnschrift"/>
              </a:defRPr>
            </a:lvl1pPr>
          </a:lstStyle>
          <a:p>
            <a:pPr defTabSz="914400">
              <a:lnSpc>
                <a:spcPct val="90000"/>
              </a:lnSpc>
              <a:spcBef>
                <a:spcPct val="0"/>
              </a:spcBef>
            </a:pPr>
            <a:r>
              <a:rPr lang="en-US" kern="1200">
                <a:solidFill>
                  <a:schemeClr val="tx1"/>
                </a:solidFill>
                <a:latin typeface="+mj-lt"/>
                <a:ea typeface="+mj-ea"/>
                <a:cs typeface="+mj-cs"/>
              </a:rPr>
              <a:t>1.2 Components of the Detection System</a:t>
            </a:r>
          </a:p>
        </p:txBody>
      </p:sp>
      <p:sp>
        <p:nvSpPr>
          <p:cNvPr id="218" name="The IDS system is structured in three phases:…"/>
          <p:cNvSpPr txBox="1">
            <a:spLocks noGrp="1"/>
          </p:cNvSpPr>
          <p:nvPr>
            <p:ph type="body" idx="1"/>
          </p:nvPr>
        </p:nvSpPr>
        <p:spPr>
          <a:xfrm>
            <a:off x="761800" y="2470244"/>
            <a:ext cx="5334197" cy="3769835"/>
          </a:xfrm>
          <a:prstGeom prst="rect">
            <a:avLst/>
          </a:prstGeom>
        </p:spPr>
        <p:txBody>
          <a:bodyPr vert="horz" lIns="91440" tIns="45720" rIns="91440" bIns="45720" rtlCol="0" anchor="ctr">
            <a:normAutofit/>
          </a:bodyPr>
          <a:lstStyle/>
          <a:p>
            <a:pPr indent="-228600" defTabSz="914400">
              <a:lnSpc>
                <a:spcPct val="90000"/>
              </a:lnSpc>
              <a:spcBef>
                <a:spcPts val="600"/>
              </a:spcBef>
              <a:buFont typeface="Arial" panose="020B0604020202020204" pitchFamily="34" charset="0"/>
              <a:buChar char="•"/>
              <a:defRPr sz="3000" b="0">
                <a:latin typeface="Bahnschrift"/>
                <a:ea typeface="Bahnschrift"/>
                <a:cs typeface="Bahnschrift"/>
                <a:sym typeface="Bahnschrift"/>
              </a:defRPr>
            </a:pPr>
            <a:r>
              <a:rPr lang="en-US" sz="2000" kern="1200">
                <a:solidFill>
                  <a:schemeClr val="tx1"/>
                </a:solidFill>
              </a:rPr>
              <a:t>The IDS system is structured in three phases:</a:t>
            </a:r>
            <a:endParaRPr lang="en-US" sz="2000" kern="1200">
              <a:solidFill>
                <a:schemeClr val="tx1"/>
              </a:solidFill>
              <a:sym typeface="Times Roman"/>
            </a:endParaRPr>
          </a:p>
          <a:p>
            <a:pPr indent="-228600" defTabSz="914400">
              <a:lnSpc>
                <a:spcPct val="90000"/>
              </a:lnSpc>
              <a:spcBef>
                <a:spcPts val="600"/>
              </a:spcBef>
              <a:buFont typeface="Arial" panose="020B0604020202020204" pitchFamily="34" charset="0"/>
              <a:buChar char="•"/>
              <a:defRPr sz="3000">
                <a:latin typeface="Bahnschrift"/>
                <a:ea typeface="Bahnschrift"/>
                <a:cs typeface="Bahnschrift"/>
                <a:sym typeface="Bahnschrift"/>
              </a:defRPr>
            </a:pPr>
            <a:endParaRPr lang="en-US" sz="2000" kern="1200">
              <a:solidFill>
                <a:schemeClr val="tx1"/>
              </a:solidFill>
              <a:sym typeface="Times Roman"/>
            </a:endParaRPr>
          </a:p>
          <a:p>
            <a:pPr marL="279400" indent="-228600" defTabSz="914400">
              <a:lnSpc>
                <a:spcPct val="90000"/>
              </a:lnSpc>
              <a:spcBef>
                <a:spcPts val="600"/>
              </a:spcBef>
              <a:buSzPct val="100000"/>
              <a:buFont typeface="Arial" panose="020B0604020202020204" pitchFamily="34" charset="0"/>
              <a:buChar char="•"/>
              <a:defRPr sz="3000">
                <a:latin typeface="Bahnschrift"/>
                <a:ea typeface="Bahnschrift"/>
                <a:cs typeface="Bahnschrift"/>
                <a:sym typeface="Bahnschrift"/>
              </a:defRPr>
            </a:pPr>
            <a:r>
              <a:rPr lang="en-US" sz="2000" kern="1200">
                <a:solidFill>
                  <a:schemeClr val="tx1"/>
                </a:solidFill>
              </a:rPr>
              <a:t>Network Connection Phase</a:t>
            </a:r>
            <a:endParaRPr lang="en-US" sz="2000" b="0" kern="1200">
              <a:solidFill>
                <a:schemeClr val="tx1"/>
              </a:solidFill>
            </a:endParaRPr>
          </a:p>
          <a:p>
            <a:pPr marL="279400" indent="-228600" defTabSz="914400">
              <a:lnSpc>
                <a:spcPct val="90000"/>
              </a:lnSpc>
              <a:spcBef>
                <a:spcPts val="600"/>
              </a:spcBef>
              <a:buSzPct val="100000"/>
              <a:buFont typeface="Arial" panose="020B0604020202020204" pitchFamily="34" charset="0"/>
              <a:buChar char="•"/>
              <a:defRPr sz="3000">
                <a:latin typeface="Bahnschrift"/>
                <a:ea typeface="Bahnschrift"/>
                <a:cs typeface="Bahnschrift"/>
                <a:sym typeface="Bahnschrift"/>
              </a:defRPr>
            </a:pPr>
            <a:r>
              <a:rPr lang="en-US" sz="2000" kern="1200">
                <a:solidFill>
                  <a:schemeClr val="tx1"/>
                </a:solidFill>
              </a:rPr>
              <a:t>Anomaly-Detection Phase</a:t>
            </a:r>
            <a:endParaRPr lang="en-US" sz="2000" kern="1200">
              <a:solidFill>
                <a:schemeClr val="tx1"/>
              </a:solidFill>
              <a:sym typeface="Times Roman"/>
            </a:endParaRPr>
          </a:p>
          <a:p>
            <a:pPr marL="279400" indent="-228600" defTabSz="914400">
              <a:lnSpc>
                <a:spcPct val="90000"/>
              </a:lnSpc>
              <a:spcBef>
                <a:spcPts val="600"/>
              </a:spcBef>
              <a:buSzPct val="100000"/>
              <a:buFont typeface="Arial" panose="020B0604020202020204" pitchFamily="34" charset="0"/>
              <a:buChar char="•"/>
              <a:defRPr sz="3000">
                <a:latin typeface="Bahnschrift"/>
                <a:ea typeface="Bahnschrift"/>
                <a:cs typeface="Bahnschrift"/>
                <a:sym typeface="Bahnschrift"/>
              </a:defRPr>
            </a:pPr>
            <a:r>
              <a:rPr lang="en-US" sz="2000" kern="1200">
                <a:solidFill>
                  <a:schemeClr val="tx1"/>
                </a:solidFill>
              </a:rPr>
              <a:t>Mitigation Phase</a:t>
            </a:r>
          </a:p>
        </p:txBody>
      </p:sp>
      <p:pic>
        <p:nvPicPr>
          <p:cNvPr id="220" name="Picture 219" descr="Electronics protoboard">
            <a:extLst>
              <a:ext uri="{FF2B5EF4-FFF2-40B4-BE49-F238E27FC236}">
                <a16:creationId xmlns:a16="http://schemas.microsoft.com/office/drawing/2014/main" id="{AF793458-B232-9181-FA14-F61698FC14D3}"/>
              </a:ext>
            </a:extLst>
          </p:cNvPr>
          <p:cNvPicPr>
            <a:picLocks noChangeAspect="1"/>
          </p:cNvPicPr>
          <p:nvPr/>
        </p:nvPicPr>
        <p:blipFill>
          <a:blip r:embed="rId2"/>
          <a:srcRect l="7079" r="41084"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Network Connection Phase:…"/>
          <p:cNvSpPr txBox="1">
            <a:spLocks noGrp="1"/>
          </p:cNvSpPr>
          <p:nvPr>
            <p:ph type="body" idx="1"/>
          </p:nvPr>
        </p:nvSpPr>
        <p:spPr>
          <a:xfrm>
            <a:off x="603250" y="1341702"/>
            <a:ext cx="10985501" cy="4174596"/>
          </a:xfrm>
          <a:prstGeom prst="rect">
            <a:avLst/>
          </a:prstGeom>
        </p:spPr>
        <p:txBody>
          <a:bodyPr lIns="45719" tIns="45719" rIns="45719" bIns="45719"/>
          <a:lstStyle/>
          <a:p>
            <a:pPr defTabSz="182880">
              <a:lnSpc>
                <a:spcPct val="80000"/>
              </a:lnSpc>
              <a:spcBef>
                <a:spcPts val="400"/>
              </a:spcBef>
              <a:defRPr sz="2400">
                <a:latin typeface="Bahnschrift"/>
                <a:ea typeface="Bahnschrift"/>
                <a:cs typeface="Bahnschrift"/>
                <a:sym typeface="Bahnschrift"/>
              </a:defRPr>
            </a:pPr>
            <a:r>
              <a:t>Network Connection Phase</a:t>
            </a:r>
            <a:r>
              <a:rPr b="0"/>
              <a:t>:</a:t>
            </a:r>
          </a:p>
          <a:p>
            <a:pPr defTabSz="182880">
              <a:lnSpc>
                <a:spcPct val="80000"/>
              </a:lnSpc>
              <a:spcBef>
                <a:spcPts val="400"/>
              </a:spcBef>
              <a:defRPr sz="2400" b="0">
                <a:latin typeface="Bahnschrift"/>
                <a:ea typeface="Bahnschrift"/>
                <a:cs typeface="Bahnschrift"/>
                <a:sym typeface="Bahnschrift"/>
              </a:defRPr>
            </a:pPr>
            <a:endParaRPr b="0"/>
          </a:p>
          <a:p>
            <a:pPr marL="182880" indent="-127000" defTabSz="182880">
              <a:lnSpc>
                <a:spcPct val="80000"/>
              </a:lnSpc>
              <a:buSzPct val="100000"/>
              <a:buFont typeface="Times Roman"/>
              <a:buChar char="•"/>
              <a:defRPr sz="2400">
                <a:latin typeface="Bahnschrift"/>
                <a:ea typeface="Bahnschrift"/>
                <a:cs typeface="Bahnschrift"/>
                <a:sym typeface="Bahnschrift"/>
              </a:defRPr>
            </a:pPr>
            <a:r>
              <a:t>Connection Prober Module</a:t>
            </a:r>
            <a:r>
              <a:rPr b="0"/>
              <a:t>: Detects and interprets communication protocols by broadcasting probe signals and intercepting network data. It tracks handshake messages and other communication attempts to understand how devices interact. If initial probes fail, the module deduces communication patterns from ongoing data exchanges.</a:t>
            </a:r>
            <a:endParaRPr b="0">
              <a:latin typeface="Times Roman"/>
              <a:ea typeface="Times Roman"/>
              <a:cs typeface="Times Roman"/>
              <a:sym typeface="Times Roman"/>
            </a:endParaRPr>
          </a:p>
          <a:p>
            <a:pPr marL="182880" indent="-127000" defTabSz="182880">
              <a:lnSpc>
                <a:spcPct val="80000"/>
              </a:lnSpc>
              <a:buSzPct val="100000"/>
              <a:buFont typeface="Times Roman"/>
              <a:buChar char="•"/>
              <a:defRPr sz="2400">
                <a:latin typeface="Bahnschrift"/>
                <a:ea typeface="Bahnschrift"/>
                <a:cs typeface="Bahnschrift"/>
                <a:sym typeface="Bahnschrift"/>
              </a:defRPr>
            </a:pPr>
            <a:r>
              <a:t>Virtual Network Client (VNC)</a:t>
            </a:r>
            <a:r>
              <a:rPr b="0"/>
              <a:t>: This is a network emulator that replicates the protocol behavior of IoT devices. Once protocols are identified, VNC establishes connections to intercept and analyze communication effectively.</a:t>
            </a:r>
            <a:endParaRPr b="0">
              <a:latin typeface="Times Roman"/>
              <a:ea typeface="Times Roman"/>
              <a:cs typeface="Times Roman"/>
              <a:sym typeface="Times Roman"/>
            </a:endParaRPr>
          </a:p>
          <a:p>
            <a:pPr marL="182880" indent="-127000" defTabSz="182880">
              <a:lnSpc>
                <a:spcPct val="80000"/>
              </a:lnSpc>
              <a:buSzPct val="100000"/>
              <a:buFont typeface="Times Roman"/>
              <a:buChar char="•"/>
              <a:defRPr sz="2400">
                <a:latin typeface="Bahnschrift"/>
                <a:ea typeface="Bahnschrift"/>
                <a:cs typeface="Bahnschrift"/>
                <a:sym typeface="Bahnschrift"/>
              </a:defRPr>
            </a:pPr>
            <a:r>
              <a:t>Controller</a:t>
            </a:r>
            <a:r>
              <a:rPr b="0"/>
              <a:t>: Manages data exchanges between network modules and processing units. It facilitates the flow of data into subsequent detection phases.</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Anomaly-Detection Phase:…"/>
          <p:cNvSpPr txBox="1">
            <a:spLocks noGrp="1"/>
          </p:cNvSpPr>
          <p:nvPr>
            <p:ph type="body" idx="1"/>
          </p:nvPr>
        </p:nvSpPr>
        <p:spPr>
          <a:xfrm>
            <a:off x="603250" y="614419"/>
            <a:ext cx="10985501" cy="5629163"/>
          </a:xfrm>
          <a:prstGeom prst="rect">
            <a:avLst/>
          </a:prstGeom>
        </p:spPr>
        <p:txBody>
          <a:bodyPr lIns="45719" tIns="45719" rIns="45719" bIns="45719"/>
          <a:lstStyle/>
          <a:p>
            <a:pPr defTabSz="166306">
              <a:lnSpc>
                <a:spcPct val="80000"/>
              </a:lnSpc>
              <a:spcBef>
                <a:spcPts val="300"/>
              </a:spcBef>
              <a:defRPr sz="2250">
                <a:latin typeface="Bahnschrift"/>
                <a:ea typeface="Bahnschrift"/>
                <a:cs typeface="Bahnschrift"/>
                <a:sym typeface="Bahnschrift"/>
              </a:defRPr>
            </a:pPr>
            <a:r>
              <a:t>Anomaly-Detection Phase</a:t>
            </a:r>
            <a:r>
              <a:rPr b="0"/>
              <a:t>:</a:t>
            </a:r>
            <a:endParaRPr>
              <a:latin typeface="Times Roman"/>
              <a:ea typeface="Times Roman"/>
              <a:cs typeface="Times Roman"/>
              <a:sym typeface="Times Roman"/>
            </a:endParaRPr>
          </a:p>
          <a:p>
            <a:pPr marL="166306" indent="-115491" defTabSz="166306">
              <a:lnSpc>
                <a:spcPct val="80000"/>
              </a:lnSpc>
              <a:buSzPct val="100000"/>
              <a:buFont typeface="Times Roman"/>
              <a:buChar char="•"/>
              <a:defRPr sz="2250">
                <a:latin typeface="Bahnschrift"/>
                <a:ea typeface="Bahnschrift"/>
                <a:cs typeface="Bahnschrift"/>
                <a:sym typeface="Bahnschrift"/>
              </a:defRPr>
            </a:pPr>
            <a:endParaRPr>
              <a:latin typeface="Times Roman"/>
              <a:ea typeface="Times Roman"/>
              <a:cs typeface="Times Roman"/>
              <a:sym typeface="Times Roman"/>
            </a:endParaRPr>
          </a:p>
          <a:p>
            <a:pPr marL="166306" indent="-115491" defTabSz="166306">
              <a:lnSpc>
                <a:spcPct val="80000"/>
              </a:lnSpc>
              <a:buSzPct val="100000"/>
              <a:buFont typeface="Times Roman"/>
              <a:buChar char="•"/>
              <a:defRPr sz="2250">
                <a:latin typeface="Bahnschrift"/>
                <a:ea typeface="Bahnschrift"/>
                <a:cs typeface="Bahnschrift"/>
                <a:sym typeface="Bahnschrift"/>
              </a:defRPr>
            </a:pPr>
            <a:r>
              <a:t>Data Collection and Transformation (DCT)</a:t>
            </a:r>
            <a:r>
              <a:rPr b="0"/>
              <a:t>: This module organizes captured network data into structured formats suitable for analysis. It extracts relevant features like transmission rates, packet headers, IP addresses, and other metadata.</a:t>
            </a:r>
            <a:endParaRPr b="0">
              <a:latin typeface="Times Roman"/>
              <a:ea typeface="Times Roman"/>
              <a:cs typeface="Times Roman"/>
              <a:sym typeface="Times Roman"/>
            </a:endParaRPr>
          </a:p>
          <a:p>
            <a:pPr marL="166306" indent="-115491" defTabSz="166306">
              <a:lnSpc>
                <a:spcPct val="80000"/>
              </a:lnSpc>
              <a:buSzPct val="100000"/>
              <a:buFont typeface="Times Roman"/>
              <a:buChar char="•"/>
              <a:defRPr sz="2250">
                <a:latin typeface="Bahnschrift"/>
                <a:ea typeface="Bahnschrift"/>
                <a:cs typeface="Bahnschrift"/>
                <a:sym typeface="Bahnschrift"/>
              </a:defRPr>
            </a:pPr>
            <a:r>
              <a:t>Machine-Learning-Based Anomaly Detection (MLAD)</a:t>
            </a:r>
            <a:r>
              <a:rPr b="0"/>
              <a:t>: A neural network-based module that processes data collected by the DCT to detect malicious patterns. It employs supervised learning techniques to differentiate between normal and suspicious activity.</a:t>
            </a:r>
            <a:endParaRPr b="0">
              <a:latin typeface="Times Roman"/>
              <a:ea typeface="Times Roman"/>
              <a:cs typeface="Times Roman"/>
              <a:sym typeface="Times Roman"/>
            </a:endParaRPr>
          </a:p>
          <a:p>
            <a:pPr marL="166306" indent="-115491" defTabSz="166306">
              <a:lnSpc>
                <a:spcPct val="80000"/>
              </a:lnSpc>
              <a:buSzPct val="100000"/>
              <a:buFont typeface="Times Roman"/>
              <a:buChar char="•"/>
              <a:defRPr sz="2250">
                <a:latin typeface="Bahnschrift"/>
                <a:ea typeface="Bahnschrift"/>
                <a:cs typeface="Bahnschrift"/>
                <a:sym typeface="Bahnschrift"/>
              </a:defRPr>
            </a:pPr>
            <a:r>
              <a:t>Trainer</a:t>
            </a:r>
            <a:r>
              <a:rPr b="0"/>
              <a:t>: Intervenes when the MLAD encounters unknown patterns, allowing for system retraining based on human feedback, thus improving detection accuracy.</a:t>
            </a:r>
            <a:br>
              <a:rPr b="0"/>
            </a:br>
            <a:br>
              <a:rPr b="0"/>
            </a:br>
            <a:r>
              <a:t>Mitigation Phase:</a:t>
            </a:r>
            <a:br/>
            <a:endParaRPr b="0">
              <a:latin typeface="Times Roman"/>
              <a:ea typeface="Times Roman"/>
              <a:cs typeface="Times Roman"/>
              <a:sym typeface="Times Roman"/>
            </a:endParaRPr>
          </a:p>
          <a:p>
            <a:pPr marL="166306" indent="-115491" defTabSz="166306">
              <a:lnSpc>
                <a:spcPct val="80000"/>
              </a:lnSpc>
              <a:buSzPct val="100000"/>
              <a:buFont typeface="Times Roman"/>
              <a:buChar char="•"/>
              <a:defRPr sz="2250">
                <a:latin typeface="Bahnschrift"/>
                <a:ea typeface="Bahnschrift"/>
                <a:cs typeface="Bahnschrift"/>
                <a:sym typeface="Bahnschrift"/>
              </a:defRPr>
            </a:pPr>
            <a:r>
              <a:t>Actuator Module</a:t>
            </a:r>
            <a:r>
              <a:rPr b="0"/>
              <a:t>: Defines the system's response to detected threats. Depending on the nature of the threat, it may alert users, isolate devices, or shut down compromised communication channels.</a:t>
            </a:r>
            <a:endParaRPr b="0">
              <a:latin typeface="Times Roman"/>
              <a:ea typeface="Times Roman"/>
              <a:cs typeface="Times Roman"/>
              <a:sym typeface="Times Roman"/>
            </a:endParaRPr>
          </a:p>
          <a:p>
            <a:pPr marL="166306" indent="-115491" defTabSz="166306">
              <a:lnSpc>
                <a:spcPct val="80000"/>
              </a:lnSpc>
              <a:buSzPct val="100000"/>
              <a:buFont typeface="Times Roman"/>
              <a:buChar char="•"/>
              <a:defRPr sz="2250">
                <a:latin typeface="Bahnschrift"/>
                <a:ea typeface="Bahnschrift"/>
                <a:cs typeface="Bahnschrift"/>
                <a:sym typeface="Bahnschrift"/>
              </a:defRPr>
            </a:pPr>
            <a:r>
              <a:t>Handler Module</a:t>
            </a:r>
            <a:r>
              <a:rPr b="0"/>
              <a:t>: Executes pre-programmed mitigation procedures, logging details about the attack and the chosen response. It ensures the system maintains a record of each intrusion for further analysis.</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1"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33" name="Rectangle 232">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2. Detection Using Deep Learning"/>
          <p:cNvSpPr txBox="1">
            <a:spLocks noGrp="1"/>
          </p:cNvSpPr>
          <p:nvPr>
            <p:ph type="title"/>
          </p:nvPr>
        </p:nvSpPr>
        <p:spPr>
          <a:xfrm>
            <a:off x="761803" y="350196"/>
            <a:ext cx="4646904" cy="1624520"/>
          </a:xfrm>
          <a:prstGeom prst="rect">
            <a:avLst/>
          </a:prstGeom>
        </p:spPr>
        <p:txBody>
          <a:bodyPr vert="horz" lIns="91440" tIns="45720" rIns="91440" bIns="45720" rtlCol="0" anchor="ctr">
            <a:normAutofit/>
          </a:bodyPr>
          <a:lstStyle>
            <a:lvl1pPr defTabSz="457200">
              <a:lnSpc>
                <a:spcPct val="100000"/>
              </a:lnSpc>
              <a:defRPr sz="4000">
                <a:latin typeface="Bahnschrift"/>
                <a:ea typeface="Bahnschrift"/>
                <a:cs typeface="Bahnschrift"/>
                <a:sym typeface="Bahnschrift"/>
              </a:defRPr>
            </a:lvl1pPr>
          </a:lstStyle>
          <a:p>
            <a:pPr defTabSz="914400">
              <a:lnSpc>
                <a:spcPct val="90000"/>
              </a:lnSpc>
              <a:spcBef>
                <a:spcPct val="0"/>
              </a:spcBef>
            </a:pPr>
            <a:r>
              <a:rPr lang="en-US" kern="1200">
                <a:solidFill>
                  <a:schemeClr val="tx1"/>
                </a:solidFill>
                <a:latin typeface="+mj-lt"/>
                <a:ea typeface="+mj-ea"/>
                <a:cs typeface="+mj-cs"/>
              </a:rPr>
              <a:t>2. Detection Using Deep Learning</a:t>
            </a:r>
          </a:p>
        </p:txBody>
      </p:sp>
      <p:sp>
        <p:nvSpPr>
          <p:cNvPr id="225" name="The detection mechanism relies heavily on advanced deep-learning algorithms to classify and predict network behaviors…"/>
          <p:cNvSpPr txBox="1">
            <a:spLocks noGrp="1"/>
          </p:cNvSpPr>
          <p:nvPr>
            <p:ph type="body" idx="1"/>
          </p:nvPr>
        </p:nvSpPr>
        <p:spPr>
          <a:xfrm>
            <a:off x="367863" y="2450114"/>
            <a:ext cx="4935741" cy="4243770"/>
          </a:xfrm>
          <a:prstGeom prst="rect">
            <a:avLst/>
          </a:prstGeom>
        </p:spPr>
        <p:txBody>
          <a:bodyPr vert="horz" lIns="91440" tIns="45720" rIns="91440" bIns="45720" rtlCol="0" anchor="ctr">
            <a:normAutofit fontScale="92500" lnSpcReduction="10000"/>
          </a:bodyPr>
          <a:lstStyle/>
          <a:p>
            <a:pPr indent="-228600" defTabSz="914400">
              <a:lnSpc>
                <a:spcPct val="90000"/>
              </a:lnSpc>
              <a:buFont typeface="Arial" panose="020B0604020202020204" pitchFamily="34" charset="0"/>
              <a:buChar char="•"/>
              <a:defRPr sz="2370" b="0">
                <a:latin typeface="Bahnschrift"/>
                <a:ea typeface="Bahnschrift"/>
                <a:cs typeface="Bahnschrift"/>
                <a:sym typeface="Bahnschrift"/>
              </a:defRPr>
            </a:pPr>
            <a:r>
              <a:rPr lang="en-US" sz="1600" kern="1200" dirty="0">
                <a:solidFill>
                  <a:schemeClr val="tx1"/>
                </a:solidFill>
              </a:rPr>
              <a:t>The detection mechanism relies heavily on advanced deep-learning algorithms to classify and predict network behaviors</a:t>
            </a:r>
            <a:endParaRPr lang="en-US" sz="1600" kern="1200" dirty="0">
              <a:solidFill>
                <a:schemeClr val="tx1"/>
              </a:solidFill>
              <a:sym typeface="Times Roman"/>
            </a:endParaRPr>
          </a:p>
          <a:p>
            <a:pPr indent="-228600" defTabSz="914400">
              <a:lnSpc>
                <a:spcPct val="90000"/>
              </a:lnSpc>
              <a:buFont typeface="Arial" panose="020B0604020202020204" pitchFamily="34" charset="0"/>
              <a:buChar char="•"/>
              <a:defRPr sz="2370" b="0">
                <a:latin typeface="Bahnschrift"/>
                <a:ea typeface="Bahnschrift"/>
                <a:cs typeface="Bahnschrift"/>
                <a:sym typeface="Bahnschrift"/>
              </a:defRPr>
            </a:pPr>
            <a:endParaRPr lang="en-US" sz="1600" kern="1200" dirty="0">
              <a:solidFill>
                <a:schemeClr val="tx1"/>
              </a:solidFill>
              <a:sym typeface="Times Roman"/>
            </a:endParaRPr>
          </a:p>
          <a:p>
            <a:pPr indent="-228600" defTabSz="914400">
              <a:lnSpc>
                <a:spcPct val="90000"/>
              </a:lnSpc>
              <a:spcBef>
                <a:spcPts val="500"/>
              </a:spcBef>
              <a:buFont typeface="Arial" panose="020B0604020202020204" pitchFamily="34" charset="0"/>
              <a:buChar char="•"/>
              <a:defRPr sz="2370">
                <a:latin typeface="Bahnschrift"/>
                <a:ea typeface="Bahnschrift"/>
                <a:cs typeface="Bahnschrift"/>
                <a:sym typeface="Bahnschrift"/>
              </a:defRPr>
            </a:pPr>
            <a:r>
              <a:rPr lang="en-US" sz="1600" kern="1200" dirty="0">
                <a:solidFill>
                  <a:schemeClr val="tx1"/>
                </a:solidFill>
              </a:rPr>
              <a:t>Feature Set</a:t>
            </a:r>
            <a:endParaRPr lang="en-US" sz="1600" kern="1200" dirty="0">
              <a:solidFill>
                <a:schemeClr val="tx1"/>
              </a:solidFill>
              <a:sym typeface="Times Roman"/>
            </a:endParaRPr>
          </a:p>
          <a:p>
            <a:pPr indent="-228600" defTabSz="914400">
              <a:lnSpc>
                <a:spcPct val="90000"/>
              </a:lnSpc>
              <a:spcBef>
                <a:spcPts val="300"/>
              </a:spcBef>
              <a:buFont typeface="Arial" panose="020B0604020202020204" pitchFamily="34" charset="0"/>
              <a:buChar char="•"/>
              <a:defRPr sz="2370" b="0">
                <a:latin typeface="Bahnschrift"/>
                <a:ea typeface="Bahnschrift"/>
                <a:cs typeface="Bahnschrift"/>
                <a:sym typeface="Bahnschrift"/>
              </a:defRPr>
            </a:pPr>
            <a:r>
              <a:rPr lang="en-US" sz="1600" kern="1200" dirty="0">
                <a:solidFill>
                  <a:schemeClr val="tx1"/>
                </a:solidFill>
              </a:rPr>
              <a:t>The IDS uses a combination of quantitative and qualitative features to detect anomalies. These include:</a:t>
            </a:r>
            <a:endParaRPr lang="en-US" sz="1600" kern="1200" dirty="0">
              <a:solidFill>
                <a:schemeClr val="tx1"/>
              </a:solidFill>
              <a:sym typeface="Times Roman"/>
            </a:endParaRPr>
          </a:p>
          <a:p>
            <a:pPr marL="171564" indent="-228600" defTabSz="914400">
              <a:lnSpc>
                <a:spcPct val="90000"/>
              </a:lnSpc>
              <a:buSzPct val="100000"/>
              <a:buFont typeface="Arial" panose="020B0604020202020204" pitchFamily="34" charset="0"/>
              <a:buChar char="•"/>
              <a:defRPr sz="2370">
                <a:latin typeface="Bahnschrift"/>
                <a:ea typeface="Bahnschrift"/>
                <a:cs typeface="Bahnschrift"/>
                <a:sym typeface="Bahnschrift"/>
              </a:defRPr>
            </a:pPr>
            <a:r>
              <a:rPr lang="en-US" sz="1600" kern="1200" dirty="0">
                <a:solidFill>
                  <a:schemeClr val="tx1"/>
                </a:solidFill>
              </a:rPr>
              <a:t>Transmission/Reception Rates</a:t>
            </a:r>
            <a:r>
              <a:rPr lang="en-US" sz="1600" b="0" kern="1200" dirty="0">
                <a:solidFill>
                  <a:schemeClr val="tx1"/>
                </a:solidFill>
              </a:rPr>
              <a:t>: Fluctuations in data rates can signal a denial-of-service attack.</a:t>
            </a:r>
            <a:endParaRPr lang="en-US" sz="1600" b="0" kern="1200" dirty="0">
              <a:solidFill>
                <a:schemeClr val="tx1"/>
              </a:solidFill>
              <a:sym typeface="Times Roman"/>
            </a:endParaRPr>
          </a:p>
          <a:p>
            <a:pPr marL="171564" indent="-228600" defTabSz="914400">
              <a:lnSpc>
                <a:spcPct val="90000"/>
              </a:lnSpc>
              <a:buSzPct val="100000"/>
              <a:buFont typeface="Arial" panose="020B0604020202020204" pitchFamily="34" charset="0"/>
              <a:buChar char="•"/>
              <a:defRPr sz="2370">
                <a:latin typeface="Bahnschrift"/>
                <a:ea typeface="Bahnschrift"/>
                <a:cs typeface="Bahnschrift"/>
                <a:sym typeface="Bahnschrift"/>
              </a:defRPr>
            </a:pPr>
            <a:r>
              <a:rPr lang="en-US" sz="1600" kern="1200" dirty="0">
                <a:solidFill>
                  <a:schemeClr val="tx1"/>
                </a:solidFill>
              </a:rPr>
              <a:t>Transmission-to-Reception Ratio</a:t>
            </a:r>
            <a:r>
              <a:rPr lang="en-US" sz="1600" b="0" kern="1200" dirty="0">
                <a:solidFill>
                  <a:schemeClr val="tx1"/>
                </a:solidFill>
              </a:rPr>
              <a:t>: This metric is critical for identifying spoofing or masquerading, where a malicious device tries to impersonate another.</a:t>
            </a:r>
            <a:endParaRPr lang="en-US" sz="1600" b="0" kern="1200" dirty="0">
              <a:solidFill>
                <a:schemeClr val="tx1"/>
              </a:solidFill>
              <a:sym typeface="Times Roman"/>
            </a:endParaRPr>
          </a:p>
          <a:p>
            <a:pPr marL="171564" indent="-228600" defTabSz="914400">
              <a:lnSpc>
                <a:spcPct val="90000"/>
              </a:lnSpc>
              <a:buSzPct val="100000"/>
              <a:buFont typeface="Arial" panose="020B0604020202020204" pitchFamily="34" charset="0"/>
              <a:buChar char="•"/>
              <a:defRPr sz="2370">
                <a:latin typeface="Bahnschrift"/>
                <a:ea typeface="Bahnschrift"/>
                <a:cs typeface="Bahnschrift"/>
                <a:sym typeface="Bahnschrift"/>
              </a:defRPr>
            </a:pPr>
            <a:r>
              <a:rPr lang="en-US" sz="1600" kern="1200" dirty="0">
                <a:solidFill>
                  <a:schemeClr val="tx1"/>
                </a:solidFill>
              </a:rPr>
              <a:t>Source and Destination IPs</a:t>
            </a:r>
            <a:r>
              <a:rPr lang="en-US" sz="1600" b="0" kern="1200" dirty="0">
                <a:solidFill>
                  <a:schemeClr val="tx1"/>
                </a:solidFill>
              </a:rPr>
              <a:t>: Monitoring IP addresses helps detect unauthorized communication attempts.</a:t>
            </a:r>
            <a:endParaRPr lang="en-US" sz="1600" b="0" kern="1200" dirty="0">
              <a:solidFill>
                <a:schemeClr val="tx1"/>
              </a:solidFill>
              <a:sym typeface="Times Roman"/>
            </a:endParaRPr>
          </a:p>
          <a:p>
            <a:pPr marL="171564" indent="-228600" defTabSz="914400">
              <a:lnSpc>
                <a:spcPct val="90000"/>
              </a:lnSpc>
              <a:buSzPct val="100000"/>
              <a:buFont typeface="Arial" panose="020B0604020202020204" pitchFamily="34" charset="0"/>
              <a:buChar char="•"/>
              <a:defRPr sz="2370">
                <a:latin typeface="Bahnschrift"/>
                <a:ea typeface="Bahnschrift"/>
                <a:cs typeface="Bahnschrift"/>
                <a:sym typeface="Bahnschrift"/>
              </a:defRPr>
            </a:pPr>
            <a:r>
              <a:rPr lang="en-US" sz="1600" kern="1200" dirty="0">
                <a:solidFill>
                  <a:schemeClr val="tx1"/>
                </a:solidFill>
              </a:rPr>
              <a:t>Data-Value Information</a:t>
            </a:r>
            <a:r>
              <a:rPr lang="en-US" sz="1600" b="0" kern="1200" dirty="0">
                <a:solidFill>
                  <a:schemeClr val="tx1"/>
                </a:solidFill>
              </a:rPr>
              <a:t>: Payload analysis determines if there are malicious patterns in transmitted data.</a:t>
            </a:r>
            <a:endParaRPr lang="en-US" sz="1600" b="0" kern="1200" dirty="0">
              <a:solidFill>
                <a:schemeClr val="tx1"/>
              </a:solidFill>
              <a:sym typeface="Times Roman"/>
            </a:endParaRPr>
          </a:p>
          <a:p>
            <a:pPr indent="-228600" defTabSz="914400">
              <a:lnSpc>
                <a:spcPct val="90000"/>
              </a:lnSpc>
              <a:spcBef>
                <a:spcPts val="300"/>
              </a:spcBef>
              <a:buFont typeface="Arial" panose="020B0604020202020204" pitchFamily="34" charset="0"/>
              <a:buChar char="•"/>
              <a:defRPr sz="2370" b="0">
                <a:latin typeface="Bahnschrift"/>
                <a:ea typeface="Bahnschrift"/>
                <a:cs typeface="Bahnschrift"/>
                <a:sym typeface="Bahnschrift"/>
              </a:defRPr>
            </a:pPr>
            <a:endParaRPr lang="en-US" sz="1600" b="0" kern="1200" dirty="0">
              <a:solidFill>
                <a:schemeClr val="tx1"/>
              </a:solidFill>
              <a:sym typeface="Times Roman"/>
            </a:endParaRPr>
          </a:p>
          <a:p>
            <a:pPr indent="-228600" defTabSz="914400">
              <a:lnSpc>
                <a:spcPct val="90000"/>
              </a:lnSpc>
              <a:spcBef>
                <a:spcPts val="300"/>
              </a:spcBef>
              <a:buFont typeface="Arial" panose="020B0604020202020204" pitchFamily="34" charset="0"/>
              <a:buChar char="•"/>
              <a:defRPr sz="2370" b="0">
                <a:latin typeface="Bahnschrift"/>
                <a:ea typeface="Bahnschrift"/>
                <a:cs typeface="Bahnschrift"/>
                <a:sym typeface="Bahnschrift"/>
              </a:defRPr>
            </a:pPr>
            <a:r>
              <a:rPr lang="en-US" sz="1600" kern="1200" dirty="0">
                <a:solidFill>
                  <a:schemeClr val="tx1"/>
                </a:solidFill>
              </a:rPr>
              <a:t>These features form tuples that represent the traffic data and are processed by the deep-learning model.</a:t>
            </a:r>
          </a:p>
        </p:txBody>
      </p:sp>
      <p:pic>
        <p:nvPicPr>
          <p:cNvPr id="227" name="Picture 226" descr="Graph">
            <a:extLst>
              <a:ext uri="{FF2B5EF4-FFF2-40B4-BE49-F238E27FC236}">
                <a16:creationId xmlns:a16="http://schemas.microsoft.com/office/drawing/2014/main" id="{5F7AAE0E-38B7-1942-DA68-FA7902F030A8}"/>
              </a:ext>
            </a:extLst>
          </p:cNvPr>
          <p:cNvPicPr>
            <a:picLocks noChangeAspect="1"/>
          </p:cNvPicPr>
          <p:nvPr/>
        </p:nvPicPr>
        <p:blipFill>
          <a:blip r:embed="rId2"/>
          <a:srcRect l="16558" r="27824"/>
          <a:stretch/>
        </p:blipFill>
        <p:spPr>
          <a:xfrm>
            <a:off x="6096000" y="1"/>
            <a:ext cx="6102825" cy="6858000"/>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Deep-Learning-Based Anomaly Detection…"/>
          <p:cNvSpPr txBox="1">
            <a:spLocks noGrp="1"/>
          </p:cNvSpPr>
          <p:nvPr>
            <p:ph type="body" idx="1"/>
          </p:nvPr>
        </p:nvSpPr>
        <p:spPr>
          <a:xfrm>
            <a:off x="493294" y="1076240"/>
            <a:ext cx="11095457" cy="5646516"/>
          </a:xfrm>
          <a:prstGeom prst="rect">
            <a:avLst/>
          </a:prstGeom>
        </p:spPr>
        <p:txBody>
          <a:bodyPr lIns="45719" tIns="45719" rIns="45719" bIns="45719"/>
          <a:lstStyle/>
          <a:p>
            <a:pPr defTabSz="228600">
              <a:lnSpc>
                <a:spcPct val="80000"/>
              </a:lnSpc>
              <a:spcBef>
                <a:spcPts val="700"/>
              </a:spcBef>
              <a:defRPr sz="3400">
                <a:latin typeface="Bahnschrift"/>
                <a:ea typeface="Bahnschrift"/>
                <a:cs typeface="Bahnschrift"/>
                <a:sym typeface="Bahnschrift"/>
              </a:defRPr>
            </a:pPr>
            <a:r>
              <a:t>Deep-Learning-Based Anomaly Detection</a:t>
            </a:r>
            <a:endParaRPr>
              <a:latin typeface="Times Roman"/>
              <a:ea typeface="Times Roman"/>
              <a:cs typeface="Times Roman"/>
              <a:sym typeface="Times Roman"/>
            </a:endParaRPr>
          </a:p>
          <a:p>
            <a:pPr defTabSz="228600">
              <a:lnSpc>
                <a:spcPct val="80000"/>
              </a:lnSpc>
              <a:spcBef>
                <a:spcPts val="600"/>
              </a:spcBef>
              <a:defRPr sz="3400" b="0">
                <a:latin typeface="Bahnschrift"/>
                <a:ea typeface="Bahnschrift"/>
                <a:cs typeface="Bahnschrift"/>
                <a:sym typeface="Bahnschrift"/>
              </a:defRPr>
            </a:pPr>
            <a:endParaRPr>
              <a:latin typeface="Times Roman"/>
              <a:ea typeface="Times Roman"/>
              <a:cs typeface="Times Roman"/>
              <a:sym typeface="Times Roman"/>
            </a:endParaRPr>
          </a:p>
          <a:p>
            <a:pPr defTabSz="228600">
              <a:lnSpc>
                <a:spcPct val="80000"/>
              </a:lnSpc>
              <a:spcBef>
                <a:spcPts val="600"/>
              </a:spcBef>
              <a:defRPr b="0">
                <a:latin typeface="Bahnschrift"/>
                <a:ea typeface="Bahnschrift"/>
                <a:cs typeface="Bahnschrift"/>
                <a:sym typeface="Bahnschrift"/>
              </a:defRPr>
            </a:pPr>
            <a:r>
              <a:t>The core of the system is a </a:t>
            </a:r>
            <a:r>
              <a:rPr b="1"/>
              <a:t>Deep Neural Network (DNN)</a:t>
            </a:r>
            <a:r>
              <a:t>, which is developed using a </a:t>
            </a:r>
            <a:r>
              <a:rPr b="1"/>
              <a:t>Deep Belief Network (DBN)</a:t>
            </a:r>
            <a:r>
              <a:t> for initial training:</a:t>
            </a:r>
            <a:endParaRPr sz="3400">
              <a:latin typeface="Times Roman"/>
              <a:ea typeface="Times Roman"/>
              <a:cs typeface="Times Roman"/>
              <a:sym typeface="Times Roman"/>
            </a:endParaRPr>
          </a:p>
          <a:p>
            <a:pPr marL="228600" indent="-158750" defTabSz="228600">
              <a:lnSpc>
                <a:spcPct val="80000"/>
              </a:lnSpc>
              <a:buSzPct val="100000"/>
              <a:buFont typeface="Times Roman"/>
              <a:buChar char="•"/>
              <a:defRPr>
                <a:latin typeface="Bahnschrift"/>
                <a:ea typeface="Bahnschrift"/>
                <a:cs typeface="Bahnschrift"/>
                <a:sym typeface="Bahnschrift"/>
              </a:defRPr>
            </a:pPr>
            <a:r>
              <a:t>Input Layer</a:t>
            </a:r>
            <a:r>
              <a:rPr b="0"/>
              <a:t>: Consists of 56 input nodes representing different network features.</a:t>
            </a:r>
            <a:endParaRPr sz="3400" b="0">
              <a:latin typeface="Times Roman"/>
              <a:ea typeface="Times Roman"/>
              <a:cs typeface="Times Roman"/>
              <a:sym typeface="Times Roman"/>
            </a:endParaRPr>
          </a:p>
          <a:p>
            <a:pPr marL="228600" indent="-158750" defTabSz="228600">
              <a:lnSpc>
                <a:spcPct val="80000"/>
              </a:lnSpc>
              <a:buSzPct val="100000"/>
              <a:buFont typeface="Times Roman"/>
              <a:buChar char="•"/>
              <a:defRPr>
                <a:latin typeface="Bahnschrift"/>
                <a:ea typeface="Bahnschrift"/>
                <a:cs typeface="Bahnschrift"/>
                <a:sym typeface="Bahnschrift"/>
              </a:defRPr>
            </a:pPr>
            <a:r>
              <a:t>Three Hidden Layers</a:t>
            </a:r>
            <a:r>
              <a:rPr b="0"/>
              <a:t>: Each layer filters input data to identify essential patterns and features using a ReLU (Rectified Linear Unit) activation function, which outputs non-negative values. This helps isolate relevant data for threat detection.</a:t>
            </a:r>
            <a:endParaRPr sz="3400" b="0">
              <a:latin typeface="Times Roman"/>
              <a:ea typeface="Times Roman"/>
              <a:cs typeface="Times Roman"/>
              <a:sym typeface="Times Roman"/>
            </a:endParaRPr>
          </a:p>
          <a:p>
            <a:pPr marL="228600" indent="-158750" defTabSz="228600">
              <a:lnSpc>
                <a:spcPct val="80000"/>
              </a:lnSpc>
              <a:buSzPct val="100000"/>
              <a:buFont typeface="Times Roman"/>
              <a:buChar char="•"/>
              <a:defRPr>
                <a:latin typeface="Bahnschrift"/>
                <a:ea typeface="Bahnschrift"/>
                <a:cs typeface="Bahnschrift"/>
                <a:sym typeface="Bahnschrift"/>
              </a:defRPr>
            </a:pPr>
            <a:r>
              <a:t>Output Layer</a:t>
            </a:r>
            <a:r>
              <a:rPr b="0"/>
              <a:t>: A binary classifier that determines if the traffic is normal (0) or malicious (1).</a:t>
            </a:r>
            <a:br>
              <a:rPr b="0"/>
            </a:br>
            <a:endParaRPr b="0"/>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4" name="Rectangle 23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The DNN performs two main tasks:…"/>
          <p:cNvSpPr txBox="1">
            <a:spLocks noGrp="1"/>
          </p:cNvSpPr>
          <p:nvPr>
            <p:ph type="body" idx="1"/>
          </p:nvPr>
        </p:nvSpPr>
        <p:spPr>
          <a:xfrm>
            <a:off x="838200" y="1929384"/>
            <a:ext cx="10515600" cy="4251960"/>
          </a:xfrm>
          <a:prstGeom prst="rect">
            <a:avLst/>
          </a:prstGeom>
        </p:spPr>
        <p:txBody>
          <a:bodyPr vert="horz" lIns="91440" tIns="45720" rIns="91440" bIns="45720" rtlCol="0">
            <a:normAutofit/>
          </a:bodyPr>
          <a:lstStyle/>
          <a:p>
            <a:pPr marL="214884" indent="-228600" defTabSz="914400">
              <a:lnSpc>
                <a:spcPct val="90000"/>
              </a:lnSpc>
              <a:buSzPct val="100000"/>
              <a:buFont typeface="Arial" panose="020B0604020202020204" pitchFamily="34" charset="0"/>
              <a:buChar char="•"/>
              <a:defRPr sz="2820" b="0">
                <a:latin typeface="Bahnschrift"/>
                <a:ea typeface="Bahnschrift"/>
                <a:cs typeface="Bahnschrift"/>
                <a:sym typeface="Bahnschrift"/>
              </a:defRPr>
            </a:pPr>
            <a:endParaRPr lang="en-US" sz="2200" kern="1200">
              <a:solidFill>
                <a:schemeClr val="tx1"/>
              </a:solidFill>
            </a:endParaRPr>
          </a:p>
          <a:p>
            <a:pPr indent="-228600" defTabSz="914400">
              <a:lnSpc>
                <a:spcPct val="90000"/>
              </a:lnSpc>
              <a:spcBef>
                <a:spcPts val="500"/>
              </a:spcBef>
              <a:buFont typeface="Arial" panose="020B0604020202020204" pitchFamily="34" charset="0"/>
              <a:buChar char="•"/>
              <a:defRPr sz="2820" b="0">
                <a:latin typeface="Bahnschrift"/>
                <a:ea typeface="Bahnschrift"/>
                <a:cs typeface="Bahnschrift"/>
                <a:sym typeface="Bahnschrift"/>
              </a:defRPr>
            </a:pPr>
            <a:r>
              <a:rPr lang="en-US" sz="2200" kern="1200">
                <a:solidFill>
                  <a:schemeClr val="tx1"/>
                </a:solidFill>
              </a:rPr>
              <a:t>The DNN performs two main tasks:</a:t>
            </a:r>
            <a:endParaRPr lang="en-US" sz="2200" kern="1200">
              <a:solidFill>
                <a:schemeClr val="tx1"/>
              </a:solidFill>
              <a:sym typeface="Times Roman"/>
            </a:endParaRPr>
          </a:p>
          <a:p>
            <a:pPr marL="214884" indent="-228600" defTabSz="914400">
              <a:lnSpc>
                <a:spcPct val="90000"/>
              </a:lnSpc>
              <a:buSzPct val="100000"/>
              <a:buFont typeface="Arial" panose="020B0604020202020204" pitchFamily="34" charset="0"/>
              <a:buChar char="•"/>
              <a:defRPr sz="2820">
                <a:latin typeface="Bahnschrift"/>
                <a:ea typeface="Bahnschrift"/>
                <a:cs typeface="Bahnschrift"/>
                <a:sym typeface="Bahnschrift"/>
              </a:defRPr>
            </a:pPr>
            <a:r>
              <a:rPr lang="en-US" sz="2200" kern="1200">
                <a:solidFill>
                  <a:schemeClr val="tx1"/>
                </a:solidFill>
              </a:rPr>
              <a:t>Training Phase</a:t>
            </a:r>
            <a:r>
              <a:rPr lang="en-US" sz="2200" b="0" kern="1200">
                <a:solidFill>
                  <a:schemeClr val="tx1"/>
                </a:solidFill>
              </a:rPr>
              <a:t>: The model is trained using supervised learning, with labeled data tuples indicating benign or malicious traffic. This phase refines the weights assigned to each layer, adjusting them to minimize detection errors.</a:t>
            </a:r>
            <a:endParaRPr lang="en-US" sz="2200" b="0" kern="1200">
              <a:solidFill>
                <a:schemeClr val="tx1"/>
              </a:solidFill>
              <a:sym typeface="Times Roman"/>
            </a:endParaRPr>
          </a:p>
          <a:p>
            <a:pPr marL="214884" indent="-228600" defTabSz="914400">
              <a:lnSpc>
                <a:spcPct val="90000"/>
              </a:lnSpc>
              <a:buSzPct val="100000"/>
              <a:buFont typeface="Arial" panose="020B0604020202020204" pitchFamily="34" charset="0"/>
              <a:buChar char="•"/>
              <a:defRPr sz="2820">
                <a:latin typeface="Bahnschrift"/>
                <a:ea typeface="Bahnschrift"/>
                <a:cs typeface="Bahnschrift"/>
                <a:sym typeface="Bahnschrift"/>
              </a:defRPr>
            </a:pPr>
            <a:r>
              <a:rPr lang="en-US" sz="2200" kern="1200">
                <a:solidFill>
                  <a:schemeClr val="tx1"/>
                </a:solidFill>
              </a:rPr>
              <a:t>Detection Phase</a:t>
            </a:r>
            <a:r>
              <a:rPr lang="en-US" sz="2200" b="0" kern="1200">
                <a:solidFill>
                  <a:schemeClr val="tx1"/>
                </a:solidFill>
              </a:rPr>
              <a:t>: In real-time, the trained DNN processes incoming traffic, filtering data through the layers to classify it.</a:t>
            </a:r>
            <a:br>
              <a:rPr lang="en-US" sz="2200" b="0" kern="1200">
                <a:solidFill>
                  <a:schemeClr val="tx1"/>
                </a:solidFill>
              </a:rPr>
            </a:br>
            <a:br>
              <a:rPr lang="en-US" sz="2200" b="0" kern="1200">
                <a:solidFill>
                  <a:schemeClr val="tx1"/>
                </a:solidFill>
              </a:rPr>
            </a:br>
            <a:endParaRPr lang="en-US" sz="2200" b="0" kern="1200">
              <a:solidFill>
                <a:schemeClr val="tx1"/>
              </a:solidFill>
            </a:endParaRPr>
          </a:p>
          <a:p>
            <a:pPr indent="-228600" defTabSz="914400">
              <a:lnSpc>
                <a:spcPct val="90000"/>
              </a:lnSpc>
              <a:spcBef>
                <a:spcPts val="500"/>
              </a:spcBef>
              <a:buFont typeface="Arial" panose="020B0604020202020204" pitchFamily="34" charset="0"/>
              <a:buChar char="•"/>
              <a:defRPr sz="2820">
                <a:latin typeface="Bahnschrift"/>
                <a:ea typeface="Bahnschrift"/>
                <a:cs typeface="Bahnschrift"/>
                <a:sym typeface="Bahnschrift"/>
              </a:defRPr>
            </a:pPr>
            <a:r>
              <a:rPr lang="en-US" sz="2200" kern="1200">
                <a:solidFill>
                  <a:schemeClr val="tx1"/>
                </a:solidFill>
              </a:rPr>
              <a:t>Deep-Learning Process</a:t>
            </a:r>
            <a:r>
              <a:rPr lang="en-US" sz="2200" b="0" kern="1200">
                <a:solidFill>
                  <a:schemeClr val="tx1"/>
                </a:solidFill>
              </a:rPr>
              <a:t>:</a:t>
            </a:r>
            <a:endParaRPr lang="en-US" sz="2200" kern="1200">
              <a:solidFill>
                <a:schemeClr val="tx1"/>
              </a:solidFill>
              <a:sym typeface="Times Roman"/>
            </a:endParaRPr>
          </a:p>
          <a:p>
            <a:pPr marL="214884" indent="-228600" defTabSz="914400">
              <a:lnSpc>
                <a:spcPct val="90000"/>
              </a:lnSpc>
              <a:buSzPct val="100000"/>
              <a:buFont typeface="Arial" panose="020B0604020202020204" pitchFamily="34" charset="0"/>
              <a:buChar char="•"/>
              <a:defRPr sz="2820" b="0">
                <a:latin typeface="Bahnschrift"/>
                <a:ea typeface="Bahnschrift"/>
                <a:cs typeface="Bahnschrift"/>
                <a:sym typeface="Bahnschrift"/>
              </a:defRPr>
            </a:pPr>
            <a:r>
              <a:rPr lang="en-US" sz="2200" kern="1200">
                <a:solidFill>
                  <a:schemeClr val="tx1"/>
                </a:solidFill>
              </a:rPr>
              <a:t>The IDS employs a feedback loop, storing data on new anomalies for retraining.</a:t>
            </a:r>
            <a:endParaRPr lang="en-US" sz="2200" kern="1200">
              <a:solidFill>
                <a:schemeClr val="tx1"/>
              </a:solidFill>
              <a:sym typeface="Times Roman"/>
            </a:endParaRPr>
          </a:p>
          <a:p>
            <a:pPr marL="214884" indent="-228600" defTabSz="914400">
              <a:lnSpc>
                <a:spcPct val="90000"/>
              </a:lnSpc>
              <a:buSzPct val="100000"/>
              <a:buFont typeface="Arial" panose="020B0604020202020204" pitchFamily="34" charset="0"/>
              <a:buChar char="•"/>
              <a:defRPr sz="2820" b="0">
                <a:latin typeface="Bahnschrift"/>
                <a:ea typeface="Bahnschrift"/>
                <a:cs typeface="Bahnschrift"/>
                <a:sym typeface="Bahnschrift"/>
              </a:defRPr>
            </a:pPr>
            <a:r>
              <a:rPr lang="en-US" sz="2200" kern="1200">
                <a:solidFill>
                  <a:schemeClr val="tx1"/>
                </a:solidFill>
              </a:rPr>
              <a:t>The system's architecture supports incremental learning, allowing it to adapt over time as new threat data becomes available.</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7" name="Rectangle 23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3. Implementation and Results"/>
          <p:cNvSpPr txBox="1">
            <a:spLocks noGrp="1"/>
          </p:cNvSpPr>
          <p:nvPr>
            <p:ph type="title"/>
          </p:nvPr>
        </p:nvSpPr>
        <p:spPr>
          <a:xfrm>
            <a:off x="841248" y="548640"/>
            <a:ext cx="3600860" cy="5431536"/>
          </a:xfrm>
          <a:prstGeom prst="rect">
            <a:avLst/>
          </a:prstGeom>
        </p:spPr>
        <p:txBody>
          <a:bodyPr vert="horz" lIns="91440" tIns="45720" rIns="91440" bIns="45720" rtlCol="0" anchor="ctr">
            <a:normAutofit/>
          </a:bodyPr>
          <a:lstStyle>
            <a:lvl1pPr defTabSz="457200">
              <a:lnSpc>
                <a:spcPct val="100000"/>
              </a:lnSpc>
              <a:defRPr sz="4000">
                <a:latin typeface="Bahnschrift"/>
                <a:ea typeface="Bahnschrift"/>
                <a:cs typeface="Bahnschrift"/>
                <a:sym typeface="Bahnschrift"/>
              </a:defRPr>
            </a:lvl1pPr>
          </a:lstStyle>
          <a:p>
            <a:pPr defTabSz="914400">
              <a:lnSpc>
                <a:spcPct val="90000"/>
              </a:lnSpc>
              <a:spcBef>
                <a:spcPct val="0"/>
              </a:spcBef>
            </a:pPr>
            <a:r>
              <a:rPr lang="en-US" sz="3800" kern="1200" dirty="0">
                <a:solidFill>
                  <a:schemeClr val="tx1"/>
                </a:solidFill>
                <a:latin typeface="Bahnschrift" panose="020B0502040204020203" pitchFamily="34" charset="0"/>
                <a:ea typeface="+mj-ea"/>
                <a:cs typeface="+mj-cs"/>
              </a:rPr>
              <a:t>3. Implementation and Results</a:t>
            </a:r>
          </a:p>
        </p:txBody>
      </p:sp>
      <p:sp>
        <p:nvSpPr>
          <p:cNvPr id="23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The system was implemented and tested to assess its effectiveness.…"/>
          <p:cNvSpPr txBox="1">
            <a:spLocks noGrp="1"/>
          </p:cNvSpPr>
          <p:nvPr>
            <p:ph type="body" idx="1"/>
          </p:nvPr>
        </p:nvSpPr>
        <p:spPr>
          <a:xfrm>
            <a:off x="5126418" y="552091"/>
            <a:ext cx="6224335" cy="5431536"/>
          </a:xfrm>
          <a:prstGeom prst="rect">
            <a:avLst/>
          </a:prstGeom>
        </p:spPr>
        <p:txBody>
          <a:bodyPr vert="horz" lIns="91440" tIns="45720" rIns="91440" bIns="45720" rtlCol="0" anchor="ctr">
            <a:normAutofit/>
          </a:bodyPr>
          <a:lstStyle/>
          <a:p>
            <a:pPr indent="-228600" defTabSz="914400">
              <a:lnSpc>
                <a:spcPct val="90000"/>
              </a:lnSpc>
              <a:buFont typeface="Arial" panose="020B0604020202020204" pitchFamily="34" charset="0"/>
              <a:buChar char="•"/>
              <a:defRPr sz="1890" b="0">
                <a:latin typeface="Bahnschrift"/>
                <a:ea typeface="Bahnschrift"/>
                <a:cs typeface="Bahnschrift"/>
                <a:sym typeface="Bahnschrift"/>
              </a:defRPr>
            </a:pPr>
            <a:r>
              <a:rPr lang="en-US" sz="1500" kern="1200">
                <a:solidFill>
                  <a:schemeClr val="tx1"/>
                </a:solidFill>
              </a:rPr>
              <a:t>The system was implemented and tested to assess its effectiveness.</a:t>
            </a:r>
            <a:endParaRPr lang="en-US" sz="1500" kern="1200">
              <a:solidFill>
                <a:schemeClr val="tx1"/>
              </a:solidFill>
              <a:sym typeface="Times Roman"/>
            </a:endParaRPr>
          </a:p>
          <a:p>
            <a:pPr indent="-228600" defTabSz="914400">
              <a:lnSpc>
                <a:spcPct val="90000"/>
              </a:lnSpc>
              <a:buFont typeface="Arial" panose="020B0604020202020204" pitchFamily="34" charset="0"/>
              <a:buChar char="•"/>
              <a:defRPr sz="1890" b="0">
                <a:latin typeface="Bahnschrift"/>
                <a:ea typeface="Bahnschrift"/>
                <a:cs typeface="Bahnschrift"/>
                <a:sym typeface="Bahnschrift"/>
              </a:defRPr>
            </a:pPr>
            <a:endParaRPr lang="en-US" sz="1500" kern="1200">
              <a:solidFill>
                <a:schemeClr val="tx1"/>
              </a:solidFill>
              <a:sym typeface="Times Roman"/>
            </a:endParaRPr>
          </a:p>
          <a:p>
            <a:pPr indent="-228600" defTabSz="914400">
              <a:lnSpc>
                <a:spcPct val="90000"/>
              </a:lnSpc>
              <a:spcBef>
                <a:spcPts val="300"/>
              </a:spcBef>
              <a:buFont typeface="Arial" panose="020B0604020202020204" pitchFamily="34" charset="0"/>
              <a:buChar char="•"/>
              <a:defRPr sz="1890">
                <a:latin typeface="Bahnschrift"/>
                <a:ea typeface="Bahnschrift"/>
                <a:cs typeface="Bahnschrift"/>
                <a:sym typeface="Bahnschrift"/>
              </a:defRPr>
            </a:pPr>
            <a:r>
              <a:rPr lang="en-US" sz="1500" kern="1200">
                <a:solidFill>
                  <a:schemeClr val="tx1"/>
                </a:solidFill>
              </a:rPr>
              <a:t>Data Preprocessing</a:t>
            </a:r>
            <a:endParaRPr lang="en-US" sz="1500" kern="1200">
              <a:solidFill>
                <a:schemeClr val="tx1"/>
              </a:solidFill>
              <a:sym typeface="Times Roman"/>
            </a:endParaRPr>
          </a:p>
          <a:p>
            <a:pPr marL="125295" indent="-228600" defTabSz="914400">
              <a:lnSpc>
                <a:spcPct val="90000"/>
              </a:lnSpc>
              <a:buSzPct val="100000"/>
              <a:buFont typeface="Arial" panose="020B0604020202020204" pitchFamily="34" charset="0"/>
              <a:buChar char="•"/>
              <a:defRPr sz="1890">
                <a:latin typeface="Bahnschrift"/>
                <a:ea typeface="Bahnschrift"/>
                <a:cs typeface="Bahnschrift"/>
                <a:sym typeface="Bahnschrift"/>
              </a:defRPr>
            </a:pPr>
            <a:r>
              <a:rPr lang="en-US" sz="1500" kern="1200">
                <a:solidFill>
                  <a:schemeClr val="tx1"/>
                </a:solidFill>
              </a:rPr>
              <a:t>Simulation Dataset</a:t>
            </a:r>
            <a:r>
              <a:rPr lang="en-US" sz="1500" b="0" kern="1200">
                <a:solidFill>
                  <a:schemeClr val="tx1"/>
                </a:solidFill>
              </a:rPr>
              <a:t>: Data was collected from a smart home network using Cooja, an IoT simulator. The dataset consisted of 5 million network transactions, narrowed down to 59,529 readings after filtering. Two simulations were conducted—one with purely benign traffic and another with a mix of malicious transactions.</a:t>
            </a:r>
            <a:endParaRPr lang="en-US" sz="1500" b="0" kern="1200">
              <a:solidFill>
                <a:schemeClr val="tx1"/>
              </a:solidFill>
              <a:sym typeface="Times Roman"/>
            </a:endParaRPr>
          </a:p>
          <a:p>
            <a:pPr marL="125295" indent="-228600" defTabSz="914400">
              <a:lnSpc>
                <a:spcPct val="90000"/>
              </a:lnSpc>
              <a:buSzPct val="100000"/>
              <a:buFont typeface="Arial" panose="020B0604020202020204" pitchFamily="34" charset="0"/>
              <a:buChar char="•"/>
              <a:defRPr sz="1890">
                <a:latin typeface="Bahnschrift"/>
                <a:ea typeface="Bahnschrift"/>
                <a:cs typeface="Bahnschrift"/>
                <a:sym typeface="Bahnschrift"/>
              </a:defRPr>
            </a:pPr>
            <a:r>
              <a:rPr lang="en-US" sz="1500" kern="1200">
                <a:solidFill>
                  <a:schemeClr val="tx1"/>
                </a:solidFill>
              </a:rPr>
              <a:t>Data Structuring</a:t>
            </a:r>
            <a:r>
              <a:rPr lang="en-US" sz="1500" b="0" kern="1200">
                <a:solidFill>
                  <a:schemeClr val="tx1"/>
                </a:solidFill>
              </a:rPr>
              <a:t>: The preprocessing module extracted features from network packets using Scapy, a network analysis tool, and categorized them for training.</a:t>
            </a:r>
            <a:endParaRPr lang="en-US" sz="1500" b="0" kern="1200">
              <a:solidFill>
                <a:schemeClr val="tx1"/>
              </a:solidFill>
              <a:sym typeface="Times Roman"/>
            </a:endParaRPr>
          </a:p>
          <a:p>
            <a:pPr indent="-228600" defTabSz="914400">
              <a:lnSpc>
                <a:spcPct val="90000"/>
              </a:lnSpc>
              <a:spcBef>
                <a:spcPts val="300"/>
              </a:spcBef>
              <a:buFont typeface="Arial" panose="020B0604020202020204" pitchFamily="34" charset="0"/>
              <a:buChar char="•"/>
              <a:defRPr sz="1890">
                <a:latin typeface="Bahnschrift"/>
                <a:ea typeface="Bahnschrift"/>
                <a:cs typeface="Bahnschrift"/>
                <a:sym typeface="Bahnschrift"/>
              </a:defRPr>
            </a:pPr>
            <a:endParaRPr lang="en-US" sz="1500" b="0" kern="1200">
              <a:solidFill>
                <a:schemeClr val="tx1"/>
              </a:solidFill>
              <a:sym typeface="Times Roman"/>
            </a:endParaRPr>
          </a:p>
          <a:p>
            <a:pPr indent="-228600" defTabSz="914400">
              <a:lnSpc>
                <a:spcPct val="90000"/>
              </a:lnSpc>
              <a:spcBef>
                <a:spcPts val="300"/>
              </a:spcBef>
              <a:buFont typeface="Arial" panose="020B0604020202020204" pitchFamily="34" charset="0"/>
              <a:buChar char="•"/>
              <a:defRPr sz="1890">
                <a:latin typeface="Bahnschrift"/>
                <a:ea typeface="Bahnschrift"/>
                <a:cs typeface="Bahnschrift"/>
                <a:sym typeface="Bahnschrift"/>
              </a:defRPr>
            </a:pPr>
            <a:r>
              <a:rPr lang="en-US" sz="1500" kern="1200">
                <a:solidFill>
                  <a:schemeClr val="tx1"/>
                </a:solidFill>
              </a:rPr>
              <a:t>Deep-Learning Implementation</a:t>
            </a:r>
            <a:endParaRPr lang="en-US" sz="1500" kern="1200">
              <a:solidFill>
                <a:schemeClr val="tx1"/>
              </a:solidFill>
              <a:sym typeface="Times Roman"/>
            </a:endParaRPr>
          </a:p>
          <a:p>
            <a:pPr marL="125295" indent="-228600" defTabSz="914400">
              <a:lnSpc>
                <a:spcPct val="90000"/>
              </a:lnSpc>
              <a:buSzPct val="100000"/>
              <a:buFont typeface="Arial" panose="020B0604020202020204" pitchFamily="34" charset="0"/>
              <a:buChar char="•"/>
              <a:defRPr sz="1890">
                <a:latin typeface="Bahnschrift"/>
                <a:ea typeface="Bahnschrift"/>
                <a:cs typeface="Bahnschrift"/>
                <a:sym typeface="Bahnschrift"/>
              </a:defRPr>
            </a:pPr>
            <a:r>
              <a:rPr lang="en-US" sz="1500" kern="1200">
                <a:solidFill>
                  <a:schemeClr val="tx1"/>
                </a:solidFill>
              </a:rPr>
              <a:t>Tool Choice</a:t>
            </a:r>
            <a:r>
              <a:rPr lang="en-US" sz="1500" b="0" kern="1200">
                <a:solidFill>
                  <a:schemeClr val="tx1"/>
                </a:solidFill>
              </a:rPr>
              <a:t>: The authors used Keras, a lightweight machine-learning library in Python, to implement the DNN. Its efficiency allowed them to deploy the model on resource-limited devices like a Raspberry Pi.</a:t>
            </a:r>
            <a:endParaRPr lang="en-US" sz="1500" b="0" kern="1200">
              <a:solidFill>
                <a:schemeClr val="tx1"/>
              </a:solidFill>
              <a:sym typeface="Times Roman"/>
            </a:endParaRPr>
          </a:p>
          <a:p>
            <a:pPr marL="125295" indent="-228600" defTabSz="914400">
              <a:lnSpc>
                <a:spcPct val="90000"/>
              </a:lnSpc>
              <a:buSzPct val="100000"/>
              <a:buFont typeface="Arial" panose="020B0604020202020204" pitchFamily="34" charset="0"/>
              <a:buChar char="•"/>
              <a:defRPr sz="1890">
                <a:latin typeface="Bahnschrift"/>
                <a:ea typeface="Bahnschrift"/>
                <a:cs typeface="Bahnschrift"/>
                <a:sym typeface="Bahnschrift"/>
              </a:defRPr>
            </a:pPr>
            <a:r>
              <a:rPr lang="en-US" sz="1500" kern="1200">
                <a:solidFill>
                  <a:schemeClr val="tx1"/>
                </a:solidFill>
              </a:rPr>
              <a:t>Training Setup</a:t>
            </a:r>
            <a:r>
              <a:rPr lang="en-US" sz="1500" b="0" kern="1200">
                <a:solidFill>
                  <a:schemeClr val="tx1"/>
                </a:solidFill>
              </a:rPr>
              <a:t>: The dataset was divided into training (66%) and testing (33%) sets. Each transaction contained key features (e.g., transmission rates, IPs) and was labeled as benign or malicious.</a:t>
            </a:r>
            <a:endParaRPr lang="en-US" sz="1500" b="0" kern="1200">
              <a:solidFill>
                <a:schemeClr val="tx1"/>
              </a:solidFill>
              <a:sym typeface="Times Roman"/>
            </a:endParaRPr>
          </a:p>
          <a:p>
            <a:pPr marL="125295" indent="-228600" defTabSz="914400">
              <a:lnSpc>
                <a:spcPct val="90000"/>
              </a:lnSpc>
              <a:buSzPct val="100000"/>
              <a:buFont typeface="Arial" panose="020B0604020202020204" pitchFamily="34" charset="0"/>
              <a:buChar char="•"/>
              <a:defRPr sz="1890">
                <a:latin typeface="Bahnschrift"/>
                <a:ea typeface="Bahnschrift"/>
                <a:cs typeface="Bahnschrift"/>
                <a:sym typeface="Bahnschrift"/>
              </a:defRPr>
            </a:pPr>
            <a:r>
              <a:rPr lang="en-US" sz="1500" kern="1200">
                <a:solidFill>
                  <a:schemeClr val="tx1"/>
                </a:solidFill>
              </a:rPr>
              <a:t>Training Process</a:t>
            </a:r>
            <a:r>
              <a:rPr lang="en-US" sz="1500" b="0" kern="1200">
                <a:solidFill>
                  <a:schemeClr val="tx1"/>
                </a:solidFill>
              </a:rPr>
              <a:t>: The DNN model was trained over 150 epochs, with weights adjusted using supervised learning. Each feature was passed through hidden layers, filtered, and classified at the output stage.</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Attack Model…"/>
          <p:cNvSpPr txBox="1">
            <a:spLocks noGrp="1"/>
          </p:cNvSpPr>
          <p:nvPr>
            <p:ph type="body" idx="1"/>
          </p:nvPr>
        </p:nvSpPr>
        <p:spPr>
          <a:xfrm>
            <a:off x="603250" y="352461"/>
            <a:ext cx="11077108" cy="6182264"/>
          </a:xfrm>
          <a:prstGeom prst="rect">
            <a:avLst/>
          </a:prstGeom>
        </p:spPr>
        <p:txBody>
          <a:bodyPr lIns="45719" tIns="45719" rIns="45719" bIns="45719"/>
          <a:lstStyle/>
          <a:p>
            <a:pPr defTabSz="143515">
              <a:lnSpc>
                <a:spcPct val="80000"/>
              </a:lnSpc>
              <a:spcBef>
                <a:spcPts val="400"/>
              </a:spcBef>
              <a:defRPr sz="2190">
                <a:latin typeface="Bahnschrift"/>
                <a:ea typeface="Bahnschrift"/>
                <a:cs typeface="Bahnschrift"/>
                <a:sym typeface="Bahnschrift"/>
              </a:defRPr>
            </a:pPr>
            <a:r>
              <a:t>Attack Model</a:t>
            </a:r>
            <a:endParaRPr>
              <a:latin typeface="Times Roman"/>
              <a:ea typeface="Times Roman"/>
              <a:cs typeface="Times Roman"/>
              <a:sym typeface="Times Roman"/>
            </a:endParaRPr>
          </a:p>
          <a:p>
            <a:pPr defTabSz="143515">
              <a:lnSpc>
                <a:spcPct val="80000"/>
              </a:lnSpc>
              <a:spcBef>
                <a:spcPts val="300"/>
              </a:spcBef>
              <a:defRPr sz="2190" b="0">
                <a:latin typeface="Bahnschrift"/>
                <a:ea typeface="Bahnschrift"/>
                <a:cs typeface="Bahnschrift"/>
                <a:sym typeface="Bahnschrift"/>
              </a:defRPr>
            </a:pPr>
            <a:r>
              <a:t>Various types of attacks were simulated to test the IDS:</a:t>
            </a:r>
            <a:br/>
            <a:endParaRPr>
              <a:latin typeface="Times Roman"/>
              <a:ea typeface="Times Roman"/>
              <a:cs typeface="Times Roman"/>
              <a:sym typeface="Times Roman"/>
            </a:endParaRPr>
          </a:p>
          <a:p>
            <a:pPr marL="143515" indent="-99663" defTabSz="143515">
              <a:lnSpc>
                <a:spcPct val="80000"/>
              </a:lnSpc>
              <a:buSzPct val="100000"/>
              <a:buFont typeface="Times Roman"/>
              <a:buChar char="•"/>
              <a:defRPr sz="2190">
                <a:latin typeface="Bahnschrift"/>
                <a:ea typeface="Bahnschrift"/>
                <a:cs typeface="Bahnschrift"/>
                <a:sym typeface="Bahnschrift"/>
              </a:defRPr>
            </a:pPr>
            <a:r>
              <a:t>Blackhole Attack</a:t>
            </a:r>
            <a:r>
              <a:rPr b="0"/>
              <a:t>: An attacker claims to have the shortest route to other nodes, dropping packets en route.</a:t>
            </a:r>
            <a:endParaRPr b="0">
              <a:latin typeface="Times Roman"/>
              <a:ea typeface="Times Roman"/>
              <a:cs typeface="Times Roman"/>
              <a:sym typeface="Times Roman"/>
            </a:endParaRPr>
          </a:p>
          <a:p>
            <a:pPr marL="143515" indent="-99663" defTabSz="143515">
              <a:lnSpc>
                <a:spcPct val="80000"/>
              </a:lnSpc>
              <a:buSzPct val="100000"/>
              <a:buFont typeface="Times Roman"/>
              <a:buChar char="•"/>
              <a:defRPr sz="2190">
                <a:latin typeface="Bahnschrift"/>
                <a:ea typeface="Bahnschrift"/>
                <a:cs typeface="Bahnschrift"/>
                <a:sym typeface="Bahnschrift"/>
              </a:defRPr>
            </a:pPr>
            <a:r>
              <a:t>DDoS Attack</a:t>
            </a:r>
            <a:r>
              <a:rPr b="0"/>
              <a:t>: Compromised devices flood a target, overwhelming its resources.</a:t>
            </a:r>
            <a:endParaRPr b="0">
              <a:latin typeface="Times Roman"/>
              <a:ea typeface="Times Roman"/>
              <a:cs typeface="Times Roman"/>
              <a:sym typeface="Times Roman"/>
            </a:endParaRPr>
          </a:p>
          <a:p>
            <a:pPr marL="143515" indent="-99663" defTabSz="143515">
              <a:lnSpc>
                <a:spcPct val="80000"/>
              </a:lnSpc>
              <a:buSzPct val="100000"/>
              <a:buFont typeface="Times Roman"/>
              <a:buChar char="•"/>
              <a:defRPr sz="2190">
                <a:latin typeface="Bahnschrift"/>
                <a:ea typeface="Bahnschrift"/>
                <a:cs typeface="Bahnschrift"/>
                <a:sym typeface="Bahnschrift"/>
              </a:defRPr>
            </a:pPr>
            <a:r>
              <a:t>Opportunistic Service Attack</a:t>
            </a:r>
            <a:r>
              <a:rPr b="0"/>
              <a:t>: A device provides good service initially, then degrades performance while maintaining trust.</a:t>
            </a:r>
            <a:endParaRPr b="0">
              <a:latin typeface="Times Roman"/>
              <a:ea typeface="Times Roman"/>
              <a:cs typeface="Times Roman"/>
              <a:sym typeface="Times Roman"/>
            </a:endParaRPr>
          </a:p>
          <a:p>
            <a:pPr marL="143515" indent="-99663" defTabSz="143515">
              <a:lnSpc>
                <a:spcPct val="80000"/>
              </a:lnSpc>
              <a:buSzPct val="100000"/>
              <a:buFont typeface="Times Roman"/>
              <a:buChar char="•"/>
              <a:defRPr sz="2190">
                <a:latin typeface="Bahnschrift"/>
                <a:ea typeface="Bahnschrift"/>
                <a:cs typeface="Bahnschrift"/>
                <a:sym typeface="Bahnschrift"/>
              </a:defRPr>
            </a:pPr>
            <a:r>
              <a:t>Sinkhole Attack</a:t>
            </a:r>
            <a:r>
              <a:rPr b="0"/>
              <a:t>: A malicious device redirects network traffic to itself using deceptive routing.</a:t>
            </a:r>
            <a:endParaRPr b="0">
              <a:latin typeface="Times Roman"/>
              <a:ea typeface="Times Roman"/>
              <a:cs typeface="Times Roman"/>
              <a:sym typeface="Times Roman"/>
            </a:endParaRPr>
          </a:p>
          <a:p>
            <a:pPr marL="143515" indent="-99663" defTabSz="143515">
              <a:lnSpc>
                <a:spcPct val="80000"/>
              </a:lnSpc>
              <a:buSzPct val="100000"/>
              <a:buFont typeface="Times Roman"/>
              <a:buChar char="•"/>
              <a:defRPr sz="2190">
                <a:latin typeface="Bahnschrift"/>
                <a:ea typeface="Bahnschrift"/>
                <a:cs typeface="Bahnschrift"/>
                <a:sym typeface="Bahnschrift"/>
              </a:defRPr>
            </a:pPr>
            <a:r>
              <a:t>Wormhole Attack</a:t>
            </a:r>
            <a:r>
              <a:rPr b="0"/>
              <a:t>: Attackers create a private tunnel to manipulate network routes, leading to non-optimal traffic flow.</a:t>
            </a:r>
            <a:endParaRPr b="0">
              <a:latin typeface="Times Roman"/>
              <a:ea typeface="Times Roman"/>
              <a:cs typeface="Times Roman"/>
              <a:sym typeface="Times Roman"/>
            </a:endParaRPr>
          </a:p>
          <a:p>
            <a:pPr defTabSz="143515">
              <a:lnSpc>
                <a:spcPct val="80000"/>
              </a:lnSpc>
              <a:spcBef>
                <a:spcPts val="400"/>
              </a:spcBef>
              <a:defRPr sz="2190">
                <a:latin typeface="Bahnschrift"/>
                <a:ea typeface="Bahnschrift"/>
                <a:cs typeface="Bahnschrift"/>
                <a:sym typeface="Bahnschrift"/>
              </a:defRPr>
            </a:pPr>
            <a:endParaRPr b="0">
              <a:latin typeface="Times Roman"/>
              <a:ea typeface="Times Roman"/>
              <a:cs typeface="Times Roman"/>
              <a:sym typeface="Times Roman"/>
            </a:endParaRPr>
          </a:p>
          <a:p>
            <a:pPr defTabSz="143515">
              <a:lnSpc>
                <a:spcPct val="80000"/>
              </a:lnSpc>
              <a:spcBef>
                <a:spcPts val="400"/>
              </a:spcBef>
              <a:defRPr sz="2190">
                <a:latin typeface="Bahnschrift"/>
                <a:ea typeface="Bahnschrift"/>
                <a:cs typeface="Bahnschrift"/>
                <a:sym typeface="Bahnschrift"/>
              </a:defRPr>
            </a:pPr>
            <a:r>
              <a:t>Evaluation Results</a:t>
            </a:r>
            <a:endParaRPr>
              <a:latin typeface="Times Roman"/>
              <a:ea typeface="Times Roman"/>
              <a:cs typeface="Times Roman"/>
              <a:sym typeface="Times Roman"/>
            </a:endParaRPr>
          </a:p>
          <a:p>
            <a:pPr defTabSz="143515">
              <a:lnSpc>
                <a:spcPct val="80000"/>
              </a:lnSpc>
              <a:spcBef>
                <a:spcPts val="300"/>
              </a:spcBef>
              <a:defRPr sz="2190" b="0">
                <a:latin typeface="Bahnschrift"/>
                <a:ea typeface="Bahnschrift"/>
                <a:cs typeface="Bahnschrift"/>
                <a:sym typeface="Bahnschrift"/>
              </a:defRPr>
            </a:pPr>
            <a:r>
              <a:t>The system was evaluated using metrics like </a:t>
            </a:r>
            <a:r>
              <a:rPr b="1"/>
              <a:t>precision, recall, and F1 score</a:t>
            </a:r>
            <a:r>
              <a:t>, which measure the accuracy and effectiveness of detection:</a:t>
            </a:r>
            <a:br/>
            <a:endParaRPr>
              <a:latin typeface="Times Roman"/>
              <a:ea typeface="Times Roman"/>
              <a:cs typeface="Times Roman"/>
              <a:sym typeface="Times Roman"/>
            </a:endParaRPr>
          </a:p>
          <a:p>
            <a:pPr marL="143515" indent="-99663" defTabSz="143515">
              <a:lnSpc>
                <a:spcPct val="80000"/>
              </a:lnSpc>
              <a:buSzPct val="100000"/>
              <a:buFont typeface="Times Roman"/>
              <a:buChar char="•"/>
              <a:defRPr sz="2190">
                <a:latin typeface="Bahnschrift"/>
                <a:ea typeface="Bahnschrift"/>
                <a:cs typeface="Bahnschrift"/>
                <a:sym typeface="Bahnschrift"/>
              </a:defRPr>
            </a:pPr>
            <a:r>
              <a:t>Blackhole Detection</a:t>
            </a:r>
            <a:r>
              <a:rPr b="0"/>
              <a:t>: Precision 97.2%, TPR 96.4%.</a:t>
            </a:r>
            <a:endParaRPr b="0">
              <a:latin typeface="Times Roman"/>
              <a:ea typeface="Times Roman"/>
              <a:cs typeface="Times Roman"/>
              <a:sym typeface="Times Roman"/>
            </a:endParaRPr>
          </a:p>
          <a:p>
            <a:pPr marL="143515" indent="-99663" defTabSz="143515">
              <a:lnSpc>
                <a:spcPct val="80000"/>
              </a:lnSpc>
              <a:buSzPct val="100000"/>
              <a:buFont typeface="Times Roman"/>
              <a:buChar char="•"/>
              <a:defRPr sz="2190">
                <a:latin typeface="Bahnschrift"/>
                <a:ea typeface="Bahnschrift"/>
                <a:cs typeface="Bahnschrift"/>
                <a:sym typeface="Bahnschrift"/>
              </a:defRPr>
            </a:pPr>
            <a:r>
              <a:t>DDoS Detection</a:t>
            </a:r>
            <a:r>
              <a:rPr b="0"/>
              <a:t>: Precision 96%, TPR 98.7%.</a:t>
            </a:r>
            <a:endParaRPr b="0">
              <a:latin typeface="Times Roman"/>
              <a:ea typeface="Times Roman"/>
              <a:cs typeface="Times Roman"/>
              <a:sym typeface="Times Roman"/>
            </a:endParaRPr>
          </a:p>
          <a:p>
            <a:pPr marL="143515" indent="-99663" defTabSz="143515">
              <a:lnSpc>
                <a:spcPct val="80000"/>
              </a:lnSpc>
              <a:buSzPct val="100000"/>
              <a:buFont typeface="Times Roman"/>
              <a:buChar char="•"/>
              <a:defRPr sz="2190">
                <a:latin typeface="Bahnschrift"/>
                <a:ea typeface="Bahnschrift"/>
                <a:cs typeface="Bahnschrift"/>
                <a:sym typeface="Bahnschrift"/>
              </a:defRPr>
            </a:pPr>
            <a:r>
              <a:t>Sinkhole Attack</a:t>
            </a:r>
            <a:r>
              <a:rPr b="0"/>
              <a:t>: Precision 99.5% in simulation and 98.47% in the real-world testbed.</a:t>
            </a:r>
            <a:endParaRPr b="0">
              <a:latin typeface="Times Roman"/>
              <a:ea typeface="Times Roman"/>
              <a:cs typeface="Times Roman"/>
              <a:sym typeface="Times Roman"/>
            </a:endParaRPr>
          </a:p>
          <a:p>
            <a:pPr marL="143515" indent="-99663" defTabSz="143515">
              <a:lnSpc>
                <a:spcPct val="80000"/>
              </a:lnSpc>
              <a:buSzPct val="100000"/>
              <a:buFont typeface="Times Roman"/>
              <a:buChar char="•"/>
              <a:defRPr sz="2190">
                <a:latin typeface="Bahnschrift"/>
                <a:ea typeface="Bahnschrift"/>
                <a:cs typeface="Bahnschrift"/>
                <a:sym typeface="Bahnschrift"/>
              </a:defRPr>
            </a:pPr>
            <a:r>
              <a:t>Performance Comparison</a:t>
            </a:r>
            <a:r>
              <a:rPr b="0"/>
              <a:t>: The system consistently performed better than traditional methods, particularly in identifying sophisticated attacks.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tangle 12"/>
          <p:cNvSpPr/>
          <p:nvPr/>
        </p:nvSpPr>
        <p:spPr>
          <a:xfrm>
            <a:off x="304" y="0"/>
            <a:ext cx="12191697" cy="6858000"/>
          </a:xfrm>
          <a:prstGeom prst="rect">
            <a:avLst/>
          </a:prstGeom>
          <a:solidFill>
            <a:srgbClr val="FFFFFF"/>
          </a:solidFill>
          <a:ln w="12700">
            <a:miter lim="400000"/>
          </a:ln>
        </p:spPr>
        <p:txBody>
          <a:bodyPr lIns="45719" rIns="45719" anchor="ctr"/>
          <a:lstStyle/>
          <a:p>
            <a:pPr algn="ctr">
              <a:defRPr>
                <a:solidFill>
                  <a:srgbClr val="FFFFFF"/>
                </a:solidFill>
                <a:latin typeface="Meiryo"/>
                <a:ea typeface="Meiryo"/>
                <a:cs typeface="Meiryo"/>
                <a:sym typeface="Meiryo"/>
              </a:defRPr>
            </a:pPr>
            <a:endParaRPr/>
          </a:p>
        </p:txBody>
      </p:sp>
      <p:sp>
        <p:nvSpPr>
          <p:cNvPr id="110" name="Rectangle 3"/>
          <p:cNvSpPr txBox="1"/>
          <p:nvPr/>
        </p:nvSpPr>
        <p:spPr>
          <a:xfrm>
            <a:off x="1559117" y="3843247"/>
            <a:ext cx="9073766" cy="15017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gn="ctr">
              <a:lnSpc>
                <a:spcPct val="90000"/>
              </a:lnSpc>
              <a:spcBef>
                <a:spcPts val="600"/>
              </a:spcBef>
              <a:defRPr sz="5000">
                <a:latin typeface="Calibri Light"/>
                <a:ea typeface="Calibri Light"/>
                <a:cs typeface="Calibri Light"/>
                <a:sym typeface="Calibri Light"/>
              </a:defRPr>
            </a:lvl1pPr>
          </a:lstStyle>
          <a:p>
            <a:r>
              <a:t>Overview to the significance and Security concerns of IOT</a:t>
            </a:r>
          </a:p>
        </p:txBody>
      </p:sp>
      <p:sp>
        <p:nvSpPr>
          <p:cNvPr id="111" name="Freeform: Shape 14"/>
          <p:cNvSpPr/>
          <p:nvPr/>
        </p:nvSpPr>
        <p:spPr>
          <a:xfrm>
            <a:off x="1192325" y="747423"/>
            <a:ext cx="2895135" cy="2882727"/>
          </a:xfrm>
          <a:custGeom>
            <a:avLst/>
            <a:gdLst/>
            <a:ahLst/>
            <a:cxnLst>
              <a:cxn ang="0">
                <a:pos x="wd2" y="hd2"/>
              </a:cxn>
              <a:cxn ang="5400000">
                <a:pos x="wd2" y="hd2"/>
              </a:cxn>
              <a:cxn ang="10800000">
                <a:pos x="wd2" y="hd2"/>
              </a:cxn>
              <a:cxn ang="16200000">
                <a:pos x="wd2" y="hd2"/>
              </a:cxn>
            </a:cxnLst>
            <a:rect l="0" t="0" r="r" b="b"/>
            <a:pathLst>
              <a:path w="21600" h="21600" extrusionOk="0">
                <a:moveTo>
                  <a:pt x="12361" y="0"/>
                </a:moveTo>
                <a:cubicBezTo>
                  <a:pt x="13781" y="0"/>
                  <a:pt x="15088" y="291"/>
                  <a:pt x="16247" y="863"/>
                </a:cubicBezTo>
                <a:cubicBezTo>
                  <a:pt x="17332" y="1399"/>
                  <a:pt x="18286" y="2183"/>
                  <a:pt x="19081" y="3190"/>
                </a:cubicBezTo>
                <a:cubicBezTo>
                  <a:pt x="20705" y="5251"/>
                  <a:pt x="21600" y="8179"/>
                  <a:pt x="21600" y="11435"/>
                </a:cubicBezTo>
                <a:cubicBezTo>
                  <a:pt x="21600" y="12734"/>
                  <a:pt x="21254" y="13777"/>
                  <a:pt x="20478" y="14816"/>
                </a:cubicBezTo>
                <a:cubicBezTo>
                  <a:pt x="19666" y="15903"/>
                  <a:pt x="18447" y="16905"/>
                  <a:pt x="17155" y="17965"/>
                </a:cubicBezTo>
                <a:cubicBezTo>
                  <a:pt x="16917" y="18160"/>
                  <a:pt x="16671" y="18362"/>
                  <a:pt x="16425" y="18567"/>
                </a:cubicBezTo>
                <a:cubicBezTo>
                  <a:pt x="14222" y="20399"/>
                  <a:pt x="12614" y="21600"/>
                  <a:pt x="10422" y="21600"/>
                </a:cubicBezTo>
                <a:cubicBezTo>
                  <a:pt x="7083" y="21600"/>
                  <a:pt x="4718" y="20126"/>
                  <a:pt x="2515" y="16670"/>
                </a:cubicBezTo>
                <a:cubicBezTo>
                  <a:pt x="2227" y="16218"/>
                  <a:pt x="1945" y="15806"/>
                  <a:pt x="1672" y="15409"/>
                </a:cubicBezTo>
                <a:cubicBezTo>
                  <a:pt x="543" y="13760"/>
                  <a:pt x="0" y="12903"/>
                  <a:pt x="0" y="11435"/>
                </a:cubicBezTo>
                <a:cubicBezTo>
                  <a:pt x="0" y="9978"/>
                  <a:pt x="340" y="8538"/>
                  <a:pt x="1010" y="7156"/>
                </a:cubicBezTo>
                <a:cubicBezTo>
                  <a:pt x="1666" y="5804"/>
                  <a:pt x="2604" y="4566"/>
                  <a:pt x="3797" y="3478"/>
                </a:cubicBezTo>
                <a:cubicBezTo>
                  <a:pt x="4970" y="2409"/>
                  <a:pt x="6363" y="1527"/>
                  <a:pt x="7826" y="928"/>
                </a:cubicBezTo>
                <a:cubicBezTo>
                  <a:pt x="9329" y="312"/>
                  <a:pt x="10855" y="0"/>
                  <a:pt x="12361" y="0"/>
                </a:cubicBezTo>
                <a:close/>
              </a:path>
            </a:pathLst>
          </a:custGeom>
          <a:solidFill>
            <a:srgbClr val="FFFFFF">
              <a:alpha val="30000"/>
            </a:srgbClr>
          </a:solidFill>
          <a:ln w="12700">
            <a:miter lim="400000"/>
          </a:ln>
        </p:spPr>
        <p:txBody>
          <a:bodyPr lIns="45719" rIns="45719" anchor="ctr"/>
          <a:lstStyle/>
          <a:p>
            <a:pPr algn="ctr">
              <a:defRPr>
                <a:solidFill>
                  <a:srgbClr val="FFFFFF"/>
                </a:solidFill>
              </a:defRPr>
            </a:pPr>
            <a:endParaRPr/>
          </a:p>
        </p:txBody>
      </p:sp>
      <p:sp>
        <p:nvSpPr>
          <p:cNvPr id="112" name="Freeform: Shape 16"/>
          <p:cNvSpPr/>
          <p:nvPr/>
        </p:nvSpPr>
        <p:spPr>
          <a:xfrm>
            <a:off x="1033160" y="626490"/>
            <a:ext cx="3172432" cy="3124593"/>
          </a:xfrm>
          <a:custGeom>
            <a:avLst/>
            <a:gdLst/>
            <a:ahLst/>
            <a:cxnLst>
              <a:cxn ang="0">
                <a:pos x="wd2" y="hd2"/>
              </a:cxn>
              <a:cxn ang="5400000">
                <a:pos x="wd2" y="hd2"/>
              </a:cxn>
              <a:cxn ang="10800000">
                <a:pos x="wd2" y="hd2"/>
              </a:cxn>
              <a:cxn ang="16200000">
                <a:pos x="wd2" y="hd2"/>
              </a:cxn>
            </a:cxnLst>
            <a:rect l="0" t="0" r="r" b="b"/>
            <a:pathLst>
              <a:path w="21600" h="21600" extrusionOk="0">
                <a:moveTo>
                  <a:pt x="12361" y="0"/>
                </a:moveTo>
                <a:cubicBezTo>
                  <a:pt x="13781" y="0"/>
                  <a:pt x="15088" y="291"/>
                  <a:pt x="16247" y="863"/>
                </a:cubicBezTo>
                <a:cubicBezTo>
                  <a:pt x="17332" y="1399"/>
                  <a:pt x="18286" y="2183"/>
                  <a:pt x="19081" y="3190"/>
                </a:cubicBezTo>
                <a:cubicBezTo>
                  <a:pt x="20705" y="5251"/>
                  <a:pt x="21600" y="8179"/>
                  <a:pt x="21600" y="11435"/>
                </a:cubicBezTo>
                <a:cubicBezTo>
                  <a:pt x="21600" y="12734"/>
                  <a:pt x="21254" y="13777"/>
                  <a:pt x="20478" y="14816"/>
                </a:cubicBezTo>
                <a:cubicBezTo>
                  <a:pt x="19666" y="15903"/>
                  <a:pt x="18447" y="16905"/>
                  <a:pt x="17155" y="17965"/>
                </a:cubicBezTo>
                <a:cubicBezTo>
                  <a:pt x="16917" y="18160"/>
                  <a:pt x="16671" y="18362"/>
                  <a:pt x="16425" y="18567"/>
                </a:cubicBezTo>
                <a:cubicBezTo>
                  <a:pt x="14222" y="20399"/>
                  <a:pt x="12614" y="21600"/>
                  <a:pt x="10422" y="21600"/>
                </a:cubicBezTo>
                <a:cubicBezTo>
                  <a:pt x="7083" y="21600"/>
                  <a:pt x="4718" y="20126"/>
                  <a:pt x="2515" y="16670"/>
                </a:cubicBezTo>
                <a:cubicBezTo>
                  <a:pt x="2227" y="16218"/>
                  <a:pt x="1945" y="15806"/>
                  <a:pt x="1672" y="15409"/>
                </a:cubicBezTo>
                <a:cubicBezTo>
                  <a:pt x="543" y="13760"/>
                  <a:pt x="0" y="12903"/>
                  <a:pt x="0" y="11435"/>
                </a:cubicBezTo>
                <a:cubicBezTo>
                  <a:pt x="0" y="9978"/>
                  <a:pt x="340" y="8538"/>
                  <a:pt x="1010" y="7156"/>
                </a:cubicBezTo>
                <a:cubicBezTo>
                  <a:pt x="1666" y="5804"/>
                  <a:pt x="2604" y="4566"/>
                  <a:pt x="3797" y="3478"/>
                </a:cubicBezTo>
                <a:cubicBezTo>
                  <a:pt x="4970" y="2409"/>
                  <a:pt x="6363" y="1527"/>
                  <a:pt x="7826" y="928"/>
                </a:cubicBezTo>
                <a:cubicBezTo>
                  <a:pt x="9329" y="312"/>
                  <a:pt x="10855" y="0"/>
                  <a:pt x="12361" y="0"/>
                </a:cubicBezTo>
                <a:close/>
              </a:path>
            </a:pathLst>
          </a:custGeom>
          <a:ln w="19050">
            <a:solidFill>
              <a:srgbClr val="FFFFFF">
                <a:alpha val="50000"/>
              </a:srgbClr>
            </a:solidFill>
            <a:miter/>
          </a:ln>
        </p:spPr>
        <p:txBody>
          <a:bodyPr lIns="45719" rIns="45719" anchor="ctr"/>
          <a:lstStyle/>
          <a:p>
            <a:pPr algn="ctr">
              <a:defRPr>
                <a:solidFill>
                  <a:srgbClr val="FFFFFF"/>
                </a:solidFill>
              </a:defRPr>
            </a:pPr>
            <a:endParaRPr/>
          </a:p>
        </p:txBody>
      </p:sp>
      <p:pic>
        <p:nvPicPr>
          <p:cNvPr id="113" name="Graphic 2" descr="Graphic 2"/>
          <p:cNvPicPr>
            <a:picLocks noChangeAspect="1"/>
          </p:cNvPicPr>
          <p:nvPr/>
        </p:nvPicPr>
        <p:blipFill>
          <a:blip r:embed="rId2"/>
          <a:stretch>
            <a:fillRect/>
          </a:stretch>
        </p:blipFill>
        <p:spPr>
          <a:xfrm>
            <a:off x="1751182" y="1271806"/>
            <a:ext cx="1736388" cy="1736388"/>
          </a:xfrm>
          <a:prstGeom prst="rect">
            <a:avLst/>
          </a:prstGeom>
          <a:ln w="12700">
            <a:miter lim="400000"/>
          </a:ln>
        </p:spPr>
      </p:pic>
      <p:sp>
        <p:nvSpPr>
          <p:cNvPr id="114" name="Freeform: Shape 18"/>
          <p:cNvSpPr/>
          <p:nvPr/>
        </p:nvSpPr>
        <p:spPr>
          <a:xfrm flipV="1">
            <a:off x="4603805" y="714748"/>
            <a:ext cx="3007788" cy="2872017"/>
          </a:xfrm>
          <a:custGeom>
            <a:avLst/>
            <a:gdLst/>
            <a:ahLst/>
            <a:cxnLst>
              <a:cxn ang="0">
                <a:pos x="wd2" y="hd2"/>
              </a:cxn>
              <a:cxn ang="5400000">
                <a:pos x="wd2" y="hd2"/>
              </a:cxn>
              <a:cxn ang="10800000">
                <a:pos x="wd2" y="hd2"/>
              </a:cxn>
              <a:cxn ang="16200000">
                <a:pos x="wd2" y="hd2"/>
              </a:cxn>
            </a:cxnLst>
            <a:rect l="0" t="0" r="r" b="b"/>
            <a:pathLst>
              <a:path w="21600" h="21600" extrusionOk="0">
                <a:moveTo>
                  <a:pt x="12361" y="0"/>
                </a:moveTo>
                <a:cubicBezTo>
                  <a:pt x="13781" y="0"/>
                  <a:pt x="15088" y="291"/>
                  <a:pt x="16247" y="863"/>
                </a:cubicBezTo>
                <a:cubicBezTo>
                  <a:pt x="17332" y="1399"/>
                  <a:pt x="18286" y="2183"/>
                  <a:pt x="19081" y="3190"/>
                </a:cubicBezTo>
                <a:cubicBezTo>
                  <a:pt x="20705" y="5251"/>
                  <a:pt x="21600" y="8179"/>
                  <a:pt x="21600" y="11435"/>
                </a:cubicBezTo>
                <a:cubicBezTo>
                  <a:pt x="21600" y="12734"/>
                  <a:pt x="21254" y="13777"/>
                  <a:pt x="20478" y="14816"/>
                </a:cubicBezTo>
                <a:cubicBezTo>
                  <a:pt x="19666" y="15903"/>
                  <a:pt x="18447" y="16905"/>
                  <a:pt x="17155" y="17965"/>
                </a:cubicBezTo>
                <a:cubicBezTo>
                  <a:pt x="16917" y="18160"/>
                  <a:pt x="16671" y="18362"/>
                  <a:pt x="16425" y="18567"/>
                </a:cubicBezTo>
                <a:cubicBezTo>
                  <a:pt x="14222" y="20399"/>
                  <a:pt x="12614" y="21600"/>
                  <a:pt x="10422" y="21600"/>
                </a:cubicBezTo>
                <a:cubicBezTo>
                  <a:pt x="7083" y="21600"/>
                  <a:pt x="4718" y="20126"/>
                  <a:pt x="2515" y="16670"/>
                </a:cubicBezTo>
                <a:cubicBezTo>
                  <a:pt x="2227" y="16218"/>
                  <a:pt x="1945" y="15806"/>
                  <a:pt x="1672" y="15409"/>
                </a:cubicBezTo>
                <a:cubicBezTo>
                  <a:pt x="543" y="13760"/>
                  <a:pt x="0" y="12903"/>
                  <a:pt x="0" y="11435"/>
                </a:cubicBezTo>
                <a:cubicBezTo>
                  <a:pt x="0" y="9978"/>
                  <a:pt x="340" y="8538"/>
                  <a:pt x="1010" y="7156"/>
                </a:cubicBezTo>
                <a:cubicBezTo>
                  <a:pt x="1666" y="5804"/>
                  <a:pt x="2604" y="4566"/>
                  <a:pt x="3797" y="3478"/>
                </a:cubicBezTo>
                <a:cubicBezTo>
                  <a:pt x="4970" y="2409"/>
                  <a:pt x="6363" y="1527"/>
                  <a:pt x="7826" y="928"/>
                </a:cubicBezTo>
                <a:cubicBezTo>
                  <a:pt x="9329" y="312"/>
                  <a:pt x="10855" y="0"/>
                  <a:pt x="12361" y="0"/>
                </a:cubicBezTo>
                <a:close/>
              </a:path>
            </a:pathLst>
          </a:custGeom>
          <a:solidFill>
            <a:srgbClr val="FFFFFF">
              <a:alpha val="30000"/>
            </a:srgbClr>
          </a:solidFill>
          <a:ln w="12700">
            <a:miter lim="400000"/>
          </a:ln>
        </p:spPr>
        <p:txBody>
          <a:bodyPr lIns="45719" rIns="45719" anchor="ctr"/>
          <a:lstStyle/>
          <a:p>
            <a:pPr algn="ctr">
              <a:defRPr>
                <a:solidFill>
                  <a:srgbClr val="FFFFFF"/>
                </a:solidFill>
              </a:defRPr>
            </a:pPr>
            <a:endParaRPr/>
          </a:p>
        </p:txBody>
      </p:sp>
      <p:sp>
        <p:nvSpPr>
          <p:cNvPr id="115" name="Freeform: Shape 20"/>
          <p:cNvSpPr/>
          <p:nvPr/>
        </p:nvSpPr>
        <p:spPr>
          <a:xfrm flipV="1">
            <a:off x="4509783" y="529720"/>
            <a:ext cx="3240545" cy="3172577"/>
          </a:xfrm>
          <a:custGeom>
            <a:avLst/>
            <a:gdLst/>
            <a:ahLst/>
            <a:cxnLst>
              <a:cxn ang="0">
                <a:pos x="wd2" y="hd2"/>
              </a:cxn>
              <a:cxn ang="5400000">
                <a:pos x="wd2" y="hd2"/>
              </a:cxn>
              <a:cxn ang="10800000">
                <a:pos x="wd2" y="hd2"/>
              </a:cxn>
              <a:cxn ang="16200000">
                <a:pos x="wd2" y="hd2"/>
              </a:cxn>
            </a:cxnLst>
            <a:rect l="0" t="0" r="r" b="b"/>
            <a:pathLst>
              <a:path w="21600" h="21600" extrusionOk="0">
                <a:moveTo>
                  <a:pt x="12361" y="0"/>
                </a:moveTo>
                <a:cubicBezTo>
                  <a:pt x="13781" y="0"/>
                  <a:pt x="15088" y="291"/>
                  <a:pt x="16247" y="863"/>
                </a:cubicBezTo>
                <a:cubicBezTo>
                  <a:pt x="17332" y="1399"/>
                  <a:pt x="18286" y="2183"/>
                  <a:pt x="19081" y="3190"/>
                </a:cubicBezTo>
                <a:cubicBezTo>
                  <a:pt x="20705" y="5251"/>
                  <a:pt x="21600" y="8179"/>
                  <a:pt x="21600" y="11435"/>
                </a:cubicBezTo>
                <a:cubicBezTo>
                  <a:pt x="21600" y="12734"/>
                  <a:pt x="21254" y="13777"/>
                  <a:pt x="20478" y="14816"/>
                </a:cubicBezTo>
                <a:cubicBezTo>
                  <a:pt x="19666" y="15903"/>
                  <a:pt x="18447" y="16905"/>
                  <a:pt x="17155" y="17965"/>
                </a:cubicBezTo>
                <a:cubicBezTo>
                  <a:pt x="16917" y="18160"/>
                  <a:pt x="16671" y="18362"/>
                  <a:pt x="16425" y="18567"/>
                </a:cubicBezTo>
                <a:cubicBezTo>
                  <a:pt x="14222" y="20399"/>
                  <a:pt x="12614" y="21600"/>
                  <a:pt x="10422" y="21600"/>
                </a:cubicBezTo>
                <a:cubicBezTo>
                  <a:pt x="7083" y="21600"/>
                  <a:pt x="4718" y="20126"/>
                  <a:pt x="2515" y="16670"/>
                </a:cubicBezTo>
                <a:cubicBezTo>
                  <a:pt x="2227" y="16218"/>
                  <a:pt x="1945" y="15806"/>
                  <a:pt x="1672" y="15409"/>
                </a:cubicBezTo>
                <a:cubicBezTo>
                  <a:pt x="543" y="13760"/>
                  <a:pt x="0" y="12903"/>
                  <a:pt x="0" y="11435"/>
                </a:cubicBezTo>
                <a:cubicBezTo>
                  <a:pt x="0" y="9978"/>
                  <a:pt x="340" y="8538"/>
                  <a:pt x="1010" y="7156"/>
                </a:cubicBezTo>
                <a:cubicBezTo>
                  <a:pt x="1666" y="5804"/>
                  <a:pt x="2604" y="4566"/>
                  <a:pt x="3797" y="3478"/>
                </a:cubicBezTo>
                <a:cubicBezTo>
                  <a:pt x="4970" y="2409"/>
                  <a:pt x="6363" y="1527"/>
                  <a:pt x="7826" y="928"/>
                </a:cubicBezTo>
                <a:cubicBezTo>
                  <a:pt x="9329" y="312"/>
                  <a:pt x="10855" y="0"/>
                  <a:pt x="12361" y="0"/>
                </a:cubicBezTo>
                <a:close/>
              </a:path>
            </a:pathLst>
          </a:custGeom>
          <a:ln w="19050">
            <a:solidFill>
              <a:srgbClr val="FFFFFF">
                <a:alpha val="50000"/>
              </a:srgbClr>
            </a:solidFill>
            <a:miter/>
          </a:ln>
        </p:spPr>
        <p:txBody>
          <a:bodyPr lIns="45719" rIns="45719" anchor="ctr"/>
          <a:lstStyle/>
          <a:p>
            <a:pPr algn="ctr">
              <a:defRPr>
                <a:solidFill>
                  <a:srgbClr val="FFFFFF"/>
                </a:solidFill>
              </a:defRPr>
            </a:pPr>
            <a:endParaRPr/>
          </a:p>
        </p:txBody>
      </p:sp>
      <p:pic>
        <p:nvPicPr>
          <p:cNvPr id="116" name="Picture 5" descr="Picture 5"/>
          <p:cNvPicPr>
            <a:picLocks noChangeAspect="1"/>
          </p:cNvPicPr>
          <p:nvPr/>
        </p:nvPicPr>
        <p:blipFill>
          <a:blip r:embed="rId3"/>
          <a:stretch>
            <a:fillRect/>
          </a:stretch>
        </p:blipFill>
        <p:spPr>
          <a:xfrm>
            <a:off x="5273602" y="1265637"/>
            <a:ext cx="1748726" cy="1748727"/>
          </a:xfrm>
          <a:prstGeom prst="rect">
            <a:avLst/>
          </a:prstGeom>
          <a:ln w="12700">
            <a:miter lim="400000"/>
          </a:ln>
        </p:spPr>
      </p:pic>
      <p:sp>
        <p:nvSpPr>
          <p:cNvPr id="117" name="Freeform: Shape 22"/>
          <p:cNvSpPr/>
          <p:nvPr/>
        </p:nvSpPr>
        <p:spPr>
          <a:xfrm flipH="1">
            <a:off x="8148111" y="747422"/>
            <a:ext cx="2880348" cy="2839345"/>
          </a:xfrm>
          <a:custGeom>
            <a:avLst/>
            <a:gdLst/>
            <a:ahLst/>
            <a:cxnLst>
              <a:cxn ang="0">
                <a:pos x="wd2" y="hd2"/>
              </a:cxn>
              <a:cxn ang="5400000">
                <a:pos x="wd2" y="hd2"/>
              </a:cxn>
              <a:cxn ang="10800000">
                <a:pos x="wd2" y="hd2"/>
              </a:cxn>
              <a:cxn ang="16200000">
                <a:pos x="wd2" y="hd2"/>
              </a:cxn>
            </a:cxnLst>
            <a:rect l="0" t="0" r="r" b="b"/>
            <a:pathLst>
              <a:path w="21600" h="21600" extrusionOk="0">
                <a:moveTo>
                  <a:pt x="12361" y="0"/>
                </a:moveTo>
                <a:cubicBezTo>
                  <a:pt x="13781" y="0"/>
                  <a:pt x="15088" y="291"/>
                  <a:pt x="16247" y="863"/>
                </a:cubicBezTo>
                <a:cubicBezTo>
                  <a:pt x="17332" y="1399"/>
                  <a:pt x="18286" y="2183"/>
                  <a:pt x="19081" y="3190"/>
                </a:cubicBezTo>
                <a:cubicBezTo>
                  <a:pt x="20705" y="5251"/>
                  <a:pt x="21600" y="8179"/>
                  <a:pt x="21600" y="11435"/>
                </a:cubicBezTo>
                <a:cubicBezTo>
                  <a:pt x="21600" y="12734"/>
                  <a:pt x="21254" y="13777"/>
                  <a:pt x="20478" y="14816"/>
                </a:cubicBezTo>
                <a:cubicBezTo>
                  <a:pt x="19666" y="15903"/>
                  <a:pt x="18447" y="16905"/>
                  <a:pt x="17155" y="17965"/>
                </a:cubicBezTo>
                <a:cubicBezTo>
                  <a:pt x="16917" y="18160"/>
                  <a:pt x="16671" y="18362"/>
                  <a:pt x="16425" y="18567"/>
                </a:cubicBezTo>
                <a:cubicBezTo>
                  <a:pt x="14222" y="20399"/>
                  <a:pt x="12614" y="21600"/>
                  <a:pt x="10422" y="21600"/>
                </a:cubicBezTo>
                <a:cubicBezTo>
                  <a:pt x="7083" y="21600"/>
                  <a:pt x="4718" y="20126"/>
                  <a:pt x="2515" y="16670"/>
                </a:cubicBezTo>
                <a:cubicBezTo>
                  <a:pt x="2227" y="16218"/>
                  <a:pt x="1945" y="15806"/>
                  <a:pt x="1672" y="15409"/>
                </a:cubicBezTo>
                <a:cubicBezTo>
                  <a:pt x="543" y="13760"/>
                  <a:pt x="0" y="12903"/>
                  <a:pt x="0" y="11435"/>
                </a:cubicBezTo>
                <a:cubicBezTo>
                  <a:pt x="0" y="9978"/>
                  <a:pt x="340" y="8538"/>
                  <a:pt x="1010" y="7156"/>
                </a:cubicBezTo>
                <a:cubicBezTo>
                  <a:pt x="1666" y="5804"/>
                  <a:pt x="2604" y="4566"/>
                  <a:pt x="3797" y="3478"/>
                </a:cubicBezTo>
                <a:cubicBezTo>
                  <a:pt x="4970" y="2409"/>
                  <a:pt x="6363" y="1527"/>
                  <a:pt x="7826" y="928"/>
                </a:cubicBezTo>
                <a:cubicBezTo>
                  <a:pt x="9329" y="312"/>
                  <a:pt x="10855" y="0"/>
                  <a:pt x="12361" y="0"/>
                </a:cubicBezTo>
                <a:close/>
              </a:path>
            </a:pathLst>
          </a:custGeom>
          <a:solidFill>
            <a:srgbClr val="FFFFFF">
              <a:alpha val="30000"/>
            </a:srgbClr>
          </a:solidFill>
          <a:ln w="12700">
            <a:miter lim="400000"/>
          </a:ln>
        </p:spPr>
        <p:txBody>
          <a:bodyPr lIns="45719" rIns="45719" anchor="ctr"/>
          <a:lstStyle/>
          <a:p>
            <a:pPr algn="ctr">
              <a:defRPr>
                <a:solidFill>
                  <a:srgbClr val="FFFFFF"/>
                </a:solidFill>
              </a:defRPr>
            </a:pPr>
            <a:endParaRPr/>
          </a:p>
        </p:txBody>
      </p:sp>
      <p:sp>
        <p:nvSpPr>
          <p:cNvPr id="118" name="Freeform: Shape 24"/>
          <p:cNvSpPr/>
          <p:nvPr/>
        </p:nvSpPr>
        <p:spPr>
          <a:xfrm flipH="1">
            <a:off x="7986410" y="626490"/>
            <a:ext cx="3172431" cy="3124593"/>
          </a:xfrm>
          <a:custGeom>
            <a:avLst/>
            <a:gdLst/>
            <a:ahLst/>
            <a:cxnLst>
              <a:cxn ang="0">
                <a:pos x="wd2" y="hd2"/>
              </a:cxn>
              <a:cxn ang="5400000">
                <a:pos x="wd2" y="hd2"/>
              </a:cxn>
              <a:cxn ang="10800000">
                <a:pos x="wd2" y="hd2"/>
              </a:cxn>
              <a:cxn ang="16200000">
                <a:pos x="wd2" y="hd2"/>
              </a:cxn>
            </a:cxnLst>
            <a:rect l="0" t="0" r="r" b="b"/>
            <a:pathLst>
              <a:path w="21600" h="21600" extrusionOk="0">
                <a:moveTo>
                  <a:pt x="12361" y="0"/>
                </a:moveTo>
                <a:cubicBezTo>
                  <a:pt x="13781" y="0"/>
                  <a:pt x="15088" y="291"/>
                  <a:pt x="16247" y="863"/>
                </a:cubicBezTo>
                <a:cubicBezTo>
                  <a:pt x="17332" y="1399"/>
                  <a:pt x="18286" y="2183"/>
                  <a:pt x="19081" y="3190"/>
                </a:cubicBezTo>
                <a:cubicBezTo>
                  <a:pt x="20705" y="5251"/>
                  <a:pt x="21600" y="8179"/>
                  <a:pt x="21600" y="11435"/>
                </a:cubicBezTo>
                <a:cubicBezTo>
                  <a:pt x="21600" y="12734"/>
                  <a:pt x="21254" y="13777"/>
                  <a:pt x="20478" y="14816"/>
                </a:cubicBezTo>
                <a:cubicBezTo>
                  <a:pt x="19666" y="15903"/>
                  <a:pt x="18447" y="16905"/>
                  <a:pt x="17155" y="17965"/>
                </a:cubicBezTo>
                <a:cubicBezTo>
                  <a:pt x="16917" y="18160"/>
                  <a:pt x="16671" y="18362"/>
                  <a:pt x="16425" y="18567"/>
                </a:cubicBezTo>
                <a:cubicBezTo>
                  <a:pt x="14222" y="20399"/>
                  <a:pt x="12614" y="21600"/>
                  <a:pt x="10422" y="21600"/>
                </a:cubicBezTo>
                <a:cubicBezTo>
                  <a:pt x="7083" y="21600"/>
                  <a:pt x="4718" y="20126"/>
                  <a:pt x="2515" y="16670"/>
                </a:cubicBezTo>
                <a:cubicBezTo>
                  <a:pt x="2227" y="16218"/>
                  <a:pt x="1945" y="15806"/>
                  <a:pt x="1672" y="15409"/>
                </a:cubicBezTo>
                <a:cubicBezTo>
                  <a:pt x="543" y="13760"/>
                  <a:pt x="0" y="12903"/>
                  <a:pt x="0" y="11435"/>
                </a:cubicBezTo>
                <a:cubicBezTo>
                  <a:pt x="0" y="9978"/>
                  <a:pt x="340" y="8538"/>
                  <a:pt x="1010" y="7156"/>
                </a:cubicBezTo>
                <a:cubicBezTo>
                  <a:pt x="1666" y="5804"/>
                  <a:pt x="2604" y="4566"/>
                  <a:pt x="3797" y="3478"/>
                </a:cubicBezTo>
                <a:cubicBezTo>
                  <a:pt x="4970" y="2409"/>
                  <a:pt x="6363" y="1527"/>
                  <a:pt x="7826" y="928"/>
                </a:cubicBezTo>
                <a:cubicBezTo>
                  <a:pt x="9329" y="312"/>
                  <a:pt x="10855" y="0"/>
                  <a:pt x="12361" y="0"/>
                </a:cubicBezTo>
                <a:close/>
              </a:path>
            </a:pathLst>
          </a:custGeom>
          <a:ln w="19050">
            <a:solidFill>
              <a:srgbClr val="FFFFFF">
                <a:alpha val="50000"/>
              </a:srgbClr>
            </a:solidFill>
            <a:miter/>
          </a:ln>
        </p:spPr>
        <p:txBody>
          <a:bodyPr lIns="45719" rIns="45719" anchor="ctr"/>
          <a:lstStyle/>
          <a:p>
            <a:pPr algn="ctr">
              <a:defRPr>
                <a:solidFill>
                  <a:srgbClr val="FFFFFF"/>
                </a:solidFill>
              </a:defRPr>
            </a:pPr>
            <a:endParaRPr/>
          </a:p>
        </p:txBody>
      </p:sp>
      <p:pic>
        <p:nvPicPr>
          <p:cNvPr id="119" name="Graphic 7" descr="Graphic 7"/>
          <p:cNvPicPr>
            <a:picLocks noChangeAspect="1"/>
          </p:cNvPicPr>
          <p:nvPr/>
        </p:nvPicPr>
        <p:blipFill>
          <a:blip r:embed="rId4"/>
          <a:stretch>
            <a:fillRect/>
          </a:stretch>
        </p:blipFill>
        <p:spPr>
          <a:xfrm>
            <a:off x="8596940" y="1272445"/>
            <a:ext cx="1755660" cy="1755660"/>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3" name="Rectangle 242">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4. Conclusions"/>
          <p:cNvSpPr txBox="1">
            <a:spLocks noGrp="1"/>
          </p:cNvSpPr>
          <p:nvPr>
            <p:ph type="title"/>
          </p:nvPr>
        </p:nvSpPr>
        <p:spPr>
          <a:xfrm>
            <a:off x="239006" y="640823"/>
            <a:ext cx="3814653" cy="5583148"/>
          </a:xfrm>
          <a:prstGeom prst="rect">
            <a:avLst/>
          </a:prstGeom>
        </p:spPr>
        <p:txBody>
          <a:bodyPr vert="horz" lIns="91440" tIns="45720" rIns="91440" bIns="45720" rtlCol="0" anchor="ctr">
            <a:normAutofit/>
          </a:bodyPr>
          <a:lstStyle>
            <a:lvl1pPr defTabSz="457200">
              <a:lnSpc>
                <a:spcPct val="100000"/>
              </a:lnSpc>
              <a:defRPr sz="4000">
                <a:latin typeface="Bahnschrift"/>
                <a:ea typeface="Bahnschrift"/>
                <a:cs typeface="Bahnschrift"/>
                <a:sym typeface="Bahnschrift"/>
              </a:defRPr>
            </a:lvl1pPr>
          </a:lstStyle>
          <a:p>
            <a:pPr defTabSz="914400">
              <a:lnSpc>
                <a:spcPct val="90000"/>
              </a:lnSpc>
              <a:spcBef>
                <a:spcPct val="0"/>
              </a:spcBef>
            </a:pPr>
            <a:r>
              <a:rPr lang="en-US" sz="5000" kern="1200" dirty="0">
                <a:solidFill>
                  <a:schemeClr val="tx1"/>
                </a:solidFill>
                <a:latin typeface="Bahnschrift" panose="020B0502040204020203" pitchFamily="34" charset="0"/>
                <a:ea typeface="+mj-ea"/>
                <a:cs typeface="+mj-cs"/>
              </a:rPr>
              <a:t>4. Conclusions</a:t>
            </a:r>
          </a:p>
        </p:txBody>
      </p:sp>
      <p:sp>
        <p:nvSpPr>
          <p:cNvPr id="245"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39" name="The research concluded that integrating deep-learning techniques into an IDS for IoT is not only feasible but effective. The system showed high accuracy in detecting multiple attack types, even under diverse conditions.…">
            <a:extLst>
              <a:ext uri="{FF2B5EF4-FFF2-40B4-BE49-F238E27FC236}">
                <a16:creationId xmlns:a16="http://schemas.microsoft.com/office/drawing/2014/main" id="{E104E0D7-CA5A-33A1-15F9-3E0B27585C19}"/>
              </a:ext>
            </a:extLst>
          </p:cNvPr>
          <p:cNvGraphicFramePr/>
          <p:nvPr>
            <p:extLst>
              <p:ext uri="{D42A27DB-BD31-4B8C-83A1-F6EECF244321}">
                <p14:modId xmlns:p14="http://schemas.microsoft.com/office/powerpoint/2010/main" val="4012250848"/>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24460B-1BC6-194B-3686-6D953BE6B521}"/>
              </a:ext>
            </a:extLst>
          </p:cNvPr>
          <p:cNvSpPr txBox="1"/>
          <p:nvPr/>
        </p:nvSpPr>
        <p:spPr>
          <a:xfrm>
            <a:off x="1002082" y="601250"/>
            <a:ext cx="2107306"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0000"/>
                </a:solidFill>
                <a:effectLst/>
                <a:uFillTx/>
                <a:latin typeface="Bahnschrift" panose="020B0502040204020203" pitchFamily="34" charset="0"/>
                <a:sym typeface="Calibri"/>
              </a:rPr>
              <a:t>References: </a:t>
            </a:r>
          </a:p>
        </p:txBody>
      </p:sp>
      <p:sp>
        <p:nvSpPr>
          <p:cNvPr id="4" name="TextBox 3">
            <a:extLst>
              <a:ext uri="{FF2B5EF4-FFF2-40B4-BE49-F238E27FC236}">
                <a16:creationId xmlns:a16="http://schemas.microsoft.com/office/drawing/2014/main" id="{1836B063-AB86-4F8D-CCA1-D1B1BB9B520F}"/>
              </a:ext>
            </a:extLst>
          </p:cNvPr>
          <p:cNvSpPr txBox="1"/>
          <p:nvPr/>
        </p:nvSpPr>
        <p:spPr>
          <a:xfrm>
            <a:off x="804796" y="1604417"/>
            <a:ext cx="10368419" cy="48013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indent="-285750">
              <a:buFont typeface="Arial" panose="020B0604020202020204" pitchFamily="34" charset="0"/>
              <a:buChar char="•"/>
            </a:pPr>
            <a:r>
              <a:rPr lang="en-US" b="0" i="0" dirty="0">
                <a:solidFill>
                  <a:srgbClr val="222222"/>
                </a:solidFill>
                <a:effectLst/>
                <a:latin typeface="Bahnschrift" panose="020B0502040204020203" pitchFamily="34" charset="0"/>
              </a:rPr>
              <a:t>Abiodun, O.I., Abiodun, E.O., </a:t>
            </a:r>
            <a:r>
              <a:rPr lang="en-US" b="0" i="0" dirty="0" err="1">
                <a:solidFill>
                  <a:srgbClr val="222222"/>
                </a:solidFill>
                <a:effectLst/>
                <a:latin typeface="Bahnschrift" panose="020B0502040204020203" pitchFamily="34" charset="0"/>
              </a:rPr>
              <a:t>Alawida</a:t>
            </a:r>
            <a:r>
              <a:rPr lang="en-US" b="0" i="0" dirty="0">
                <a:solidFill>
                  <a:srgbClr val="222222"/>
                </a:solidFill>
                <a:effectLst/>
                <a:latin typeface="Bahnschrift" panose="020B0502040204020203" pitchFamily="34" charset="0"/>
              </a:rPr>
              <a:t>, M., </a:t>
            </a:r>
            <a:r>
              <a:rPr lang="en-US" b="0" i="0" dirty="0" err="1">
                <a:solidFill>
                  <a:srgbClr val="222222"/>
                </a:solidFill>
                <a:effectLst/>
                <a:latin typeface="Bahnschrift" panose="020B0502040204020203" pitchFamily="34" charset="0"/>
              </a:rPr>
              <a:t>Alkhawaldeh</a:t>
            </a:r>
            <a:r>
              <a:rPr lang="en-US" b="0" i="0" dirty="0">
                <a:solidFill>
                  <a:srgbClr val="222222"/>
                </a:solidFill>
                <a:effectLst/>
                <a:latin typeface="Bahnschrift" panose="020B0502040204020203" pitchFamily="34" charset="0"/>
              </a:rPr>
              <a:t>, R.S. and Arshad, H., 2021. A review on the security of the internet of things: Challenges and solutions. </a:t>
            </a:r>
            <a:r>
              <a:rPr lang="en-US" b="0" i="1" dirty="0">
                <a:solidFill>
                  <a:srgbClr val="222222"/>
                </a:solidFill>
                <a:effectLst/>
                <a:latin typeface="Bahnschrift" panose="020B0502040204020203" pitchFamily="34" charset="0"/>
              </a:rPr>
              <a:t>Wireless Personal Communications</a:t>
            </a:r>
            <a:r>
              <a:rPr lang="en-US" b="0" i="0" dirty="0">
                <a:solidFill>
                  <a:srgbClr val="222222"/>
                </a:solidFill>
                <a:effectLst/>
                <a:latin typeface="Bahnschrift" panose="020B0502040204020203" pitchFamily="34" charset="0"/>
              </a:rPr>
              <a:t>, </a:t>
            </a:r>
            <a:r>
              <a:rPr lang="en-US" b="0" i="1" dirty="0">
                <a:solidFill>
                  <a:srgbClr val="222222"/>
                </a:solidFill>
                <a:effectLst/>
                <a:latin typeface="Bahnschrift" panose="020B0502040204020203" pitchFamily="34" charset="0"/>
              </a:rPr>
              <a:t>119</a:t>
            </a:r>
            <a:r>
              <a:rPr lang="en-US" b="0" i="0" dirty="0">
                <a:solidFill>
                  <a:srgbClr val="222222"/>
                </a:solidFill>
                <a:effectLst/>
                <a:latin typeface="Bahnschrift" panose="020B0502040204020203" pitchFamily="34" charset="0"/>
              </a:rPr>
              <a:t>, pp.2603-2637.</a:t>
            </a:r>
            <a:br>
              <a:rPr lang="en-US" b="0" i="0" dirty="0">
                <a:solidFill>
                  <a:srgbClr val="222222"/>
                </a:solidFill>
                <a:effectLst/>
                <a:latin typeface="Bahnschrift" panose="020B0502040204020203" pitchFamily="34" charset="0"/>
              </a:rPr>
            </a:br>
            <a:endParaRPr lang="en-US" b="0" i="0" dirty="0">
              <a:solidFill>
                <a:srgbClr val="222222"/>
              </a:solidFill>
              <a:effectLst/>
              <a:latin typeface="Bahnschrift" panose="020B0502040204020203" pitchFamily="34" charset="0"/>
            </a:endParaRPr>
          </a:p>
          <a:p>
            <a:pPr marL="285750" indent="-285750">
              <a:buFont typeface="Arial" panose="020B0604020202020204" pitchFamily="34" charset="0"/>
              <a:buChar char="•"/>
            </a:pPr>
            <a:r>
              <a:rPr lang="en-US" b="0" i="0" dirty="0" err="1">
                <a:solidFill>
                  <a:srgbClr val="222222"/>
                </a:solidFill>
                <a:effectLst/>
                <a:latin typeface="Bahnschrift" panose="020B0502040204020203" pitchFamily="34" charset="0"/>
              </a:rPr>
              <a:t>Thamilarasu</a:t>
            </a:r>
            <a:r>
              <a:rPr lang="en-US" b="0" i="0" dirty="0">
                <a:solidFill>
                  <a:srgbClr val="222222"/>
                </a:solidFill>
                <a:effectLst/>
                <a:latin typeface="Bahnschrift" panose="020B0502040204020203" pitchFamily="34" charset="0"/>
              </a:rPr>
              <a:t>, G. and Chawla, S., 2019. Towards deep-learning-driven intrusion detection for the internet of things. Sensors, 19(9), p.1977.</a:t>
            </a:r>
          </a:p>
          <a:p>
            <a:pPr marL="285750" indent="-285750">
              <a:buFont typeface="Arial" panose="020B0604020202020204" pitchFamily="34" charset="0"/>
              <a:buChar char="•"/>
            </a:pPr>
            <a:endParaRPr lang="en-US" dirty="0">
              <a:solidFill>
                <a:srgbClr val="222222"/>
              </a:solidFill>
              <a:latin typeface="Bahnschrift" panose="020B0502040204020203" pitchFamily="34" charset="0"/>
            </a:endParaRPr>
          </a:p>
          <a:p>
            <a:pPr marL="285750" indent="-285750">
              <a:buFont typeface="Arial" panose="020B0604020202020204" pitchFamily="34" charset="0"/>
              <a:buChar char="•"/>
            </a:pPr>
            <a:r>
              <a:rPr lang="en-US" dirty="0">
                <a:latin typeface="Bahnschrift" panose="020B0502040204020203" pitchFamily="34" charset="0"/>
              </a:rPr>
              <a:t>Khan, A. Overview of Security in Internet of Things. In Proceedings of the 3rd International Conference on Recent Trends in Engineering Science and Management, </a:t>
            </a:r>
            <a:r>
              <a:rPr lang="en-US" dirty="0" err="1">
                <a:latin typeface="Bahnschrift" panose="020B0502040204020203" pitchFamily="34" charset="0"/>
              </a:rPr>
              <a:t>Bundi</a:t>
            </a:r>
            <a:r>
              <a:rPr lang="en-US" dirty="0">
                <a:latin typeface="Bahnschrift" panose="020B0502040204020203" pitchFamily="34" charset="0"/>
              </a:rPr>
              <a:t>, Rajasthan, India, 10 April 2016.</a:t>
            </a:r>
          </a:p>
          <a:p>
            <a:pPr marL="285750" indent="-285750">
              <a:buFont typeface="Arial" panose="020B0604020202020204" pitchFamily="34" charset="0"/>
              <a:buChar char="•"/>
            </a:pPr>
            <a:endParaRPr lang="en-US" dirty="0">
              <a:latin typeface="Bahnschrift" panose="020B0502040204020203" pitchFamily="34" charset="0"/>
            </a:endParaRPr>
          </a:p>
          <a:p>
            <a:pPr marL="285750" indent="-285750">
              <a:buFont typeface="Arial" panose="020B0604020202020204" pitchFamily="34" charset="0"/>
              <a:buChar char="•"/>
            </a:pPr>
            <a:r>
              <a:rPr lang="en-US" dirty="0">
                <a:latin typeface="Bahnschrift" panose="020B0502040204020203" pitchFamily="34" charset="0"/>
              </a:rPr>
              <a:t>Shieh, S.W. Emerging Security Threats and Countermeasures in IoT. In Proceedings of the ACM Asia Conference on Computer and Communications Security, Singapore, 14–17 April 2015.</a:t>
            </a:r>
          </a:p>
          <a:p>
            <a:pPr marL="285750" indent="-285750">
              <a:buFont typeface="Arial" panose="020B0604020202020204" pitchFamily="34" charset="0"/>
              <a:buChar char="•"/>
            </a:pPr>
            <a:endParaRPr lang="en-US" dirty="0">
              <a:latin typeface="Bahnschrift" panose="020B0502040204020203" pitchFamily="34" charset="0"/>
            </a:endParaRPr>
          </a:p>
          <a:p>
            <a:pPr marL="285750" indent="-285750">
              <a:buFont typeface="Arial" panose="020B0604020202020204" pitchFamily="34" charset="0"/>
              <a:buChar char="•"/>
            </a:pPr>
            <a:r>
              <a:rPr lang="en-US" dirty="0">
                <a:latin typeface="Bahnschrift" panose="020B0502040204020203" pitchFamily="34" charset="0"/>
              </a:rPr>
              <a:t>Suo, H., Wan, J., Zou, C., &amp; Liu, J. (2012). Security in the internet of things: A review. In 2012 international conference on computer science and electronics engineering (Vol. 3, pp. 648–651). IEEE</a:t>
            </a:r>
          </a:p>
        </p:txBody>
      </p:sp>
    </p:spTree>
    <p:extLst>
      <p:ext uri="{BB962C8B-B14F-4D97-AF65-F5344CB8AC3E}">
        <p14:creationId xmlns:p14="http://schemas.microsoft.com/office/powerpoint/2010/main" val="222335351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extBox 2"/>
          <p:cNvSpPr txBox="1"/>
          <p:nvPr/>
        </p:nvSpPr>
        <p:spPr>
          <a:xfrm>
            <a:off x="309573" y="3224922"/>
            <a:ext cx="3797348"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latin typeface="Bahnschrift"/>
                <a:ea typeface="Bahnschrift"/>
                <a:cs typeface="Bahnschrift"/>
                <a:sym typeface="Bahnschrift"/>
              </a:defRPr>
            </a:lvl1pPr>
          </a:lstStyle>
          <a:p>
            <a:r>
              <a:t>Explosive Growth of the IOT devices</a:t>
            </a:r>
          </a:p>
        </p:txBody>
      </p:sp>
      <p:sp>
        <p:nvSpPr>
          <p:cNvPr id="122" name="TextBox 4"/>
          <p:cNvSpPr txBox="1"/>
          <p:nvPr/>
        </p:nvSpPr>
        <p:spPr>
          <a:xfrm>
            <a:off x="482599" y="3848024"/>
            <a:ext cx="3434082" cy="2047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just">
              <a:defRPr>
                <a:solidFill>
                  <a:srgbClr val="0D0D0D"/>
                </a:solidFill>
                <a:latin typeface="Bahnschrift"/>
                <a:ea typeface="Bahnschrift"/>
                <a:cs typeface="Bahnschrift"/>
                <a:sym typeface="Bahnschrift"/>
              </a:defRPr>
            </a:lvl1pPr>
          </a:lstStyle>
          <a:p>
            <a:r>
              <a:t>IoT involves a vast, interconnected network of devices communicating over the internet. Expected to reach 41.6 billion devices by 2025, creating vast data and security challenges.</a:t>
            </a:r>
          </a:p>
        </p:txBody>
      </p:sp>
      <p:sp>
        <p:nvSpPr>
          <p:cNvPr id="123" name="TextBox 6"/>
          <p:cNvSpPr txBox="1"/>
          <p:nvPr/>
        </p:nvSpPr>
        <p:spPr>
          <a:xfrm>
            <a:off x="4932679" y="3224922"/>
            <a:ext cx="6006165"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0D0D0D"/>
                </a:solidFill>
                <a:latin typeface="Bahnschrift"/>
                <a:ea typeface="Bahnschrift"/>
                <a:cs typeface="Bahnschrift"/>
                <a:sym typeface="Bahnschrift"/>
              </a:defRPr>
            </a:lvl1pPr>
          </a:lstStyle>
          <a:p>
            <a:r>
              <a:t>Impact on Multiple Sectors</a:t>
            </a:r>
          </a:p>
        </p:txBody>
      </p:sp>
      <p:sp>
        <p:nvSpPr>
          <p:cNvPr id="124" name="TextBox 7"/>
          <p:cNvSpPr txBox="1"/>
          <p:nvPr/>
        </p:nvSpPr>
        <p:spPr>
          <a:xfrm>
            <a:off x="4729480" y="3940357"/>
            <a:ext cx="3312160" cy="1767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just">
              <a:defRPr>
                <a:latin typeface="Bahnschrift"/>
                <a:ea typeface="Bahnschrift"/>
                <a:cs typeface="Bahnschrift"/>
                <a:sym typeface="Bahnschrift"/>
              </a:defRPr>
            </a:lvl1pPr>
          </a:lstStyle>
          <a:p>
            <a:r>
              <a:t>IoT transforms sectors like health care, smart cities and manufacturing, enhancing real time monitoring, automation and decision making while raising specific concerns </a:t>
            </a:r>
          </a:p>
        </p:txBody>
      </p:sp>
      <p:sp>
        <p:nvSpPr>
          <p:cNvPr id="125" name="TextBox 8"/>
          <p:cNvSpPr txBox="1"/>
          <p:nvPr/>
        </p:nvSpPr>
        <p:spPr>
          <a:xfrm>
            <a:off x="9006839" y="3224922"/>
            <a:ext cx="2797335"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latin typeface="Bahnschrift"/>
                <a:ea typeface="Bahnschrift"/>
                <a:cs typeface="Bahnschrift"/>
                <a:sym typeface="Bahnschrift"/>
              </a:defRPr>
            </a:lvl1pPr>
          </a:lstStyle>
          <a:p>
            <a:r>
              <a:t>Critical Security Concerns </a:t>
            </a:r>
          </a:p>
        </p:txBody>
      </p:sp>
      <p:sp>
        <p:nvSpPr>
          <p:cNvPr id="126" name="TextBox 9"/>
          <p:cNvSpPr txBox="1"/>
          <p:nvPr/>
        </p:nvSpPr>
        <p:spPr>
          <a:xfrm>
            <a:off x="9006839" y="3848024"/>
            <a:ext cx="2851995" cy="2047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just">
              <a:defRPr>
                <a:latin typeface="Bahnschrift"/>
                <a:ea typeface="Bahnschrift"/>
                <a:cs typeface="Bahnschrift"/>
                <a:sym typeface="Bahnschrift"/>
              </a:defRPr>
            </a:lvl1pPr>
          </a:lstStyle>
          <a:p>
            <a:r>
              <a:t>IoT introduces Privacy vulnerability, Scalability and interoperability issues across devices, highlighting security as pivotal factor for safe, widespread IoT adoption</a:t>
            </a:r>
          </a:p>
        </p:txBody>
      </p:sp>
      <p:sp>
        <p:nvSpPr>
          <p:cNvPr id="127" name="TextBox 11"/>
          <p:cNvSpPr txBox="1"/>
          <p:nvPr/>
        </p:nvSpPr>
        <p:spPr>
          <a:xfrm>
            <a:off x="60961" y="683186"/>
            <a:ext cx="9779001" cy="523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90000"/>
              </a:lnSpc>
              <a:spcBef>
                <a:spcPts val="600"/>
              </a:spcBef>
              <a:defRPr sz="2800">
                <a:latin typeface="Bahnschrift"/>
                <a:ea typeface="Bahnschrift"/>
                <a:cs typeface="Bahnschrift"/>
                <a:sym typeface="Bahnschrift"/>
              </a:defRPr>
            </a:lvl1pPr>
          </a:lstStyle>
          <a:p>
            <a:r>
              <a:t>Overview to the significance and Security concerns of IOT</a:t>
            </a:r>
          </a:p>
        </p:txBody>
      </p:sp>
      <p:pic>
        <p:nvPicPr>
          <p:cNvPr id="128" name="Graphic 12" descr="Graphic 12"/>
          <p:cNvPicPr>
            <a:picLocks noChangeAspect="1"/>
          </p:cNvPicPr>
          <p:nvPr/>
        </p:nvPicPr>
        <p:blipFill>
          <a:blip r:embed="rId3"/>
          <a:stretch>
            <a:fillRect/>
          </a:stretch>
        </p:blipFill>
        <p:spPr>
          <a:xfrm>
            <a:off x="1537822" y="2080504"/>
            <a:ext cx="1144420" cy="1144420"/>
          </a:xfrm>
          <a:prstGeom prst="rect">
            <a:avLst/>
          </a:prstGeom>
          <a:ln w="12700">
            <a:miter lim="400000"/>
          </a:ln>
        </p:spPr>
      </p:pic>
      <p:pic>
        <p:nvPicPr>
          <p:cNvPr id="129" name="Picture 13" descr="Picture 13"/>
          <p:cNvPicPr>
            <a:picLocks noChangeAspect="1"/>
          </p:cNvPicPr>
          <p:nvPr/>
        </p:nvPicPr>
        <p:blipFill>
          <a:blip r:embed="rId4"/>
          <a:stretch>
            <a:fillRect/>
          </a:stretch>
        </p:blipFill>
        <p:spPr>
          <a:xfrm>
            <a:off x="5711752" y="2080504"/>
            <a:ext cx="1144419" cy="1144420"/>
          </a:xfrm>
          <a:prstGeom prst="rect">
            <a:avLst/>
          </a:prstGeom>
          <a:ln w="12700">
            <a:miter lim="400000"/>
          </a:ln>
        </p:spPr>
      </p:pic>
      <p:pic>
        <p:nvPicPr>
          <p:cNvPr id="130" name="Graphic 14" descr="Graphic 14"/>
          <p:cNvPicPr>
            <a:picLocks noChangeAspect="1"/>
          </p:cNvPicPr>
          <p:nvPr/>
        </p:nvPicPr>
        <p:blipFill>
          <a:blip r:embed="rId5"/>
          <a:stretch>
            <a:fillRect/>
          </a:stretch>
        </p:blipFill>
        <p:spPr>
          <a:xfrm>
            <a:off x="9885681" y="2080504"/>
            <a:ext cx="1144419" cy="1144420"/>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Rectangle 8"/>
          <p:cNvSpPr/>
          <p:nvPr/>
        </p:nvSpPr>
        <p:spPr>
          <a:xfrm>
            <a:off x="-1" y="0"/>
            <a:ext cx="12188954"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35" name="Rectangle 1"/>
          <p:cNvSpPr txBox="1"/>
          <p:nvPr/>
        </p:nvSpPr>
        <p:spPr>
          <a:xfrm>
            <a:off x="685800" y="325368"/>
            <a:ext cx="4277162" cy="19568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nSpc>
                <a:spcPct val="90000"/>
              </a:lnSpc>
              <a:spcBef>
                <a:spcPts val="600"/>
              </a:spcBef>
              <a:defRPr sz="5400">
                <a:latin typeface="Calibri Light"/>
                <a:ea typeface="Calibri Light"/>
                <a:cs typeface="Calibri Light"/>
                <a:sym typeface="Calibri Light"/>
              </a:defRPr>
            </a:lvl1pPr>
          </a:lstStyle>
          <a:p>
            <a:r>
              <a:t>Challenges in IoT Security</a:t>
            </a:r>
          </a:p>
        </p:txBody>
      </p:sp>
      <p:grpSp>
        <p:nvGrpSpPr>
          <p:cNvPr id="138" name="sketchy line"/>
          <p:cNvGrpSpPr/>
          <p:nvPr/>
        </p:nvGrpSpPr>
        <p:grpSpPr>
          <a:xfrm>
            <a:off x="639805" y="2575166"/>
            <a:ext cx="3474996" cy="45962"/>
            <a:chOff x="0" y="0"/>
            <a:chExt cx="3474994" cy="45961"/>
          </a:xfrm>
        </p:grpSpPr>
        <p:sp>
          <p:nvSpPr>
            <p:cNvPr id="136" name="Shape"/>
            <p:cNvSpPr/>
            <p:nvPr/>
          </p:nvSpPr>
          <p:spPr>
            <a:xfrm>
              <a:off x="0" y="1960"/>
              <a:ext cx="3474995" cy="42330"/>
            </a:xfrm>
            <a:custGeom>
              <a:avLst/>
              <a:gdLst/>
              <a:ahLst/>
              <a:cxnLst>
                <a:cxn ang="0">
                  <a:pos x="wd2" y="hd2"/>
                </a:cxn>
                <a:cxn ang="5400000">
                  <a:pos x="wd2" y="hd2"/>
                </a:cxn>
                <a:cxn ang="10800000">
                  <a:pos x="wd2" y="hd2"/>
                </a:cxn>
                <a:cxn ang="16200000">
                  <a:pos x="wd2" y="hd2"/>
                </a:cxn>
              </a:cxnLst>
              <a:rect l="0" t="0" r="r" b="b"/>
              <a:pathLst>
                <a:path w="21597" h="14788" extrusionOk="0">
                  <a:moveTo>
                    <a:pt x="1" y="3447"/>
                  </a:moveTo>
                  <a:cubicBezTo>
                    <a:pt x="1259" y="-1694"/>
                    <a:pt x="2069" y="-570"/>
                    <a:pt x="3889" y="3447"/>
                  </a:cubicBezTo>
                  <a:cubicBezTo>
                    <a:pt x="5708" y="7465"/>
                    <a:pt x="6817" y="5237"/>
                    <a:pt x="8640" y="3447"/>
                  </a:cubicBezTo>
                  <a:cubicBezTo>
                    <a:pt x="10462" y="1657"/>
                    <a:pt x="11412" y="-1457"/>
                    <a:pt x="12311" y="3447"/>
                  </a:cubicBezTo>
                  <a:cubicBezTo>
                    <a:pt x="13210" y="8352"/>
                    <a:pt x="14893" y="931"/>
                    <a:pt x="15982" y="3447"/>
                  </a:cubicBezTo>
                  <a:cubicBezTo>
                    <a:pt x="17071" y="5964"/>
                    <a:pt x="18905" y="-758"/>
                    <a:pt x="21597" y="3447"/>
                  </a:cubicBezTo>
                  <a:cubicBezTo>
                    <a:pt x="21596" y="4986"/>
                    <a:pt x="21596" y="6935"/>
                    <a:pt x="21597" y="9836"/>
                  </a:cubicBezTo>
                  <a:cubicBezTo>
                    <a:pt x="20666" y="11090"/>
                    <a:pt x="19497" y="7845"/>
                    <a:pt x="17494" y="9836"/>
                  </a:cubicBezTo>
                  <a:cubicBezTo>
                    <a:pt x="15491" y="11828"/>
                    <a:pt x="14261" y="19906"/>
                    <a:pt x="13391" y="9836"/>
                  </a:cubicBezTo>
                  <a:cubicBezTo>
                    <a:pt x="12520" y="-233"/>
                    <a:pt x="11315" y="15292"/>
                    <a:pt x="9287" y="9836"/>
                  </a:cubicBezTo>
                  <a:cubicBezTo>
                    <a:pt x="7260" y="4381"/>
                    <a:pt x="5896" y="8642"/>
                    <a:pt x="4536" y="9836"/>
                  </a:cubicBezTo>
                  <a:cubicBezTo>
                    <a:pt x="3177" y="11031"/>
                    <a:pt x="1642" y="11956"/>
                    <a:pt x="1" y="9836"/>
                  </a:cubicBezTo>
                  <a:cubicBezTo>
                    <a:pt x="3" y="8439"/>
                    <a:pt x="-3" y="4756"/>
                    <a:pt x="1" y="3447"/>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7" name="Shape"/>
            <p:cNvSpPr/>
            <p:nvPr/>
          </p:nvSpPr>
          <p:spPr>
            <a:xfrm>
              <a:off x="274" y="0"/>
              <a:ext cx="3474721" cy="45962"/>
            </a:xfrm>
            <a:custGeom>
              <a:avLst/>
              <a:gdLst/>
              <a:ahLst/>
              <a:cxnLst>
                <a:cxn ang="0">
                  <a:pos x="wd2" y="hd2"/>
                </a:cxn>
                <a:cxn ang="5400000">
                  <a:pos x="wd2" y="hd2"/>
                </a:cxn>
                <a:cxn ang="10800000">
                  <a:pos x="wd2" y="hd2"/>
                </a:cxn>
                <a:cxn ang="16200000">
                  <a:pos x="wd2" y="hd2"/>
                </a:cxn>
              </a:cxnLst>
              <a:rect l="0" t="0" r="r" b="b"/>
              <a:pathLst>
                <a:path w="21600" h="13865" extrusionOk="0">
                  <a:moveTo>
                    <a:pt x="0" y="3568"/>
                  </a:moveTo>
                  <a:cubicBezTo>
                    <a:pt x="1395" y="-820"/>
                    <a:pt x="3080" y="11574"/>
                    <a:pt x="4320" y="3568"/>
                  </a:cubicBezTo>
                  <a:cubicBezTo>
                    <a:pt x="5560" y="-4438"/>
                    <a:pt x="7025" y="11023"/>
                    <a:pt x="8424" y="3568"/>
                  </a:cubicBezTo>
                  <a:cubicBezTo>
                    <a:pt x="9823" y="-3887"/>
                    <a:pt x="11314" y="11621"/>
                    <a:pt x="12528" y="3568"/>
                  </a:cubicBezTo>
                  <a:cubicBezTo>
                    <a:pt x="13742" y="-4485"/>
                    <a:pt x="14932" y="3618"/>
                    <a:pt x="17280" y="3568"/>
                  </a:cubicBezTo>
                  <a:cubicBezTo>
                    <a:pt x="19628" y="3518"/>
                    <a:pt x="20432" y="-1129"/>
                    <a:pt x="21600" y="3568"/>
                  </a:cubicBezTo>
                  <a:cubicBezTo>
                    <a:pt x="21597" y="5846"/>
                    <a:pt x="21597" y="6531"/>
                    <a:pt x="21600" y="9085"/>
                  </a:cubicBezTo>
                  <a:cubicBezTo>
                    <a:pt x="20103" y="12571"/>
                    <a:pt x="18308" y="1982"/>
                    <a:pt x="17280" y="9085"/>
                  </a:cubicBezTo>
                  <a:cubicBezTo>
                    <a:pt x="16252" y="16187"/>
                    <a:pt x="14545" y="10418"/>
                    <a:pt x="13608" y="9085"/>
                  </a:cubicBezTo>
                  <a:cubicBezTo>
                    <a:pt x="12671" y="7751"/>
                    <a:pt x="11298" y="2075"/>
                    <a:pt x="9504" y="9085"/>
                  </a:cubicBezTo>
                  <a:cubicBezTo>
                    <a:pt x="7710" y="16094"/>
                    <a:pt x="6480" y="14789"/>
                    <a:pt x="5400" y="9085"/>
                  </a:cubicBezTo>
                  <a:cubicBezTo>
                    <a:pt x="4320" y="3380"/>
                    <a:pt x="1450" y="17115"/>
                    <a:pt x="0" y="9085"/>
                  </a:cubicBezTo>
                  <a:cubicBezTo>
                    <a:pt x="0" y="7096"/>
                    <a:pt x="0" y="4701"/>
                    <a:pt x="0" y="3568"/>
                  </a:cubicBezTo>
                  <a:close/>
                </a:path>
              </a:pathLst>
            </a:custGeom>
            <a:noFill/>
            <a:ln w="44450" cap="rnd">
              <a:solidFill>
                <a:schemeClr val="accent2"/>
              </a:solidFill>
              <a:prstDash val="solid"/>
              <a:round/>
            </a:ln>
            <a:effectLst/>
          </p:spPr>
          <p:txBody>
            <a:bodyPr wrap="square" lIns="45719" tIns="45719" rIns="45719" bIns="45719" numCol="1" anchor="ctr">
              <a:noAutofit/>
            </a:bodyPr>
            <a:lstStyle/>
            <a:p>
              <a:pPr algn="ctr">
                <a:defRPr>
                  <a:solidFill>
                    <a:srgbClr val="FFFFFF"/>
                  </a:solidFill>
                </a:defRPr>
              </a:pPr>
              <a:endParaRPr/>
            </a:p>
          </p:txBody>
        </p:sp>
      </p:grpSp>
      <p:sp>
        <p:nvSpPr>
          <p:cNvPr id="139" name="TextBox 2"/>
          <p:cNvSpPr txBox="1"/>
          <p:nvPr/>
        </p:nvSpPr>
        <p:spPr>
          <a:xfrm>
            <a:off x="224139" y="2872899"/>
            <a:ext cx="4870854" cy="42748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lnSpc>
                <a:spcPct val="107000"/>
              </a:lnSpc>
              <a:spcBef>
                <a:spcPts val="800"/>
              </a:spcBef>
              <a:buSzPct val="100000"/>
              <a:buFont typeface="Arial"/>
              <a:buChar char="•"/>
              <a:defRPr b="1">
                <a:latin typeface="Bahnschrift"/>
                <a:ea typeface="Bahnschrift"/>
                <a:cs typeface="Bahnschrift"/>
                <a:sym typeface="Bahnschrift"/>
              </a:defRPr>
            </a:pPr>
            <a:r>
              <a:t>Device Constraints:</a:t>
            </a:r>
            <a:r>
              <a:rPr b="0"/>
              <a:t> </a:t>
            </a:r>
          </a:p>
          <a:p>
            <a:pPr marL="285750" indent="-285750">
              <a:lnSpc>
                <a:spcPct val="107000"/>
              </a:lnSpc>
              <a:spcBef>
                <a:spcPts val="800"/>
              </a:spcBef>
              <a:buSzPct val="100000"/>
              <a:buFont typeface="Arial"/>
              <a:buChar char="•"/>
              <a:defRPr b="1">
                <a:latin typeface="Bahnschrift"/>
                <a:ea typeface="Bahnschrift"/>
                <a:cs typeface="Bahnschrift"/>
                <a:sym typeface="Bahnschrift"/>
              </a:defRPr>
            </a:pPr>
            <a:r>
              <a:t>Weak Security Configurations: </a:t>
            </a:r>
          </a:p>
          <a:p>
            <a:pPr marL="285750" indent="-285750">
              <a:lnSpc>
                <a:spcPct val="107000"/>
              </a:lnSpc>
              <a:spcBef>
                <a:spcPts val="800"/>
              </a:spcBef>
              <a:buSzPct val="100000"/>
              <a:buFont typeface="Arial"/>
              <a:buChar char="•"/>
              <a:defRPr b="1">
                <a:latin typeface="Bahnschrift"/>
                <a:ea typeface="Bahnschrift"/>
                <a:cs typeface="Bahnschrift"/>
                <a:sym typeface="Bahnschrift"/>
              </a:defRPr>
            </a:pPr>
            <a:r>
              <a:t>Rise of Botnet Threats</a:t>
            </a:r>
          </a:p>
          <a:p>
            <a:pPr marL="285750" indent="-285750">
              <a:lnSpc>
                <a:spcPct val="107000"/>
              </a:lnSpc>
              <a:spcBef>
                <a:spcPts val="800"/>
              </a:spcBef>
              <a:buSzPct val="100000"/>
              <a:buFont typeface="Arial"/>
              <a:buChar char="•"/>
              <a:defRPr b="1">
                <a:latin typeface="Bahnschrift"/>
                <a:ea typeface="Bahnschrift"/>
                <a:cs typeface="Bahnschrift"/>
                <a:sym typeface="Bahnschrift"/>
              </a:defRPr>
            </a:pPr>
            <a:r>
              <a:t>Lack of Encryption</a:t>
            </a:r>
          </a:p>
          <a:p>
            <a:pPr marL="285750" indent="-285750">
              <a:lnSpc>
                <a:spcPct val="107000"/>
              </a:lnSpc>
              <a:spcBef>
                <a:spcPts val="800"/>
              </a:spcBef>
              <a:buSzPct val="100000"/>
              <a:buFont typeface="Arial"/>
              <a:buChar char="•"/>
              <a:defRPr b="1">
                <a:latin typeface="Bahnschrift"/>
                <a:ea typeface="Bahnschrift"/>
                <a:cs typeface="Bahnschrift"/>
                <a:sym typeface="Bahnschrift"/>
              </a:defRPr>
            </a:pPr>
            <a:r>
              <a:t>Outdated Security Mechanisms</a:t>
            </a:r>
          </a:p>
          <a:p>
            <a:pPr marL="285750" indent="-285750">
              <a:lnSpc>
                <a:spcPct val="107000"/>
              </a:lnSpc>
              <a:spcBef>
                <a:spcPts val="800"/>
              </a:spcBef>
              <a:buSzPct val="100000"/>
              <a:buFont typeface="Arial"/>
              <a:buChar char="•"/>
              <a:defRPr b="1">
                <a:latin typeface="Bahnschrift"/>
                <a:ea typeface="Bahnschrift"/>
                <a:cs typeface="Bahnschrift"/>
                <a:sym typeface="Bahnschrift"/>
              </a:defRPr>
            </a:pPr>
            <a:r>
              <a:t>Weak Authentication Protocols</a:t>
            </a:r>
          </a:p>
          <a:p>
            <a:pPr marL="285750" indent="-285750">
              <a:lnSpc>
                <a:spcPct val="107000"/>
              </a:lnSpc>
              <a:spcBef>
                <a:spcPts val="800"/>
              </a:spcBef>
              <a:buSzPct val="100000"/>
              <a:buFont typeface="Arial"/>
              <a:buChar char="•"/>
              <a:defRPr b="1">
                <a:latin typeface="Bahnschrift"/>
                <a:ea typeface="Bahnschrift"/>
                <a:cs typeface="Bahnschrift"/>
                <a:sym typeface="Bahnschrift"/>
              </a:defRPr>
            </a:pPr>
            <a:r>
              <a:t>Interoperability Issues</a:t>
            </a:r>
          </a:p>
          <a:p>
            <a:pPr marL="285750" indent="-285750">
              <a:lnSpc>
                <a:spcPct val="107000"/>
              </a:lnSpc>
              <a:spcBef>
                <a:spcPts val="800"/>
              </a:spcBef>
              <a:buSzPct val="100000"/>
              <a:buFont typeface="Arial"/>
              <a:buChar char="•"/>
              <a:defRPr b="1">
                <a:latin typeface="Bahnschrift"/>
                <a:ea typeface="Bahnschrift"/>
                <a:cs typeface="Bahnschrift"/>
                <a:sym typeface="Bahnschrift"/>
              </a:defRPr>
            </a:pPr>
            <a:r>
              <a:t>Vulnerability to Physical Attacks</a:t>
            </a:r>
          </a:p>
          <a:p>
            <a:pPr marL="285750" indent="-285750">
              <a:lnSpc>
                <a:spcPct val="107000"/>
              </a:lnSpc>
              <a:spcBef>
                <a:spcPts val="800"/>
              </a:spcBef>
              <a:buSzPct val="100000"/>
              <a:buFont typeface="Arial"/>
              <a:buChar char="•"/>
              <a:defRPr b="1">
                <a:latin typeface="Bahnschrift"/>
                <a:ea typeface="Bahnschrift"/>
                <a:cs typeface="Bahnschrift"/>
                <a:sym typeface="Bahnschrift"/>
              </a:defRPr>
            </a:pPr>
            <a:r>
              <a:t>Statistics on Device Growth and Vulnerability</a:t>
            </a:r>
          </a:p>
        </p:txBody>
      </p:sp>
      <p:pic>
        <p:nvPicPr>
          <p:cNvPr id="140" name="Picture 3" descr="Picture 3"/>
          <p:cNvPicPr>
            <a:picLocks noChangeAspect="1"/>
          </p:cNvPicPr>
          <p:nvPr/>
        </p:nvPicPr>
        <p:blipFill>
          <a:blip r:embed="rId3"/>
          <a:srcRect l="12440" r="31141"/>
          <a:stretch>
            <a:fillRect/>
          </a:stretch>
        </p:blipFill>
        <p:spPr>
          <a:xfrm>
            <a:off x="5311736" y="9"/>
            <a:ext cx="6878604" cy="6857991"/>
          </a:xfrm>
          <a:custGeom>
            <a:avLst/>
            <a:gdLst/>
            <a:ahLst/>
            <a:cxnLst>
              <a:cxn ang="0">
                <a:pos x="wd2" y="hd2"/>
              </a:cxn>
              <a:cxn ang="5400000">
                <a:pos x="wd2" y="hd2"/>
              </a:cxn>
              <a:cxn ang="10800000">
                <a:pos x="wd2" y="hd2"/>
              </a:cxn>
              <a:cxn ang="16200000">
                <a:pos x="wd2" y="hd2"/>
              </a:cxn>
            </a:cxnLst>
            <a:rect l="0" t="0" r="r" b="b"/>
            <a:pathLst>
              <a:path w="21555" h="21600" extrusionOk="0">
                <a:moveTo>
                  <a:pt x="3456" y="0"/>
                </a:moveTo>
                <a:lnTo>
                  <a:pt x="3120" y="619"/>
                </a:lnTo>
                <a:cubicBezTo>
                  <a:pt x="2508" y="1805"/>
                  <a:pt x="1994" y="3043"/>
                  <a:pt x="1554" y="4319"/>
                </a:cubicBezTo>
                <a:cubicBezTo>
                  <a:pt x="870" y="6322"/>
                  <a:pt x="399" y="8391"/>
                  <a:pt x="147" y="10492"/>
                </a:cubicBezTo>
                <a:cubicBezTo>
                  <a:pt x="14" y="11568"/>
                  <a:pt x="-45" y="12642"/>
                  <a:pt x="38" y="13724"/>
                </a:cubicBezTo>
                <a:cubicBezTo>
                  <a:pt x="137" y="14988"/>
                  <a:pt x="285" y="16246"/>
                  <a:pt x="537" y="17490"/>
                </a:cubicBezTo>
                <a:cubicBezTo>
                  <a:pt x="815" y="18863"/>
                  <a:pt x="1193" y="20203"/>
                  <a:pt x="1691" y="21506"/>
                </a:cubicBezTo>
                <a:lnTo>
                  <a:pt x="1730" y="21600"/>
                </a:lnTo>
                <a:lnTo>
                  <a:pt x="1895" y="21600"/>
                </a:lnTo>
                <a:lnTo>
                  <a:pt x="1874" y="21549"/>
                </a:lnTo>
                <a:cubicBezTo>
                  <a:pt x="1598" y="20832"/>
                  <a:pt x="1357" y="20097"/>
                  <a:pt x="1146" y="19348"/>
                </a:cubicBezTo>
                <a:cubicBezTo>
                  <a:pt x="963" y="18694"/>
                  <a:pt x="827" y="18027"/>
                  <a:pt x="670" y="17366"/>
                </a:cubicBezTo>
                <a:cubicBezTo>
                  <a:pt x="666" y="17331"/>
                  <a:pt x="665" y="17297"/>
                  <a:pt x="665" y="17261"/>
                </a:cubicBezTo>
                <a:cubicBezTo>
                  <a:pt x="780" y="17662"/>
                  <a:pt x="871" y="18015"/>
                  <a:pt x="980" y="18364"/>
                </a:cubicBezTo>
                <a:cubicBezTo>
                  <a:pt x="1263" y="19271"/>
                  <a:pt x="1589" y="20153"/>
                  <a:pt x="1960" y="21010"/>
                </a:cubicBezTo>
                <a:lnTo>
                  <a:pt x="2236" y="21600"/>
                </a:lnTo>
                <a:lnTo>
                  <a:pt x="21555" y="21600"/>
                </a:lnTo>
                <a:lnTo>
                  <a:pt x="21555" y="0"/>
                </a:lnTo>
                <a:lnTo>
                  <a:pt x="3846" y="0"/>
                </a:lnTo>
                <a:lnTo>
                  <a:pt x="3545" y="469"/>
                </a:lnTo>
                <a:cubicBezTo>
                  <a:pt x="3133" y="1151"/>
                  <a:pt x="2757" y="1857"/>
                  <a:pt x="2415" y="2582"/>
                </a:cubicBezTo>
                <a:cubicBezTo>
                  <a:pt x="2398" y="2625"/>
                  <a:pt x="2371" y="2663"/>
                  <a:pt x="2335" y="2691"/>
                </a:cubicBezTo>
                <a:cubicBezTo>
                  <a:pt x="2381" y="2582"/>
                  <a:pt x="2427" y="2472"/>
                  <a:pt x="2473" y="2362"/>
                </a:cubicBezTo>
                <a:cubicBezTo>
                  <a:pt x="2665" y="1917"/>
                  <a:pt x="2866" y="1478"/>
                  <a:pt x="3080" y="1045"/>
                </a:cubicBezTo>
                <a:lnTo>
                  <a:pt x="3637" y="0"/>
                </a:lnTo>
                <a:lnTo>
                  <a:pt x="3456" y="0"/>
                </a:lnTo>
                <a:close/>
              </a:path>
            </a:pathLst>
          </a:cu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TextBox 2"/>
          <p:cNvSpPr txBox="1"/>
          <p:nvPr/>
        </p:nvSpPr>
        <p:spPr>
          <a:xfrm>
            <a:off x="338436" y="428640"/>
            <a:ext cx="9094381" cy="523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a:latin typeface="Bahnschrift"/>
                <a:ea typeface="Bahnschrift"/>
                <a:cs typeface="Bahnschrift"/>
                <a:sym typeface="Bahnschrift"/>
              </a:defRPr>
            </a:lvl1pPr>
          </a:lstStyle>
          <a:p>
            <a:r>
              <a:t>IoT Security Assessments from Multiple Sources</a:t>
            </a:r>
          </a:p>
        </p:txBody>
      </p:sp>
      <p:sp>
        <p:nvSpPr>
          <p:cNvPr id="145" name="TextBox 6"/>
          <p:cNvSpPr txBox="1"/>
          <p:nvPr/>
        </p:nvSpPr>
        <p:spPr>
          <a:xfrm>
            <a:off x="338437" y="2991885"/>
            <a:ext cx="5481385" cy="1297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600">
                <a:latin typeface="Bahnschrift"/>
                <a:ea typeface="Bahnschrift"/>
                <a:cs typeface="Bahnschrift"/>
                <a:sym typeface="Bahnschrift"/>
              </a:defRPr>
            </a:pPr>
            <a:r>
              <a:t>Data in Use:</a:t>
            </a:r>
            <a:br/>
            <a:r>
              <a:rPr>
                <a:solidFill>
                  <a:srgbClr val="0D0D0D"/>
                </a:solidFill>
              </a:rPr>
              <a:t>This data is actively accessed by devices or users, which makes it challenging to secure. Security for data in use depends heavily on robust authentication and authorization protocols, ensuring only legitimate users can access it.</a:t>
            </a:r>
          </a:p>
        </p:txBody>
      </p:sp>
      <p:sp>
        <p:nvSpPr>
          <p:cNvPr id="146" name="TextBox 8"/>
          <p:cNvSpPr txBox="1"/>
          <p:nvPr/>
        </p:nvSpPr>
        <p:spPr>
          <a:xfrm>
            <a:off x="338438" y="4595634"/>
            <a:ext cx="5711842" cy="1297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600">
                <a:latin typeface="Bahnschrift"/>
                <a:ea typeface="Bahnschrift"/>
                <a:cs typeface="Bahnschrift"/>
                <a:sym typeface="Bahnschrift"/>
              </a:defRPr>
            </a:pPr>
            <a:r>
              <a:t>Data in Flight:</a:t>
            </a:r>
            <a:br/>
            <a:r>
              <a:rPr>
                <a:solidFill>
                  <a:srgbClr val="0D0D0D"/>
                </a:solidFill>
              </a:rPr>
              <a:t>This data is moving between devices and networks, such as IoT data transferred to the cloud. Standard encryption protocols like HTTPS, SFTP, and TLS are crucial here to prevent interception and ensure safe transit.</a:t>
            </a:r>
          </a:p>
        </p:txBody>
      </p:sp>
      <p:sp>
        <p:nvSpPr>
          <p:cNvPr id="147" name="TextBox 10"/>
          <p:cNvSpPr txBox="1"/>
          <p:nvPr/>
        </p:nvSpPr>
        <p:spPr>
          <a:xfrm>
            <a:off x="338437" y="1159945"/>
            <a:ext cx="5711843" cy="153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600">
                <a:latin typeface="Bahnschrift"/>
                <a:ea typeface="Bahnschrift"/>
                <a:cs typeface="Bahnschrift"/>
                <a:sym typeface="Bahnschrift"/>
              </a:defRPr>
            </a:pPr>
            <a:r>
              <a:t>Data at Rest:</a:t>
            </a:r>
            <a:br/>
            <a:r>
              <a:rPr>
                <a:solidFill>
                  <a:srgbClr val="0D0D0D"/>
                </a:solidFill>
              </a:rPr>
              <a:t>Refers to data stored in databases or cloud storage. Traditional defenses, such as antivirus and firewalls, are commonly used but may not be sufficient. Organizations like the Cloud Security Alliance (CSA) recommend both software and hardware encryption to secure this data.</a:t>
            </a:r>
          </a:p>
        </p:txBody>
      </p:sp>
      <p:pic>
        <p:nvPicPr>
          <p:cNvPr id="148" name="Picture 14" descr="Picture 14"/>
          <p:cNvPicPr>
            <a:picLocks noChangeAspect="1"/>
          </p:cNvPicPr>
          <p:nvPr/>
        </p:nvPicPr>
        <p:blipFill>
          <a:blip r:embed="rId3"/>
          <a:stretch>
            <a:fillRect/>
          </a:stretch>
        </p:blipFill>
        <p:spPr>
          <a:xfrm>
            <a:off x="6096000" y="1773925"/>
            <a:ext cx="6096000" cy="3483429"/>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Rectangle 1"/>
          <p:cNvSpPr txBox="1"/>
          <p:nvPr/>
        </p:nvSpPr>
        <p:spPr>
          <a:xfrm>
            <a:off x="445290" y="657251"/>
            <a:ext cx="5896830" cy="637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600" b="1">
                <a:latin typeface="Bahnschrift"/>
                <a:ea typeface="Bahnschrift"/>
                <a:cs typeface="Bahnschrift"/>
                <a:sym typeface="Bahnschrift"/>
              </a:defRPr>
            </a:lvl1pPr>
          </a:lstStyle>
          <a:p>
            <a:r>
              <a:t>IoT Security Requirements</a:t>
            </a:r>
          </a:p>
        </p:txBody>
      </p:sp>
      <p:sp>
        <p:nvSpPr>
          <p:cNvPr id="153" name="Rectangle 3"/>
          <p:cNvSpPr/>
          <p:nvPr/>
        </p:nvSpPr>
        <p:spPr>
          <a:xfrm>
            <a:off x="228600" y="1508670"/>
            <a:ext cx="8686800" cy="3200401"/>
          </a:xfrm>
          <a:prstGeom prst="rect">
            <a:avLst/>
          </a:prstGeom>
          <a:solidFill>
            <a:srgbClr val="000000">
              <a:alpha val="0"/>
            </a:srgbClr>
          </a:solidFill>
          <a:ln w="12700">
            <a:miter lim="400000"/>
          </a:ln>
        </p:spPr>
        <p:txBody>
          <a:bodyPr lIns="45719" rIns="45719" anchor="ctr"/>
          <a:lstStyle/>
          <a:p>
            <a:pPr algn="ctr"/>
            <a:endParaRPr/>
          </a:p>
        </p:txBody>
      </p:sp>
      <p:sp>
        <p:nvSpPr>
          <p:cNvPr id="154" name="Rectangle 4"/>
          <p:cNvSpPr/>
          <p:nvPr/>
        </p:nvSpPr>
        <p:spPr>
          <a:xfrm>
            <a:off x="228600" y="1508670"/>
            <a:ext cx="8686800" cy="3200401"/>
          </a:xfrm>
          <a:prstGeom prst="rect">
            <a:avLst/>
          </a:prstGeom>
          <a:solidFill>
            <a:srgbClr val="000000">
              <a:alpha val="0"/>
            </a:srgbClr>
          </a:solidFill>
          <a:ln w="12700">
            <a:miter lim="400000"/>
          </a:ln>
        </p:spPr>
        <p:txBody>
          <a:bodyPr lIns="45719" rIns="45719" anchor="ctr"/>
          <a:lstStyle/>
          <a:p>
            <a:pPr algn="ctr">
              <a:defRPr sz="1300">
                <a:latin typeface="Proxima Nova"/>
                <a:ea typeface="Proxima Nova"/>
                <a:cs typeface="Proxima Nova"/>
                <a:sym typeface="Proxima Nova"/>
              </a:defRPr>
            </a:pPr>
            <a:endParaRPr/>
          </a:p>
        </p:txBody>
      </p:sp>
      <p:sp>
        <p:nvSpPr>
          <p:cNvPr id="155" name="Rectangle 5"/>
          <p:cNvSpPr/>
          <p:nvPr/>
        </p:nvSpPr>
        <p:spPr>
          <a:xfrm>
            <a:off x="228600" y="1508670"/>
            <a:ext cx="8686800" cy="3200401"/>
          </a:xfrm>
          <a:prstGeom prst="rect">
            <a:avLst/>
          </a:prstGeom>
          <a:solidFill>
            <a:srgbClr val="000000">
              <a:alpha val="0"/>
            </a:srgbClr>
          </a:solidFill>
          <a:ln w="12700">
            <a:miter lim="400000"/>
          </a:ln>
        </p:spPr>
        <p:txBody>
          <a:bodyPr lIns="45719" rIns="45719" anchor="ctr"/>
          <a:lstStyle/>
          <a:p>
            <a:pPr algn="ctr"/>
            <a:endParaRPr/>
          </a:p>
        </p:txBody>
      </p:sp>
      <p:sp>
        <p:nvSpPr>
          <p:cNvPr id="156" name="Rectangle 6"/>
          <p:cNvSpPr/>
          <p:nvPr/>
        </p:nvSpPr>
        <p:spPr>
          <a:xfrm>
            <a:off x="228600" y="1508669"/>
            <a:ext cx="8686800" cy="2658965"/>
          </a:xfrm>
          <a:prstGeom prst="rect">
            <a:avLst/>
          </a:prstGeom>
          <a:solidFill>
            <a:srgbClr val="000000">
              <a:alpha val="0"/>
            </a:srgbClr>
          </a:solidFill>
          <a:ln w="12700">
            <a:miter lim="400000"/>
          </a:ln>
        </p:spPr>
        <p:txBody>
          <a:bodyPr lIns="45719" rIns="45719" anchor="ctr"/>
          <a:lstStyle/>
          <a:p>
            <a:pPr algn="ctr"/>
            <a:endParaRPr/>
          </a:p>
        </p:txBody>
      </p:sp>
      <p:sp>
        <p:nvSpPr>
          <p:cNvPr id="157" name="Rectangle 7"/>
          <p:cNvSpPr/>
          <p:nvPr/>
        </p:nvSpPr>
        <p:spPr>
          <a:xfrm>
            <a:off x="1611347" y="2088532"/>
            <a:ext cx="4190999" cy="1279922"/>
          </a:xfrm>
          <a:prstGeom prst="rect">
            <a:avLst/>
          </a:prstGeom>
          <a:solidFill>
            <a:srgbClr val="000000">
              <a:alpha val="0"/>
            </a:srgbClr>
          </a:solidFill>
          <a:ln w="12700">
            <a:miter lim="400000"/>
          </a:ln>
        </p:spPr>
        <p:txBody>
          <a:bodyPr lIns="45719" rIns="45719" anchor="ctr"/>
          <a:lstStyle/>
          <a:p>
            <a:pPr algn="ctr">
              <a:defRPr>
                <a:latin typeface="Bahnschrift"/>
                <a:ea typeface="Bahnschrift"/>
                <a:cs typeface="Bahnschrift"/>
                <a:sym typeface="Bahnschrift"/>
              </a:defRPr>
            </a:pPr>
            <a:endParaRPr/>
          </a:p>
        </p:txBody>
      </p:sp>
      <p:sp>
        <p:nvSpPr>
          <p:cNvPr id="158" name="Rectangle 8"/>
          <p:cNvSpPr/>
          <p:nvPr/>
        </p:nvSpPr>
        <p:spPr>
          <a:xfrm>
            <a:off x="3554448" y="2088532"/>
            <a:ext cx="304801" cy="304801"/>
          </a:xfrm>
          <a:prstGeom prst="rect">
            <a:avLst/>
          </a:prstGeom>
          <a:solidFill>
            <a:srgbClr val="000000">
              <a:alpha val="0"/>
            </a:srgbClr>
          </a:solidFill>
          <a:ln w="12700">
            <a:miter lim="400000"/>
          </a:ln>
        </p:spPr>
        <p:txBody>
          <a:bodyPr lIns="45719" rIns="45719" anchor="ctr"/>
          <a:lstStyle/>
          <a:p>
            <a:pPr algn="ctr"/>
            <a:endParaRPr/>
          </a:p>
        </p:txBody>
      </p:sp>
      <p:pic>
        <p:nvPicPr>
          <p:cNvPr id="159" name="Picture 10" descr="Picture 10"/>
          <p:cNvPicPr>
            <a:picLocks noChangeAspect="1"/>
          </p:cNvPicPr>
          <p:nvPr/>
        </p:nvPicPr>
        <p:blipFill>
          <a:blip r:embed="rId3"/>
          <a:stretch>
            <a:fillRect/>
          </a:stretch>
        </p:blipFill>
        <p:spPr>
          <a:xfrm>
            <a:off x="3554448" y="1902386"/>
            <a:ext cx="593807" cy="593807"/>
          </a:xfrm>
          <a:prstGeom prst="rect">
            <a:avLst/>
          </a:prstGeom>
          <a:ln w="12700">
            <a:miter lim="400000"/>
          </a:ln>
        </p:spPr>
      </p:pic>
      <p:sp>
        <p:nvSpPr>
          <p:cNvPr id="160" name="TextBox 11"/>
          <p:cNvSpPr txBox="1"/>
          <p:nvPr/>
        </p:nvSpPr>
        <p:spPr>
          <a:xfrm>
            <a:off x="1611347" y="2545731"/>
            <a:ext cx="4190999" cy="1117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defRPr b="1">
                <a:latin typeface="Bahnschrift"/>
                <a:ea typeface="Bahnschrift"/>
                <a:cs typeface="Bahnschrift"/>
                <a:sym typeface="Bahnschrift"/>
              </a:defRPr>
            </a:pPr>
            <a:r>
              <a:t>Confidentiality</a:t>
            </a:r>
          </a:p>
          <a:p>
            <a:pPr algn="ctr">
              <a:spcBef>
                <a:spcPts val="1200"/>
              </a:spcBef>
              <a:defRPr>
                <a:latin typeface="Bahnschrift"/>
                <a:ea typeface="Bahnschrift"/>
                <a:cs typeface="Bahnschrift"/>
                <a:sym typeface="Bahnschrift"/>
              </a:defRPr>
            </a:pPr>
            <a:r>
              <a:t>Ensures data is accessible only to authorized users, crucial for IoT devices handling sensitive information</a:t>
            </a:r>
            <a:r>
              <a:rPr sz="1300">
                <a:latin typeface="Proxima Nova"/>
                <a:ea typeface="Proxima Nova"/>
                <a:cs typeface="Proxima Nova"/>
                <a:sym typeface="Proxima Nova"/>
              </a:rPr>
              <a:t>.</a:t>
            </a:r>
          </a:p>
        </p:txBody>
      </p:sp>
      <p:sp>
        <p:nvSpPr>
          <p:cNvPr id="161" name="Rectangle 12"/>
          <p:cNvSpPr/>
          <p:nvPr/>
        </p:nvSpPr>
        <p:spPr>
          <a:xfrm>
            <a:off x="6107148" y="2088532"/>
            <a:ext cx="4190999" cy="1279922"/>
          </a:xfrm>
          <a:prstGeom prst="rect">
            <a:avLst/>
          </a:prstGeom>
          <a:solidFill>
            <a:srgbClr val="000000">
              <a:alpha val="0"/>
            </a:srgbClr>
          </a:solidFill>
          <a:ln w="12700">
            <a:miter lim="400000"/>
          </a:ln>
        </p:spPr>
        <p:txBody>
          <a:bodyPr lIns="45719" rIns="45719" anchor="ctr"/>
          <a:lstStyle/>
          <a:p>
            <a:pPr algn="ctr"/>
            <a:endParaRPr/>
          </a:p>
        </p:txBody>
      </p:sp>
      <p:sp>
        <p:nvSpPr>
          <p:cNvPr id="162" name="Rectangle 13"/>
          <p:cNvSpPr/>
          <p:nvPr/>
        </p:nvSpPr>
        <p:spPr>
          <a:xfrm>
            <a:off x="8050248" y="2088532"/>
            <a:ext cx="304801" cy="304801"/>
          </a:xfrm>
          <a:prstGeom prst="rect">
            <a:avLst/>
          </a:prstGeom>
          <a:solidFill>
            <a:srgbClr val="000000">
              <a:alpha val="0"/>
            </a:srgbClr>
          </a:solidFill>
          <a:ln w="12700">
            <a:miter lim="400000"/>
          </a:ln>
        </p:spPr>
        <p:txBody>
          <a:bodyPr lIns="45719" rIns="45719" anchor="ctr"/>
          <a:lstStyle/>
          <a:p>
            <a:pPr algn="ctr"/>
            <a:endParaRPr/>
          </a:p>
        </p:txBody>
      </p:sp>
      <p:pic>
        <p:nvPicPr>
          <p:cNvPr id="163" name="Picture 15" descr="Picture 15"/>
          <p:cNvPicPr>
            <a:picLocks noChangeAspect="1"/>
          </p:cNvPicPr>
          <p:nvPr/>
        </p:nvPicPr>
        <p:blipFill>
          <a:blip r:embed="rId4"/>
          <a:stretch>
            <a:fillRect/>
          </a:stretch>
        </p:blipFill>
        <p:spPr>
          <a:xfrm>
            <a:off x="7905743" y="1944029"/>
            <a:ext cx="593806" cy="593805"/>
          </a:xfrm>
          <a:prstGeom prst="rect">
            <a:avLst/>
          </a:prstGeom>
          <a:ln w="12700">
            <a:miter lim="400000"/>
          </a:ln>
        </p:spPr>
      </p:pic>
      <p:sp>
        <p:nvSpPr>
          <p:cNvPr id="164" name="TextBox 16"/>
          <p:cNvSpPr txBox="1"/>
          <p:nvPr/>
        </p:nvSpPr>
        <p:spPr>
          <a:xfrm>
            <a:off x="6107148" y="2545731"/>
            <a:ext cx="4190999" cy="1117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defRPr b="1">
                <a:latin typeface="Bahnschrift"/>
                <a:ea typeface="Bahnschrift"/>
                <a:cs typeface="Bahnschrift"/>
                <a:sym typeface="Bahnschrift"/>
              </a:defRPr>
            </a:pPr>
            <a:r>
              <a:t>Integrity</a:t>
            </a:r>
          </a:p>
          <a:p>
            <a:pPr algn="ctr">
              <a:spcBef>
                <a:spcPts val="1200"/>
              </a:spcBef>
              <a:defRPr>
                <a:latin typeface="Bahnschrift"/>
                <a:ea typeface="Bahnschrift"/>
                <a:cs typeface="Bahnschrift"/>
                <a:sym typeface="Bahnschrift"/>
              </a:defRPr>
            </a:pPr>
            <a:r>
              <a:t>Maintains data accuracy and consistency across IoT devices, protecting against tampering or unintended changes.</a:t>
            </a:r>
          </a:p>
        </p:txBody>
      </p:sp>
      <p:sp>
        <p:nvSpPr>
          <p:cNvPr id="165" name="Rectangle 17"/>
          <p:cNvSpPr/>
          <p:nvPr/>
        </p:nvSpPr>
        <p:spPr>
          <a:xfrm>
            <a:off x="1544443" y="4386931"/>
            <a:ext cx="4191000" cy="1074242"/>
          </a:xfrm>
          <a:prstGeom prst="rect">
            <a:avLst/>
          </a:prstGeom>
          <a:solidFill>
            <a:srgbClr val="000000">
              <a:alpha val="0"/>
            </a:srgbClr>
          </a:solidFill>
          <a:ln w="12700">
            <a:miter lim="400000"/>
          </a:ln>
        </p:spPr>
        <p:txBody>
          <a:bodyPr lIns="45719" rIns="45719" anchor="ctr"/>
          <a:lstStyle/>
          <a:p>
            <a:pPr algn="ctr">
              <a:defRPr>
                <a:latin typeface="Bahnschrift"/>
                <a:ea typeface="Bahnschrift"/>
                <a:cs typeface="Bahnschrift"/>
                <a:sym typeface="Bahnschrift"/>
              </a:defRPr>
            </a:pPr>
            <a:endParaRPr/>
          </a:p>
        </p:txBody>
      </p:sp>
      <p:sp>
        <p:nvSpPr>
          <p:cNvPr id="166" name="Rectangle 18"/>
          <p:cNvSpPr/>
          <p:nvPr/>
        </p:nvSpPr>
        <p:spPr>
          <a:xfrm>
            <a:off x="3487544" y="4386931"/>
            <a:ext cx="304801" cy="304801"/>
          </a:xfrm>
          <a:prstGeom prst="rect">
            <a:avLst/>
          </a:prstGeom>
          <a:solidFill>
            <a:srgbClr val="000000">
              <a:alpha val="0"/>
            </a:srgbClr>
          </a:solidFill>
          <a:ln w="12700">
            <a:miter lim="400000"/>
          </a:ln>
        </p:spPr>
        <p:txBody>
          <a:bodyPr lIns="45719" rIns="45719" anchor="ctr"/>
          <a:lstStyle/>
          <a:p>
            <a:pPr algn="ctr">
              <a:defRPr>
                <a:latin typeface="Bahnschrift"/>
                <a:ea typeface="Bahnschrift"/>
                <a:cs typeface="Bahnschrift"/>
                <a:sym typeface="Bahnschrift"/>
              </a:defRPr>
            </a:pPr>
            <a:endParaRPr/>
          </a:p>
        </p:txBody>
      </p:sp>
      <p:pic>
        <p:nvPicPr>
          <p:cNvPr id="167" name="Picture 20" descr="Picture 20"/>
          <p:cNvPicPr>
            <a:picLocks noChangeAspect="1"/>
          </p:cNvPicPr>
          <p:nvPr/>
        </p:nvPicPr>
        <p:blipFill>
          <a:blip r:embed="rId5"/>
          <a:stretch>
            <a:fillRect/>
          </a:stretch>
        </p:blipFill>
        <p:spPr>
          <a:xfrm>
            <a:off x="3300760" y="4200149"/>
            <a:ext cx="491584" cy="491584"/>
          </a:xfrm>
          <a:prstGeom prst="rect">
            <a:avLst/>
          </a:prstGeom>
          <a:ln w="12700">
            <a:miter lim="400000"/>
          </a:ln>
        </p:spPr>
      </p:pic>
      <p:sp>
        <p:nvSpPr>
          <p:cNvPr id="168" name="TextBox 21"/>
          <p:cNvSpPr txBox="1"/>
          <p:nvPr/>
        </p:nvSpPr>
        <p:spPr>
          <a:xfrm>
            <a:off x="1544443" y="4844131"/>
            <a:ext cx="4191000" cy="1117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defRPr b="1">
                <a:latin typeface="Bahnschrift"/>
                <a:ea typeface="Bahnschrift"/>
                <a:cs typeface="Bahnschrift"/>
                <a:sym typeface="Bahnschrift"/>
              </a:defRPr>
            </a:pPr>
            <a:r>
              <a:t>Authentication</a:t>
            </a:r>
          </a:p>
          <a:p>
            <a:pPr algn="ctr">
              <a:spcBef>
                <a:spcPts val="1200"/>
              </a:spcBef>
              <a:defRPr>
                <a:latin typeface="Bahnschrift"/>
                <a:ea typeface="Bahnschrift"/>
                <a:cs typeface="Bahnschrift"/>
                <a:sym typeface="Bahnschrift"/>
              </a:defRPr>
            </a:pPr>
            <a:r>
              <a:t>Verifies the identity of devices and users in the IoT network, safeguarding against unauthorized access.</a:t>
            </a:r>
          </a:p>
        </p:txBody>
      </p:sp>
      <p:sp>
        <p:nvSpPr>
          <p:cNvPr id="169" name="Rectangle 22"/>
          <p:cNvSpPr/>
          <p:nvPr/>
        </p:nvSpPr>
        <p:spPr>
          <a:xfrm>
            <a:off x="6040244" y="4386931"/>
            <a:ext cx="4190999" cy="1074242"/>
          </a:xfrm>
          <a:prstGeom prst="rect">
            <a:avLst/>
          </a:prstGeom>
          <a:solidFill>
            <a:srgbClr val="000000">
              <a:alpha val="0"/>
            </a:srgbClr>
          </a:solidFill>
          <a:ln w="12700">
            <a:miter lim="400000"/>
          </a:ln>
        </p:spPr>
        <p:txBody>
          <a:bodyPr lIns="45719" rIns="45719" anchor="ctr"/>
          <a:lstStyle/>
          <a:p>
            <a:pPr algn="ctr">
              <a:defRPr>
                <a:latin typeface="Bahnschrift"/>
                <a:ea typeface="Bahnschrift"/>
                <a:cs typeface="Bahnschrift"/>
                <a:sym typeface="Bahnschrift"/>
              </a:defRPr>
            </a:pPr>
            <a:endParaRPr/>
          </a:p>
        </p:txBody>
      </p:sp>
      <p:sp>
        <p:nvSpPr>
          <p:cNvPr id="170" name="Rectangle 23"/>
          <p:cNvSpPr/>
          <p:nvPr/>
        </p:nvSpPr>
        <p:spPr>
          <a:xfrm>
            <a:off x="7983343" y="4386931"/>
            <a:ext cx="304801" cy="304801"/>
          </a:xfrm>
          <a:prstGeom prst="rect">
            <a:avLst/>
          </a:prstGeom>
          <a:solidFill>
            <a:srgbClr val="000000">
              <a:alpha val="0"/>
            </a:srgbClr>
          </a:solidFill>
          <a:ln w="12700">
            <a:miter lim="400000"/>
          </a:ln>
        </p:spPr>
        <p:txBody>
          <a:bodyPr lIns="45719" rIns="45719" anchor="ctr"/>
          <a:lstStyle/>
          <a:p>
            <a:pPr algn="ctr">
              <a:defRPr>
                <a:latin typeface="Bahnschrift"/>
                <a:ea typeface="Bahnschrift"/>
                <a:cs typeface="Bahnschrift"/>
                <a:sym typeface="Bahnschrift"/>
              </a:defRPr>
            </a:pPr>
            <a:endParaRPr/>
          </a:p>
        </p:txBody>
      </p:sp>
      <p:pic>
        <p:nvPicPr>
          <p:cNvPr id="171" name="Picture 25" descr="Picture 25"/>
          <p:cNvPicPr>
            <a:picLocks noChangeAspect="1"/>
          </p:cNvPicPr>
          <p:nvPr/>
        </p:nvPicPr>
        <p:blipFill>
          <a:blip r:embed="rId6"/>
          <a:stretch>
            <a:fillRect/>
          </a:stretch>
        </p:blipFill>
        <p:spPr>
          <a:xfrm>
            <a:off x="7929447" y="4217172"/>
            <a:ext cx="491584" cy="491584"/>
          </a:xfrm>
          <a:prstGeom prst="rect">
            <a:avLst/>
          </a:prstGeom>
          <a:ln w="12700">
            <a:miter lim="400000"/>
          </a:ln>
        </p:spPr>
      </p:pic>
      <p:sp>
        <p:nvSpPr>
          <p:cNvPr id="172" name="TextBox 26"/>
          <p:cNvSpPr txBox="1"/>
          <p:nvPr/>
        </p:nvSpPr>
        <p:spPr>
          <a:xfrm>
            <a:off x="6040244" y="4844131"/>
            <a:ext cx="4190999" cy="1117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defRPr b="1">
                <a:latin typeface="Bahnschrift"/>
                <a:ea typeface="Bahnschrift"/>
                <a:cs typeface="Bahnschrift"/>
                <a:sym typeface="Bahnschrift"/>
              </a:defRPr>
            </a:pPr>
            <a:r>
              <a:t>Access Control</a:t>
            </a:r>
          </a:p>
          <a:p>
            <a:pPr algn="ctr">
              <a:spcBef>
                <a:spcPts val="1200"/>
              </a:spcBef>
              <a:defRPr>
                <a:latin typeface="Bahnschrift"/>
                <a:ea typeface="Bahnschrift"/>
                <a:cs typeface="Bahnschrift"/>
                <a:sym typeface="Bahnschrift"/>
              </a:defRPr>
            </a:pPr>
            <a:r>
              <a:t>Limits network access to authorized devices, ensuring secure interactions across the IoT ecosystem.</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Rectangle 1"/>
          <p:cNvSpPr txBox="1"/>
          <p:nvPr/>
        </p:nvSpPr>
        <p:spPr>
          <a:xfrm>
            <a:off x="302441" y="793974"/>
            <a:ext cx="6648015" cy="574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200">
                <a:latin typeface="Bahnschrift"/>
                <a:ea typeface="Bahnschrift"/>
                <a:cs typeface="Bahnschrift"/>
                <a:sym typeface="Bahnschrift"/>
              </a:defRPr>
            </a:lvl1pPr>
          </a:lstStyle>
          <a:p>
            <a:r>
              <a:t>Solutions to IoT Security Challenges</a:t>
            </a:r>
          </a:p>
        </p:txBody>
      </p:sp>
      <p:sp>
        <p:nvSpPr>
          <p:cNvPr id="177" name="Rectangle 2"/>
          <p:cNvSpPr/>
          <p:nvPr/>
        </p:nvSpPr>
        <p:spPr>
          <a:xfrm>
            <a:off x="1745165" y="2924874"/>
            <a:ext cx="8686801" cy="1896965"/>
          </a:xfrm>
          <a:prstGeom prst="rect">
            <a:avLst/>
          </a:prstGeom>
          <a:solidFill>
            <a:srgbClr val="000000">
              <a:alpha val="0"/>
            </a:srgbClr>
          </a:solidFill>
          <a:ln w="12700">
            <a:miter lim="400000"/>
          </a:ln>
        </p:spPr>
        <p:txBody>
          <a:bodyPr lIns="45719" rIns="45719" anchor="ctr"/>
          <a:lstStyle/>
          <a:p>
            <a:pPr algn="ctr">
              <a:defRPr>
                <a:solidFill>
                  <a:srgbClr val="FFFFFF"/>
                </a:solidFill>
                <a:latin typeface="Bahnschrift"/>
                <a:ea typeface="Bahnschrift"/>
                <a:cs typeface="Bahnschrift"/>
                <a:sym typeface="Bahnschrift"/>
              </a:defRPr>
            </a:pPr>
            <a:endParaRPr/>
          </a:p>
        </p:txBody>
      </p:sp>
      <p:sp>
        <p:nvSpPr>
          <p:cNvPr id="178" name="Rectangle 3"/>
          <p:cNvSpPr/>
          <p:nvPr/>
        </p:nvSpPr>
        <p:spPr>
          <a:xfrm>
            <a:off x="1240093" y="2940641"/>
            <a:ext cx="2692301" cy="1896964"/>
          </a:xfrm>
          <a:prstGeom prst="rect">
            <a:avLst/>
          </a:prstGeom>
          <a:solidFill>
            <a:srgbClr val="000000">
              <a:alpha val="0"/>
            </a:srgbClr>
          </a:solidFill>
          <a:ln w="12700">
            <a:miter lim="400000"/>
          </a:ln>
        </p:spPr>
        <p:txBody>
          <a:bodyPr lIns="45719" rIns="45719" anchor="ctr"/>
          <a:lstStyle/>
          <a:p>
            <a:pPr algn="ctr">
              <a:defRPr>
                <a:solidFill>
                  <a:srgbClr val="FFFFFF"/>
                </a:solidFill>
                <a:latin typeface="Bahnschrift"/>
                <a:ea typeface="Bahnschrift"/>
                <a:cs typeface="Bahnschrift"/>
                <a:sym typeface="Bahnschrift"/>
              </a:defRPr>
            </a:pPr>
            <a:endParaRPr/>
          </a:p>
        </p:txBody>
      </p:sp>
      <p:sp>
        <p:nvSpPr>
          <p:cNvPr id="179" name="Rectangle 4"/>
          <p:cNvSpPr/>
          <p:nvPr/>
        </p:nvSpPr>
        <p:spPr>
          <a:xfrm>
            <a:off x="2425961" y="2924874"/>
            <a:ext cx="304801" cy="304801"/>
          </a:xfrm>
          <a:prstGeom prst="rect">
            <a:avLst/>
          </a:prstGeom>
          <a:solidFill>
            <a:srgbClr val="000000">
              <a:alpha val="0"/>
            </a:srgbClr>
          </a:solidFill>
          <a:ln w="12700">
            <a:miter lim="400000"/>
          </a:ln>
        </p:spPr>
        <p:txBody>
          <a:bodyPr lIns="45719" rIns="45719" anchor="ctr"/>
          <a:lstStyle/>
          <a:p>
            <a:pPr algn="ctr">
              <a:defRPr>
                <a:solidFill>
                  <a:srgbClr val="FFFFFF"/>
                </a:solidFill>
                <a:latin typeface="Bahnschrift"/>
                <a:ea typeface="Bahnschrift"/>
                <a:cs typeface="Bahnschrift"/>
                <a:sym typeface="Bahnschrift"/>
              </a:defRPr>
            </a:pPr>
            <a:endParaRPr/>
          </a:p>
        </p:txBody>
      </p:sp>
      <p:pic>
        <p:nvPicPr>
          <p:cNvPr id="180" name="Picture 6" descr="Picture 6"/>
          <p:cNvPicPr>
            <a:picLocks noChangeAspect="1"/>
          </p:cNvPicPr>
          <p:nvPr/>
        </p:nvPicPr>
        <p:blipFill>
          <a:blip r:embed="rId3"/>
          <a:stretch>
            <a:fillRect/>
          </a:stretch>
        </p:blipFill>
        <p:spPr>
          <a:xfrm>
            <a:off x="2324955" y="2799065"/>
            <a:ext cx="506811" cy="506811"/>
          </a:xfrm>
          <a:prstGeom prst="rect">
            <a:avLst/>
          </a:prstGeom>
          <a:ln w="12700">
            <a:miter lim="400000"/>
          </a:ln>
        </p:spPr>
      </p:pic>
      <p:sp>
        <p:nvSpPr>
          <p:cNvPr id="181" name="TextBox 7"/>
          <p:cNvSpPr txBox="1"/>
          <p:nvPr/>
        </p:nvSpPr>
        <p:spPr>
          <a:xfrm>
            <a:off x="1232211" y="3382074"/>
            <a:ext cx="2692301" cy="1955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defRPr b="1">
                <a:solidFill>
                  <a:srgbClr val="616161"/>
                </a:solidFill>
                <a:latin typeface="Bahnschrift"/>
                <a:ea typeface="Bahnschrift"/>
                <a:cs typeface="Bahnschrift"/>
                <a:sym typeface="Bahnschrift"/>
              </a:defRPr>
            </a:pPr>
            <a:r>
              <a:t>Lightweight Encryption</a:t>
            </a:r>
          </a:p>
          <a:p>
            <a:pPr algn="ctr">
              <a:spcBef>
                <a:spcPts val="1200"/>
              </a:spcBef>
              <a:defRPr>
                <a:solidFill>
                  <a:srgbClr val="616161"/>
                </a:solidFill>
                <a:latin typeface="Bahnschrift"/>
                <a:ea typeface="Bahnschrift"/>
                <a:cs typeface="Bahnschrift"/>
                <a:sym typeface="Bahnschrift"/>
              </a:defRPr>
            </a:pPr>
            <a:r>
              <a:t>Developed to meet the constraints of IoT devices, lightweight encryption secures data without overloading limited device resources.</a:t>
            </a:r>
          </a:p>
        </p:txBody>
      </p:sp>
      <p:sp>
        <p:nvSpPr>
          <p:cNvPr id="182" name="Rectangle 8"/>
          <p:cNvSpPr/>
          <p:nvPr/>
        </p:nvSpPr>
        <p:spPr>
          <a:xfrm>
            <a:off x="4742265" y="2924874"/>
            <a:ext cx="2692450" cy="1896965"/>
          </a:xfrm>
          <a:prstGeom prst="rect">
            <a:avLst/>
          </a:prstGeom>
          <a:solidFill>
            <a:srgbClr val="000000">
              <a:alpha val="0"/>
            </a:srgbClr>
          </a:solidFill>
          <a:ln w="12700">
            <a:miter lim="400000"/>
          </a:ln>
        </p:spPr>
        <p:txBody>
          <a:bodyPr lIns="45719" rIns="45719" anchor="ctr"/>
          <a:lstStyle/>
          <a:p>
            <a:pPr algn="ctr">
              <a:defRPr>
                <a:solidFill>
                  <a:srgbClr val="FFFFFF"/>
                </a:solidFill>
                <a:latin typeface="Bahnschrift"/>
                <a:ea typeface="Bahnschrift"/>
                <a:cs typeface="Bahnschrift"/>
                <a:sym typeface="Bahnschrift"/>
              </a:defRPr>
            </a:pPr>
            <a:endParaRPr/>
          </a:p>
        </p:txBody>
      </p:sp>
      <p:sp>
        <p:nvSpPr>
          <p:cNvPr id="183" name="Rectangle 9"/>
          <p:cNvSpPr/>
          <p:nvPr/>
        </p:nvSpPr>
        <p:spPr>
          <a:xfrm>
            <a:off x="5936017" y="2924874"/>
            <a:ext cx="304801" cy="304801"/>
          </a:xfrm>
          <a:prstGeom prst="rect">
            <a:avLst/>
          </a:prstGeom>
          <a:solidFill>
            <a:srgbClr val="000000">
              <a:alpha val="0"/>
            </a:srgbClr>
          </a:solidFill>
          <a:ln w="12700">
            <a:miter lim="400000"/>
          </a:ln>
        </p:spPr>
        <p:txBody>
          <a:bodyPr lIns="45719" rIns="45719" anchor="ctr"/>
          <a:lstStyle/>
          <a:p>
            <a:pPr algn="ctr">
              <a:defRPr>
                <a:solidFill>
                  <a:srgbClr val="FFFFFF"/>
                </a:solidFill>
                <a:latin typeface="Bahnschrift"/>
                <a:ea typeface="Bahnschrift"/>
                <a:cs typeface="Bahnschrift"/>
                <a:sym typeface="Bahnschrift"/>
              </a:defRPr>
            </a:pPr>
            <a:endParaRPr/>
          </a:p>
        </p:txBody>
      </p:sp>
      <p:pic>
        <p:nvPicPr>
          <p:cNvPr id="184" name="Picture 11" descr="Picture 11"/>
          <p:cNvPicPr>
            <a:picLocks noChangeAspect="1"/>
          </p:cNvPicPr>
          <p:nvPr/>
        </p:nvPicPr>
        <p:blipFill>
          <a:blip r:embed="rId4"/>
          <a:stretch>
            <a:fillRect/>
          </a:stretch>
        </p:blipFill>
        <p:spPr>
          <a:xfrm>
            <a:off x="5843053" y="2859500"/>
            <a:ext cx="506810" cy="506810"/>
          </a:xfrm>
          <a:prstGeom prst="rect">
            <a:avLst/>
          </a:prstGeom>
          <a:ln w="12700">
            <a:miter lim="400000"/>
          </a:ln>
        </p:spPr>
      </p:pic>
      <p:sp>
        <p:nvSpPr>
          <p:cNvPr id="185" name="TextBox 12"/>
          <p:cNvSpPr txBox="1"/>
          <p:nvPr/>
        </p:nvSpPr>
        <p:spPr>
          <a:xfrm>
            <a:off x="4742265" y="3382074"/>
            <a:ext cx="2692450" cy="167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defRPr b="1">
                <a:solidFill>
                  <a:srgbClr val="616161"/>
                </a:solidFill>
                <a:latin typeface="Bahnschrift"/>
                <a:ea typeface="Bahnschrift"/>
                <a:cs typeface="Bahnschrift"/>
                <a:sym typeface="Bahnschrift"/>
              </a:defRPr>
            </a:pPr>
            <a:r>
              <a:t>Adaptive Intrusion Detection Systems (IDS)</a:t>
            </a:r>
          </a:p>
          <a:p>
            <a:pPr algn="ctr">
              <a:spcBef>
                <a:spcPts val="1200"/>
              </a:spcBef>
              <a:defRPr>
                <a:solidFill>
                  <a:srgbClr val="616161"/>
                </a:solidFill>
                <a:latin typeface="Bahnschrift"/>
                <a:ea typeface="Bahnschrift"/>
                <a:cs typeface="Bahnschrift"/>
                <a:sym typeface="Bahnschrift"/>
              </a:defRPr>
            </a:pPr>
            <a:r>
              <a:t>IDS monitor IoT traffic in real-time, using machine learning to detect and respond to anomalies.</a:t>
            </a:r>
          </a:p>
        </p:txBody>
      </p:sp>
      <p:sp>
        <p:nvSpPr>
          <p:cNvPr id="186" name="Rectangle 13"/>
          <p:cNvSpPr/>
          <p:nvPr/>
        </p:nvSpPr>
        <p:spPr>
          <a:xfrm>
            <a:off x="8196713" y="2924874"/>
            <a:ext cx="2692301" cy="1896965"/>
          </a:xfrm>
          <a:prstGeom prst="rect">
            <a:avLst/>
          </a:prstGeom>
          <a:solidFill>
            <a:srgbClr val="000000">
              <a:alpha val="0"/>
            </a:srgbClr>
          </a:solidFill>
          <a:ln w="12700">
            <a:miter lim="400000"/>
          </a:ln>
        </p:spPr>
        <p:txBody>
          <a:bodyPr lIns="45719" rIns="45719" anchor="ctr"/>
          <a:lstStyle/>
          <a:p>
            <a:pPr algn="ctr">
              <a:defRPr>
                <a:solidFill>
                  <a:srgbClr val="FFFFFF"/>
                </a:solidFill>
                <a:latin typeface="Bahnschrift"/>
                <a:ea typeface="Bahnschrift"/>
                <a:cs typeface="Bahnschrift"/>
                <a:sym typeface="Bahnschrift"/>
              </a:defRPr>
            </a:pPr>
            <a:endParaRPr/>
          </a:p>
        </p:txBody>
      </p:sp>
      <p:sp>
        <p:nvSpPr>
          <p:cNvPr id="187" name="Rectangle 14"/>
          <p:cNvSpPr/>
          <p:nvPr/>
        </p:nvSpPr>
        <p:spPr>
          <a:xfrm>
            <a:off x="9390464" y="2924874"/>
            <a:ext cx="304801" cy="304801"/>
          </a:xfrm>
          <a:prstGeom prst="rect">
            <a:avLst/>
          </a:prstGeom>
          <a:solidFill>
            <a:srgbClr val="000000">
              <a:alpha val="0"/>
            </a:srgbClr>
          </a:solidFill>
          <a:ln w="12700">
            <a:miter lim="400000"/>
          </a:ln>
        </p:spPr>
        <p:txBody>
          <a:bodyPr lIns="45719" rIns="45719" anchor="ctr"/>
          <a:lstStyle/>
          <a:p>
            <a:pPr algn="ctr">
              <a:defRPr>
                <a:solidFill>
                  <a:srgbClr val="FFFFFF"/>
                </a:solidFill>
                <a:latin typeface="Bahnschrift"/>
                <a:ea typeface="Bahnschrift"/>
                <a:cs typeface="Bahnschrift"/>
                <a:sym typeface="Bahnschrift"/>
              </a:defRPr>
            </a:pPr>
            <a:endParaRPr/>
          </a:p>
        </p:txBody>
      </p:sp>
      <p:pic>
        <p:nvPicPr>
          <p:cNvPr id="188" name="Picture 16" descr="Picture 16"/>
          <p:cNvPicPr>
            <a:picLocks noChangeAspect="1"/>
          </p:cNvPicPr>
          <p:nvPr/>
        </p:nvPicPr>
        <p:blipFill>
          <a:blip r:embed="rId5"/>
          <a:stretch>
            <a:fillRect/>
          </a:stretch>
        </p:blipFill>
        <p:spPr>
          <a:xfrm>
            <a:off x="9419663" y="2852629"/>
            <a:ext cx="504126" cy="504126"/>
          </a:xfrm>
          <a:prstGeom prst="rect">
            <a:avLst/>
          </a:prstGeom>
          <a:ln w="12700">
            <a:miter lim="400000"/>
          </a:ln>
        </p:spPr>
      </p:pic>
      <p:sp>
        <p:nvSpPr>
          <p:cNvPr id="189" name="TextBox 17"/>
          <p:cNvSpPr txBox="1"/>
          <p:nvPr/>
        </p:nvSpPr>
        <p:spPr>
          <a:xfrm>
            <a:off x="8196713" y="3382074"/>
            <a:ext cx="2692301" cy="2235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defRPr b="1">
                <a:solidFill>
                  <a:srgbClr val="616161"/>
                </a:solidFill>
                <a:latin typeface="Bahnschrift"/>
                <a:ea typeface="Bahnschrift"/>
                <a:cs typeface="Bahnschrift"/>
                <a:sym typeface="Bahnschrift"/>
              </a:defRPr>
            </a:pPr>
            <a:r>
              <a:t>Machine Learning for Threat Detection</a:t>
            </a:r>
          </a:p>
          <a:p>
            <a:pPr algn="ctr">
              <a:spcBef>
                <a:spcPts val="1200"/>
              </a:spcBef>
              <a:defRPr>
                <a:solidFill>
                  <a:srgbClr val="616161"/>
                </a:solidFill>
                <a:latin typeface="Bahnschrift"/>
                <a:ea typeface="Bahnschrift"/>
                <a:cs typeface="Bahnschrift"/>
                <a:sym typeface="Bahnschrift"/>
              </a:defRPr>
            </a:pPr>
            <a:r>
              <a:t>Machine learning models enhance threat detection, particularly for anomaly detection, making IoT networks resilient to emerging threats.</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Rectangle 1"/>
          <p:cNvSpPr txBox="1"/>
          <p:nvPr/>
        </p:nvSpPr>
        <p:spPr>
          <a:xfrm>
            <a:off x="318174" y="404651"/>
            <a:ext cx="7796323"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a:latin typeface="Bahnschrift"/>
                <a:ea typeface="Bahnschrift"/>
                <a:cs typeface="Bahnschrift"/>
                <a:sym typeface="Bahnschrift"/>
              </a:defRPr>
            </a:lvl1pPr>
          </a:lstStyle>
          <a:p>
            <a:r>
              <a:t>Transition to Case Study – Deep Learning in IoT Security</a:t>
            </a:r>
          </a:p>
        </p:txBody>
      </p:sp>
      <p:sp>
        <p:nvSpPr>
          <p:cNvPr id="194" name="Rectangle 3"/>
          <p:cNvSpPr/>
          <p:nvPr/>
        </p:nvSpPr>
        <p:spPr>
          <a:xfrm>
            <a:off x="1209907" y="1279070"/>
            <a:ext cx="3562815" cy="1691283"/>
          </a:xfrm>
          <a:prstGeom prst="rect">
            <a:avLst/>
          </a:prstGeom>
          <a:solidFill>
            <a:srgbClr val="000000">
              <a:alpha val="0"/>
            </a:srgbClr>
          </a:solidFill>
          <a:ln w="12700">
            <a:miter lim="400000"/>
          </a:ln>
        </p:spPr>
        <p:txBody>
          <a:bodyPr lIns="45719" rIns="45719" anchor="ctr"/>
          <a:lstStyle/>
          <a:p>
            <a:pPr algn="ctr">
              <a:defRPr>
                <a:solidFill>
                  <a:srgbClr val="FFFFFF"/>
                </a:solidFill>
                <a:latin typeface="Bahnschrift"/>
                <a:ea typeface="Bahnschrift"/>
                <a:cs typeface="Bahnschrift"/>
                <a:sym typeface="Bahnschrift"/>
              </a:defRPr>
            </a:pPr>
            <a:endParaRPr/>
          </a:p>
        </p:txBody>
      </p:sp>
      <p:sp>
        <p:nvSpPr>
          <p:cNvPr id="195" name="Rectangle 4"/>
          <p:cNvSpPr/>
          <p:nvPr/>
        </p:nvSpPr>
        <p:spPr>
          <a:xfrm>
            <a:off x="2403658" y="1279070"/>
            <a:ext cx="403353" cy="304801"/>
          </a:xfrm>
          <a:prstGeom prst="rect">
            <a:avLst/>
          </a:prstGeom>
          <a:solidFill>
            <a:srgbClr val="000000">
              <a:alpha val="0"/>
            </a:srgbClr>
          </a:solidFill>
          <a:ln w="12700">
            <a:miter lim="400000"/>
          </a:ln>
        </p:spPr>
        <p:txBody>
          <a:bodyPr lIns="45719" rIns="45719" anchor="ctr"/>
          <a:lstStyle/>
          <a:p>
            <a:pPr algn="ctr">
              <a:defRPr>
                <a:solidFill>
                  <a:srgbClr val="FFFFFF"/>
                </a:solidFill>
                <a:latin typeface="Bahnschrift"/>
                <a:ea typeface="Bahnschrift"/>
                <a:cs typeface="Bahnschrift"/>
                <a:sym typeface="Bahnschrift"/>
              </a:defRPr>
            </a:pPr>
            <a:endParaRPr/>
          </a:p>
        </p:txBody>
      </p:sp>
      <p:pic>
        <p:nvPicPr>
          <p:cNvPr id="196" name="Picture 6" descr="Picture 6"/>
          <p:cNvPicPr>
            <a:picLocks noChangeAspect="1"/>
          </p:cNvPicPr>
          <p:nvPr/>
        </p:nvPicPr>
        <p:blipFill>
          <a:blip r:embed="rId3"/>
          <a:stretch>
            <a:fillRect/>
          </a:stretch>
        </p:blipFill>
        <p:spPr>
          <a:xfrm>
            <a:off x="2403657" y="1110769"/>
            <a:ext cx="618322" cy="635546"/>
          </a:xfrm>
          <a:prstGeom prst="rect">
            <a:avLst/>
          </a:prstGeom>
          <a:ln w="12700">
            <a:miter lim="400000"/>
          </a:ln>
        </p:spPr>
      </p:pic>
      <p:sp>
        <p:nvSpPr>
          <p:cNvPr id="197" name="TextBox 7"/>
          <p:cNvSpPr txBox="1"/>
          <p:nvPr/>
        </p:nvSpPr>
        <p:spPr>
          <a:xfrm>
            <a:off x="1025603" y="1914616"/>
            <a:ext cx="3562815" cy="965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defRPr sz="1600" b="1">
                <a:solidFill>
                  <a:srgbClr val="616161"/>
                </a:solidFill>
                <a:latin typeface="Bahnschrift"/>
                <a:ea typeface="Bahnschrift"/>
                <a:cs typeface="Bahnschrift"/>
                <a:sym typeface="Bahnschrift"/>
              </a:defRPr>
            </a:pPr>
            <a:r>
              <a:t>Role of Intrusion Detection in IoT</a:t>
            </a:r>
          </a:p>
          <a:p>
            <a:pPr algn="ctr">
              <a:spcBef>
                <a:spcPts val="1200"/>
              </a:spcBef>
              <a:defRPr sz="1600">
                <a:solidFill>
                  <a:srgbClr val="616161"/>
                </a:solidFill>
                <a:latin typeface="Bahnschrift"/>
                <a:ea typeface="Bahnschrift"/>
                <a:cs typeface="Bahnschrift"/>
                <a:sym typeface="Bahnschrift"/>
              </a:defRPr>
            </a:pPr>
            <a:r>
              <a:t>Critical in real-time monitoring to detect unauthorized access, vital for safeguarding IoT ecosystems.</a:t>
            </a:r>
          </a:p>
        </p:txBody>
      </p:sp>
      <p:sp>
        <p:nvSpPr>
          <p:cNvPr id="198" name="Rectangle 8"/>
          <p:cNvSpPr/>
          <p:nvPr/>
        </p:nvSpPr>
        <p:spPr>
          <a:xfrm>
            <a:off x="1087229" y="3381157"/>
            <a:ext cx="3869499" cy="1691283"/>
          </a:xfrm>
          <a:prstGeom prst="rect">
            <a:avLst/>
          </a:prstGeom>
          <a:solidFill>
            <a:srgbClr val="000000">
              <a:alpha val="0"/>
            </a:srgbClr>
          </a:solidFill>
          <a:ln w="12700">
            <a:miter lim="400000"/>
          </a:ln>
        </p:spPr>
        <p:txBody>
          <a:bodyPr lIns="45719" rIns="45719" anchor="ctr"/>
          <a:lstStyle/>
          <a:p>
            <a:pPr algn="ctr">
              <a:defRPr>
                <a:solidFill>
                  <a:srgbClr val="FFFFFF"/>
                </a:solidFill>
                <a:latin typeface="Bahnschrift"/>
                <a:ea typeface="Bahnschrift"/>
                <a:cs typeface="Bahnschrift"/>
                <a:sym typeface="Bahnschrift"/>
              </a:defRPr>
            </a:pPr>
            <a:endParaRPr/>
          </a:p>
        </p:txBody>
      </p:sp>
      <p:sp>
        <p:nvSpPr>
          <p:cNvPr id="199" name="Rectangle 9"/>
          <p:cNvSpPr/>
          <p:nvPr/>
        </p:nvSpPr>
        <p:spPr>
          <a:xfrm>
            <a:off x="2280980" y="3381157"/>
            <a:ext cx="438049" cy="304801"/>
          </a:xfrm>
          <a:prstGeom prst="rect">
            <a:avLst/>
          </a:prstGeom>
          <a:solidFill>
            <a:srgbClr val="000000">
              <a:alpha val="0"/>
            </a:srgbClr>
          </a:solidFill>
          <a:ln w="12700">
            <a:miter lim="400000"/>
          </a:ln>
        </p:spPr>
        <p:txBody>
          <a:bodyPr lIns="45719" rIns="45719" anchor="ctr"/>
          <a:lstStyle/>
          <a:p>
            <a:pPr algn="ctr">
              <a:defRPr>
                <a:solidFill>
                  <a:srgbClr val="FFFFFF"/>
                </a:solidFill>
                <a:latin typeface="Bahnschrift"/>
                <a:ea typeface="Bahnschrift"/>
                <a:cs typeface="Bahnschrift"/>
                <a:sym typeface="Bahnschrift"/>
              </a:defRPr>
            </a:pPr>
            <a:endParaRPr/>
          </a:p>
        </p:txBody>
      </p:sp>
      <p:pic>
        <p:nvPicPr>
          <p:cNvPr id="200" name="Picture 11" descr="Picture 11"/>
          <p:cNvPicPr>
            <a:picLocks noChangeAspect="1"/>
          </p:cNvPicPr>
          <p:nvPr/>
        </p:nvPicPr>
        <p:blipFill>
          <a:blip r:embed="rId4"/>
          <a:stretch>
            <a:fillRect/>
          </a:stretch>
        </p:blipFill>
        <p:spPr>
          <a:xfrm>
            <a:off x="2403657" y="3175012"/>
            <a:ext cx="630638" cy="571293"/>
          </a:xfrm>
          <a:prstGeom prst="rect">
            <a:avLst/>
          </a:prstGeom>
          <a:ln w="12700">
            <a:miter lim="400000"/>
          </a:ln>
        </p:spPr>
      </p:pic>
      <p:sp>
        <p:nvSpPr>
          <p:cNvPr id="201" name="TextBox 12"/>
          <p:cNvSpPr txBox="1"/>
          <p:nvPr/>
        </p:nvSpPr>
        <p:spPr>
          <a:xfrm>
            <a:off x="623488" y="3864302"/>
            <a:ext cx="4178660" cy="965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defRPr sz="1600" b="1">
                <a:solidFill>
                  <a:srgbClr val="616161"/>
                </a:solidFill>
                <a:latin typeface="Bahnschrift"/>
                <a:ea typeface="Bahnschrift"/>
                <a:cs typeface="Bahnschrift"/>
                <a:sym typeface="Bahnschrift"/>
              </a:defRPr>
            </a:pPr>
            <a:r>
              <a:t>Deep Learning in Anomaly Detection</a:t>
            </a:r>
          </a:p>
          <a:p>
            <a:pPr algn="ctr">
              <a:spcBef>
                <a:spcPts val="1200"/>
              </a:spcBef>
              <a:defRPr sz="1600">
                <a:solidFill>
                  <a:srgbClr val="616161"/>
                </a:solidFill>
                <a:latin typeface="Bahnschrift"/>
                <a:ea typeface="Bahnschrift"/>
                <a:cs typeface="Bahnschrift"/>
                <a:sym typeface="Bahnschrift"/>
              </a:defRPr>
            </a:pPr>
            <a:r>
              <a:t>Leveraging neural networks for complex pattern recognition, increasing the accuracy of threat detection.</a:t>
            </a:r>
          </a:p>
        </p:txBody>
      </p:sp>
      <p:sp>
        <p:nvSpPr>
          <p:cNvPr id="202" name="Rectangle 14"/>
          <p:cNvSpPr/>
          <p:nvPr/>
        </p:nvSpPr>
        <p:spPr>
          <a:xfrm>
            <a:off x="6959499" y="4486045"/>
            <a:ext cx="477142" cy="304801"/>
          </a:xfrm>
          <a:prstGeom prst="rect">
            <a:avLst/>
          </a:prstGeom>
          <a:solidFill>
            <a:srgbClr val="000000">
              <a:alpha val="0"/>
            </a:srgbClr>
          </a:solidFill>
          <a:ln w="12700">
            <a:miter lim="400000"/>
          </a:ln>
        </p:spPr>
        <p:txBody>
          <a:bodyPr lIns="45719" rIns="45719" anchor="ctr"/>
          <a:lstStyle/>
          <a:p>
            <a:pPr algn="ctr">
              <a:defRPr>
                <a:solidFill>
                  <a:srgbClr val="FFFFFF"/>
                </a:solidFill>
                <a:latin typeface="Bahnschrift"/>
                <a:ea typeface="Bahnschrift"/>
                <a:cs typeface="Bahnschrift"/>
                <a:sym typeface="Bahnschrift"/>
              </a:defRPr>
            </a:pPr>
            <a:endParaRPr/>
          </a:p>
        </p:txBody>
      </p:sp>
      <p:pic>
        <p:nvPicPr>
          <p:cNvPr id="203" name="Picture 16" descr="Picture 16"/>
          <p:cNvPicPr>
            <a:picLocks noChangeAspect="1"/>
          </p:cNvPicPr>
          <p:nvPr/>
        </p:nvPicPr>
        <p:blipFill>
          <a:blip r:embed="rId5"/>
          <a:stretch>
            <a:fillRect/>
          </a:stretch>
        </p:blipFill>
        <p:spPr>
          <a:xfrm>
            <a:off x="2474247" y="5100854"/>
            <a:ext cx="477142" cy="478076"/>
          </a:xfrm>
          <a:prstGeom prst="rect">
            <a:avLst/>
          </a:prstGeom>
          <a:ln w="12700">
            <a:miter lim="400000"/>
          </a:ln>
        </p:spPr>
      </p:pic>
      <p:sp>
        <p:nvSpPr>
          <p:cNvPr id="204" name="TextBox 17"/>
          <p:cNvSpPr txBox="1"/>
          <p:nvPr/>
        </p:nvSpPr>
        <p:spPr>
          <a:xfrm>
            <a:off x="699714" y="5667909"/>
            <a:ext cx="4214592"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defRPr sz="1600" b="1">
                <a:solidFill>
                  <a:srgbClr val="616161"/>
                </a:solidFill>
                <a:latin typeface="Bahnschrift"/>
                <a:ea typeface="Bahnschrift"/>
                <a:cs typeface="Bahnschrift"/>
                <a:sym typeface="Bahnschrift"/>
              </a:defRPr>
            </a:pPr>
            <a:r>
              <a:t>Advantages of Deep Learning Models IDS</a:t>
            </a:r>
          </a:p>
          <a:p>
            <a:pPr algn="ctr">
              <a:spcBef>
                <a:spcPts val="1200"/>
              </a:spcBef>
              <a:defRPr sz="1600">
                <a:solidFill>
                  <a:srgbClr val="616161"/>
                </a:solidFill>
                <a:latin typeface="Bahnschrift"/>
                <a:ea typeface="Bahnschrift"/>
                <a:cs typeface="Bahnschrift"/>
                <a:sym typeface="Bahnschrift"/>
              </a:defRPr>
            </a:pPr>
            <a:r>
              <a:t>Capable of self-learning from data, allowing real-time, adaptive responses to IoT threats.</a:t>
            </a:r>
          </a:p>
        </p:txBody>
      </p:sp>
      <p:pic>
        <p:nvPicPr>
          <p:cNvPr id="205" name="Picture 20" descr="Picture 20"/>
          <p:cNvPicPr>
            <a:picLocks noChangeAspect="1"/>
          </p:cNvPicPr>
          <p:nvPr/>
        </p:nvPicPr>
        <p:blipFill>
          <a:blip r:embed="rId6"/>
          <a:stretch>
            <a:fillRect/>
          </a:stretch>
        </p:blipFill>
        <p:spPr>
          <a:xfrm>
            <a:off x="5420467" y="1556070"/>
            <a:ext cx="6134875" cy="4089916"/>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4" name="Rectangle 213">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Towards Deep-Learning-Driven Intrusion Detection for the Internet of Things"/>
          <p:cNvSpPr txBox="1">
            <a:spLocks noGrp="1"/>
          </p:cNvSpPr>
          <p:nvPr>
            <p:ph type="title"/>
          </p:nvPr>
        </p:nvSpPr>
        <p:spPr>
          <a:xfrm>
            <a:off x="1255059" y="5469340"/>
            <a:ext cx="9681882" cy="739880"/>
          </a:xfrm>
          <a:prstGeom prst="rect">
            <a:avLst/>
          </a:prstGeom>
        </p:spPr>
        <p:txBody>
          <a:bodyPr vert="horz" lIns="91440" tIns="45720" rIns="91440" bIns="45720" rtlCol="0" anchor="b">
            <a:normAutofit/>
          </a:bodyPr>
          <a:lstStyle>
            <a:lvl1pPr algn="ctr" defTabSz="457200">
              <a:lnSpc>
                <a:spcPct val="100000"/>
              </a:lnSpc>
              <a:defRPr sz="4000">
                <a:latin typeface="Bahnschrift"/>
                <a:ea typeface="Bahnschrift"/>
                <a:cs typeface="Bahnschrift"/>
                <a:sym typeface="Bahnschrift"/>
              </a:defRPr>
            </a:lvl1pPr>
          </a:lstStyle>
          <a:p>
            <a:pPr defTabSz="914400">
              <a:lnSpc>
                <a:spcPct val="90000"/>
              </a:lnSpc>
              <a:spcBef>
                <a:spcPct val="0"/>
              </a:spcBef>
            </a:pPr>
            <a:r>
              <a:rPr lang="en-US" sz="2300" kern="1200" dirty="0">
                <a:solidFill>
                  <a:schemeClr val="tx1">
                    <a:lumMod val="85000"/>
                    <a:lumOff val="15000"/>
                  </a:schemeClr>
                </a:solidFill>
                <a:latin typeface="Bahnschrift" panose="020B0502040204020203" pitchFamily="34" charset="0"/>
                <a:ea typeface="+mj-ea"/>
                <a:cs typeface="+mj-cs"/>
              </a:rPr>
              <a:t>Towards Deep-Learning-Driven Intrusion Detection for the Internet of Things</a:t>
            </a:r>
          </a:p>
        </p:txBody>
      </p:sp>
      <p:pic>
        <p:nvPicPr>
          <p:cNvPr id="3" name="Picture 2" descr="A computer chip with a blue sphere and many icons&#10;&#10;Description automatically generated with medium confidence">
            <a:extLst>
              <a:ext uri="{FF2B5EF4-FFF2-40B4-BE49-F238E27FC236}">
                <a16:creationId xmlns:a16="http://schemas.microsoft.com/office/drawing/2014/main" id="{4D94CD98-4DE9-529E-1089-3DE0CD5E15A1}"/>
              </a:ext>
            </a:extLst>
          </p:cNvPr>
          <p:cNvPicPr>
            <a:picLocks noChangeAspect="1"/>
          </p:cNvPicPr>
          <p:nvPr/>
        </p:nvPicPr>
        <p:blipFill>
          <a:blip r:embed="rId3">
            <a:extLst>
              <a:ext uri="{28A0092B-C50C-407E-A947-70E740481C1C}">
                <a14:useLocalDpi xmlns:a14="http://schemas.microsoft.com/office/drawing/2010/main" val="0"/>
              </a:ext>
            </a:extLst>
          </a:blip>
          <a:srcRect t="13181" b="2483"/>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85</TotalTime>
  <Words>2041</Words>
  <Application>Microsoft Office PowerPoint</Application>
  <PresentationFormat>Widescreen</PresentationFormat>
  <Paragraphs>139</Paragraphs>
  <Slides>21</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Meiryo</vt:lpstr>
      <vt:lpstr>Arial</vt:lpstr>
      <vt:lpstr>Bahnschrift</vt:lpstr>
      <vt:lpstr>Calibri</vt:lpstr>
      <vt:lpstr>Calibri Light</vt:lpstr>
      <vt:lpstr>Helvetica</vt:lpstr>
      <vt:lpstr>Proxima Nova</vt:lpstr>
      <vt:lpstr>Times Roman</vt:lpstr>
      <vt:lpstr>ui-sans-serif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Towards Deep-Learning-Driven Intrusion Detection for the Internet of Things</vt:lpstr>
      <vt:lpstr>1. Intrusion-Detection Framework</vt:lpstr>
      <vt:lpstr>1.1 System Architecture</vt:lpstr>
      <vt:lpstr>1.2 Components of the Detection System</vt:lpstr>
      <vt:lpstr>PowerPoint Presentation</vt:lpstr>
      <vt:lpstr>PowerPoint Presentation</vt:lpstr>
      <vt:lpstr>2. Detection Using Deep Learning</vt:lpstr>
      <vt:lpstr>PowerPoint Presentation</vt:lpstr>
      <vt:lpstr>PowerPoint Presentation</vt:lpstr>
      <vt:lpstr>3. Implementation and Results</vt:lpstr>
      <vt:lpstr>PowerPoint Presentation</vt:lpstr>
      <vt:lpstr>4. Conclusions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Selwin</dc:creator>
  <cp:lastModifiedBy>Selwin George Murzello</cp:lastModifiedBy>
  <cp:revision>3</cp:revision>
  <dcterms:modified xsi:type="dcterms:W3CDTF">2024-11-13T15:40:36Z</dcterms:modified>
</cp:coreProperties>
</file>