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15" r:id="rId3"/>
    <p:sldId id="417" r:id="rId4"/>
    <p:sldId id="459" r:id="rId5"/>
    <p:sldId id="465" r:id="rId6"/>
    <p:sldId id="454" r:id="rId7"/>
    <p:sldId id="265" r:id="rId8"/>
    <p:sldId id="266" r:id="rId9"/>
    <p:sldId id="267" r:id="rId10"/>
    <p:sldId id="462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68" r:id="rId19"/>
    <p:sldId id="277" r:id="rId20"/>
    <p:sldId id="292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94774"/>
  </p:normalViewPr>
  <p:slideViewPr>
    <p:cSldViewPr snapToGrid="0" snapToObjects="1">
      <p:cViewPr varScale="1">
        <p:scale>
          <a:sx n="105" d="100"/>
          <a:sy n="105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1AE76-8154-BE43-AB73-D98B9D7E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5C69A-AC9E-6447-AD92-7655AE60EE52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226C9-40F2-1A41-8ECB-2B888B40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818E-9B64-124A-9C68-0ECDDD81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DE04-EFC7-9E4E-8DE4-3558D8F4D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91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7C781-D077-9741-808E-CE4DF722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7377-CE13-DE41-9688-842076A35E8E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EF5A-8C4B-6048-BE60-10851A78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3B0A4-4DB5-5144-940A-55FDCB6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231DC-7F4B-374B-871D-EC44B87EF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16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2B8-3D35-B448-8C00-34134D4C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BDCA-E72D-3C45-A317-3E7FBEE0EAF1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28C0-1106-494F-9C49-A59B11F9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2FC5-9F65-9E43-A8BA-C17A3337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4CF0-0899-2B48-A612-30F47684A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FC95-32D6-E743-8DDB-588578B8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2F52-7EA4-D64D-9570-7013FE30A08A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489DE-B3A3-AF40-B71F-6EBDD3B9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C7AF-AC7E-C24E-89A3-94B74867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D00B-B788-994D-92B2-2B08F8673B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1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2274-0917-6E40-A7A7-8E28DE22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D6A4-62A4-DB4D-A513-0EA463E242B0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6F88-CBFC-B746-8474-A08032CD9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0F2E-5B6D-7544-8358-0E3C870C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22E53-1B9C-FB47-BBE0-2E568FDED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8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E51B39-025F-F94D-BFA2-53733ED6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AA47-7A89-2442-AB95-DBADE48EB89E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1A1F9-A039-784D-83E0-08D4FA50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5CEC9-60B2-0046-B880-18D890F1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157A-0651-DA45-95C5-00FC67FE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0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93A20A-320A-F34F-B4E6-2B5F1439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6CB9-A766-B047-9632-6145A29CD1B5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B79B0C-B602-7D47-A86E-F317521F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F81FD4-D496-7640-B31D-3636D37D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E0602-B56A-9045-99F1-CFDF01AD9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124081-9EE5-5D4A-8D6F-C7AB0A8D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E28D-DC9E-F846-BB16-02DA784242FB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C3FE8E-C622-A14F-BE1D-C360D6B5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9B6252-2F70-894C-8C76-B8AA7EE7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BFE71-EA84-7840-92A5-1D7286DCB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6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C8AF8E-751A-4445-8759-44A1A738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AA90-4557-4E41-B2BA-05413DD83C60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1C26DC-1223-8447-AD67-77234309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7C8B66-98A9-AE47-A15F-235F88D3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41A1C-D724-DA4F-B4D6-1F2936579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2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78AF9A-E7F5-4642-A731-FD3CF813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67AF-8E8E-624A-8D4A-093C72BF3AC4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CCF26D-9612-E241-A17D-0682366C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6D0A6E-5559-954F-88E1-AD7598D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C7814-DACC-1749-8908-796D4E32C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F4F441-88D0-C147-85B4-582AAD58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99BC-FFCE-7A4C-9C53-1BF5289A6D45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5F1FA2-65B2-AE48-879D-79CE30EE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ABA9B9-BBC4-AE4D-9E6A-1C46019E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AD88-5BC3-F64D-A091-80792308A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63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2C6A525-3657-1C4F-B6A8-21C4405667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25B650-1E75-1943-A053-B2EB54173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A29A4-E1B2-8D4C-AC35-826A5655D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428EB7-7734-E64F-B10A-664031CA96F9}" type="datetime1">
              <a:rPr lang="en-US" altLang="en-US"/>
              <a:pPr>
                <a:defRPr/>
              </a:pPr>
              <a:t>10/28/21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8A56-AFFE-6543-9046-CCE827FB3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69CEB-DEE2-334F-ACFA-B6644DAF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FFE8299-B03E-8D49-889C-CFF8E81DC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5845A097-629F-E549-9C75-EF18236C2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24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13727-E75E-A249-BDE2-FCB1C4C31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29,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Problem definition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4E8B88-A708-0E46-AAD9-8D057923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Solve a harder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851058B6-EBF4-0F4F-95CB-0A70C5185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1524000"/>
            <a:ext cx="244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Input: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800">
                <a:latin typeface="Arial" panose="020B0604020202020204" pitchFamily="34" charset="0"/>
              </a:rPr>
              <a:t>, .., </a:t>
            </a: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rgbClr val="7030A0"/>
                </a:solidFill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60274E0C-55BE-DF41-A5E5-F1EC5C5D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286000"/>
            <a:ext cx="479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Output: LIST of all inversions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EB720D-0F72-584C-9822-56A0369C909A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3205163"/>
            <a:ext cx="2743200" cy="2474912"/>
            <a:chOff x="1676400" y="2997884"/>
            <a:chExt cx="2743200" cy="247466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A8C114-8BB0-4444-BD41-03B46F359F85}"/>
                </a:ext>
              </a:extLst>
            </p:cNvPr>
            <p:cNvSpPr/>
            <p:nvPr/>
          </p:nvSpPr>
          <p:spPr>
            <a:xfrm>
              <a:off x="1676400" y="2997884"/>
              <a:ext cx="2743200" cy="247466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415" name="TextBox 4">
              <a:extLst>
                <a:ext uri="{FF2B5EF4-FFF2-40B4-BE49-F238E27FC236}">
                  <a16:creationId xmlns:a16="http://schemas.microsoft.com/office/drawing/2014/main" id="{BA7F68E1-9DCF-2F49-9DBA-5AC375952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3325091"/>
              <a:ext cx="16594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for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i </a:t>
              </a:r>
              <a:r>
                <a:rPr lang="en-US" altLang="en-US" sz="1800">
                  <a:latin typeface="Arial" panose="020B0604020202020204" pitchFamily="34" charset="0"/>
                </a:rPr>
                <a:t>in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n-1</a:t>
              </a:r>
            </a:p>
          </p:txBody>
        </p:sp>
        <p:sp>
          <p:nvSpPr>
            <p:cNvPr id="17416" name="TextBox 5">
              <a:extLst>
                <a:ext uri="{FF2B5EF4-FFF2-40B4-BE49-F238E27FC236}">
                  <a16:creationId xmlns:a16="http://schemas.microsoft.com/office/drawing/2014/main" id="{FBD1A2B4-5328-FC4C-8ECC-45A96F090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6816" y="3694423"/>
              <a:ext cx="16401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for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</a:t>
              </a:r>
              <a:r>
                <a:rPr lang="en-US" altLang="en-US" sz="1800">
                  <a:latin typeface="Arial" panose="020B0604020202020204" pitchFamily="34" charset="0"/>
                </a:rPr>
                <a:t> in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i+1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71DCFF-146E-874E-ADBE-C22CC49525F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87236" y="3025594"/>
              <a:ext cx="729239" cy="369332"/>
            </a:xfrm>
            <a:prstGeom prst="rect">
              <a:avLst/>
            </a:prstGeom>
            <a:blipFill>
              <a:blip r:embed="rId2"/>
              <a:stretch>
                <a:fillRect l="-5085" t="-6667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7418" name="TextBox 7">
              <a:extLst>
                <a:ext uri="{FF2B5EF4-FFF2-40B4-BE49-F238E27FC236}">
                  <a16:creationId xmlns:a16="http://schemas.microsoft.com/office/drawing/2014/main" id="{468DC722-6BE3-324D-8477-3EB15E2B8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552" y="4063755"/>
              <a:ext cx="9989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j</a:t>
              </a:r>
            </a:p>
          </p:txBody>
        </p:sp>
        <p:sp>
          <p:nvSpPr>
            <p:cNvPr id="17419" name="TextBox 8">
              <a:extLst>
                <a:ext uri="{FF2B5EF4-FFF2-40B4-BE49-F238E27FC236}">
                  <a16:creationId xmlns:a16="http://schemas.microsoft.com/office/drawing/2014/main" id="{5185DCF9-A48D-8745-8AAC-DB6C3B5A9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6950" y="4394959"/>
              <a:ext cx="1402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add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(i,j)</a:t>
              </a:r>
              <a:r>
                <a:rPr lang="en-US" altLang="en-US" sz="1800">
                  <a:latin typeface="Arial" panose="020B0604020202020204" pitchFamily="34" charset="0"/>
                </a:rPr>
                <a:t> to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20" name="TextBox 9">
              <a:extLst>
                <a:ext uri="{FF2B5EF4-FFF2-40B4-BE49-F238E27FC236}">
                  <a16:creationId xmlns:a16="http://schemas.microsoft.com/office/drawing/2014/main" id="{61FF878D-AA04-7043-ACFA-296E1549A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7236" y="4948957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27A2FD9B-4D4F-5440-9D38-04D693FE2DEB}"/>
              </a:ext>
            </a:extLst>
          </p:cNvPr>
          <p:cNvSpPr/>
          <p:nvPr/>
        </p:nvSpPr>
        <p:spPr>
          <a:xfrm>
            <a:off x="5930900" y="3033713"/>
            <a:ext cx="2949575" cy="1938337"/>
          </a:xfrm>
          <a:prstGeom prst="cloudCallout">
            <a:avLst>
              <a:gd name="adj1" fmla="val -10972"/>
              <a:gd name="adj2" fmla="val 43198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Optimal for the listing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754F674-FFDC-CE4D-A2E4-41587358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274638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1: All inversions--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(2i-1,2i)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D8748-2CAE-5B49-A35A-55CA34A896B7}"/>
              </a:ext>
            </a:extLst>
          </p:cNvPr>
          <p:cNvGraphicFramePr>
            <a:graphicFrameLocks noGrp="1"/>
          </p:cNvGraphicFramePr>
          <p:nvPr/>
        </p:nvGraphicFramePr>
        <p:xfrm>
          <a:off x="2701925" y="1636713"/>
          <a:ext cx="3352800" cy="325437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164169216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91970252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63504411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38991627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46984691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70074849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9349223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716497914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80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1800" dirty="0">
                        <a:effectLst/>
                      </a:endParaRPr>
                    </a:p>
                  </a:txBody>
                  <a:tcPr marL="25400" marR="25400" marT="25425" marB="2542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848708"/>
                  </a:ext>
                </a:extLst>
              </a:tr>
            </a:tbl>
          </a:graphicData>
        </a:graphic>
      </p:graphicFrame>
      <p:sp>
        <p:nvSpPr>
          <p:cNvPr id="18454" name="Rectangle 1">
            <a:extLst>
              <a:ext uri="{FF2B5EF4-FFF2-40B4-BE49-F238E27FC236}">
                <a16:creationId xmlns:a16="http://schemas.microsoft.com/office/drawing/2014/main" id="{87F6BF1C-56DC-D249-8146-90D77AC4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0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DE8453-534B-5243-9AC1-BCA71E3C7431}"/>
              </a:ext>
            </a:extLst>
          </p:cNvPr>
          <p:cNvSpPr/>
          <p:nvPr/>
        </p:nvSpPr>
        <p:spPr>
          <a:xfrm>
            <a:off x="1204913" y="2260600"/>
            <a:ext cx="6734175" cy="5969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Q1: Solve listing problem in O(n) time?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086AE8-EEED-0046-9AC6-6B3CE2A184A1}"/>
              </a:ext>
            </a:extLst>
          </p:cNvPr>
          <p:cNvSpPr/>
          <p:nvPr/>
        </p:nvSpPr>
        <p:spPr>
          <a:xfrm>
            <a:off x="700088" y="3160713"/>
            <a:ext cx="7743825" cy="5969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Q2: Recursive divide and conquer algorithm to count the number of inversions?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45604AD-AE15-1843-BB81-148EBE9ABADE}"/>
              </a:ext>
            </a:extLst>
          </p:cNvPr>
          <p:cNvSpPr/>
          <p:nvPr/>
        </p:nvSpPr>
        <p:spPr>
          <a:xfrm>
            <a:off x="6359525" y="1246188"/>
            <a:ext cx="2576513" cy="715962"/>
          </a:xfrm>
          <a:prstGeom prst="wedgeRectCallout">
            <a:avLst>
              <a:gd name="adj1" fmla="val -46639"/>
              <a:gd name="adj2" fmla="val 116793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Only check (i,i+1) pairs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384681-B711-C542-B417-067BA877E302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3935413"/>
            <a:ext cx="5700712" cy="2825750"/>
            <a:chOff x="2424545" y="3934691"/>
            <a:chExt cx="5699708" cy="28263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3EE961-CACA-1A4D-AC0C-D1D337FBC96B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460" name="TextBox 8">
              <a:extLst>
                <a:ext uri="{FF2B5EF4-FFF2-40B4-BE49-F238E27FC236}">
                  <a16:creationId xmlns:a16="http://schemas.microsoft.com/office/drawing/2014/main" id="{C035F547-C532-E649-AE4B-220881C4E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461" name="TextBox 9">
              <a:extLst>
                <a:ext uri="{FF2B5EF4-FFF2-40B4-BE49-F238E27FC236}">
                  <a16:creationId xmlns:a16="http://schemas.microsoft.com/office/drawing/2014/main" id="{1A277D27-D35D-C549-A4D2-019B87E03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18462" name="TextBox 11">
              <a:extLst>
                <a:ext uri="{FF2B5EF4-FFF2-40B4-BE49-F238E27FC236}">
                  <a16:creationId xmlns:a16="http://schemas.microsoft.com/office/drawing/2014/main" id="{AD43BD36-694F-4440-B549-9C1AB5306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8463" name="TextBox 12">
              <a:extLst>
                <a:ext uri="{FF2B5EF4-FFF2-40B4-BE49-F238E27FC236}">
                  <a16:creationId xmlns:a16="http://schemas.microsoft.com/office/drawing/2014/main" id="{7362F86D-93EA-A54A-948E-F1A1FFA82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18464" name="TextBox 13">
              <a:extLst>
                <a:ext uri="{FF2B5EF4-FFF2-40B4-BE49-F238E27FC236}">
                  <a16:creationId xmlns:a16="http://schemas.microsoft.com/office/drawing/2014/main" id="{B5F2AD13-A55E-0D40-B57C-1B7802EBC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8465" name="TextBox 14">
              <a:extLst>
                <a:ext uri="{FF2B5EF4-FFF2-40B4-BE49-F238E27FC236}">
                  <a16:creationId xmlns:a16="http://schemas.microsoft.com/office/drawing/2014/main" id="{8FD5852C-7D64-0C40-A0EC-06356288C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4853F74-EDFF-D34B-A33D-B324DF5AFDD8}"/>
              </a:ext>
            </a:extLst>
          </p:cNvPr>
          <p:cNvSpPr/>
          <p:nvPr/>
        </p:nvSpPr>
        <p:spPr>
          <a:xfrm>
            <a:off x="4597400" y="5624513"/>
            <a:ext cx="1219200" cy="492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AB654-0BCF-CF44-A2EC-DCEDA717C398}"/>
              </a:ext>
            </a:extLst>
          </p:cNvPr>
          <p:cNvSpPr/>
          <p:nvPr/>
        </p:nvSpPr>
        <p:spPr>
          <a:xfrm>
            <a:off x="3352800" y="5624513"/>
            <a:ext cx="1219200" cy="4921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89A86473-60B5-E24C-8C62-19CA4BD3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 be horribly wrong in general</a:t>
            </a:r>
          </a:p>
        </p:txBody>
      </p:sp>
      <p:grpSp>
        <p:nvGrpSpPr>
          <p:cNvPr id="19460" name="Group 2">
            <a:extLst>
              <a:ext uri="{FF2B5EF4-FFF2-40B4-BE49-F238E27FC236}">
                <a16:creationId xmlns:a16="http://schemas.microsoft.com/office/drawing/2014/main" id="{8E0853BF-8571-3E40-8155-CFDD9B4EC407}"/>
              </a:ext>
            </a:extLst>
          </p:cNvPr>
          <p:cNvGrpSpPr>
            <a:grpSpLocks/>
          </p:cNvGrpSpPr>
          <p:nvPr/>
        </p:nvGrpSpPr>
        <p:grpSpPr bwMode="auto">
          <a:xfrm>
            <a:off x="1722438" y="1347788"/>
            <a:ext cx="5699125" cy="2827337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473" name="TextBox 4">
              <a:extLst>
                <a:ext uri="{FF2B5EF4-FFF2-40B4-BE49-F238E27FC236}">
                  <a16:creationId xmlns:a16="http://schemas.microsoft.com/office/drawing/2014/main" id="{46115BA4-699F-144D-B8E1-0B6ABEB40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9474" name="TextBox 5">
              <a:extLst>
                <a:ext uri="{FF2B5EF4-FFF2-40B4-BE49-F238E27FC236}">
                  <a16:creationId xmlns:a16="http://schemas.microsoft.com/office/drawing/2014/main" id="{5A8AB89F-2C0B-D642-92E8-924864C0E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19475" name="TextBox 6">
              <a:extLst>
                <a:ext uri="{FF2B5EF4-FFF2-40B4-BE49-F238E27FC236}">
                  <a16:creationId xmlns:a16="http://schemas.microsoft.com/office/drawing/2014/main" id="{26392D2C-1D75-FC41-9F66-526163365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9476" name="TextBox 7">
              <a:extLst>
                <a:ext uri="{FF2B5EF4-FFF2-40B4-BE49-F238E27FC236}">
                  <a16:creationId xmlns:a16="http://schemas.microsoft.com/office/drawing/2014/main" id="{6C1443B7-F329-3547-B399-2767DF564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19477" name="TextBox 8">
              <a:extLst>
                <a:ext uri="{FF2B5EF4-FFF2-40B4-BE49-F238E27FC236}">
                  <a16:creationId xmlns:a16="http://schemas.microsoft.com/office/drawing/2014/main" id="{1A8BA3BA-B886-CE46-95D7-E3A50DA78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9478" name="TextBox 9">
              <a:extLst>
                <a:ext uri="{FF2B5EF4-FFF2-40B4-BE49-F238E27FC236}">
                  <a16:creationId xmlns:a16="http://schemas.microsoft.com/office/drawing/2014/main" id="{0310FC03-643F-7847-A13E-8B96923DC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F1895-1A46-FC46-A53A-67B0F416FB2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36073" y="4391891"/>
            <a:ext cx="6968836" cy="84321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70C22-54A1-414C-B087-4B9D45070E33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5618163"/>
            <a:ext cx="2438400" cy="504825"/>
            <a:chOff x="3352800" y="5617474"/>
            <a:chExt cx="2438400" cy="5051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656C2F-74B8-CA4D-8ECD-684B0D317374}"/>
                </a:ext>
              </a:extLst>
            </p:cNvPr>
            <p:cNvSpPr/>
            <p:nvPr/>
          </p:nvSpPr>
          <p:spPr>
            <a:xfrm>
              <a:off x="3352800" y="5617474"/>
              <a:ext cx="2438400" cy="4987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582EB8-1804-034F-94C4-65D11E7C97C7}"/>
                </a:ext>
              </a:extLst>
            </p:cNvPr>
            <p:cNvCxnSpPr>
              <a:stCxn id="12" idx="0"/>
              <a:endCxn id="12" idx="2"/>
            </p:cNvCxnSpPr>
            <p:nvPr/>
          </p:nvCxnSpPr>
          <p:spPr>
            <a:xfrm>
              <a:off x="4572000" y="5617474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DE41D7-3396-D241-9C9F-F59A15AACE7A}"/>
                </a:ext>
              </a:extLst>
            </p:cNvPr>
            <p:cNvCxnSpPr/>
            <p:nvPr/>
          </p:nvCxnSpPr>
          <p:spPr>
            <a:xfrm>
              <a:off x="3949700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F506A53-5A65-8449-BB72-9016581F0CFF}"/>
                </a:ext>
              </a:extLst>
            </p:cNvPr>
            <p:cNvCxnSpPr/>
            <p:nvPr/>
          </p:nvCxnSpPr>
          <p:spPr>
            <a:xfrm>
              <a:off x="5127625" y="562382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16">
              <a:extLst>
                <a:ext uri="{FF2B5EF4-FFF2-40B4-BE49-F238E27FC236}">
                  <a16:creationId xmlns:a16="http://schemas.microsoft.com/office/drawing/2014/main" id="{10612104-7E1D-5940-812F-A039C3715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3041" y="56779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9469" name="TextBox 17">
              <a:extLst>
                <a:ext uri="{FF2B5EF4-FFF2-40B4-BE49-F238E27FC236}">
                  <a16:creationId xmlns:a16="http://schemas.microsoft.com/office/drawing/2014/main" id="{DB521359-2D33-1443-89DA-ADD62BA2C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8203" y="568857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470" name="TextBox 18">
              <a:extLst>
                <a:ext uri="{FF2B5EF4-FFF2-40B4-BE49-F238E27FC236}">
                  <a16:creationId xmlns:a16="http://schemas.microsoft.com/office/drawing/2014/main" id="{A08E7937-0659-1945-8188-43997FCF2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8425" y="56907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9471" name="TextBox 19">
              <a:extLst>
                <a:ext uri="{FF2B5EF4-FFF2-40B4-BE49-F238E27FC236}">
                  <a16:creationId xmlns:a16="http://schemas.microsoft.com/office/drawing/2014/main" id="{F8A0DD6D-F0B8-8844-956B-66B63CA5C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807" y="569527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4" name="Rectangular Callout 23">
            <a:extLst>
              <a:ext uri="{FF2B5EF4-FFF2-40B4-BE49-F238E27FC236}">
                <a16:creationId xmlns:a16="http://schemas.microsoft.com/office/drawing/2014/main" id="{AEB56C1F-21A0-4B43-AA32-62ACC5A39F9B}"/>
              </a:ext>
            </a:extLst>
          </p:cNvPr>
          <p:cNvSpPr/>
          <p:nvPr/>
        </p:nvSpPr>
        <p:spPr>
          <a:xfrm>
            <a:off x="6442075" y="5618163"/>
            <a:ext cx="2244725" cy="782637"/>
          </a:xfrm>
          <a:prstGeom prst="wedgeRectCallout">
            <a:avLst>
              <a:gd name="adj1" fmla="val -73302"/>
              <a:gd name="adj2" fmla="val -15322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All 4 “crossing” pairs are inversions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00F42D8-DAC7-054B-A21C-5D8F09E1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Bad case: “crossing inversions”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30A3CDF4-FEDE-1A49-908C-92552BA53274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1333500"/>
            <a:ext cx="5699125" cy="2825750"/>
            <a:chOff x="2424545" y="3934691"/>
            <a:chExt cx="5699708" cy="28263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75602F-3737-5F4C-80DE-5925225155CA}"/>
                </a:ext>
              </a:extLst>
            </p:cNvPr>
            <p:cNvSpPr/>
            <p:nvPr/>
          </p:nvSpPr>
          <p:spPr>
            <a:xfrm>
              <a:off x="2424545" y="3934691"/>
              <a:ext cx="5699708" cy="282632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492" name="TextBox 4">
              <a:extLst>
                <a:ext uri="{FF2B5EF4-FFF2-40B4-BE49-F238E27FC236}">
                  <a16:creationId xmlns:a16="http://schemas.microsoft.com/office/drawing/2014/main" id="{7B6D1CEC-5C81-C64F-B4D3-E87594531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545" y="4059379"/>
              <a:ext cx="1646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CountInv 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>
                  <a:latin typeface="Arial" panose="020B0604020202020204" pitchFamily="34" charset="0"/>
                </a:rPr>
                <a:t>,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0493" name="TextBox 5">
              <a:extLst>
                <a:ext uri="{FF2B5EF4-FFF2-40B4-BE49-F238E27FC236}">
                  <a16:creationId xmlns:a16="http://schemas.microsoft.com/office/drawing/2014/main" id="{B60C6C5A-5404-7548-95FC-BFAB7DEC3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1" y="4498987"/>
              <a:ext cx="17556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return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0</a:t>
              </a:r>
            </a:p>
          </p:txBody>
        </p:sp>
        <p:sp>
          <p:nvSpPr>
            <p:cNvPr id="20494" name="TextBox 6">
              <a:extLst>
                <a:ext uri="{FF2B5EF4-FFF2-40B4-BE49-F238E27FC236}">
                  <a16:creationId xmlns:a16="http://schemas.microsoft.com/office/drawing/2014/main" id="{7D8811DF-C042-C94D-A9A2-8490C45C5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4860218"/>
              <a:ext cx="2303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800">
                  <a:latin typeface="Arial" panose="020B0604020202020204" pitchFamily="34" charset="0"/>
                </a:rPr>
                <a:t> 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latin typeface="Arial" panose="020B0604020202020204" pitchFamily="34" charset="0"/>
                </a:rPr>
                <a:t> 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0495" name="TextBox 7">
              <a:extLst>
                <a:ext uri="{FF2B5EF4-FFF2-40B4-BE49-F238E27FC236}">
                  <a16:creationId xmlns:a16="http://schemas.microsoft.com/office/drawing/2014/main" id="{7F6D3F22-990C-0F4B-99F1-08BB11AAE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347082"/>
              <a:ext cx="17450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</a:t>
              </a:r>
            </a:p>
          </p:txBody>
        </p:sp>
        <p:sp>
          <p:nvSpPr>
            <p:cNvPr id="20496" name="TextBox 8">
              <a:extLst>
                <a:ext uri="{FF2B5EF4-FFF2-40B4-BE49-F238E27FC236}">
                  <a16:creationId xmlns:a16="http://schemas.microsoft.com/office/drawing/2014/main" id="{B0E5C6BB-0C09-1B48-B472-A3AF2B3C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1636" y="5716414"/>
              <a:ext cx="19511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[n/2]+1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>
                  <a:latin typeface="Arial" panose="020B0604020202020204" pitchFamily="34" charset="0"/>
                </a:rPr>
                <a:t>, ..,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0497" name="TextBox 9">
              <a:extLst>
                <a:ext uri="{FF2B5EF4-FFF2-40B4-BE49-F238E27FC236}">
                  <a16:creationId xmlns:a16="http://schemas.microsoft.com/office/drawing/2014/main" id="{9D961549-F37C-D64B-A3C1-46EC4174D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430" y="6289962"/>
              <a:ext cx="53928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, [n/2]</a:t>
              </a:r>
              <a:r>
                <a:rPr lang="en-US" altLang="en-US" sz="1800">
                  <a:latin typeface="Arial" panose="020B0604020202020204" pitchFamily="34" charset="0"/>
                </a:rPr>
                <a:t>) + CountInv(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  <a:r>
                <a:rPr lang="en-US" altLang="en-US" sz="1800">
                  <a:latin typeface="Arial" panose="020B0604020202020204" pitchFamily="34" charset="0"/>
                </a:rPr>
                <a:t>,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n- [n/2]</a:t>
              </a:r>
              <a:r>
                <a:rPr lang="en-US" altLang="en-US" sz="1800">
                  <a:latin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222875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222875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091782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FDA6D6-9B43-2246-AFDB-B1E78B6CF68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322763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0BAB333D-4297-2743-896B-F1986A2E44FF}"/>
              </a:ext>
            </a:extLst>
          </p:cNvPr>
          <p:cNvSpPr/>
          <p:nvPr/>
        </p:nvSpPr>
        <p:spPr>
          <a:xfrm>
            <a:off x="7037388" y="1417638"/>
            <a:ext cx="1843087" cy="2270125"/>
          </a:xfrm>
          <a:prstGeom prst="wedgeRectCallout">
            <a:avLst>
              <a:gd name="adj1" fmla="val -70457"/>
              <a:gd name="adj2" fmla="val 8080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Are </a:t>
            </a:r>
            <a:r>
              <a:rPr lang="en-US" sz="3200" dirty="0" err="1"/>
              <a:t>a</a:t>
            </a:r>
            <a:r>
              <a:rPr lang="en-US" sz="3200" baseline="-25000" dirty="0" err="1"/>
              <a:t>L</a:t>
            </a:r>
            <a:r>
              <a:rPr lang="en-US" sz="3200" dirty="0"/>
              <a:t> and </a:t>
            </a:r>
            <a:r>
              <a:rPr lang="en-US" sz="3200" dirty="0" err="1"/>
              <a:t>a</a:t>
            </a:r>
            <a:r>
              <a:rPr lang="en-US" sz="3200" baseline="-25000" dirty="0" err="1"/>
              <a:t>R</a:t>
            </a:r>
            <a:r>
              <a:rPr lang="en-US" sz="3200" dirty="0"/>
              <a:t> sorted?</a:t>
            </a:r>
          </a:p>
        </p:txBody>
      </p:sp>
      <p:sp>
        <p:nvSpPr>
          <p:cNvPr id="47" name="Cloud Callout 46">
            <a:extLst>
              <a:ext uri="{FF2B5EF4-FFF2-40B4-BE49-F238E27FC236}">
                <a16:creationId xmlns:a16="http://schemas.microsoft.com/office/drawing/2014/main" id="{2EC7E27F-FDE4-AC4D-91EE-0912433AC644}"/>
              </a:ext>
            </a:extLst>
          </p:cNvPr>
          <p:cNvSpPr/>
          <p:nvPr/>
        </p:nvSpPr>
        <p:spPr>
          <a:xfrm>
            <a:off x="4572000" y="2082800"/>
            <a:ext cx="1735138" cy="847725"/>
          </a:xfrm>
          <a:prstGeom prst="cloudCallout">
            <a:avLst>
              <a:gd name="adj1" fmla="val 112467"/>
              <a:gd name="adj2" fmla="val 59233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FE3C01B-6A9F-ED4A-9DB2-BE15B2FA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2: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2008188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C52B3B-3E8D-4D4E-94AC-4B02F8E1889A}"/>
              </a:ext>
            </a:extLst>
          </p:cNvPr>
          <p:cNvGrpSpPr>
            <a:grpSpLocks/>
          </p:cNvGrpSpPr>
          <p:nvPr/>
        </p:nvGrpSpPr>
        <p:grpSpPr bwMode="auto">
          <a:xfrm>
            <a:off x="2149475" y="1697038"/>
            <a:ext cx="1889125" cy="504825"/>
            <a:chOff x="3368351" y="1696638"/>
            <a:chExt cx="1889291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530503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TextBox 7">
              <a:extLst>
                <a:ext uri="{FF2B5EF4-FFF2-40B4-BE49-F238E27FC236}">
                  <a16:creationId xmlns:a16="http://schemas.microsoft.com/office/drawing/2014/main" id="{C25B0549-BA4B-A24E-98FF-92601F6DE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1522" name="TextBox 8">
              <a:extLst>
                <a:ext uri="{FF2B5EF4-FFF2-40B4-BE49-F238E27FC236}">
                  <a16:creationId xmlns:a16="http://schemas.microsoft.com/office/drawing/2014/main" id="{53C6F006-5A59-F54A-90EA-D9510B628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1523" name="TextBox 12">
              <a:extLst>
                <a:ext uri="{FF2B5EF4-FFF2-40B4-BE49-F238E27FC236}">
                  <a16:creationId xmlns:a16="http://schemas.microsoft.com/office/drawing/2014/main" id="{91828A7C-256C-7F4F-B742-64683B555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59705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19">
            <a:extLst>
              <a:ext uri="{FF2B5EF4-FFF2-40B4-BE49-F238E27FC236}">
                <a16:creationId xmlns:a16="http://schemas.microsoft.com/office/drawing/2014/main" id="{97DCA4E0-8F14-1247-A86B-F9B2C85D5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1510" name="TextBox 20">
            <a:extLst>
              <a:ext uri="{FF2B5EF4-FFF2-40B4-BE49-F238E27FC236}">
                <a16:creationId xmlns:a16="http://schemas.microsoft.com/office/drawing/2014/main" id="{14809B1B-0D1D-6946-86E2-87701A14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0DD46D-9980-1140-AD2D-0DFED2457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613" y="17684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2" name="TextBox 22">
            <a:extLst>
              <a:ext uri="{FF2B5EF4-FFF2-40B4-BE49-F238E27FC236}">
                <a16:creationId xmlns:a16="http://schemas.microsoft.com/office/drawing/2014/main" id="{C78CA6F8-266B-5149-87B8-DBC8E0DF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sorted</a:t>
            </a:r>
          </a:p>
        </p:txBody>
      </p:sp>
      <p:sp>
        <p:nvSpPr>
          <p:cNvPr id="21513" name="TextBox 23">
            <a:extLst>
              <a:ext uri="{FF2B5EF4-FFF2-40B4-BE49-F238E27FC236}">
                <a16:creationId xmlns:a16="http://schemas.microsoft.com/office/drawing/2014/main" id="{23AD23AF-BE8B-8D4C-B2CE-5FC3E99CC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965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first/only element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78008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481920-DF18-3A46-9528-7DD69966B9BD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5534025"/>
            <a:ext cx="1839913" cy="506413"/>
            <a:chOff x="3527828" y="5534459"/>
            <a:chExt cx="1838965" cy="506122"/>
          </a:xfrm>
        </p:grpSpPr>
        <p:sp>
          <p:nvSpPr>
            <p:cNvPr id="21517" name="TextBox 26">
              <a:extLst>
                <a:ext uri="{FF2B5EF4-FFF2-40B4-BE49-F238E27FC236}">
                  <a16:creationId xmlns:a16="http://schemas.microsoft.com/office/drawing/2014/main" id="{81E8DFF4-C41D-ED4A-9F99-5D7F54952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1838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size of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183896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EA341DF-71BF-814C-8B3B-9C5A5135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3: Solving the bad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CDD06-B9B8-0241-A074-94165E218A28}"/>
              </a:ext>
            </a:extLst>
          </p:cNvPr>
          <p:cNvSpPr/>
          <p:nvPr/>
        </p:nvSpPr>
        <p:spPr>
          <a:xfrm>
            <a:off x="5222875" y="1697038"/>
            <a:ext cx="2438400" cy="498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6BAB7F-87AB-E047-A208-72B070A0E3B6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97038"/>
            <a:ext cx="1889125" cy="504825"/>
            <a:chOff x="3368351" y="1696638"/>
            <a:chExt cx="1889291" cy="5051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67FC17E-882D-CB45-9771-398C0CA42B26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4433657" y="1696638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E71AAF-019B-444B-A9F1-A52522EE1F07}"/>
                </a:ext>
              </a:extLst>
            </p:cNvPr>
            <p:cNvCxnSpPr/>
            <p:nvPr/>
          </p:nvCxnSpPr>
          <p:spPr>
            <a:xfrm>
              <a:off x="3825591" y="1702992"/>
              <a:ext cx="0" cy="4987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45" name="TextBox 7">
              <a:extLst>
                <a:ext uri="{FF2B5EF4-FFF2-40B4-BE49-F238E27FC236}">
                  <a16:creationId xmlns:a16="http://schemas.microsoft.com/office/drawing/2014/main" id="{C7FE33E7-863B-3A4C-9822-53E1A0E0B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351" y="17571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2546" name="TextBox 8">
              <a:extLst>
                <a:ext uri="{FF2B5EF4-FFF2-40B4-BE49-F238E27FC236}">
                  <a16:creationId xmlns:a16="http://schemas.microsoft.com/office/drawing/2014/main" id="{7EDF0549-24CB-0548-A976-822023336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13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2547" name="TextBox 12">
              <a:extLst>
                <a:ext uri="{FF2B5EF4-FFF2-40B4-BE49-F238E27FC236}">
                  <a16:creationId xmlns:a16="http://schemas.microsoft.com/office/drawing/2014/main" id="{92ACA7BF-5547-9048-AFEF-BCAA8962B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903" y="1703020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…..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FCCE1-A140-0740-B48B-9B51B6E6DC4F}"/>
              </a:ext>
            </a:extLst>
          </p:cNvPr>
          <p:cNvSpPr/>
          <p:nvPr/>
        </p:nvSpPr>
        <p:spPr>
          <a:xfrm>
            <a:off x="2770188" y="1682750"/>
            <a:ext cx="444500" cy="446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19">
            <a:extLst>
              <a:ext uri="{FF2B5EF4-FFF2-40B4-BE49-F238E27FC236}">
                <a16:creationId xmlns:a16="http://schemas.microsoft.com/office/drawing/2014/main" id="{8CE32E31-526A-4240-B6CE-A6609717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22336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22534" name="TextBox 20">
            <a:extLst>
              <a:ext uri="{FF2B5EF4-FFF2-40B4-BE49-F238E27FC236}">
                <a16:creationId xmlns:a16="http://schemas.microsoft.com/office/drawing/2014/main" id="{BDC8D699-2301-7E41-B252-77464C03D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2174875"/>
            <a:ext cx="423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39EF6-AD1A-3C44-8AE1-311A9BFB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684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2536" name="TextBox 22">
            <a:extLst>
              <a:ext uri="{FF2B5EF4-FFF2-40B4-BE49-F238E27FC236}">
                <a16:creationId xmlns:a16="http://schemas.microsoft.com/office/drawing/2014/main" id="{B4712704-E725-9345-88B1-B71A7CBE5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244850"/>
            <a:ext cx="135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>
                <a:latin typeface="Arial" panose="020B0604020202020204" pitchFamily="34" charset="0"/>
              </a:rPr>
              <a:t> is sorted</a:t>
            </a:r>
          </a:p>
        </p:txBody>
      </p:sp>
      <p:sp>
        <p:nvSpPr>
          <p:cNvPr id="22537" name="TextBox 23">
            <a:extLst>
              <a:ext uri="{FF2B5EF4-FFF2-40B4-BE49-F238E27FC236}">
                <a16:creationId xmlns:a16="http://schemas.microsoft.com/office/drawing/2014/main" id="{2AAA8FA3-9194-A84D-886F-C6D9C15FF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652838"/>
            <a:ext cx="5926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First/only element is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smaller than first element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EE7076-2E84-8B46-825D-09F68813762F}"/>
              </a:ext>
            </a:extLst>
          </p:cNvPr>
          <p:cNvSpPr/>
          <p:nvPr/>
        </p:nvSpPr>
        <p:spPr>
          <a:xfrm>
            <a:off x="1843088" y="3203575"/>
            <a:ext cx="5926137" cy="94138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7FA9A-0BBD-5D41-8B21-8506274E719E}"/>
              </a:ext>
            </a:extLst>
          </p:cNvPr>
          <p:cNvSpPr/>
          <p:nvPr/>
        </p:nvSpPr>
        <p:spPr>
          <a:xfrm>
            <a:off x="1878013" y="4441825"/>
            <a:ext cx="5387975" cy="60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O(1) algorithm to count number of inversions?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A0AE63-F1AE-9042-98C5-0AADB730FCC6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5521325"/>
            <a:ext cx="979488" cy="504825"/>
            <a:chOff x="3527828" y="5534459"/>
            <a:chExt cx="979755" cy="506122"/>
          </a:xfrm>
        </p:grpSpPr>
        <p:sp>
          <p:nvSpPr>
            <p:cNvPr id="22541" name="TextBox 26">
              <a:extLst>
                <a:ext uri="{FF2B5EF4-FFF2-40B4-BE49-F238E27FC236}">
                  <a16:creationId xmlns:a16="http://schemas.microsoft.com/office/drawing/2014/main" id="{8F0C1188-3281-5B41-911A-BEF8C6BBF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828" y="5562169"/>
              <a:ext cx="9797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  <a:endPara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B9CE51-FF97-6043-8A84-B8EB6A1FA5F9}"/>
                </a:ext>
              </a:extLst>
            </p:cNvPr>
            <p:cNvSpPr/>
            <p:nvPr/>
          </p:nvSpPr>
          <p:spPr>
            <a:xfrm>
              <a:off x="3527828" y="5534459"/>
              <a:ext cx="979755" cy="506122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E97C3C8-BABE-3845-9CD4-34733A62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Solving the bad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486400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486400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355307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7" name="Group 43">
            <a:extLst>
              <a:ext uri="{FF2B5EF4-FFF2-40B4-BE49-F238E27FC236}">
                <a16:creationId xmlns:a16="http://schemas.microsoft.com/office/drawing/2014/main" id="{90147E36-8C51-E64C-9E5C-B28860D587E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586288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7627B9-A029-D34A-A282-1F89C220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371600"/>
            <a:ext cx="542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6921E-7929-6943-B3B6-0BB98CB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2844800"/>
            <a:ext cx="557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is smaller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F1CB2-0922-8143-BFB3-072BC81381DC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960563"/>
            <a:ext cx="4405312" cy="919162"/>
            <a:chOff x="2008911" y="1683519"/>
            <a:chExt cx="4405744" cy="9195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0625B-24DD-D54C-90F6-B9F97B3C273A}"/>
                </a:ext>
              </a:extLst>
            </p:cNvPr>
            <p:cNvSpPr/>
            <p:nvPr/>
          </p:nvSpPr>
          <p:spPr>
            <a:xfrm>
              <a:off x="2008911" y="1696224"/>
              <a:ext cx="2438639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75" name="Group 22">
              <a:extLst>
                <a:ext uri="{FF2B5EF4-FFF2-40B4-BE49-F238E27FC236}">
                  <a16:creationId xmlns:a16="http://schemas.microsoft.com/office/drawing/2014/main" id="{44C46B5D-07B5-3640-882F-F43EECC34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9152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1D2951-7BA6-6B49-9FEF-24221B08BC7E}"/>
                  </a:ext>
                </a:extLst>
              </p:cNvPr>
              <p:cNvCxnSpPr>
                <a:cxnSpLocks/>
                <a:stCxn id="21" idx="0"/>
                <a:endCxn id="21" idx="2"/>
              </p:cNvCxnSpPr>
              <p:nvPr/>
            </p:nvCxnSpPr>
            <p:spPr>
              <a:xfrm>
                <a:off x="4529988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888A88-C7FD-024B-AB89-67435C9F7B58}"/>
                  </a:ext>
                </a:extLst>
              </p:cNvPr>
              <p:cNvCxnSpPr/>
              <p:nvPr/>
            </p:nvCxnSpPr>
            <p:spPr>
              <a:xfrm>
                <a:off x="3825069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82" name="TextBox 26">
                <a:extLst>
                  <a:ext uri="{FF2B5EF4-FFF2-40B4-BE49-F238E27FC236}">
                    <a16:creationId xmlns:a16="http://schemas.microsoft.com/office/drawing/2014/main" id="{5F826393-3A70-EC40-828D-006374ECC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83" name="TextBox 27">
                <a:extLst>
                  <a:ext uri="{FF2B5EF4-FFF2-40B4-BE49-F238E27FC236}">
                    <a16:creationId xmlns:a16="http://schemas.microsoft.com/office/drawing/2014/main" id="{C5CD4347-B4F3-6A4E-ACAD-5C883D7AA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84" name="TextBox 28">
                <a:extLst>
                  <a:ext uri="{FF2B5EF4-FFF2-40B4-BE49-F238E27FC236}">
                    <a16:creationId xmlns:a16="http://schemas.microsoft.com/office/drawing/2014/main" id="{F12A08D5-EE9E-8F41-A78A-9E4A45C1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A5ADE4-91A8-3F46-84DA-9364CC0AB9F9}"/>
                </a:ext>
              </a:extLst>
            </p:cNvPr>
            <p:cNvSpPr/>
            <p:nvPr/>
          </p:nvSpPr>
          <p:spPr>
            <a:xfrm>
              <a:off x="5971700" y="1683519"/>
              <a:ext cx="442955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7" name="TextBox 30">
              <a:extLst>
                <a:ext uri="{FF2B5EF4-FFF2-40B4-BE49-F238E27FC236}">
                  <a16:creationId xmlns:a16="http://schemas.microsoft.com/office/drawing/2014/main" id="{BD26CDAB-00AC-FB4F-8D55-BE1DC530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78" name="TextBox 31">
              <a:extLst>
                <a:ext uri="{FF2B5EF4-FFF2-40B4-BE49-F238E27FC236}">
                  <a16:creationId xmlns:a16="http://schemas.microsoft.com/office/drawing/2014/main" id="{2642A707-5510-1447-8D52-0C2C8EC3C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79" name="Rectangle 32">
              <a:extLst>
                <a:ext uri="{FF2B5EF4-FFF2-40B4-BE49-F238E27FC236}">
                  <a16:creationId xmlns:a16="http://schemas.microsoft.com/office/drawing/2014/main" id="{70B3820C-BF42-BC47-AA2F-ECA16BAA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270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1453DD-B417-CF49-90CD-529CA98E40E1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3468688"/>
            <a:ext cx="4889500" cy="919162"/>
            <a:chOff x="2770906" y="1683519"/>
            <a:chExt cx="4890664" cy="9195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83EDF9-8AAF-F746-ACF2-4F2225FD2086}"/>
                </a:ext>
              </a:extLst>
            </p:cNvPr>
            <p:cNvSpPr/>
            <p:nvPr/>
          </p:nvSpPr>
          <p:spPr>
            <a:xfrm>
              <a:off x="5222590" y="1696224"/>
              <a:ext cx="2438980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397C8604-429E-7845-A7B3-79C44E4B4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411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A1BA1A5-434E-5D4F-B8F3-F39BE538D1D5}"/>
                  </a:ext>
                </a:extLst>
              </p:cNvPr>
              <p:cNvCxnSpPr>
                <a:cxnSpLocks/>
                <a:stCxn id="34" idx="0"/>
                <a:endCxn id="34" idx="2"/>
              </p:cNvCxnSpPr>
              <p:nvPr/>
            </p:nvCxnSpPr>
            <p:spPr>
              <a:xfrm>
                <a:off x="4434317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760C8B-D02E-6245-9D1E-6ACB5103F91B}"/>
                  </a:ext>
                </a:extLst>
              </p:cNvPr>
              <p:cNvCxnSpPr/>
              <p:nvPr/>
            </p:nvCxnSpPr>
            <p:spPr>
              <a:xfrm>
                <a:off x="3826160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1" name="TextBox 37">
                <a:extLst>
                  <a:ext uri="{FF2B5EF4-FFF2-40B4-BE49-F238E27FC236}">
                    <a16:creationId xmlns:a16="http://schemas.microsoft.com/office/drawing/2014/main" id="{3E439951-7B32-7A41-8CB4-27205572A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72" name="TextBox 38">
                <a:extLst>
                  <a:ext uri="{FF2B5EF4-FFF2-40B4-BE49-F238E27FC236}">
                    <a16:creationId xmlns:a16="http://schemas.microsoft.com/office/drawing/2014/main" id="{A9AE5E3C-A4CC-024F-BC79-12B6689BA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73" name="TextBox 39">
                <a:extLst>
                  <a:ext uri="{FF2B5EF4-FFF2-40B4-BE49-F238E27FC236}">
                    <a16:creationId xmlns:a16="http://schemas.microsoft.com/office/drawing/2014/main" id="{4E6B2B5A-7E7A-F948-9055-0C24F508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BBEBE0-62F1-BF48-916B-EF450549402C}"/>
                </a:ext>
              </a:extLst>
            </p:cNvPr>
            <p:cNvSpPr/>
            <p:nvPr/>
          </p:nvSpPr>
          <p:spPr>
            <a:xfrm>
              <a:off x="2770906" y="1683519"/>
              <a:ext cx="443018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66" name="TextBox 44">
              <a:extLst>
                <a:ext uri="{FF2B5EF4-FFF2-40B4-BE49-F238E27FC236}">
                  <a16:creationId xmlns:a16="http://schemas.microsoft.com/office/drawing/2014/main" id="{7B0766EB-309C-9142-9C57-0E4C1036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67" name="TextBox 47">
              <a:extLst>
                <a:ext uri="{FF2B5EF4-FFF2-40B4-BE49-F238E27FC236}">
                  <a16:creationId xmlns:a16="http://schemas.microsoft.com/office/drawing/2014/main" id="{685B3D3E-29C7-5A4F-B000-4ED37B7BF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68" name="Rectangle 48">
              <a:extLst>
                <a:ext uri="{FF2B5EF4-FFF2-40B4-BE49-F238E27FC236}">
                  <a16:creationId xmlns:a16="http://schemas.microsoft.com/office/drawing/2014/main" id="{2D949AC7-43B3-644F-A00B-3CB098021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66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81EBDD7-7EE0-8448-9984-CF168761C787}"/>
              </a:ext>
            </a:extLst>
          </p:cNvPr>
          <p:cNvSpPr/>
          <p:nvPr/>
        </p:nvSpPr>
        <p:spPr>
          <a:xfrm>
            <a:off x="161925" y="1468438"/>
            <a:ext cx="2249488" cy="2752725"/>
          </a:xfrm>
          <a:prstGeom prst="cloudCallout">
            <a:avLst>
              <a:gd name="adj1" fmla="val 44143"/>
              <a:gd name="adj2" fmla="val 911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Try to modify the MERGE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7AF51AAC-5155-0D4F-90C1-8C82D1E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60BB7429-D7CF-844B-9C9B-56D0A249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6C018FD4-530A-CC49-95BB-0F7ED173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795CCA49-F67C-394D-97BE-D3878D49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01DCB78-165A-0A40-88F0-98136B77B1A9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2844800"/>
            <a:ext cx="3390900" cy="379413"/>
            <a:chOff x="5139779" y="2844157"/>
            <a:chExt cx="3390672" cy="380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54DC58-4415-4D48-8617-E0F0A379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2855293"/>
              <a:ext cx="3390672" cy="369052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6" name="TextBox 5">
              <a:extLst>
                <a:ext uri="{FF2B5EF4-FFF2-40B4-BE49-F238E27FC236}">
                  <a16:creationId xmlns:a16="http://schemas.microsoft.com/office/drawing/2014/main" id="{D31AEE0A-A9FF-A641-BE7E-725AFA96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2844157"/>
              <a:ext cx="3390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all sub-problems: Mergesort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74C4CF7E-3536-524D-8AA7-B28C21EDEB64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917950"/>
            <a:ext cx="3919538" cy="434975"/>
            <a:chOff x="5139779" y="3918457"/>
            <a:chExt cx="3920026" cy="4344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FC2233-4C50-BA4A-B00D-C5D19227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3918457"/>
              <a:ext cx="3920026" cy="43446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4" name="TextBox 7">
              <a:extLst>
                <a:ext uri="{FF2B5EF4-FFF2-40B4-BE49-F238E27FC236}">
                  <a16:creationId xmlns:a16="http://schemas.microsoft.com/office/drawing/2014/main" id="{03F8593B-8F31-264C-AEAF-B3106658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3918457"/>
              <a:ext cx="3920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stronger sub-problems: Inversions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F19B1E-D127-4F4E-9A7F-FC43E7D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776538"/>
            <a:ext cx="5732462" cy="399256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E79C09FC-2E03-DA4C-B012-C3E41F7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MergeSortCount</a:t>
            </a:r>
            <a:r>
              <a:rPr lang="en-US" altLang="en-US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03BABFB4-B849-6143-92B8-BC782B86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 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, …, a</a:t>
            </a:r>
            <a:r>
              <a:rPr lang="en-US" altLang="en-US" sz="1800" baseline="-25000">
                <a:solidFill>
                  <a:srgbClr val="A300A3"/>
                </a:solidFill>
              </a:rPr>
              <a:t>n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183A9B40-D9EE-2942-A656-B74D9F8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order+ #inversion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448DEF21-BAE6-864E-80CA-033BEB0A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865438"/>
            <a:ext cx="233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MergeSortCount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A300A3"/>
                </a:solidFill>
              </a:rPr>
              <a:t>a, n </a:t>
            </a:r>
            <a:r>
              <a:rPr lang="en-US" altLang="en-US" sz="1800"/>
              <a:t>)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4E6B4D9B-3C2C-054C-8007-6D4094D4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584575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2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a1 &gt; a2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min(a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); max(a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277B487-A7C4-3F4A-B66F-94EEF5794DDA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016375"/>
            <a:ext cx="3200400" cy="369888"/>
            <a:chOff x="1172029" y="4016144"/>
            <a:chExt cx="3199916" cy="369380"/>
          </a:xfrm>
        </p:grpSpPr>
        <p:sp>
          <p:nvSpPr>
            <p:cNvPr id="25620" name="TextBox 6">
              <a:extLst>
                <a:ext uri="{FF2B5EF4-FFF2-40B4-BE49-F238E27FC236}">
                  <a16:creationId xmlns:a16="http://schemas.microsoft.com/office/drawing/2014/main" id="{3F774327-CA4A-5F46-9D27-E7202150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29" y="4016144"/>
              <a:ext cx="142874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</a:t>
              </a:r>
            </a:p>
          </p:txBody>
        </p:sp>
        <p:sp>
          <p:nvSpPr>
            <p:cNvPr id="25621" name="TextBox 7">
              <a:extLst>
                <a:ext uri="{FF2B5EF4-FFF2-40B4-BE49-F238E27FC236}">
                  <a16:creationId xmlns:a16="http://schemas.microsoft.com/office/drawing/2014/main" id="{14EBACFF-C705-AF43-8FDD-EDDE33F87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987" y="4016144"/>
              <a:ext cx="1599958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 =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n/2+1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</a:t>
              </a:r>
            </a:p>
          </p:txBody>
        </p:sp>
      </p:grpSp>
      <p:sp>
        <p:nvSpPr>
          <p:cNvPr id="16395" name="TextBox 8">
            <a:extLst>
              <a:ext uri="{FF2B5EF4-FFF2-40B4-BE49-F238E27FC236}">
                <a16:creationId xmlns:a16="http://schemas.microsoft.com/office/drawing/2014/main" id="{B6E68DF5-9694-0448-A891-F8A58499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6183313"/>
            <a:ext cx="1820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return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A300A3"/>
                </a:solidFill>
              </a:rPr>
              <a:t>c+c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A300A3"/>
                </a:solidFill>
              </a:rPr>
              <a:t>+c</a:t>
            </a:r>
            <a:r>
              <a:rPr lang="en-US" altLang="en-US" sz="1800" baseline="-25000">
                <a:solidFill>
                  <a:srgbClr val="A300A3"/>
                </a:solidFill>
              </a:rPr>
              <a:t>R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/>
              <a:t>)</a:t>
            </a:r>
            <a:endParaRPr lang="en-US" altLang="en-US" sz="240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84B0D1-D36C-2D47-B0DC-D618AB6900BC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4556125"/>
            <a:ext cx="3359150" cy="890588"/>
            <a:chOff x="1197215" y="4556218"/>
            <a:chExt cx="3359626" cy="891064"/>
          </a:xfrm>
        </p:grpSpPr>
        <p:sp>
          <p:nvSpPr>
            <p:cNvPr id="25618" name="TextBox 11">
              <a:extLst>
                <a:ext uri="{FF2B5EF4-FFF2-40B4-BE49-F238E27FC236}">
                  <a16:creationId xmlns:a16="http://schemas.microsoft.com/office/drawing/2014/main" id="{A4E96D14-7F70-6D4E-9CB4-E91AAF28B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4556218"/>
              <a:ext cx="3303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  <p:sp>
          <p:nvSpPr>
            <p:cNvPr id="25619" name="TextBox 12">
              <a:extLst>
                <a:ext uri="{FF2B5EF4-FFF2-40B4-BE49-F238E27FC236}">
                  <a16:creationId xmlns:a16="http://schemas.microsoft.com/office/drawing/2014/main" id="{31FE5302-5BFE-E34A-AB4A-862E8236C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5077950"/>
              <a:ext cx="33596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D26CB3-1011-DC42-A1FA-11CDCA99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9113"/>
            <a:ext cx="287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(c, a)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MERGE-COUNT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C400C4"/>
                </a:solidFill>
              </a:rPr>
              <a:t>,a</a:t>
            </a:r>
            <a:r>
              <a:rPr lang="en-US" altLang="en-US" sz="1800" baseline="-25000">
                <a:solidFill>
                  <a:srgbClr val="C400C4"/>
                </a:solidFill>
              </a:rPr>
              <a:t>R</a:t>
            </a:r>
            <a:r>
              <a:rPr lang="en-US" altLang="en-US" sz="1800"/>
              <a:t>) 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6A07E293-EABA-D64E-BDD4-81A9E9AA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446713"/>
            <a:ext cx="3454400" cy="882650"/>
          </a:xfrm>
          <a:prstGeom prst="wedgeRectCallout">
            <a:avLst>
              <a:gd name="adj1" fmla="val -107241"/>
              <a:gd name="adj2" fmla="val -2000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Counts #crossing-inversions+ MERGE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425E0401-9D32-9749-871B-4EEDCE4E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556125"/>
            <a:ext cx="1384300" cy="752475"/>
          </a:xfrm>
          <a:prstGeom prst="cloudCallout">
            <a:avLst>
              <a:gd name="adj1" fmla="val -34176"/>
              <a:gd name="adj2" fmla="val 89921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BEABFCC3-1E6D-5B46-B26E-E9472316A2D8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2540000"/>
            <a:ext cx="1912938" cy="889000"/>
            <a:chOff x="6990635" y="2540201"/>
            <a:chExt cx="1912866" cy="888799"/>
          </a:xfrm>
        </p:grpSpPr>
        <p:sp>
          <p:nvSpPr>
            <p:cNvPr id="25616" name="TextBox 18">
              <a:extLst>
                <a:ext uri="{FF2B5EF4-FFF2-40B4-BE49-F238E27FC236}">
                  <a16:creationId xmlns:a16="http://schemas.microsoft.com/office/drawing/2014/main" id="{D6CF75A3-060E-7F40-9138-3BD63074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2540201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T(2)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c</a:t>
              </a:r>
            </a:p>
          </p:txBody>
        </p:sp>
        <p:sp>
          <p:nvSpPr>
            <p:cNvPr id="25617" name="TextBox 19">
              <a:extLst>
                <a:ext uri="{FF2B5EF4-FFF2-40B4-BE49-F238E27FC236}">
                  <a16:creationId xmlns:a16="http://schemas.microsoft.com/office/drawing/2014/main" id="{FF9FDDE4-382B-7B4A-83D0-BDC826D5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3059668"/>
              <a:ext cx="191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T(n)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2T(n/2) + cn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8C5B5B-5DF5-A744-BE3B-F18846F7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560763"/>
            <a:ext cx="1912938" cy="684212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time</a:t>
            </a:r>
          </a:p>
        </p:txBody>
      </p:sp>
      <p:sp>
        <p:nvSpPr>
          <p:cNvPr id="25615" name="TextBox 5">
            <a:extLst>
              <a:ext uri="{FF2B5EF4-FFF2-40B4-BE49-F238E27FC236}">
                <a16:creationId xmlns:a16="http://schemas.microsoft.com/office/drawing/2014/main" id="{4D2759BF-4987-0447-BE49-58BAAAD6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260725"/>
            <a:ext cx="224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( 0 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4" grpId="0"/>
      <p:bldP spid="17" grpId="0" animBg="1"/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BA80C2-394C-124C-AAAD-B8F8F30CE559}"/>
              </a:ext>
            </a:extLst>
          </p:cNvPr>
          <p:cNvSpPr/>
          <p:nvPr/>
        </p:nvSpPr>
        <p:spPr>
          <a:xfrm>
            <a:off x="568325" y="2286000"/>
            <a:ext cx="3781425" cy="448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2D374B57-D455-064A-8D5C-1D875156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MERGE-COUNT(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,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96A21FAF-C8A7-624A-9763-11785C32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7318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n’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B391565B-1021-144E-BF8E-926AEC5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335088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D21DFB-1977-9448-AB1E-4E34AFD8FF51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2286000"/>
            <a:ext cx="768350" cy="741363"/>
            <a:chOff x="775852" y="2285997"/>
            <a:chExt cx="768708" cy="740860"/>
          </a:xfrm>
        </p:grpSpPr>
        <p:sp>
          <p:nvSpPr>
            <p:cNvPr id="26671" name="TextBox 4">
              <a:extLst>
                <a:ext uri="{FF2B5EF4-FFF2-40B4-BE49-F238E27FC236}">
                  <a16:creationId xmlns:a16="http://schemas.microsoft.com/office/drawing/2014/main" id="{8B798B04-9708-4843-833A-96F70001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2" y="2285997"/>
              <a:ext cx="691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72" name="TextBox 5">
              <a:extLst>
                <a:ext uri="{FF2B5EF4-FFF2-40B4-BE49-F238E27FC236}">
                  <a16:creationId xmlns:a16="http://schemas.microsoft.com/office/drawing/2014/main" id="{F93BF34E-7D4D-B342-9358-EC480D187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049" y="2657525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i,j </a:t>
              </a:r>
              <a:r>
                <a:rPr lang="en-US" altLang="en-US" sz="1800">
                  <a:latin typeface="Arial" panose="020B0604020202020204" pitchFamily="34" charset="0"/>
                </a:rPr>
                <a:t>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12EB0C-12A2-D04E-958F-ABE5D00644BF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3630613"/>
            <a:ext cx="936625" cy="738187"/>
            <a:chOff x="1544560" y="3629885"/>
            <a:chExt cx="937250" cy="7386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4560" y="3629885"/>
                  <a:ext cx="861708" cy="369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latin typeface="Arial" panose="020B0604020202020204" pitchFamily="34" charset="0"/>
                    </a:rPr>
                    <a:t>if 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l</a:t>
                  </a:r>
                  <a:r>
                    <a:rPr lang="en-US" altLang="en-US" sz="1800" baseline="-250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i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altLang="en-US" sz="18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en-US" sz="1800" baseline="-250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j</a:t>
                  </a:r>
                  <a:endParaRPr lang="en-US" altLang="en-US" sz="1800" baseline="-25000" dirty="0">
                    <a:solidFill>
                      <a:srgbClr val="7030A0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4560" y="3629885"/>
                  <a:ext cx="861708" cy="369571"/>
                </a:xfrm>
                <a:prstGeom prst="rect">
                  <a:avLst/>
                </a:prstGeom>
                <a:blipFill>
                  <a:blip r:embed="rId2"/>
                  <a:stretch>
                    <a:fillRect l="-5797" t="-10345" r="-1449" b="-275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70" name="TextBox 8">
              <a:extLst>
                <a:ext uri="{FF2B5EF4-FFF2-40B4-BE49-F238E27FC236}">
                  <a16:creationId xmlns:a16="http://schemas.microsoft.com/office/drawing/2014/main" id="{19BD4E0E-4E18-BE4E-9B97-8BAC8EE43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3" y="3999217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 ++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1F5DD-9591-2247-AC9E-F33DDF0CC466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4697413"/>
            <a:ext cx="1763712" cy="1444625"/>
            <a:chOff x="1544560" y="4696687"/>
            <a:chExt cx="1764398" cy="1445438"/>
          </a:xfrm>
        </p:grpSpPr>
        <p:sp>
          <p:nvSpPr>
            <p:cNvPr id="26666" name="TextBox 9">
              <a:extLst>
                <a:ext uri="{FF2B5EF4-FFF2-40B4-BE49-F238E27FC236}">
                  <a16:creationId xmlns:a16="http://schemas.microsoft.com/office/drawing/2014/main" id="{CE4545F0-8A2A-BA47-AE02-708474BDA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560" y="4696687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else</a:t>
              </a:r>
            </a:p>
          </p:txBody>
        </p:sp>
        <p:sp>
          <p:nvSpPr>
            <p:cNvPr id="26667" name="TextBox 10">
              <a:extLst>
                <a:ext uri="{FF2B5EF4-FFF2-40B4-BE49-F238E27FC236}">
                  <a16:creationId xmlns:a16="http://schemas.microsoft.com/office/drawing/2014/main" id="{40E08A72-1A52-D546-8CEB-C8AF475F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403461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 ++</a:t>
              </a:r>
            </a:p>
          </p:txBody>
        </p:sp>
        <p:sp>
          <p:nvSpPr>
            <p:cNvPr id="26668" name="TextBox 11">
              <a:extLst>
                <a:ext uri="{FF2B5EF4-FFF2-40B4-BE49-F238E27FC236}">
                  <a16:creationId xmlns:a16="http://schemas.microsoft.com/office/drawing/2014/main" id="{02558514-10AF-B844-8D50-9FEE78170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772793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+=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n’- i +1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444527-7D6A-3C4A-B9F0-B83DD0F2AA3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095625"/>
            <a:ext cx="2379663" cy="3698875"/>
            <a:chOff x="791282" y="3096304"/>
            <a:chExt cx="2379749" cy="36988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64114-DB07-6544-AF70-9A6E7785F66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2049" y="3096304"/>
              <a:ext cx="2368982" cy="369332"/>
            </a:xfrm>
            <a:prstGeom prst="rect">
              <a:avLst/>
            </a:prstGeom>
            <a:blipFill>
              <a:blip r:embed="rId3"/>
              <a:stretch>
                <a:fillRect l="-1596" t="-6667" r="-532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65" name="TextBox 12">
              <a:extLst>
                <a:ext uri="{FF2B5EF4-FFF2-40B4-BE49-F238E27FC236}">
                  <a16:creationId xmlns:a16="http://schemas.microsoft.com/office/drawing/2014/main" id="{ADF06E78-BF3E-164D-9BF6-A0401ECA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82" y="6425836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4F754-8C59-0943-A2E5-FC0CF344DCE9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3494088"/>
            <a:ext cx="4044950" cy="944562"/>
            <a:chOff x="4987610" y="3494392"/>
            <a:chExt cx="4045265" cy="944884"/>
          </a:xfrm>
        </p:grpSpPr>
        <p:grpSp>
          <p:nvGrpSpPr>
            <p:cNvPr id="26651" name="Group 26">
              <a:extLst>
                <a:ext uri="{FF2B5EF4-FFF2-40B4-BE49-F238E27FC236}">
                  <a16:creationId xmlns:a16="http://schemas.microsoft.com/office/drawing/2014/main" id="{F12CFC88-20A3-3543-B09A-E0AB91927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4475" y="3494392"/>
              <a:ext cx="2438400" cy="504825"/>
              <a:chOff x="5222875" y="1697038"/>
              <a:chExt cx="2438400" cy="50482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1DBC58-CC54-A74C-97CD-2F23E0EC38DC}"/>
                  </a:ext>
                </a:extLst>
              </p:cNvPr>
              <p:cNvSpPr/>
              <p:nvPr/>
            </p:nvSpPr>
            <p:spPr>
              <a:xfrm>
                <a:off x="5222685" y="1697038"/>
                <a:ext cx="2438590" cy="498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58" name="Group 15">
                <a:extLst>
                  <a:ext uri="{FF2B5EF4-FFF2-40B4-BE49-F238E27FC236}">
                    <a16:creationId xmlns:a16="http://schemas.microsoft.com/office/drawing/2014/main" id="{40F8D67D-1742-914A-9697-22FCED124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EB33C9B-EFD0-2643-AB83-17390F1FFC9A}"/>
                    </a:ext>
                  </a:extLst>
                </p:cNvPr>
                <p:cNvCxnSpPr>
                  <a:cxnSpLocks/>
                  <a:stCxn id="15" idx="0"/>
                  <a:endCxn id="15" idx="2"/>
                </p:cNvCxnSpPr>
                <p:nvPr/>
              </p:nvCxnSpPr>
              <p:spPr>
                <a:xfrm>
                  <a:off x="4433560" y="1696638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5AA1E8D-32A7-CC4F-AD88-56175D182B9C}"/>
                    </a:ext>
                  </a:extLst>
                </p:cNvPr>
                <p:cNvCxnSpPr/>
                <p:nvPr/>
              </p:nvCxnSpPr>
              <p:spPr>
                <a:xfrm>
                  <a:off x="3825448" y="1702994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61" name="TextBox 7">
                  <a:extLst>
                    <a:ext uri="{FF2B5EF4-FFF2-40B4-BE49-F238E27FC236}">
                      <a16:creationId xmlns:a16="http://schemas.microsoft.com/office/drawing/2014/main" id="{DB6C19A8-AEC5-FC4B-B63E-B6388B6DB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62" name="TextBox 8">
                  <a:extLst>
                    <a:ext uri="{FF2B5EF4-FFF2-40B4-BE49-F238E27FC236}">
                      <a16:creationId xmlns:a16="http://schemas.microsoft.com/office/drawing/2014/main" id="{36CE65AF-4393-4A49-81DE-554127D29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63" name="TextBox 12">
                  <a:extLst>
                    <a:ext uri="{FF2B5EF4-FFF2-40B4-BE49-F238E27FC236}">
                      <a16:creationId xmlns:a16="http://schemas.microsoft.com/office/drawing/2014/main" id="{F8B693D9-965F-804A-8057-AA03068ED2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52" name="TextBox 19">
              <a:extLst>
                <a:ext uri="{FF2B5EF4-FFF2-40B4-BE49-F238E27FC236}">
                  <a16:creationId xmlns:a16="http://schemas.microsoft.com/office/drawing/2014/main" id="{3CA9B9E8-E524-9B43-AEE2-6E4EE68C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422" y="4069389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53" name="TextBox 20">
              <a:extLst>
                <a:ext uri="{FF2B5EF4-FFF2-40B4-BE49-F238E27FC236}">
                  <a16:creationId xmlns:a16="http://schemas.microsoft.com/office/drawing/2014/main" id="{BE852DC9-45E1-3F40-887F-DE256859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314" y="4069388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54" name="Group 27">
              <a:extLst>
                <a:ext uri="{FF2B5EF4-FFF2-40B4-BE49-F238E27FC236}">
                  <a16:creationId xmlns:a16="http://schemas.microsoft.com/office/drawing/2014/main" id="{6B6A47DC-E2C7-2F44-9CC0-45A5E0AC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610" y="3538842"/>
              <a:ext cx="444500" cy="454025"/>
              <a:chOff x="2770188" y="1682750"/>
              <a:chExt cx="444500" cy="45402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86985B-0DE8-F84A-9822-5EAA857D0738}"/>
                  </a:ext>
                </a:extLst>
              </p:cNvPr>
              <p:cNvSpPr/>
              <p:nvPr/>
            </p:nvSpPr>
            <p:spPr>
              <a:xfrm>
                <a:off x="2770188" y="1682765"/>
                <a:ext cx="444535" cy="446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56" name="Rectangle 24">
                <a:extLst>
                  <a:ext uri="{FF2B5EF4-FFF2-40B4-BE49-F238E27FC236}">
                    <a16:creationId xmlns:a16="http://schemas.microsoft.com/office/drawing/2014/main" id="{53475E66-DE0F-9E4D-A6C0-C4B851669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854DB-1742-D749-BD7D-B944246A02B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5064125"/>
            <a:ext cx="3476625" cy="1041400"/>
            <a:chOff x="4636501" y="5064519"/>
            <a:chExt cx="3477244" cy="1041616"/>
          </a:xfrm>
        </p:grpSpPr>
        <p:grpSp>
          <p:nvGrpSpPr>
            <p:cNvPr id="26638" name="Group 34">
              <a:extLst>
                <a:ext uri="{FF2B5EF4-FFF2-40B4-BE49-F238E27FC236}">
                  <a16:creationId xmlns:a16="http://schemas.microsoft.com/office/drawing/2014/main" id="{04AFB29E-7917-824C-AAF2-178999E70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6501" y="5064519"/>
              <a:ext cx="2438400" cy="504825"/>
              <a:chOff x="5222875" y="1697038"/>
              <a:chExt cx="2438400" cy="50482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B3C807-E414-E14E-A6C5-01B0EEE0C8C6}"/>
                  </a:ext>
                </a:extLst>
              </p:cNvPr>
              <p:cNvSpPr/>
              <p:nvPr/>
            </p:nvSpPr>
            <p:spPr>
              <a:xfrm>
                <a:off x="5222875" y="1697038"/>
                <a:ext cx="2438834" cy="4985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45" name="Group 41">
                <a:extLst>
                  <a:ext uri="{FF2B5EF4-FFF2-40B4-BE49-F238E27FC236}">
                    <a16:creationId xmlns:a16="http://schemas.microsoft.com/office/drawing/2014/main" id="{41BBAC58-81B3-1544-9C11-B34D74C1A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69763C2-262D-7041-95D7-D22D6BDE0352}"/>
                    </a:ext>
                  </a:extLst>
                </p:cNvPr>
                <p:cNvCxnSpPr>
                  <a:cxnSpLocks/>
                  <a:stCxn id="41" idx="0"/>
                  <a:endCxn id="41" idx="2"/>
                </p:cNvCxnSpPr>
                <p:nvPr/>
              </p:nvCxnSpPr>
              <p:spPr>
                <a:xfrm>
                  <a:off x="4433871" y="1696638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B44D51-B511-0C41-8108-1B9D0F19A845}"/>
                    </a:ext>
                  </a:extLst>
                </p:cNvPr>
                <p:cNvCxnSpPr/>
                <p:nvPr/>
              </p:nvCxnSpPr>
              <p:spPr>
                <a:xfrm>
                  <a:off x="3825698" y="1702993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48" name="TextBox 7">
                  <a:extLst>
                    <a:ext uri="{FF2B5EF4-FFF2-40B4-BE49-F238E27FC236}">
                      <a16:creationId xmlns:a16="http://schemas.microsoft.com/office/drawing/2014/main" id="{CC38A0FD-7572-7540-9297-289767209D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49" name="TextBox 8">
                  <a:extLst>
                    <a:ext uri="{FF2B5EF4-FFF2-40B4-BE49-F238E27FC236}">
                      <a16:creationId xmlns:a16="http://schemas.microsoft.com/office/drawing/2014/main" id="{060F27CC-2EBF-2F44-8E15-03A4735865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50" name="TextBox 12">
                  <a:extLst>
                    <a:ext uri="{FF2B5EF4-FFF2-40B4-BE49-F238E27FC236}">
                      <a16:creationId xmlns:a16="http://schemas.microsoft.com/office/drawing/2014/main" id="{4E4F5700-F0EF-A64D-B395-8EA45C20F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39" name="TextBox 19">
              <a:extLst>
                <a:ext uri="{FF2B5EF4-FFF2-40B4-BE49-F238E27FC236}">
                  <a16:creationId xmlns:a16="http://schemas.microsoft.com/office/drawing/2014/main" id="{3BEEC872-EEC0-0842-837A-1BB37769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540" y="5736247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40" name="TextBox 20">
              <a:extLst>
                <a:ext uri="{FF2B5EF4-FFF2-40B4-BE49-F238E27FC236}">
                  <a16:creationId xmlns:a16="http://schemas.microsoft.com/office/drawing/2014/main" id="{1C106D16-8295-CC4F-BBDE-BFAD8ADD1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7461" y="5736247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41" name="Group 37">
              <a:extLst>
                <a:ext uri="{FF2B5EF4-FFF2-40B4-BE49-F238E27FC236}">
                  <a16:creationId xmlns:a16="http://schemas.microsoft.com/office/drawing/2014/main" id="{9A74A2C4-A2C2-4849-8446-05419D011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9245" y="5100119"/>
              <a:ext cx="444500" cy="454025"/>
              <a:chOff x="2770188" y="1682750"/>
              <a:chExt cx="444500" cy="45402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7DA5956-54E8-5F40-8406-831910BEC040}"/>
                  </a:ext>
                </a:extLst>
              </p:cNvPr>
              <p:cNvSpPr/>
              <p:nvPr/>
            </p:nvSpPr>
            <p:spPr>
              <a:xfrm>
                <a:off x="2770109" y="1682082"/>
                <a:ext cx="444579" cy="446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43" name="Rectangle 39">
                <a:extLst>
                  <a:ext uri="{FF2B5EF4-FFF2-40B4-BE49-F238E27FC236}">
                    <a16:creationId xmlns:a16="http://schemas.microsoft.com/office/drawing/2014/main" id="{36694BF5-2A05-4948-ABB7-EEEA6E832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0639CA-C3C4-E14E-9AE2-950B8F98B14E}"/>
              </a:ext>
            </a:extLst>
          </p:cNvPr>
          <p:cNvSpPr txBox="1"/>
          <p:nvPr/>
        </p:nvSpPr>
        <p:spPr>
          <a:xfrm>
            <a:off x="1912938" y="4376738"/>
            <a:ext cx="1679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3F7D4B-7074-A043-8DE3-A42AECFC22CA}"/>
              </a:ext>
            </a:extLst>
          </p:cNvPr>
          <p:cNvSpPr txBox="1"/>
          <p:nvPr/>
        </p:nvSpPr>
        <p:spPr>
          <a:xfrm>
            <a:off x="1938338" y="5014913"/>
            <a:ext cx="17065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r</a:t>
            </a:r>
            <a:r>
              <a:rPr lang="en-US" baseline="-25000" dirty="0" err="1">
                <a:solidFill>
                  <a:srgbClr val="7030A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4C3010-DE6A-2948-8C41-C290ED212C6D}"/>
              </a:ext>
            </a:extLst>
          </p:cNvPr>
          <p:cNvSpPr txBox="1"/>
          <p:nvPr/>
        </p:nvSpPr>
        <p:spPr>
          <a:xfrm>
            <a:off x="801688" y="6081713"/>
            <a:ext cx="3006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any remaining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P1 due TODAY!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3D38-ADCC-054E-A9E3-5BB7B49F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Preliminary</a:t>
            </a:r>
            <a:r>
              <a:rPr lang="en-US" dirty="0"/>
              <a:t> grading rubric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294D-3157-DE49-B5D1-96824E98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949"/>
            <a:ext cx="9144000" cy="2776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6F1B2-2E4C-A643-8597-2A2871F5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3684"/>
            <a:ext cx="9144000" cy="26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5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861399C9-28BD-BA4B-B776-8A8D66898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Rankings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E97E39E-05AE-8048-A204-313B45B3B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0363"/>
            <a:ext cx="4876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0896060-C521-034B-9B4D-0FE91181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close are two rankings?</a:t>
            </a:r>
          </a:p>
        </p:txBody>
      </p:sp>
      <p:pic>
        <p:nvPicPr>
          <p:cNvPr id="15362" name="Picture 2" descr="Picture 2.png">
            <a:extLst>
              <a:ext uri="{FF2B5EF4-FFF2-40B4-BE49-F238E27FC236}">
                <a16:creationId xmlns:a16="http://schemas.microsoft.com/office/drawing/2014/main" id="{06826E9D-DA35-B540-9055-9254B3F20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57375"/>
            <a:ext cx="46116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icture 3.png">
            <a:extLst>
              <a:ext uri="{FF2B5EF4-FFF2-40B4-BE49-F238E27FC236}">
                <a16:creationId xmlns:a16="http://schemas.microsoft.com/office/drawing/2014/main" id="{CAA0285F-3FA7-9C49-BE4D-B89CE1BCB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878013"/>
            <a:ext cx="4141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2DBBC88A-F8A3-EA4E-B096-5E64AD71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1676677-4521-B349-8D3E-755016EA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2236788"/>
            <a:ext cx="363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Formal problem: Counting inversions</a:t>
            </a:r>
          </a:p>
        </p:txBody>
      </p:sp>
      <p:sp>
        <p:nvSpPr>
          <p:cNvPr id="16387" name="TextBox 3">
            <a:extLst>
              <a:ext uri="{FF2B5EF4-FFF2-40B4-BE49-F238E27FC236}">
                <a16:creationId xmlns:a16="http://schemas.microsoft.com/office/drawing/2014/main" id="{9E855EB1-3125-964D-B87B-784FABB1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059238"/>
            <a:ext cx="2995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Divide and Conquer algorithm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8006</TotalTime>
  <Words>790</Words>
  <Application>Microsoft Macintosh PowerPoint</Application>
  <PresentationFormat>On-screen Show (4:3)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ＭＳ Ｐゴシック</vt:lpstr>
      <vt:lpstr>Calibri</vt:lpstr>
      <vt:lpstr>Office Theme</vt:lpstr>
      <vt:lpstr>Lecture 24 </vt:lpstr>
      <vt:lpstr>Please have a face mask on</vt:lpstr>
      <vt:lpstr>Coding P1 due TODAY!</vt:lpstr>
      <vt:lpstr>Group formation instructions</vt:lpstr>
      <vt:lpstr>Preliminary grading rubric</vt:lpstr>
      <vt:lpstr>Questions/Comments?</vt:lpstr>
      <vt:lpstr>Rankings</vt:lpstr>
      <vt:lpstr>How close are two rankings?</vt:lpstr>
      <vt:lpstr>Rest of today’s agenda</vt:lpstr>
      <vt:lpstr>Problem definition on the board…</vt:lpstr>
      <vt:lpstr>Solve a harder problem</vt:lpstr>
      <vt:lpstr>Example 1: All inversions-- (2i-1,2i)</vt:lpstr>
      <vt:lpstr>Can be horribly wrong in general</vt:lpstr>
      <vt:lpstr>Bad case: “crossing inversions”</vt:lpstr>
      <vt:lpstr>Example 2: Solving the bad case</vt:lpstr>
      <vt:lpstr>Example 3: Solving the bad case</vt:lpstr>
      <vt:lpstr>Solving the bad case</vt:lpstr>
      <vt:lpstr>Divide and Conquer</vt:lpstr>
      <vt:lpstr>MergeSortCount algorithm</vt:lpstr>
      <vt:lpstr>MERGE-COUNT(aL,aR)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31 </dc:title>
  <dc:creator>Atri</dc:creator>
  <cp:lastModifiedBy>Atri Rudra</cp:lastModifiedBy>
  <cp:revision>40</cp:revision>
  <dcterms:created xsi:type="dcterms:W3CDTF">2011-11-09T02:32:32Z</dcterms:created>
  <dcterms:modified xsi:type="dcterms:W3CDTF">2021-10-29T18:23:20Z</dcterms:modified>
</cp:coreProperties>
</file>