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15" r:id="rId3"/>
    <p:sldId id="455" r:id="rId4"/>
    <p:sldId id="454" r:id="rId5"/>
    <p:sldId id="283" r:id="rId6"/>
    <p:sldId id="284" r:id="rId7"/>
    <p:sldId id="258" r:id="rId8"/>
    <p:sldId id="312" r:id="rId9"/>
    <p:sldId id="259" r:id="rId10"/>
    <p:sldId id="260" r:id="rId11"/>
    <p:sldId id="278" r:id="rId12"/>
    <p:sldId id="261" r:id="rId13"/>
    <p:sldId id="262" r:id="rId14"/>
    <p:sldId id="280" r:id="rId15"/>
    <p:sldId id="286" r:id="rId16"/>
    <p:sldId id="285" r:id="rId17"/>
    <p:sldId id="268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806D5C-F3B5-6A4E-8768-33C3E44B6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74D05-817C-CC4B-965E-83761921AF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9630145-9F0B-E447-AC6A-6AEF9F59F995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8EAB1-F263-C14D-B1D1-0EDEB2C93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B0DA-CA32-9F4E-9F31-7C74C2452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631D93-70E5-DF41-BE13-CBA565840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9690A9-9877-0D4F-96C7-89B244609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82E78-0325-5A48-828D-FC3D1F9A36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B10AE0-5EE5-6244-94DB-799E179D326C}" type="datetimeFigureOut">
              <a:rPr lang="en-US"/>
              <a:pPr>
                <a:defRPr/>
              </a:pPr>
              <a:t>11/10/21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0BD9F6-D3DE-7240-BCDC-EA484FE9C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D27F4A-6895-F847-8E86-E5FEDA26C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D069-7256-7A49-9316-6D01C0D637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9734B-E2DA-254C-91A0-2F920233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15A1F2-0CD4-BB43-9C4F-E7E9A2A29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87A4-487B-8F4F-8DBB-CA7F733A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60BD-BFF1-C746-81D1-A3EA73BC2B55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34AE-3C1E-FA4B-83B8-EAC82E10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843-9C85-5840-91EA-018E6441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D6BC-BCAD-BC4E-B4F8-972E219B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9CA85-6531-E244-8CFE-1486A520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332F-B4A3-8044-9A76-BBB1D6E6E869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85DD-9EC1-AB4B-8652-D0CC9B97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C340-3913-AA4F-90FB-622C3378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C483-0B2E-AE4C-8044-42DACE124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1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A502-1CE5-924C-978F-5A69DE2D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F365-BE13-7843-AFD8-82463E2FA263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535F9-B242-A446-934D-4292F835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BA7E-8717-3342-A0AD-0F33B34F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3BE0-1E9B-1C49-ADDF-60080D9D3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33B1-A81A-9946-8F02-D7DFF786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7D9B-3632-9647-9D49-1FD5CFBCDF7E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0C08-DC7D-7447-9D5F-D19279DD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5D6F-BE15-AE4F-A100-97DDAE5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E621B-27A7-0B4E-BFEF-44609E0A0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8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6487D-C377-8F45-8D13-D011695C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6E46-612D-CC4B-83F3-4A2CEEB37381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EC88-7646-6747-9192-32B98EBE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963B-3FCA-C443-AD29-DE23DCFD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CD64-2DEF-0C4A-9EA2-4D83A6F8B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5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A871C-7404-E140-BDCB-C886CAB7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900C-EA6F-534A-BAA6-CA3E4D054C92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A3B8A-54D1-4C4A-8DB4-1BC8EDAF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861DC0-2FED-D643-8025-0672529F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58DA-60A7-164E-A9FE-4F2314DB0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D23E4B-D37F-F34A-A9CD-F5F2B3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2AE9-FD88-2749-91AC-AEC864843A71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B5382-AC3B-2A4E-9DEB-3F6A62A3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AA984D-67BB-3E43-A649-2B37806F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FBF8-D61E-4146-99DC-E42A85206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1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0246F2-7D20-A443-86BA-8CFAAEE2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6D5A-F0DA-C947-91EF-C8836750AB0F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7B269E-E54D-7944-A0BE-F1CC9DD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D83AB-0EBF-E641-B65E-A70820CA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7E73-E3F9-CE44-805C-B22EE3FC0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6800DA-7179-DB42-8F88-E3A137A8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8E2-EDF8-5C4E-B175-CFFFF904CF16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BA8DC8-D199-A349-8AA4-F02B6C5E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41CD2-493B-394A-8AAD-2642E99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4B046-16C8-7C47-9CF2-3D07C55E0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34B843-B0B7-CA4D-84DC-9D0B05D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FA82-688A-2642-ADD7-EA49A9AB312D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129CB4-F698-EA4F-9EC0-B7631618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E4A64-90B2-9D43-9E0D-D69952AE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BB11-6D59-F74C-9EDA-7064F52E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734FD9-2119-3541-9AEE-D1F63250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E8EF-A633-1841-BE97-66E72111573D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FB1F3C-0807-7041-B9AA-A61B91BC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E8479D-F2C2-8B4F-8180-473B0B46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A9AE-5709-6A45-93C4-846C63DE2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1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CF28E5-BA07-E04C-AF03-DE9A4A359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1261E5-52BD-4442-88E4-99B4A8A96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D1E3-F761-7443-8A30-50BBF4A4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DA5D1F6-A056-0941-8E48-D3490E78825F}" type="datetime1">
              <a:rPr lang="en-US" altLang="en-US"/>
              <a:pPr>
                <a:defRPr/>
              </a:pPr>
              <a:t>11/10/21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6F86-5191-5448-B65D-39F94C2E1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376C-CDC2-FD45-A9EC-B2459ECD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4E354B-33AC-514D-87C6-2B42B424E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3D9AD2D-46FE-2C46-A0C8-C021ED234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0D60F-68C6-CD42-A304-D1AE304B4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10,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1367B0D-1BE3-B741-94B3-C98BBE1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8F045044-97A3-D548-BFAE-DB8CD501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308600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E883C50-2FC0-3442-853C-9AEB9DF4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4019C9F-0A06-4E48-9A63-C711F14A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52DFC47-796F-9144-9000-A01276D9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D29F3A5F-CE23-A94A-9509-C58629FD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DA02041F-AF21-9F45-8A2A-BCC5B656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AF8F31D0-B601-5F4E-9DB2-80F9B04A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62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E6849D17-6539-6641-A045-877CEE3B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1E64657D-4C18-EF49-9A2A-6CC9E04F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1417638"/>
            <a:ext cx="2822575" cy="1111250"/>
          </a:xfrm>
          <a:prstGeom prst="cloudCallout">
            <a:avLst>
              <a:gd name="adj1" fmla="val -12370"/>
              <a:gd name="adj2" fmla="val 4394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Proof of correctness by induction on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A3018C6-13F1-FE44-8518-A5DAC787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671638"/>
            <a:ext cx="2209800" cy="857250"/>
          </a:xfrm>
          <a:prstGeom prst="wedgeRectCallout">
            <a:avLst>
              <a:gd name="adj1" fmla="val -68481"/>
              <a:gd name="adj2" fmla="val 97944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Correct for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=0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D38E9AFE-C606-5043-B56A-14D4F73A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4310063"/>
            <a:ext cx="1508125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A3FF25B-D98D-4341-9A1C-F3BF4678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310063"/>
            <a:ext cx="1509713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j-1 )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886919-0605-A842-AA94-14522B4C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343525"/>
            <a:ext cx="6146800" cy="7254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D5FAD5B-4F18-E34C-8ADA-476404D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5602" name="Group 46">
            <a:extLst>
              <a:ext uri="{FF2B5EF4-FFF2-40B4-BE49-F238E27FC236}">
                <a16:creationId xmlns:a16="http://schemas.microsoft.com/office/drawing/2014/main" id="{DD16F2F2-7111-6F4E-98D7-611A89A0697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5634" name="Group 11">
              <a:extLst>
                <a:ext uri="{FF2B5EF4-FFF2-40B4-BE49-F238E27FC236}">
                  <a16:creationId xmlns:a16="http://schemas.microsoft.com/office/drawing/2014/main" id="{69392CD1-EA5C-C848-B0C2-15749D98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5" name="Group 12">
              <a:extLst>
                <a:ext uri="{FF2B5EF4-FFF2-40B4-BE49-F238E27FC236}">
                  <a16:creationId xmlns:a16="http://schemas.microsoft.com/office/drawing/2014/main" id="{D3E1765E-995F-D643-A8A0-1EC190D1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6" name="Group 16">
              <a:extLst>
                <a:ext uri="{FF2B5EF4-FFF2-40B4-BE49-F238E27FC236}">
                  <a16:creationId xmlns:a16="http://schemas.microsoft.com/office/drawing/2014/main" id="{BC6252B4-4194-8948-8A1E-343E2076C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7" name="Group 20">
              <a:extLst>
                <a:ext uri="{FF2B5EF4-FFF2-40B4-BE49-F238E27FC236}">
                  <a16:creationId xmlns:a16="http://schemas.microsoft.com/office/drawing/2014/main" id="{720A5D40-EEE3-594F-9CFB-554EFEC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8" name="Group 24">
              <a:extLst>
                <a:ext uri="{FF2B5EF4-FFF2-40B4-BE49-F238E27FC236}">
                  <a16:creationId xmlns:a16="http://schemas.microsoft.com/office/drawing/2014/main" id="{4790652B-22FA-C74F-8AE8-DF4EF2DB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9" name="TextBox 28">
              <a:extLst>
                <a:ext uri="{FF2B5EF4-FFF2-40B4-BE49-F238E27FC236}">
                  <a16:creationId xmlns:a16="http://schemas.microsoft.com/office/drawing/2014/main" id="{65A34308-4F81-974F-95A3-B209FA04E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5640" name="TextBox 29">
              <a:extLst>
                <a:ext uri="{FF2B5EF4-FFF2-40B4-BE49-F238E27FC236}">
                  <a16:creationId xmlns:a16="http://schemas.microsoft.com/office/drawing/2014/main" id="{126F5CEA-9A66-414A-A085-435132A38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5641" name="TextBox 30">
              <a:extLst>
                <a:ext uri="{FF2B5EF4-FFF2-40B4-BE49-F238E27FC236}">
                  <a16:creationId xmlns:a16="http://schemas.microsoft.com/office/drawing/2014/main" id="{50D32DC1-675F-4245-B7EA-9991F47D4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642" name="TextBox 31">
              <a:extLst>
                <a:ext uri="{FF2B5EF4-FFF2-40B4-BE49-F238E27FC236}">
                  <a16:creationId xmlns:a16="http://schemas.microsoft.com/office/drawing/2014/main" id="{0798AA48-30C9-1F47-B8BA-55881127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5643" name="TextBox 32">
              <a:extLst>
                <a:ext uri="{FF2B5EF4-FFF2-40B4-BE49-F238E27FC236}">
                  <a16:creationId xmlns:a16="http://schemas.microsoft.com/office/drawing/2014/main" id="{2613D458-0AF4-BF4B-AC9F-E9751B37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3398838"/>
            <a:ext cx="923925" cy="5635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B022994D-620C-BE4A-AB82-36BF8C5D3DE0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879850"/>
            <a:ext cx="2768600" cy="798513"/>
            <a:chOff x="3738992" y="3879728"/>
            <a:chExt cx="2768031" cy="7986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992" y="4114719"/>
              <a:ext cx="9221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875" y="4114719"/>
              <a:ext cx="922148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4480951" y="3799620"/>
              <a:ext cx="234991" cy="39520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 rot="16200000" flipH="1">
              <a:off x="5426098" y="3903596"/>
              <a:ext cx="317556" cy="2698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DC81A2EF-F192-4449-B3CB-004ECE4CABC7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4595813"/>
            <a:ext cx="2327275" cy="798512"/>
            <a:chOff x="2649648" y="4595829"/>
            <a:chExt cx="2326817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22155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922156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rot="5400000">
              <a:off x="3374948" y="4332400"/>
              <a:ext cx="234991" cy="7618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4340752" y="4656980"/>
              <a:ext cx="234991" cy="11269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9062515D-51CA-DB49-AF85-007CDEA3CF40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5395913"/>
            <a:ext cx="922338" cy="868362"/>
            <a:chOff x="4053788" y="5395276"/>
            <a:chExt cx="922677" cy="86880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8" y="5700231"/>
              <a:ext cx="922677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5400000">
              <a:off x="4361854" y="5547754"/>
              <a:ext cx="306543" cy="158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05177DB1-F4BF-4246-A846-CBAE4848A8F8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167063" cy="1668462"/>
            <a:chOff x="5584346" y="4801724"/>
            <a:chExt cx="3167058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 rot="5400000">
              <a:off x="5892340" y="5630295"/>
              <a:ext cx="306348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094" y="5144581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rot="5400000">
              <a:off x="7327441" y="4822340"/>
              <a:ext cx="342857" cy="30162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 rot="16200000" flipH="1">
              <a:off x="8115626" y="4862828"/>
              <a:ext cx="234920" cy="112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 rot="5400000">
              <a:off x="8137855" y="5753310"/>
              <a:ext cx="304762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AE5A1019-B21D-C54E-A29B-3562741BEC21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321175"/>
            <a:ext cx="2851150" cy="1155700"/>
            <a:chOff x="5584346" y="4320575"/>
            <a:chExt cx="2852262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4913102"/>
              <a:ext cx="922698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 rot="16200000" flipH="1">
              <a:off x="5870970" y="4739172"/>
              <a:ext cx="235104" cy="1127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922697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825"/>
              <a:ext cx="1006868" cy="2049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6417C5C-6D3D-4741-B4BC-5735F91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C8A92760-22D2-BA4D-840D-2CBCAF9C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CBDCD53-2E9C-7643-BD8B-74BA89F1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Memory to be smarter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6439259E-6A1E-4042-BE03-53287BE7E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070100"/>
            <a:ext cx="414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Using more space can reduce runtime!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6CF8F12-7682-9F45-B11E-0E9FEB3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many distinct OPT values?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7719C91-5846-1346-8A4D-367B3C9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9698" name="TextBox 3">
            <a:extLst>
              <a:ext uri="{FF2B5EF4-FFF2-40B4-BE49-F238E27FC236}">
                <a16:creationId xmlns:a16="http://schemas.microsoft.com/office/drawing/2014/main" id="{3638CD92-4A87-8D4B-AFB5-E2E3AEAC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029022FB-7DAB-9445-B591-3A1F8296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5F54C4C5-4627-BC4D-92F8-E7333989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3DE9E9B7-72D5-3348-8E73-8E166725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6FA4C6AD-869B-5045-A910-8FAE63F0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B0702-A785-E341-8C19-E9EFB975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4299"/>
            <a:ext cx="9163713" cy="493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C066-85A0-224D-A08A-84FC3D68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62" y="2242877"/>
            <a:ext cx="8864186" cy="13941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39E6A0F-A7CD-6249-83EF-531E8B62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0961F02-E6AE-C446-BB12-BE5655EB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17">
            <a:extLst>
              <a:ext uri="{FF2B5EF4-FFF2-40B4-BE49-F238E27FC236}">
                <a16:creationId xmlns:a16="http://schemas.microsoft.com/office/drawing/2014/main" id="{1E495B5C-DFA3-4E47-86DA-E44F2048415C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7947025" cy="663575"/>
            <a:chOff x="173558" y="6079117"/>
            <a:chExt cx="7945999" cy="66230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CE6CB41-6649-9E45-8B8C-B70A577C3E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3" y="6209043"/>
              <a:ext cx="7661874" cy="1109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0E8115A-BD25-824E-B344-231ABC85CD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367" y="6203496"/>
              <a:ext cx="250346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8DDC7B-2F0B-2346-A7CB-33E1331148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519" y="6203496"/>
              <a:ext cx="250346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6E3DED-9A8A-574D-BF73-CAF2CCDD67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432" y="6203496"/>
              <a:ext cx="250346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E302F2-DDB6-624D-969D-484D220CC4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5822" y="6203496"/>
              <a:ext cx="250346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9A456F-0792-7E47-B608-F23EDDF1D1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671" y="6203496"/>
              <a:ext cx="250346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0" name="TextBox 12">
              <a:extLst>
                <a:ext uri="{FF2B5EF4-FFF2-40B4-BE49-F238E27FC236}">
                  <a16:creationId xmlns:a16="http://schemas.microsoft.com/office/drawing/2014/main" id="{F4180DDB-9AAD-704D-A3B7-941C5C916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957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17431" name="TextBox 13">
              <a:extLst>
                <a:ext uri="{FF2B5EF4-FFF2-40B4-BE49-F238E27FC236}">
                  <a16:creationId xmlns:a16="http://schemas.microsoft.com/office/drawing/2014/main" id="{5D1D4F04-1FAA-3E4B-9293-15787BA1E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41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17432" name="TextBox 14">
              <a:extLst>
                <a:ext uri="{FF2B5EF4-FFF2-40B4-BE49-F238E27FC236}">
                  <a16:creationId xmlns:a16="http://schemas.microsoft.com/office/drawing/2014/main" id="{E6A25A0E-D424-5D4A-A6D1-A2A8623C0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127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  <p:sp>
          <p:nvSpPr>
            <p:cNvPr id="17433" name="TextBox 15">
              <a:extLst>
                <a:ext uri="{FF2B5EF4-FFF2-40B4-BE49-F238E27FC236}">
                  <a16:creationId xmlns:a16="http://schemas.microsoft.com/office/drawing/2014/main" id="{C81AF751-1D71-254D-A55D-9F87D0873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10385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Thursday</a:t>
              </a:r>
            </a:p>
          </p:txBody>
        </p:sp>
        <p:sp>
          <p:nvSpPr>
            <p:cNvPr id="17434" name="TextBox 16">
              <a:extLst>
                <a:ext uri="{FF2B5EF4-FFF2-40B4-BE49-F238E27FC236}">
                  <a16:creationId xmlns:a16="http://schemas.microsoft.com/office/drawing/2014/main" id="{25897C6E-C4AC-B642-87AE-2CC1418DE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75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Friday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E4BD3F0-4B75-5544-AA04-327754DD4AC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17419" name="TextBox 25">
              <a:extLst>
                <a:ext uri="{FF2B5EF4-FFF2-40B4-BE49-F238E27FC236}">
                  <a16:creationId xmlns:a16="http://schemas.microsoft.com/office/drawing/2014/main" id="{36EFCDEF-CA2E-BD4B-9D6F-1CAC3F4E3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17420" name="TextBox 26">
              <a:extLst>
                <a:ext uri="{FF2B5EF4-FFF2-40B4-BE49-F238E27FC236}">
                  <a16:creationId xmlns:a16="http://schemas.microsoft.com/office/drawing/2014/main" id="{32F48FFC-68A8-4B40-B3AB-D73D6063F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17421" name="TextBox 27">
              <a:extLst>
                <a:ext uri="{FF2B5EF4-FFF2-40B4-BE49-F238E27FC236}">
                  <a16:creationId xmlns:a16="http://schemas.microsoft.com/office/drawing/2014/main" id="{DC98784B-22E4-074D-A281-E0957F2C9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17422" name="TextBox 28">
              <a:extLst>
                <a:ext uri="{FF2B5EF4-FFF2-40B4-BE49-F238E27FC236}">
                  <a16:creationId xmlns:a16="http://schemas.microsoft.com/office/drawing/2014/main" id="{76D28007-E4B1-5A44-B1D4-B88A2310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17423" name="TextBox 29">
              <a:extLst>
                <a:ext uri="{FF2B5EF4-FFF2-40B4-BE49-F238E27FC236}">
                  <a16:creationId xmlns:a16="http://schemas.microsoft.com/office/drawing/2014/main" id="{8532CD6B-6128-024C-A57C-24FBA51E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1F0F5F4-89EE-504D-9AB9-29681BD5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E1F454D-C111-6A4D-8228-7DF88435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7">
            <a:extLst>
              <a:ext uri="{FF2B5EF4-FFF2-40B4-BE49-F238E27FC236}">
                <a16:creationId xmlns:a16="http://schemas.microsoft.com/office/drawing/2014/main" id="{F7F43630-CE15-334F-98B2-D5115D4000C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7947025" cy="663575"/>
            <a:chOff x="173558" y="6079117"/>
            <a:chExt cx="7945999" cy="66230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2ADBFC4-680B-D140-97EA-05C4D5AED2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3" y="6209043"/>
              <a:ext cx="7661874" cy="11091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83F36A1-764B-FA42-B276-2B15B1F15C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367" y="6203496"/>
              <a:ext cx="250346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808E865-BE70-304F-8AEC-F41703A6DF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519" y="6203496"/>
              <a:ext cx="250346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413EB7-670A-AA4F-A06D-49F3ED8A6F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432" y="6203496"/>
              <a:ext cx="250346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CE3D91-0C22-1D47-A7C4-F8128C3312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5822" y="6203496"/>
              <a:ext cx="250346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EF442C-3613-5B4C-BD36-DDBD3BCDAF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671" y="6203496"/>
              <a:ext cx="250346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0" name="TextBox 12">
              <a:extLst>
                <a:ext uri="{FF2B5EF4-FFF2-40B4-BE49-F238E27FC236}">
                  <a16:creationId xmlns:a16="http://schemas.microsoft.com/office/drawing/2014/main" id="{D542AA69-133A-2D41-9703-CC53106B4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9570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18461" name="TextBox 13">
              <a:extLst>
                <a:ext uri="{FF2B5EF4-FFF2-40B4-BE49-F238E27FC236}">
                  <a16:creationId xmlns:a16="http://schemas.microsoft.com/office/drawing/2014/main" id="{90471BE4-40C8-F548-ACD0-CC04E0B20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412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18462" name="TextBox 14">
              <a:extLst>
                <a:ext uri="{FF2B5EF4-FFF2-40B4-BE49-F238E27FC236}">
                  <a16:creationId xmlns:a16="http://schemas.microsoft.com/office/drawing/2014/main" id="{3228F358-0913-4C44-BD08-C64950EB1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127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  <p:sp>
          <p:nvSpPr>
            <p:cNvPr id="18463" name="TextBox 15">
              <a:extLst>
                <a:ext uri="{FF2B5EF4-FFF2-40B4-BE49-F238E27FC236}">
                  <a16:creationId xmlns:a16="http://schemas.microsoft.com/office/drawing/2014/main" id="{1B0C9536-84CB-FB4C-8E46-34B446EEC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10385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Thursday</a:t>
              </a:r>
            </a:p>
          </p:txBody>
        </p:sp>
        <p:sp>
          <p:nvSpPr>
            <p:cNvPr id="18464" name="TextBox 16">
              <a:extLst>
                <a:ext uri="{FF2B5EF4-FFF2-40B4-BE49-F238E27FC236}">
                  <a16:creationId xmlns:a16="http://schemas.microsoft.com/office/drawing/2014/main" id="{8F7B8EAD-4C08-8048-AB47-DD60AA756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75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Friday</a:t>
              </a:r>
            </a:p>
          </p:txBody>
        </p: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E17CC91-7A0E-7548-B47A-8277BFC1342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3DF09E75-6E3E-0A44-A07D-064334385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18438" name="Group 33">
            <a:extLst>
              <a:ext uri="{FF2B5EF4-FFF2-40B4-BE49-F238E27FC236}">
                <a16:creationId xmlns:a16="http://schemas.microsoft.com/office/drawing/2014/main" id="{749C48AC-381D-7641-BABD-A5B5747AB46D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18451" name="TextBox 26">
              <a:extLst>
                <a:ext uri="{FF2B5EF4-FFF2-40B4-BE49-F238E27FC236}">
                  <a16:creationId xmlns:a16="http://schemas.microsoft.com/office/drawing/2014/main" id="{0CE5BABC-58D6-7A48-8FA3-C42364AE9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18439" name="Group 31">
            <a:extLst>
              <a:ext uri="{FF2B5EF4-FFF2-40B4-BE49-F238E27FC236}">
                <a16:creationId xmlns:a16="http://schemas.microsoft.com/office/drawing/2014/main" id="{AD676772-84F5-324B-91F4-E654EB469CC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18449" name="TextBox 27">
              <a:extLst>
                <a:ext uri="{FF2B5EF4-FFF2-40B4-BE49-F238E27FC236}">
                  <a16:creationId xmlns:a16="http://schemas.microsoft.com/office/drawing/2014/main" id="{1599E316-349A-8F43-AC4E-18E2446E8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A044F11F-A10A-F746-973E-4B31A505220F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18447" name="TextBox 28">
              <a:extLst>
                <a:ext uri="{FF2B5EF4-FFF2-40B4-BE49-F238E27FC236}">
                  <a16:creationId xmlns:a16="http://schemas.microsoft.com/office/drawing/2014/main" id="{B792941F-8C1E-684A-AE47-2A92B97B9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6E9A5E6B-39CF-6B44-8812-10761517EC09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18445" name="TextBox 29">
              <a:extLst>
                <a:ext uri="{FF2B5EF4-FFF2-40B4-BE49-F238E27FC236}">
                  <a16:creationId xmlns:a16="http://schemas.microsoft.com/office/drawing/2014/main" id="{FE92B2CC-5291-E143-8D38-3948AC19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DC67750-687A-F548-A8E0-8629CFA5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6742DE9-0DA9-EE41-A547-9A21CC26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Input: </a:t>
            </a:r>
            <a:r>
              <a:rPr lang="en-US" altLang="en-US" sz="2400">
                <a:solidFill>
                  <a:srgbClr val="B700B7"/>
                </a:solidFill>
              </a:rPr>
              <a:t>n</a:t>
            </a:r>
            <a:r>
              <a:rPr lang="en-US" altLang="en-US" sz="2400"/>
              <a:t> jobs (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421172BF-92BF-3348-9310-2FEDA253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Output: A schedule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s.t. no two jobs in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have a conflict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8D0D1FF1-8D7C-034C-AE6B-7FCF5308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Goal: max </a:t>
            </a:r>
            <a:r>
              <a:rPr lang="en-US" altLang="en-US" sz="2400">
                <a:solidFill>
                  <a:srgbClr val="B700B7"/>
                </a:solidFill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</a:rPr>
              <a:t>i in S </a:t>
            </a:r>
            <a:r>
              <a:rPr lang="en-US" altLang="en-US" sz="2400">
                <a:solidFill>
                  <a:srgbClr val="B700B7"/>
                </a:solidFill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AFD57213-B110-5540-B886-A7ABFB84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Assume: jobs are sorted by their finish time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50D9E8-ABC7-7341-B21D-25F2C95F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3">
            <a:extLst>
              <a:ext uri="{FF2B5EF4-FFF2-40B4-BE49-F238E27FC236}">
                <a16:creationId xmlns:a16="http://schemas.microsoft.com/office/drawing/2014/main" id="{2E61B12E-D414-3F40-9CE5-E32C9677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2160588"/>
            <a:ext cx="523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Finish designing a recursive algorithm for the problem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C2A51E0-6157-FD41-9335-5D13594D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A27B422-512D-DE44-B517-9A7B267A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17B49343-C8A0-FD43-93EA-AD03580E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</a:rPr>
              <a:t>p(j) </a:t>
            </a:r>
            <a:r>
              <a:rPr lang="en-US" altLang="en-US" sz="2200"/>
              <a:t>= largest </a:t>
            </a:r>
            <a:r>
              <a:rPr lang="en-US" altLang="en-US" sz="2200">
                <a:solidFill>
                  <a:srgbClr val="B700B7"/>
                </a:solidFill>
              </a:rPr>
              <a:t>i &lt; j</a:t>
            </a:r>
            <a:r>
              <a:rPr lang="en-US" altLang="en-US" sz="2200"/>
              <a:t> s.t. </a:t>
            </a:r>
            <a:r>
              <a:rPr lang="en-US" altLang="en-US" sz="2200">
                <a:solidFill>
                  <a:srgbClr val="B700B7"/>
                </a:solidFill>
              </a:rPr>
              <a:t>i</a:t>
            </a:r>
            <a:r>
              <a:rPr lang="en-US" altLang="en-US" sz="2200"/>
              <a:t> does not conflict with </a:t>
            </a:r>
            <a:r>
              <a:rPr lang="en-US" altLang="en-US" sz="22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EA40B452-C612-8445-BE18-AFD15076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2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= </a:t>
            </a:r>
            <a:r>
              <a:rPr lang="en-US" altLang="en-US" sz="2200">
                <a:solidFill>
                  <a:srgbClr val="B700B7"/>
                </a:solidFill>
              </a:rPr>
              <a:t>0</a:t>
            </a:r>
            <a:r>
              <a:rPr lang="en-US" altLang="en-US" sz="2200"/>
              <a:t> if no such</a:t>
            </a:r>
            <a:r>
              <a:rPr lang="en-US" altLang="en-US" sz="2200">
                <a:solidFill>
                  <a:srgbClr val="B700B7"/>
                </a:solidFill>
              </a:rPr>
              <a:t> i </a:t>
            </a:r>
            <a:r>
              <a:rPr lang="en-US" altLang="en-US" sz="2200"/>
              <a:t>exists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2FD3151C-704C-9542-9CDF-A8A147A7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</a:rPr>
              <a:t>OPT(j) </a:t>
            </a:r>
            <a:r>
              <a:rPr lang="en-US" altLang="en-US" sz="2400"/>
              <a:t>= optimal value on instance </a:t>
            </a:r>
            <a:r>
              <a:rPr lang="en-US" altLang="en-US" sz="2400">
                <a:solidFill>
                  <a:srgbClr val="B700B7"/>
                </a:solidFill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9732</TotalTime>
  <Words>529</Words>
  <Application>Microsoft Macintosh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Lecture 29</vt:lpstr>
      <vt:lpstr>Please have a face mask on</vt:lpstr>
      <vt:lpstr>Homework 6 out</vt:lpstr>
      <vt:lpstr>Questions/Comments?</vt:lpstr>
      <vt:lpstr>End of Semester blues</vt:lpstr>
      <vt:lpstr>Previous Greedy algorithm</vt:lpstr>
      <vt:lpstr>Weighted Interval Scheduling</vt:lpstr>
      <vt:lpstr>Today’s agenda</vt:lpstr>
      <vt:lpstr>Couple more definitions</vt:lpstr>
      <vt:lpstr>Property of OPT</vt:lpstr>
      <vt:lpstr>PowerPoint Presentation</vt:lpstr>
      <vt:lpstr>A recursive algorithm</vt:lpstr>
      <vt:lpstr>Exponential Running Time</vt:lpstr>
      <vt:lpstr>PowerPoint Presentation</vt:lpstr>
      <vt:lpstr>Using Memory to be smarter</vt:lpstr>
      <vt:lpstr>How many distinct OPT values?</vt:lpstr>
      <vt:lpstr>A recursive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34</cp:revision>
  <cp:lastPrinted>2017-11-16T20:56:35Z</cp:lastPrinted>
  <dcterms:created xsi:type="dcterms:W3CDTF">2011-11-28T02:10:35Z</dcterms:created>
  <dcterms:modified xsi:type="dcterms:W3CDTF">2021-11-10T19:37:56Z</dcterms:modified>
</cp:coreProperties>
</file>