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423" r:id="rId3"/>
    <p:sldId id="259" r:id="rId4"/>
    <p:sldId id="260" r:id="rId5"/>
    <p:sldId id="403" r:id="rId6"/>
    <p:sldId id="261" r:id="rId7"/>
    <p:sldId id="401" r:id="rId8"/>
    <p:sldId id="417" r:id="rId9"/>
    <p:sldId id="418" r:id="rId10"/>
    <p:sldId id="272" r:id="rId11"/>
    <p:sldId id="382" r:id="rId12"/>
    <p:sldId id="383" r:id="rId13"/>
    <p:sldId id="402" r:id="rId14"/>
    <p:sldId id="420" r:id="rId15"/>
    <p:sldId id="295" r:id="rId16"/>
    <p:sldId id="312" r:id="rId17"/>
    <p:sldId id="385" r:id="rId18"/>
    <p:sldId id="400" r:id="rId19"/>
    <p:sldId id="404" r:id="rId20"/>
    <p:sldId id="384" r:id="rId21"/>
    <p:sldId id="419" r:id="rId22"/>
    <p:sldId id="282" r:id="rId23"/>
    <p:sldId id="348" r:id="rId24"/>
    <p:sldId id="386" r:id="rId25"/>
    <p:sldId id="412" r:id="rId26"/>
    <p:sldId id="273" r:id="rId27"/>
    <p:sldId id="421" r:id="rId28"/>
    <p:sldId id="361" r:id="rId29"/>
    <p:sldId id="413" r:id="rId30"/>
    <p:sldId id="288" r:id="rId31"/>
    <p:sldId id="405" r:id="rId32"/>
    <p:sldId id="406" r:id="rId33"/>
    <p:sldId id="407" r:id="rId34"/>
    <p:sldId id="422" r:id="rId35"/>
    <p:sldId id="298" r:id="rId36"/>
    <p:sldId id="362" r:id="rId37"/>
    <p:sldId id="374" r:id="rId38"/>
    <p:sldId id="375" r:id="rId39"/>
    <p:sldId id="376" r:id="rId40"/>
    <p:sldId id="377" r:id="rId41"/>
    <p:sldId id="378" r:id="rId42"/>
    <p:sldId id="379" r:id="rId43"/>
    <p:sldId id="300" r:id="rId4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4540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776" y="208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B0E7CE9-8D0E-CD44-A034-806633EFAED8}" type="datetimeFigureOut">
              <a:rPr lang="en-US"/>
              <a:pPr>
                <a:defRPr/>
              </a:pPr>
              <a:t>8/29/22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F126CD9-7BE9-D14A-9C75-515A238B8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8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C36DD0-CBA5-4B47-933D-9C12C0DB30F1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126CD9-7BE9-D14A-9C75-515A238B875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15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DFC0B-75B0-A342-87A6-D7ED2CE49F31}" type="datetime1">
              <a:rPr lang="en-US"/>
              <a:pPr>
                <a:defRPr/>
              </a:pPr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6E3B3-1E5E-584A-87C8-603A2A210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3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375E-6E66-F141-B250-CF2365A7F03A}" type="datetime1">
              <a:rPr lang="en-US"/>
              <a:pPr>
                <a:defRPr/>
              </a:pPr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14C36-DF28-4440-951C-C985D294A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9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76642-EEC1-7D41-9112-3DF500073D82}" type="datetime1">
              <a:rPr lang="en-US"/>
              <a:pPr>
                <a:defRPr/>
              </a:pPr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05D54-5DAD-EF41-BD9A-54468FA48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4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E0EFE-59E6-9D41-AB86-94CB2E01244E}" type="datetime1">
              <a:rPr lang="en-US"/>
              <a:pPr>
                <a:defRPr/>
              </a:pPr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7D8FE-08FC-6B4A-8DC5-192647992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1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80D30-D88B-C54A-BF9D-97F00D5E6FFD}" type="datetime1">
              <a:rPr lang="en-US"/>
              <a:pPr>
                <a:defRPr/>
              </a:pPr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F65D8-825A-5F47-BAA6-9957D34AE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2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430D3-BE7B-1E48-9A13-1195190BB049}" type="datetime1">
              <a:rPr lang="en-US"/>
              <a:pPr>
                <a:defRPr/>
              </a:pPr>
              <a:t>8/29/22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163A3-09A4-6B43-BC5B-E6529700F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10D9F-DB0B-EA4F-A513-66DDE23C2EB0}" type="datetime1">
              <a:rPr lang="en-US"/>
              <a:pPr>
                <a:defRPr/>
              </a:pPr>
              <a:t>8/29/22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4585-5409-AE4C-A4B1-25925E977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4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67518-09B4-844A-A2B8-D4B0D618D007}" type="datetime1">
              <a:rPr lang="en-US"/>
              <a:pPr>
                <a:defRPr/>
              </a:pPr>
              <a:t>8/29/22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574B-9F6E-4846-844F-52F953C81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2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009E1-0973-264C-A2F9-6D8BBB6359D5}" type="datetime1">
              <a:rPr lang="en-US"/>
              <a:pPr>
                <a:defRPr/>
              </a:pPr>
              <a:t>8/29/22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A4358-AC4B-1540-9ED1-CB984E3D0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30E2B-D09B-134E-83B4-49E010D754BE}" type="datetime1">
              <a:rPr lang="en-US"/>
              <a:pPr>
                <a:defRPr/>
              </a:pPr>
              <a:t>8/29/22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7304-6F50-4A4D-B541-FE58FAA4B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8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F72CE-62D0-0F4C-B928-544C1825B08E}" type="datetime1">
              <a:rPr lang="en-US"/>
              <a:pPr>
                <a:defRPr/>
              </a:pPr>
              <a:t>8/29/22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87E23-AFDB-974A-8245-34FB5228A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6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998FAD1-6817-B842-8394-C48318528391}" type="datetime1">
              <a:rPr lang="en-US"/>
              <a:pPr>
                <a:defRPr/>
              </a:pPr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A439E50-85A1-0D4B-90C5-4C5BF9994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42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61267" y="2065274"/>
            <a:ext cx="3164749" cy="249299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latin typeface="+mn-lt"/>
                <a:ea typeface="+mn-ea"/>
                <a:cs typeface="+mn-cs"/>
              </a:rPr>
              <a:t>Welcome</a:t>
            </a:r>
            <a:r>
              <a:rPr lang="en-US" sz="3600" dirty="0"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ea typeface="+mn-ea"/>
                <a:cs typeface="+mn-cs"/>
              </a:rPr>
              <a:t>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latin typeface="+mn-lt"/>
                <a:ea typeface="+mn-ea"/>
                <a:cs typeface="+mn-cs"/>
              </a:rPr>
              <a:t>CSE 331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A8E77-05B6-D447-BCB9-7AA9899A9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506948" cy="68807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Handouts for today</a:t>
            </a: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231900" y="1917700"/>
            <a:ext cx="2746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Syllabus (online)</a:t>
            </a:r>
          </a:p>
        </p:txBody>
      </p:sp>
      <p:sp>
        <p:nvSpPr>
          <p:cNvPr id="23557" name="TextBox 2"/>
          <p:cNvSpPr txBox="1">
            <a:spLocks noChangeArrowheads="1"/>
          </p:cNvSpPr>
          <p:nvPr/>
        </p:nvSpPr>
        <p:spPr bwMode="auto">
          <a:xfrm>
            <a:off x="1231900" y="2798763"/>
            <a:ext cx="58975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Homework Policy document (online)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5FF525-8202-980E-AD97-64895B553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49" y="1536254"/>
            <a:ext cx="8527551" cy="57148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Stop Shop for the Course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085" y="3094242"/>
            <a:ext cx="7505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http://www-</a:t>
            </a:r>
            <a:r>
              <a:rPr lang="en-US" sz="2000" dirty="0" err="1">
                <a:solidFill>
                  <a:srgbClr val="FF0000"/>
                </a:solidFill>
              </a:rPr>
              <a:t>student.cse.buffalo.edu</a:t>
            </a:r>
            <a:r>
              <a:rPr lang="en-US" sz="2000" dirty="0">
                <a:solidFill>
                  <a:srgbClr val="FF0000"/>
                </a:solidFill>
              </a:rPr>
              <a:t>/~</a:t>
            </a:r>
            <a:r>
              <a:rPr lang="en-US" sz="2000" dirty="0" err="1">
                <a:solidFill>
                  <a:srgbClr val="FF0000"/>
                </a:solidFill>
              </a:rPr>
              <a:t>atri</a:t>
            </a:r>
            <a:r>
              <a:rPr lang="en-US" sz="2000" dirty="0">
                <a:solidFill>
                  <a:srgbClr val="FF0000"/>
                </a:solidFill>
              </a:rPr>
              <a:t>/cse331/fall22/</a:t>
            </a:r>
            <a:r>
              <a:rPr lang="en-US" sz="2000" dirty="0" err="1">
                <a:solidFill>
                  <a:srgbClr val="FF0000"/>
                </a:solidFill>
              </a:rPr>
              <a:t>index.html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336" y="1611205"/>
            <a:ext cx="627527" cy="2540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33796" y="1611205"/>
            <a:ext cx="508000" cy="2540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28613" y="1609143"/>
            <a:ext cx="508001" cy="251012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21987" y="1626703"/>
            <a:ext cx="714997" cy="251012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11800" y="1609143"/>
            <a:ext cx="938306" cy="2540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9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things to remember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5412" y="3004638"/>
            <a:ext cx="37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 NOT CHEAT!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8154" y="1740803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WORK HARD!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013" y="4277096"/>
            <a:ext cx="440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READ CAREFULLY!</a:t>
            </a:r>
          </a:p>
        </p:txBody>
      </p:sp>
    </p:spTree>
    <p:extLst>
      <p:ext uri="{BB962C8B-B14F-4D97-AF65-F5344CB8AC3E}">
        <p14:creationId xmlns:p14="http://schemas.microsoft.com/office/powerpoint/2010/main" val="397937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Wait.. What???</a:t>
            </a:r>
          </a:p>
        </p:txBody>
      </p:sp>
      <p:pic>
        <p:nvPicPr>
          <p:cNvPr id="3" name="Picture 3" descr="DSC_01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86075"/>
            <a:ext cx="3667744" cy="434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76578" y="2105826"/>
            <a:ext cx="4700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Make sure you follow submission</a:t>
            </a:r>
          </a:p>
          <a:p>
            <a:r>
              <a:rPr lang="en-US" sz="2400" dirty="0"/>
              <a:t>instructions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6578" y="4200850"/>
            <a:ext cx="4102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Make sure you read problem</a:t>
            </a:r>
          </a:p>
          <a:p>
            <a:r>
              <a:rPr lang="en-US" sz="2400" dirty="0"/>
              <a:t>statements carefully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710667" y="3086401"/>
            <a:ext cx="3794258" cy="1001924"/>
          </a:xfrm>
          <a:prstGeom prst="cloudCallout">
            <a:avLst>
              <a:gd name="adj1" fmla="val -18714"/>
              <a:gd name="adj2" fmla="val 43247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Two most common ways of losing points</a:t>
            </a:r>
          </a:p>
        </p:txBody>
      </p:sp>
    </p:spTree>
    <p:extLst>
      <p:ext uri="{BB962C8B-B14F-4D97-AF65-F5344CB8AC3E}">
        <p14:creationId xmlns:p14="http://schemas.microsoft.com/office/powerpoint/2010/main" val="12715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E159-22FA-CA43-9B1D-96016F652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Advice from 331 TAs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80DAE-9C9E-8642-9A23-52ED287E5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766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49C980-6247-8243-90AD-CF5A66961484}"/>
              </a:ext>
            </a:extLst>
          </p:cNvPr>
          <p:cNvSpPr txBox="1"/>
          <p:nvPr/>
        </p:nvSpPr>
        <p:spPr>
          <a:xfrm>
            <a:off x="578288" y="2702960"/>
            <a:ext cx="834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http://www-</a:t>
            </a:r>
            <a:r>
              <a:rPr lang="en-US" b="1" dirty="0" err="1">
                <a:solidFill>
                  <a:srgbClr val="FF0000"/>
                </a:solidFill>
              </a:rPr>
              <a:t>student.cse.buffalo.edu</a:t>
            </a:r>
            <a:r>
              <a:rPr lang="en-US" b="1" dirty="0">
                <a:solidFill>
                  <a:srgbClr val="FF0000"/>
                </a:solidFill>
              </a:rPr>
              <a:t>/~</a:t>
            </a:r>
            <a:r>
              <a:rPr lang="en-US" b="1" dirty="0" err="1">
                <a:solidFill>
                  <a:srgbClr val="FF0000"/>
                </a:solidFill>
              </a:rPr>
              <a:t>atri</a:t>
            </a:r>
            <a:r>
              <a:rPr lang="en-US" b="1" dirty="0">
                <a:solidFill>
                  <a:srgbClr val="FF0000"/>
                </a:solidFill>
              </a:rPr>
              <a:t>/cse331/support/advice/</a:t>
            </a:r>
            <a:r>
              <a:rPr lang="en-US" b="1" dirty="0" err="1">
                <a:solidFill>
                  <a:srgbClr val="FF0000"/>
                </a:solidFill>
              </a:rPr>
              <a:t>index.html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118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Academic Dishonesty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All your submissions must be your own work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Penalty: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Minimum: A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grade reduction in course</a:t>
            </a:r>
            <a:r>
              <a:rPr lang="en-US" sz="2200" dirty="0">
                <a:latin typeface="Calibri" charset="0"/>
                <a:ea typeface="ＭＳ Ｐゴシック" charset="0"/>
              </a:rPr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Possible: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F</a:t>
            </a:r>
            <a:r>
              <a:rPr lang="en-US" sz="2200" dirty="0">
                <a:latin typeface="Calibri" charset="0"/>
                <a:ea typeface="ＭＳ Ｐゴシック" charset="0"/>
              </a:rPr>
              <a:t> (or higher penalty) if warranted</a:t>
            </a:r>
            <a:endParaRPr lang="en-US" altLang="ja-JP" sz="2200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YOUR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 responsibility to know what is cheating, plagiarism etc.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If not sure, come talk to me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Excuses like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I have a job,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This was OK earlier/in my country,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“This course is hard,” etc. 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WON</a:t>
            </a:r>
            <a:r>
              <a:rPr lang="ja-JP" alt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 WORK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 DO NOT HAVE ANY PATIENCE WITH ANY CHEATING :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 WILL GET A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GRADE REDUCTION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IN THE COURSE 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FOR YOUR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FIRST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MISTAKE</a:t>
            </a:r>
            <a:endParaRPr lang="en-US" altLang="ja-JP" sz="2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 altLang="ja-JP" sz="26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2200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625" y="5159375"/>
            <a:ext cx="8112125" cy="1406525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8A9E20-03A3-0B77-8CE3-CDCB5DDE5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7772400" cy="4925765"/>
          </a:xfrm>
          <a:prstGeom prst="rect">
            <a:avLst/>
          </a:prstGeom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Read the syllabus CAREFULLY!</a:t>
            </a: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1487241" y="4037845"/>
            <a:ext cx="6983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FF0000"/>
                </a:solidFill>
                <a:latin typeface="Calibri" charset="0"/>
              </a:rPr>
              <a:t>No graded material will be handed back until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you pass the syllabus quiz!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62EB32-532A-139A-C680-CC6C1EA9D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2" y="1022707"/>
            <a:ext cx="8979055" cy="5657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188"/>
            <a:ext cx="8229600" cy="1143000"/>
          </a:xfrm>
        </p:spPr>
        <p:txBody>
          <a:bodyPr/>
          <a:lstStyle/>
          <a:p>
            <a:r>
              <a:rPr lang="en-US" dirty="0"/>
              <a:t>More information on the quiz</a:t>
            </a:r>
          </a:p>
        </p:txBody>
      </p:sp>
      <p:sp>
        <p:nvSpPr>
          <p:cNvPr id="4" name="Rectangle 3"/>
          <p:cNvSpPr/>
          <p:nvPr/>
        </p:nvSpPr>
        <p:spPr>
          <a:xfrm>
            <a:off x="268471" y="5507672"/>
            <a:ext cx="8607055" cy="84789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3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Autolab</a:t>
            </a:r>
            <a:endParaRPr lang="en-US" dirty="0"/>
          </a:p>
        </p:txBody>
      </p:sp>
      <p:pic>
        <p:nvPicPr>
          <p:cNvPr id="6" name="Picture 5" descr="Screen Shot 2017-08-26 at 2.50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900"/>
            <a:ext cx="9144000" cy="3120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2986" y="5003846"/>
            <a:ext cx="483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autograder.cse.buffalo.edu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Rectangle 7"/>
          <p:cNvSpPr/>
          <p:nvPr/>
        </p:nvSpPr>
        <p:spPr>
          <a:xfrm>
            <a:off x="3601329" y="3697252"/>
            <a:ext cx="2025748" cy="61085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FDD6DC-C6A4-5E7A-ECFD-7C94A9F13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11592"/>
            <a:ext cx="7772400" cy="4634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submit the following now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6410" y="6280135"/>
            <a:ext cx="791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you were registered by 4pm on Monday, Aug 22 you should be on </a:t>
            </a:r>
            <a:r>
              <a:rPr lang="en-US" dirty="0" err="1"/>
              <a:t>Autolab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11F6C-5859-A746-B9D1-3506E27ED94F}"/>
              </a:ext>
            </a:extLst>
          </p:cNvPr>
          <p:cNvSpPr/>
          <p:nvPr/>
        </p:nvSpPr>
        <p:spPr>
          <a:xfrm>
            <a:off x="3873358" y="4810197"/>
            <a:ext cx="1619598" cy="28840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8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8B650-29FF-8868-BAC0-650EC4026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follow COVID-19 policies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0C397-BFC7-D777-D66C-9444BFA63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83712"/>
            <a:ext cx="7772400" cy="22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7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break-down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FB7A4-443B-5441-844E-94F85D2DD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8890"/>
            <a:ext cx="9144000" cy="31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62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842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Pre-requisites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Required (officially)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CSE 250, [CSE 191 or MTH 311] and MTH 142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At least a C- </a:t>
            </a:r>
            <a:r>
              <a:rPr lang="en-US" sz="1800" dirty="0">
                <a:latin typeface="Calibri" charset="0"/>
                <a:ea typeface="ＭＳ Ｐゴシック" charset="0"/>
              </a:rPr>
              <a:t>(this is recommended)</a:t>
            </a:r>
          </a:p>
          <a:p>
            <a:pPr eaLnBrk="1" hangingPunct="1">
              <a:buFont typeface="Arial" charset="0"/>
              <a:buNone/>
            </a:pPr>
            <a:endParaRPr lang="en-US" sz="2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Required (for practical purposes)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Comfort with proofs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Willingness to work hard!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Accessibility Resources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711200" y="2373313"/>
            <a:ext cx="65166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>
                <a:latin typeface="Calibri" charset="0"/>
              </a:rPr>
              <a:t>Information included in the syllabus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71401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In short, let me know and consult with </a:t>
            </a:r>
            <a:r>
              <a:rPr lang="en-US" sz="2000" dirty="0"/>
              <a:t>Accessibility Resources</a:t>
            </a:r>
            <a:endParaRPr lang="en-US" sz="21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Preferred Name</a:t>
            </a: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576731" y="2373313"/>
            <a:ext cx="82083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 dirty="0">
                <a:latin typeface="Calibri" charset="0"/>
              </a:rPr>
              <a:t>If you prefer using name diff from UB records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462832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Let me know and we’ll make a note of it.</a:t>
            </a:r>
          </a:p>
        </p:txBody>
      </p:sp>
    </p:spTree>
    <p:extLst>
      <p:ext uri="{BB962C8B-B14F-4D97-AF65-F5344CB8AC3E}">
        <p14:creationId xmlns:p14="http://schemas.microsoft.com/office/powerpoint/2010/main" val="183539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176F-2F76-5541-AA87-F910CF2A7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Campus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B1246-BB58-FB71-8EC3-D54CB1F37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63" y="1838877"/>
            <a:ext cx="8326474" cy="359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24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TA Office hours</a:t>
            </a: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3508131" y="1417638"/>
            <a:ext cx="2111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YOU decide!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E7FF0D-8BFE-9273-153F-EB4448990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01" y="2122891"/>
            <a:ext cx="8683017" cy="384639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Late night office hour</a:t>
            </a: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3508131" y="1417638"/>
            <a:ext cx="2111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YOU decide!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A162F1-93A7-2737-1398-CF768D50B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9" y="1971675"/>
            <a:ext cx="9002558" cy="397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05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Recitations</a:t>
            </a:r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431584" y="1472100"/>
            <a:ext cx="417188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 dirty="0"/>
              <a:t>Are on for this week!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66828" y="2379101"/>
            <a:ext cx="2685748" cy="4050902"/>
            <a:chOff x="3466828" y="2379101"/>
            <a:chExt cx="2685748" cy="40509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6828" y="2379101"/>
              <a:ext cx="2685748" cy="405090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697793" y="2716676"/>
              <a:ext cx="2186522" cy="4179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RECITATIONS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004B-4ACE-9E44-BC28-076F290A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stick to your recitation section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97BCDF-D094-074B-B925-158F52DC5324}"/>
              </a:ext>
            </a:extLst>
          </p:cNvPr>
          <p:cNvSpPr txBox="1"/>
          <p:nvPr/>
        </p:nvSpPr>
        <p:spPr>
          <a:xfrm>
            <a:off x="546100" y="2476500"/>
            <a:ext cx="827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At least for the first month since all sections are full</a:t>
            </a:r>
          </a:p>
        </p:txBody>
      </p:sp>
    </p:spTree>
    <p:extLst>
      <p:ext uri="{BB962C8B-B14F-4D97-AF65-F5344CB8AC3E}">
        <p14:creationId xmlns:p14="http://schemas.microsoft.com/office/powerpoint/2010/main" val="3367350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Let’s do some introductions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62100" y="1358900"/>
            <a:ext cx="6019800" cy="5387975"/>
            <a:chOff x="1561895" y="1358900"/>
            <a:chExt cx="6020210" cy="5387777"/>
          </a:xfrm>
        </p:grpSpPr>
        <p:pic>
          <p:nvPicPr>
            <p:cNvPr id="15363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0" y="1358900"/>
              <a:ext cx="5080000" cy="5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4" name="TextBox 5"/>
            <p:cNvSpPr txBox="1">
              <a:spLocks noChangeArrowheads="1"/>
            </p:cNvSpPr>
            <p:nvPr/>
          </p:nvSpPr>
          <p:spPr bwMode="auto">
            <a:xfrm>
              <a:off x="1561895" y="6438900"/>
              <a:ext cx="602021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Calibri" charset="0"/>
                </a:rPr>
                <a:t>http://www.zazzle.com/warning_teaching_assistant_bag-149882665435161818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Exams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Mid term (two parts)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Mon, </a:t>
            </a:r>
            <a:r>
              <a:rPr lang="en-US" b="1" dirty="0">
                <a:latin typeface="Calibri" charset="0"/>
                <a:ea typeface="ＭＳ Ｐゴシック" charset="0"/>
              </a:rPr>
              <a:t>Oct 10 </a:t>
            </a:r>
            <a:r>
              <a:rPr lang="en-US" dirty="0">
                <a:latin typeface="Calibri" charset="0"/>
                <a:ea typeface="ＭＳ Ｐゴシック" charset="0"/>
              </a:rPr>
              <a:t>and Wed, </a:t>
            </a:r>
            <a:r>
              <a:rPr lang="en-US" b="1" dirty="0">
                <a:latin typeface="Calibri" charset="0"/>
                <a:ea typeface="ＭＳ Ｐゴシック" charset="0"/>
              </a:rPr>
              <a:t>Oct 12</a:t>
            </a:r>
            <a:r>
              <a:rPr lang="en-US" dirty="0">
                <a:latin typeface="Calibri" charset="0"/>
                <a:ea typeface="ＭＳ Ｐゴシック" charset="0"/>
              </a:rPr>
              <a:t>, 2021. Usual place and time.</a:t>
            </a:r>
          </a:p>
          <a:p>
            <a:pPr lvl="1" eaLnBrk="1" hangingPunct="1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Final exam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Fri, </a:t>
            </a:r>
            <a:r>
              <a:rPr lang="en-US" b="1" dirty="0">
                <a:latin typeface="Calibri" charset="0"/>
                <a:ea typeface="ＭＳ Ｐゴシック" charset="0"/>
              </a:rPr>
              <a:t>Dec 12</a:t>
            </a:r>
            <a:r>
              <a:rPr lang="en-US" dirty="0">
                <a:latin typeface="Calibri" charset="0"/>
                <a:ea typeface="ＭＳ Ｐゴシック" charset="0"/>
              </a:rPr>
              <a:t>, 2021. NSC 215, </a:t>
            </a:r>
            <a:r>
              <a:rPr lang="en-US" b="1" dirty="0">
                <a:latin typeface="Calibri" charset="0"/>
                <a:ea typeface="ＭＳ Ｐゴシック" charset="0"/>
              </a:rPr>
              <a:t>12:00-2:30pm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6525EC-E598-D725-8FDC-D5C818B87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75" y="2633559"/>
            <a:ext cx="7772400" cy="795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2E54E1-3BBC-3E41-91DC-EA8B5F2C4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HW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019768-A8AA-D843-B301-38EAA5516B16}"/>
              </a:ext>
            </a:extLst>
          </p:cNvPr>
          <p:cNvSpPr txBox="1"/>
          <p:nvPr/>
        </p:nvSpPr>
        <p:spPr>
          <a:xfrm>
            <a:off x="295829" y="1890793"/>
            <a:ext cx="239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Three 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57D4E-87CA-9C46-ABD1-934D9A0D1343}"/>
              </a:ext>
            </a:extLst>
          </p:cNvPr>
          <p:cNvSpPr txBox="1"/>
          <p:nvPr/>
        </p:nvSpPr>
        <p:spPr>
          <a:xfrm>
            <a:off x="945397" y="2820692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 and Q2 are proof based while Q3 is programming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2F622-F5AE-6740-964A-D4C7EC5DA462}"/>
              </a:ext>
            </a:extLst>
          </p:cNvPr>
          <p:cNvSpPr txBox="1"/>
          <p:nvPr/>
        </p:nvSpPr>
        <p:spPr>
          <a:xfrm>
            <a:off x="945397" y="347359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 worth 50 points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BB5E0-F444-884A-A779-FB998CE9980A}"/>
              </a:ext>
            </a:extLst>
          </p:cNvPr>
          <p:cNvSpPr txBox="1"/>
          <p:nvPr/>
        </p:nvSpPr>
        <p:spPr>
          <a:xfrm>
            <a:off x="945397" y="4233668"/>
            <a:ext cx="719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hard proof based Q2 and programming Q3 worth 25 points each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255DC-A856-F745-87B4-C38D525023E5}"/>
              </a:ext>
            </a:extLst>
          </p:cNvPr>
          <p:cNvSpPr txBox="1"/>
          <p:nvPr/>
        </p:nvSpPr>
        <p:spPr>
          <a:xfrm>
            <a:off x="457200" y="5269424"/>
            <a:ext cx="512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HWs due by 11:30pm on Tuesdays</a:t>
            </a:r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625E731F-0CA6-1F4F-B81C-5E3CD9EF4A6C}"/>
              </a:ext>
            </a:extLst>
          </p:cNvPr>
          <p:cNvSpPr/>
          <p:nvPr/>
        </p:nvSpPr>
        <p:spPr>
          <a:xfrm>
            <a:off x="5517222" y="1674688"/>
            <a:ext cx="2321960" cy="1146004"/>
          </a:xfrm>
          <a:prstGeom prst="cloudCallout">
            <a:avLst>
              <a:gd name="adj1" fmla="val -34550"/>
              <a:gd name="adj2" fmla="val -11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DROP lowest TWO Q1, Q2, Q3 scores</a:t>
            </a:r>
          </a:p>
        </p:txBody>
      </p:sp>
    </p:spTree>
    <p:extLst>
      <p:ext uri="{BB962C8B-B14F-4D97-AF65-F5344CB8AC3E}">
        <p14:creationId xmlns:p14="http://schemas.microsoft.com/office/powerpoint/2010/main" val="293709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471D-020B-E74D-A3E2-1691D4A60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~2 month long project!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4A097-8265-6D44-ADAB-1216F54EE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684"/>
            <a:ext cx="9144000" cy="4923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91616F-FD74-F38E-33E8-6A3D97255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39238"/>
            <a:ext cx="9107849" cy="297590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2871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782CF9-049F-B470-F0F4-4F4597919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21" y="4340255"/>
            <a:ext cx="9006879" cy="2354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35A0AF-28BA-5446-8F33-ED03CA5A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vs Java/Python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E1D31-2A10-D84A-AE6B-4501911C3528}"/>
              </a:ext>
            </a:extLst>
          </p:cNvPr>
          <p:cNvSpPr txBox="1"/>
          <p:nvPr/>
        </p:nvSpPr>
        <p:spPr>
          <a:xfrm>
            <a:off x="457200" y="1231831"/>
            <a:ext cx="8122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Java/Python if as you just as comfortable with as C++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120525-5200-4344-AEFB-D389174C7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9510"/>
            <a:ext cx="9144000" cy="2862540"/>
          </a:xfrm>
          <a:prstGeom prst="rect">
            <a:avLst/>
          </a:prstGeom>
        </p:spPr>
      </p:pic>
      <p:sp>
        <p:nvSpPr>
          <p:cNvPr id="4" name="Explosion 1 3">
            <a:extLst>
              <a:ext uri="{FF2B5EF4-FFF2-40B4-BE49-F238E27FC236}">
                <a16:creationId xmlns:a16="http://schemas.microsoft.com/office/drawing/2014/main" id="{244DD81D-BCD3-394E-8024-70480C52C34B}"/>
              </a:ext>
            </a:extLst>
          </p:cNvPr>
          <p:cNvSpPr/>
          <p:nvPr/>
        </p:nvSpPr>
        <p:spPr>
          <a:xfrm>
            <a:off x="4109663" y="3215810"/>
            <a:ext cx="4037744" cy="2862539"/>
          </a:xfrm>
          <a:prstGeom prst="irregularSeal1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want to use VMware, please email me to get a license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B1271350-2E3B-8547-9644-C2C54E1E58DC}"/>
              </a:ext>
            </a:extLst>
          </p:cNvPr>
          <p:cNvSpPr/>
          <p:nvPr/>
        </p:nvSpPr>
        <p:spPr>
          <a:xfrm>
            <a:off x="934948" y="4027470"/>
            <a:ext cx="2763749" cy="1664413"/>
          </a:xfrm>
          <a:prstGeom prst="cloudCallout">
            <a:avLst>
              <a:gd name="adj1" fmla="val 103702"/>
              <a:gd name="adj2" fmla="val -478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License requests submitted every Tue morning</a:t>
            </a:r>
          </a:p>
        </p:txBody>
      </p:sp>
      <p:sp>
        <p:nvSpPr>
          <p:cNvPr id="6" name="6-Point Star 5">
            <a:extLst>
              <a:ext uri="{FF2B5EF4-FFF2-40B4-BE49-F238E27FC236}">
                <a16:creationId xmlns:a16="http://schemas.microsoft.com/office/drawing/2014/main" id="{1A3490F5-CE2F-1C4A-97D6-064062430611}"/>
              </a:ext>
            </a:extLst>
          </p:cNvPr>
          <p:cNvSpPr/>
          <p:nvPr/>
        </p:nvSpPr>
        <p:spPr>
          <a:xfrm>
            <a:off x="1719072" y="1689510"/>
            <a:ext cx="2950464" cy="2102202"/>
          </a:xfrm>
          <a:prstGeom prst="star6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There </a:t>
            </a:r>
            <a:r>
              <a:rPr lang="en-US" i="1" dirty="0"/>
              <a:t>might</a:t>
            </a:r>
            <a:r>
              <a:rPr lang="en-US" dirty="0"/>
              <a:t> be a how to use Unix session in week 2</a:t>
            </a:r>
          </a:p>
        </p:txBody>
      </p:sp>
    </p:spTree>
    <p:extLst>
      <p:ext uri="{BB962C8B-B14F-4D97-AF65-F5344CB8AC3E}">
        <p14:creationId xmlns:p14="http://schemas.microsoft.com/office/powerpoint/2010/main" val="401500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309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This course: how to solve problems!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521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2362200" y="6477000"/>
            <a:ext cx="1447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FFFF00"/>
                </a:solidFill>
                <a:latin typeface="Calibri" charset="0"/>
              </a:rPr>
              <a:t>http://xkcd.com/173/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should I care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18" y="1210235"/>
            <a:ext cx="3671094" cy="552823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Combining Shadows to Understanding the network</a:t>
            </a:r>
          </a:p>
        </p:txBody>
      </p:sp>
      <p:grpSp>
        <p:nvGrpSpPr>
          <p:cNvPr id="59394" name="Group 3"/>
          <p:cNvGrpSpPr>
            <a:grpSpLocks/>
          </p:cNvGrpSpPr>
          <p:nvPr/>
        </p:nvGrpSpPr>
        <p:grpSpPr bwMode="auto">
          <a:xfrm>
            <a:off x="325438" y="461963"/>
            <a:ext cx="1833562" cy="1909762"/>
            <a:chOff x="2219325" y="1417638"/>
            <a:chExt cx="4611688" cy="3889375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876338" y="1417638"/>
              <a:ext cx="15971" cy="22599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2219325" y="3677549"/>
              <a:ext cx="1657013" cy="16294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892309" y="3677549"/>
              <a:ext cx="29387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4355474" y="1601922"/>
              <a:ext cx="307447" cy="29421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900691" y="1588989"/>
              <a:ext cx="311439" cy="29421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900691" y="2921012"/>
              <a:ext cx="311439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375439" y="2924246"/>
              <a:ext cx="307445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429144" y="3370409"/>
              <a:ext cx="155721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437129" y="1999590"/>
              <a:ext cx="155721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02634" y="2921012"/>
              <a:ext cx="151727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598640" y="4236870"/>
              <a:ext cx="155721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9395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50825"/>
            <a:ext cx="188436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BE1CFC0-1651-F04B-BB41-E5BBD219C296}"/>
              </a:ext>
            </a:extLst>
          </p:cNvPr>
          <p:cNvGrpSpPr/>
          <p:nvPr/>
        </p:nvGrpSpPr>
        <p:grpSpPr>
          <a:xfrm>
            <a:off x="685800" y="3746500"/>
            <a:ext cx="7996238" cy="3121828"/>
            <a:chOff x="685800" y="3746500"/>
            <a:chExt cx="7996238" cy="3121828"/>
          </a:xfrm>
        </p:grpSpPr>
        <p:pic>
          <p:nvPicPr>
            <p:cNvPr id="59397" name="Picture 20" descr="Screen Shot 2014-09-18 at 1.40.0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746500"/>
              <a:ext cx="1837035" cy="2343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8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902" y="3755268"/>
              <a:ext cx="1785877" cy="2343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9" name="Picture 1" descr="Screen Shot 2013-10-08 at 9.51.03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436" y="3755268"/>
              <a:ext cx="1739416" cy="2334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0" name="Picture 23" descr="Screen Shot 2014-09-18 at 1.43.50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7585" y="3746500"/>
              <a:ext cx="2074453" cy="235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3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8349" y="6144202"/>
              <a:ext cx="1490467" cy="65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C99CA4-0942-F246-A3F6-BA19E1EFF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1959" y="6113380"/>
              <a:ext cx="3102796" cy="7549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key technical problem</a:t>
            </a:r>
          </a:p>
        </p:txBody>
      </p:sp>
      <p:grpSp>
        <p:nvGrpSpPr>
          <p:cNvPr id="60418" name="Group 1"/>
          <p:cNvGrpSpPr>
            <a:grpSpLocks/>
          </p:cNvGrpSpPr>
          <p:nvPr/>
        </p:nvGrpSpPr>
        <p:grpSpPr bwMode="auto">
          <a:xfrm>
            <a:off x="2219325" y="1417638"/>
            <a:ext cx="4611688" cy="3889375"/>
            <a:chOff x="2219325" y="1417638"/>
            <a:chExt cx="4611688" cy="3889375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3876675" y="1417638"/>
              <a:ext cx="14288" cy="22590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2219325" y="3676650"/>
              <a:ext cx="1657350" cy="16303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890963" y="3676650"/>
              <a:ext cx="294005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4356100" y="1601788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902325" y="1587500"/>
              <a:ext cx="307975" cy="29527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902325" y="2919413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73563" y="2925763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429000" y="33718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438525" y="20002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601913" y="2919413"/>
              <a:ext cx="153987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600325" y="42354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457200" y="5494338"/>
            <a:ext cx="8378825" cy="105568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Given the three projections, what is the largest size of the original set of points</a:t>
            </a:r>
            <a:r>
              <a:rPr lang="en-US" dirty="0"/>
              <a:t>?</a:t>
            </a:r>
          </a:p>
        </p:txBody>
      </p:sp>
    </p:spTree>
    <p:custDataLst>
      <p:tags r:id="rId1"/>
    </p:custDataLst>
  </p:cSld>
  <p:clrMapOvr>
    <a:masterClrMapping/>
  </p:clrMapOvr>
  <p:transition spd="slow" advTm="43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 descr="Screen Shot 2015-03-26 at 1.33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5945188"/>
            <a:ext cx="476885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Detecting Communities</a:t>
            </a:r>
          </a:p>
        </p:txBody>
      </p:sp>
      <p:pic>
        <p:nvPicPr>
          <p:cNvPr id="614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343025"/>
            <a:ext cx="476885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TAs first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6083" y="3041149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Sebastian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86912" y="3041149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James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68744" y="3041149"/>
            <a:ext cx="93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Rachael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56270" y="3041149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Zachary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08858" y="3046622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Caleb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32F2AB-8205-6A40-9746-2E42A79F7049}"/>
              </a:ext>
            </a:extLst>
          </p:cNvPr>
          <p:cNvSpPr txBox="1"/>
          <p:nvPr/>
        </p:nvSpPr>
        <p:spPr>
          <a:xfrm>
            <a:off x="6817221" y="5615505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8D34F9-2EF2-4548-B1F0-276DD2DA05C8}"/>
              </a:ext>
            </a:extLst>
          </p:cNvPr>
          <p:cNvSpPr txBox="1"/>
          <p:nvPr/>
        </p:nvSpPr>
        <p:spPr>
          <a:xfrm>
            <a:off x="1704190" y="5623293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Michael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792E58-4538-A44D-8464-11731540591F}"/>
              </a:ext>
            </a:extLst>
          </p:cNvPr>
          <p:cNvSpPr txBox="1"/>
          <p:nvPr/>
        </p:nvSpPr>
        <p:spPr>
          <a:xfrm>
            <a:off x="3015021" y="5620483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Richard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04B0EC-74F7-9F4B-B509-0931F2B557A1}"/>
              </a:ext>
            </a:extLst>
          </p:cNvPr>
          <p:cNvSpPr txBox="1"/>
          <p:nvPr/>
        </p:nvSpPr>
        <p:spPr>
          <a:xfrm>
            <a:off x="4256160" y="561550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Hunter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11F481-A6A5-3D41-A16A-60766DB3B016}"/>
              </a:ext>
            </a:extLst>
          </p:cNvPr>
          <p:cNvSpPr txBox="1"/>
          <p:nvPr/>
        </p:nvSpPr>
        <p:spPr>
          <a:xfrm>
            <a:off x="431318" y="5620483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Nick</a:t>
            </a:r>
          </a:p>
        </p:txBody>
      </p:sp>
      <p:pic>
        <p:nvPicPr>
          <p:cNvPr id="1036" name="Picture 12" descr="Ben">
            <a:extLst>
              <a:ext uri="{FF2B5EF4-FFF2-40B4-BE49-F238E27FC236}">
                <a16:creationId xmlns:a16="http://schemas.microsoft.com/office/drawing/2014/main" id="{725B1AE1-1160-254D-A8AD-34954B958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641" y="4279739"/>
            <a:ext cx="946033" cy="126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bastian">
            <a:extLst>
              <a:ext uri="{FF2B5EF4-FFF2-40B4-BE49-F238E27FC236}">
                <a16:creationId xmlns:a16="http://schemas.microsoft.com/office/drawing/2014/main" id="{7C347375-7D7D-D367-FE65-C0DA0EB19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2" y="1697060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James">
            <a:extLst>
              <a:ext uri="{FF2B5EF4-FFF2-40B4-BE49-F238E27FC236}">
                <a16:creationId xmlns:a16="http://schemas.microsoft.com/office/drawing/2014/main" id="{9D7234C4-F568-C877-6273-0E044B0D5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803" y="1700819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achael">
            <a:extLst>
              <a:ext uri="{FF2B5EF4-FFF2-40B4-BE49-F238E27FC236}">
                <a16:creationId xmlns:a16="http://schemas.microsoft.com/office/drawing/2014/main" id="{6908A37E-9760-8530-3A03-A06307500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202" y="1690719"/>
            <a:ext cx="1138591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Zachary">
            <a:extLst>
              <a:ext uri="{FF2B5EF4-FFF2-40B4-BE49-F238E27FC236}">
                <a16:creationId xmlns:a16="http://schemas.microsoft.com/office/drawing/2014/main" id="{089C7747-5D8A-6D92-AE73-3FCEFE86F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728" y="1697060"/>
            <a:ext cx="817283" cy="126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leb">
            <a:extLst>
              <a:ext uri="{FF2B5EF4-FFF2-40B4-BE49-F238E27FC236}">
                <a16:creationId xmlns:a16="http://schemas.microsoft.com/office/drawing/2014/main" id="{ED42FA2A-9FBA-8064-E5BA-E7B27ADFA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377" y="1690719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Korey">
            <a:extLst>
              <a:ext uri="{FF2B5EF4-FFF2-40B4-BE49-F238E27FC236}">
                <a16:creationId xmlns:a16="http://schemas.microsoft.com/office/drawing/2014/main" id="{4635D13B-1A54-D5C7-0DA0-CC8705063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247" y="1690720"/>
            <a:ext cx="1069244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F50710-240A-25F5-F8BC-3672AC35C86A}"/>
              </a:ext>
            </a:extLst>
          </p:cNvPr>
          <p:cNvSpPr txBox="1"/>
          <p:nvPr/>
        </p:nvSpPr>
        <p:spPr>
          <a:xfrm>
            <a:off x="7286766" y="3041149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Korey</a:t>
            </a:r>
          </a:p>
        </p:txBody>
      </p:sp>
      <p:pic>
        <p:nvPicPr>
          <p:cNvPr id="10" name="Picture 16" descr="Nick">
            <a:extLst>
              <a:ext uri="{FF2B5EF4-FFF2-40B4-BE49-F238E27FC236}">
                <a16:creationId xmlns:a16="http://schemas.microsoft.com/office/drawing/2014/main" id="{D5595B35-9F6C-18F8-E6D0-C9E4693F6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56" y="4271116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Michael">
            <a:extLst>
              <a:ext uri="{FF2B5EF4-FFF2-40B4-BE49-F238E27FC236}">
                <a16:creationId xmlns:a16="http://schemas.microsoft.com/office/drawing/2014/main" id="{1AD06E73-69EA-BF49-E500-D9A70C22E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42" y="4271116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Richard">
            <a:extLst>
              <a:ext uri="{FF2B5EF4-FFF2-40B4-BE49-F238E27FC236}">
                <a16:creationId xmlns:a16="http://schemas.microsoft.com/office/drawing/2014/main" id="{7D4DC901-348E-4F7B-7DC0-B9A656252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20" y="4275238"/>
            <a:ext cx="1010651" cy="126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unter">
            <a:extLst>
              <a:ext uri="{FF2B5EF4-FFF2-40B4-BE49-F238E27FC236}">
                <a16:creationId xmlns:a16="http://schemas.microsoft.com/office/drawing/2014/main" id="{88345DC7-6553-88C5-9E23-D6761A407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64" y="4279739"/>
            <a:ext cx="1261377" cy="126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Trevor">
            <a:extLst>
              <a:ext uri="{FF2B5EF4-FFF2-40B4-BE49-F238E27FC236}">
                <a16:creationId xmlns:a16="http://schemas.microsoft.com/office/drawing/2014/main" id="{B54B1EDF-5BFE-FAC9-D599-92CCA0CA4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081" y="4279739"/>
            <a:ext cx="967493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48EBA4-9395-3A96-6D86-2A9689ADA551}"/>
              </a:ext>
            </a:extLst>
          </p:cNvPr>
          <p:cNvSpPr txBox="1"/>
          <p:nvPr/>
        </p:nvSpPr>
        <p:spPr>
          <a:xfrm>
            <a:off x="5506390" y="5623293"/>
            <a:ext cx="770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Trevor</a:t>
            </a:r>
          </a:p>
        </p:txBody>
      </p:sp>
      <p:pic>
        <p:nvPicPr>
          <p:cNvPr id="1052" name="Picture 28" descr="Rrucha">
            <a:extLst>
              <a:ext uri="{FF2B5EF4-FFF2-40B4-BE49-F238E27FC236}">
                <a16:creationId xmlns:a16="http://schemas.microsoft.com/office/drawing/2014/main" id="{F2C3686B-E7B4-B545-B157-520CE057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19" y="4282575"/>
            <a:ext cx="946033" cy="129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6621A7-7E55-8A6D-C9C1-81176855EF9F}"/>
              </a:ext>
            </a:extLst>
          </p:cNvPr>
          <p:cNvSpPr txBox="1"/>
          <p:nvPr/>
        </p:nvSpPr>
        <p:spPr>
          <a:xfrm>
            <a:off x="7729939" y="5623293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Rrucha</a:t>
            </a:r>
            <a:endParaRPr lang="en-US" sz="1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Conquering Shadows to Conquering the Internet</a:t>
            </a:r>
          </a:p>
        </p:txBody>
      </p:sp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925513" y="2211388"/>
            <a:ext cx="2546350" cy="2701925"/>
            <a:chOff x="2219325" y="1417638"/>
            <a:chExt cx="4611688" cy="3889375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3875393" y="1417638"/>
              <a:ext cx="14375" cy="22600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H="1">
              <a:off x="2219325" y="3677680"/>
              <a:ext cx="1656068" cy="16293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3889767" y="3677680"/>
              <a:ext cx="29412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4355536" y="1602737"/>
              <a:ext cx="307638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902349" y="1586741"/>
              <a:ext cx="307638" cy="29707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902349" y="2919000"/>
              <a:ext cx="307638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372787" y="2925856"/>
              <a:ext cx="307638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429748" y="3371465"/>
              <a:ext cx="152382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438375" y="2000358"/>
              <a:ext cx="155256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01715" y="2919000"/>
              <a:ext cx="155256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01715" y="4235263"/>
              <a:ext cx="152382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686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543175"/>
            <a:ext cx="243205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3605213" y="2997200"/>
            <a:ext cx="2324100" cy="1376363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Algorithmically compute the missing set</a:t>
            </a: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806575" y="4992688"/>
            <a:ext cx="4416425" cy="1725612"/>
            <a:chOff x="1806789" y="4993241"/>
            <a:chExt cx="4416972" cy="1725612"/>
          </a:xfrm>
        </p:grpSpPr>
        <p:pic>
          <p:nvPicPr>
            <p:cNvPr id="36870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789" y="4993241"/>
              <a:ext cx="1309688" cy="171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1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3763" y="4993241"/>
              <a:ext cx="1155700" cy="172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Picture 22" descr="Screen Shot 2014-09-18 at 1.43.50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849" y="5022725"/>
              <a:ext cx="1489912" cy="1689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proof is in the performance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522538"/>
            <a:ext cx="28336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3287713"/>
            <a:ext cx="2308225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3324225"/>
            <a:ext cx="2201862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717675"/>
            <a:ext cx="17716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5126038"/>
            <a:ext cx="1409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270375"/>
            <a:ext cx="17129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224338" y="1125538"/>
            <a:ext cx="1711325" cy="3770312"/>
            <a:chOff x="4224744" y="1125460"/>
            <a:chExt cx="1711150" cy="3770263"/>
          </a:xfrm>
        </p:grpSpPr>
        <p:sp>
          <p:nvSpPr>
            <p:cNvPr id="62475" name="TextBox 13"/>
            <p:cNvSpPr txBox="1">
              <a:spLocks noChangeArrowheads="1"/>
            </p:cNvSpPr>
            <p:nvPr/>
          </p:nvSpPr>
          <p:spPr bwMode="auto">
            <a:xfrm>
              <a:off x="4224744" y="1125460"/>
              <a:ext cx="1711150" cy="377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3900">
                  <a:solidFill>
                    <a:srgbClr val="008000"/>
                  </a:solidFill>
                </a:rPr>
                <a:t>&gt;</a:t>
              </a:r>
            </a:p>
          </p:txBody>
        </p:sp>
        <p:sp>
          <p:nvSpPr>
            <p:cNvPr id="62476" name="TextBox 14"/>
            <p:cNvSpPr txBox="1">
              <a:spLocks noChangeArrowheads="1"/>
            </p:cNvSpPr>
            <p:nvPr/>
          </p:nvSpPr>
          <p:spPr bwMode="auto">
            <a:xfrm>
              <a:off x="4444772" y="2092012"/>
              <a:ext cx="11342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8000"/>
                  </a:solidFill>
                </a:rPr>
                <a:t>10x faster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57200" y="5657850"/>
            <a:ext cx="5478463" cy="877888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Better algorithm with little hacking will beat a worse algorithm with tons of hacking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6916" y="4402140"/>
            <a:ext cx="3798515" cy="995615"/>
            <a:chOff x="576916" y="4402140"/>
            <a:chExt cx="3798515" cy="995615"/>
          </a:xfrm>
        </p:grpSpPr>
        <p:pic>
          <p:nvPicPr>
            <p:cNvPr id="62477" name="Picture 3" descr="Screen Shot 2015-03-26 at 1.43.57 P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16" y="4417080"/>
              <a:ext cx="782886" cy="98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9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667" y="4402140"/>
              <a:ext cx="775266" cy="980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80" name="Picture 6" descr="Screen Shot 2014-09-18 at 1.43.50 P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0717" y="4402140"/>
              <a:ext cx="864714" cy="98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Screen Shot 2016-08-29 at 9.23.33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610" y="4417081"/>
              <a:ext cx="697787" cy="9806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key technical problem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876675" y="1417638"/>
            <a:ext cx="14288" cy="2259012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219325" y="3676650"/>
            <a:ext cx="1657350" cy="1630363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90963" y="3676650"/>
            <a:ext cx="2940050" cy="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356100" y="1601788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902325" y="1587500"/>
            <a:ext cx="307975" cy="29527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902325" y="2919413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373563" y="2925763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29000" y="33718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38525" y="20002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1913" y="2919413"/>
            <a:ext cx="153987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00325" y="42354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24518" y="3874753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539875" y="3880100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756486" y="4751136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208422" y="4746455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74963" y="2011363"/>
            <a:ext cx="2819400" cy="2595562"/>
            <a:chOff x="2874214" y="2011862"/>
            <a:chExt cx="2820030" cy="2594819"/>
          </a:xfrm>
        </p:grpSpPr>
        <p:sp>
          <p:nvSpPr>
            <p:cNvPr id="47" name="Oval 46"/>
            <p:cNvSpPr/>
            <p:nvPr/>
          </p:nvSpPr>
          <p:spPr>
            <a:xfrm>
              <a:off x="3877470" y="2011862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392827" y="2033919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594065" y="2946399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874214" y="2951746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951061" y="4312576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897558" y="3360807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398134" y="3360807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4610057" y="4301955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426" name="TextBox 9"/>
          <p:cNvSpPr txBox="1">
            <a:spLocks noChangeArrowheads="1"/>
          </p:cNvSpPr>
          <p:nvPr/>
        </p:nvSpPr>
        <p:spPr bwMode="auto">
          <a:xfrm>
            <a:off x="641350" y="6002338"/>
            <a:ext cx="211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Highly trivial: 4</a:t>
            </a:r>
            <a:r>
              <a:rPr lang="en-US" sz="1800" baseline="30000">
                <a:latin typeface="Calibri" charset="0"/>
              </a:rPr>
              <a:t>3</a:t>
            </a:r>
            <a:r>
              <a:rPr lang="en-US" sz="1800">
                <a:latin typeface="Calibri" charset="0"/>
              </a:rPr>
              <a:t> = 64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516313" y="6002338"/>
            <a:ext cx="1870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Still trivial: 4</a:t>
            </a:r>
            <a:r>
              <a:rPr lang="en-US" sz="1800" baseline="30000">
                <a:latin typeface="Calibri" charset="0"/>
              </a:rPr>
              <a:t>2</a:t>
            </a:r>
            <a:r>
              <a:rPr lang="en-US" sz="1800">
                <a:latin typeface="Calibri" charset="0"/>
              </a:rPr>
              <a:t> = 16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02350" y="6002338"/>
            <a:ext cx="237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Correct answer: 4</a:t>
            </a:r>
            <a:r>
              <a:rPr lang="en-US" sz="1800" baseline="30000">
                <a:latin typeface="Calibri" charset="0"/>
              </a:rPr>
              <a:t>1.5</a:t>
            </a:r>
            <a:r>
              <a:rPr lang="en-US" sz="1800">
                <a:latin typeface="Calibri" charset="0"/>
              </a:rPr>
              <a:t> = 8</a:t>
            </a:r>
          </a:p>
        </p:txBody>
      </p:sp>
    </p:spTree>
    <p:custDataLst>
      <p:tags r:id="rId1"/>
    </p:custDataLst>
  </p:cSld>
  <p:clrMapOvr>
    <a:masterClrMapping/>
  </p:clrMapOvr>
  <p:transition spd="slow" advTm="55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6" grpId="0"/>
      <p:bldP spid="55" grpId="0"/>
      <p:bldP spid="5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will be videotaped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543" y="1393745"/>
            <a:ext cx="3339039" cy="50362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87171" y="2379101"/>
            <a:ext cx="450181" cy="3536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31218" y="6494303"/>
            <a:ext cx="4598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www.imdb.com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/title/tt0363510/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mediaviewer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/rm2499681792</a:t>
            </a:r>
          </a:p>
        </p:txBody>
      </p:sp>
    </p:spTree>
    <p:extLst>
      <p:ext uri="{BB962C8B-B14F-4D97-AF65-F5344CB8AC3E}">
        <p14:creationId xmlns:p14="http://schemas.microsoft.com/office/powerpoint/2010/main" val="26706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About Me</a:t>
            </a:r>
          </a:p>
        </p:txBody>
      </p:sp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820738" y="1574800"/>
            <a:ext cx="23891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00">
                <a:latin typeface="Calibri" charset="0"/>
              </a:rPr>
              <a:t>Atri Rudra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1570038" y="2406650"/>
            <a:ext cx="28611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 err="1">
                <a:latin typeface="Calibri" charset="0"/>
              </a:rPr>
              <a:t>atri@</a:t>
            </a:r>
            <a:r>
              <a:rPr lang="en-US" altLang="ja-JP" sz="3000" dirty="0" err="1">
                <a:latin typeface="Calibri" charset="0"/>
              </a:rPr>
              <a:t>buffalo.edu</a:t>
            </a:r>
            <a:endParaRPr lang="en-US" sz="3000" dirty="0">
              <a:latin typeface="Calibri" charset="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570038" y="3086100"/>
            <a:ext cx="41689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Calibri" charset="0"/>
              </a:rPr>
              <a:t>Office: See piazza for location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1570038" y="3606800"/>
            <a:ext cx="700031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Calibri" charset="0"/>
              </a:rPr>
              <a:t>Office hours: Wed 4:00-4:50pm; Fri, 12:30-1:20pm</a:t>
            </a:r>
          </a:p>
        </p:txBody>
      </p: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3417888" y="4111625"/>
            <a:ext cx="18031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OH start this Wed</a:t>
            </a:r>
          </a:p>
        </p:txBody>
      </p:sp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D3B62480-A079-AF18-9EEC-3FE1926871FE}"/>
              </a:ext>
            </a:extLst>
          </p:cNvPr>
          <p:cNvSpPr/>
          <p:nvPr/>
        </p:nvSpPr>
        <p:spPr>
          <a:xfrm>
            <a:off x="5739000" y="1417638"/>
            <a:ext cx="2387858" cy="1109805"/>
          </a:xfrm>
          <a:prstGeom prst="wedgeRectCallout">
            <a:avLst>
              <a:gd name="adj1" fmla="val -159809"/>
              <a:gd name="adj2" fmla="val 11583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Just Atri please!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 all 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8000" y="3053540"/>
            <a:ext cx="5589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cse-331-staff@buffalo.edu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3647" y="5127927"/>
            <a:ext cx="719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TAs will not respond to individual emails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(except for re-grading requests)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244424" y="1417638"/>
            <a:ext cx="3537020" cy="1331188"/>
          </a:xfrm>
          <a:prstGeom prst="cloudCallou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 use piazza!</a:t>
            </a:r>
          </a:p>
        </p:txBody>
      </p:sp>
    </p:spTree>
    <p:extLst>
      <p:ext uri="{BB962C8B-B14F-4D97-AF65-F5344CB8AC3E}">
        <p14:creationId xmlns:p14="http://schemas.microsoft.com/office/powerpoint/2010/main" val="276750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56C57-0CD3-7042-8D54-4948F2DBD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331 in times of COVID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9B3CDE-3403-3540-AAB1-D8A9A8BAF155}"/>
              </a:ext>
            </a:extLst>
          </p:cNvPr>
          <p:cNvSpPr txBox="1"/>
          <p:nvPr/>
        </p:nvSpPr>
        <p:spPr>
          <a:xfrm>
            <a:off x="780836" y="1623317"/>
            <a:ext cx="5767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Lectures and recitations will be in-person</a:t>
            </a:r>
          </a:p>
        </p:txBody>
      </p:sp>
      <p:pic>
        <p:nvPicPr>
          <p:cNvPr id="4" name="Picture 3" descr="Link to netgain webinar">
            <a:extLst>
              <a:ext uri="{FF2B5EF4-FFF2-40B4-BE49-F238E27FC236}">
                <a16:creationId xmlns:a16="http://schemas.microsoft.com/office/drawing/2014/main" id="{1911B305-725D-CF46-8472-5EEB3E1F7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07" y="1596667"/>
            <a:ext cx="1994893" cy="8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6B8FCE-4751-5A44-98D7-AFC7081A5F21}"/>
              </a:ext>
            </a:extLst>
          </p:cNvPr>
          <p:cNvSpPr txBox="1"/>
          <p:nvPr/>
        </p:nvSpPr>
        <p:spPr>
          <a:xfrm>
            <a:off x="780836" y="2774022"/>
            <a:ext cx="613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Office hours will be a mix of in-person and virtual locations</a:t>
            </a:r>
          </a:p>
        </p:txBody>
      </p:sp>
      <p:pic>
        <p:nvPicPr>
          <p:cNvPr id="6" name="Picture 5" descr="Link to netgain webinar">
            <a:extLst>
              <a:ext uri="{FF2B5EF4-FFF2-40B4-BE49-F238E27FC236}">
                <a16:creationId xmlns:a16="http://schemas.microsoft.com/office/drawing/2014/main" id="{B4BE468E-3637-BC45-A084-2B1A77512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59" y="2740912"/>
            <a:ext cx="1994893" cy="8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CE3EBE-FFAD-F146-B6B8-E1043DA0B100}"/>
              </a:ext>
            </a:extLst>
          </p:cNvPr>
          <p:cNvSpPr txBox="1"/>
          <p:nvPr/>
        </p:nvSpPr>
        <p:spPr>
          <a:xfrm>
            <a:off x="863029" y="3965824"/>
            <a:ext cx="523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Exams and Quizzes will be in-person</a:t>
            </a:r>
          </a:p>
        </p:txBody>
      </p:sp>
      <p:pic>
        <p:nvPicPr>
          <p:cNvPr id="8" name="Picture 7" descr="Link to netgain webinar">
            <a:extLst>
              <a:ext uri="{FF2B5EF4-FFF2-40B4-BE49-F238E27FC236}">
                <a16:creationId xmlns:a16="http://schemas.microsoft.com/office/drawing/2014/main" id="{49E01CE9-553A-E241-A3B4-6FEDDC92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06" y="3918267"/>
            <a:ext cx="1994893" cy="8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8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157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6.4|1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14044</TotalTime>
  <Words>797</Words>
  <Application>Microsoft Macintosh PowerPoint</Application>
  <PresentationFormat>On-screen Show (4:3)</PresentationFormat>
  <Paragraphs>139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Calibri</vt:lpstr>
      <vt:lpstr>Office Theme</vt:lpstr>
      <vt:lpstr>PowerPoint Presentation</vt:lpstr>
      <vt:lpstr>Please follow COVID-19 policies</vt:lpstr>
      <vt:lpstr>Let’s do some introductions</vt:lpstr>
      <vt:lpstr>TAs first</vt:lpstr>
      <vt:lpstr>Lectures will be videotaped</vt:lpstr>
      <vt:lpstr>About Me</vt:lpstr>
      <vt:lpstr>Contact us all at</vt:lpstr>
      <vt:lpstr>CSE 331 in times of COVID</vt:lpstr>
      <vt:lpstr>Questions/Comments?</vt:lpstr>
      <vt:lpstr>Handouts for today</vt:lpstr>
      <vt:lpstr>One Stop Shop for the Course</vt:lpstr>
      <vt:lpstr>Three things to remember</vt:lpstr>
      <vt:lpstr>Wait.. What???</vt:lpstr>
      <vt:lpstr>Advice from 331 TAs</vt:lpstr>
      <vt:lpstr>Academic Dishonesty</vt:lpstr>
      <vt:lpstr>Read the syllabus CAREFULLY!</vt:lpstr>
      <vt:lpstr>More information on the quiz</vt:lpstr>
      <vt:lpstr>Autolab</vt:lpstr>
      <vt:lpstr>You can submit the following now</vt:lpstr>
      <vt:lpstr>Grading break-down</vt:lpstr>
      <vt:lpstr>Questions/Comments?</vt:lpstr>
      <vt:lpstr>Pre-requisites</vt:lpstr>
      <vt:lpstr>Accessibility Resources</vt:lpstr>
      <vt:lpstr>Preferred Name</vt:lpstr>
      <vt:lpstr>Critical Campus Resources</vt:lpstr>
      <vt:lpstr>TA Office hours</vt:lpstr>
      <vt:lpstr>Late night office hour</vt:lpstr>
      <vt:lpstr>Recitations</vt:lpstr>
      <vt:lpstr>Please stick to your recitation section</vt:lpstr>
      <vt:lpstr>Exams</vt:lpstr>
      <vt:lpstr>The HW structure</vt:lpstr>
      <vt:lpstr>~2 month long project!</vt:lpstr>
      <vt:lpstr>C++ vs Java/Python</vt:lpstr>
      <vt:lpstr>Questions/Comments?</vt:lpstr>
      <vt:lpstr>This course: how to solve problems!</vt:lpstr>
      <vt:lpstr>Why should I care ?</vt:lpstr>
      <vt:lpstr>Combining Shadows to Understanding the network</vt:lpstr>
      <vt:lpstr>The key technical problem</vt:lpstr>
      <vt:lpstr>Detecting Communities</vt:lpstr>
      <vt:lpstr>Conquering Shadows to Conquering the Internet</vt:lpstr>
      <vt:lpstr>The proof is in the performance</vt:lpstr>
      <vt:lpstr>The key technical problem</vt:lpstr>
      <vt:lpstr>Questions/Comments?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Atri</dc:creator>
  <cp:lastModifiedBy>Atri Rudra</cp:lastModifiedBy>
  <cp:revision>131</cp:revision>
  <dcterms:created xsi:type="dcterms:W3CDTF">2011-08-29T00:52:11Z</dcterms:created>
  <dcterms:modified xsi:type="dcterms:W3CDTF">2022-08-29T16:54:05Z</dcterms:modified>
</cp:coreProperties>
</file>