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4" r:id="rId3"/>
    <p:sldId id="417" r:id="rId4"/>
    <p:sldId id="445" r:id="rId5"/>
    <p:sldId id="446" r:id="rId6"/>
    <p:sldId id="418" r:id="rId7"/>
    <p:sldId id="419" r:id="rId8"/>
    <p:sldId id="420" r:id="rId9"/>
    <p:sldId id="421" r:id="rId10"/>
    <p:sldId id="293" r:id="rId11"/>
    <p:sldId id="294" r:id="rId12"/>
    <p:sldId id="295" r:id="rId13"/>
    <p:sldId id="319" r:id="rId14"/>
    <p:sldId id="300" r:id="rId15"/>
    <p:sldId id="301" r:id="rId16"/>
    <p:sldId id="302" r:id="rId17"/>
    <p:sldId id="303" r:id="rId18"/>
    <p:sldId id="304" r:id="rId19"/>
    <p:sldId id="311" r:id="rId20"/>
    <p:sldId id="312" r:id="rId21"/>
    <p:sldId id="313" r:id="rId22"/>
    <p:sldId id="314" r:id="rId23"/>
    <p:sldId id="315" r:id="rId24"/>
    <p:sldId id="316" r:id="rId25"/>
    <p:sldId id="317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880" y="2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BE41A6-5BB6-1482-F58B-361D1022D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76325-9E63-BE4A-61B9-D84797755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A98CED-4915-BA4F-8CA0-5DAB436DFFC2}" type="datetimeFigureOut">
              <a:rPr lang="en-US"/>
              <a:pPr>
                <a:defRPr/>
              </a:pPr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73211-9D03-99AA-D97B-079E4813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26A0-C87E-90E9-D635-D8E3C444E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3E7C94-49FA-1146-B220-0C14B145C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335110-162D-57CD-B38D-CEC7F5A69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AAC55-D685-904E-029D-BE0F3C01EF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0964A25-8B3C-5347-AA36-2AC4D5DFE3D9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F4BC3F-A1C5-080B-B5D2-3E32A6B21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615C89-A756-F6BC-7419-77214AE7A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4C5A3-60A3-2F70-A3E2-83C7D9B5C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FDC3C-43EF-C56B-5DB6-013B7AB99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948C1-988C-3840-B71D-6197113E5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4F4B2-DAE0-89DA-F8E3-662309A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158D-2FF6-A444-9656-EB330D0626D8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DD7E-F4A8-8C16-B0EE-284E0B39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954C7-EF3B-327E-4412-AFD9515D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E915-D505-1849-A9E5-E9D206E5B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8CFC6-DD7C-1FF6-4F12-9CAC0C01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F20A-00B7-F147-83CE-B51AACFB5A8A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A87BF-7428-EA9B-0AC7-FAB01625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8E736-BDD3-CD3D-4EB6-B82E463C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F8FC-6F6E-C640-9465-2A486489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0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294F-6051-34C8-B257-365CA0EE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A505-57A1-714F-A0D3-10AEACAE9798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097B-196D-436A-15EC-B93E1427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435D-9A1E-6F13-EC6B-6D8264AA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0AAD-DD9C-8C44-BAF3-F08E9EE5A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52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FFB7-CE18-BE07-4E4D-4ABACF59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8955-CD17-4044-B693-CE81EC304699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3AE7F-FAD2-203C-B86E-B94878AC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834A-23A9-BF72-63E2-4E3A0832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2965-B5E8-C04C-8A25-FE65AF11F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A971-1706-0D5B-AEA5-C8A1541A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4FAE-764F-8B42-81D9-96B84B4909DA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476A-F7FA-0EAD-E04F-27613326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3A9D-71FE-F968-9C5B-F2256177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F16E-6881-3149-B811-E6A4C5B5D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45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1F53E0-4FE1-6D74-E541-B0268D4FF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32D6-CC1F-4743-A698-E818CA4CB3F6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EE9A87-F267-90BE-4BB2-BF3EEDDE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836A8-19DE-D7CF-DE35-DCA03FAD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D776-DBCB-C843-9065-4DBC7A8950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F32575-8FE6-9F23-1C66-D6D23925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679C-B980-224C-A66C-D122BDDE4094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1F4E036-B34C-D77C-4853-248D9B91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6BB51E-72A9-6075-D471-6F075F2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A169-A716-F74F-8114-6353621EC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37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DAD196-F9EF-29CF-5634-80E03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CFC8-7B56-1942-BC1B-D7AB33B2C056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43D7ED-809B-80D8-F65D-0E49413B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2C1F58-F020-C27C-48B1-A163887B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FAD1-8877-6F45-A574-9CAB04FD9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86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AEADA4-DFC4-C701-D94B-23A97E2E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DEA4-6B7E-C447-AE35-E8AEB21796B7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A3FB7-848D-4E0B-8716-DA20A3D9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279AC6-771E-2CEF-42DB-E3DC3BAF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3CFC-DAF9-434B-A163-1CFE37636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91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0F0EC6-41A2-6ECE-CD33-FFA1E71C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F3E2-33F6-5343-B47D-12D1E72CE750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4081AB-2268-47D3-1269-BEBD597E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1CF3EA-BAB8-BB74-EB59-3AEE3188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6412-8B31-AA41-B285-D1B9C593E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1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83731C-B1C5-5877-4465-2E3AD7B3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0DA6-CDEB-DB40-841B-A740FC3AF2C8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967A31-6F68-912C-BC30-4142E254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ADA5D-3153-5B61-A6C2-730A8D3B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4142-E7AA-7446-A474-98FEDA15E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4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79A89C-BF4B-417D-A591-309D1659C3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B1BF37-7A02-7B35-CC51-FE584B2C27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201EE-3C25-72B6-28C1-A6A7C0D30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BAF72A-F55C-7849-B87A-0EBD950A021F}" type="datetime1">
              <a:rPr lang="en-US" altLang="en-US"/>
              <a:pPr>
                <a:defRPr/>
              </a:pPr>
              <a:t>9/20/22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BE27-28A9-BAFA-DE4A-FAD0B53A8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1B2B-BE67-4431-7299-BBE8C58A7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67A29-7E09-B344-929F-E8248D8F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5BEA21C-B011-5D6C-FD56-86FB35604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F6E3D-F710-3728-ADAD-E3E811F94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2B4F48F-59B6-268B-5C89-7E3826D4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Puzzle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06B4B437-4FDE-DCD4-C27F-C4BFA97F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254250"/>
            <a:ext cx="8167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Prove that </a:t>
            </a:r>
            <a:r>
              <a:rPr lang="en-US" altLang="en-US" sz="2600" b="1">
                <a:latin typeface="Arial" panose="020B0604020202020204" pitchFamily="34" charset="0"/>
              </a:rPr>
              <a:t>any</a:t>
            </a:r>
            <a:r>
              <a:rPr lang="en-US" altLang="en-US" sz="2600">
                <a:latin typeface="Arial" panose="020B0604020202020204" pitchFamily="34" charset="0"/>
              </a:rPr>
              <a:t> algorithm for the SMP takes </a:t>
            </a:r>
            <a:r>
              <a:rPr lang="en-US" altLang="en-US" sz="2600">
                <a:solidFill>
                  <a:srgbClr val="9A009A"/>
                </a:solidFill>
                <a:latin typeface="Arial" panose="020B0604020202020204" pitchFamily="34" charset="0"/>
              </a:rPr>
              <a:t>Ω(n</a:t>
            </a:r>
            <a:r>
              <a:rPr lang="en-US" altLang="en-US" sz="26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600">
                <a:solidFill>
                  <a:srgbClr val="9A009A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600">
                <a:latin typeface="Arial" panose="020B060402020202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6D8FC33-5242-2DE8-EB1A-FCF7AD31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AE3AC-B25B-737C-F14E-85787939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31F3-6CFF-70EF-53DE-B1679419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A3BCD4F-7910-4794-CD85-1394A6083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87C3F-687B-9C6F-3DD9-C3BDF5BA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A7F048E-D3FE-0720-16A8-8DB70615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62B67-0F5B-C89E-BD39-80E2B306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AA1F41E-FDE5-EBA7-9AD4-7DA1CE26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B158F-902A-DEBB-6D3A-530542AC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B32EB28-C94E-2A69-740F-483D28FF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906B98-90EB-EC13-8DE1-A1CE05ADA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C507D26D-92DC-F6D9-6185-3593B710D0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24597" name="Picture 4">
              <a:extLst>
                <a:ext uri="{FF2B5EF4-FFF2-40B4-BE49-F238E27FC236}">
                  <a16:creationId xmlns:a16="http://schemas.microsoft.com/office/drawing/2014/main" id="{C44A85B6-B78E-48FF-23FD-6D01D6F6C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5">
              <a:extLst>
                <a:ext uri="{FF2B5EF4-FFF2-40B4-BE49-F238E27FC236}">
                  <a16:creationId xmlns:a16="http://schemas.microsoft.com/office/drawing/2014/main" id="{74634BF2-71D5-947F-1564-1C951A971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6">
              <a:extLst>
                <a:ext uri="{FF2B5EF4-FFF2-40B4-BE49-F238E27FC236}">
                  <a16:creationId xmlns:a16="http://schemas.microsoft.com/office/drawing/2014/main" id="{62A70BCF-7E3F-5AC3-8F97-AF2DBF03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>
              <a:extLst>
                <a:ext uri="{FF2B5EF4-FFF2-40B4-BE49-F238E27FC236}">
                  <a16:creationId xmlns:a16="http://schemas.microsoft.com/office/drawing/2014/main" id="{E369DA29-FD1E-4362-144E-B482067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8">
              <a:extLst>
                <a:ext uri="{FF2B5EF4-FFF2-40B4-BE49-F238E27FC236}">
                  <a16:creationId xmlns:a16="http://schemas.microsoft.com/office/drawing/2014/main" id="{E09FFAE4-AC4D-3305-A2C3-70CB15C0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9">
              <a:extLst>
                <a:ext uri="{FF2B5EF4-FFF2-40B4-BE49-F238E27FC236}">
                  <a16:creationId xmlns:a16="http://schemas.microsoft.com/office/drawing/2014/main" id="{27B13DF9-0561-B95D-A329-5D06C44E7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19">
              <a:extLst>
                <a:ext uri="{FF2B5EF4-FFF2-40B4-BE49-F238E27FC236}">
                  <a16:creationId xmlns:a16="http://schemas.microsoft.com/office/drawing/2014/main" id="{1F18C7E2-5B0D-B435-3A8F-194E0319D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20">
              <a:extLst>
                <a:ext uri="{FF2B5EF4-FFF2-40B4-BE49-F238E27FC236}">
                  <a16:creationId xmlns:a16="http://schemas.microsoft.com/office/drawing/2014/main" id="{5385EA18-F103-4721-0B1E-CDEF301D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1">
              <a:extLst>
                <a:ext uri="{FF2B5EF4-FFF2-40B4-BE49-F238E27FC236}">
                  <a16:creationId xmlns:a16="http://schemas.microsoft.com/office/drawing/2014/main" id="{EF6E21D9-4F28-8003-33ED-32CBE012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22">
              <a:extLst>
                <a:ext uri="{FF2B5EF4-FFF2-40B4-BE49-F238E27FC236}">
                  <a16:creationId xmlns:a16="http://schemas.microsoft.com/office/drawing/2014/main" id="{EB55261B-CB7B-F89F-A82B-EAD03D35F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23">
              <a:extLst>
                <a:ext uri="{FF2B5EF4-FFF2-40B4-BE49-F238E27FC236}">
                  <a16:creationId xmlns:a16="http://schemas.microsoft.com/office/drawing/2014/main" id="{3EB57613-464B-C150-D363-18FED1184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24">
              <a:extLst>
                <a:ext uri="{FF2B5EF4-FFF2-40B4-BE49-F238E27FC236}">
                  <a16:creationId xmlns:a16="http://schemas.microsoft.com/office/drawing/2014/main" id="{230F0511-16CF-D92B-03AF-8258E89CF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5">
              <a:extLst>
                <a:ext uri="{FF2B5EF4-FFF2-40B4-BE49-F238E27FC236}">
                  <a16:creationId xmlns:a16="http://schemas.microsoft.com/office/drawing/2014/main" id="{88CF5468-D994-715A-0E1C-029291F09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6">
              <a:extLst>
                <a:ext uri="{FF2B5EF4-FFF2-40B4-BE49-F238E27FC236}">
                  <a16:creationId xmlns:a16="http://schemas.microsoft.com/office/drawing/2014/main" id="{A13DF534-B353-1392-7AFB-75B75881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7">
              <a:extLst>
                <a:ext uri="{FF2B5EF4-FFF2-40B4-BE49-F238E27FC236}">
                  <a16:creationId xmlns:a16="http://schemas.microsoft.com/office/drawing/2014/main" id="{7219D24F-6658-DFD2-B7DC-AE1802F1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2" name="Picture 28">
              <a:extLst>
                <a:ext uri="{FF2B5EF4-FFF2-40B4-BE49-F238E27FC236}">
                  <a16:creationId xmlns:a16="http://schemas.microsoft.com/office/drawing/2014/main" id="{528C553D-49C3-AA1E-96FD-67E87C5F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3" name="Picture 29">
              <a:extLst>
                <a:ext uri="{FF2B5EF4-FFF2-40B4-BE49-F238E27FC236}">
                  <a16:creationId xmlns:a16="http://schemas.microsoft.com/office/drawing/2014/main" id="{A6BE7E88-826D-C74B-E28B-2E8D6F65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30">
              <a:extLst>
                <a:ext uri="{FF2B5EF4-FFF2-40B4-BE49-F238E27FC236}">
                  <a16:creationId xmlns:a16="http://schemas.microsoft.com/office/drawing/2014/main" id="{9567375C-60E0-97FE-9107-661B38AB1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31">
              <a:extLst>
                <a:ext uri="{FF2B5EF4-FFF2-40B4-BE49-F238E27FC236}">
                  <a16:creationId xmlns:a16="http://schemas.microsoft.com/office/drawing/2014/main" id="{3AB0E767-B4D1-484C-50D0-D58CCB291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32">
              <a:extLst>
                <a:ext uri="{FF2B5EF4-FFF2-40B4-BE49-F238E27FC236}">
                  <a16:creationId xmlns:a16="http://schemas.microsoft.com/office/drawing/2014/main" id="{E28BEA2F-C04A-CC6A-5429-28A08C27E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7" name="Picture 33">
              <a:extLst>
                <a:ext uri="{FF2B5EF4-FFF2-40B4-BE49-F238E27FC236}">
                  <a16:creationId xmlns:a16="http://schemas.microsoft.com/office/drawing/2014/main" id="{92984939-8FD7-0970-34E4-046A8EB4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34">
              <a:extLst>
                <a:ext uri="{FF2B5EF4-FFF2-40B4-BE49-F238E27FC236}">
                  <a16:creationId xmlns:a16="http://schemas.microsoft.com/office/drawing/2014/main" id="{5DE8D2D2-BE34-B728-D3EE-D9F6A765A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35">
              <a:extLst>
                <a:ext uri="{FF2B5EF4-FFF2-40B4-BE49-F238E27FC236}">
                  <a16:creationId xmlns:a16="http://schemas.microsoft.com/office/drawing/2014/main" id="{7771E51E-16BD-92D4-27D2-B94170FD4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0" name="Picture 36">
              <a:extLst>
                <a:ext uri="{FF2B5EF4-FFF2-40B4-BE49-F238E27FC236}">
                  <a16:creationId xmlns:a16="http://schemas.microsoft.com/office/drawing/2014/main" id="{EF43B7C5-5A72-E91F-FE3A-DC5AB4BD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E648F869-CE9A-DD95-74DC-21C0DC4BE242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24595" name="Picture 2">
              <a:extLst>
                <a:ext uri="{FF2B5EF4-FFF2-40B4-BE49-F238E27FC236}">
                  <a16:creationId xmlns:a16="http://schemas.microsoft.com/office/drawing/2014/main" id="{ACF920E8-DF5D-33D7-9C67-570FDFFAA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3">
              <a:extLst>
                <a:ext uri="{FF2B5EF4-FFF2-40B4-BE49-F238E27FC236}">
                  <a16:creationId xmlns:a16="http://schemas.microsoft.com/office/drawing/2014/main" id="{EF8B9076-429A-AF1D-B6EC-AB16BE6C6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82B76ABE-B303-BCC3-1C37-6C024D73EB2E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24593" name="Picture 41">
              <a:extLst>
                <a:ext uri="{FF2B5EF4-FFF2-40B4-BE49-F238E27FC236}">
                  <a16:creationId xmlns:a16="http://schemas.microsoft.com/office/drawing/2014/main" id="{495C77EB-5CCA-D4A4-6A48-D74A9A7A0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TextBox 44">
              <a:extLst>
                <a:ext uri="{FF2B5EF4-FFF2-40B4-BE49-F238E27FC236}">
                  <a16:creationId xmlns:a16="http://schemas.microsoft.com/office/drawing/2014/main" id="{15C5C658-C96D-6180-F23B-E49225252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367AEF7-C011-6A27-DF39-89EF84C0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6289675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Correctness Analysis</a:t>
            </a: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7013AA47-D492-E17B-DF43-22A6894BC9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5918200"/>
            <a:ext cx="13081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9D5CC98-7100-C34A-D955-BACD4C1E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Assignments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F1527530-F2FB-73A6-DA61-D2DF67BF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417638"/>
            <a:ext cx="35131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114AD6FA-4004-D4EC-242D-B0568F3A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5970588"/>
            <a:ext cx="50180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Sec 1.1 and Chap. 2 in [KT]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66192F5-4C43-18FF-558C-44CF4EE0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Up Next….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19D9B-83AC-B954-662B-31F0B9F3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06E7C7-422F-01C8-AFD8-EFDE9E5F5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2D48D32-DF63-3792-8350-109EB72B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8B228-083C-2676-AF02-F632FABB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BC971E1-A5E3-3404-EDAE-2E89D955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9AA16-4FAF-986F-CBB1-BE8365E9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44C2812-AD40-8A2F-9F3E-513E69D5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55F02-7A3F-DE69-17A9-3A36FB9F1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0C2D574-B527-C7D1-9B06-31B6E713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72BC1284-FB45-5E02-F67E-DDB49FAC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2154238"/>
            <a:ext cx="2179638" cy="2152650"/>
          </a:xfrm>
          <a:prstGeom prst="wedgeRoundRectCallout">
            <a:avLst>
              <a:gd name="adj1" fmla="val -130282"/>
              <a:gd name="adj2" fmla="val -38722"/>
              <a:gd name="adj3" fmla="val 16667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 generic tool to abstract out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C03E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78F37EA-F096-8CED-C48C-2815460C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Graphs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86659221-1CAA-3D86-079B-1B9F4D07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519238"/>
            <a:ext cx="644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Representation of relationships between pairs of entities/elements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BFA5B-FC2C-F44A-C0C9-08846E865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965325"/>
            <a:ext cx="1143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26D581-58A1-F3DC-87C3-7095ADDA6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110038"/>
            <a:ext cx="10747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10597-5719-6738-1A28-86296D501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5362575"/>
            <a:ext cx="13541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3711AB-789E-1826-FF2C-9D2011802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898900"/>
            <a:ext cx="1171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47A95-E97A-AE59-5C3F-E35496B8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65325"/>
            <a:ext cx="2439988" cy="1933575"/>
          </a:xfrm>
          <a:prstGeom prst="rect">
            <a:avLst/>
          </a:prstGeom>
          <a:solidFill>
            <a:srgbClr val="F79646">
              <a:alpha val="6784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Entities: News hosts</a:t>
            </a:r>
          </a:p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Relationship: Mention in other’s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09E312-937B-9B98-8B8F-F8BB57B12EDF}"/>
              </a:ext>
            </a:extLst>
          </p:cNvPr>
          <p:cNvCxnSpPr>
            <a:cxnSpLocks noChangeShapeType="1"/>
            <a:endCxn id="5" idx="1"/>
          </p:cNvCxnSpPr>
          <p:nvPr/>
        </p:nvCxnSpPr>
        <p:spPr bwMode="auto">
          <a:xfrm>
            <a:off x="3956050" y="2700338"/>
            <a:ext cx="126523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4348796-0C4F-BCAC-925F-46B74A41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1965325"/>
            <a:ext cx="1484312" cy="552450"/>
          </a:xfrm>
          <a:prstGeom prst="wedgeRoundRectCallout">
            <a:avLst>
              <a:gd name="adj1" fmla="val -106588"/>
              <a:gd name="adj2" fmla="val 5547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Vertex/Node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4D8E96F-5052-A5B1-4A09-F6DDDBFFE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1519238"/>
            <a:ext cx="1606550" cy="369887"/>
          </a:xfrm>
          <a:prstGeom prst="wedgeRoundRectCallout">
            <a:avLst>
              <a:gd name="adj1" fmla="val 11597"/>
              <a:gd name="adj2" fmla="val 25943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Edge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C031B-4321-F5B5-7C29-EE06F4FA2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898900"/>
            <a:ext cx="12303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A593CD-ED38-D2FA-4EB8-8E26385029E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86957" y="3325018"/>
            <a:ext cx="463550" cy="6842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607A4A-5270-FB0F-B11D-BD2732131A96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5360194" y="3466306"/>
            <a:ext cx="463550" cy="401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13469A-8945-A8FD-F48B-6FB2566AC0DF}"/>
              </a:ext>
            </a:extLst>
          </p:cNvPr>
          <p:cNvCxnSpPr>
            <a:cxnSpLocks noChangeShapeType="1"/>
            <a:stCxn id="6" idx="3"/>
            <a:endCxn id="14" idx="1"/>
          </p:cNvCxnSpPr>
          <p:nvPr/>
        </p:nvCxnSpPr>
        <p:spPr bwMode="auto">
          <a:xfrm flipV="1">
            <a:off x="2668588" y="4400550"/>
            <a:ext cx="1492250" cy="444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45D218-3F71-B91D-373B-80FA8B33C276}"/>
              </a:ext>
            </a:extLst>
          </p:cNvPr>
          <p:cNvCxnSpPr>
            <a:cxnSpLocks noChangeShapeType="1"/>
            <a:stCxn id="7" idx="0"/>
            <a:endCxn id="14" idx="2"/>
          </p:cNvCxnSpPr>
          <p:nvPr/>
        </p:nvCxnSpPr>
        <p:spPr bwMode="auto">
          <a:xfrm rot="16200000" flipV="1">
            <a:off x="4576763" y="5102225"/>
            <a:ext cx="458787" cy="619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C21CDB-FC4A-D9E5-2581-F6B384FFE1D0}"/>
              </a:ext>
            </a:extLst>
          </p:cNvPr>
          <p:cNvCxnSpPr>
            <a:cxnSpLocks noChangeShapeType="1"/>
            <a:stCxn id="8" idx="1"/>
            <a:endCxn id="14" idx="3"/>
          </p:cNvCxnSpPr>
          <p:nvPr/>
        </p:nvCxnSpPr>
        <p:spPr bwMode="auto">
          <a:xfrm rot="10800000">
            <a:off x="5391150" y="4400550"/>
            <a:ext cx="1401763" cy="2301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BD1E559-476D-1F1D-E17B-8E51CC2F0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594100"/>
            <a:ext cx="12303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349CE2-AC74-B4BC-96EB-2297D956E3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55800"/>
            <a:ext cx="1219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0229B14-2C07-1F34-ACE9-643DF4ED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Graphs are omnipresent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1CFF8-BDBB-7F38-96E3-E561E678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265238"/>
            <a:ext cx="70453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B9078-15F9-DE13-2554-2F2BBB96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1265238"/>
            <a:ext cx="2743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Airline Route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6184805-81AC-028E-84A9-E207480A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does this graph represent?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CD70211-E472-A95E-059F-BB19B8404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220788"/>
            <a:ext cx="5637212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0DD42-60F7-93E1-B5BA-EC31A0714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6273800"/>
            <a:ext cx="1239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chemeClr val="bg1"/>
                </a:solidFill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>
            <a:extLst>
              <a:ext uri="{FF2B5EF4-FFF2-40B4-BE49-F238E27FC236}">
                <a16:creationId xmlns:a16="http://schemas.microsoft.com/office/drawing/2014/main" id="{91D1B725-EAD7-8D1D-CA89-89D56919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990600"/>
            <a:ext cx="58896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B52FD972-2743-7FAA-E04D-CAA0BE0F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And this one?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5FD8C-F025-7E8B-27D3-2C5510BF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3375"/>
            <a:ext cx="270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Math articles on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748A9CB7-0F77-803D-FC93-14858A39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And this one?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AFD40B8C-90E8-26EF-453E-4907B2C9F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4500"/>
            <a:ext cx="7620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75E50-4143-6957-BB84-9E9B06946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0"/>
            <a:ext cx="18494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D0320E9-630D-86FF-97E2-312A2C52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37EA1A89-D451-A021-4453-C3BB0AADA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432050"/>
            <a:ext cx="4008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Basic Graph definitions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groups due in &lt;2 weeks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D556648-373B-39F6-F8E8-BCBB84AD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Paths</a:t>
            </a:r>
          </a:p>
        </p:txBody>
      </p:sp>
      <p:grpSp>
        <p:nvGrpSpPr>
          <p:cNvPr id="33794" name="Group 25">
            <a:extLst>
              <a:ext uri="{FF2B5EF4-FFF2-40B4-BE49-F238E27FC236}">
                <a16:creationId xmlns:a16="http://schemas.microsoft.com/office/drawing/2014/main" id="{012D9A37-8352-0D6F-F278-90EB2DF6FA88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417638"/>
            <a:ext cx="5180013" cy="3406775"/>
            <a:chOff x="335996" y="1955800"/>
            <a:chExt cx="7628492" cy="4759325"/>
          </a:xfrm>
        </p:grpSpPr>
        <p:pic>
          <p:nvPicPr>
            <p:cNvPr id="33811" name="Picture 4">
              <a:extLst>
                <a:ext uri="{FF2B5EF4-FFF2-40B4-BE49-F238E27FC236}">
                  <a16:creationId xmlns:a16="http://schemas.microsoft.com/office/drawing/2014/main" id="{E72EEE44-9B96-8A00-72CF-55EB7A774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5">
              <a:extLst>
                <a:ext uri="{FF2B5EF4-FFF2-40B4-BE49-F238E27FC236}">
                  <a16:creationId xmlns:a16="http://schemas.microsoft.com/office/drawing/2014/main" id="{14B09845-9B4E-59DB-8417-71EF28F2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Picture 6">
              <a:extLst>
                <a:ext uri="{FF2B5EF4-FFF2-40B4-BE49-F238E27FC236}">
                  <a16:creationId xmlns:a16="http://schemas.microsoft.com/office/drawing/2014/main" id="{E2D15A52-4E8B-7AD5-6431-1E359419E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7">
              <a:extLst>
                <a:ext uri="{FF2B5EF4-FFF2-40B4-BE49-F238E27FC236}">
                  <a16:creationId xmlns:a16="http://schemas.microsoft.com/office/drawing/2014/main" id="{A6C50FFA-614B-2118-1EAE-DC211843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13">
              <a:extLst>
                <a:ext uri="{FF2B5EF4-FFF2-40B4-BE49-F238E27FC236}">
                  <a16:creationId xmlns:a16="http://schemas.microsoft.com/office/drawing/2014/main" id="{E5F18D11-F34E-8429-EA63-C0F73AC0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F691A6-718B-7DAD-79A1-C3EA0131F6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7"/>
              <a:ext cx="463514" cy="6849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AF7325-B267-862B-EC5D-0B266D5D0D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6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F12CF7-7F8E-B415-3878-5C3CC1838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5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335062-693F-C8A6-8B7C-99F0349F92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8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23C53C-309E-9645-CE5C-83F9E88587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5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3821" name="Picture 24">
              <a:extLst>
                <a:ext uri="{FF2B5EF4-FFF2-40B4-BE49-F238E27FC236}">
                  <a16:creationId xmlns:a16="http://schemas.microsoft.com/office/drawing/2014/main" id="{7D2586CA-B4AE-B0D4-1D85-5D54FE40F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20">
              <a:extLst>
                <a:ext uri="{FF2B5EF4-FFF2-40B4-BE49-F238E27FC236}">
                  <a16:creationId xmlns:a16="http://schemas.microsoft.com/office/drawing/2014/main" id="{3111B2F8-D7E8-9E1E-6834-09A0E096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22">
              <a:extLst>
                <a:ext uri="{FF2B5EF4-FFF2-40B4-BE49-F238E27FC236}">
                  <a16:creationId xmlns:a16="http://schemas.microsoft.com/office/drawing/2014/main" id="{816423F6-D11C-CF70-9ABC-FAA6FF7A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DF1FCB-9210-1338-FE21-031B2DA2C7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6" y="3898563"/>
              <a:ext cx="628888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520276-4DE5-FBA6-6C85-BC0C9957F9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29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3795" name="TextBox 27">
            <a:extLst>
              <a:ext uri="{FF2B5EF4-FFF2-40B4-BE49-F238E27FC236}">
                <a16:creationId xmlns:a16="http://schemas.microsoft.com/office/drawing/2014/main" id="{4D597FE3-0786-07C0-9ED1-FBBE5C4F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5026025"/>
            <a:ext cx="416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of  vertices connected by edges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7F225B3A-5D7E-93F6-26F0-880643655623}"/>
              </a:ext>
            </a:extLst>
          </p:cNvPr>
          <p:cNvGrpSpPr>
            <a:grpSpLocks/>
          </p:cNvGrpSpPr>
          <p:nvPr/>
        </p:nvGrpSpPr>
        <p:grpSpPr bwMode="auto">
          <a:xfrm>
            <a:off x="2265363" y="5637213"/>
            <a:ext cx="4313237" cy="822325"/>
            <a:chOff x="2266088" y="5637209"/>
            <a:chExt cx="4312966" cy="822442"/>
          </a:xfrm>
        </p:grpSpPr>
        <p:pic>
          <p:nvPicPr>
            <p:cNvPr id="33804" name="Picture 31">
              <a:extLst>
                <a:ext uri="{FF2B5EF4-FFF2-40B4-BE49-F238E27FC236}">
                  <a16:creationId xmlns:a16="http://schemas.microsoft.com/office/drawing/2014/main" id="{5C172677-32F6-6429-F3AE-162CAEF97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088" y="5637209"/>
              <a:ext cx="703738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32">
              <a:extLst>
                <a:ext uri="{FF2B5EF4-FFF2-40B4-BE49-F238E27FC236}">
                  <a16:creationId xmlns:a16="http://schemas.microsoft.com/office/drawing/2014/main" id="{106748B9-9CAE-96CD-51F9-5F3E16F0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637" y="5637209"/>
              <a:ext cx="601289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33">
              <a:extLst>
                <a:ext uri="{FF2B5EF4-FFF2-40B4-BE49-F238E27FC236}">
                  <a16:creationId xmlns:a16="http://schemas.microsoft.com/office/drawing/2014/main" id="{A767FDF9-A162-A9BE-87A1-1CB79C56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032" y="5637209"/>
              <a:ext cx="643831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34">
              <a:extLst>
                <a:ext uri="{FF2B5EF4-FFF2-40B4-BE49-F238E27FC236}">
                  <a16:creationId xmlns:a16="http://schemas.microsoft.com/office/drawing/2014/main" id="{8EB26446-2C72-D2B7-40DA-D5EDFFBC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43" y="5637209"/>
              <a:ext cx="658311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Box 35">
              <a:extLst>
                <a:ext uri="{FF2B5EF4-FFF2-40B4-BE49-F238E27FC236}">
                  <a16:creationId xmlns:a16="http://schemas.microsoft.com/office/drawing/2014/main" id="{59093E02-22C8-5438-D918-D97CA396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466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3809" name="TextBox 36">
              <a:extLst>
                <a:ext uri="{FF2B5EF4-FFF2-40B4-BE49-F238E27FC236}">
                  <a16:creationId xmlns:a16="http://schemas.microsoft.com/office/drawing/2014/main" id="{B2A766E8-ACC6-CFBB-CA84-5184A298A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249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3810" name="TextBox 37">
              <a:extLst>
                <a:ext uri="{FF2B5EF4-FFF2-40B4-BE49-F238E27FC236}">
                  <a16:creationId xmlns:a16="http://schemas.microsoft.com/office/drawing/2014/main" id="{FF329448-EF72-9D75-E84F-FADFAF909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723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0263D7E0-744B-8641-ACA9-941E4960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395913"/>
            <a:ext cx="1547813" cy="857250"/>
          </a:xfrm>
          <a:prstGeom prst="wedgeRoundRectCallout">
            <a:avLst>
              <a:gd name="adj1" fmla="val -93769"/>
              <a:gd name="adj2" fmla="val 2705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Path length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3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C1F36949-2319-4477-20A7-B96AB5706817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4011613"/>
            <a:ext cx="1762125" cy="2047875"/>
            <a:chOff x="263468" y="4011923"/>
            <a:chExt cx="1762680" cy="2047618"/>
          </a:xfrm>
        </p:grpSpPr>
        <p:grpSp>
          <p:nvGrpSpPr>
            <p:cNvPr id="33799" name="Group 48">
              <a:extLst>
                <a:ext uri="{FF2B5EF4-FFF2-40B4-BE49-F238E27FC236}">
                  <a16:creationId xmlns:a16="http://schemas.microsoft.com/office/drawing/2014/main" id="{1F400968-F827-64ED-63E8-01B6CD16B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68" y="4011923"/>
              <a:ext cx="1762680" cy="833553"/>
              <a:chOff x="263468" y="4011923"/>
              <a:chExt cx="1762680" cy="833553"/>
            </a:xfrm>
          </p:grpSpPr>
          <p:pic>
            <p:nvPicPr>
              <p:cNvPr id="33801" name="Picture 41">
                <a:extLst>
                  <a:ext uri="{FF2B5EF4-FFF2-40B4-BE49-F238E27FC236}">
                    <a16:creationId xmlns:a16="http://schemas.microsoft.com/office/drawing/2014/main" id="{EEDAF3F6-FB67-4F4E-3AF2-F86669668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468" y="4011923"/>
                <a:ext cx="703738" cy="82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2" name="Picture 44">
                <a:extLst>
                  <a:ext uri="{FF2B5EF4-FFF2-40B4-BE49-F238E27FC236}">
                    <a16:creationId xmlns:a16="http://schemas.microsoft.com/office/drawing/2014/main" id="{A4EC385A-1F60-FD14-215C-19DCC650B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7837" y="4023034"/>
                <a:ext cx="658311" cy="82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TextBox 45">
                <a:extLst>
                  <a:ext uri="{FF2B5EF4-FFF2-40B4-BE49-F238E27FC236}">
                    <a16:creationId xmlns:a16="http://schemas.microsoft.com/office/drawing/2014/main" id="{A07AA9DE-A4D1-3389-B109-76042424B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206" y="4434255"/>
                <a:ext cx="2486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,</a:t>
                </a:r>
              </a:p>
            </p:txBody>
          </p:sp>
        </p:grpSp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09922FD4-2BA8-089E-0994-2634BB7B8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4" y="5396049"/>
              <a:ext cx="1381560" cy="663492"/>
            </a:xfrm>
            <a:prstGeom prst="wedgeRoundRectCallout">
              <a:avLst>
                <a:gd name="adj1" fmla="val -5907"/>
                <a:gd name="adj2" fmla="val -143431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Connected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A69EDB6-8A14-3532-E965-42C7682E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Connectivity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6AE0BF9B-B602-B8E9-AA9D-7F5F8113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008188"/>
            <a:ext cx="79136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500">
                <a:latin typeface="Arial" panose="020B0604020202020204" pitchFamily="34" charset="0"/>
              </a:rPr>
              <a:t> and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500">
                <a:latin typeface="Arial" panose="020B0604020202020204" pitchFamily="34" charset="0"/>
              </a:rPr>
              <a:t> are connected iff there is a path between them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42065C40-D870-7136-57AF-3E29FF65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897313"/>
            <a:ext cx="87169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A </a:t>
            </a:r>
            <a:r>
              <a:rPr lang="en-US" altLang="en-US" sz="2500">
                <a:latin typeface="Arial" panose="020B0604020202020204" pitchFamily="34" charset="0"/>
              </a:rPr>
              <a:t>graph is connected iff all pairs of vertices are connected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5BB7344-398B-3E1A-AA3F-24C3246D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Connected Graphs</a:t>
            </a:r>
          </a:p>
        </p:txBody>
      </p:sp>
      <p:grpSp>
        <p:nvGrpSpPr>
          <p:cNvPr id="35842" name="Group 25">
            <a:extLst>
              <a:ext uri="{FF2B5EF4-FFF2-40B4-BE49-F238E27FC236}">
                <a16:creationId xmlns:a16="http://schemas.microsoft.com/office/drawing/2014/main" id="{7C020E03-4328-5998-BB19-4C67FB2BB3DC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51038"/>
            <a:ext cx="5180012" cy="3406775"/>
            <a:chOff x="335996" y="1955800"/>
            <a:chExt cx="7628492" cy="4759325"/>
          </a:xfrm>
        </p:grpSpPr>
        <p:pic>
          <p:nvPicPr>
            <p:cNvPr id="35851" name="Picture 4">
              <a:extLst>
                <a:ext uri="{FF2B5EF4-FFF2-40B4-BE49-F238E27FC236}">
                  <a16:creationId xmlns:a16="http://schemas.microsoft.com/office/drawing/2014/main" id="{19123E6C-5BE7-B59A-D96D-DCB73EB0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5">
              <a:extLst>
                <a:ext uri="{FF2B5EF4-FFF2-40B4-BE49-F238E27FC236}">
                  <a16:creationId xmlns:a16="http://schemas.microsoft.com/office/drawing/2014/main" id="{7CC62126-4CA0-8FB1-3EEE-25B6E37E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6">
              <a:extLst>
                <a:ext uri="{FF2B5EF4-FFF2-40B4-BE49-F238E27FC236}">
                  <a16:creationId xmlns:a16="http://schemas.microsoft.com/office/drawing/2014/main" id="{B1D77053-799A-C58A-C582-C4780B50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7">
              <a:extLst>
                <a:ext uri="{FF2B5EF4-FFF2-40B4-BE49-F238E27FC236}">
                  <a16:creationId xmlns:a16="http://schemas.microsoft.com/office/drawing/2014/main" id="{6D1FE841-6ED6-33C4-14F5-19922959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3">
              <a:extLst>
                <a:ext uri="{FF2B5EF4-FFF2-40B4-BE49-F238E27FC236}">
                  <a16:creationId xmlns:a16="http://schemas.microsoft.com/office/drawing/2014/main" id="{E7FDEC74-F312-D962-7E43-A93B6330B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C19ED5-850C-CCA0-4AFC-B870AB8F2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6"/>
              <a:ext cx="463514" cy="6849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099ABB-31D9-8F2F-B37F-B5A7E5B97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7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1EAA9E-2D49-775B-452B-CE78B2ED4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6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210A24-2C73-A537-B872-7B1673308D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7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6E7EEE-06C1-3DB2-4E2D-B60461153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6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5861" name="Picture 24">
              <a:extLst>
                <a:ext uri="{FF2B5EF4-FFF2-40B4-BE49-F238E27FC236}">
                  <a16:creationId xmlns:a16="http://schemas.microsoft.com/office/drawing/2014/main" id="{30CEC2DF-DD11-86CB-6125-C70AF61A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0">
              <a:extLst>
                <a:ext uri="{FF2B5EF4-FFF2-40B4-BE49-F238E27FC236}">
                  <a16:creationId xmlns:a16="http://schemas.microsoft.com/office/drawing/2014/main" id="{E215B57A-296E-3E9C-367E-A935A99F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2">
              <a:extLst>
                <a:ext uri="{FF2B5EF4-FFF2-40B4-BE49-F238E27FC236}">
                  <a16:creationId xmlns:a16="http://schemas.microsoft.com/office/drawing/2014/main" id="{752ADA18-D8F2-B4DA-8E4E-649B6FD0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2E2D89-5659-708C-1D87-FF610C9E6E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4" y="3898563"/>
              <a:ext cx="628890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0578FE-1316-3CCE-04B6-40CA80615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30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3" name="TextBox 29">
            <a:extLst>
              <a:ext uri="{FF2B5EF4-FFF2-40B4-BE49-F238E27FC236}">
                <a16:creationId xmlns:a16="http://schemas.microsoft.com/office/drawing/2014/main" id="{B9A765AE-1266-D551-7C55-56CE1C03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6013450"/>
            <a:ext cx="458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Every pair of vertices has a path between them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5E1A23BE-ED3A-E5F8-46D8-BAE1A12AB5C0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1951038"/>
            <a:ext cx="806450" cy="2781300"/>
            <a:chOff x="6977395" y="1950586"/>
            <a:chExt cx="806807" cy="2781782"/>
          </a:xfrm>
        </p:grpSpPr>
        <p:pic>
          <p:nvPicPr>
            <p:cNvPr id="35848" name="Picture 30">
              <a:extLst>
                <a:ext uri="{FF2B5EF4-FFF2-40B4-BE49-F238E27FC236}">
                  <a16:creationId xmlns:a16="http://schemas.microsoft.com/office/drawing/2014/main" id="{0FBD935F-FA36-3673-D9C7-071D5D94B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38">
              <a:extLst>
                <a:ext uri="{FF2B5EF4-FFF2-40B4-BE49-F238E27FC236}">
                  <a16:creationId xmlns:a16="http://schemas.microsoft.com/office/drawing/2014/main" id="{3E73C913-24BE-78DD-EBC3-0530FB06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FDC884-0BAB-08C1-27A7-3ED5990F4C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62C24800-CAFF-B9EE-4FB9-4A572748958C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019425"/>
            <a:ext cx="6861175" cy="358775"/>
            <a:chOff x="1394139" y="3020170"/>
            <a:chExt cx="6860804" cy="35865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FEEAEF-77B5-501C-04AA-5EE4C30058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3016">
              <a:off x="1394139" y="3020170"/>
              <a:ext cx="6708412" cy="206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29EAAC-6CA4-3483-491A-6370184790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02">
              <a:off x="1546531" y="3172519"/>
              <a:ext cx="6708412" cy="206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45E5F62-BB51-07D4-EEF1-F04796CE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Cycles</a:t>
            </a:r>
          </a:p>
        </p:txBody>
      </p:sp>
      <p:grpSp>
        <p:nvGrpSpPr>
          <p:cNvPr id="36866" name="Group 25">
            <a:extLst>
              <a:ext uri="{FF2B5EF4-FFF2-40B4-BE49-F238E27FC236}">
                <a16:creationId xmlns:a16="http://schemas.microsoft.com/office/drawing/2014/main" id="{57CAD9B1-241C-3A1D-3132-534AFFD18300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417638"/>
            <a:ext cx="5180013" cy="3406775"/>
            <a:chOff x="335996" y="1955800"/>
            <a:chExt cx="7628492" cy="4759325"/>
          </a:xfrm>
        </p:grpSpPr>
        <p:pic>
          <p:nvPicPr>
            <p:cNvPr id="36876" name="Picture 4">
              <a:extLst>
                <a:ext uri="{FF2B5EF4-FFF2-40B4-BE49-F238E27FC236}">
                  <a16:creationId xmlns:a16="http://schemas.microsoft.com/office/drawing/2014/main" id="{E74E9FA7-6097-804B-3A71-CF22C7DF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5">
              <a:extLst>
                <a:ext uri="{FF2B5EF4-FFF2-40B4-BE49-F238E27FC236}">
                  <a16:creationId xmlns:a16="http://schemas.microsoft.com/office/drawing/2014/main" id="{BB406752-8A54-D458-5335-8BDB049E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6">
              <a:extLst>
                <a:ext uri="{FF2B5EF4-FFF2-40B4-BE49-F238E27FC236}">
                  <a16:creationId xmlns:a16="http://schemas.microsoft.com/office/drawing/2014/main" id="{76830EAB-1F62-129E-1F50-E12CF2DD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Picture 7">
              <a:extLst>
                <a:ext uri="{FF2B5EF4-FFF2-40B4-BE49-F238E27FC236}">
                  <a16:creationId xmlns:a16="http://schemas.microsoft.com/office/drawing/2014/main" id="{46508BA5-D8DD-FA7E-FE37-58DABE104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13">
              <a:extLst>
                <a:ext uri="{FF2B5EF4-FFF2-40B4-BE49-F238E27FC236}">
                  <a16:creationId xmlns:a16="http://schemas.microsoft.com/office/drawing/2014/main" id="{0BA5EB8A-CA06-73C6-2F68-AA56DC6B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3C544B-2E8A-D903-03D3-82EF0FD644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7"/>
              <a:ext cx="463514" cy="6849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8F90D4-45A5-3E67-E6ED-303323A7A8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6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DC3E9D-AE61-442A-F95A-791C8384A9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5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E3F48A-48DC-A593-6198-E4DA9351FA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8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6BE394-F589-F72F-BBA6-FD08A2964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5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6886" name="Picture 24">
              <a:extLst>
                <a:ext uri="{FF2B5EF4-FFF2-40B4-BE49-F238E27FC236}">
                  <a16:creationId xmlns:a16="http://schemas.microsoft.com/office/drawing/2014/main" id="{DBAE3981-E2DA-CB36-F094-7FE19AD9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20">
              <a:extLst>
                <a:ext uri="{FF2B5EF4-FFF2-40B4-BE49-F238E27FC236}">
                  <a16:creationId xmlns:a16="http://schemas.microsoft.com/office/drawing/2014/main" id="{CA0B8EC2-5890-8599-73C5-3392ED63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22">
              <a:extLst>
                <a:ext uri="{FF2B5EF4-FFF2-40B4-BE49-F238E27FC236}">
                  <a16:creationId xmlns:a16="http://schemas.microsoft.com/office/drawing/2014/main" id="{F746F1A6-6FD0-9A77-57F2-70D9DC83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505E6-B69A-B95B-A1B2-4AB781DE77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6" y="3898563"/>
              <a:ext cx="628888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2D0A59-E26F-BA2D-80A9-E4A4062F84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29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6867" name="TextBox 27">
            <a:extLst>
              <a:ext uri="{FF2B5EF4-FFF2-40B4-BE49-F238E27FC236}">
                <a16:creationId xmlns:a16="http://schemas.microsoft.com/office/drawing/2014/main" id="{03D6A5E8-63C0-6954-4AC0-213F6BA4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026025"/>
            <a:ext cx="609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of </a:t>
            </a:r>
            <a:r>
              <a:rPr lang="en-US" altLang="en-US" sz="1800">
                <a:solidFill>
                  <a:srgbClr val="660066"/>
                </a:solidFill>
              </a:rPr>
              <a:t>k</a:t>
            </a:r>
            <a:r>
              <a:rPr lang="en-US" altLang="en-US" sz="1800"/>
              <a:t> vertices connected by edges, first </a:t>
            </a:r>
            <a:r>
              <a:rPr lang="en-US" altLang="en-US" sz="1800">
                <a:solidFill>
                  <a:srgbClr val="660066"/>
                </a:solidFill>
              </a:rPr>
              <a:t>k-1</a:t>
            </a:r>
            <a:r>
              <a:rPr lang="en-US" altLang="en-US" sz="1800"/>
              <a:t> are distinct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73D455C4-7350-F09D-3CE0-9EBD51C90DDB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5537200"/>
            <a:ext cx="5995988" cy="1009650"/>
            <a:chOff x="1857929" y="5536777"/>
            <a:chExt cx="5995298" cy="1010457"/>
          </a:xfrm>
        </p:grpSpPr>
        <p:pic>
          <p:nvPicPr>
            <p:cNvPr id="36869" name="Picture 38">
              <a:extLst>
                <a:ext uri="{FF2B5EF4-FFF2-40B4-BE49-F238E27FC236}">
                  <a16:creationId xmlns:a16="http://schemas.microsoft.com/office/drawing/2014/main" id="{C3A14156-95D0-04AD-1269-DFAED389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929" y="5536777"/>
              <a:ext cx="835138" cy="10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40">
              <a:extLst>
                <a:ext uri="{FF2B5EF4-FFF2-40B4-BE49-F238E27FC236}">
                  <a16:creationId xmlns:a16="http://schemas.microsoft.com/office/drawing/2014/main" id="{9CAAA322-EBDC-B461-8708-80EE1BB7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66" y="5538109"/>
              <a:ext cx="783597" cy="100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42">
              <a:extLst>
                <a:ext uri="{FF2B5EF4-FFF2-40B4-BE49-F238E27FC236}">
                  <a16:creationId xmlns:a16="http://schemas.microsoft.com/office/drawing/2014/main" id="{A4DE35EE-AFDF-E76C-BA2F-80CC1A70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450" y="5538108"/>
              <a:ext cx="788928" cy="100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43">
              <a:extLst>
                <a:ext uri="{FF2B5EF4-FFF2-40B4-BE49-F238E27FC236}">
                  <a16:creationId xmlns:a16="http://schemas.microsoft.com/office/drawing/2014/main" id="{2C13C9D0-7623-5F65-3457-88A41D51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89" y="5538109"/>
              <a:ext cx="835138" cy="10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Box 46">
              <a:extLst>
                <a:ext uri="{FF2B5EF4-FFF2-40B4-BE49-F238E27FC236}">
                  <a16:creationId xmlns:a16="http://schemas.microsoft.com/office/drawing/2014/main" id="{4273C333-ADC2-60FD-26DA-0A1C1727B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421" y="614579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6874" name="TextBox 47">
              <a:extLst>
                <a:ext uri="{FF2B5EF4-FFF2-40B4-BE49-F238E27FC236}">
                  <a16:creationId xmlns:a16="http://schemas.microsoft.com/office/drawing/2014/main" id="{118237CD-4F78-7C50-573E-3770A70E9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552" y="614579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6875" name="TextBox 48">
              <a:extLst>
                <a:ext uri="{FF2B5EF4-FFF2-40B4-BE49-F238E27FC236}">
                  <a16:creationId xmlns:a16="http://schemas.microsoft.com/office/drawing/2014/main" id="{3A245F56-35E9-7CD6-7708-464A0690E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1028" y="6147124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AD79924-178D-4058-14F7-DF5D6A1E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89986496-FF52-A6FC-EE17-9F314F39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DE5DDFC-63B2-43C9-E50E-4DCDC06B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Formally define everything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3BB249C-A239-E79B-A3FB-B8BF7D3B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5337175"/>
            <a:ext cx="5557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http://imgs.xkcd.com/comics/geeks_and_nerds.png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6242D3A8-DEB4-BF16-8FB8-42691AFC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473200"/>
            <a:ext cx="51562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2DCD5FC-BFB3-1F25-C4D6-4569DE79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4F3DFBE-CAA4-5FB6-8C53-AA27A9C6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641E02D-7A09-D96B-ADA0-D2F1F491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Homework 2 out!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A8E19-3A4C-24B8-F3DC-A5E0E4D2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52"/>
            <a:ext cx="9144000" cy="4888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DEDA22-1C01-F687-7EC9-298839F9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solutions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32967-8BC1-7850-8D79-BCD3F962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290"/>
            <a:ext cx="9134386" cy="22170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039761D-4919-5A5B-864D-49C849A4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Implementation Steps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CE38F7F-F91E-8745-3454-8A06B134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1779588"/>
            <a:ext cx="3644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(0) How to represent the input?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8CBE7FAA-BD36-DBC4-3975-89D6AA4D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2573338"/>
            <a:ext cx="419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(1) How do we find a free woman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?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44100BA7-B4A3-9B95-D07C-C1F58EA1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570288"/>
            <a:ext cx="58753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(2) How would </a:t>
            </a:r>
            <a:r>
              <a:rPr lang="en-US" altLang="en-US" sz="2100">
                <a:solidFill>
                  <a:srgbClr val="660066"/>
                </a:solidFill>
              </a:rPr>
              <a:t>w</a:t>
            </a:r>
            <a:r>
              <a:rPr lang="en-US" altLang="en-US" sz="2100"/>
              <a:t> pick her best unproposed man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?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88891150-1177-D1AC-318B-4F18BF3BD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602163"/>
            <a:ext cx="4940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(3) How do we know who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is engaged to?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B265558F-3B20-8944-39F9-8A20D6C2C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514975"/>
            <a:ext cx="5013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(4) How do we decide if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prefers </a:t>
            </a:r>
            <a:r>
              <a:rPr lang="en-US" altLang="en-US" sz="2100">
                <a:solidFill>
                  <a:srgbClr val="660066"/>
                </a:solidFill>
              </a:rPr>
              <a:t>w’</a:t>
            </a:r>
            <a:r>
              <a:rPr lang="en-US" altLang="ja-JP" sz="2100"/>
              <a:t> to  </a:t>
            </a:r>
            <a:r>
              <a:rPr lang="en-US" altLang="ja-JP" sz="2100">
                <a:solidFill>
                  <a:srgbClr val="660066"/>
                </a:solidFill>
              </a:rPr>
              <a:t>w</a:t>
            </a:r>
            <a:r>
              <a:rPr lang="en-US" altLang="ja-JP" sz="2100"/>
              <a:t>?</a:t>
            </a:r>
            <a:endParaRPr lang="en-US" altLang="en-US"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2E206D1-AA73-428F-BC8F-786491A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Overall running time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79E192D-F7F3-56A2-A8C9-E72FF50A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355850"/>
            <a:ext cx="142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Init(1-4)</a:t>
            </a:r>
          </a:p>
        </p:txBody>
      </p:sp>
      <p:sp>
        <p:nvSpPr>
          <p:cNvPr id="4" name="Plus 3">
            <a:extLst>
              <a:ext uri="{FF2B5EF4-FFF2-40B4-BE49-F238E27FC236}">
                <a16:creationId xmlns:a16="http://schemas.microsoft.com/office/drawing/2014/main" id="{FE4FD6DE-9318-851A-76E3-86FF4C7F67D0}"/>
              </a:ext>
            </a:extLst>
          </p:cNvPr>
          <p:cNvSpPr>
            <a:spLocks/>
          </p:cNvSpPr>
          <p:nvPr/>
        </p:nvSpPr>
        <p:spPr bwMode="auto">
          <a:xfrm>
            <a:off x="3825875" y="3255963"/>
            <a:ext cx="879475" cy="836612"/>
          </a:xfrm>
          <a:custGeom>
            <a:avLst/>
            <a:gdLst>
              <a:gd name="T0" fmla="*/ 116574 w 879475"/>
              <a:gd name="T1" fmla="*/ 319920 h 836612"/>
              <a:gd name="T2" fmla="*/ 341352 w 879475"/>
              <a:gd name="T3" fmla="*/ 319920 h 836612"/>
              <a:gd name="T4" fmla="*/ 341352 w 879475"/>
              <a:gd name="T5" fmla="*/ 110893 h 836612"/>
              <a:gd name="T6" fmla="*/ 538123 w 879475"/>
              <a:gd name="T7" fmla="*/ 110893 h 836612"/>
              <a:gd name="T8" fmla="*/ 538123 w 879475"/>
              <a:gd name="T9" fmla="*/ 319920 h 836612"/>
              <a:gd name="T10" fmla="*/ 762901 w 879475"/>
              <a:gd name="T11" fmla="*/ 319920 h 836612"/>
              <a:gd name="T12" fmla="*/ 762901 w 879475"/>
              <a:gd name="T13" fmla="*/ 516692 h 836612"/>
              <a:gd name="T14" fmla="*/ 538123 w 879475"/>
              <a:gd name="T15" fmla="*/ 516692 h 836612"/>
              <a:gd name="T16" fmla="*/ 538123 w 879475"/>
              <a:gd name="T17" fmla="*/ 725719 h 836612"/>
              <a:gd name="T18" fmla="*/ 341352 w 879475"/>
              <a:gd name="T19" fmla="*/ 725719 h 836612"/>
              <a:gd name="T20" fmla="*/ 341352 w 879475"/>
              <a:gd name="T21" fmla="*/ 516692 h 836612"/>
              <a:gd name="T22" fmla="*/ 116574 w 879475"/>
              <a:gd name="T23" fmla="*/ 516692 h 836612"/>
              <a:gd name="T24" fmla="*/ 116574 w 879475"/>
              <a:gd name="T25" fmla="*/ 319920 h 8366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9475" h="836612">
                <a:moveTo>
                  <a:pt x="116574" y="319920"/>
                </a:moveTo>
                <a:lnTo>
                  <a:pt x="341352" y="319920"/>
                </a:lnTo>
                <a:lnTo>
                  <a:pt x="341352" y="110893"/>
                </a:lnTo>
                <a:lnTo>
                  <a:pt x="538123" y="110893"/>
                </a:lnTo>
                <a:lnTo>
                  <a:pt x="538123" y="319920"/>
                </a:lnTo>
                <a:lnTo>
                  <a:pt x="762901" y="319920"/>
                </a:lnTo>
                <a:lnTo>
                  <a:pt x="762901" y="516692"/>
                </a:lnTo>
                <a:lnTo>
                  <a:pt x="538123" y="516692"/>
                </a:lnTo>
                <a:lnTo>
                  <a:pt x="538123" y="725719"/>
                </a:lnTo>
                <a:lnTo>
                  <a:pt x="341352" y="725719"/>
                </a:lnTo>
                <a:lnTo>
                  <a:pt x="341352" y="516692"/>
                </a:lnTo>
                <a:lnTo>
                  <a:pt x="116574" y="516692"/>
                </a:lnTo>
                <a:lnTo>
                  <a:pt x="116574" y="319920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A255638E-9581-C4C3-380B-01FF1E662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392613"/>
            <a:ext cx="50022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9A009A"/>
                </a:solidFill>
                <a:latin typeface="Arial" panose="020B0604020202020204" pitchFamily="34" charset="0"/>
              </a:rPr>
              <a:t>n</a:t>
            </a:r>
            <a:r>
              <a:rPr lang="en-US" altLang="en-US" sz="3100" baseline="30000">
                <a:solidFill>
                  <a:srgbClr val="9A009A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100">
                <a:latin typeface="Arial" panose="020B0604020202020204" pitchFamily="34" charset="0"/>
              </a:rPr>
              <a:t> X </a:t>
            </a:r>
            <a:r>
              <a:rPr lang="en-US" altLang="en-US" sz="5000">
                <a:latin typeface="Arial" panose="020B0604020202020204" pitchFamily="34" charset="0"/>
              </a:rPr>
              <a:t>(</a:t>
            </a:r>
            <a:r>
              <a:rPr lang="en-US" altLang="en-US" sz="3100">
                <a:latin typeface="Arial" panose="020B0604020202020204" pitchFamily="34" charset="0"/>
              </a:rPr>
              <a:t> Query/Update(1-4) </a:t>
            </a:r>
            <a:r>
              <a:rPr lang="en-US" altLang="en-US" sz="5000">
                <a:latin typeface="Arial" panose="020B0604020202020204" pitchFamily="34" charset="0"/>
              </a:rPr>
              <a:t>)</a:t>
            </a:r>
            <a:r>
              <a:rPr lang="en-US" altLang="en-US" sz="31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F0CDA89-41DF-F991-4721-BFE4FFB2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82281DCF-2485-CA04-F11F-35701F72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6C33D9-331F-EFA3-75A3-366FA2C9D833}"/>
              </a:ext>
            </a:extLst>
          </p:cNvPr>
          <p:cNvSpPr/>
          <p:nvPr/>
        </p:nvSpPr>
        <p:spPr>
          <a:xfrm>
            <a:off x="6861175" y="1601788"/>
            <a:ext cx="442913" cy="22098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104B660E-493F-B40C-42E2-88C8185E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Answering Q4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9EC132D5-2D24-04DD-8A2E-284F119246B8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1614488"/>
            <a:ext cx="2873375" cy="2197100"/>
            <a:chOff x="1698171" y="1638795"/>
            <a:chExt cx="2873829" cy="2196935"/>
          </a:xfrm>
        </p:grpSpPr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0C6764C2-2E95-3DF8-1981-C60FFEC6CDBE}"/>
                </a:ext>
              </a:extLst>
            </p:cNvPr>
            <p:cNvSpPr/>
            <p:nvPr/>
          </p:nvSpPr>
          <p:spPr>
            <a:xfrm>
              <a:off x="1698171" y="1638795"/>
              <a:ext cx="166714" cy="2196935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A2C2F047-96C2-D257-2893-E6DA9CB5E823}"/>
                </a:ext>
              </a:extLst>
            </p:cNvPr>
            <p:cNvSpPr/>
            <p:nvPr/>
          </p:nvSpPr>
          <p:spPr>
            <a:xfrm>
              <a:off x="4405287" y="1638795"/>
              <a:ext cx="166713" cy="2196935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2" name="TextBox 5">
            <a:extLst>
              <a:ext uri="{FF2B5EF4-FFF2-40B4-BE49-F238E27FC236}">
                <a16:creationId xmlns:a16="http://schemas.microsoft.com/office/drawing/2014/main" id="{3541C54C-D592-51E8-8F40-3603F94C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886200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ManPref [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][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1D872705-48F2-8FB1-BA28-17EB98FD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6200775"/>
            <a:ext cx="5013325" cy="415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/>
              <a:t>(4) How do we decide if </a:t>
            </a:r>
            <a:r>
              <a:rPr lang="en-US" altLang="en-US" sz="2100">
                <a:solidFill>
                  <a:srgbClr val="660066"/>
                </a:solidFill>
              </a:rPr>
              <a:t>m</a:t>
            </a:r>
            <a:r>
              <a:rPr lang="en-US" altLang="en-US" sz="2100"/>
              <a:t> prefers </a:t>
            </a:r>
            <a:r>
              <a:rPr lang="en-US" altLang="en-US" sz="2100">
                <a:solidFill>
                  <a:srgbClr val="660066"/>
                </a:solidFill>
              </a:rPr>
              <a:t>w’</a:t>
            </a:r>
            <a:r>
              <a:rPr lang="en-US" altLang="ja-JP" sz="2100"/>
              <a:t> to  </a:t>
            </a:r>
            <a:r>
              <a:rPr lang="en-US" altLang="ja-JP" sz="2100">
                <a:solidFill>
                  <a:srgbClr val="660066"/>
                </a:solidFill>
              </a:rPr>
              <a:t>w</a:t>
            </a:r>
            <a:r>
              <a:rPr lang="en-US" altLang="ja-JP" sz="2100"/>
              <a:t>?</a:t>
            </a:r>
            <a:endParaRPr lang="en-US" altLang="en-US" sz="2100"/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C83AB24D-37E1-6BA1-DD5D-86594D2E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624138"/>
            <a:ext cx="89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92DE8238-20BF-1FEE-804E-7EB869F1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1216025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rank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B97EE-0828-5329-63E4-0255DC990327}"/>
              </a:ext>
            </a:extLst>
          </p:cNvPr>
          <p:cNvSpPr/>
          <p:nvPr/>
        </p:nvSpPr>
        <p:spPr>
          <a:xfrm>
            <a:off x="5628904" y="2588821"/>
            <a:ext cx="2873829" cy="439387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C1239CA-6FB9-0819-A454-7672E3F42F12}"/>
              </a:ext>
            </a:extLst>
          </p:cNvPr>
          <p:cNvSpPr/>
          <p:nvPr/>
        </p:nvSpPr>
        <p:spPr>
          <a:xfrm>
            <a:off x="5538788" y="2232025"/>
            <a:ext cx="177800" cy="357188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7423-F5B8-DD75-DC9B-A331A985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26003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8B06FB-FD34-9C8D-3139-4E847908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25" y="260032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w’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4966C-601B-E3E0-50CC-451668A470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560" y="1394026"/>
            <a:ext cx="5052986" cy="461665"/>
          </a:xfrm>
          <a:prstGeom prst="rect">
            <a:avLst/>
          </a:prstGeom>
          <a:blipFill>
            <a:blip r:embed="rId2"/>
            <a:stretch>
              <a:fillRect l="-1500" t="-7895" b="-2368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F315FC-9D77-9098-D224-8BDBA34E4CA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487613"/>
            <a:ext cx="1711325" cy="3001962"/>
            <a:chOff x="1676761" y="2488192"/>
            <a:chExt cx="1710725" cy="3001777"/>
          </a:xfrm>
        </p:grpSpPr>
        <p:sp>
          <p:nvSpPr>
            <p:cNvPr id="22568" name="TextBox 19">
              <a:extLst>
                <a:ext uri="{FF2B5EF4-FFF2-40B4-BE49-F238E27FC236}">
                  <a16:creationId xmlns:a16="http://schemas.microsoft.com/office/drawing/2014/main" id="{3C85B804-E41C-BD52-4EB1-89B59260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761" y="5120637"/>
              <a:ext cx="171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Ranking [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1800">
                  <a:latin typeface="Arial" panose="020B0604020202020204" pitchFamily="34" charset="0"/>
                </a:rPr>
                <a:t>][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1800"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22569" name="TextBox 21">
              <a:extLst>
                <a:ext uri="{FF2B5EF4-FFF2-40B4-BE49-F238E27FC236}">
                  <a16:creationId xmlns:a16="http://schemas.microsoft.com/office/drawing/2014/main" id="{E33E8E53-85EE-5005-F2F5-34D08C5C8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2880" y="2488192"/>
              <a:ext cx="1159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woman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30A99E-32A5-4474-3462-E17684C5DA1F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2874963"/>
            <a:ext cx="3767137" cy="2209800"/>
            <a:chOff x="246285" y="2875203"/>
            <a:chExt cx="3766871" cy="22096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EFBE57-8ECE-26AE-8EAE-E58A7877EE1B}"/>
                </a:ext>
              </a:extLst>
            </p:cNvPr>
            <p:cNvSpPr/>
            <p:nvPr/>
          </p:nvSpPr>
          <p:spPr>
            <a:xfrm>
              <a:off x="2371797" y="2875203"/>
              <a:ext cx="441294" cy="220967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61" name="Group 16">
              <a:extLst>
                <a:ext uri="{FF2B5EF4-FFF2-40B4-BE49-F238E27FC236}">
                  <a16:creationId xmlns:a16="http://schemas.microsoft.com/office/drawing/2014/main" id="{0276177E-8235-9F14-C395-1D52BE586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327" y="2887944"/>
              <a:ext cx="2873829" cy="2196935"/>
              <a:chOff x="1698171" y="1638795"/>
              <a:chExt cx="2873829" cy="2196935"/>
            </a:xfrm>
          </p:grpSpPr>
          <p:sp>
            <p:nvSpPr>
              <p:cNvPr id="18" name="Left Bracket 17">
                <a:extLst>
                  <a:ext uri="{FF2B5EF4-FFF2-40B4-BE49-F238E27FC236}">
                    <a16:creationId xmlns:a16="http://schemas.microsoft.com/office/drawing/2014/main" id="{DA1463F5-8ECC-5649-92DB-FBB46225B04D}"/>
                  </a:ext>
                </a:extLst>
              </p:cNvPr>
              <p:cNvSpPr/>
              <p:nvPr/>
            </p:nvSpPr>
            <p:spPr>
              <a:xfrm>
                <a:off x="1698828" y="1638753"/>
                <a:ext cx="166676" cy="2196977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ight Bracket 18">
                <a:extLst>
                  <a:ext uri="{FF2B5EF4-FFF2-40B4-BE49-F238E27FC236}">
                    <a16:creationId xmlns:a16="http://schemas.microsoft.com/office/drawing/2014/main" id="{FC84E29F-95BC-DCFE-5F4D-64574033FEE4}"/>
                  </a:ext>
                </a:extLst>
              </p:cNvPr>
              <p:cNvSpPr/>
              <p:nvPr/>
            </p:nvSpPr>
            <p:spPr>
              <a:xfrm>
                <a:off x="4405325" y="1638753"/>
                <a:ext cx="166675" cy="2196977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62" name="TextBox 20">
              <a:extLst>
                <a:ext uri="{FF2B5EF4-FFF2-40B4-BE49-F238E27FC236}">
                  <a16:creationId xmlns:a16="http://schemas.microsoft.com/office/drawing/2014/main" id="{535B3A55-BF06-3F3C-3950-01A782FAE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85" y="3896747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man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760791-84E0-7280-8819-D2D1AAA42C10}"/>
                </a:ext>
              </a:extLst>
            </p:cNvPr>
            <p:cNvSpPr/>
            <p:nvPr/>
          </p:nvSpPr>
          <p:spPr>
            <a:xfrm>
              <a:off x="1139327" y="3861720"/>
              <a:ext cx="2873829" cy="439387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1">
                  <a:shade val="95000"/>
                  <a:satMod val="105000"/>
                  <a:alpha val="31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90838C-28BF-6E96-37A8-FD447618638F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2217738"/>
            <a:ext cx="350837" cy="2047875"/>
            <a:chOff x="1582784" y="2216974"/>
            <a:chExt cx="351378" cy="2049105"/>
          </a:xfrm>
        </p:grpSpPr>
        <p:grpSp>
          <p:nvGrpSpPr>
            <p:cNvPr id="22556" name="Group 31">
              <a:extLst>
                <a:ext uri="{FF2B5EF4-FFF2-40B4-BE49-F238E27FC236}">
                  <a16:creationId xmlns:a16="http://schemas.microsoft.com/office/drawing/2014/main" id="{45BD0801-B019-9B9A-ACDA-6E4AC05A1F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2784" y="2216974"/>
              <a:ext cx="351378" cy="1614326"/>
              <a:chOff x="1582784" y="2216974"/>
              <a:chExt cx="351378" cy="1614326"/>
            </a:xfrm>
          </p:grpSpPr>
          <p:sp>
            <p:nvSpPr>
              <p:cNvPr id="22558" name="TextBox 27">
                <a:extLst>
                  <a:ext uri="{FF2B5EF4-FFF2-40B4-BE49-F238E27FC236}">
                    <a16:creationId xmlns:a16="http://schemas.microsoft.com/office/drawing/2014/main" id="{88888ADE-3ABA-CD4B-E02C-0FB9F8A0A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2784" y="2216974"/>
                <a:ext cx="351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30" name="Down Arrow 29">
                <a:extLst>
                  <a:ext uri="{FF2B5EF4-FFF2-40B4-BE49-F238E27FC236}">
                    <a16:creationId xmlns:a16="http://schemas.microsoft.com/office/drawing/2014/main" id="{65C1B5B7-C578-B511-A05D-F2DD5DE561CB}"/>
                  </a:ext>
                </a:extLst>
              </p:cNvPr>
              <p:cNvSpPr/>
              <p:nvPr/>
            </p:nvSpPr>
            <p:spPr>
              <a:xfrm>
                <a:off x="1647971" y="2623618"/>
                <a:ext cx="192384" cy="1207225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57" name="TextBox 35">
              <a:extLst>
                <a:ext uri="{FF2B5EF4-FFF2-40B4-BE49-F238E27FC236}">
                  <a16:creationId xmlns:a16="http://schemas.microsoft.com/office/drawing/2014/main" id="{78D5BCF7-99F7-5C6E-E71E-3B9BEDC8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767" y="3896747"/>
              <a:ext cx="235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6C6FF-ED54-06D9-8CA2-BC4E9D7F4577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2217738"/>
            <a:ext cx="403225" cy="2022475"/>
            <a:chOff x="3289738" y="2216974"/>
            <a:chExt cx="402674" cy="2023561"/>
          </a:xfrm>
        </p:grpSpPr>
        <p:grpSp>
          <p:nvGrpSpPr>
            <p:cNvPr id="22552" name="Group 32">
              <a:extLst>
                <a:ext uri="{FF2B5EF4-FFF2-40B4-BE49-F238E27FC236}">
                  <a16:creationId xmlns:a16="http://schemas.microsoft.com/office/drawing/2014/main" id="{DACA95F8-EE83-AB3C-7E04-5ED4B2ECF1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738" y="2216974"/>
              <a:ext cx="402674" cy="1663336"/>
              <a:chOff x="3289738" y="2216974"/>
              <a:chExt cx="402674" cy="1663336"/>
            </a:xfrm>
          </p:grpSpPr>
          <p:sp>
            <p:nvSpPr>
              <p:cNvPr id="22554" name="TextBox 28">
                <a:extLst>
                  <a:ext uri="{FF2B5EF4-FFF2-40B4-BE49-F238E27FC236}">
                    <a16:creationId xmlns:a16="http://schemas.microsoft.com/office/drawing/2014/main" id="{6343896F-276E-875B-EA29-620364632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738" y="2216974"/>
                <a:ext cx="4026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w’</a:t>
                </a:r>
              </a:p>
            </p:txBody>
          </p:sp>
          <p:sp>
            <p:nvSpPr>
              <p:cNvPr id="31" name="Down Arrow 30">
                <a:extLst>
                  <a:ext uri="{FF2B5EF4-FFF2-40B4-BE49-F238E27FC236}">
                    <a16:creationId xmlns:a16="http://schemas.microsoft.com/office/drawing/2014/main" id="{1983F0A7-3AD1-8821-2979-FF217ECF600C}"/>
                  </a:ext>
                </a:extLst>
              </p:cNvPr>
              <p:cNvSpPr/>
              <p:nvPr/>
            </p:nvSpPr>
            <p:spPr>
              <a:xfrm>
                <a:off x="3392785" y="2672831"/>
                <a:ext cx="191825" cy="1207148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53" name="TextBox 36">
              <a:extLst>
                <a:ext uri="{FF2B5EF4-FFF2-40B4-BE49-F238E27FC236}">
                  <a16:creationId xmlns:a16="http://schemas.microsoft.com/office/drawing/2014/main" id="{4929911F-806A-CBB1-868B-B84DB8A70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688" y="3871203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BF1EC06-E116-B634-9BCF-892BE54B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5535613"/>
            <a:ext cx="1787525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O(1) </a:t>
            </a:r>
            <a:r>
              <a:rPr lang="en-US" altLang="en-US" sz="1800">
                <a:latin typeface="Arial" panose="020B0604020202020204" pitchFamily="34" charset="0"/>
              </a:rPr>
              <a:t>query time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609B58-D158-F046-A317-B63655569595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3276600"/>
            <a:ext cx="2282825" cy="1281113"/>
            <a:chOff x="3965653" y="3276584"/>
            <a:chExt cx="2282542" cy="1280862"/>
          </a:xfrm>
        </p:grpSpPr>
        <p:sp>
          <p:nvSpPr>
            <p:cNvPr id="41" name="Left Arrow 40">
              <a:extLst>
                <a:ext uri="{FF2B5EF4-FFF2-40B4-BE49-F238E27FC236}">
                  <a16:creationId xmlns:a16="http://schemas.microsoft.com/office/drawing/2014/main" id="{490B89AF-234C-1A1F-FFF6-25083D559269}"/>
                </a:ext>
              </a:extLst>
            </p:cNvPr>
            <p:cNvSpPr/>
            <p:nvPr/>
          </p:nvSpPr>
          <p:spPr>
            <a:xfrm rot="19776868">
              <a:off x="3965653" y="3276584"/>
              <a:ext cx="1607939" cy="534883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801A67-489E-2BF9-F97E-9253BE7B564E}"/>
                </a:ext>
              </a:extLst>
            </p:cNvPr>
            <p:cNvSpPr txBox="1"/>
            <p:nvPr/>
          </p:nvSpPr>
          <p:spPr>
            <a:xfrm>
              <a:off x="4229145" y="4187630"/>
              <a:ext cx="2019050" cy="36981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Initialization time?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304285C-C826-FDFF-EA75-B9E80DEB3F25}"/>
              </a:ext>
            </a:extLst>
          </p:cNvPr>
          <p:cNvSpPr/>
          <p:nvPr/>
        </p:nvSpPr>
        <p:spPr>
          <a:xfrm>
            <a:off x="5035550" y="4854575"/>
            <a:ext cx="3300413" cy="10001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O(n</a:t>
            </a:r>
            <a:r>
              <a:rPr lang="en-US" sz="3200" baseline="30000" dirty="0"/>
              <a:t>2</a:t>
            </a:r>
            <a:r>
              <a:rPr lang="en-US" sz="3200" dirty="0"/>
              <a:t>) time 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23 L 0.06788 0.00023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4566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4" grpId="0"/>
      <p:bldP spid="40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8080</TotalTime>
  <Words>388</Words>
  <Application>Microsoft Macintosh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Lecture 10</vt:lpstr>
      <vt:lpstr>Project groups due in &lt;2 weeks</vt:lpstr>
      <vt:lpstr>If you need it, ask for help</vt:lpstr>
      <vt:lpstr>Homework 2 out!</vt:lpstr>
      <vt:lpstr>HW 1 solutions</vt:lpstr>
      <vt:lpstr>Implementation Steps</vt:lpstr>
      <vt:lpstr>Overall running time</vt:lpstr>
      <vt:lpstr>Questions?</vt:lpstr>
      <vt:lpstr>Answering Q4</vt:lpstr>
      <vt:lpstr>Puzzle</vt:lpstr>
      <vt:lpstr>Main Steps in Algorithm Design</vt:lpstr>
      <vt:lpstr>Reading Assignments</vt:lpstr>
      <vt:lpstr>Up Next….</vt:lpstr>
      <vt:lpstr>Graphs</vt:lpstr>
      <vt:lpstr>Graphs are omnipresent</vt:lpstr>
      <vt:lpstr>What does this graph represent?</vt:lpstr>
      <vt:lpstr>And this one?</vt:lpstr>
      <vt:lpstr>And this one?</vt:lpstr>
      <vt:lpstr>Rest of today’s agenda</vt:lpstr>
      <vt:lpstr>Paths</vt:lpstr>
      <vt:lpstr>Connectivity</vt:lpstr>
      <vt:lpstr>Connected Graphs</vt:lpstr>
      <vt:lpstr>Cycles</vt:lpstr>
      <vt:lpstr>PowerPoint Presentation</vt:lpstr>
      <vt:lpstr>Formally define everything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Atri</dc:creator>
  <cp:lastModifiedBy>Atri Rudra</cp:lastModifiedBy>
  <cp:revision>38</cp:revision>
  <dcterms:created xsi:type="dcterms:W3CDTF">2011-09-23T00:32:02Z</dcterms:created>
  <dcterms:modified xsi:type="dcterms:W3CDTF">2022-09-21T16:38:05Z</dcterms:modified>
</cp:coreProperties>
</file>