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60" r:id="rId3"/>
    <p:sldId id="461" r:id="rId4"/>
    <p:sldId id="463" r:id="rId5"/>
    <p:sldId id="464" r:id="rId6"/>
    <p:sldId id="300" r:id="rId7"/>
    <p:sldId id="465" r:id="rId8"/>
    <p:sldId id="466" r:id="rId9"/>
    <p:sldId id="293" r:id="rId10"/>
    <p:sldId id="270" r:id="rId11"/>
    <p:sldId id="449" r:id="rId12"/>
    <p:sldId id="290" r:id="rId13"/>
    <p:sldId id="291" r:id="rId14"/>
    <p:sldId id="462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261" r:id="rId23"/>
    <p:sldId id="263" r:id="rId24"/>
    <p:sldId id="267" r:id="rId25"/>
    <p:sldId id="268" r:id="rId26"/>
    <p:sldId id="264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/>
    <p:restoredTop sz="94696"/>
  </p:normalViewPr>
  <p:slideViewPr>
    <p:cSldViewPr snapToGrid="0" snapToObjects="1">
      <p:cViewPr>
        <p:scale>
          <a:sx n="170" d="100"/>
          <a:sy n="170" d="100"/>
        </p:scale>
        <p:origin x="128" y="-41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AD4D8-91F2-FB4B-9C02-E0C768DE2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38433-749F-A44E-A8B6-EA146A9B37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36043CA-C670-6E4C-9BB5-4A2737642CDD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62B87-7D1D-B044-8B22-0AFA0032BB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96C2D-667C-ED49-9682-5E0B00A1F7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189A50-B474-AA4D-B40D-E6BD62C6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C69DC2-6FBB-6247-AF3B-28DAF8199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729D2-A651-7646-B767-3E54E97C86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DBF1024-CD5C-D440-8AAA-DAD7352BAAD6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2399FA-2945-6A40-8550-18D49916C6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CE0013-EC16-2449-A323-F3A96DC30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4BBAA-9104-534E-BCB1-4485F985DD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E079A-ABA2-FF49-B71D-7296FE767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4A8AC6-BF4B-E748-852C-200E76031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4467-5567-1D40-A4D8-12F8C672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3BD8-0DF5-1548-B00B-0B6E7B61623F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4C433-968A-2240-8015-AF3E68A7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525-80C2-2348-B406-00749C24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74FE2-E992-CC47-BD78-2104BFD18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5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E5878-A87F-0C41-AF50-1A894F0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0502-EED1-BF4C-8C55-88B223499B9E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463F-00E9-8E44-A63B-FD3E2CE1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9CAA-CFA3-DC4D-B56B-04BBBF5D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22AA-6B6F-8B4E-8DC8-2FA003AC7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3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2991-E2E6-C847-9FED-D285677E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0776-7DC8-9148-A433-EDB40FDDD3E2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9F3F7-3426-E64D-A35B-9F59D884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3840-77F8-F24A-A3D1-D14F990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C0D2-8439-A84D-BCF0-0FF3E1A26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1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EB2-CCD5-F548-BA78-F0ACDA9A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B367-FD7C-FE40-A677-03FF7045F2C1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4CB3-FD94-134F-B920-D3DA42A1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DB1E-31C5-5B4F-9799-FAED9E5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DF13-CB37-CB43-9814-E71F1195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1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8399-9C41-F344-AAE9-14DC969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5E88-5250-A84B-882D-B2C14212C806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D746-2FEC-BD42-80D9-4DC7DE2A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05D2-B1CB-6E4D-A856-C085F4A9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15FE-3A19-B147-8FF6-0B05AF7B6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CD4C08-2522-734C-8DFD-4274907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9352-1B0F-D947-9020-3DA4E37E66E1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640C9-C083-6D49-B913-CDE9AD3E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8F0E97-BD06-0742-A781-B4D4A4A5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E607-7732-BF4F-8452-731D8516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16DBAE-1011-3E48-B97D-33D0DA8D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812F-D913-BB44-BB4E-5DE8660EB0E7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2F6301-3F10-EA4B-AEE4-8C058989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57A803-E2F0-6248-B4EC-90083C94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7881-744D-7E46-9133-8644D121F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B69683-3440-ED4F-80C7-9E9B59F6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F43D-0881-C14C-AF2A-220499DC7B46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BF9CFB-6FD8-B447-B53A-D7E7809D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018314-F72B-EA45-A8FE-82771857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BB55-B0C7-2D47-A51B-2C04131E0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8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148366-A9C3-5C4F-B365-4F717F05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4B8D-BA65-9440-A89A-3FC905B8F46D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5EBEA0-19B9-E44F-8891-A364EF2C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962306-4EBF-B04D-ACBC-5F86A9C9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206D-9D80-AB47-9465-870FB1BDC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92F7B6-8CE9-4348-B839-772ADE3F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4B11-DBB5-C94B-8CA9-1A4D2F0A034A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681AD3-D49C-4344-9425-4AD8E92E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389E3-F709-214C-B197-817D4A98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B4C87-8705-EE48-AA73-8ADE2D70A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6EEA8-ED7F-D742-BCDF-08774C51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4AD8-8EF1-2A48-A62A-E3458BB24514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73A6FA-DD0D-B245-918E-687821BA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F1B22-A7C9-524C-8315-24F1C418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3429-D6A7-AB4A-9EE5-195C93ACA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CC4DE-A5D7-7F4F-80F5-1A602151D4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4CDAAC-D9B7-6249-A2DB-FC7FB7630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F8A4-0EB0-FC42-862B-CFAA07694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2F7F8C1-BB3D-9C4C-A632-4314DA748841}" type="datetime1">
              <a:rPr lang="en-US" altLang="en-US"/>
              <a:pPr>
                <a:defRPr/>
              </a:pPr>
              <a:t>10/6/22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ED33-AFBF-0D43-8E9F-26490B548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F47A-F741-1740-A1DE-A6932F348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A1DD03-7519-2B49-95EE-FD48C314C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0C3E045-572E-B848-A1B7-E520967DC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F41B4-1844-914C-8710-5A9036348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7,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Runtime analysis of Greedy Algo.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23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S* = S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97C85B4B-5A0C-424F-9215-7BE8068E118C}"/>
              </a:ext>
            </a:extLst>
          </p:cNvPr>
          <p:cNvSpPr/>
          <p:nvPr/>
        </p:nvSpPr>
        <p:spPr>
          <a:xfrm>
            <a:off x="3688422" y="1962364"/>
            <a:ext cx="708917" cy="390418"/>
          </a:xfrm>
          <a:prstGeom prst="wedgeRectCallout">
            <a:avLst>
              <a:gd name="adj1" fmla="val -86050"/>
              <a:gd name="adj2" fmla="val 1888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O(1)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6201A461-21B6-A448-BE85-0DF04FBAF572}"/>
              </a:ext>
            </a:extLst>
          </p:cNvPr>
          <p:cNvSpPr/>
          <p:nvPr/>
        </p:nvSpPr>
        <p:spPr>
          <a:xfrm>
            <a:off x="4860033" y="2643242"/>
            <a:ext cx="2866133" cy="390418"/>
          </a:xfrm>
          <a:prstGeom prst="wedgeRectCallout">
            <a:avLst>
              <a:gd name="adj1" fmla="val -111977"/>
              <a:gd name="adj2" fmla="val 15197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Repeated at most n times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DBAB5909-E2A7-A245-8FF4-AD3B052DFF5A}"/>
              </a:ext>
            </a:extLst>
          </p:cNvPr>
          <p:cNvSpPr/>
          <p:nvPr/>
        </p:nvSpPr>
        <p:spPr>
          <a:xfrm>
            <a:off x="547241" y="3862495"/>
            <a:ext cx="708917" cy="390418"/>
          </a:xfrm>
          <a:prstGeom prst="wedgeRectCallout">
            <a:avLst>
              <a:gd name="adj1" fmla="val 102356"/>
              <a:gd name="adj2" fmla="val 14407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O(1)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F23B5F46-D1B5-9D42-A521-886980740EC8}"/>
              </a:ext>
            </a:extLst>
          </p:cNvPr>
          <p:cNvSpPr/>
          <p:nvPr/>
        </p:nvSpPr>
        <p:spPr>
          <a:xfrm>
            <a:off x="6293099" y="3429000"/>
            <a:ext cx="708917" cy="390418"/>
          </a:xfrm>
          <a:prstGeom prst="wedgeRectCallout">
            <a:avLst>
              <a:gd name="adj1" fmla="val -162862"/>
              <a:gd name="adj2" fmla="val 14671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EFB8318-3C8D-BD45-BAB9-41A4B46810C3}"/>
              </a:ext>
            </a:extLst>
          </p:cNvPr>
          <p:cNvSpPr/>
          <p:nvPr/>
        </p:nvSpPr>
        <p:spPr>
          <a:xfrm>
            <a:off x="6735317" y="4277244"/>
            <a:ext cx="708917" cy="390418"/>
          </a:xfrm>
          <a:prstGeom prst="wedgeRectCallout">
            <a:avLst>
              <a:gd name="adj1" fmla="val -162862"/>
              <a:gd name="adj2" fmla="val 14671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3EA6E63C-EC9A-474F-AB61-96C95737772C}"/>
              </a:ext>
            </a:extLst>
          </p:cNvPr>
          <p:cNvSpPr/>
          <p:nvPr/>
        </p:nvSpPr>
        <p:spPr>
          <a:xfrm>
            <a:off x="3848279" y="5923069"/>
            <a:ext cx="708917" cy="390418"/>
          </a:xfrm>
          <a:prstGeom prst="wedgeRectCallout">
            <a:avLst>
              <a:gd name="adj1" fmla="val -246920"/>
              <a:gd name="adj2" fmla="val -124342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B32604B-E7C4-7543-A949-AB6129AFD92E}"/>
              </a:ext>
            </a:extLst>
          </p:cNvPr>
          <p:cNvSpPr/>
          <p:nvPr/>
        </p:nvSpPr>
        <p:spPr>
          <a:xfrm>
            <a:off x="6927851" y="4667662"/>
            <a:ext cx="1951483" cy="1731411"/>
          </a:xfrm>
          <a:prstGeom prst="cloudCallout">
            <a:avLst>
              <a:gd name="adj1" fmla="val -83484"/>
              <a:gd name="adj2" fmla="val -36343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Overall: O(n) + n*O(n) =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C0FFB71-3DDA-F547-84DA-8349C1FC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Algorithm implementation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2E9F8F2-7644-5848-BA78-9A74DE03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943100"/>
            <a:ext cx="6127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Go through the intervals in order of their finish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76D45-F694-434B-8A30-F9A88BEB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408363"/>
            <a:ext cx="1236663" cy="381000"/>
          </a:xfrm>
          <a:prstGeom prst="rect">
            <a:avLst/>
          </a:prstGeom>
          <a:solidFill>
            <a:srgbClr val="4F6228"/>
          </a:solidFill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131F5-C059-8046-8DE6-6A65A76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968625"/>
            <a:ext cx="1498600" cy="293688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7ACB1-BCC5-3644-94B0-980A9006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2505075"/>
            <a:ext cx="3397250" cy="295275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5A2A4-854D-BD45-9D74-54FC7491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429000"/>
            <a:ext cx="1725612" cy="360363"/>
          </a:xfrm>
          <a:prstGeom prst="rect">
            <a:avLst/>
          </a:prstGeom>
          <a:solidFill>
            <a:srgbClr val="98480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21199327-816C-2441-B806-72774AC9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505075"/>
            <a:ext cx="2943225" cy="2000250"/>
          </a:xfrm>
          <a:prstGeom prst="cloudCallout">
            <a:avLst>
              <a:gd name="adj1" fmla="val -14931"/>
              <a:gd name="adj2" fmla="val 45139"/>
            </a:avLst>
          </a:prstGeom>
          <a:solidFill>
            <a:srgbClr val="31859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How can you tell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O(1)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 if any of 2,3 or 4 conflict with 1?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5EF1AC4-16F5-E443-9724-8C8ED945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627313"/>
            <a:ext cx="2943225" cy="1270000"/>
          </a:xfrm>
          <a:prstGeom prst="roundRect">
            <a:avLst>
              <a:gd name="adj" fmla="val 16667"/>
            </a:avLst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Check if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s[i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] &lt; f(1)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3E7841EA-77F8-BB44-A68E-5B181DBCB25E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5210175"/>
            <a:ext cx="4541838" cy="771525"/>
            <a:chOff x="1422008" y="5210669"/>
            <a:chExt cx="4542191" cy="770866"/>
          </a:xfrm>
        </p:grpSpPr>
        <p:sp>
          <p:nvSpPr>
            <p:cNvPr id="20491" name="TextBox 10">
              <a:extLst>
                <a:ext uri="{FF2B5EF4-FFF2-40B4-BE49-F238E27FC236}">
                  <a16:creationId xmlns:a16="http://schemas.microsoft.com/office/drawing/2014/main" id="{89DA5366-638A-9640-B267-FD47D384C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2008" y="5210669"/>
              <a:ext cx="45421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In general, if </a:t>
              </a:r>
              <a:r>
                <a:rPr lang="en-US" altLang="en-US" sz="1800">
                  <a:solidFill>
                    <a:srgbClr val="660066"/>
                  </a:solidFill>
                </a:rPr>
                <a:t>j</a:t>
              </a:r>
              <a:r>
                <a:rPr lang="en-US" altLang="en-US" sz="1800"/>
                <a:t>th interval is the last one chosen</a:t>
              </a:r>
            </a:p>
          </p:txBody>
        </p:sp>
        <p:sp>
          <p:nvSpPr>
            <p:cNvPr id="20492" name="TextBox 11">
              <a:extLst>
                <a:ext uri="{FF2B5EF4-FFF2-40B4-BE49-F238E27FC236}">
                  <a16:creationId xmlns:a16="http://schemas.microsoft.com/office/drawing/2014/main" id="{A092A6DB-C7EF-914B-A3B9-10900B482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303" y="5612203"/>
              <a:ext cx="3406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Pick smallest </a:t>
              </a:r>
              <a:r>
                <a:rPr lang="en-US" altLang="en-US" sz="1800">
                  <a:solidFill>
                    <a:srgbClr val="660066"/>
                  </a:solidFill>
                </a:rPr>
                <a:t>i&gt;j</a:t>
              </a:r>
              <a:r>
                <a:rPr lang="en-US" altLang="en-US" sz="1800"/>
                <a:t> such that </a:t>
              </a:r>
              <a:r>
                <a:rPr lang="en-US" altLang="en-US" sz="1800">
                  <a:solidFill>
                    <a:srgbClr val="660066"/>
                  </a:solidFill>
                </a:rPr>
                <a:t>s[i] ≥ f(j)</a:t>
              </a:r>
            </a:p>
          </p:txBody>
        </p:sp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A49FC22E-4276-464B-AAB8-58C84F7B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5026025"/>
            <a:ext cx="2532062" cy="1258888"/>
          </a:xfrm>
          <a:prstGeom prst="cloudCallout">
            <a:avLst>
              <a:gd name="adj1" fmla="val -79565"/>
              <a:gd name="adj2" fmla="val 1422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142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01CC2BE-1D40-8A4A-991B-8076313A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</a:t>
            </a:r>
          </a:p>
        </p:txBody>
      </p:sp>
      <p:grpSp>
        <p:nvGrpSpPr>
          <p:cNvPr id="21506" name="Group 12">
            <a:extLst>
              <a:ext uri="{FF2B5EF4-FFF2-40B4-BE49-F238E27FC236}">
                <a16:creationId xmlns:a16="http://schemas.microsoft.com/office/drawing/2014/main" id="{4A7D1F0F-1891-F94D-B14E-326120307FD8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67075"/>
            <a:ext cx="5526088" cy="3343275"/>
            <a:chOff x="704850" y="2605088"/>
            <a:chExt cx="5526088" cy="33432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4D86DC6-BBD8-CD43-87B5-C9A16E70F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6050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510" name="TextBox 3">
              <a:extLst>
                <a:ext uri="{FF2B5EF4-FFF2-40B4-BE49-F238E27FC236}">
                  <a16:creationId xmlns:a16="http://schemas.microsoft.com/office/drawing/2014/main" id="{CAC3D576-842E-614B-B20B-3A721E04D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2681288"/>
              <a:ext cx="2572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</a:t>
              </a:r>
              <a:r>
                <a:rPr lang="en-US" altLang="en-US" sz="18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/>
                <a:t> and set </a:t>
              </a:r>
              <a:r>
                <a:rPr lang="en-US" altLang="en-US" sz="1800">
                  <a:solidFill>
                    <a:srgbClr val="660066"/>
                  </a:solidFill>
                </a:rPr>
                <a:t>f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f(1)</a:t>
              </a:r>
            </a:p>
          </p:txBody>
        </p:sp>
        <p:sp>
          <p:nvSpPr>
            <p:cNvPr id="21511" name="TextBox 4">
              <a:extLst>
                <a:ext uri="{FF2B5EF4-FFF2-40B4-BE49-F238E27FC236}">
                  <a16:creationId xmlns:a16="http://schemas.microsoft.com/office/drawing/2014/main" id="{E73A206E-C427-DE46-8ECE-256E37D90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244850"/>
              <a:ext cx="12734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2 .. n</a:t>
              </a:r>
            </a:p>
          </p:txBody>
        </p:sp>
        <p:sp>
          <p:nvSpPr>
            <p:cNvPr id="21512" name="TextBox 5">
              <a:extLst>
                <a:ext uri="{FF2B5EF4-FFF2-40B4-BE49-F238E27FC236}">
                  <a16:creationId xmlns:a16="http://schemas.microsoft.com/office/drawing/2014/main" id="{AA704637-92A9-6845-83A2-FA92368B4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3951288"/>
              <a:ext cx="941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660066"/>
                  </a:solidFill>
                </a:rPr>
                <a:t>s[i] ≥ f</a:t>
              </a:r>
            </a:p>
          </p:txBody>
        </p:sp>
        <p:sp>
          <p:nvSpPr>
            <p:cNvPr id="21513" name="TextBox 6">
              <a:extLst>
                <a:ext uri="{FF2B5EF4-FFF2-40B4-BE49-F238E27FC236}">
                  <a16:creationId xmlns:a16="http://schemas.microsoft.com/office/drawing/2014/main" id="{6B66D11E-C44D-5141-994D-8BB5EE275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395788"/>
              <a:ext cx="1361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   Add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21514" name="TextBox 7">
              <a:extLst>
                <a:ext uri="{FF2B5EF4-FFF2-40B4-BE49-F238E27FC236}">
                  <a16:creationId xmlns:a16="http://schemas.microsoft.com/office/drawing/2014/main" id="{6B8B101E-898F-C340-9030-FDA3CFD9D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830763"/>
              <a:ext cx="129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  Set </a:t>
              </a:r>
              <a:r>
                <a:rPr lang="en-US" altLang="en-US" sz="1800">
                  <a:solidFill>
                    <a:srgbClr val="660066"/>
                  </a:solidFill>
                </a:rPr>
                <a:t>f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660066"/>
                  </a:solidFill>
                </a:rPr>
                <a:t>f(i)</a:t>
              </a:r>
            </a:p>
          </p:txBody>
        </p:sp>
        <p:sp>
          <p:nvSpPr>
            <p:cNvPr id="21515" name="TextBox 8">
              <a:extLst>
                <a:ext uri="{FF2B5EF4-FFF2-40B4-BE49-F238E27FC236}">
                  <a16:creationId xmlns:a16="http://schemas.microsoft.com/office/drawing/2014/main" id="{BB5FB46D-1938-7F42-A668-BF22F3BC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5405438"/>
              <a:ext cx="1473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Return </a:t>
              </a:r>
              <a:r>
                <a:rPr lang="en-US" altLang="en-US" sz="1800">
                  <a:solidFill>
                    <a:srgbClr val="660066"/>
                  </a:solidFill>
                </a:rPr>
                <a:t>A* = A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E750F7-40CF-F847-803F-50A419A6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547813"/>
            <a:ext cx="5438775" cy="60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660066"/>
                </a:solidFill>
                <a:latin typeface="Calibri" charset="0"/>
              </a:rPr>
              <a:t>O(n log n) </a:t>
            </a: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time sort intervals such that </a:t>
            </a:r>
            <a:r>
              <a:rPr lang="en-US" altLang="en-US" sz="1800">
                <a:solidFill>
                  <a:srgbClr val="660066"/>
                </a:solidFill>
                <a:latin typeface="Calibri" charset="0"/>
              </a:rPr>
              <a:t>f(i) ≤ f(i+1)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1AC860-4FA9-4A45-846F-3B98A32B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463800"/>
            <a:ext cx="5364163" cy="542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build array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s[1..n]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s.t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s[i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]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start time for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i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2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CD79BA9-DEE1-7B43-8AD9-4025AD5E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D78D38F0-956D-D24D-AF71-EA307084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Sec 4.1 of [KT]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FAAD285B-D99D-914B-AC65-1CE05E4EE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2913245-2B91-7145-B000-BC890271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1EA74-2C49-124A-BDA8-C86A104F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2B2680-D8CA-6444-8A15-BE6A2C5E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5D7D20-D4F9-EC48-8B57-715C67E3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5418F-78F2-FD48-9DC4-BB6422F2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A4EA6-72E8-844B-A39B-B587B438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71B50-903A-F44D-BC5F-91A64848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90D5F8-6EA3-5E4A-A189-9BA2B79D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704975"/>
            <a:ext cx="3594100" cy="1236663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FC27E3B-C62E-E37B-5921-5B0FCBCC6F71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FE37AB3-EC41-7008-4CE6-6B7B7EB83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EBB61D-438F-1F74-3C74-D87A37D868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5715E71-ECE0-0EFE-0316-827A7AF366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8C7F08D-184C-DF8B-A8D9-28FD292D1F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6F19FFE-DB39-09E8-B14D-4327A34C57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8DD3854-DFF8-B891-FA4F-3F01297E0B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58E06373-FB58-9E2A-254B-A701C2920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441462E0-B216-21C6-DC53-B212C6CAC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2C264E32-2C3B-E224-08D8-90198D82D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8FEF7B15-A890-A5D2-539D-40BFD0EE8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80588B69-1433-595D-523C-7BA14DE46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D0AAB7C-F9E0-744D-A0F7-AAD8583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783B16-B52F-1A4F-8F2C-AA8D5A9C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E4C3DE-F037-3444-9A10-FA2CF35E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18E3E-DE29-634F-9A84-51A6FA55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182E5-90D4-4542-95C3-DD16AF25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35FC7-26B2-4E44-8187-34710D2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CA2A7-15B1-084F-AAE5-13F4843C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F26106-CD3F-B342-8700-35BE0467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42E56F-505E-F24D-B95F-470913FE4A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8BF25-4D96-F945-99C7-D4D6E12D90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31A36-7B5E-FD4B-812A-F614E18658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97F6ED-2E97-8945-A788-67D6FAE566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324DE2-115E-284A-9570-5F77953E58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>
            <a:extLst>
              <a:ext uri="{FF2B5EF4-FFF2-40B4-BE49-F238E27FC236}">
                <a16:creationId xmlns:a16="http://schemas.microsoft.com/office/drawing/2014/main" id="{BB76596A-B5E5-AFF2-CD56-05E67F1EBE9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276641-07EB-674C-C816-579EF5D52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07E72E-C98D-296C-658D-173057131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7CDB41E-2F4A-2078-356A-EA1F38B451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81ACE9-AB5F-711A-CD7D-0DBEC9ECB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B825AA5-F747-F4E2-8984-DC813809B5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223184-B9C5-8257-7756-0A419D508F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70F2D965-E0EF-45CC-5CA2-063BFBA0A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AD4186D-1900-1EB3-2A20-93EC2655D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0DE4E572-FD3C-B103-8FD4-E3E60FDEB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248DFBE-5F7F-D0C7-1A66-C77328BD9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C03A7C03-EC3F-C9B1-D088-51E2214A7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7E48A09-9550-DF45-AC1A-6DD80CF4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algorithmic task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ADD5EC8-4765-9F46-97E8-A58E1F1F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AE9150-A783-0644-B846-AD0AC0D6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366C7-CF85-0742-9E18-C6710619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7CBA95-DE61-7044-9C21-46EA6823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23E20-85F5-CC45-9967-A02B9005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C583B-81E7-7549-AE17-74196505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AF4B82-4981-3442-81CA-8F6CAC5B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decide when to start each task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D18684-E7E2-CA42-BADB-030DEDAEA7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8BE2F1-1B4F-454B-8093-BB2152DBE7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71A29-C242-8447-917E-E3D2742E0A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BC8EF2-F6DC-1948-B884-134C96543E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DF756C-55D0-D248-8758-60D785FA3F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F154CA40-4682-394B-9407-6571A6BD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863975"/>
            <a:ext cx="2509837" cy="836613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have to do ALL the tasks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D8C79E8-16DD-4786-AFBB-228E8716AD7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BDBE741-B0F4-D0D3-8E53-B375F3F5B7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23DC9A-BC37-A4A7-4907-E6317C33AB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B33D4B7-7E03-EC9E-D0AE-E2BB8C4D0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E3C5DE7-C3D2-54A8-2ADE-25C9E892ED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1E687C4-E433-71D4-47B3-7642A17F9A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9B969D-EA18-E623-1C5F-F3FA3B53B8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68D6C745-17D5-4E1A-3FBA-EB85ECC70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E11B74A9-54DD-E926-94AB-97CD88B76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517C4854-4EEE-6BB8-58CC-7CB265BF7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BFBC72CB-9687-9C15-CBD4-A241E0DCF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81CF6C43-8539-4AF6-09F4-DB38898D6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36D1177-6AFD-8845-8134-CFE271EF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Scheduling to minimize lateness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6009DAF-4C13-0D44-994A-56389D50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E94659-B451-D14E-A183-B3D041E2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B19A8-D787-F044-B2A8-8B236E4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B5425-3065-2541-B593-C3FB3F6F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0F1EA8-97E0-8D45-9CCF-8482D87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E69B8-3CC6-AB4D-B589-6494EF1E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33937A3-2F4A-DE4B-BC49-E3A29449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9D9130-25EC-5E42-A507-AD70FCF289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98982-6922-A645-AEF2-89907F9CCF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4E58D-CEBD-E944-88CF-63859A0EB1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9E2CA8-FBA3-5B46-99B6-CDA546C104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4B3F3-1BC1-8B4A-951D-314026F300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7">
            <a:extLst>
              <a:ext uri="{FF2B5EF4-FFF2-40B4-BE49-F238E27FC236}">
                <a16:creationId xmlns:a16="http://schemas.microsoft.com/office/drawing/2014/main" id="{AC0BB814-4BC5-6F06-08FC-2E97917CF6F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E9127B5-C47F-BB36-C1EA-E64A5B129C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46504B8-EFFA-715D-C22B-D5DDC675E6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5FA02F-F2CB-6E18-D389-7B649F4EFC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7BB3613-F3E4-2C95-C4BF-9668C124A4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EE97768-4C46-E311-AE74-441917505B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E9106A4-5B14-61BC-8567-6A214A3974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81AFDC27-D453-C924-BDCE-3F2DBD2DF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F8CC3089-239C-E4BA-A195-279336AD1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00036D3D-B2CD-7664-BC11-52186EA34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1B7B9D4A-044A-DD49-1C8A-50312EC7F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0F53E690-7CD4-3643-5924-662920FE0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4634-D13B-2945-9107-71F71D13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1– 11:00-11:10am</a:t>
            </a:r>
          </a:p>
        </p:txBody>
      </p:sp>
    </p:spTree>
    <p:extLst>
      <p:ext uri="{BB962C8B-B14F-4D97-AF65-F5344CB8AC3E}">
        <p14:creationId xmlns:p14="http://schemas.microsoft.com/office/powerpoint/2010/main" val="387653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31EA46D-5D21-8049-9F36-D5A73C58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 possible schedule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2DE0A93-6E9F-A049-8AE0-8DE2FE84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1061C9-104E-1D42-9090-2B008375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5602288"/>
            <a:ext cx="1528762" cy="423862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A6367-0B87-374C-A3C8-A25169C3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89588"/>
            <a:ext cx="1727200" cy="488950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394AAC-822F-9746-8F8C-7FE5EF0B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5600700"/>
            <a:ext cx="1933575" cy="423863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A638E0-3294-6247-8452-0B0C715B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5602288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6836F7-9183-4842-BC7C-0E3C351E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A4AF56-CDDD-C245-9730-19A604DCB7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683125"/>
            <a:ext cx="401638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9EFCA7-A4B2-8F49-8A92-8296AA9559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064000"/>
            <a:ext cx="401638" cy="1587"/>
          </a:xfrm>
          <a:prstGeom prst="line">
            <a:avLst/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B192E-A4C2-4E4B-B91F-C2C8560F36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46E114-D2E7-E04B-BF05-870B7E949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4832" y="4682331"/>
            <a:ext cx="401638" cy="3175"/>
          </a:xfrm>
          <a:prstGeom prst="line">
            <a:avLst/>
          </a:prstGeom>
          <a:noFill/>
          <a:ln w="76200">
            <a:solidFill>
              <a:srgbClr val="25406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69824-E83B-204D-9B27-D089E656F4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rgbClr val="4A452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3F60DA79-375B-0042-93E3-51EE7D7D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711700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0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1812AB4-05CD-9146-A11B-BADAF0F0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745038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2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9F64AC78-82B7-6A93-D242-76DA07E4152F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B787EED-93C2-4D10-FCB4-B55F19B09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1059FC-3A36-171B-2DB0-8613243FA3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315E24-F161-F1A5-662D-4369485C34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32217A-8184-B2EC-DA42-34E3FE096F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A043034-FCA3-86E6-3B22-73DB53DFC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400004-1658-859B-2654-CD5E948D33E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C1DA0D42-A36B-4047-C21C-029BD52CA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9C501B1-067E-448A-DC20-206AB4EDD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E0159508-7895-36A8-99C4-5690FDD2D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301E355D-BD20-633B-8AD3-048BA2761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A046C4A9-7537-2CE6-F09E-56950383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348E-6 -5.28337E-6 C 0.04912 0.00277 0.09789 0.00485 0.14735 0.00485 " pathEditMode="relative" ptsTypes="f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5 0.00485 L 0.3629 0.00231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9 0.00231 L 0.63815 0.0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5ECC3-10B6-8B40-8CCD-3B6EB2C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Minimizing Max Lateness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1B963E75-FA07-8642-8307-F74522D2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A5F90B-5CEE-6A4A-A7D0-31233BA7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2F82432E-DF3C-3D43-899C-FA38CA3D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160713"/>
            <a:ext cx="321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Shortest Path Problem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C36D0AD-B0E3-9548-8DA9-017A7C7A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70B5DDAD-4E2C-8841-A62C-0AB4E7A4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903C8B1-B0C7-DB44-9A04-1B7DF329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B50472B3-376F-FA47-AE70-C6031CC4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2.5 of [KT]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C55201EF-BDF6-154E-A0B9-B7790D89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EEF7DE9-42E4-1A49-A57D-7A0A8787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5BCDFFD-267A-5240-B01D-80EF8835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B27BA14E-DB00-B841-AB8B-CDE21E9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526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All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34385-5603-E84B-80D4-F912EA0DEC2E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13">
            <a:extLst>
              <a:ext uri="{FF2B5EF4-FFF2-40B4-BE49-F238E27FC236}">
                <a16:creationId xmlns:a16="http://schemas.microsoft.com/office/drawing/2014/main" id="{2057935C-8BBD-C540-A7EF-FD3940AD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4582" name="Group 27">
            <a:extLst>
              <a:ext uri="{FF2B5EF4-FFF2-40B4-BE49-F238E27FC236}">
                <a16:creationId xmlns:a16="http://schemas.microsoft.com/office/drawing/2014/main" id="{1C825ED2-7907-E245-9A31-1F60D1E9EE5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338CF9-2D11-9943-9E96-2ED9C92E6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031794-EB18-734A-85EE-B78A24A9F02D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4" name="TextBox 15">
              <a:extLst>
                <a:ext uri="{FF2B5EF4-FFF2-40B4-BE49-F238E27FC236}">
                  <a16:creationId xmlns:a16="http://schemas.microsoft.com/office/drawing/2014/main" id="{459B6278-5F11-494C-916C-F9765198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605" name="Group 19">
              <a:extLst>
                <a:ext uri="{FF2B5EF4-FFF2-40B4-BE49-F238E27FC236}">
                  <a16:creationId xmlns:a16="http://schemas.microsoft.com/office/drawing/2014/main" id="{BE78B98A-C10C-5A4F-B932-B07B79FBD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861D93-98B3-AA43-BCE7-21ED8419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065D0A-500E-5441-8DD9-C48E75544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6972602-08B0-B848-9401-063EA72FD908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0" name="TextBox 14">
                <a:extLst>
                  <a:ext uri="{FF2B5EF4-FFF2-40B4-BE49-F238E27FC236}">
                    <a16:creationId xmlns:a16="http://schemas.microsoft.com/office/drawing/2014/main" id="{0737E187-BD87-6E41-B993-9A4A28851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611" name="TextBox 16">
                <a:extLst>
                  <a:ext uri="{FF2B5EF4-FFF2-40B4-BE49-F238E27FC236}">
                    <a16:creationId xmlns:a16="http://schemas.microsoft.com/office/drawing/2014/main" id="{2E6B546D-15AF-314E-B911-6FD21CE0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612" name="TextBox 17">
                <a:extLst>
                  <a:ext uri="{FF2B5EF4-FFF2-40B4-BE49-F238E27FC236}">
                    <a16:creationId xmlns:a16="http://schemas.microsoft.com/office/drawing/2014/main" id="{081C58A7-AE07-C441-A5BB-192E938C4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606" name="TextBox 18">
              <a:extLst>
                <a:ext uri="{FF2B5EF4-FFF2-40B4-BE49-F238E27FC236}">
                  <a16:creationId xmlns:a16="http://schemas.microsoft.com/office/drawing/2014/main" id="{AF50AD47-56EA-AA43-9830-2BC5CCC35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4583" name="Group 20">
            <a:extLst>
              <a:ext uri="{FF2B5EF4-FFF2-40B4-BE49-F238E27FC236}">
                <a16:creationId xmlns:a16="http://schemas.microsoft.com/office/drawing/2014/main" id="{AE48CA2C-EBE4-8943-A4F9-BC0B435A26C1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D1B9D1-A111-E141-A943-BCDD5EF3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78BA2A-AB95-0C4B-BFDD-4AF2F3E6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65CFFD-7B34-0142-BFDE-1B106D030E5C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TextBox 24">
              <a:extLst>
                <a:ext uri="{FF2B5EF4-FFF2-40B4-BE49-F238E27FC236}">
                  <a16:creationId xmlns:a16="http://schemas.microsoft.com/office/drawing/2014/main" id="{7EA64967-E047-4746-99D3-D6CF7DB32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4600" name="TextBox 25">
              <a:extLst>
                <a:ext uri="{FF2B5EF4-FFF2-40B4-BE49-F238E27FC236}">
                  <a16:creationId xmlns:a16="http://schemas.microsoft.com/office/drawing/2014/main" id="{75E36740-8608-344F-BB23-DF27B469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601" name="TextBox 26">
              <a:extLst>
                <a:ext uri="{FF2B5EF4-FFF2-40B4-BE49-F238E27FC236}">
                  <a16:creationId xmlns:a16="http://schemas.microsoft.com/office/drawing/2014/main" id="{3BD6E093-6B52-F445-9CA1-94966F045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4584" name="Group 28">
            <a:extLst>
              <a:ext uri="{FF2B5EF4-FFF2-40B4-BE49-F238E27FC236}">
                <a16:creationId xmlns:a16="http://schemas.microsoft.com/office/drawing/2014/main" id="{6D06E5E4-3CBA-F846-AA73-9ADB7CC19538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50D7EE-6D3D-BF43-90EB-4EB5E1DCE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52AEBA-9A12-4B4B-9F52-0D6ADBB76046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Box 31">
              <a:extLst>
                <a:ext uri="{FF2B5EF4-FFF2-40B4-BE49-F238E27FC236}">
                  <a16:creationId xmlns:a16="http://schemas.microsoft.com/office/drawing/2014/main" id="{BDF23081-C226-FC4E-90C0-95A2FD4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FFFEA171-D277-D64A-8DB7-A1364A8AD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9BD553-2D45-1C4E-858E-4466169F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CA752203-A1E0-5344-BDAF-D15C24DCB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B2BB6D7-7130-6149-9302-6E81BD8D8A44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3" name="TextBox 37">
                <a:extLst>
                  <a:ext uri="{FF2B5EF4-FFF2-40B4-BE49-F238E27FC236}">
                    <a16:creationId xmlns:a16="http://schemas.microsoft.com/office/drawing/2014/main" id="{956FDB5E-0CDA-414B-927B-3D225C220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594" name="TextBox 38">
                <a:extLst>
                  <a:ext uri="{FF2B5EF4-FFF2-40B4-BE49-F238E27FC236}">
                    <a16:creationId xmlns:a16="http://schemas.microsoft.com/office/drawing/2014/main" id="{1B2C72BF-0F24-4540-BD2D-63AC0A639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595" name="TextBox 39">
                <a:extLst>
                  <a:ext uri="{FF2B5EF4-FFF2-40B4-BE49-F238E27FC236}">
                    <a16:creationId xmlns:a16="http://schemas.microsoft.com/office/drawing/2014/main" id="{817DAEEC-B88D-F849-B101-77CBD4C71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589" name="TextBox 33">
              <a:extLst>
                <a:ext uri="{FF2B5EF4-FFF2-40B4-BE49-F238E27FC236}">
                  <a16:creationId xmlns:a16="http://schemas.microsoft.com/office/drawing/2014/main" id="{0D9A3B75-91BB-134A-A73F-0DF2593F5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7F906E3-8DE0-F849-B1C0-B76861F3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D071D60B-2FA2-1849-BCFE-7B6182BC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17838"/>
            <a:ext cx="19399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C009C"/>
                </a:solidFill>
                <a:latin typeface="Arial" panose="020B0604020202020204" pitchFamily="34" charset="0"/>
              </a:rPr>
              <a:t>Ω(n!) </a:t>
            </a:r>
            <a:r>
              <a:rPr lang="en-US" altLang="en-US" sz="3000">
                <a:latin typeface="Arial" panose="020B060402020202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B23CB2F-5FA7-B94F-8FC8-8D5EDB9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4098DD4-9BEC-2A4F-87B6-FD58B8C2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81BC2044-7886-034B-8DB5-ECE9FD24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3E9C-916A-6348-9BC9-CB3582FD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starts at 11:15am</a:t>
            </a:r>
          </a:p>
        </p:txBody>
      </p:sp>
    </p:spTree>
    <p:extLst>
      <p:ext uri="{BB962C8B-B14F-4D97-AF65-F5344CB8AC3E}">
        <p14:creationId xmlns:p14="http://schemas.microsoft.com/office/powerpoint/2010/main" val="46094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D5E2-153E-E84D-A1C2-16E53615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timelines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6F856-0856-D942-8137-F6F1F9D18405}"/>
              </a:ext>
            </a:extLst>
          </p:cNvPr>
          <p:cNvSpPr txBox="1"/>
          <p:nvPr/>
        </p:nvSpPr>
        <p:spPr>
          <a:xfrm>
            <a:off x="1267968" y="1950720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Solutions: </a:t>
            </a:r>
            <a:r>
              <a:rPr lang="en-US" dirty="0"/>
              <a:t>posted by today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C9C2F-F04C-244E-A471-0DCCCDCECE3E}"/>
              </a:ext>
            </a:extLst>
          </p:cNvPr>
          <p:cNvSpPr txBox="1"/>
          <p:nvPr/>
        </p:nvSpPr>
        <p:spPr>
          <a:xfrm>
            <a:off x="1267968" y="344424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Grading: </a:t>
            </a:r>
            <a:r>
              <a:rPr lang="en-US" dirty="0"/>
              <a:t> finished by Saturday</a:t>
            </a:r>
          </a:p>
        </p:txBody>
      </p:sp>
    </p:spTree>
    <p:extLst>
      <p:ext uri="{BB962C8B-B14F-4D97-AF65-F5344CB8AC3E}">
        <p14:creationId xmlns:p14="http://schemas.microsoft.com/office/powerpoint/2010/main" val="195666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CCB5-FE2D-014A-BDE7-53F48182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 fill in the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C1D3E-92D9-A090-0705-437FC9B62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1" y="1417638"/>
            <a:ext cx="9130779" cy="2762614"/>
          </a:xfrm>
          <a:prstGeom prst="rect">
            <a:avLst/>
          </a:prstGeom>
        </p:spPr>
      </p:pic>
      <p:pic>
        <p:nvPicPr>
          <p:cNvPr id="3" name="Picture 2" descr="Forms response chart. Question title: Overall your feeling about CSE 331. Number of responses: 7 responses.">
            <a:extLst>
              <a:ext uri="{FF2B5EF4-FFF2-40B4-BE49-F238E27FC236}">
                <a16:creationId xmlns:a16="http://schemas.microsoft.com/office/drawing/2014/main" id="{C0E18746-95B3-1FF2-BE77-87FAF3F6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202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9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B70604A-B87E-3F44-85E4-0AB7E5E1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Mid-terms next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F1DCB-6368-CDC8-B15D-3AE97C14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56160"/>
            <a:ext cx="9127353" cy="13432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71C8-F91E-77CA-227D-D6495DEF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still have more apples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C0F64-58EF-3169-9D6C-043487192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2060"/>
            <a:ext cx="9233458" cy="23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4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BA36-18AB-9564-8A24-64A7033B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Rachael OH only on Mondays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7AB95-77F8-360F-F02E-4432B243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576"/>
            <a:ext cx="9144000" cy="31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6604</TotalTime>
  <Words>606</Words>
  <Application>Microsoft Macintosh PowerPoint</Application>
  <PresentationFormat>On-screen Show (4:3)</PresentationFormat>
  <Paragraphs>148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Lecture 17</vt:lpstr>
      <vt:lpstr>Quiz 1– 11:00-11:10am</vt:lpstr>
      <vt:lpstr>Lecture starts at 11:15am</vt:lpstr>
      <vt:lpstr>Quiz 1 timelines</vt:lpstr>
      <vt:lpstr>Please do fill in the feedback</vt:lpstr>
      <vt:lpstr>Mid-terms next week</vt:lpstr>
      <vt:lpstr>I still have more apples </vt:lpstr>
      <vt:lpstr>Rachael OH only on Mondays</vt:lpstr>
      <vt:lpstr>Questions?</vt:lpstr>
      <vt:lpstr>Runtime analysis of Greedy Algo.</vt:lpstr>
      <vt:lpstr>Questions/Comments?</vt:lpstr>
      <vt:lpstr>Algorithm implementation</vt:lpstr>
      <vt:lpstr>The final algo</vt:lpstr>
      <vt:lpstr>Questions/Comments?</vt:lpstr>
      <vt:lpstr>Reading Assignment</vt:lpstr>
      <vt:lpstr>The “real” end of Semester blues</vt:lpstr>
      <vt:lpstr>The “real” end of Semester blues</vt:lpstr>
      <vt:lpstr>The algorithmic task</vt:lpstr>
      <vt:lpstr>Scheduling to minimize lateness</vt:lpstr>
      <vt:lpstr>One possible schedule</vt:lpstr>
      <vt:lpstr>Minimizing Max Lateness</vt:lpstr>
      <vt:lpstr>Rest of today</vt:lpstr>
      <vt:lpstr>Reading Assignment</vt:lpstr>
      <vt:lpstr>Shortest Path problem</vt:lpstr>
      <vt:lpstr>Naïve Algorithm</vt:lpstr>
      <vt:lpstr>Dijkstra’s shortest path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33</cp:revision>
  <dcterms:created xsi:type="dcterms:W3CDTF">2011-10-24T01:14:33Z</dcterms:created>
  <dcterms:modified xsi:type="dcterms:W3CDTF">2022-10-07T18:27:10Z</dcterms:modified>
</cp:coreProperties>
</file>