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417" r:id="rId3"/>
    <p:sldId id="459" r:id="rId4"/>
    <p:sldId id="471" r:id="rId5"/>
    <p:sldId id="473" r:id="rId6"/>
    <p:sldId id="454" r:id="rId7"/>
    <p:sldId id="270" r:id="rId8"/>
    <p:sldId id="271" r:id="rId9"/>
    <p:sldId id="469" r:id="rId10"/>
    <p:sldId id="472" r:id="rId11"/>
    <p:sldId id="275" r:id="rId12"/>
    <p:sldId id="468" r:id="rId13"/>
    <p:sldId id="274" r:id="rId14"/>
    <p:sldId id="278" r:id="rId15"/>
    <p:sldId id="276" r:id="rId16"/>
    <p:sldId id="279" r:id="rId17"/>
    <p:sldId id="470" r:id="rId18"/>
    <p:sldId id="462" r:id="rId19"/>
    <p:sldId id="277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7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7A3D5F-39BD-5242-845C-8EEC19AD1B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C0C1F-4D53-BB4D-B714-E0CC70DDCE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71BEDA7-B26A-E64C-A3D1-7415A0BC50E7}" type="datetimeFigureOut">
              <a:rPr lang="en-US"/>
              <a:pPr>
                <a:defRPr/>
              </a:pPr>
              <a:t>11/2/22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E82F6B6-E10C-2A45-8255-E347B0419E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DF924EB-5B00-0E4C-AD2F-ABDCB4950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ABF5B-1D36-A549-84CA-993B23B428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D054F-4751-0045-847E-A03338DD6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155D16-FFE1-4647-871F-EE015B21F4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CBB63-672C-264E-B2CC-54819C29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AA48A-146C-1842-909B-0BCE0A6FAFEA}" type="datetime1">
              <a:rPr lang="en-US" altLang="en-US"/>
              <a:pPr>
                <a:defRPr/>
              </a:pPr>
              <a:t>11/2/22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C8D5E-5AB2-6F43-BB93-7B2475A2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803EC-39AB-6540-A909-01277E3A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3616-94C3-B941-A5C3-6BAB25257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58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972FB-1DD1-B846-AE1B-6F331FBC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9CD58-F4E8-2340-8C62-AC5B4307688C}" type="datetime1">
              <a:rPr lang="en-US" altLang="en-US"/>
              <a:pPr>
                <a:defRPr/>
              </a:pPr>
              <a:t>11/2/22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23332-A5A2-5341-8B07-ADB10ED6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AC0E9-51EA-2F4C-8251-A30C020F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3EF34-FB3A-5A4E-BC23-62969D324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33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43E31-5ED9-C343-8DD1-22B2F4988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2175-F13B-604D-A13B-076A34AA072C}" type="datetime1">
              <a:rPr lang="en-US" altLang="en-US"/>
              <a:pPr>
                <a:defRPr/>
              </a:pPr>
              <a:t>11/2/22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D8E4-6300-1846-BC2D-263A0C1D0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89B2D-83BF-C844-8C62-98FD891E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B3EF8-411D-3746-AC99-A03CDAD56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1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17AAE-B0CE-6847-A340-ED184218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B9751-8D25-564E-9C5C-165AB180BDEE}" type="datetime1">
              <a:rPr lang="en-US" altLang="en-US"/>
              <a:pPr>
                <a:defRPr/>
              </a:pPr>
              <a:t>11/2/22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6C17D-2716-CA40-9005-89B86CC09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587DA-EEBF-AB43-8FFD-48D3DD922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F4206-ADE7-B443-877A-115CE2CF3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74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35A6D-75D4-E542-B4C0-7831C080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3D113-EED0-714D-BED6-C5763C059896}" type="datetime1">
              <a:rPr lang="en-US" altLang="en-US"/>
              <a:pPr>
                <a:defRPr/>
              </a:pPr>
              <a:t>11/2/22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0945A-6985-AD44-A941-95BBDD09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05A89-43A9-114D-8BDB-70F6BF6C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DD51F-1D36-8348-98C0-F0E4203CB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0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70DEC8-B378-C34B-B7A1-327A2A308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3AC2-159A-3646-9334-8D4DF377342C}" type="datetime1">
              <a:rPr lang="en-US" altLang="en-US"/>
              <a:pPr>
                <a:defRPr/>
              </a:pPr>
              <a:t>11/2/22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6584ED-3D86-AA4A-8515-238252D39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BF5D53-E64B-E040-BD4A-B7F713F1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96E6C-15B1-1340-B47A-CEEF51B6C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85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02668D-1E32-4C45-B8FD-CC22F0FE1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7FCD-5CA2-3A45-972A-B8CEB13079DF}" type="datetime1">
              <a:rPr lang="en-US" altLang="en-US"/>
              <a:pPr>
                <a:defRPr/>
              </a:pPr>
              <a:t>11/2/22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6442B8-1D9D-4346-A8BC-6ED669E0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65D803-99DC-914A-B186-6D8308CEA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274F7-C567-E842-9AD6-8942F75E5E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03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ED13B72-1712-BB45-87B2-A056EC817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2E14D-A71A-DA4D-8BB4-DA9803630BB4}" type="datetime1">
              <a:rPr lang="en-US" altLang="en-US"/>
              <a:pPr>
                <a:defRPr/>
              </a:pPr>
              <a:t>11/2/22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5EF738-08A0-A646-A183-A6AB9415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446622-DCBC-9B46-9620-7813D2C6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D0093-0539-084D-AD6E-6FEB2173EC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96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25EED2F-A923-0E43-AF9C-D688DD48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0D4D8-98A9-D44F-9FCB-A328815783F0}" type="datetime1">
              <a:rPr lang="en-US" altLang="en-US"/>
              <a:pPr>
                <a:defRPr/>
              </a:pPr>
              <a:t>11/2/22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255D3DF-FCBF-1D4D-8026-8AD5297C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356E58-7288-864F-887D-860EA792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C227A-0301-A442-9399-E0FD46E9B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95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5B784A-B13B-C241-BD61-0159B5BE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AA7E4-9A7D-0843-909C-7A0689614907}" type="datetime1">
              <a:rPr lang="en-US" altLang="en-US"/>
              <a:pPr>
                <a:defRPr/>
              </a:pPr>
              <a:t>11/2/22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605E0C-0DDE-5945-873F-99AA20EC4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F2CB26-0638-A745-B188-40C0AFD5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825CE-055B-0C4C-9E28-24DA8D6861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21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4F3C8E-97E6-1645-B4F7-AE82BE09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EA4F7-19EE-1846-9A7E-BEB60FEB0835}" type="datetime1">
              <a:rPr lang="en-US" altLang="en-US"/>
              <a:pPr>
                <a:defRPr/>
              </a:pPr>
              <a:t>11/2/22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CEB17B-B763-DB4A-B8F4-10AD8800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563566-DEC6-C34E-9FDA-B691780B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832EB-5710-BA4B-8A2F-885E8B2DD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22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39F94A9-600E-0E41-BA63-186C721D97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0F6314A-FE80-E941-BF4E-1BAB60E16C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19E21-15CA-D04C-A6A3-FD293CE20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18C3DE-236D-394B-BBDF-479EAACDAAC4}" type="datetime1">
              <a:rPr lang="en-US" altLang="en-US"/>
              <a:pPr>
                <a:defRPr/>
              </a:pPr>
              <a:t>11/2/22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39537-19F3-EE43-8905-E9DD6AF4D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1C14E-1BE2-9B44-91A4-BFFFE6BA5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E11B850-901C-0946-80BB-7C1959F39B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9411B1D8-AC9C-FB4A-98E0-0A82997D13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26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495C6-EC3D-E940-8C4A-33407F5E2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2,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97029-9862-32BD-FC37-DB627ED5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how do you think of that?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7DE01-EB2D-3EF7-03D4-A09ADB59E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05" y="1522988"/>
            <a:ext cx="7772400" cy="442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46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5E414B2-33EB-6548-82B2-172FA9238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2443163"/>
            <a:ext cx="5089525" cy="3427412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554" name="Title 1">
            <a:extLst>
              <a:ext uri="{FF2B5EF4-FFF2-40B4-BE49-F238E27FC236}">
                <a16:creationId xmlns:a16="http://schemas.microsoft.com/office/drawing/2014/main" id="{7BD933DA-4B29-C64C-B818-AAB5673A8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final algorithm</a:t>
            </a:r>
          </a:p>
        </p:txBody>
      </p:sp>
      <p:sp>
        <p:nvSpPr>
          <p:cNvPr id="23555" name="TextBox 2">
            <a:extLst>
              <a:ext uri="{FF2B5EF4-FFF2-40B4-BE49-F238E27FC236}">
                <a16:creationId xmlns:a16="http://schemas.microsoft.com/office/drawing/2014/main" id="{6C85FC46-33EE-4541-827D-747DF649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606550"/>
            <a:ext cx="3783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950095"/>
                </a:solidFill>
              </a:rPr>
              <a:t>a</a:t>
            </a:r>
            <a:r>
              <a:rPr lang="en-US" altLang="en-US" sz="1800"/>
              <a:t> = (</a:t>
            </a:r>
            <a:r>
              <a:rPr lang="en-US" altLang="en-US" sz="1800">
                <a:solidFill>
                  <a:srgbClr val="950095"/>
                </a:solidFill>
              </a:rPr>
              <a:t>a</a:t>
            </a:r>
            <a:r>
              <a:rPr lang="en-US" altLang="en-US" sz="1800" baseline="-25000">
                <a:solidFill>
                  <a:srgbClr val="950095"/>
                </a:solidFill>
              </a:rPr>
              <a:t>n-1</a:t>
            </a:r>
            <a:r>
              <a:rPr lang="en-US" altLang="en-US" sz="1800"/>
              <a:t>,..,</a:t>
            </a:r>
            <a:r>
              <a:rPr lang="en-US" altLang="en-US" sz="1800">
                <a:solidFill>
                  <a:srgbClr val="950095"/>
                </a:solidFill>
              </a:rPr>
              <a:t>a</a:t>
            </a:r>
            <a:r>
              <a:rPr lang="en-US" altLang="en-US" sz="1800" baseline="-25000">
                <a:solidFill>
                  <a:srgbClr val="950095"/>
                </a:solidFill>
              </a:rPr>
              <a:t>0</a:t>
            </a:r>
            <a:r>
              <a:rPr lang="en-US" altLang="en-US" sz="1800"/>
              <a:t>) and </a:t>
            </a:r>
            <a:r>
              <a:rPr lang="en-US" altLang="en-US" sz="1800">
                <a:solidFill>
                  <a:srgbClr val="950095"/>
                </a:solidFill>
              </a:rPr>
              <a:t>b</a:t>
            </a:r>
            <a:r>
              <a:rPr lang="en-US" altLang="en-US" sz="1800"/>
              <a:t> = (</a:t>
            </a:r>
            <a:r>
              <a:rPr lang="en-US" altLang="en-US" sz="1800">
                <a:solidFill>
                  <a:srgbClr val="950095"/>
                </a:solidFill>
              </a:rPr>
              <a:t>b</a:t>
            </a:r>
            <a:r>
              <a:rPr lang="en-US" altLang="en-US" sz="1800" baseline="-25000">
                <a:solidFill>
                  <a:srgbClr val="950095"/>
                </a:solidFill>
              </a:rPr>
              <a:t>n-1</a:t>
            </a:r>
            <a:r>
              <a:rPr lang="en-US" altLang="en-US" sz="1800"/>
              <a:t>,…,</a:t>
            </a:r>
            <a:r>
              <a:rPr lang="en-US" altLang="en-US" sz="1800">
                <a:solidFill>
                  <a:srgbClr val="950095"/>
                </a:solidFill>
              </a:rPr>
              <a:t>b</a:t>
            </a:r>
            <a:r>
              <a:rPr lang="en-US" altLang="en-US" sz="1800" baseline="-25000">
                <a:solidFill>
                  <a:srgbClr val="950095"/>
                </a:solidFill>
              </a:rPr>
              <a:t>0</a:t>
            </a:r>
            <a:r>
              <a:rPr lang="en-US" altLang="en-US" sz="180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73F9E-B83A-2A40-91D8-B8E67AFF6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443163"/>
            <a:ext cx="1906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660066"/>
                </a:solidFill>
              </a:rPr>
              <a:t>n = 1 </a:t>
            </a: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a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  <a:r>
              <a:rPr lang="en-US" altLang="en-US" sz="1800">
                <a:solidFill>
                  <a:srgbClr val="660066"/>
                </a:solidFill>
              </a:rPr>
              <a:t>b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F9C4028D-A7C3-9745-A44D-A647899E8070}"/>
              </a:ext>
            </a:extLst>
          </p:cNvPr>
          <p:cNvGrpSpPr>
            <a:grpSpLocks/>
          </p:cNvGrpSpPr>
          <p:nvPr/>
        </p:nvGrpSpPr>
        <p:grpSpPr bwMode="auto">
          <a:xfrm>
            <a:off x="857250" y="2930525"/>
            <a:ext cx="3517900" cy="782638"/>
            <a:chOff x="857547" y="2931239"/>
            <a:chExt cx="3518672" cy="781592"/>
          </a:xfrm>
        </p:grpSpPr>
        <p:sp>
          <p:nvSpPr>
            <p:cNvPr id="23568" name="TextBox 4">
              <a:extLst>
                <a:ext uri="{FF2B5EF4-FFF2-40B4-BE49-F238E27FC236}">
                  <a16:creationId xmlns:a16="http://schemas.microsoft.com/office/drawing/2014/main" id="{D13ED3CB-E0BF-B540-AF2C-C4900AC79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547" y="2931239"/>
              <a:ext cx="3518672" cy="36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a</a:t>
              </a:r>
              <a:r>
                <a:rPr lang="en-US" altLang="en-US" sz="1800" baseline="30000">
                  <a:solidFill>
                    <a:srgbClr val="660066"/>
                  </a:solidFill>
                </a:rPr>
                <a:t>1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660066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n-1</a:t>
              </a:r>
              <a:r>
                <a:rPr lang="en-US" altLang="en-US" sz="1800">
                  <a:solidFill>
                    <a:srgbClr val="660066"/>
                  </a:solidFill>
                </a:rPr>
                <a:t>,…,a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[n/2] </a:t>
              </a:r>
              <a:r>
                <a:rPr lang="en-US" altLang="en-US" sz="1800"/>
                <a:t>and </a:t>
              </a:r>
              <a:r>
                <a:rPr lang="en-US" altLang="en-US" sz="1800">
                  <a:solidFill>
                    <a:srgbClr val="660066"/>
                  </a:solidFill>
                </a:rPr>
                <a:t>a</a:t>
              </a:r>
              <a:r>
                <a:rPr lang="en-US" altLang="en-US" sz="1800" baseline="30000">
                  <a:solidFill>
                    <a:srgbClr val="660066"/>
                  </a:solidFill>
                </a:rPr>
                <a:t>0</a:t>
              </a:r>
              <a:r>
                <a:rPr lang="en-US" altLang="en-US" sz="1800">
                  <a:solidFill>
                    <a:srgbClr val="660066"/>
                  </a:solidFill>
                </a:rPr>
                <a:t>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660066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[n/2]-1</a:t>
              </a:r>
              <a:r>
                <a:rPr lang="en-US" altLang="en-US" sz="1800">
                  <a:solidFill>
                    <a:srgbClr val="660066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660066"/>
                  </a:solidFill>
                </a:rPr>
                <a:t>0</a:t>
              </a:r>
            </a:p>
          </p:txBody>
        </p:sp>
        <p:sp>
          <p:nvSpPr>
            <p:cNvPr id="23569" name="TextBox 5">
              <a:extLst>
                <a:ext uri="{FF2B5EF4-FFF2-40B4-BE49-F238E27FC236}">
                  <a16:creationId xmlns:a16="http://schemas.microsoft.com/office/drawing/2014/main" id="{6229885F-2089-7F41-808B-21BC67D85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547" y="3343499"/>
              <a:ext cx="27113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Compute </a:t>
              </a:r>
              <a:r>
                <a:rPr lang="en-US" altLang="en-US" sz="1800">
                  <a:solidFill>
                    <a:srgbClr val="660066"/>
                  </a:solidFill>
                </a:rPr>
                <a:t>b</a:t>
              </a:r>
              <a:r>
                <a:rPr lang="en-US" altLang="en-US" sz="1800" baseline="30000">
                  <a:solidFill>
                    <a:srgbClr val="660066"/>
                  </a:solidFill>
                </a:rPr>
                <a:t>1</a:t>
              </a:r>
              <a:r>
                <a:rPr lang="en-US" altLang="en-US" sz="1800"/>
                <a:t> and </a:t>
              </a:r>
              <a:r>
                <a:rPr lang="en-US" altLang="en-US" sz="1800">
                  <a:solidFill>
                    <a:srgbClr val="660066"/>
                  </a:solidFill>
                </a:rPr>
                <a:t>b</a:t>
              </a:r>
              <a:r>
                <a:rPr lang="en-US" altLang="en-US" sz="1800" baseline="30000">
                  <a:solidFill>
                    <a:srgbClr val="660066"/>
                  </a:solidFill>
                </a:rPr>
                <a:t>0</a:t>
              </a:r>
              <a:r>
                <a:rPr lang="en-US" altLang="en-US" sz="1800"/>
                <a:t> from </a:t>
              </a:r>
              <a:r>
                <a:rPr lang="en-US" altLang="en-US" sz="1800">
                  <a:solidFill>
                    <a:srgbClr val="660066"/>
                  </a:solidFill>
                </a:rPr>
                <a:t>b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C31636E-EAFB-3E4D-A67F-E25E780B46DE}"/>
              </a:ext>
            </a:extLst>
          </p:cNvPr>
          <p:cNvSpPr txBox="1"/>
          <p:nvPr/>
        </p:nvSpPr>
        <p:spPr>
          <a:xfrm>
            <a:off x="857547" y="3777608"/>
            <a:ext cx="24996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x</a:t>
            </a:r>
            <a:r>
              <a:rPr lang="en-US" dirty="0">
                <a:latin typeface="+mn-lt"/>
                <a:ea typeface="+mn-ea"/>
              </a:rPr>
              <a:t> =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a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1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n-lt"/>
                <a:ea typeface="+mn-ea"/>
              </a:rPr>
              <a:t>+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a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0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dirty="0">
                <a:latin typeface="+mn-lt"/>
                <a:ea typeface="+mn-ea"/>
              </a:rPr>
              <a:t>and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y</a:t>
            </a:r>
            <a:r>
              <a:rPr lang="en-US" dirty="0">
                <a:latin typeface="+mn-lt"/>
                <a:ea typeface="+mn-ea"/>
              </a:rPr>
              <a:t> =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b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1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n-lt"/>
                <a:ea typeface="+mn-ea"/>
              </a:rPr>
              <a:t>+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b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0</a:t>
            </a:r>
          </a:p>
        </p:txBody>
      </p:sp>
      <p:sp>
        <p:nvSpPr>
          <p:cNvPr id="23559" name="TextBox 7">
            <a:extLst>
              <a:ext uri="{FF2B5EF4-FFF2-40B4-BE49-F238E27FC236}">
                <a16:creationId xmlns:a16="http://schemas.microsoft.com/office/drawing/2014/main" id="{B7B39E7C-25C3-5948-95E7-ADDB16BDF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073275"/>
            <a:ext cx="116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Mult</a:t>
            </a:r>
            <a:r>
              <a:rPr lang="en-US" altLang="en-US" sz="1800"/>
              <a:t> (</a:t>
            </a:r>
            <a:r>
              <a:rPr lang="en-US" altLang="en-US" sz="1800">
                <a:solidFill>
                  <a:srgbClr val="660066"/>
                </a:solidFill>
              </a:rPr>
              <a:t>a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b</a:t>
            </a:r>
            <a:r>
              <a:rPr lang="en-US" altLang="en-US" sz="180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61CEE-4977-A941-9F58-9358C22F5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4276725"/>
            <a:ext cx="5089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 </a:t>
            </a:r>
            <a:r>
              <a:rPr lang="en-US" altLang="en-US" sz="1800">
                <a:solidFill>
                  <a:srgbClr val="660066"/>
                </a:solidFill>
              </a:rPr>
              <a:t>p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0000FF"/>
                </a:solidFill>
              </a:rPr>
              <a:t>Mult</a:t>
            </a:r>
            <a:r>
              <a:rPr lang="en-US" altLang="en-US" sz="1800"/>
              <a:t> (</a:t>
            </a:r>
            <a:r>
              <a:rPr lang="en-US" altLang="en-US" sz="1800">
                <a:solidFill>
                  <a:srgbClr val="660066"/>
                </a:solidFill>
              </a:rPr>
              <a:t>x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y</a:t>
            </a:r>
            <a:r>
              <a:rPr lang="en-US" altLang="en-US" sz="1800"/>
              <a:t>), </a:t>
            </a:r>
            <a:r>
              <a:rPr lang="en-US" altLang="en-US" sz="1800">
                <a:solidFill>
                  <a:srgbClr val="660066"/>
                </a:solidFill>
              </a:rPr>
              <a:t>D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0000FF"/>
                </a:solidFill>
              </a:rPr>
              <a:t>Mult</a:t>
            </a:r>
            <a:r>
              <a:rPr lang="en-US" altLang="en-US" sz="1800"/>
              <a:t> (</a:t>
            </a:r>
            <a:r>
              <a:rPr lang="en-US" altLang="en-US" sz="1800">
                <a:solidFill>
                  <a:srgbClr val="660066"/>
                </a:solidFill>
              </a:rPr>
              <a:t>a</a:t>
            </a:r>
            <a:r>
              <a:rPr lang="en-US" altLang="en-US" sz="1800" baseline="30000">
                <a:solidFill>
                  <a:srgbClr val="660066"/>
                </a:solidFill>
              </a:rPr>
              <a:t>1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b</a:t>
            </a:r>
            <a:r>
              <a:rPr lang="en-US" altLang="en-US" sz="1800" baseline="30000">
                <a:solidFill>
                  <a:srgbClr val="660066"/>
                </a:solidFill>
              </a:rPr>
              <a:t>1</a:t>
            </a:r>
            <a:r>
              <a:rPr lang="en-US" altLang="en-US" sz="1800"/>
              <a:t>), </a:t>
            </a:r>
            <a:r>
              <a:rPr lang="en-US" altLang="en-US" sz="1800">
                <a:solidFill>
                  <a:srgbClr val="950095"/>
                </a:solidFill>
              </a:rPr>
              <a:t>E</a:t>
            </a:r>
            <a:r>
              <a:rPr lang="en-US" altLang="en-US" sz="1800"/>
              <a:t> = </a:t>
            </a:r>
            <a:r>
              <a:rPr lang="en-US" altLang="en-US" sz="1800">
                <a:solidFill>
                  <a:srgbClr val="0000FF"/>
                </a:solidFill>
              </a:rPr>
              <a:t>Mult</a:t>
            </a:r>
            <a:r>
              <a:rPr lang="en-US" altLang="en-US" sz="1800"/>
              <a:t> (</a:t>
            </a:r>
            <a:r>
              <a:rPr lang="en-US" altLang="en-US" sz="1800">
                <a:solidFill>
                  <a:srgbClr val="660066"/>
                </a:solidFill>
              </a:rPr>
              <a:t>a</a:t>
            </a:r>
            <a:r>
              <a:rPr lang="en-US" altLang="en-US" sz="1800" baseline="30000">
                <a:solidFill>
                  <a:srgbClr val="660066"/>
                </a:solidFill>
              </a:rPr>
              <a:t>0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b</a:t>
            </a:r>
            <a:r>
              <a:rPr lang="en-US" altLang="en-US" sz="1800" baseline="30000">
                <a:solidFill>
                  <a:srgbClr val="660066"/>
                </a:solidFill>
              </a:rPr>
              <a:t>0</a:t>
            </a:r>
            <a:r>
              <a:rPr lang="en-US" altLang="en-US" sz="180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969E30-1428-EB43-B38B-5C44ED9DC2FB}"/>
              </a:ext>
            </a:extLst>
          </p:cNvPr>
          <p:cNvSpPr txBox="1"/>
          <p:nvPr/>
        </p:nvSpPr>
        <p:spPr>
          <a:xfrm>
            <a:off x="857547" y="4809007"/>
            <a:ext cx="123614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F</a:t>
            </a:r>
            <a:r>
              <a:rPr lang="en-US" dirty="0">
                <a:latin typeface="+mn-lt"/>
                <a:ea typeface="+mn-ea"/>
              </a:rPr>
              <a:t> =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p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n-lt"/>
                <a:ea typeface="+mn-ea"/>
              </a:rPr>
              <a:t>-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D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n-lt"/>
                <a:ea typeface="+mn-ea"/>
              </a:rPr>
              <a:t>-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995E9-6250-5A40-9A26-72BC8C0CF650}"/>
              </a:ext>
            </a:extLst>
          </p:cNvPr>
          <p:cNvSpPr txBox="1"/>
          <p:nvPr/>
        </p:nvSpPr>
        <p:spPr>
          <a:xfrm>
            <a:off x="857547" y="5330074"/>
            <a:ext cx="301976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return 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D </a:t>
            </a:r>
            <a:r>
              <a:rPr lang="en-US" dirty="0" err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2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2[n/2]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660066"/>
                </a:solidFill>
                <a:latin typeface="+mn-lt"/>
                <a:ea typeface="+mn-ea"/>
              </a:rPr>
              <a:t>+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F </a:t>
            </a:r>
            <a:r>
              <a:rPr lang="en-US" dirty="0" err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2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[n/2] 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+mn-lt"/>
                <a:ea typeface="+mn-ea"/>
              </a:rPr>
              <a:t>+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76E556-D130-B944-91E2-00BECD1927A3}"/>
              </a:ext>
            </a:extLst>
          </p:cNvPr>
          <p:cNvSpPr txBox="1"/>
          <p:nvPr/>
        </p:nvSpPr>
        <p:spPr>
          <a:xfrm>
            <a:off x="377253" y="6077976"/>
            <a:ext cx="8704276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950095"/>
                </a:solidFill>
                <a:latin typeface="+mn-lt"/>
                <a:ea typeface="+mn-ea"/>
              </a:rPr>
              <a:t>a </a:t>
            </a:r>
            <a:r>
              <a:rPr lang="en-US" sz="2600" dirty="0" err="1">
                <a:solidFill>
                  <a:srgbClr val="950095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600" dirty="0">
                <a:solidFill>
                  <a:srgbClr val="950095"/>
                </a:solidFill>
                <a:latin typeface="+mn-lt"/>
                <a:ea typeface="+mn-ea"/>
              </a:rPr>
              <a:t> </a:t>
            </a:r>
            <a:r>
              <a:rPr lang="en-US" sz="2600" dirty="0" err="1">
                <a:solidFill>
                  <a:srgbClr val="950095"/>
                </a:solidFill>
                <a:latin typeface="+mn-lt"/>
                <a:ea typeface="+mn-ea"/>
              </a:rPr>
              <a:t>b</a:t>
            </a:r>
            <a:r>
              <a:rPr lang="en-US" sz="2600" dirty="0">
                <a:latin typeface="+mn-lt"/>
                <a:ea typeface="+mn-ea"/>
              </a:rPr>
              <a:t> = </a:t>
            </a:r>
            <a:r>
              <a:rPr lang="en-US" sz="2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26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2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26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2600" dirty="0">
                <a:latin typeface="+mn-lt"/>
                <a:ea typeface="+mn-ea"/>
              </a:rPr>
              <a:t> </a:t>
            </a:r>
            <a:r>
              <a:rPr lang="en-US" sz="2600" dirty="0">
                <a:latin typeface="Wingdings"/>
                <a:ea typeface="Wingdings"/>
                <a:cs typeface="Wingdings"/>
              </a:rPr>
              <a:t></a:t>
            </a:r>
            <a:r>
              <a:rPr lang="en-US" sz="2600" dirty="0">
                <a:solidFill>
                  <a:srgbClr val="950095"/>
                </a:solidFill>
                <a:latin typeface="+mn-lt"/>
                <a:ea typeface="+mn-ea"/>
              </a:rPr>
              <a:t>2</a:t>
            </a:r>
            <a:r>
              <a:rPr lang="en-US" sz="2600" baseline="30000" dirty="0">
                <a:solidFill>
                  <a:srgbClr val="950095"/>
                </a:solidFill>
                <a:latin typeface="+mn-lt"/>
                <a:ea typeface="+mn-ea"/>
              </a:rPr>
              <a:t>2[n/2]</a:t>
            </a:r>
            <a:r>
              <a:rPr lang="en-US" sz="2600" dirty="0">
                <a:latin typeface="+mn-lt"/>
                <a:ea typeface="+mn-ea"/>
              </a:rPr>
              <a:t> +( </a:t>
            </a: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(a</a:t>
            </a:r>
            <a:r>
              <a:rPr lang="en-US" sz="2600" baseline="30000" dirty="0">
                <a:solidFill>
                  <a:srgbClr val="660066"/>
                </a:solidFill>
                <a:latin typeface="+mn-lt"/>
                <a:ea typeface="+mn-ea"/>
              </a:rPr>
              <a:t>1</a:t>
            </a: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+a</a:t>
            </a:r>
            <a:r>
              <a:rPr lang="en-US" sz="2600" baseline="30000" dirty="0">
                <a:solidFill>
                  <a:srgbClr val="660066"/>
                </a:solidFill>
                <a:latin typeface="+mn-lt"/>
                <a:ea typeface="+mn-ea"/>
              </a:rPr>
              <a:t>0</a:t>
            </a: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)(b</a:t>
            </a:r>
            <a:r>
              <a:rPr lang="en-US" sz="2600" baseline="30000" dirty="0">
                <a:solidFill>
                  <a:srgbClr val="660066"/>
                </a:solidFill>
                <a:latin typeface="+mn-lt"/>
                <a:ea typeface="+mn-ea"/>
              </a:rPr>
              <a:t>1</a:t>
            </a: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+b</a:t>
            </a:r>
            <a:r>
              <a:rPr lang="en-US" sz="2600" baseline="30000" dirty="0">
                <a:solidFill>
                  <a:srgbClr val="660066"/>
                </a:solidFill>
                <a:latin typeface="+mn-lt"/>
                <a:ea typeface="+mn-ea"/>
              </a:rPr>
              <a:t>0</a:t>
            </a: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sz="2600" dirty="0">
                <a:latin typeface="+mn-lt"/>
                <a:ea typeface="+mn-ea"/>
              </a:rPr>
              <a:t>- </a:t>
            </a:r>
            <a:r>
              <a:rPr lang="en-US" sz="2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26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2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26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2600" dirty="0">
                <a:latin typeface="+mn-lt"/>
                <a:ea typeface="+mn-ea"/>
              </a:rPr>
              <a:t> - </a:t>
            </a:r>
            <a:r>
              <a:rPr lang="en-US" sz="26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a</a:t>
            </a:r>
            <a:r>
              <a:rPr lang="en-US" sz="26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  <a:r>
              <a:rPr lang="en-US" sz="26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b</a:t>
            </a:r>
            <a:r>
              <a:rPr lang="en-US" sz="26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 </a:t>
            </a:r>
            <a:r>
              <a:rPr lang="en-US" sz="2600" dirty="0">
                <a:ln>
                  <a:solidFill>
                    <a:srgbClr val="0000FF"/>
                  </a:solidFill>
                </a:ln>
                <a:solidFill>
                  <a:srgbClr val="000000"/>
                </a:solidFill>
                <a:latin typeface="+mn-lt"/>
                <a:ea typeface="+mn-ea"/>
              </a:rPr>
              <a:t>)</a:t>
            </a:r>
            <a:r>
              <a:rPr lang="en-US" sz="26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 </a:t>
            </a:r>
            <a:r>
              <a:rPr lang="en-US" sz="2600" dirty="0">
                <a:latin typeface="Wingdings"/>
                <a:ea typeface="Wingdings"/>
                <a:cs typeface="Wingdings"/>
              </a:rPr>
              <a:t></a:t>
            </a:r>
            <a:r>
              <a:rPr lang="en-US" sz="2600" dirty="0">
                <a:solidFill>
                  <a:srgbClr val="950095"/>
                </a:solidFill>
                <a:latin typeface="+mn-lt"/>
                <a:ea typeface="+mn-ea"/>
              </a:rPr>
              <a:t>2</a:t>
            </a:r>
            <a:r>
              <a:rPr lang="en-US" sz="2600" baseline="30000" dirty="0">
                <a:solidFill>
                  <a:srgbClr val="950095"/>
                </a:solidFill>
                <a:latin typeface="+mn-lt"/>
                <a:ea typeface="+mn-ea"/>
              </a:rPr>
              <a:t>[n/2]</a:t>
            </a:r>
            <a:r>
              <a:rPr lang="en-US" sz="2600" baseline="30000" dirty="0">
                <a:latin typeface="+mn-lt"/>
                <a:ea typeface="+mn-ea"/>
              </a:rPr>
              <a:t> </a:t>
            </a:r>
            <a:r>
              <a:rPr lang="en-US" sz="2600" dirty="0">
                <a:latin typeface="+mn-lt"/>
                <a:ea typeface="+mn-ea"/>
              </a:rPr>
              <a:t>+ </a:t>
            </a:r>
            <a:r>
              <a:rPr lang="en-US" sz="26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a</a:t>
            </a:r>
            <a:r>
              <a:rPr lang="en-US" sz="26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  <a:r>
              <a:rPr lang="en-US" sz="26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b</a:t>
            </a:r>
            <a:r>
              <a:rPr lang="en-US" sz="26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4B22ED-D8C5-904C-801E-1202D62E3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513" y="1827213"/>
            <a:ext cx="86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T(1) </a:t>
            </a:r>
            <a:r>
              <a:rPr lang="en-US" altLang="en-US" sz="1800"/>
              <a:t>≤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5E3007-5A97-8947-AC1E-F84E77533AF6}"/>
              </a:ext>
            </a:extLst>
          </p:cNvPr>
          <p:cNvSpPr txBox="1"/>
          <p:nvPr/>
        </p:nvSpPr>
        <p:spPr>
          <a:xfrm>
            <a:off x="6640054" y="4433680"/>
            <a:ext cx="207167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All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 operations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are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latin typeface="+mn-lt"/>
                <a:ea typeface="+mn-ea"/>
              </a:rPr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451574-4796-6B4A-B136-9A68F2564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513" y="2443163"/>
            <a:ext cx="1912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T(n) </a:t>
            </a:r>
            <a:r>
              <a:rPr lang="en-US" altLang="en-US" sz="1800"/>
              <a:t>≤ </a:t>
            </a:r>
            <a:r>
              <a:rPr lang="en-US" altLang="en-US" sz="1800">
                <a:solidFill>
                  <a:srgbClr val="660066"/>
                </a:solidFill>
              </a:rPr>
              <a:t>3T(n/2)</a:t>
            </a:r>
            <a:r>
              <a:rPr lang="en-US" altLang="en-US" sz="1800"/>
              <a:t> + </a:t>
            </a:r>
            <a:r>
              <a:rPr lang="en-US" altLang="en-US" sz="1800">
                <a:solidFill>
                  <a:srgbClr val="660066"/>
                </a:solidFill>
              </a:rPr>
              <a:t>cn</a:t>
            </a:r>
          </a:p>
        </p:txBody>
      </p:sp>
      <p:sp>
        <p:nvSpPr>
          <p:cNvPr id="20" name="Cloud Callout 19">
            <a:extLst>
              <a:ext uri="{FF2B5EF4-FFF2-40B4-BE49-F238E27FC236}">
                <a16:creationId xmlns:a16="http://schemas.microsoft.com/office/drawing/2014/main" id="{29823277-AFCC-C34C-B1F5-05F788233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550" y="3141663"/>
            <a:ext cx="3651250" cy="1135062"/>
          </a:xfrm>
          <a:prstGeom prst="cloudCallout">
            <a:avLst>
              <a:gd name="adj1" fmla="val 15477"/>
              <a:gd name="adj2" fmla="val -7875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log</a:t>
            </a:r>
            <a:r>
              <a:rPr lang="en-US" baseline="-25000" dirty="0">
                <a:solidFill>
                  <a:srgbClr val="660066"/>
                </a:solidFill>
                <a:latin typeface="+mn-lt"/>
                <a:ea typeface="+mn-ea"/>
              </a:rPr>
              <a:t>2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 3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= 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1.59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run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7" grpId="0"/>
      <p:bldP spid="1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77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2AEB2CA-AA49-BC44-9472-875A280B9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Closest pairs of points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B855C693-365B-5B40-9000-8B3D65257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78013"/>
            <a:ext cx="4033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B200B2"/>
                </a:solidFill>
              </a:rPr>
              <a:t>n</a:t>
            </a:r>
            <a:r>
              <a:rPr lang="en-US" altLang="en-US" sz="1800"/>
              <a:t> 2-D points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/>
              <a:t> = {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1</a:t>
            </a:r>
            <a:r>
              <a:rPr lang="en-US" altLang="en-US" sz="1800"/>
              <a:t>,…,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n</a:t>
            </a:r>
            <a:r>
              <a:rPr lang="en-US" altLang="en-US" sz="1800"/>
              <a:t>};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=(</a:t>
            </a:r>
            <a:r>
              <a:rPr lang="en-US" altLang="en-US" sz="1800">
                <a:solidFill>
                  <a:srgbClr val="B200B2"/>
                </a:solidFill>
              </a:rPr>
              <a:t>x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,</a:t>
            </a:r>
            <a:r>
              <a:rPr lang="en-US" altLang="en-US" sz="1800">
                <a:solidFill>
                  <a:srgbClr val="B200B2"/>
                </a:solidFill>
              </a:rPr>
              <a:t>y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18797-0CEF-0B44-80F1-6237F2E1F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55963"/>
            <a:ext cx="378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Points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B200B2"/>
                </a:solidFill>
              </a:rPr>
              <a:t>q</a:t>
            </a:r>
            <a:r>
              <a:rPr lang="en-US" altLang="en-US" sz="1800"/>
              <a:t> that are closest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776AB-3F13-4C4D-88BE-E63A803F1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2497138"/>
            <a:ext cx="2686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</a:rPr>
              <a:t>d(p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>
                <a:solidFill>
                  <a:srgbClr val="B200B2"/>
                </a:solidFill>
              </a:rPr>
              <a:t>,p</a:t>
            </a:r>
            <a:r>
              <a:rPr lang="en-US" altLang="en-US" sz="1800" baseline="-25000">
                <a:solidFill>
                  <a:srgbClr val="B200B2"/>
                </a:solidFill>
              </a:rPr>
              <a:t>j</a:t>
            </a:r>
            <a:r>
              <a:rPr lang="en-US" altLang="en-US" sz="1800">
                <a:solidFill>
                  <a:srgbClr val="B200B2"/>
                </a:solidFill>
              </a:rPr>
              <a:t>)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B200B2"/>
                </a:solidFill>
              </a:rPr>
              <a:t>( (</a:t>
            </a:r>
            <a:r>
              <a:rPr lang="en-US" altLang="en-US" sz="1800">
                <a:solidFill>
                  <a:srgbClr val="008000"/>
                </a:solidFill>
              </a:rPr>
              <a:t>x</a:t>
            </a:r>
            <a:r>
              <a:rPr lang="en-US" altLang="en-US" sz="1800" baseline="-25000">
                <a:solidFill>
                  <a:srgbClr val="008000"/>
                </a:solidFill>
              </a:rPr>
              <a:t>i</a:t>
            </a:r>
            <a:r>
              <a:rPr lang="en-US" altLang="en-US" sz="1800">
                <a:solidFill>
                  <a:srgbClr val="008000"/>
                </a:solidFill>
              </a:rPr>
              <a:t>-x</a:t>
            </a:r>
            <a:r>
              <a:rPr lang="en-US" altLang="en-US" sz="1800" baseline="-25000">
                <a:solidFill>
                  <a:srgbClr val="008000"/>
                </a:solidFill>
              </a:rPr>
              <a:t>j</a:t>
            </a:r>
            <a:r>
              <a:rPr lang="en-US" altLang="en-US" sz="1800">
                <a:solidFill>
                  <a:srgbClr val="B200B2"/>
                </a:solidFill>
              </a:rPr>
              <a:t>)</a:t>
            </a:r>
            <a:r>
              <a:rPr lang="en-US" altLang="en-US" sz="1800" baseline="30000">
                <a:solidFill>
                  <a:srgbClr val="B200B2"/>
                </a:solidFill>
              </a:rPr>
              <a:t>2</a:t>
            </a:r>
            <a:r>
              <a:rPr lang="en-US" altLang="en-US" sz="1800">
                <a:solidFill>
                  <a:srgbClr val="B200B2"/>
                </a:solidFill>
              </a:rPr>
              <a:t>+(</a:t>
            </a:r>
            <a:r>
              <a:rPr lang="en-US" altLang="en-US" sz="1800">
                <a:solidFill>
                  <a:srgbClr val="0000FF"/>
                </a:solidFill>
              </a:rPr>
              <a:t>y</a:t>
            </a:r>
            <a:r>
              <a:rPr lang="en-US" altLang="en-US" sz="1800" baseline="-25000">
                <a:solidFill>
                  <a:srgbClr val="0000FF"/>
                </a:solidFill>
              </a:rPr>
              <a:t>i</a:t>
            </a:r>
            <a:r>
              <a:rPr lang="en-US" altLang="en-US" sz="1800">
                <a:solidFill>
                  <a:srgbClr val="0000FF"/>
                </a:solidFill>
              </a:rPr>
              <a:t>-y</a:t>
            </a:r>
            <a:r>
              <a:rPr lang="en-US" altLang="en-US" sz="1800" baseline="-25000">
                <a:solidFill>
                  <a:srgbClr val="0000FF"/>
                </a:solidFill>
              </a:rPr>
              <a:t>j</a:t>
            </a:r>
            <a:r>
              <a:rPr lang="en-US" altLang="en-US" sz="1800">
                <a:solidFill>
                  <a:srgbClr val="B200B2"/>
                </a:solidFill>
              </a:rPr>
              <a:t>)</a:t>
            </a:r>
            <a:r>
              <a:rPr lang="en-US" altLang="en-US" sz="1800" baseline="30000">
                <a:solidFill>
                  <a:srgbClr val="B200B2"/>
                </a:solidFill>
              </a:rPr>
              <a:t>2</a:t>
            </a:r>
            <a:r>
              <a:rPr lang="en-US" altLang="en-US" sz="1800">
                <a:solidFill>
                  <a:srgbClr val="B200B2"/>
                </a:solidFill>
              </a:rPr>
              <a:t>)</a:t>
            </a:r>
            <a:r>
              <a:rPr lang="en-US" altLang="en-US" sz="1800" baseline="30000">
                <a:solidFill>
                  <a:srgbClr val="B200B2"/>
                </a:solidFill>
              </a:rPr>
              <a:t>1/2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095A62-F4C9-664A-BEDA-0C80CE4C774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40350" y="3408363"/>
            <a:ext cx="3094037" cy="333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899665-171C-D74F-B544-9C550B6184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638" y="3429000"/>
            <a:ext cx="33766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6E3ABE6-7397-F34F-9225-BD52D347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23399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15AF5C-608B-DE49-8F1D-A5E52CCD4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75" y="2865438"/>
            <a:ext cx="161925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B0BC00-3281-C241-9ECA-28D7C923E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20907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F28B17-DBC9-934E-AB7E-741A0607C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338" y="2709863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771D65-5ACA-8C40-AB15-0DBEC65FD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709863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CAAC6A-C607-7F4A-835B-C297BDF6E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8" y="4038600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69E15E-E75D-A242-8D55-7F0CC4A6D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75" y="4116388"/>
            <a:ext cx="161925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B6FA46-1CE7-434D-B255-8DE63E241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3470275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4E6206-F221-5C41-8CCF-1636F4AEF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4651375"/>
            <a:ext cx="163512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FED7F77-EEB3-6D45-B3FC-6852913EE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1935163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1DDF777-2C7A-2F46-9808-840A85DBF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9825" y="3625850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90FEA1-F84E-D840-8473-8DAB6327B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4738" y="411638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30">
            <a:extLst>
              <a:ext uri="{FF2B5EF4-FFF2-40B4-BE49-F238E27FC236}">
                <a16:creationId xmlns:a16="http://schemas.microsoft.com/office/drawing/2014/main" id="{B0C4DCD5-0EAB-9345-9591-04C84CEDBC7B}"/>
              </a:ext>
            </a:extLst>
          </p:cNvPr>
          <p:cNvGrpSpPr>
            <a:grpSpLocks/>
          </p:cNvGrpSpPr>
          <p:nvPr/>
        </p:nvGrpSpPr>
        <p:grpSpPr bwMode="auto">
          <a:xfrm>
            <a:off x="7791450" y="2224088"/>
            <a:ext cx="708025" cy="585787"/>
            <a:chOff x="7791772" y="2224437"/>
            <a:chExt cx="707712" cy="58619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FCE3659-4591-A549-A465-7D3B3B555DDC}"/>
                </a:ext>
              </a:extLst>
            </p:cNvPr>
            <p:cNvCxnSpPr>
              <a:cxnSpLocks noChangeShapeType="1"/>
              <a:stCxn id="13" idx="7"/>
              <a:endCxn id="12" idx="3"/>
            </p:cNvCxnSpPr>
            <p:nvPr/>
          </p:nvCxnSpPr>
          <p:spPr bwMode="auto">
            <a:xfrm rot="5400000" flipH="1" flipV="1">
              <a:off x="7821631" y="2194578"/>
              <a:ext cx="508356" cy="568074"/>
            </a:xfrm>
            <a:prstGeom prst="line">
              <a:avLst/>
            </a:prstGeom>
            <a:noFill/>
            <a:ln w="28575">
              <a:solidFill>
                <a:srgbClr val="B200B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84D7B6A-ECA7-E146-AE94-37F1EFD98C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791772" y="2810635"/>
              <a:ext cx="707712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189C84-916A-4B46-B962-14B83D54471A}"/>
                </a:ext>
              </a:extLst>
            </p:cNvPr>
            <p:cNvCxnSpPr>
              <a:cxnSpLocks noChangeShapeType="1"/>
              <a:endCxn id="12" idx="5"/>
            </p:cNvCxnSpPr>
            <p:nvPr/>
          </p:nvCxnSpPr>
          <p:spPr bwMode="auto">
            <a:xfrm rot="16200000" flipV="1">
              <a:off x="8194484" y="2505636"/>
              <a:ext cx="586198" cy="2380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C049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C0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E7914486-D513-204B-B4D1-DFB2701C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Group Talk time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3E9DD744-6D0B-7B4C-94AF-83B07D5BD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2257425"/>
            <a:ext cx="2224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</a:rPr>
              <a:t>O(n</a:t>
            </a:r>
            <a:r>
              <a:rPr lang="en-US" altLang="en-US" sz="1800" baseline="30000">
                <a:solidFill>
                  <a:srgbClr val="B200B2"/>
                </a:solidFill>
              </a:rPr>
              <a:t>2</a:t>
            </a:r>
            <a:r>
              <a:rPr lang="en-US" altLang="en-US" sz="1800">
                <a:solidFill>
                  <a:srgbClr val="B200B2"/>
                </a:solidFill>
              </a:rPr>
              <a:t>) </a:t>
            </a:r>
            <a:r>
              <a:rPr lang="en-US" altLang="en-US" sz="1800"/>
              <a:t>time algorithm?</a:t>
            </a:r>
          </a:p>
        </p:txBody>
      </p:sp>
      <p:sp>
        <p:nvSpPr>
          <p:cNvPr id="22531" name="TextBox 3">
            <a:extLst>
              <a:ext uri="{FF2B5EF4-FFF2-40B4-BE49-F238E27FC236}">
                <a16:creationId xmlns:a16="http://schemas.microsoft.com/office/drawing/2014/main" id="{4303646E-3322-574F-B538-476686641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3821113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1-D problem in time </a:t>
            </a:r>
            <a:r>
              <a:rPr lang="en-US" altLang="en-US" sz="1800">
                <a:solidFill>
                  <a:srgbClr val="B200B2"/>
                </a:solidFill>
              </a:rPr>
              <a:t>O(n log n) </a:t>
            </a:r>
            <a:r>
              <a:rPr lang="en-US" altLang="en-US" sz="1800"/>
              <a:t>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A11DB5-19B4-914F-9F7A-C24AF64715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95963" y="4191000"/>
            <a:ext cx="27035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3B40A91-1F79-B54B-9BEA-4D4AEC1C0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575" y="41116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5A8E6F-14A6-6347-90EF-515810375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9238" y="4106863"/>
            <a:ext cx="163512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12262F-DD0C-9A4F-8C63-B0CD96875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588" y="4106863"/>
            <a:ext cx="163512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E0F5F3-02DB-564F-9020-9DD9F6F49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263" y="4113213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B907870-9705-8C4E-900F-F02CC3EEF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13" y="4106863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916C49CF-7E03-C74E-B132-5573AE2D5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Sorting to rescue in 2-D?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5DEE3519-DECA-944C-B304-440892A6C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1552575"/>
            <a:ext cx="4167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Pick pairs of points closest in </a:t>
            </a:r>
            <a:r>
              <a:rPr lang="en-US" altLang="en-US" sz="1800">
                <a:solidFill>
                  <a:srgbClr val="FF0000"/>
                </a:solidFill>
              </a:rPr>
              <a:t>x</a:t>
            </a:r>
            <a:r>
              <a:rPr lang="en-US" altLang="en-US" sz="1800"/>
              <a:t> co-ordinate</a:t>
            </a:r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191EB0F6-BD73-6B41-B91F-E9DA60C1E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2279650"/>
            <a:ext cx="4167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Pick pairs of points closest in </a:t>
            </a:r>
            <a:r>
              <a:rPr lang="en-US" altLang="en-US" sz="1800">
                <a:solidFill>
                  <a:srgbClr val="0000FF"/>
                </a:solidFill>
              </a:rPr>
              <a:t>y</a:t>
            </a:r>
            <a:r>
              <a:rPr lang="en-US" altLang="en-US" sz="1800"/>
              <a:t> co-ordinate</a:t>
            </a: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A35257DC-BA2C-694B-8A97-EC16ABD9D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3028950"/>
            <a:ext cx="2897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the better of the two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BD28F3-E048-794B-94A8-77178258366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40350" y="3408363"/>
            <a:ext cx="3094037" cy="333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7EAF62-0E89-6A44-830B-2498DBF32D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638" y="3429000"/>
            <a:ext cx="33766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52456FF-C5FA-3D45-8777-5E507F212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32416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B3D437-2417-964B-ACA2-AF541D159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775" y="4573588"/>
            <a:ext cx="161925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71C714-6E7C-D44F-9806-9690635FE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350" y="2951163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A1A82A-29F2-A140-AE64-75E5CA498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038" y="2122488"/>
            <a:ext cx="161925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CC642C-8504-BA4D-8A0A-2C90C7B69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263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D3644A-F407-4145-BC4B-713F3BEE5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8513" y="32416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B0715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B071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AB1A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AB1A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2716DC3B-E631-8640-A061-A721C639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property of Euclidean distance</a:t>
            </a:r>
          </a:p>
        </p:txBody>
      </p:sp>
      <p:sp>
        <p:nvSpPr>
          <p:cNvPr id="24578" name="TextBox 4">
            <a:extLst>
              <a:ext uri="{FF2B5EF4-FFF2-40B4-BE49-F238E27FC236}">
                <a16:creationId xmlns:a16="http://schemas.microsoft.com/office/drawing/2014/main" id="{AF86B3E2-C1C2-C14F-9236-AAE259AF9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2063750"/>
            <a:ext cx="3794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B200B2"/>
                </a:solidFill>
              </a:rPr>
              <a:t>d(p</a:t>
            </a:r>
            <a:r>
              <a:rPr lang="en-US" altLang="en-US" sz="2600" baseline="-25000">
                <a:solidFill>
                  <a:srgbClr val="B200B2"/>
                </a:solidFill>
              </a:rPr>
              <a:t>i</a:t>
            </a:r>
            <a:r>
              <a:rPr lang="en-US" altLang="en-US" sz="2600">
                <a:solidFill>
                  <a:srgbClr val="B200B2"/>
                </a:solidFill>
              </a:rPr>
              <a:t>,p</a:t>
            </a:r>
            <a:r>
              <a:rPr lang="en-US" altLang="en-US" sz="2600" baseline="-25000">
                <a:solidFill>
                  <a:srgbClr val="B200B2"/>
                </a:solidFill>
              </a:rPr>
              <a:t>j</a:t>
            </a:r>
            <a:r>
              <a:rPr lang="en-US" altLang="en-US" sz="2600">
                <a:solidFill>
                  <a:srgbClr val="B200B2"/>
                </a:solidFill>
              </a:rPr>
              <a:t>) </a:t>
            </a:r>
            <a:r>
              <a:rPr lang="en-US" altLang="en-US" sz="2600"/>
              <a:t>= </a:t>
            </a:r>
            <a:r>
              <a:rPr lang="en-US" altLang="en-US" sz="2600">
                <a:solidFill>
                  <a:srgbClr val="B200B2"/>
                </a:solidFill>
              </a:rPr>
              <a:t>( (</a:t>
            </a:r>
            <a:r>
              <a:rPr lang="en-US" altLang="en-US" sz="2600">
                <a:solidFill>
                  <a:srgbClr val="008000"/>
                </a:solidFill>
              </a:rPr>
              <a:t>x</a:t>
            </a:r>
            <a:r>
              <a:rPr lang="en-US" altLang="en-US" sz="2600" baseline="-25000">
                <a:solidFill>
                  <a:srgbClr val="008000"/>
                </a:solidFill>
              </a:rPr>
              <a:t>i</a:t>
            </a:r>
            <a:r>
              <a:rPr lang="en-US" altLang="en-US" sz="2600">
                <a:solidFill>
                  <a:srgbClr val="008000"/>
                </a:solidFill>
              </a:rPr>
              <a:t>-x</a:t>
            </a:r>
            <a:r>
              <a:rPr lang="en-US" altLang="en-US" sz="2600" baseline="-25000">
                <a:solidFill>
                  <a:srgbClr val="008000"/>
                </a:solidFill>
              </a:rPr>
              <a:t>j</a:t>
            </a:r>
            <a:r>
              <a:rPr lang="en-US" altLang="en-US" sz="2600">
                <a:solidFill>
                  <a:srgbClr val="B200B2"/>
                </a:solidFill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</a:rPr>
              <a:t>2</a:t>
            </a:r>
            <a:r>
              <a:rPr lang="en-US" altLang="en-US" sz="2600">
                <a:solidFill>
                  <a:srgbClr val="B200B2"/>
                </a:solidFill>
              </a:rPr>
              <a:t>+(</a:t>
            </a:r>
            <a:r>
              <a:rPr lang="en-US" altLang="en-US" sz="2600">
                <a:solidFill>
                  <a:srgbClr val="0000FF"/>
                </a:solidFill>
              </a:rPr>
              <a:t>y</a:t>
            </a:r>
            <a:r>
              <a:rPr lang="en-US" altLang="en-US" sz="2600" baseline="-25000">
                <a:solidFill>
                  <a:srgbClr val="0000FF"/>
                </a:solidFill>
              </a:rPr>
              <a:t>i</a:t>
            </a:r>
            <a:r>
              <a:rPr lang="en-US" altLang="en-US" sz="2600">
                <a:solidFill>
                  <a:srgbClr val="0000FF"/>
                </a:solidFill>
              </a:rPr>
              <a:t>-y</a:t>
            </a:r>
            <a:r>
              <a:rPr lang="en-US" altLang="en-US" sz="2600" baseline="-25000">
                <a:solidFill>
                  <a:srgbClr val="0000FF"/>
                </a:solidFill>
              </a:rPr>
              <a:t>j</a:t>
            </a:r>
            <a:r>
              <a:rPr lang="en-US" altLang="en-US" sz="2600">
                <a:solidFill>
                  <a:srgbClr val="B200B2"/>
                </a:solidFill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</a:rPr>
              <a:t>2</a:t>
            </a:r>
            <a:r>
              <a:rPr lang="en-US" altLang="en-US" sz="2600">
                <a:solidFill>
                  <a:srgbClr val="B200B2"/>
                </a:solidFill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</a:rPr>
              <a:t>1/2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F620DD-52F8-BD4E-B8AC-B27FBF259C8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40350" y="3408363"/>
            <a:ext cx="3094037" cy="333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9FAE9E-F672-4440-BD46-595CF3FD2F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638" y="3429000"/>
            <a:ext cx="33766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79D51BD-30DC-5440-A8CC-2C7C6BD45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20907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0F661A-04E3-9340-8DDB-E82EB5B90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2865438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9F3D0A-772B-D24D-98C3-3480DF58B10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65156" y="3296444"/>
            <a:ext cx="549275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36CB341-4097-F44C-B63E-C2FCC80E735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729413" y="2952750"/>
            <a:ext cx="414337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TextBox 29">
            <a:extLst>
              <a:ext uri="{FF2B5EF4-FFF2-40B4-BE49-F238E27FC236}">
                <a16:creationId xmlns:a16="http://schemas.microsoft.com/office/drawing/2014/main" id="{8E170739-C20A-5049-ADF5-414A2B090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063" y="2725738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</a:t>
            </a:r>
            <a:r>
              <a:rPr lang="en-US" altLang="en-US" sz="1800" baseline="-25000"/>
              <a:t>i</a:t>
            </a:r>
          </a:p>
        </p:txBody>
      </p:sp>
      <p:sp>
        <p:nvSpPr>
          <p:cNvPr id="24586" name="TextBox 30">
            <a:extLst>
              <a:ext uri="{FF2B5EF4-FFF2-40B4-BE49-F238E27FC236}">
                <a16:creationId xmlns:a16="http://schemas.microsoft.com/office/drawing/2014/main" id="{A0C45EBE-9B61-2C4E-8097-6FC6388E9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413" y="3441700"/>
            <a:ext cx="32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i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7134AB-D7A7-4741-B815-4DF36B670CB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770813" y="2897187"/>
            <a:ext cx="1347788" cy="23813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3F6DDEE-5AC7-BB4C-90F0-20E2F8EDB90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507287" y="1371601"/>
            <a:ext cx="11113" cy="1630362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9" name="TextBox 35">
            <a:extLst>
              <a:ext uri="{FF2B5EF4-FFF2-40B4-BE49-F238E27FC236}">
                <a16:creationId xmlns:a16="http://schemas.microsoft.com/office/drawing/2014/main" id="{D7661931-5AC4-3349-82B5-FC2E9806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3430588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j</a:t>
            </a:r>
          </a:p>
        </p:txBody>
      </p:sp>
      <p:sp>
        <p:nvSpPr>
          <p:cNvPr id="24590" name="TextBox 36">
            <a:extLst>
              <a:ext uri="{FF2B5EF4-FFF2-40B4-BE49-F238E27FC236}">
                <a16:creationId xmlns:a16="http://schemas.microsoft.com/office/drawing/2014/main" id="{1CAF9FAC-3015-6E45-8082-1F1DB6D5B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1933575"/>
            <a:ext cx="32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</a:t>
            </a:r>
            <a:r>
              <a:rPr lang="en-US" altLang="en-US" sz="1800" baseline="-25000"/>
              <a:t>j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91C412A-CE82-B344-97F1-869244FEACE3}"/>
              </a:ext>
            </a:extLst>
          </p:cNvPr>
          <p:cNvCxnSpPr>
            <a:cxnSpLocks noChangeShapeType="1"/>
            <a:stCxn id="13" idx="7"/>
            <a:endCxn id="12" idx="3"/>
          </p:cNvCxnSpPr>
          <p:nvPr/>
        </p:nvCxnSpPr>
        <p:spPr bwMode="auto">
          <a:xfrm rot="5400000" flipH="1" flipV="1">
            <a:off x="7489825" y="2017713"/>
            <a:ext cx="661988" cy="1077912"/>
          </a:xfrm>
          <a:prstGeom prst="line">
            <a:avLst/>
          </a:prstGeom>
          <a:noFill/>
          <a:ln w="57150">
            <a:solidFill>
              <a:srgbClr val="A300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15368A-6AA0-0E42-9F50-752F3B425646}"/>
              </a:ext>
            </a:extLst>
          </p:cNvPr>
          <p:cNvCxnSpPr>
            <a:cxnSpLocks noChangeShapeType="1"/>
            <a:stCxn id="13" idx="6"/>
          </p:cNvCxnSpPr>
          <p:nvPr/>
        </p:nvCxnSpPr>
        <p:spPr bwMode="auto">
          <a:xfrm>
            <a:off x="7305675" y="2943225"/>
            <a:ext cx="1127125" cy="95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C35450F-01D5-CE49-ADDC-FD85465E2E42}"/>
              </a:ext>
            </a:extLst>
          </p:cNvPr>
          <p:cNvCxnSpPr>
            <a:cxnSpLocks noChangeShapeType="1"/>
            <a:stCxn id="13" idx="0"/>
          </p:cNvCxnSpPr>
          <p:nvPr/>
        </p:nvCxnSpPr>
        <p:spPr bwMode="auto">
          <a:xfrm rot="5400000" flipH="1" flipV="1">
            <a:off x="6911975" y="2538413"/>
            <a:ext cx="639763" cy="142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3D517B5-6933-4344-B5BF-7369E041F52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00225" y="3613150"/>
            <a:ext cx="1336675" cy="12700"/>
          </a:xfrm>
          <a:prstGeom prst="line">
            <a:avLst/>
          </a:prstGeom>
          <a:noFill/>
          <a:ln w="57150">
            <a:solidFill>
              <a:srgbClr val="A300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623E0D1-60AC-2847-822E-439604FEC6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0225" y="3995738"/>
            <a:ext cx="1127125" cy="793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7005CE1-6BB4-B141-B974-0B978BDCF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0225" y="4384675"/>
            <a:ext cx="665163" cy="15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28BBF4C-34EA-0E40-BA75-7B7C6736A7A8}"/>
              </a:ext>
            </a:extLst>
          </p:cNvPr>
          <p:cNvSpPr txBox="1"/>
          <p:nvPr/>
        </p:nvSpPr>
        <p:spPr>
          <a:xfrm>
            <a:off x="738188" y="4972051"/>
            <a:ext cx="516785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The </a:t>
            </a:r>
            <a:r>
              <a:rPr lang="en-US" dirty="0">
                <a:solidFill>
                  <a:srgbClr val="A300A3"/>
                </a:solidFill>
                <a:latin typeface="+mn-lt"/>
                <a:ea typeface="+mn-ea"/>
              </a:rPr>
              <a:t>distance</a:t>
            </a:r>
            <a:r>
              <a:rPr lang="en-US" dirty="0">
                <a:latin typeface="+mn-lt"/>
                <a:ea typeface="+mn-ea"/>
              </a:rPr>
              <a:t> is larger than the </a:t>
            </a:r>
            <a:r>
              <a:rPr lang="en-US" dirty="0" err="1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x</a:t>
            </a:r>
            <a:r>
              <a:rPr lang="en-US" dirty="0">
                <a:latin typeface="+mn-lt"/>
                <a:ea typeface="+mn-ea"/>
              </a:rPr>
              <a:t> or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y</a:t>
            </a:r>
            <a:r>
              <a:rPr lang="en-US" dirty="0" err="1">
                <a:latin typeface="+mn-lt"/>
                <a:ea typeface="+mn-ea"/>
              </a:rPr>
              <a:t>-coord</a:t>
            </a:r>
            <a:r>
              <a:rPr lang="en-US" dirty="0">
                <a:latin typeface="+mn-lt"/>
                <a:ea typeface="+mn-ea"/>
              </a:rPr>
              <a:t> difference</a:t>
            </a:r>
          </a:p>
        </p:txBody>
      </p:sp>
      <p:pic>
        <p:nvPicPr>
          <p:cNvPr id="24598" name="Picture 52">
            <a:extLst>
              <a:ext uri="{FF2B5EF4-FFF2-40B4-BE49-F238E27FC236}">
                <a16:creationId xmlns:a16="http://schemas.microsoft.com/office/drawing/2014/main" id="{B045A34B-DC68-A946-A1A4-D80A57F49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15748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251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 definition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E1196973-3DBA-3649-906F-F182D441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Rest of Today’s agenda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1C5BB907-7E15-2343-9E59-AC5E05BEA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00" y="3006725"/>
            <a:ext cx="360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Divide and Conquer based algorithm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P2 due Friday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BEC23-E447-8B29-72EA-CED308566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92752"/>
            <a:ext cx="7772400" cy="56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8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5976D44A-5022-A34E-98C5-72AF3EFC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Dividing up </a:t>
            </a:r>
            <a:r>
              <a:rPr lang="en-US" altLang="en-US">
                <a:solidFill>
                  <a:srgbClr val="A300A3"/>
                </a:solidFill>
                <a:ea typeface="ＭＳ Ｐゴシック" panose="020B0600070205080204" pitchFamily="34" charset="-128"/>
              </a:rPr>
              <a:t>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286FD3-A648-FF46-B153-AB7C6C421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1F8F8D-99BC-4540-A26C-028032ED5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5E02E7-3CD6-B944-9114-6F07DE985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5D2354-B22E-3C49-9B91-8965AD8AD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BCE147-DC33-9248-8088-F60140C14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8E7A79-CAF1-334C-B312-912399F5F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E59B76-4B65-0D43-953A-7DFCDC34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977D54C-A62F-5643-9783-D43582005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9F3ADA-6C44-BD40-9598-806A8CDD2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C3BE06-FA17-F54E-A561-CB8C87500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23C9FF-14FC-7141-8F6E-08BD4085E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1A1C5ED-EB09-C94E-81D7-5B1DB305B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E89848-C601-ED43-B2FC-98EDA0113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606B53B-D3D2-F349-A9D1-5B1632410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688" name="TextBox 23">
            <a:extLst>
              <a:ext uri="{FF2B5EF4-FFF2-40B4-BE49-F238E27FC236}">
                <a16:creationId xmlns:a16="http://schemas.microsoft.com/office/drawing/2014/main" id="{653810F8-38C0-BF4C-9399-D292C986A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6002338"/>
            <a:ext cx="3927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First </a:t>
            </a:r>
            <a:r>
              <a:rPr lang="en-US" altLang="en-US" sz="1800">
                <a:solidFill>
                  <a:srgbClr val="A300A3"/>
                </a:solidFill>
              </a:rPr>
              <a:t>n/2 </a:t>
            </a:r>
            <a:r>
              <a:rPr lang="en-US" altLang="en-US" sz="1800"/>
              <a:t>points according to the </a:t>
            </a:r>
            <a:r>
              <a:rPr lang="en-US" altLang="en-US" sz="1800">
                <a:solidFill>
                  <a:srgbClr val="A300A3"/>
                </a:solidFill>
              </a:rPr>
              <a:t>x</a:t>
            </a:r>
            <a:r>
              <a:rPr lang="en-US" altLang="en-US" sz="1800"/>
              <a:t>-coord</a:t>
            </a: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5EAB660F-374E-AF45-9ACE-A991A0DCE3DF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2A194AB-7741-0E47-9139-1E17F88E76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1" name="TextBox 26">
              <a:extLst>
                <a:ext uri="{FF2B5EF4-FFF2-40B4-BE49-F238E27FC236}">
                  <a16:creationId xmlns:a16="http://schemas.microsoft.com/office/drawing/2014/main" id="{0E41FDFA-E347-3E46-B902-476E411F2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8692" name="TextBox 27">
              <a:extLst>
                <a:ext uri="{FF2B5EF4-FFF2-40B4-BE49-F238E27FC236}">
                  <a16:creationId xmlns:a16="http://schemas.microsoft.com/office/drawing/2014/main" id="{78CC0181-663B-054C-84D3-17D1FAE5B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FFC0A573-6763-E54A-8B62-E2672783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Recursively find closest pairs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6924CE-4F2B-274A-BEF1-1E1D80039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2C6849-A067-6040-A6C2-65A672AA7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107FBA-4FB3-DC4B-9892-E378AB602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A317404-1C6A-864A-B279-0A9283F6D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3F1B78-374D-DC40-8C28-566808AAD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C5A59D-9324-204D-A9C7-31C4D126E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F855B9-9FBB-5046-8095-26BDADB0C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96A582-ACB2-C44A-B838-EF339FD4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ACE171-1E26-BB42-819D-FD58EEB5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D3EBF34-4919-634B-A6DD-0A96105C5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58CDE3A-C174-FD46-A6F5-E5971D4F2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58515B-64E6-9041-AAA5-92E00F610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BDC20E-A5FF-B743-8C0B-5A1B52FD2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47B620E-7E68-214C-A692-C6DAA6A44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1568FC-3BEA-0D46-B963-2DA6FA298A60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9713" name="Group 28">
            <a:extLst>
              <a:ext uri="{FF2B5EF4-FFF2-40B4-BE49-F238E27FC236}">
                <a16:creationId xmlns:a16="http://schemas.microsoft.com/office/drawing/2014/main" id="{61B71B0F-82E8-F44D-A072-0DC626CB4B91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05B8946-DF3C-6A42-9252-28F83D263C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5" name="TextBox 26">
              <a:extLst>
                <a:ext uri="{FF2B5EF4-FFF2-40B4-BE49-F238E27FC236}">
                  <a16:creationId xmlns:a16="http://schemas.microsoft.com/office/drawing/2014/main" id="{5D92B54B-4F8A-CC4D-9151-78303BFE4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9716" name="TextBox 27">
              <a:extLst>
                <a:ext uri="{FF2B5EF4-FFF2-40B4-BE49-F238E27FC236}">
                  <a16:creationId xmlns:a16="http://schemas.microsoft.com/office/drawing/2014/main" id="{56552597-DC9E-2A42-A619-D14C6684F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8829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8829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16350EAC-E852-2E4A-8C54-4E6FA54CE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aside: maintain sorted lists</a:t>
            </a:r>
          </a:p>
        </p:txBody>
      </p:sp>
      <p:sp>
        <p:nvSpPr>
          <p:cNvPr id="30722" name="TextBox 2">
            <a:extLst>
              <a:ext uri="{FF2B5EF4-FFF2-40B4-BE49-F238E27FC236}">
                <a16:creationId xmlns:a16="http://schemas.microsoft.com/office/drawing/2014/main" id="{4FC2BFFA-0C15-5D47-AEF3-C4654D88F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1943100"/>
            <a:ext cx="446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/>
              <a:t> and</a:t>
            </a:r>
            <a:r>
              <a:rPr lang="en-US" altLang="en-US" sz="1800">
                <a:solidFill>
                  <a:srgbClr val="A300A3"/>
                </a:solidFill>
              </a:rPr>
              <a:t> P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are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/>
              <a:t> sorted by</a:t>
            </a:r>
            <a:r>
              <a:rPr lang="en-US" altLang="en-US" sz="1800">
                <a:solidFill>
                  <a:srgbClr val="A300A3"/>
                </a:solidFill>
              </a:rPr>
              <a:t> x</a:t>
            </a:r>
            <a:r>
              <a:rPr lang="en-US" altLang="en-US" sz="1800"/>
              <a:t>-coord and </a:t>
            </a:r>
            <a:r>
              <a:rPr lang="en-US" altLang="en-US" sz="1800">
                <a:solidFill>
                  <a:srgbClr val="A300A3"/>
                </a:solidFill>
              </a:rPr>
              <a:t>y</a:t>
            </a:r>
            <a:r>
              <a:rPr lang="en-US" altLang="en-US" sz="1800"/>
              <a:t>-coord</a:t>
            </a:r>
          </a:p>
        </p:txBody>
      </p:sp>
      <p:sp>
        <p:nvSpPr>
          <p:cNvPr id="30723" name="TextBox 3">
            <a:extLst>
              <a:ext uri="{FF2B5EF4-FFF2-40B4-BE49-F238E27FC236}">
                <a16:creationId xmlns:a16="http://schemas.microsoft.com/office/drawing/2014/main" id="{85853DA2-89C8-C04E-BC22-C9202047D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3267075"/>
            <a:ext cx="577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Q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Q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can be computed from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/>
              <a:t> and</a:t>
            </a:r>
            <a:r>
              <a:rPr lang="en-US" altLang="en-US" sz="1800">
                <a:solidFill>
                  <a:srgbClr val="A300A3"/>
                </a:solidFill>
              </a:rPr>
              <a:t> P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in </a:t>
            </a:r>
            <a:r>
              <a:rPr lang="en-US" altLang="en-US" sz="1800">
                <a:solidFill>
                  <a:srgbClr val="A300A3"/>
                </a:solidFill>
              </a:rPr>
              <a:t>O(n) </a:t>
            </a:r>
            <a:r>
              <a:rPr lang="en-US" altLang="en-US" sz="1800"/>
              <a:t>time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BC3C2E6-1ED0-274C-88E7-1C058689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easy case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AA7A22-06A1-6347-9DDA-0F4C70270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CC11E1-0E09-7D47-BBAC-7AAED68EF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6EC651-A84D-5C40-BC9E-1E57EE7FB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C61691-B6F2-AA4F-8034-006A721B8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C382CC-88E3-004C-A90A-17FB6C198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C8DEBA-EBEA-1C4E-B792-652357751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08F5B7-8869-9D46-AAAD-90E0AC84D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3AD456E-4826-4241-A452-CA4DD6BEC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2CD865-E274-CB47-8C20-54ECDD5D8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858B55-2F98-C840-95EB-D4A220F5B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7D9ED31-62DA-1B4A-96AB-0BA95E9DD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1009FA-D4FC-914F-BC22-C7601B2FF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4247CA-7F14-424B-AFA3-3E1274C19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4B70FFB-7D05-9B43-9FF4-17CE0D5AE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6FB4F1-E342-A440-9741-4321EA116878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31761" name="Group 28">
            <a:extLst>
              <a:ext uri="{FF2B5EF4-FFF2-40B4-BE49-F238E27FC236}">
                <a16:creationId xmlns:a16="http://schemas.microsoft.com/office/drawing/2014/main" id="{A78B1400-0CD5-7A43-A757-CB70B62BA686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241875E-9999-8947-A635-EA1A0A06A0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0" name="TextBox 26">
              <a:extLst>
                <a:ext uri="{FF2B5EF4-FFF2-40B4-BE49-F238E27FC236}">
                  <a16:creationId xmlns:a16="http://schemas.microsoft.com/office/drawing/2014/main" id="{72D92560-D52B-8542-8F81-265B29E6D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31771" name="TextBox 27">
              <a:extLst>
                <a:ext uri="{FF2B5EF4-FFF2-40B4-BE49-F238E27FC236}">
                  <a16:creationId xmlns:a16="http://schemas.microsoft.com/office/drawing/2014/main" id="{34A99568-4C10-3741-A6DF-5EB81BB64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9F2CD98C-9BC6-D545-8412-731966D9B604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2359025"/>
            <a:ext cx="1568450" cy="528638"/>
            <a:chOff x="3359016" y="2358255"/>
            <a:chExt cx="1569164" cy="529172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EDF859A-BF08-714E-ACEF-98CC20A53653}"/>
                </a:ext>
              </a:extLst>
            </p:cNvPr>
            <p:cNvCxnSpPr>
              <a:cxnSpLocks noChangeShapeType="1"/>
              <a:stCxn id="14" idx="7"/>
            </p:cNvCxnSpPr>
            <p:nvPr/>
          </p:nvCxnSpPr>
          <p:spPr bwMode="auto">
            <a:xfrm rot="5400000" flipH="1" flipV="1">
              <a:off x="4015675" y="1974922"/>
              <a:ext cx="255846" cy="156916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8" name="TextBox 29">
              <a:extLst>
                <a:ext uri="{FF2B5EF4-FFF2-40B4-BE49-F238E27FC236}">
                  <a16:creationId xmlns:a16="http://schemas.microsoft.com/office/drawing/2014/main" id="{D1B498BA-226E-EE4B-8322-E70D6631A2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1815" y="2358255"/>
              <a:ext cx="472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&gt; δ</a:t>
              </a:r>
            </a:p>
          </p:txBody>
        </p:sp>
      </p:grpSp>
      <p:grpSp>
        <p:nvGrpSpPr>
          <p:cNvPr id="4" name="Group 34">
            <a:extLst>
              <a:ext uri="{FF2B5EF4-FFF2-40B4-BE49-F238E27FC236}">
                <a16:creationId xmlns:a16="http://schemas.microsoft.com/office/drawing/2014/main" id="{DF530A16-33CF-A441-BB81-BCCD08DF933E}"/>
              </a:ext>
            </a:extLst>
          </p:cNvPr>
          <p:cNvGrpSpPr>
            <a:grpSpLocks/>
          </p:cNvGrpSpPr>
          <p:nvPr/>
        </p:nvGrpSpPr>
        <p:grpSpPr bwMode="auto">
          <a:xfrm>
            <a:off x="4773613" y="5407025"/>
            <a:ext cx="3695700" cy="530225"/>
            <a:chOff x="4774035" y="5406739"/>
            <a:chExt cx="3694722" cy="53125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34613BB-BC69-DE45-84C9-85928B827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035" y="5406739"/>
              <a:ext cx="3694722" cy="531250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766" name="TextBox 32">
              <a:extLst>
                <a:ext uri="{FF2B5EF4-FFF2-40B4-BE49-F238E27FC236}">
                  <a16:creationId xmlns:a16="http://schemas.microsoft.com/office/drawing/2014/main" id="{66941BEF-C4E0-FB4C-AF11-0BAA731EB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7027" y="5471875"/>
              <a:ext cx="3601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All </a:t>
              </a:r>
              <a:r>
                <a:rPr lang="ja-JP" altLang="en-US" sz="1800"/>
                <a:t>“</a:t>
              </a:r>
              <a:r>
                <a:rPr lang="en-US" altLang="ja-JP" sz="1800"/>
                <a:t>crossing</a:t>
              </a:r>
              <a:r>
                <a:rPr lang="ja-JP" altLang="en-US" sz="1800"/>
                <a:t>”</a:t>
              </a:r>
              <a:r>
                <a:rPr lang="en-US" altLang="ja-JP" sz="1800"/>
                <a:t> pairs have distance </a:t>
              </a:r>
              <a:r>
                <a:rPr lang="en-US" altLang="ja-JP" sz="1800">
                  <a:solidFill>
                    <a:srgbClr val="A300A3"/>
                  </a:solidFill>
                </a:rPr>
                <a:t>&gt; δ</a:t>
              </a:r>
              <a:endParaRPr lang="en-US" altLang="en-US" sz="1800">
                <a:solidFill>
                  <a:srgbClr val="A300A3"/>
                </a:solidFill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72B1ED3-4328-D440-9CDD-1C78F8874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6070600"/>
            <a:ext cx="8032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C769B48F-8963-EB4E-AD99-CB703E16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Life is not so easy though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EC707F-2CD7-DF45-BC65-9D9A7FF78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1B4F0F-ADFD-FC45-B98C-08BD85F66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4824F5-5BE7-854E-A834-3678A76FB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DCDD4A-13B1-2346-A31F-C1301E8F7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8F6771-B304-1D41-BCF2-7FFAA784C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B74B91-FD04-EB49-BA05-CCF4961D5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5801B7-5F71-7F42-8D0C-1A3D19EF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45EF5-F77A-4547-B41F-03D459246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23863D-9686-B540-A9A4-8DAB4A594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BD7B35-211D-F94F-AE3D-FA19F3BF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86D9185-BF8C-754E-8A04-098385E24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C2CCCD-44E5-CE46-AA4F-365CF5B46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4234FE7-EA2C-BA4C-870E-8C4BE28C9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4182AF2-74F0-3D4C-8854-6BC15DD8B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5BE977-038A-1A49-AF43-114AB10676FC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32785" name="Group 28">
            <a:extLst>
              <a:ext uri="{FF2B5EF4-FFF2-40B4-BE49-F238E27FC236}">
                <a16:creationId xmlns:a16="http://schemas.microsoft.com/office/drawing/2014/main" id="{8BEA0690-F82D-3E4F-887F-7AA9A97AEBEC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0B9D4FB-E699-4E45-86C4-3299597797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7" name="TextBox 26">
              <a:extLst>
                <a:ext uri="{FF2B5EF4-FFF2-40B4-BE49-F238E27FC236}">
                  <a16:creationId xmlns:a16="http://schemas.microsoft.com/office/drawing/2014/main" id="{27E52FB6-B726-514F-9EE3-E2C5743A2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32788" name="TextBox 27">
              <a:extLst>
                <a:ext uri="{FF2B5EF4-FFF2-40B4-BE49-F238E27FC236}">
                  <a16:creationId xmlns:a16="http://schemas.microsoft.com/office/drawing/2014/main" id="{EEB45059-E3DC-984C-9F87-6DE4D4A28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29603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B0BEF-6C9D-F3B1-7BF4-51C7872F2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 are in your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D6C32-560C-DAE3-B4FD-CAC616169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1502"/>
            <a:ext cx="9159354" cy="213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9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2053A-A8D8-152D-914A-73E7D501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Friday OH shortened to 30 mins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B44A9B-8D76-87D3-EECE-85342E710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09420"/>
            <a:ext cx="9157859" cy="144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6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5F0DA2B-BE87-D442-B82B-7BCB682B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Multiplying two numbers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85EE839F-5A24-BC4B-AD18-FE1BAEAFC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138363"/>
            <a:ext cx="3633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Given two numbers </a:t>
            </a:r>
            <a:r>
              <a:rPr lang="en-US" altLang="en-US" sz="1800">
                <a:solidFill>
                  <a:srgbClr val="950095"/>
                </a:solidFill>
              </a:rPr>
              <a:t>a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950095"/>
                </a:solidFill>
              </a:rPr>
              <a:t>b</a:t>
            </a:r>
            <a:r>
              <a:rPr lang="en-US" altLang="en-US" sz="1800"/>
              <a:t> in binary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9422EF2D-6835-774E-9DF9-34980BD26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950" y="2865438"/>
            <a:ext cx="3028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50095"/>
                </a:solidFill>
              </a:rPr>
              <a:t>a=(a</a:t>
            </a:r>
            <a:r>
              <a:rPr lang="en-US" altLang="en-US" sz="1800" baseline="-25000">
                <a:solidFill>
                  <a:srgbClr val="950095"/>
                </a:solidFill>
              </a:rPr>
              <a:t>n-1</a:t>
            </a:r>
            <a:r>
              <a:rPr lang="en-US" altLang="en-US" sz="1800">
                <a:solidFill>
                  <a:srgbClr val="950095"/>
                </a:solidFill>
              </a:rPr>
              <a:t>,..,a</a:t>
            </a:r>
            <a:r>
              <a:rPr lang="en-US" altLang="en-US" sz="1800" baseline="-25000">
                <a:solidFill>
                  <a:srgbClr val="950095"/>
                </a:solidFill>
              </a:rPr>
              <a:t>0</a:t>
            </a:r>
            <a:r>
              <a:rPr lang="en-US" altLang="en-US" sz="1800">
                <a:solidFill>
                  <a:srgbClr val="950095"/>
                </a:solidFill>
              </a:rPr>
              <a:t>) </a:t>
            </a:r>
            <a:r>
              <a:rPr lang="en-US" altLang="en-US" sz="1800"/>
              <a:t>and </a:t>
            </a:r>
            <a:r>
              <a:rPr lang="en-US" altLang="en-US" sz="1800">
                <a:solidFill>
                  <a:srgbClr val="950095"/>
                </a:solidFill>
              </a:rPr>
              <a:t>b = (b</a:t>
            </a:r>
            <a:r>
              <a:rPr lang="en-US" altLang="en-US" sz="1800" baseline="-25000">
                <a:solidFill>
                  <a:srgbClr val="950095"/>
                </a:solidFill>
              </a:rPr>
              <a:t>n-1</a:t>
            </a:r>
            <a:r>
              <a:rPr lang="en-US" altLang="en-US" sz="1800">
                <a:solidFill>
                  <a:srgbClr val="950095"/>
                </a:solidFill>
              </a:rPr>
              <a:t>,…,b</a:t>
            </a:r>
            <a:r>
              <a:rPr lang="en-US" altLang="en-US" sz="1800" baseline="-25000">
                <a:solidFill>
                  <a:srgbClr val="950095"/>
                </a:solidFill>
              </a:rPr>
              <a:t>0</a:t>
            </a:r>
            <a:r>
              <a:rPr lang="en-US" altLang="en-US" sz="1800">
                <a:solidFill>
                  <a:srgbClr val="950095"/>
                </a:solidFill>
              </a:rPr>
              <a:t>)</a:t>
            </a:r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83CB1D77-B34B-4349-976B-4AFF8238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657600"/>
            <a:ext cx="185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Compute </a:t>
            </a:r>
            <a:r>
              <a:rPr lang="en-US" altLang="en-US" sz="1800">
                <a:solidFill>
                  <a:srgbClr val="950095"/>
                </a:solidFill>
              </a:rPr>
              <a:t>c = a x b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95FB9D3D-E31C-784A-86AD-9583DB22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2995613"/>
            <a:ext cx="3867150" cy="2692400"/>
          </a:xfrm>
          <a:prstGeom prst="cloudCallout">
            <a:avLst>
              <a:gd name="adj1" fmla="val -17185"/>
              <a:gd name="adj2" fmla="val 4798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lt1"/>
                </a:solidFill>
                <a:latin typeface="+mn-lt"/>
                <a:ea typeface="+mn-ea"/>
              </a:rPr>
              <a:t>Elementary school algorithm is O(n</a:t>
            </a:r>
            <a:r>
              <a:rPr lang="en-US" sz="3000" baseline="300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  <a:r>
              <a:rPr lang="en-US" sz="3000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8662B4E-1A1D-4B49-AA7A-127BF2EB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current algorithm scheme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88213-5732-A54B-92C7-3BAE6FD713A8}"/>
              </a:ext>
            </a:extLst>
          </p:cNvPr>
          <p:cNvSpPr txBox="1"/>
          <p:nvPr/>
        </p:nvSpPr>
        <p:spPr>
          <a:xfrm>
            <a:off x="1411153" y="3152001"/>
            <a:ext cx="700043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a </a:t>
            </a:r>
            <a:r>
              <a:rPr lang="en-US" sz="3000" dirty="0" err="1">
                <a:solidFill>
                  <a:srgbClr val="950095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 </a:t>
            </a:r>
            <a:r>
              <a:rPr lang="en-US" sz="3000" dirty="0" err="1">
                <a:solidFill>
                  <a:srgbClr val="950095"/>
                </a:solidFill>
                <a:latin typeface="+mn-lt"/>
                <a:ea typeface="+mn-ea"/>
              </a:rPr>
              <a:t>b</a:t>
            </a:r>
            <a:r>
              <a:rPr lang="en-US" sz="3000" dirty="0">
                <a:latin typeface="+mn-lt"/>
                <a:ea typeface="+mn-ea"/>
              </a:rPr>
              <a:t> = </a:t>
            </a:r>
            <a:r>
              <a:rPr lang="en-US" sz="3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atin typeface="+mn-lt"/>
                <a:ea typeface="+mn-ea"/>
              </a:rPr>
              <a:t> </a:t>
            </a:r>
            <a:r>
              <a:rPr lang="en-US" sz="3000" dirty="0">
                <a:latin typeface="Wingdings"/>
                <a:ea typeface="Wingdings"/>
                <a:cs typeface="Wingdings"/>
              </a:rPr>
              <a:t></a:t>
            </a: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2</a:t>
            </a:r>
            <a:r>
              <a:rPr lang="en-US" sz="3000" baseline="30000" dirty="0">
                <a:solidFill>
                  <a:srgbClr val="950095"/>
                </a:solidFill>
                <a:latin typeface="+mn-lt"/>
                <a:ea typeface="+mn-ea"/>
              </a:rPr>
              <a:t>2[n/2]</a:t>
            </a:r>
            <a:r>
              <a:rPr lang="en-US" sz="3000" dirty="0">
                <a:latin typeface="+mn-lt"/>
                <a:ea typeface="+mn-ea"/>
              </a:rPr>
              <a:t> + (</a:t>
            </a:r>
            <a:r>
              <a:rPr lang="en-US" sz="3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atin typeface="+mn-lt"/>
                <a:ea typeface="+mn-ea"/>
              </a:rPr>
              <a:t>+</a:t>
            </a:r>
            <a:r>
              <a:rPr lang="en-US" sz="3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atin typeface="+mn-lt"/>
                <a:ea typeface="+mn-ea"/>
              </a:rPr>
              <a:t>)</a:t>
            </a:r>
            <a:r>
              <a:rPr lang="en-US" sz="3000" dirty="0">
                <a:latin typeface="Wingdings"/>
                <a:ea typeface="Wingdings"/>
                <a:cs typeface="Wingdings"/>
              </a:rPr>
              <a:t></a:t>
            </a: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2</a:t>
            </a:r>
            <a:r>
              <a:rPr lang="en-US" sz="3000" baseline="30000" dirty="0">
                <a:solidFill>
                  <a:srgbClr val="950095"/>
                </a:solidFill>
                <a:latin typeface="+mn-lt"/>
                <a:ea typeface="+mn-ea"/>
              </a:rPr>
              <a:t>[n/2]</a:t>
            </a:r>
            <a:r>
              <a:rPr lang="en-US" sz="3000" baseline="30000" dirty="0">
                <a:latin typeface="+mn-lt"/>
                <a:ea typeface="+mn-ea"/>
              </a:rPr>
              <a:t> </a:t>
            </a:r>
            <a:r>
              <a:rPr lang="en-US" sz="3000" dirty="0">
                <a:latin typeface="+mn-lt"/>
                <a:ea typeface="+mn-ea"/>
              </a:rPr>
              <a:t>+ </a:t>
            </a:r>
            <a:r>
              <a:rPr lang="en-US" sz="3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8BAA2C19-8E0A-6640-A323-BB433A786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2474913"/>
            <a:ext cx="1651000" cy="542925"/>
          </a:xfrm>
          <a:prstGeom prst="wedgeRectCallout">
            <a:avLst>
              <a:gd name="adj1" fmla="val 24560"/>
              <a:gd name="adj2" fmla="val 120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Mult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over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bits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A2FF2299-ECD8-AF42-95C7-75620A3CB848}"/>
              </a:ext>
            </a:extLst>
          </p:cNvPr>
          <p:cNvGrpSpPr>
            <a:grpSpLocks/>
          </p:cNvGrpSpPr>
          <p:nvPr/>
        </p:nvGrpSpPr>
        <p:grpSpPr bwMode="auto">
          <a:xfrm>
            <a:off x="2919413" y="3560763"/>
            <a:ext cx="4983162" cy="1139825"/>
            <a:chOff x="2920002" y="3560625"/>
            <a:chExt cx="4982743" cy="11398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08801D-CCB0-F442-B8DD-FDB8BBD2D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553" y="4168641"/>
              <a:ext cx="3820791" cy="531816"/>
            </a:xfrm>
            <a:prstGeom prst="rect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>
                  <a:solidFill>
                    <a:srgbClr val="FFFFFF"/>
                  </a:solidFill>
                  <a:latin typeface="+mn-lt"/>
                  <a:ea typeface="ＭＳ Ｐゴシック" pitchFamily="-111" charset="-128"/>
                  <a:cs typeface="ＭＳ Ｐゴシック" pitchFamily="-111" charset="-128"/>
                </a:rPr>
                <a:t>Multiplication over </a:t>
              </a:r>
              <a:r>
                <a:rPr lang="en-US">
                  <a:solidFill>
                    <a:srgbClr val="660066"/>
                  </a:solidFill>
                  <a:latin typeface="+mn-lt"/>
                  <a:ea typeface="ＭＳ Ｐゴシック" pitchFamily="-111" charset="-128"/>
                  <a:cs typeface="ＭＳ Ｐゴシック" pitchFamily="-111" charset="-128"/>
                </a:rPr>
                <a:t>n/2</a:t>
              </a:r>
              <a:r>
                <a:rPr lang="en-US">
                  <a:solidFill>
                    <a:srgbClr val="FFFFFF"/>
                  </a:solidFill>
                  <a:latin typeface="+mn-lt"/>
                  <a:ea typeface="ＭＳ Ｐゴシック" pitchFamily="-111" charset="-128"/>
                  <a:cs typeface="ＭＳ Ｐゴシック" pitchFamily="-111" charset="-128"/>
                </a:rPr>
                <a:t> bit inputs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F07BFE3-A0B4-F24E-A177-811CC96F91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920002" y="3560625"/>
              <a:ext cx="639708" cy="608016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0412B6D-8DA0-3646-9530-242DA5FCC6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4450990" y="3680498"/>
              <a:ext cx="608016" cy="368269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16EB4B7-5A02-FE4B-91EB-12A35C851A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5373249" y="3604305"/>
              <a:ext cx="608016" cy="520656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094B0AE-A409-AD40-A948-5188503FF2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86822" y="3560625"/>
              <a:ext cx="1215923" cy="608016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F160844D-ADDC-E945-9FB2-CD1E72F69AF6}"/>
              </a:ext>
            </a:extLst>
          </p:cNvPr>
          <p:cNvGrpSpPr>
            <a:grpSpLocks/>
          </p:cNvGrpSpPr>
          <p:nvPr/>
        </p:nvGrpSpPr>
        <p:grpSpPr bwMode="auto">
          <a:xfrm>
            <a:off x="3408363" y="1417638"/>
            <a:ext cx="4494212" cy="2011362"/>
            <a:chOff x="3407685" y="1417638"/>
            <a:chExt cx="4494772" cy="20121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F45849-244C-5243-9C18-906BFAD3C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122" y="1417638"/>
              <a:ext cx="2486335" cy="482790"/>
            </a:xfrm>
            <a:prstGeom prst="rect">
              <a:avLst/>
            </a:pr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Shift by </a:t>
              </a: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O(n</a:t>
              </a:r>
              <a:r>
                <a:rPr lang="en-US" dirty="0">
                  <a:solidFill>
                    <a:srgbClr val="660066"/>
                  </a:solidFill>
                  <a:latin typeface="+mn-lt"/>
                  <a:ea typeface="+mn-ea"/>
                </a:rPr>
                <a:t>) </a:t>
              </a: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bits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2661353-4213-BA4D-B374-691F54FA3B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468320" y="2370583"/>
              <a:ext cx="1459486" cy="519177"/>
            </a:xfrm>
            <a:prstGeom prst="straightConnector1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15DA954-6BC2-7B4B-A5ED-E7EE664BC165}"/>
                </a:ext>
              </a:extLst>
            </p:cNvPr>
            <p:cNvCxnSpPr>
              <a:cxnSpLocks noChangeShapeType="1"/>
              <a:stCxn id="16" idx="1"/>
            </p:cNvCxnSpPr>
            <p:nvPr/>
          </p:nvCxnSpPr>
          <p:spPr bwMode="auto">
            <a:xfrm rot="10800000" flipV="1">
              <a:off x="3407685" y="1659033"/>
              <a:ext cx="2008437" cy="1588"/>
            </a:xfrm>
            <a:prstGeom prst="line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7ADD7C8-AF36-DC48-8529-B0D5B695D6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524687" y="2545207"/>
              <a:ext cx="1767583" cy="1587"/>
            </a:xfrm>
            <a:prstGeom prst="straightConnector1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34">
            <a:extLst>
              <a:ext uri="{FF2B5EF4-FFF2-40B4-BE49-F238E27FC236}">
                <a16:creationId xmlns:a16="http://schemas.microsoft.com/office/drawing/2014/main" id="{546BE385-73C1-A644-9F66-2E7791AB7C25}"/>
              </a:ext>
            </a:extLst>
          </p:cNvPr>
          <p:cNvGrpSpPr>
            <a:grpSpLocks/>
          </p:cNvGrpSpPr>
          <p:nvPr/>
        </p:nvGrpSpPr>
        <p:grpSpPr bwMode="auto">
          <a:xfrm>
            <a:off x="4549775" y="2133600"/>
            <a:ext cx="4951413" cy="1225550"/>
            <a:chOff x="3972146" y="2203679"/>
            <a:chExt cx="4950683" cy="122611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66B8812-DA55-3042-BE11-3E9F469E4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5903" y="2203679"/>
              <a:ext cx="2626926" cy="543175"/>
            </a:xfrm>
            <a:prstGeom prst="rect">
              <a:avLst/>
            </a:prstGeom>
            <a:solidFill>
              <a:srgbClr val="37609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Adding </a:t>
              </a: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O(n</a:t>
              </a:r>
              <a:r>
                <a:rPr lang="en-US" dirty="0">
                  <a:solidFill>
                    <a:srgbClr val="660066"/>
                  </a:solidFill>
                  <a:latin typeface="+mn-lt"/>
                  <a:ea typeface="+mn-ea"/>
                </a:rPr>
                <a:t>)</a:t>
              </a: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 bit numbers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1DD70C0-D348-F742-B318-43BB99EAE5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421883" y="3087530"/>
              <a:ext cx="682939" cy="1588"/>
            </a:xfrm>
            <a:prstGeom prst="straightConnector1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EB8C5B1-D372-7D40-976D-DEEAB1B4BB7A}"/>
                </a:ext>
              </a:extLst>
            </p:cNvPr>
            <p:cNvCxnSpPr>
              <a:cxnSpLocks noChangeShapeType="1"/>
              <a:stCxn id="26" idx="1"/>
            </p:cNvCxnSpPr>
            <p:nvPr/>
          </p:nvCxnSpPr>
          <p:spPr bwMode="auto">
            <a:xfrm rot="10800000">
              <a:off x="3972146" y="2475267"/>
              <a:ext cx="2323757" cy="1588"/>
            </a:xfrm>
            <a:prstGeom prst="line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607B26D-AB9D-E74B-AEC7-A52E4BCDA5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555178" y="2947768"/>
              <a:ext cx="952938" cy="11111"/>
            </a:xfrm>
            <a:prstGeom prst="straightConnector1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F7106DB-E633-4B45-A85B-8F8B0EFD48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495676" y="2951737"/>
              <a:ext cx="954526" cy="1588"/>
            </a:xfrm>
            <a:prstGeom prst="straightConnector1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37">
            <a:extLst>
              <a:ext uri="{FF2B5EF4-FFF2-40B4-BE49-F238E27FC236}">
                <a16:creationId xmlns:a16="http://schemas.microsoft.com/office/drawing/2014/main" id="{6466CADD-442F-A64C-85F8-1E2EB9D73BEF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330825"/>
            <a:ext cx="2392363" cy="835025"/>
            <a:chOff x="3123865" y="5330080"/>
            <a:chExt cx="2393479" cy="836000"/>
          </a:xfrm>
        </p:grpSpPr>
        <p:sp>
          <p:nvSpPr>
            <p:cNvPr id="21513" name="TextBox 35">
              <a:extLst>
                <a:ext uri="{FF2B5EF4-FFF2-40B4-BE49-F238E27FC236}">
                  <a16:creationId xmlns:a16="http://schemas.microsoft.com/office/drawing/2014/main" id="{EAF4ECE8-153E-794A-A434-2F4B20DC0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3865" y="5330080"/>
              <a:ext cx="2393479" cy="446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solidFill>
                    <a:srgbClr val="660066"/>
                  </a:solidFill>
                </a:rPr>
                <a:t>T(n)</a:t>
              </a:r>
              <a:r>
                <a:rPr lang="en-US" altLang="en-US" sz="2300"/>
                <a:t> ≤ </a:t>
              </a:r>
              <a:r>
                <a:rPr lang="en-US" altLang="en-US" sz="2300">
                  <a:solidFill>
                    <a:srgbClr val="FF0000"/>
                  </a:solidFill>
                </a:rPr>
                <a:t>4</a:t>
              </a:r>
              <a:r>
                <a:rPr lang="en-US" altLang="en-US" sz="2300">
                  <a:solidFill>
                    <a:srgbClr val="660066"/>
                  </a:solidFill>
                </a:rPr>
                <a:t>T(n/2) + cn  </a:t>
              </a:r>
            </a:p>
          </p:txBody>
        </p:sp>
        <p:sp>
          <p:nvSpPr>
            <p:cNvPr id="21514" name="TextBox 36">
              <a:extLst>
                <a:ext uri="{FF2B5EF4-FFF2-40B4-BE49-F238E27FC236}">
                  <a16:creationId xmlns:a16="http://schemas.microsoft.com/office/drawing/2014/main" id="{0295A72B-A178-7B42-9AA5-1175B8D90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2232" y="5796748"/>
              <a:ext cx="871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T(1) </a:t>
              </a:r>
              <a:r>
                <a:rPr lang="en-US" altLang="en-US" sz="1800"/>
                <a:t>≤ </a:t>
              </a:r>
              <a:r>
                <a:rPr lang="en-US" altLang="en-US" sz="1800">
                  <a:solidFill>
                    <a:srgbClr val="660066"/>
                  </a:solidFill>
                </a:rPr>
                <a:t>c</a:t>
              </a:r>
            </a:p>
          </p:txBody>
        </p:sp>
      </p:grpSp>
      <p:sp>
        <p:nvSpPr>
          <p:cNvPr id="39" name="Cloud Callout 38">
            <a:extLst>
              <a:ext uri="{FF2B5EF4-FFF2-40B4-BE49-F238E27FC236}">
                <a16:creationId xmlns:a16="http://schemas.microsoft.com/office/drawing/2014/main" id="{316A9417-344F-2A4E-9098-7BA7B183C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0" y="5178425"/>
            <a:ext cx="2749550" cy="987425"/>
          </a:xfrm>
          <a:prstGeom prst="cloudCallout">
            <a:avLst>
              <a:gd name="adj1" fmla="val -65454"/>
              <a:gd name="adj2" fmla="val -4523"/>
            </a:avLst>
          </a:prstGeom>
          <a:solidFill>
            <a:srgbClr val="95B3D7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T(n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is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2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0E8B4AA3-1088-3249-B321-75D30B207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key 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2E233-7535-9843-9E42-4C4C9A7ADA31}"/>
              </a:ext>
            </a:extLst>
          </p:cNvPr>
          <p:cNvSpPr txBox="1"/>
          <p:nvPr/>
        </p:nvSpPr>
        <p:spPr>
          <a:xfrm>
            <a:off x="1411153" y="3152001"/>
            <a:ext cx="605353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latin typeface="+mn-lt"/>
                <a:ea typeface="+mn-ea"/>
              </a:rPr>
              <a:t> </a:t>
            </a:r>
            <a:r>
              <a:rPr lang="en-US" sz="3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atin typeface="+mn-lt"/>
                <a:ea typeface="+mn-ea"/>
              </a:rPr>
              <a:t>+</a:t>
            </a:r>
            <a:r>
              <a:rPr lang="en-US" sz="3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atin typeface="+mn-lt"/>
                <a:ea typeface="+mn-ea"/>
              </a:rPr>
              <a:t>= </a:t>
            </a:r>
            <a:r>
              <a:rPr lang="en-US" sz="3000" dirty="0">
                <a:solidFill>
                  <a:srgbClr val="660066"/>
                </a:solidFill>
                <a:latin typeface="+mn-lt"/>
                <a:ea typeface="+mn-ea"/>
              </a:rPr>
              <a:t>(a</a:t>
            </a:r>
            <a:r>
              <a:rPr lang="en-US" sz="3000" baseline="30000" dirty="0">
                <a:solidFill>
                  <a:srgbClr val="660066"/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solidFill>
                  <a:srgbClr val="660066"/>
                </a:solidFill>
                <a:latin typeface="+mn-lt"/>
                <a:ea typeface="+mn-ea"/>
              </a:rPr>
              <a:t>+a</a:t>
            </a:r>
            <a:r>
              <a:rPr lang="en-US" sz="3000" baseline="30000" dirty="0">
                <a:solidFill>
                  <a:srgbClr val="660066"/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solidFill>
                  <a:srgbClr val="660066"/>
                </a:solidFill>
                <a:latin typeface="+mn-lt"/>
                <a:ea typeface="+mn-ea"/>
              </a:rPr>
              <a:t>)(b</a:t>
            </a:r>
            <a:r>
              <a:rPr lang="en-US" sz="3000" baseline="30000" dirty="0">
                <a:solidFill>
                  <a:srgbClr val="660066"/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solidFill>
                  <a:srgbClr val="660066"/>
                </a:solidFill>
                <a:latin typeface="+mn-lt"/>
                <a:ea typeface="+mn-ea"/>
              </a:rPr>
              <a:t>+b</a:t>
            </a:r>
            <a:r>
              <a:rPr lang="en-US" sz="3000" baseline="30000" dirty="0">
                <a:solidFill>
                  <a:srgbClr val="660066"/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sz="3000" dirty="0">
                <a:latin typeface="+mn-lt"/>
                <a:ea typeface="+mn-ea"/>
              </a:rPr>
              <a:t>- </a:t>
            </a:r>
            <a:r>
              <a:rPr lang="en-US" sz="3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atin typeface="+mn-lt"/>
                <a:ea typeface="+mn-ea"/>
              </a:rPr>
              <a:t> - </a:t>
            </a:r>
            <a:r>
              <a:rPr lang="en-US" sz="3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8812</TotalTime>
  <Words>651</Words>
  <Application>Microsoft Macintosh PowerPoint</Application>
  <PresentationFormat>On-screen Show (4:3)</PresentationFormat>
  <Paragraphs>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Lecture 26 </vt:lpstr>
      <vt:lpstr>Coding P2 due Friday</vt:lpstr>
      <vt:lpstr>Group formation instructions</vt:lpstr>
      <vt:lpstr>Make sure you are in your group</vt:lpstr>
      <vt:lpstr>Friday OH shortened to 30 mins</vt:lpstr>
      <vt:lpstr>Questions/Comments?</vt:lpstr>
      <vt:lpstr>Multiplying two numbers</vt:lpstr>
      <vt:lpstr>The current algorithm scheme</vt:lpstr>
      <vt:lpstr>The key identity</vt:lpstr>
      <vt:lpstr>Wait, how do you think of that?</vt:lpstr>
      <vt:lpstr>The final algorithm</vt:lpstr>
      <vt:lpstr>Questions/Comments?</vt:lpstr>
      <vt:lpstr>Closest pairs of points</vt:lpstr>
      <vt:lpstr>Group Talk time</vt:lpstr>
      <vt:lpstr>Sorting to rescue in 2-D?</vt:lpstr>
      <vt:lpstr>A property of Euclidean distance</vt:lpstr>
      <vt:lpstr>Questions/Comments?</vt:lpstr>
      <vt:lpstr>Problem definition on the board…</vt:lpstr>
      <vt:lpstr>Rest of Today’s agenda</vt:lpstr>
      <vt:lpstr>Dividing up P</vt:lpstr>
      <vt:lpstr>Recursively find closest pairs</vt:lpstr>
      <vt:lpstr>An aside: maintain sorted lists</vt:lpstr>
      <vt:lpstr>An easy case</vt:lpstr>
      <vt:lpstr>Life is not so easy though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31 </dc:title>
  <dc:creator>Atri</dc:creator>
  <cp:lastModifiedBy>Atri Rudra</cp:lastModifiedBy>
  <cp:revision>40</cp:revision>
  <dcterms:created xsi:type="dcterms:W3CDTF">2011-11-09T02:32:32Z</dcterms:created>
  <dcterms:modified xsi:type="dcterms:W3CDTF">2022-11-02T17:29:35Z</dcterms:modified>
</cp:coreProperties>
</file>