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55" r:id="rId3"/>
    <p:sldId id="463" r:id="rId4"/>
    <p:sldId id="454" r:id="rId5"/>
    <p:sldId id="258" r:id="rId6"/>
    <p:sldId id="259" r:id="rId7"/>
    <p:sldId id="260" r:id="rId8"/>
    <p:sldId id="261" r:id="rId9"/>
    <p:sldId id="262" r:id="rId10"/>
    <p:sldId id="268" r:id="rId11"/>
    <p:sldId id="269" r:id="rId12"/>
    <p:sldId id="456" r:id="rId13"/>
    <p:sldId id="271" r:id="rId14"/>
    <p:sldId id="272" r:id="rId15"/>
    <p:sldId id="279" r:id="rId16"/>
    <p:sldId id="462" r:id="rId17"/>
    <p:sldId id="273" r:id="rId18"/>
    <p:sldId id="274" r:id="rId19"/>
    <p:sldId id="282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632" y="176"/>
      </p:cViewPr>
      <p:guideLst>
        <p:guide orient="horz" pos="21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A49451-16B3-A640-9213-D85666A0B4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A4F29-28EE-4148-AC2E-0D5DC2D9C1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67DF545-3896-6145-9D8F-25EF4BBE3194}" type="datetimeFigureOut">
              <a:rPr lang="en-US"/>
              <a:pPr>
                <a:defRPr/>
              </a:pPr>
              <a:t>11/10/22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D6813-662C-C748-BC58-32022367E9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10AB5-95D2-5D4C-B0FF-2588C1FAD1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DAEE1AB-81D9-2A42-AADC-3F71F59FB5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8971B3-1499-D543-9DBE-6ECD3FD4C8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0C05F-931A-ED43-A6A9-2808E12B77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F707689-843A-364D-B02C-55D536FCC9B6}" type="datetimeFigureOut">
              <a:rPr lang="en-US"/>
              <a:pPr>
                <a:defRPr/>
              </a:pPr>
              <a:t>11/10/22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5D1E9AD-170C-7E4D-BEEE-6A2CE545D7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51C33E-75FF-AA4D-85BF-386CD3D79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70433-3596-4748-9692-B68C3266D6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22EA5-E3AB-FE4B-8C4C-FFE96D9A0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DE96653-7D3A-7248-9119-55D37CD2A6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8BC6B-812C-8D40-AB03-EC3AC323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FC4DA-B28A-A34C-9EE8-25AEEF82D3A2}" type="datetime1">
              <a:rPr lang="en-US" altLang="en-US"/>
              <a:pPr>
                <a:defRPr/>
              </a:pPr>
              <a:t>11/10/22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BEF90-9081-104E-8FC3-E66F5EFA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B6927-B08B-8941-BBA4-EC2F8881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60FBE-0A11-1A41-AF5B-4C804AE26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38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27DD5-697C-064D-B600-E41E8367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CA4C-4AF7-9149-A815-67A55ABEA282}" type="datetime1">
              <a:rPr lang="en-US" altLang="en-US"/>
              <a:pPr>
                <a:defRPr/>
              </a:pPr>
              <a:t>11/10/22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53641-9870-2A40-BC63-DEDC9AFA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C6358-CB17-C04E-99BC-7E7C7530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4B6D5-B884-4743-A313-681D19217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55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FDA9E-6F3A-FA4D-90A7-6632D69ED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283D0-B03C-4E44-96DF-EC195E38009D}" type="datetime1">
              <a:rPr lang="en-US" altLang="en-US"/>
              <a:pPr>
                <a:defRPr/>
              </a:pPr>
              <a:t>11/10/22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F2F3E-9D4E-2F47-B870-2B7C9068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B7A2E-5BBA-E74C-A96D-4A2520BA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5BAE5-6D2C-5F4B-ADF3-414963A56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99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2E861-1673-CD4C-BC10-68ADD939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563B-1383-F543-8CB5-6C955798FAA6}" type="datetime1">
              <a:rPr lang="en-US" altLang="en-US"/>
              <a:pPr>
                <a:defRPr/>
              </a:pPr>
              <a:t>11/10/22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96ED2-BDE3-1F46-8055-6585733A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F95A7-E30C-C342-AEB7-5D52E81B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8B925-D5AE-0345-85A1-84E847188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37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F7B23-F44B-894D-823A-F18E39E0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D5C9-78F4-EB44-B9CC-81375300BF05}" type="datetime1">
              <a:rPr lang="en-US" altLang="en-US"/>
              <a:pPr>
                <a:defRPr/>
              </a:pPr>
              <a:t>11/10/22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4C7D0-D0D5-1A46-A73A-E2DC3CE6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D349A-15D2-D347-A49B-9B62FB1F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E6B6B-DB03-0949-A83E-60E1E55C54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10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4BBF8A-AEF2-3740-B8E6-8C6176FC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2E38-B69C-1C4B-BE51-CE84EFB3148F}" type="datetime1">
              <a:rPr lang="en-US" altLang="en-US"/>
              <a:pPr>
                <a:defRPr/>
              </a:pPr>
              <a:t>11/10/22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82244D-FC86-324D-A332-36FE95D2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6B8E2C-9855-764F-93C7-60367933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F3639-56EB-BE4B-9968-378B164A4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82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2CF731-3EC3-5C4D-B517-9F1C72947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80815-84F6-B944-9DC8-A0C6379440B2}" type="datetime1">
              <a:rPr lang="en-US" altLang="en-US"/>
              <a:pPr>
                <a:defRPr/>
              </a:pPr>
              <a:t>11/10/22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5A5BCB-66F3-7B47-87F1-64CDE450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B35979-C3DE-454A-AF0C-ACDD0396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CFB1A-F4E5-2D4C-8F84-4A83853F1B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14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68CAD9-3736-7149-BE1B-37540387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43AC-9A38-A841-AE85-326569C268D3}" type="datetime1">
              <a:rPr lang="en-US" altLang="en-US"/>
              <a:pPr>
                <a:defRPr/>
              </a:pPr>
              <a:t>11/10/22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9D2E9B-8381-5A44-AB21-07E8EA39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FB81DA-879D-264E-8767-34E86781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3CB4C-73FC-2C4B-B79A-5EEAFD841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05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0A71F9-FDFA-7B4D-A2DF-216E4583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D990-71DE-4745-997A-314A29403E60}" type="datetime1">
              <a:rPr lang="en-US" altLang="en-US"/>
              <a:pPr>
                <a:defRPr/>
              </a:pPr>
              <a:t>11/10/22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0BBB60-B50B-114D-916A-35B7FFAF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1A24298-A3F0-8445-8715-C4C232E1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31122-5CCE-A845-90C3-820D7CF01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43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517A19-F268-064C-B311-99CE700A5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45B5-ED30-2149-B2E0-8FE01F80C796}" type="datetime1">
              <a:rPr lang="en-US" altLang="en-US"/>
              <a:pPr>
                <a:defRPr/>
              </a:pPr>
              <a:t>11/10/22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DB0E5C-E06C-0C41-AA27-28C33CD0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536787-1477-9549-B314-50761A97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2FCFB-3F0A-EA49-88DA-9C941E95E7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68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FE0997-4AE9-2C40-BC38-D5546AA9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97EF4-5197-8449-9F5B-73C077C028B0}" type="datetime1">
              <a:rPr lang="en-US" altLang="en-US"/>
              <a:pPr>
                <a:defRPr/>
              </a:pPr>
              <a:t>11/10/22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162824-8A63-AE4C-AC06-B91332AD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418C58-5785-FE43-AE1E-B40A77B9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DDB5-FCD2-5842-A600-7353680BD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63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75D4E02-1F7A-3E46-AEBB-CBB822DE26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A842B8-D925-B94D-91E9-2A33E64E67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6ACDB-1AD2-5E45-8020-78D848F4C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27E2134-38AD-0E4B-BB81-C0458B3B3579}" type="datetime1">
              <a:rPr lang="en-US" altLang="en-US"/>
              <a:pPr>
                <a:defRPr/>
              </a:pPr>
              <a:t>11/10/22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BA204-9979-414D-9E5A-D0F52DFF1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41AB2-E4DA-8C4D-BAA5-D0C555A25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45CA4B6-6660-5D46-AAD0-E0697D44B4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AA37F68-A41E-6945-B0E3-C68F5175F2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EDE75-3DCC-9C4E-B873-3C3C7EF0A7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11,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8060DF54-9704-AD45-91A0-E9DAF0AF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recursive algorithm</a:t>
            </a:r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0EEACB27-6521-A948-92AA-1FAAEA7A1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954213"/>
            <a:ext cx="1938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B700B7"/>
                </a:solidFill>
              </a:rPr>
              <a:t>j</a:t>
            </a:r>
            <a:r>
              <a:rPr lang="en-US" altLang="en-US" sz="180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E2AB7-8321-2F4B-9D80-90BF0B565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2486025"/>
            <a:ext cx="6280150" cy="2019300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74414DBA-F4B6-9A4C-B85F-91083C690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573338"/>
            <a:ext cx="205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j = 0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0</a:t>
            </a: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25C15132-096B-0E40-A19D-B70B97379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430588"/>
            <a:ext cx="625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C0"/>
                </a:solidFill>
              </a:rPr>
              <a:t>M[j] </a:t>
            </a:r>
            <a:r>
              <a:rPr lang="en-US" altLang="en-US" sz="1800"/>
              <a:t>= max </a:t>
            </a:r>
            <a:r>
              <a:rPr lang="en-US" altLang="en-US" sz="2000"/>
              <a:t>{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B700B7"/>
                </a:solidFill>
              </a:rPr>
              <a:t>v</a:t>
            </a:r>
            <a:r>
              <a:rPr lang="en-US" altLang="en-US" sz="1800" baseline="-25000">
                <a:solidFill>
                  <a:srgbClr val="B700B7"/>
                </a:solidFill>
              </a:rPr>
              <a:t>j</a:t>
            </a:r>
            <a:r>
              <a:rPr lang="en-US" altLang="en-US" sz="1800"/>
              <a:t> + </a:t>
            </a: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p(j)</a:t>
            </a:r>
            <a:r>
              <a:rPr lang="en-US" altLang="en-US" sz="1800"/>
              <a:t> ), </a:t>
            </a: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j-1</a:t>
            </a:r>
            <a:r>
              <a:rPr lang="en-US" altLang="en-US" sz="1800"/>
              <a:t> ) </a:t>
            </a:r>
            <a:r>
              <a:rPr lang="en-US" altLang="en-US" sz="2000"/>
              <a:t>}</a:t>
            </a: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EADAD172-CDD9-1E4B-A415-FC4619254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3008313"/>
            <a:ext cx="330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M[j] </a:t>
            </a:r>
            <a:r>
              <a:rPr lang="en-US" altLang="en-US" sz="1800"/>
              <a:t>is not </a:t>
            </a:r>
            <a:r>
              <a:rPr lang="en-US" altLang="en-US" sz="1800">
                <a:solidFill>
                  <a:srgbClr val="B700B7"/>
                </a:solidFill>
              </a:rPr>
              <a:t>null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M[j]</a:t>
            </a:r>
          </a:p>
        </p:txBody>
      </p:sp>
      <p:sp>
        <p:nvSpPr>
          <p:cNvPr id="22535" name="TextBox 8">
            <a:extLst>
              <a:ext uri="{FF2B5EF4-FFF2-40B4-BE49-F238E27FC236}">
                <a16:creationId xmlns:a16="http://schemas.microsoft.com/office/drawing/2014/main" id="{D59408DD-2867-0E4E-B08E-7A8B8C847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994150"/>
            <a:ext cx="122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C000C0"/>
                </a:solidFill>
              </a:rPr>
              <a:t>M[j]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CCFDBA82-0F9F-0941-B0D3-C80BFF8F1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231900"/>
            <a:ext cx="3125788" cy="2182813"/>
          </a:xfrm>
          <a:prstGeom prst="cloudCallout">
            <a:avLst>
              <a:gd name="adj1" fmla="val -14931"/>
              <a:gd name="adj2" fmla="val 3712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M-Compute-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Opt(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=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OPT(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01FBE7-307E-BB42-87CA-018F04C07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5265738"/>
            <a:ext cx="4330700" cy="877887"/>
          </a:xfrm>
          <a:prstGeom prst="rect">
            <a:avLst/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Run time = O(# recursive calls)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BA2D3835-84C7-1E49-9C7D-442F4921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Bounding # recursions</a:t>
            </a:r>
          </a:p>
        </p:txBody>
      </p:sp>
      <p:sp>
        <p:nvSpPr>
          <p:cNvPr id="23554" name="TextBox 3">
            <a:extLst>
              <a:ext uri="{FF2B5EF4-FFF2-40B4-BE49-F238E27FC236}">
                <a16:creationId xmlns:a16="http://schemas.microsoft.com/office/drawing/2014/main" id="{E33FDF82-1F28-B042-B563-047305E99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433513"/>
            <a:ext cx="1938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B700B7"/>
                </a:solidFill>
              </a:rPr>
              <a:t>j</a:t>
            </a:r>
            <a:r>
              <a:rPr lang="en-US" altLang="en-US" sz="180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95C214-DBA9-1443-8418-3B3F0D990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1963738"/>
            <a:ext cx="6154738" cy="2020887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D3020022-397F-0A47-9848-33C9560C6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051050"/>
            <a:ext cx="205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j = 0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0</a:t>
            </a:r>
          </a:p>
        </p:txBody>
      </p:sp>
      <p:sp>
        <p:nvSpPr>
          <p:cNvPr id="23557" name="TextBox 5">
            <a:extLst>
              <a:ext uri="{FF2B5EF4-FFF2-40B4-BE49-F238E27FC236}">
                <a16:creationId xmlns:a16="http://schemas.microsoft.com/office/drawing/2014/main" id="{374FD31A-2839-F74F-BA62-13C2384D6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908300"/>
            <a:ext cx="6134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C0"/>
                </a:solidFill>
              </a:rPr>
              <a:t>M[j] </a:t>
            </a:r>
            <a:r>
              <a:rPr lang="en-US" altLang="en-US" sz="1800"/>
              <a:t>= max </a:t>
            </a:r>
            <a:r>
              <a:rPr lang="en-US" altLang="en-US" sz="2000"/>
              <a:t>{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B700B7"/>
                </a:solidFill>
              </a:rPr>
              <a:t>v</a:t>
            </a:r>
            <a:r>
              <a:rPr lang="en-US" altLang="en-US" sz="1800" baseline="-25000">
                <a:solidFill>
                  <a:srgbClr val="B700B7"/>
                </a:solidFill>
              </a:rPr>
              <a:t>j</a:t>
            </a:r>
            <a:r>
              <a:rPr lang="en-US" altLang="en-US" sz="1800"/>
              <a:t> + </a:t>
            </a: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p(j)</a:t>
            </a:r>
            <a:r>
              <a:rPr lang="en-US" altLang="en-US" sz="1800"/>
              <a:t> ), </a:t>
            </a: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j-1</a:t>
            </a:r>
            <a:r>
              <a:rPr lang="en-US" altLang="en-US" sz="1800"/>
              <a:t> ) </a:t>
            </a:r>
            <a:r>
              <a:rPr lang="en-US" altLang="en-US" sz="2000"/>
              <a:t>}</a:t>
            </a:r>
          </a:p>
        </p:txBody>
      </p:sp>
      <p:sp>
        <p:nvSpPr>
          <p:cNvPr id="23558" name="TextBox 7">
            <a:extLst>
              <a:ext uri="{FF2B5EF4-FFF2-40B4-BE49-F238E27FC236}">
                <a16:creationId xmlns:a16="http://schemas.microsoft.com/office/drawing/2014/main" id="{7EA19D56-E522-2141-BE8C-BDFDCA048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2487613"/>
            <a:ext cx="3305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M[j] </a:t>
            </a:r>
            <a:r>
              <a:rPr lang="en-US" altLang="en-US" sz="1800"/>
              <a:t>is not </a:t>
            </a:r>
            <a:r>
              <a:rPr lang="en-US" altLang="en-US" sz="1800">
                <a:solidFill>
                  <a:srgbClr val="B700B7"/>
                </a:solidFill>
              </a:rPr>
              <a:t>null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M[j]</a:t>
            </a:r>
          </a:p>
        </p:txBody>
      </p:sp>
      <p:sp>
        <p:nvSpPr>
          <p:cNvPr id="23559" name="TextBox 8">
            <a:extLst>
              <a:ext uri="{FF2B5EF4-FFF2-40B4-BE49-F238E27FC236}">
                <a16:creationId xmlns:a16="http://schemas.microsoft.com/office/drawing/2014/main" id="{F3F08119-69A3-674D-A4B8-1910271E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473450"/>
            <a:ext cx="122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C000C0"/>
                </a:solidFill>
              </a:rPr>
              <a:t>M[j]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6831D06C-79CD-F74F-ADDE-5FE9EBE7C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168775"/>
            <a:ext cx="3852863" cy="965200"/>
          </a:xfrm>
          <a:prstGeom prst="wedgeRoundRectCallout">
            <a:avLst>
              <a:gd name="adj1" fmla="val -65338"/>
              <a:gd name="adj2" fmla="val -145366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Whenever a recursive call is made an 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M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value is assigned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7F1EA4-5192-084F-B64D-EC16B00A9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3" y="5568950"/>
            <a:ext cx="5126037" cy="661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At most 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values of 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M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can be assigned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8A3B13DD-0CA2-9249-8BC7-7F35B6647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588" y="1809750"/>
            <a:ext cx="2063750" cy="1355725"/>
          </a:xfrm>
          <a:prstGeom prst="cloudCallout">
            <a:avLst>
              <a:gd name="adj1" fmla="val -99250"/>
              <a:gd name="adj2" fmla="val -3972"/>
            </a:avLst>
          </a:prstGeom>
          <a:solidFill>
            <a:srgbClr val="E6B9B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overall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28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51C23C5-3ACB-5144-87F2-B6A5D0C2E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Property of OPT</a:t>
            </a: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547639A8-C719-4649-B16F-B6FE88479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616200"/>
            <a:ext cx="614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</a:rPr>
              <a:t>OPT(j)  </a:t>
            </a:r>
            <a:r>
              <a:rPr lang="en-US" altLang="en-US" sz="2800"/>
              <a:t>=  max </a:t>
            </a:r>
            <a:r>
              <a:rPr lang="en-US" altLang="en-US"/>
              <a:t>{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B700B7"/>
                </a:solidFill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</a:rPr>
              <a:t>j</a:t>
            </a:r>
            <a:r>
              <a:rPr lang="en-US" altLang="en-US" sz="2800">
                <a:solidFill>
                  <a:srgbClr val="B700B7"/>
                </a:solidFill>
              </a:rPr>
              <a:t> + OPT( p(j) )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B700B7"/>
                </a:solidFill>
              </a:rPr>
              <a:t>OPT(j-1)</a:t>
            </a:r>
            <a:r>
              <a:rPr lang="en-US" altLang="en-US" sz="2800"/>
              <a:t> </a:t>
            </a:r>
            <a:r>
              <a:rPr lang="en-US" altLang="en-US"/>
              <a:t>}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63AEAA21-D3D9-4146-9DB2-6E2A189F9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4013200"/>
            <a:ext cx="6445250" cy="2360613"/>
          </a:xfrm>
          <a:prstGeom prst="cloudCallout">
            <a:avLst>
              <a:gd name="adj1" fmla="val 7606"/>
              <a:gd name="adj2" fmla="val -83185"/>
            </a:avLst>
          </a:prstGeom>
          <a:gradFill rotWithShape="1">
            <a:gsLst>
              <a:gs pos="0">
                <a:srgbClr val="9BC1FF">
                  <a:alpha val="70000"/>
                </a:srgbClr>
              </a:gs>
              <a:gs pos="100000">
                <a:srgbClr val="3F80CD">
                  <a:alpha val="70000"/>
                </a:srgbClr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900">
                <a:solidFill>
                  <a:srgbClr val="FFFFFF"/>
                </a:solidFill>
                <a:latin typeface="Calibri" charset="0"/>
              </a:rPr>
              <a:t>Given </a:t>
            </a:r>
            <a:r>
              <a:rPr lang="en-US" altLang="en-US" sz="2900">
                <a:solidFill>
                  <a:srgbClr val="C000C0"/>
                </a:solidFill>
                <a:latin typeface="Calibri" charset="0"/>
              </a:rPr>
              <a:t>OPT(1)</a:t>
            </a:r>
            <a:r>
              <a:rPr lang="en-US" altLang="en-US" sz="2900">
                <a:solidFill>
                  <a:srgbClr val="FFFFFF"/>
                </a:solidFill>
                <a:latin typeface="Calibri" charset="0"/>
              </a:rPr>
              <a:t>, …, </a:t>
            </a:r>
            <a:r>
              <a:rPr lang="en-US" altLang="en-US" sz="2900">
                <a:solidFill>
                  <a:srgbClr val="C000C0"/>
                </a:solidFill>
                <a:latin typeface="Calibri" charset="0"/>
              </a:rPr>
              <a:t>OPT(j-1)</a:t>
            </a:r>
            <a:r>
              <a:rPr lang="en-US" altLang="en-US" sz="2900">
                <a:solidFill>
                  <a:srgbClr val="FFFFFF"/>
                </a:solidFill>
                <a:latin typeface="Calibri" charset="0"/>
              </a:rPr>
              <a:t>, </a:t>
            </a:r>
          </a:p>
          <a:p>
            <a:pPr algn="ctr" eaLnBrk="1" hangingPunct="1">
              <a:defRPr/>
            </a:pPr>
            <a:r>
              <a:rPr lang="en-US" altLang="en-US" sz="2900">
                <a:solidFill>
                  <a:srgbClr val="FFFFFF"/>
                </a:solidFill>
                <a:latin typeface="Calibri" charset="0"/>
              </a:rPr>
              <a:t>one can compute </a:t>
            </a:r>
            <a:r>
              <a:rPr lang="en-US" altLang="en-US" sz="2900">
                <a:solidFill>
                  <a:srgbClr val="C000C0"/>
                </a:solidFill>
                <a:latin typeface="Calibri" charset="0"/>
              </a:rPr>
              <a:t>OPT(j)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02952F6F-1606-3A4F-932F-56487158E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Recursion+ memory = Iteration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741DB4-6BAA-7542-B8E4-267F98C8A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1417638"/>
            <a:ext cx="5416550" cy="7429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Iteratively compute the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values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3A4A1C6C-AE21-414D-A062-F2F373B061B3}"/>
              </a:ext>
            </a:extLst>
          </p:cNvPr>
          <p:cNvGrpSpPr>
            <a:grpSpLocks/>
          </p:cNvGrpSpPr>
          <p:nvPr/>
        </p:nvGrpSpPr>
        <p:grpSpPr bwMode="auto">
          <a:xfrm>
            <a:off x="2760663" y="3354388"/>
            <a:ext cx="3576637" cy="1606550"/>
            <a:chOff x="1535376" y="3354183"/>
            <a:chExt cx="3577341" cy="160680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25DF86-2E7B-E941-97B0-458592AC6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490" y="3354183"/>
              <a:ext cx="3566227" cy="1606808"/>
            </a:xfrm>
            <a:prstGeom prst="rect">
              <a:avLst/>
            </a:prstGeom>
            <a:solidFill>
              <a:srgbClr val="9BBB59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6632" name="TextBox 5">
              <a:extLst>
                <a:ext uri="{FF2B5EF4-FFF2-40B4-BE49-F238E27FC236}">
                  <a16:creationId xmlns:a16="http://schemas.microsoft.com/office/drawing/2014/main" id="{253DA660-9289-4C46-BCEF-1FD03169F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7941" y="3441495"/>
              <a:ext cx="976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000C0"/>
                  </a:solidFill>
                </a:rPr>
                <a:t>M[0] </a:t>
              </a:r>
              <a:r>
                <a:rPr lang="en-US" altLang="en-US" sz="1800">
                  <a:solidFill>
                    <a:srgbClr val="B700B7"/>
                  </a:solidFill>
                </a:rPr>
                <a:t>= 0</a:t>
              </a:r>
            </a:p>
          </p:txBody>
        </p:sp>
        <p:sp>
          <p:nvSpPr>
            <p:cNvPr id="26633" name="TextBox 6">
              <a:extLst>
                <a:ext uri="{FF2B5EF4-FFF2-40B4-BE49-F238E27FC236}">
                  <a16:creationId xmlns:a16="http://schemas.microsoft.com/office/drawing/2014/main" id="{F19BB2F7-5F1E-D04D-8210-5B2A77A74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7941" y="4298586"/>
              <a:ext cx="33269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000C0"/>
                  </a:solidFill>
                </a:rPr>
                <a:t>M[j] </a:t>
              </a:r>
              <a:r>
                <a:rPr lang="en-US" altLang="en-US" sz="1800"/>
                <a:t>= max </a:t>
              </a:r>
              <a:r>
                <a:rPr lang="en-US" altLang="en-US" sz="2000"/>
                <a:t>{</a:t>
              </a:r>
              <a:r>
                <a:rPr lang="en-US" altLang="en-US" sz="1800"/>
                <a:t> </a:t>
              </a:r>
              <a:r>
                <a:rPr lang="en-US" altLang="en-US" sz="1800">
                  <a:solidFill>
                    <a:srgbClr val="B700B7"/>
                  </a:solidFill>
                </a:rPr>
                <a:t>v</a:t>
              </a:r>
              <a:r>
                <a:rPr lang="en-US" altLang="en-US" sz="1800" baseline="-25000">
                  <a:solidFill>
                    <a:srgbClr val="B700B7"/>
                  </a:solidFill>
                </a:rPr>
                <a:t>j</a:t>
              </a:r>
              <a:r>
                <a:rPr lang="en-US" altLang="en-US" sz="1800"/>
                <a:t> +  </a:t>
              </a:r>
              <a:r>
                <a:rPr lang="en-US" altLang="en-US" sz="1800">
                  <a:solidFill>
                    <a:srgbClr val="C000C0"/>
                  </a:solidFill>
                </a:rPr>
                <a:t>M[</a:t>
              </a:r>
              <a:r>
                <a:rPr lang="en-US" altLang="en-US" sz="1800">
                  <a:solidFill>
                    <a:srgbClr val="B700B7"/>
                  </a:solidFill>
                </a:rPr>
                <a:t>p(j)]</a:t>
              </a:r>
              <a:r>
                <a:rPr lang="en-US" altLang="en-US" sz="1800"/>
                <a:t>, </a:t>
              </a:r>
              <a:r>
                <a:rPr lang="en-US" altLang="en-US" sz="1800">
                  <a:solidFill>
                    <a:srgbClr val="C000C0"/>
                  </a:solidFill>
                </a:rPr>
                <a:t>M[</a:t>
              </a:r>
              <a:r>
                <a:rPr lang="en-US" altLang="en-US" sz="1800">
                  <a:solidFill>
                    <a:srgbClr val="B700B7"/>
                  </a:solidFill>
                </a:rPr>
                <a:t>j-1</a:t>
              </a:r>
              <a:r>
                <a:rPr lang="en-US" altLang="en-US" sz="1800"/>
                <a:t>] </a:t>
              </a:r>
              <a:r>
                <a:rPr lang="en-US" altLang="en-US" sz="2000"/>
                <a:t>}</a:t>
              </a:r>
            </a:p>
          </p:txBody>
        </p:sp>
        <p:sp>
          <p:nvSpPr>
            <p:cNvPr id="26634" name="TextBox 7">
              <a:extLst>
                <a:ext uri="{FF2B5EF4-FFF2-40B4-BE49-F238E27FC236}">
                  <a16:creationId xmlns:a16="http://schemas.microsoft.com/office/drawing/2014/main" id="{D24257D5-32B9-7742-84D9-1D3644E39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5376" y="3876935"/>
              <a:ext cx="12249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For </a:t>
              </a:r>
              <a:r>
                <a:rPr lang="en-US" altLang="en-US" sz="1800">
                  <a:solidFill>
                    <a:srgbClr val="B700B7"/>
                  </a:solidFill>
                </a:rPr>
                <a:t>j=1,…,n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6A1A5E6-CEEE-FB4F-B988-CA70378C0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2930525"/>
            <a:ext cx="231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Iterative-Compute-Opt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6366074F-8B9A-E844-BCAB-D5CB31E6D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4960938"/>
            <a:ext cx="2335212" cy="955675"/>
          </a:xfrm>
          <a:prstGeom prst="cloudCallout">
            <a:avLst>
              <a:gd name="adj1" fmla="val -13398"/>
              <a:gd name="adj2" fmla="val 38634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M[j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] = 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92148E43-D8E1-8E4F-A9BA-86EF53495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960938"/>
            <a:ext cx="2335213" cy="955675"/>
          </a:xfrm>
          <a:prstGeom prst="cloudCallout">
            <a:avLst>
              <a:gd name="adj1" fmla="val -13398"/>
              <a:gd name="adj2" fmla="val 38634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) </a:t>
            </a:r>
            <a:r>
              <a:rPr lang="en-US" dirty="0">
                <a:latin typeface="+mn-lt"/>
                <a:ea typeface="+mn-ea"/>
              </a:rPr>
              <a:t>run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0373A135-D7A5-2E47-B00A-D66E478A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FE6E9A9C-C8C3-494F-98A9-B9D06E574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Algo run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14A42A4F-A450-9F48-965D-F6043BDD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8674" name="TextBox 2">
            <a:extLst>
              <a:ext uri="{FF2B5EF4-FFF2-40B4-BE49-F238E27FC236}">
                <a16:creationId xmlns:a16="http://schemas.microsoft.com/office/drawing/2014/main" id="{7B9AB110-1A7B-174D-8E11-978FB1545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1417638"/>
            <a:ext cx="249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Sec 6.1, 6.2 of [KT]</a:t>
            </a:r>
          </a:p>
        </p:txBody>
      </p:sp>
      <p:pic>
        <p:nvPicPr>
          <p:cNvPr id="28675" name="Picture 4" descr="Picture 1.png">
            <a:extLst>
              <a:ext uri="{FF2B5EF4-FFF2-40B4-BE49-F238E27FC236}">
                <a16:creationId xmlns:a16="http://schemas.microsoft.com/office/drawing/2014/main" id="{15ED5C7D-E957-2A4B-83A3-316A3BB6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91AB-594C-E043-8EC0-EE07096B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When to use Dynamic Programming</a:t>
            </a:r>
          </a:p>
        </p:txBody>
      </p:sp>
      <p:sp>
        <p:nvSpPr>
          <p:cNvPr id="29698" name="TextBox 2">
            <a:extLst>
              <a:ext uri="{FF2B5EF4-FFF2-40B4-BE49-F238E27FC236}">
                <a16:creationId xmlns:a16="http://schemas.microsoft.com/office/drawing/2014/main" id="{1EA10647-011A-1147-9ECC-85C775E79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670175"/>
            <a:ext cx="424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are polynomially many sub-problems</a:t>
            </a:r>
          </a:p>
        </p:txBody>
      </p:sp>
      <p:sp>
        <p:nvSpPr>
          <p:cNvPr id="29699" name="TextBox 3">
            <a:extLst>
              <a:ext uri="{FF2B5EF4-FFF2-40B4-BE49-F238E27FC236}">
                <a16:creationId xmlns:a16="http://schemas.microsoft.com/office/drawing/2014/main" id="{7833333D-1562-AA47-8255-4336FD980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852863"/>
            <a:ext cx="641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Optimal solution can be computed from solutions to sub-problems</a:t>
            </a:r>
          </a:p>
        </p:txBody>
      </p:sp>
      <p:sp>
        <p:nvSpPr>
          <p:cNvPr id="29700" name="TextBox 4">
            <a:extLst>
              <a:ext uri="{FF2B5EF4-FFF2-40B4-BE49-F238E27FC236}">
                <a16:creationId xmlns:a16="http://schemas.microsoft.com/office/drawing/2014/main" id="{B1956DC8-C21C-F543-A6EA-29046E0F8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5037138"/>
            <a:ext cx="703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is an ordering among sub-problem that allows for iterative solution</a:t>
            </a: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79DE4A72-0A55-EB41-9668-8059E80F2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111250"/>
            <a:ext cx="15208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6">
            <a:extLst>
              <a:ext uri="{FF2B5EF4-FFF2-40B4-BE49-F238E27FC236}">
                <a16:creationId xmlns:a16="http://schemas.microsoft.com/office/drawing/2014/main" id="{0FDFCDFC-7A78-A741-BE03-CB85B7783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3429000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Richard Bellman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DE141-F12F-D840-BECA-CC4A99958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3198813"/>
            <a:ext cx="2852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OPT(1)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OPT(n)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3FA447FC-8A2F-3947-87FE-F8A79F7F2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4265613"/>
            <a:ext cx="614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</a:rPr>
              <a:t>OPT(j)  </a:t>
            </a:r>
            <a:r>
              <a:rPr lang="en-US" altLang="en-US" sz="2800"/>
              <a:t>=  max </a:t>
            </a:r>
            <a:r>
              <a:rPr lang="en-US" altLang="en-US"/>
              <a:t>{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B700B7"/>
                </a:solidFill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</a:rPr>
              <a:t>j</a:t>
            </a:r>
            <a:r>
              <a:rPr lang="en-US" altLang="en-US" sz="2800">
                <a:solidFill>
                  <a:srgbClr val="B700B7"/>
                </a:solidFill>
              </a:rPr>
              <a:t> + OPT( p(j) )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B700B7"/>
                </a:solidFill>
              </a:rPr>
              <a:t>OPT(j-1)</a:t>
            </a:r>
            <a:r>
              <a:rPr lang="en-US" altLang="en-US" sz="2800"/>
              <a:t> </a:t>
            </a:r>
            <a:r>
              <a:rPr lang="en-US" altLang="en-US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E6998C-4BF5-5541-A72E-E11AD1696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5770563"/>
            <a:ext cx="6413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 (j) </a:t>
            </a:r>
            <a:r>
              <a:rPr lang="en-US" altLang="en-US" sz="2400">
                <a:latin typeface="Arial" panose="020B0604020202020204" pitchFamily="34" charset="0"/>
              </a:rPr>
              <a:t>only depends on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OPT(j-1)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OPT(1)</a:t>
            </a:r>
            <a:endParaRPr lang="en-US" altLang="en-US" sz="1800">
              <a:solidFill>
                <a:srgbClr val="B700B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CA07074A-36E1-1D40-8A6A-276DAD8A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Scheduling to min idle cycles</a:t>
            </a:r>
          </a:p>
        </p:txBody>
      </p:sp>
      <p:sp>
        <p:nvSpPr>
          <p:cNvPr id="30722" name="TextBox 2">
            <a:extLst>
              <a:ext uri="{FF2B5EF4-FFF2-40B4-BE49-F238E27FC236}">
                <a16:creationId xmlns:a16="http://schemas.microsoft.com/office/drawing/2014/main" id="{19E836A1-A04D-3F44-9B93-0D5A7E0F7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944688"/>
            <a:ext cx="4113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jobs,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 baseline="30000">
                <a:latin typeface="Arial" panose="020B0604020202020204" pitchFamily="34" charset="0"/>
              </a:rPr>
              <a:t>th</a:t>
            </a:r>
            <a:r>
              <a:rPr lang="en-US" altLang="en-US" sz="2400">
                <a:latin typeface="Arial" panose="020B0604020202020204" pitchFamily="34" charset="0"/>
              </a:rPr>
              <a:t> job takes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>
                <a:latin typeface="Arial" panose="020B0604020202020204" pitchFamily="34" charset="0"/>
              </a:rPr>
              <a:t> cycles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578AC0-7D0C-DA48-885E-325DB902F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4060825"/>
            <a:ext cx="821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What is the maximum number of cycles you can schedule?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2F88F3-D8E4-3A45-9E19-A993B52AF380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2798763"/>
            <a:ext cx="6735762" cy="673100"/>
            <a:chOff x="769849" y="2799108"/>
            <a:chExt cx="6735204" cy="673100"/>
          </a:xfrm>
        </p:grpSpPr>
        <p:sp>
          <p:nvSpPr>
            <p:cNvPr id="30725" name="TextBox 3">
              <a:extLst>
                <a:ext uri="{FF2B5EF4-FFF2-40B4-BE49-F238E27FC236}">
                  <a16:creationId xmlns:a16="http://schemas.microsoft.com/office/drawing/2014/main" id="{77C4ECC5-CA40-C24D-954A-2F6C57F9E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849" y="2979183"/>
              <a:ext cx="45360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You have </a:t>
              </a:r>
              <a:r>
                <a:rPr lang="en-US" altLang="en-US" sz="2400">
                  <a:solidFill>
                    <a:srgbClr val="B700B7"/>
                  </a:solidFill>
                  <a:latin typeface="Arial" panose="020B0604020202020204" pitchFamily="34" charset="0"/>
                </a:rPr>
                <a:t>W</a:t>
              </a:r>
              <a:r>
                <a:rPr lang="en-US" altLang="en-US" sz="2400">
                  <a:latin typeface="Arial" panose="020B0604020202020204" pitchFamily="34" charset="0"/>
                </a:rPr>
                <a:t> cycles on the cloud</a:t>
              </a:r>
            </a:p>
          </p:txBody>
        </p:sp>
        <p:pic>
          <p:nvPicPr>
            <p:cNvPr id="30726" name="Picture 5" descr="Screen Shot 2016-11-19 at 10.25.33 PM.png">
              <a:extLst>
                <a:ext uri="{FF2B5EF4-FFF2-40B4-BE49-F238E27FC236}">
                  <a16:creationId xmlns:a16="http://schemas.microsoft.com/office/drawing/2014/main" id="{3FC9F3DD-1214-2140-A54A-C174349C1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153" y="2799108"/>
              <a:ext cx="17399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FB42-68EE-F343-AB70-F7995D00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 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B0702-A785-E341-8C19-E9EFB9755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84299"/>
            <a:ext cx="9163713" cy="4934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69C066-85A0-224D-A08A-84FC3D687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62" y="2242877"/>
            <a:ext cx="8864186" cy="139417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71988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6039E355-BAC4-F346-B081-8CCAED88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6" name="TextBox 2">
            <a:extLst>
              <a:ext uri="{FF2B5EF4-FFF2-40B4-BE49-F238E27FC236}">
                <a16:creationId xmlns:a16="http://schemas.microsoft.com/office/drawing/2014/main" id="{1C932715-4DC1-E045-9DA2-235F1843B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2443163"/>
            <a:ext cx="417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Dynamic Program for Subset Sum problem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6D6E2B68-F0F8-CC4F-A04F-8D019EDA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May the Bellman force be with you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AF4C27FB-442F-BC45-A45F-C50689005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273175"/>
            <a:ext cx="344487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8BC9-092F-08A1-C1C1-ACCC1171B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dope panel on Tue!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AA540-E01A-5C0E-C548-18FD88C1D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44" y="1263022"/>
            <a:ext cx="7360920" cy="5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3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1BA2E511-CBA8-714B-BB24-A5532672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Weighted Interval Scheduling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66952F7E-4F12-8348-9E89-6381F571B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344738"/>
            <a:ext cx="2657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Input: </a:t>
            </a:r>
            <a:r>
              <a:rPr lang="en-US" altLang="en-US" sz="2400">
                <a:solidFill>
                  <a:srgbClr val="B700B7"/>
                </a:solidFill>
              </a:rPr>
              <a:t>n</a:t>
            </a:r>
            <a:r>
              <a:rPr lang="en-US" altLang="en-US" sz="2400"/>
              <a:t> jobs (</a:t>
            </a:r>
            <a:r>
              <a:rPr lang="en-US" altLang="en-US" sz="2400">
                <a:solidFill>
                  <a:srgbClr val="B700B7"/>
                </a:solidFill>
              </a:rPr>
              <a:t>s</a:t>
            </a:r>
            <a:r>
              <a:rPr lang="en-US" altLang="en-US" sz="2400" baseline="-25000">
                <a:solidFill>
                  <a:srgbClr val="B700B7"/>
                </a:solidFill>
              </a:rPr>
              <a:t>i</a:t>
            </a:r>
            <a:r>
              <a:rPr lang="en-US" altLang="en-US" sz="2400">
                <a:solidFill>
                  <a:srgbClr val="B700B7"/>
                </a:solidFill>
              </a:rPr>
              <a:t>,f</a:t>
            </a:r>
            <a:r>
              <a:rPr lang="en-US" altLang="en-US" sz="2400" baseline="-25000">
                <a:solidFill>
                  <a:srgbClr val="B700B7"/>
                </a:solidFill>
              </a:rPr>
              <a:t>i</a:t>
            </a:r>
            <a:r>
              <a:rPr lang="en-US" altLang="en-US" sz="2400">
                <a:solidFill>
                  <a:srgbClr val="B700B7"/>
                </a:solidFill>
              </a:rPr>
              <a:t>,v</a:t>
            </a:r>
            <a:r>
              <a:rPr lang="en-US" altLang="en-US" sz="2400" baseline="-25000">
                <a:solidFill>
                  <a:srgbClr val="B700B7"/>
                </a:solidFill>
              </a:rPr>
              <a:t>i</a:t>
            </a:r>
            <a:r>
              <a:rPr lang="en-US" altLang="en-US" sz="2400"/>
              <a:t>)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B290EBD6-B5C6-8E4B-BF44-45BB923C4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3429000"/>
            <a:ext cx="715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Output: A schedule </a:t>
            </a:r>
            <a:r>
              <a:rPr lang="en-US" altLang="en-US" sz="2400">
                <a:solidFill>
                  <a:srgbClr val="B700B7"/>
                </a:solidFill>
              </a:rPr>
              <a:t>S</a:t>
            </a:r>
            <a:r>
              <a:rPr lang="en-US" altLang="en-US" sz="2400"/>
              <a:t> s.t. no two jobs in </a:t>
            </a:r>
            <a:r>
              <a:rPr lang="en-US" altLang="en-US" sz="2400">
                <a:solidFill>
                  <a:srgbClr val="B700B7"/>
                </a:solidFill>
              </a:rPr>
              <a:t>S</a:t>
            </a:r>
            <a:r>
              <a:rPr lang="en-US" altLang="en-US" sz="2400"/>
              <a:t> have a conflict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8D649BC-3467-6D4F-BAB3-9B7987452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8" y="4200525"/>
            <a:ext cx="227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Goal: max </a:t>
            </a:r>
            <a:r>
              <a:rPr lang="en-US" altLang="en-US" sz="2400">
                <a:solidFill>
                  <a:srgbClr val="B700B7"/>
                </a:solidFill>
              </a:rPr>
              <a:t>Σ</a:t>
            </a:r>
            <a:r>
              <a:rPr lang="en-US" altLang="en-US" sz="2400" baseline="-25000">
                <a:solidFill>
                  <a:srgbClr val="B700B7"/>
                </a:solidFill>
              </a:rPr>
              <a:t>i in S </a:t>
            </a:r>
            <a:r>
              <a:rPr lang="en-US" altLang="en-US" sz="2400">
                <a:solidFill>
                  <a:srgbClr val="B700B7"/>
                </a:solidFill>
              </a:rPr>
              <a:t>v</a:t>
            </a:r>
            <a:r>
              <a:rPr lang="en-US" altLang="en-US" sz="2400" baseline="-25000">
                <a:solidFill>
                  <a:srgbClr val="B700B7"/>
                </a:solidFill>
              </a:rPr>
              <a:t>j</a:t>
            </a: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F4F16B91-7A46-8E42-8A65-3DE173DFF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5265738"/>
            <a:ext cx="424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Assume: jobs are sorted by their finish time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C4B750D-1BF5-1845-BB46-E510910D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Couple more definitions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EF98D154-530F-734E-8F36-D816296E1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019300"/>
            <a:ext cx="5292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B700B7"/>
                </a:solidFill>
              </a:rPr>
              <a:t>p(j) </a:t>
            </a:r>
            <a:r>
              <a:rPr lang="en-US" altLang="en-US" sz="2200"/>
              <a:t>= largest </a:t>
            </a:r>
            <a:r>
              <a:rPr lang="en-US" altLang="en-US" sz="2200">
                <a:solidFill>
                  <a:srgbClr val="B700B7"/>
                </a:solidFill>
              </a:rPr>
              <a:t>i &lt; j</a:t>
            </a:r>
            <a:r>
              <a:rPr lang="en-US" altLang="en-US" sz="2200"/>
              <a:t> s.t. </a:t>
            </a:r>
            <a:r>
              <a:rPr lang="en-US" altLang="en-US" sz="2200">
                <a:solidFill>
                  <a:srgbClr val="B700B7"/>
                </a:solidFill>
              </a:rPr>
              <a:t>i</a:t>
            </a:r>
            <a:r>
              <a:rPr lang="en-US" altLang="en-US" sz="2200"/>
              <a:t> does not conflict with </a:t>
            </a:r>
            <a:r>
              <a:rPr lang="en-US" altLang="en-US" sz="2200">
                <a:solidFill>
                  <a:srgbClr val="B700B7"/>
                </a:solidFill>
              </a:rPr>
              <a:t>j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93573752-7B11-D84E-9422-4A0238D57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711450"/>
            <a:ext cx="2524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= </a:t>
            </a:r>
            <a:r>
              <a:rPr lang="en-US" altLang="en-US" sz="2200">
                <a:solidFill>
                  <a:srgbClr val="B700B7"/>
                </a:solidFill>
              </a:rPr>
              <a:t>0</a:t>
            </a:r>
            <a:r>
              <a:rPr lang="en-US" altLang="en-US" sz="2200"/>
              <a:t> if no such</a:t>
            </a:r>
            <a:r>
              <a:rPr lang="en-US" altLang="en-US" sz="2200">
                <a:solidFill>
                  <a:srgbClr val="B700B7"/>
                </a:solidFill>
              </a:rPr>
              <a:t> i </a:t>
            </a:r>
            <a:r>
              <a:rPr lang="en-US" altLang="en-US" sz="2200"/>
              <a:t>exists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19AEA69B-C4CA-3144-922F-B8764D3B2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3994150"/>
            <a:ext cx="506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</a:rPr>
              <a:t>OPT(j) </a:t>
            </a:r>
            <a:r>
              <a:rPr lang="en-US" altLang="en-US" sz="2400"/>
              <a:t>= optimal value on instance </a:t>
            </a:r>
            <a:r>
              <a:rPr lang="en-US" altLang="en-US" sz="2400">
                <a:solidFill>
                  <a:srgbClr val="B700B7"/>
                </a:solidFill>
              </a:rPr>
              <a:t>1,..,j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3C30BAC8-6F10-2F46-9798-4B53AED14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2449513"/>
            <a:ext cx="2238375" cy="1282700"/>
          </a:xfrm>
          <a:prstGeom prst="cloudCallout">
            <a:avLst>
              <a:gd name="adj1" fmla="val -98889"/>
              <a:gd name="adj2" fmla="val -5513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p(j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 &lt;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endParaRPr lang="en-US" dirty="0">
              <a:solidFill>
                <a:srgbClr val="B700B7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B25A8E16-02BE-E543-8CFF-36F92EDF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Property of OPT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894C391A-93D4-C248-A6BB-286D44650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616200"/>
            <a:ext cx="614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</a:rPr>
              <a:t>OPT(j)  </a:t>
            </a:r>
            <a:r>
              <a:rPr lang="en-US" altLang="en-US" sz="2800"/>
              <a:t>=  max </a:t>
            </a:r>
            <a:r>
              <a:rPr lang="en-US" altLang="en-US"/>
              <a:t>{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B700B7"/>
                </a:solidFill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</a:rPr>
              <a:t>j</a:t>
            </a:r>
            <a:r>
              <a:rPr lang="en-US" altLang="en-US" sz="2800">
                <a:solidFill>
                  <a:srgbClr val="B700B7"/>
                </a:solidFill>
              </a:rPr>
              <a:t> + OPT( p(j) )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B700B7"/>
                </a:solidFill>
              </a:rPr>
              <a:t>OPT(j-1)</a:t>
            </a:r>
            <a:r>
              <a:rPr lang="en-US" altLang="en-US" sz="2800"/>
              <a:t> </a:t>
            </a:r>
            <a:r>
              <a:rPr lang="en-US" altLang="en-US"/>
              <a:t>}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DB1828C4-7BDA-D745-854F-CD52815B6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885950"/>
            <a:ext cx="1812925" cy="371475"/>
          </a:xfrm>
          <a:prstGeom prst="wedgeRoundRectCallout">
            <a:avLst>
              <a:gd name="adj1" fmla="val 19287"/>
              <a:gd name="adj2" fmla="val 191088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in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C1C3566E-71E7-B749-89A8-A19FF5D31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950" y="1700213"/>
            <a:ext cx="1811338" cy="371475"/>
          </a:xfrm>
          <a:prstGeom prst="wedgeRoundRectCallout">
            <a:avLst>
              <a:gd name="adj1" fmla="val -4065"/>
              <a:gd name="adj2" fmla="val 214468"/>
              <a:gd name="adj3" fmla="val 16667"/>
            </a:avLst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not in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19F369FC-316A-5C46-A4AA-380554958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951288"/>
            <a:ext cx="5308600" cy="2182812"/>
          </a:xfrm>
          <a:prstGeom prst="cloudCallout">
            <a:avLst>
              <a:gd name="adj1" fmla="val -8361"/>
              <a:gd name="adj2" fmla="val -84264"/>
            </a:avLst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Given </a:t>
            </a:r>
            <a:r>
              <a:rPr lang="en-US" altLang="en-US" sz="2300">
                <a:solidFill>
                  <a:srgbClr val="B700B7"/>
                </a:solidFill>
                <a:latin typeface="Calibri" charset="0"/>
              </a:rPr>
              <a:t>OPT(1)</a:t>
            </a: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,…., </a:t>
            </a:r>
            <a:r>
              <a:rPr lang="en-US" altLang="en-US" sz="2300">
                <a:solidFill>
                  <a:srgbClr val="B700B7"/>
                </a:solidFill>
                <a:latin typeface="Calibri" charset="0"/>
              </a:rPr>
              <a:t>OPT(j-1)</a:t>
            </a: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, how can one figure out if </a:t>
            </a:r>
            <a:r>
              <a:rPr lang="en-US" altLang="en-US" sz="2300">
                <a:solidFill>
                  <a:srgbClr val="B700B7"/>
                </a:solidFill>
                <a:latin typeface="Calibri" charset="0"/>
              </a:rPr>
              <a:t>j</a:t>
            </a: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 in optimal solution or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BBD36F-65DF-6E47-B884-1A247C324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2735263"/>
            <a:ext cx="5635625" cy="1433512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2E1EA7B8-5DD0-E849-848E-F1816171C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recursive algorithm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C894EAE3-74A2-384B-8020-9D7B7E601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954213"/>
            <a:ext cx="166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Compute-Opt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B700B7"/>
                </a:solidFill>
              </a:rPr>
              <a:t>j</a:t>
            </a:r>
            <a:r>
              <a:rPr lang="en-US" altLang="en-US" sz="1800"/>
              <a:t>)</a:t>
            </a:r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2A0AF20E-8783-044A-AA6A-5B0C3DF13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822575"/>
            <a:ext cx="205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j = 0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0</a:t>
            </a:r>
          </a:p>
        </p:txBody>
      </p:sp>
      <p:sp>
        <p:nvSpPr>
          <p:cNvPr id="20485" name="TextBox 5">
            <a:extLst>
              <a:ext uri="{FF2B5EF4-FFF2-40B4-BE49-F238E27FC236}">
                <a16:creationId xmlns:a16="http://schemas.microsoft.com/office/drawing/2014/main" id="{93190E09-2BAE-9C45-ADE6-9CAF9559F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538538"/>
            <a:ext cx="562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max </a:t>
            </a:r>
            <a:r>
              <a:rPr lang="en-US" altLang="en-US" sz="2000"/>
              <a:t>{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B700B7"/>
                </a:solidFill>
              </a:rPr>
              <a:t>v</a:t>
            </a:r>
            <a:r>
              <a:rPr lang="en-US" altLang="en-US" sz="1800" baseline="-25000">
                <a:solidFill>
                  <a:srgbClr val="B700B7"/>
                </a:solidFill>
              </a:rPr>
              <a:t>j</a:t>
            </a:r>
            <a:r>
              <a:rPr lang="en-US" altLang="en-US" sz="1800"/>
              <a:t> + </a:t>
            </a:r>
            <a:r>
              <a:rPr lang="en-US" altLang="en-US" sz="1800">
                <a:solidFill>
                  <a:srgbClr val="0000FF"/>
                </a:solidFill>
              </a:rPr>
              <a:t>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p(j)</a:t>
            </a:r>
            <a:r>
              <a:rPr lang="en-US" altLang="en-US" sz="1800"/>
              <a:t> ), </a:t>
            </a:r>
            <a:r>
              <a:rPr lang="en-US" altLang="en-US" sz="1800">
                <a:solidFill>
                  <a:srgbClr val="0000FF"/>
                </a:solidFill>
              </a:rPr>
              <a:t>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j-1</a:t>
            </a:r>
            <a:r>
              <a:rPr lang="en-US" altLang="en-US" sz="1800"/>
              <a:t> ) </a:t>
            </a:r>
            <a:r>
              <a:rPr lang="en-US" altLang="en-US" sz="2000"/>
              <a:t>}</a:t>
            </a:r>
          </a:p>
        </p:txBody>
      </p:sp>
      <p:sp>
        <p:nvSpPr>
          <p:cNvPr id="20486" name="TextBox 2">
            <a:extLst>
              <a:ext uri="{FF2B5EF4-FFF2-40B4-BE49-F238E27FC236}">
                <a16:creationId xmlns:a16="http://schemas.microsoft.com/office/drawing/2014/main" id="{EAD5ADAF-711D-4442-94DB-2F585B210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5343525"/>
            <a:ext cx="614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</a:rPr>
              <a:t>OPT(j)  </a:t>
            </a:r>
            <a:r>
              <a:rPr lang="en-US" altLang="en-US" sz="2800"/>
              <a:t>=  max </a:t>
            </a:r>
            <a:r>
              <a:rPr lang="en-US" altLang="en-US"/>
              <a:t>{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B700B7"/>
                </a:solidFill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</a:rPr>
              <a:t>j</a:t>
            </a:r>
            <a:r>
              <a:rPr lang="en-US" altLang="en-US" sz="2800">
                <a:solidFill>
                  <a:srgbClr val="B700B7"/>
                </a:solidFill>
              </a:rPr>
              <a:t> + OPT( p(j) )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B700B7"/>
                </a:solidFill>
              </a:rPr>
              <a:t>OPT(j-1)</a:t>
            </a:r>
            <a:r>
              <a:rPr lang="en-US" altLang="en-US" sz="2800"/>
              <a:t> </a:t>
            </a:r>
            <a:r>
              <a:rPr lang="en-US" altLang="en-US"/>
              <a:t>}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625E0DCD-783B-0941-AD5B-1AE2FC5C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Exponential Running Time</a:t>
            </a:r>
          </a:p>
        </p:txBody>
      </p:sp>
      <p:grpSp>
        <p:nvGrpSpPr>
          <p:cNvPr id="21506" name="Group 46">
            <a:extLst>
              <a:ext uri="{FF2B5EF4-FFF2-40B4-BE49-F238E27FC236}">
                <a16:creationId xmlns:a16="http://schemas.microsoft.com/office/drawing/2014/main" id="{AF620CA9-FC7D-EB43-A15B-9F0D0CCFACD7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1563688"/>
            <a:ext cx="3717925" cy="1835150"/>
            <a:chOff x="812539" y="1933069"/>
            <a:chExt cx="3717181" cy="1834594"/>
          </a:xfrm>
        </p:grpSpPr>
        <p:grpSp>
          <p:nvGrpSpPr>
            <p:cNvPr id="21538" name="Group 11">
              <a:extLst>
                <a:ext uri="{FF2B5EF4-FFF2-40B4-BE49-F238E27FC236}">
                  <a16:creationId xmlns:a16="http://schemas.microsoft.com/office/drawing/2014/main" id="{279B776D-3D81-BF48-BE29-EDAEBD1454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2539" y="2182757"/>
              <a:ext cx="1239855" cy="173690"/>
              <a:chOff x="812539" y="2182757"/>
              <a:chExt cx="1239855" cy="173690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8AD14445-9265-924B-9753-7D5ECA1AA8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127" y="2258407"/>
                <a:ext cx="1236415" cy="952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8A711C2-6CE9-F140-B669-C2AA6B9F183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4049" y="2268723"/>
                <a:ext cx="174572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F4B18C0-98DA-B145-9DEE-C9F9BC050D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6046" y="2268723"/>
                <a:ext cx="174572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39" name="Group 12">
              <a:extLst>
                <a:ext uri="{FF2B5EF4-FFF2-40B4-BE49-F238E27FC236}">
                  <a16:creationId xmlns:a16="http://schemas.microsoft.com/office/drawing/2014/main" id="{4B7A6BEC-A390-B945-B462-71CD8A077E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2466" y="2508848"/>
              <a:ext cx="1239855" cy="173690"/>
              <a:chOff x="812539" y="2182757"/>
              <a:chExt cx="1239855" cy="17369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C60A94D-73B4-D048-8E93-D1D4AC4784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788" y="2257656"/>
                <a:ext cx="1236416" cy="1110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DFE8054-2E54-B644-8663-18897884BB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504" y="2268765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0129A3B-7D19-D847-B82B-9177F95EA45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502" y="2268765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40" name="Group 16">
              <a:extLst>
                <a:ext uri="{FF2B5EF4-FFF2-40B4-BE49-F238E27FC236}">
                  <a16:creationId xmlns:a16="http://schemas.microsoft.com/office/drawing/2014/main" id="{EE9BF506-6EF9-6C4F-8388-7968BC2972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599" y="2834939"/>
              <a:ext cx="1239855" cy="173690"/>
              <a:chOff x="812539" y="2182757"/>
              <a:chExt cx="1239855" cy="17369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0D36566-3FE5-6249-8BC7-E3BF79D71B4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656" y="2258491"/>
                <a:ext cx="1236416" cy="952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0106889-0C1C-764F-8CF1-3BA5F23518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4579" y="2268807"/>
                <a:ext cx="174572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EF0B7A6-9167-454A-B3C3-88C5CE5944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6576" y="2268807"/>
                <a:ext cx="174572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41" name="Group 20">
              <a:extLst>
                <a:ext uri="{FF2B5EF4-FFF2-40B4-BE49-F238E27FC236}">
                  <a16:creationId xmlns:a16="http://schemas.microsoft.com/office/drawing/2014/main" id="{B213AA9A-0E1E-AA43-A510-28D49E1A1B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2321" y="3224888"/>
              <a:ext cx="1239855" cy="173690"/>
              <a:chOff x="812539" y="2182757"/>
              <a:chExt cx="1239855" cy="17369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3FBD201-A6A6-1D49-B4C3-F7C4163DE4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523" y="2257360"/>
                <a:ext cx="1236415" cy="1111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9002035-97B3-444D-8D64-1A60E1F8CE7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239" y="2268470"/>
                <a:ext cx="172984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FD0C14D-17FB-8A4E-A3D1-E65648C145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236" y="2268470"/>
                <a:ext cx="172984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42" name="Group 24">
              <a:extLst>
                <a:ext uri="{FF2B5EF4-FFF2-40B4-BE49-F238E27FC236}">
                  <a16:creationId xmlns:a16="http://schemas.microsoft.com/office/drawing/2014/main" id="{225925FF-6F70-334C-8B4B-3700CED5C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9865" y="3593973"/>
              <a:ext cx="1239855" cy="173690"/>
              <a:chOff x="812539" y="2182757"/>
              <a:chExt cx="1239855" cy="17369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381B988-A4AB-5842-B7EA-25FEF2FC84F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392" y="2258052"/>
                <a:ext cx="1236416" cy="1110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A1AF76F-351E-384A-9879-E36EB4CCC1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109" y="2269161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85F3442-F5F2-5A40-AB2B-D5867DB7C1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106" y="2269161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543" name="TextBox 28">
              <a:extLst>
                <a:ext uri="{FF2B5EF4-FFF2-40B4-BE49-F238E27FC236}">
                  <a16:creationId xmlns:a16="http://schemas.microsoft.com/office/drawing/2014/main" id="{41164DE0-1211-1648-BEDB-88FE23F98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893" y="1933069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1544" name="TextBox 29">
              <a:extLst>
                <a:ext uri="{FF2B5EF4-FFF2-40B4-BE49-F238E27FC236}">
                  <a16:creationId xmlns:a16="http://schemas.microsoft.com/office/drawing/2014/main" id="{6FCDBE31-25FC-F64A-B912-125002D2A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4552" y="2247283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1545" name="TextBox 30">
              <a:extLst>
                <a:ext uri="{FF2B5EF4-FFF2-40B4-BE49-F238E27FC236}">
                  <a16:creationId xmlns:a16="http://schemas.microsoft.com/office/drawing/2014/main" id="{8CB454C0-3D45-6D4E-B123-B470A536C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768" y="254129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1546" name="TextBox 31">
              <a:extLst>
                <a:ext uri="{FF2B5EF4-FFF2-40B4-BE49-F238E27FC236}">
                  <a16:creationId xmlns:a16="http://schemas.microsoft.com/office/drawing/2014/main" id="{A05F27E6-BF50-8D4C-AEE3-8AE05E8A1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3224" y="293234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1547" name="TextBox 32">
              <a:extLst>
                <a:ext uri="{FF2B5EF4-FFF2-40B4-BE49-F238E27FC236}">
                  <a16:creationId xmlns:a16="http://schemas.microsoft.com/office/drawing/2014/main" id="{F73A6CC7-E511-344D-8387-FD4A3A1B2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957" y="3300633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6399961-D9F1-C74E-96DD-3EADF1FAE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1736725"/>
            <a:ext cx="1584325" cy="771525"/>
          </a:xfrm>
          <a:prstGeom prst="roundRect">
            <a:avLst>
              <a:gd name="adj" fmla="val 16667"/>
            </a:avLst>
          </a:prstGeom>
          <a:solidFill>
            <a:srgbClr val="D7E4BD">
              <a:alpha val="5294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p(j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 = j-2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84C2399-5EE4-6C4E-8D3A-D33AD6369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900" y="3398838"/>
            <a:ext cx="923925" cy="563562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300" dirty="0">
                <a:solidFill>
                  <a:schemeClr val="lt1"/>
                </a:solidFill>
                <a:latin typeface="+mn-lt"/>
                <a:ea typeface="+mn-ea"/>
              </a:rPr>
              <a:t>OPT(5)</a:t>
            </a:r>
          </a:p>
        </p:txBody>
      </p:sp>
      <p:grpSp>
        <p:nvGrpSpPr>
          <p:cNvPr id="9" name="Group 74">
            <a:extLst>
              <a:ext uri="{FF2B5EF4-FFF2-40B4-BE49-F238E27FC236}">
                <a16:creationId xmlns:a16="http://schemas.microsoft.com/office/drawing/2014/main" id="{2B2130DC-64A1-E140-BF6F-B2DADB815BDB}"/>
              </a:ext>
            </a:extLst>
          </p:cNvPr>
          <p:cNvGrpSpPr>
            <a:grpSpLocks/>
          </p:cNvGrpSpPr>
          <p:nvPr/>
        </p:nvGrpSpPr>
        <p:grpSpPr bwMode="auto">
          <a:xfrm>
            <a:off x="3738563" y="3879850"/>
            <a:ext cx="2768600" cy="798513"/>
            <a:chOff x="3738992" y="3879728"/>
            <a:chExt cx="2768031" cy="79865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8EE10B6-3F8E-1A4C-AE79-B4415CA97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992" y="4114719"/>
              <a:ext cx="922147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OPT(3)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C152501-9BF9-8444-B3AB-0E62F423F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875" y="4114719"/>
              <a:ext cx="922148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OPT(4)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966F297-35BA-ED4B-BA85-E8FC891C289B}"/>
                </a:ext>
              </a:extLst>
            </p:cNvPr>
            <p:cNvCxnSpPr>
              <a:cxnSpLocks noChangeShapeType="1"/>
              <a:stCxn id="35" idx="3"/>
            </p:cNvCxnSpPr>
            <p:nvPr/>
          </p:nvCxnSpPr>
          <p:spPr bwMode="auto">
            <a:xfrm rot="5400000">
              <a:off x="4480951" y="3799620"/>
              <a:ext cx="234991" cy="395207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AE59667-5385-9E44-BA07-A05DC4F0EA99}"/>
                </a:ext>
              </a:extLst>
            </p:cNvPr>
            <p:cNvCxnSpPr>
              <a:cxnSpLocks noChangeShapeType="1"/>
              <a:stCxn id="35" idx="5"/>
              <a:endCxn id="37" idx="1"/>
            </p:cNvCxnSpPr>
            <p:nvPr/>
          </p:nvCxnSpPr>
          <p:spPr bwMode="auto">
            <a:xfrm rot="16200000" flipH="1">
              <a:off x="5426098" y="3903596"/>
              <a:ext cx="317556" cy="26982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75">
            <a:extLst>
              <a:ext uri="{FF2B5EF4-FFF2-40B4-BE49-F238E27FC236}">
                <a16:creationId xmlns:a16="http://schemas.microsoft.com/office/drawing/2014/main" id="{2BA2DC0A-E559-CB4D-B5A6-D227D78219B7}"/>
              </a:ext>
            </a:extLst>
          </p:cNvPr>
          <p:cNvGrpSpPr>
            <a:grpSpLocks/>
          </p:cNvGrpSpPr>
          <p:nvPr/>
        </p:nvGrpSpPr>
        <p:grpSpPr bwMode="auto">
          <a:xfrm>
            <a:off x="2649538" y="4595813"/>
            <a:ext cx="2327275" cy="798512"/>
            <a:chOff x="2649648" y="4595829"/>
            <a:chExt cx="2326817" cy="79865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6450C7B-CC6B-A745-8595-705FF7364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648" y="4830820"/>
              <a:ext cx="922155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BD4451C-675F-BC4B-8174-8BD6B2423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309" y="4830820"/>
              <a:ext cx="922156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9308CD9-97D8-DE4D-B580-754A05F4093C}"/>
                </a:ext>
              </a:extLst>
            </p:cNvPr>
            <p:cNvCxnSpPr>
              <a:cxnSpLocks noChangeShapeType="1"/>
              <a:stCxn id="36" idx="3"/>
              <a:endCxn id="38" idx="0"/>
            </p:cNvCxnSpPr>
            <p:nvPr/>
          </p:nvCxnSpPr>
          <p:spPr bwMode="auto">
            <a:xfrm rot="5400000">
              <a:off x="3374948" y="4332400"/>
              <a:ext cx="234991" cy="76185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5C971B9-25D9-7541-A0B0-7E6C003D9B88}"/>
                </a:ext>
              </a:extLst>
            </p:cNvPr>
            <p:cNvCxnSpPr>
              <a:cxnSpLocks noChangeShapeType="1"/>
              <a:endCxn id="39" idx="0"/>
            </p:cNvCxnSpPr>
            <p:nvPr/>
          </p:nvCxnSpPr>
          <p:spPr bwMode="auto">
            <a:xfrm rot="16200000" flipH="1">
              <a:off x="4340752" y="4656980"/>
              <a:ext cx="234991" cy="11269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76">
            <a:extLst>
              <a:ext uri="{FF2B5EF4-FFF2-40B4-BE49-F238E27FC236}">
                <a16:creationId xmlns:a16="http://schemas.microsoft.com/office/drawing/2014/main" id="{E2B2E990-40A4-B944-9CCA-EC67D2A2EC5C}"/>
              </a:ext>
            </a:extLst>
          </p:cNvPr>
          <p:cNvGrpSpPr>
            <a:grpSpLocks/>
          </p:cNvGrpSpPr>
          <p:nvPr/>
        </p:nvGrpSpPr>
        <p:grpSpPr bwMode="auto">
          <a:xfrm>
            <a:off x="4054475" y="5395913"/>
            <a:ext cx="922338" cy="868362"/>
            <a:chOff x="4053788" y="5395276"/>
            <a:chExt cx="922677" cy="86880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EFBB8BD-7A50-EC44-A0C4-4492FBD51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3788" y="5700231"/>
              <a:ext cx="922677" cy="56385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DDDB049-61C3-364A-93F7-F1F632A92901}"/>
                </a:ext>
              </a:extLst>
            </p:cNvPr>
            <p:cNvCxnSpPr>
              <a:cxnSpLocks noChangeShapeType="1"/>
              <a:stCxn id="39" idx="4"/>
              <a:endCxn id="40" idx="0"/>
            </p:cNvCxnSpPr>
            <p:nvPr/>
          </p:nvCxnSpPr>
          <p:spPr bwMode="auto">
            <a:xfrm rot="5400000">
              <a:off x="4361854" y="5547754"/>
              <a:ext cx="306543" cy="158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 78">
            <a:extLst>
              <a:ext uri="{FF2B5EF4-FFF2-40B4-BE49-F238E27FC236}">
                <a16:creationId xmlns:a16="http://schemas.microsoft.com/office/drawing/2014/main" id="{E7AF2442-4A1F-5448-AE81-B8DF5761576C}"/>
              </a:ext>
            </a:extLst>
          </p:cNvPr>
          <p:cNvGrpSpPr>
            <a:grpSpLocks/>
          </p:cNvGrpSpPr>
          <p:nvPr/>
        </p:nvGrpSpPr>
        <p:grpSpPr bwMode="auto">
          <a:xfrm>
            <a:off x="5584825" y="4802188"/>
            <a:ext cx="3167063" cy="1668462"/>
            <a:chOff x="5584346" y="4801724"/>
            <a:chExt cx="3167058" cy="1668252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CF28B2-4611-F44A-BD92-8713DA48F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346" y="5782676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F849308-0D9F-514D-8633-7B2F65540854}"/>
                </a:ext>
              </a:extLst>
            </p:cNvPr>
            <p:cNvCxnSpPr>
              <a:cxnSpLocks noChangeShapeType="1"/>
              <a:stCxn id="60" idx="4"/>
              <a:endCxn id="61" idx="0"/>
            </p:cNvCxnSpPr>
            <p:nvPr/>
          </p:nvCxnSpPr>
          <p:spPr bwMode="auto">
            <a:xfrm rot="5400000">
              <a:off x="5892340" y="5630295"/>
              <a:ext cx="306348" cy="158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903E0DA-1DD5-FD4A-A11E-1EE923ACF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6094" y="5144581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59E09A2-1132-9740-A7D8-BA9CC9ECF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067" y="5036644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E89604C-FE99-5140-9D17-AF981D58A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067" y="5906485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E51FB8F-B8A2-F049-A9CD-D22E38A8CAD7}"/>
                </a:ext>
              </a:extLst>
            </p:cNvPr>
            <p:cNvCxnSpPr>
              <a:cxnSpLocks noChangeShapeType="1"/>
              <a:stCxn id="64" idx="3"/>
              <a:endCxn id="65" idx="0"/>
            </p:cNvCxnSpPr>
            <p:nvPr/>
          </p:nvCxnSpPr>
          <p:spPr bwMode="auto">
            <a:xfrm rot="5400000">
              <a:off x="7327441" y="4822340"/>
              <a:ext cx="342857" cy="301625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0132334-7A46-1149-9A9C-C637D230D61A}"/>
                </a:ext>
              </a:extLst>
            </p:cNvPr>
            <p:cNvCxnSpPr>
              <a:cxnSpLocks noChangeShapeType="1"/>
              <a:endCxn id="66" idx="0"/>
            </p:cNvCxnSpPr>
            <p:nvPr/>
          </p:nvCxnSpPr>
          <p:spPr bwMode="auto">
            <a:xfrm rot="16200000" flipH="1">
              <a:off x="8115626" y="4862828"/>
              <a:ext cx="234920" cy="11271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564DC11-3BCA-294B-BD13-E4F517A5A639}"/>
                </a:ext>
              </a:extLst>
            </p:cNvPr>
            <p:cNvCxnSpPr>
              <a:cxnSpLocks noChangeShapeType="1"/>
              <a:stCxn id="66" idx="4"/>
              <a:endCxn id="67" idx="0"/>
            </p:cNvCxnSpPr>
            <p:nvPr/>
          </p:nvCxnSpPr>
          <p:spPr bwMode="auto">
            <a:xfrm rot="5400000">
              <a:off x="8137855" y="5753310"/>
              <a:ext cx="304762" cy="158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77">
            <a:extLst>
              <a:ext uri="{FF2B5EF4-FFF2-40B4-BE49-F238E27FC236}">
                <a16:creationId xmlns:a16="http://schemas.microsoft.com/office/drawing/2014/main" id="{976A58BB-06D6-4E49-9DD5-58B89645B515}"/>
              </a:ext>
            </a:extLst>
          </p:cNvPr>
          <p:cNvGrpSpPr>
            <a:grpSpLocks/>
          </p:cNvGrpSpPr>
          <p:nvPr/>
        </p:nvGrpSpPr>
        <p:grpSpPr bwMode="auto">
          <a:xfrm>
            <a:off x="5584825" y="4321175"/>
            <a:ext cx="2851150" cy="1155700"/>
            <a:chOff x="5584346" y="4320575"/>
            <a:chExt cx="2852262" cy="1156459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8907F26-2593-3A4B-A894-3485C97D0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346" y="4913102"/>
              <a:ext cx="922698" cy="56393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D8ACFC7-3248-A04B-BD2A-DE66EB71219E}"/>
                </a:ext>
              </a:extLst>
            </p:cNvPr>
            <p:cNvCxnSpPr>
              <a:cxnSpLocks noChangeShapeType="1"/>
              <a:endCxn id="60" idx="0"/>
            </p:cNvCxnSpPr>
            <p:nvPr/>
          </p:nvCxnSpPr>
          <p:spPr bwMode="auto">
            <a:xfrm rot="16200000" flipH="1">
              <a:off x="5870970" y="4739172"/>
              <a:ext cx="235104" cy="112756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008C672-E7C4-0E4C-AA3A-C49BADE7F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3911" y="4320575"/>
              <a:ext cx="922697" cy="563933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OPT(3)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E9404B0-F178-0D4C-B294-3D18E5379FDA}"/>
                </a:ext>
              </a:extLst>
            </p:cNvPr>
            <p:cNvCxnSpPr>
              <a:cxnSpLocks noChangeShapeType="1"/>
              <a:stCxn id="37" idx="6"/>
              <a:endCxn id="64" idx="2"/>
            </p:cNvCxnSpPr>
            <p:nvPr/>
          </p:nvCxnSpPr>
          <p:spPr bwMode="auto">
            <a:xfrm>
              <a:off x="6507044" y="4396825"/>
              <a:ext cx="1006868" cy="20492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Cloud Callout 79">
            <a:extLst>
              <a:ext uri="{FF2B5EF4-FFF2-40B4-BE49-F238E27FC236}">
                <a16:creationId xmlns:a16="http://schemas.microsoft.com/office/drawing/2014/main" id="{10CDC8AB-D029-B140-8DB0-ED3666C81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14800"/>
            <a:ext cx="2135188" cy="1668463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Formal proof: Ex.</a:t>
            </a:r>
          </a:p>
        </p:txBody>
      </p:sp>
      <p:sp>
        <p:nvSpPr>
          <p:cNvPr id="82" name="Cloud Callout 81">
            <a:extLst>
              <a:ext uri="{FF2B5EF4-FFF2-40B4-BE49-F238E27FC236}">
                <a16:creationId xmlns:a16="http://schemas.microsoft.com/office/drawing/2014/main" id="{892C62BF-C15C-2544-99EC-A2F6A3B3D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63" y="2247900"/>
            <a:ext cx="2427287" cy="1631950"/>
          </a:xfrm>
          <a:prstGeom prst="cloudCallout">
            <a:avLst>
              <a:gd name="adj1" fmla="val -14569"/>
              <a:gd name="adj2" fmla="val 47204"/>
            </a:avLst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Only 5 OPT values!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0" grpId="0" animBg="1"/>
      <p:bldP spid="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10389</TotalTime>
  <Words>696</Words>
  <Application>Microsoft Macintosh PowerPoint</Application>
  <PresentationFormat>On-screen Show (4:3)</PresentationFormat>
  <Paragraphs>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Lecture 30</vt:lpstr>
      <vt:lpstr>Homework 6 out</vt:lpstr>
      <vt:lpstr>A dope panel on Tue!</vt:lpstr>
      <vt:lpstr>Questions/Comments?</vt:lpstr>
      <vt:lpstr>Weighted Interval Scheduling</vt:lpstr>
      <vt:lpstr>Couple more definitions</vt:lpstr>
      <vt:lpstr>Property of OPT</vt:lpstr>
      <vt:lpstr>A recursive algorithm</vt:lpstr>
      <vt:lpstr>Exponential Running Time</vt:lpstr>
      <vt:lpstr>A recursive algorithm</vt:lpstr>
      <vt:lpstr>Bounding # recursions</vt:lpstr>
      <vt:lpstr>Questions/Comments?</vt:lpstr>
      <vt:lpstr>Property of OPT</vt:lpstr>
      <vt:lpstr>Recursion+ memory = Iteration</vt:lpstr>
      <vt:lpstr>PowerPoint Presentation</vt:lpstr>
      <vt:lpstr>Algo run on the board…</vt:lpstr>
      <vt:lpstr>Reading Assignment</vt:lpstr>
      <vt:lpstr>When to use Dynamic Programming</vt:lpstr>
      <vt:lpstr>Scheduling to min idle cycles</vt:lpstr>
      <vt:lpstr>Rest of today’s agenda</vt:lpstr>
      <vt:lpstr>May the Bellman force be with you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36</dc:title>
  <dc:creator>Atri</dc:creator>
  <cp:lastModifiedBy>Atri Rudra</cp:lastModifiedBy>
  <cp:revision>40</cp:revision>
  <dcterms:created xsi:type="dcterms:W3CDTF">2011-11-30T02:35:57Z</dcterms:created>
  <dcterms:modified xsi:type="dcterms:W3CDTF">2022-11-11T18:09:12Z</dcterms:modified>
</cp:coreProperties>
</file>