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05" r:id="rId3"/>
    <p:sldId id="298" r:id="rId4"/>
    <p:sldId id="294" r:id="rId5"/>
    <p:sldId id="418" r:id="rId6"/>
    <p:sldId id="288" r:id="rId7"/>
    <p:sldId id="424" r:id="rId8"/>
    <p:sldId id="271" r:id="rId9"/>
    <p:sldId id="421" r:id="rId10"/>
    <p:sldId id="309" r:id="rId11"/>
    <p:sldId id="266" r:id="rId12"/>
    <p:sldId id="268" r:id="rId13"/>
    <p:sldId id="270" r:id="rId14"/>
    <p:sldId id="265" r:id="rId15"/>
    <p:sldId id="267" r:id="rId16"/>
    <p:sldId id="277" r:id="rId17"/>
    <p:sldId id="289" r:id="rId18"/>
    <p:sldId id="258" r:id="rId19"/>
    <p:sldId id="423" r:id="rId20"/>
    <p:sldId id="278" r:id="rId21"/>
    <p:sldId id="419" r:id="rId22"/>
    <p:sldId id="420" r:id="rId23"/>
    <p:sldId id="280" r:id="rId24"/>
    <p:sldId id="281" r:id="rId25"/>
    <p:sldId id="282" r:id="rId26"/>
    <p:sldId id="290" r:id="rId27"/>
    <p:sldId id="300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736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A49C36-E1ED-62CA-B84E-92CD48D482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94752-6E15-1C6F-7B8A-CF2ABCD764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517232-97DD-E348-A7E9-1FCA5C3222AA}" type="datetimeFigureOut">
              <a:rPr lang="en-US"/>
              <a:pPr>
                <a:defRPr/>
              </a:pPr>
              <a:t>9/8/22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B110900-5F83-8307-4B64-C6FC83202E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A3172A6-8929-4E75-E7EB-97F857019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77356-AA18-DFC3-3751-338A16E68A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6978A-34F3-9C14-B01B-08A0A3EB0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B844D2-5E12-9E4B-8013-BE1E32544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958B-92A7-084F-3A3F-6C16C1C2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5367-5F45-9C4C-89AB-75B105303F57}" type="datetime1">
              <a:rPr lang="en-US" altLang="en-US"/>
              <a:pPr>
                <a:defRPr/>
              </a:pPr>
              <a:t>9/8/22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20A47-8265-CC72-83AD-9D6E014C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56FBF-7D9D-49F5-10B9-7A317A37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AA9D-95E5-A941-80A8-38E7F2167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61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D7928-98CB-BADA-7F7E-3AE37157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7DE4-E3F3-C745-BFF0-3E414887104F}" type="datetime1">
              <a:rPr lang="en-US" altLang="en-US"/>
              <a:pPr>
                <a:defRPr/>
              </a:pPr>
              <a:t>9/8/22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1F850-AC0F-13AA-618C-310C8DCD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68495-D72D-0DF7-A755-BDE9E31E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CEA3-F18F-5C4D-A194-517CF1A5B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15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9265D-3EE2-98D8-4AFA-039898AC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EDAA-EAD4-5B45-A1D8-74A4C636B17A}" type="datetime1">
              <a:rPr lang="en-US" altLang="en-US"/>
              <a:pPr>
                <a:defRPr/>
              </a:pPr>
              <a:t>9/8/22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0461C-527D-DEE6-6947-5A86D255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6BAFB-D19D-8960-4D02-6C5F15A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4BFB-8E2E-154E-A6EA-5943C1DE1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07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E8644-DB0D-D092-AD4A-F1ACC214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AFD9-24B2-4E4D-94EF-0F888E7BCDDE}" type="datetime1">
              <a:rPr lang="en-US" altLang="en-US"/>
              <a:pPr>
                <a:defRPr/>
              </a:pPr>
              <a:t>9/8/22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DD63F-8644-DA65-EC75-7C26A8FA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8198A-6F38-CA9E-4A08-F42F4CCC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08CA-0BFF-0641-9645-F4E41D26D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08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67F24-FFDF-87E7-A870-869B61D8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A1DF-5D5C-124C-A764-1B320ACB4268}" type="datetime1">
              <a:rPr lang="en-US" altLang="en-US"/>
              <a:pPr>
                <a:defRPr/>
              </a:pPr>
              <a:t>9/8/22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3FE16-BAAE-9E95-07E3-E87F402E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3540-A351-BD3C-6A74-2D63814F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C3B8-C96A-F044-83D0-9899F3B86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66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3C3E48-B7EE-F19C-38B8-AE548284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0287-7435-8245-AD92-70FEF88E5A45}" type="datetime1">
              <a:rPr lang="en-US" altLang="en-US"/>
              <a:pPr>
                <a:defRPr/>
              </a:pPr>
              <a:t>9/8/22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CACC42-0834-4EDA-9E6A-E0252D30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69B94A-4AA0-6F3D-AE92-4FF9140F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E8394-0F55-834E-B4A2-E7AAF8DB0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10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B00C9D-B34E-D79F-FD02-019056FB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72B37-EAB8-ED4F-B4B7-497F9B96BBF0}" type="datetime1">
              <a:rPr lang="en-US" altLang="en-US"/>
              <a:pPr>
                <a:defRPr/>
              </a:pPr>
              <a:t>9/8/22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311A0C-1908-60AA-416D-6A23E8D4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FB473C-E1FC-B366-A4A1-8A573137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B068-0C9C-A940-A278-E24E392F7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055DAB-12C7-179D-0498-BA888C70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4EB5-32EB-7F48-983D-5C6F3546C302}" type="datetime1">
              <a:rPr lang="en-US" altLang="en-US"/>
              <a:pPr>
                <a:defRPr/>
              </a:pPr>
              <a:t>9/8/22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A9BBAD-78CF-42FA-DA63-CAD998E7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02335A-8B5C-C1FA-F477-EEF4C5A5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825A-F533-3140-9DF3-E929A6551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4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F08607-383B-57DB-E354-C771D5D6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97DA-2FE8-FF4D-9D64-E5BE6B9C15E7}" type="datetime1">
              <a:rPr lang="en-US" altLang="en-US"/>
              <a:pPr>
                <a:defRPr/>
              </a:pPr>
              <a:t>9/8/22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45564E-3956-D2A7-9ED6-85B6C7D4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488001-50E2-59EF-5EA8-14772CBF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9771-53A3-5F45-9F45-03534BA47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36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DD658B-D8AA-E0B0-5D61-2382FD75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2C3E-A62C-7B46-8760-DF54B8436C28}" type="datetime1">
              <a:rPr lang="en-US" altLang="en-US"/>
              <a:pPr>
                <a:defRPr/>
              </a:pPr>
              <a:t>9/8/22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C49CEC-16F9-7CEB-0DDE-66242750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2CAAC0-DC79-4D49-7DB3-913E23F5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D728-45DF-E04B-B20B-388C3781F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83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1C2FDE-4F60-B0DB-AC39-6C28A30F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42B1-9498-6C48-A041-CA348F442894}" type="datetime1">
              <a:rPr lang="en-US" altLang="en-US"/>
              <a:pPr>
                <a:defRPr/>
              </a:pPr>
              <a:t>9/8/22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E1BDCF-76E8-D326-9C41-AAC8D84C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7FFE6F-10BE-9D22-B219-229D3402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9CCD-8503-CF49-A999-6C9498BAD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16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324493-3EBB-2561-84DC-5210001598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6DFD2B7-42A4-BD3D-01F8-7F8EBE963C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43C2-8124-187E-44C4-D73A12ABD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91FF9B-5BAE-CC48-8A55-0C7C311DD191}" type="datetime1">
              <a:rPr lang="en-US" altLang="en-US"/>
              <a:pPr>
                <a:defRPr/>
              </a:pPr>
              <a:t>9/8/22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0E540-2E21-19D6-4DBE-AE30A41D0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38B1-4842-030F-54B8-F27813F15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D17D8F-0F3B-C644-A2F2-F20C2347C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A50FBDF-C238-AF68-1705-61532B315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EB029-713E-957E-90FF-B325565AD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9,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4C1B23F1-A622-5DA9-B295-A4FFBCF9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 matchings</a:t>
            </a: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FC607E36-B289-DEC8-7047-4231B96A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>
            <a:extLst>
              <a:ext uri="{FF2B5EF4-FFF2-40B4-BE49-F238E27FC236}">
                <a16:creationId xmlns:a16="http://schemas.microsoft.com/office/drawing/2014/main" id="{C219F018-8734-4A3C-6308-00656EFD1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>
            <a:extLst>
              <a:ext uri="{FF2B5EF4-FFF2-40B4-BE49-F238E27FC236}">
                <a16:creationId xmlns:a16="http://schemas.microsoft.com/office/drawing/2014/main" id="{8AAFFCD0-E89A-B2C6-A0E0-375810A09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>
            <a:extLst>
              <a:ext uri="{FF2B5EF4-FFF2-40B4-BE49-F238E27FC236}">
                <a16:creationId xmlns:a16="http://schemas.microsoft.com/office/drawing/2014/main" id="{FD9E1AD9-406D-AFD2-2D14-85242CF7B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>
            <a:extLst>
              <a:ext uri="{FF2B5EF4-FFF2-40B4-BE49-F238E27FC236}">
                <a16:creationId xmlns:a16="http://schemas.microsoft.com/office/drawing/2014/main" id="{E1FCF6BB-6936-C4B7-8C4D-022E373D1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>
            <a:extLst>
              <a:ext uri="{FF2B5EF4-FFF2-40B4-BE49-F238E27FC236}">
                <a16:creationId xmlns:a16="http://schemas.microsoft.com/office/drawing/2014/main" id="{B19A6876-61C4-20E6-368A-1648E0E20D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4" name="Group 19">
            <a:extLst>
              <a:ext uri="{FF2B5EF4-FFF2-40B4-BE49-F238E27FC236}">
                <a16:creationId xmlns:a16="http://schemas.microsoft.com/office/drawing/2014/main" id="{446D047E-1826-263E-9B94-2D0B7B06AF41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936750"/>
            <a:ext cx="7729538" cy="4102100"/>
            <a:chOff x="559192" y="1936234"/>
            <a:chExt cx="7728599" cy="4103132"/>
          </a:xfrm>
        </p:grpSpPr>
        <p:grpSp>
          <p:nvGrpSpPr>
            <p:cNvPr id="24585" name="Group 17">
              <a:extLst>
                <a:ext uri="{FF2B5EF4-FFF2-40B4-BE49-F238E27FC236}">
                  <a16:creationId xmlns:a16="http://schemas.microsoft.com/office/drawing/2014/main" id="{7855AEAA-3423-BD61-131A-C525ABC4A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92" y="1936234"/>
              <a:ext cx="771102" cy="4103132"/>
              <a:chOff x="1454848" y="1936234"/>
              <a:chExt cx="771102" cy="4103132"/>
            </a:xfrm>
          </p:grpSpPr>
          <p:sp>
            <p:nvSpPr>
              <p:cNvPr id="24591" name="TextBox 10">
                <a:extLst>
                  <a:ext uri="{FF2B5EF4-FFF2-40B4-BE49-F238E27FC236}">
                    <a16:creationId xmlns:a16="http://schemas.microsoft.com/office/drawing/2014/main" id="{1B241DAB-E187-FACC-BBB7-AA052F9640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3433" y="1936234"/>
                <a:ext cx="5455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Mal</a:t>
                </a:r>
              </a:p>
            </p:txBody>
          </p:sp>
          <p:sp>
            <p:nvSpPr>
              <p:cNvPr id="24592" name="TextBox 11">
                <a:extLst>
                  <a:ext uri="{FF2B5EF4-FFF2-40B4-BE49-F238E27FC236}">
                    <a16:creationId xmlns:a16="http://schemas.microsoft.com/office/drawing/2014/main" id="{0DB4444F-4E03-33DB-1C7F-152BB53CA6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848" y="3853934"/>
                <a:ext cx="7041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Wash</a:t>
                </a:r>
              </a:p>
            </p:txBody>
          </p:sp>
          <p:sp>
            <p:nvSpPr>
              <p:cNvPr id="24593" name="TextBox 12">
                <a:extLst>
                  <a:ext uri="{FF2B5EF4-FFF2-40B4-BE49-F238E27FC236}">
                    <a16:creationId xmlns:a16="http://schemas.microsoft.com/office/drawing/2014/main" id="{74967B97-C805-2FDD-1309-AB412CCA0F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848" y="5670034"/>
                <a:ext cx="7711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Simon</a:t>
                </a:r>
              </a:p>
            </p:txBody>
          </p:sp>
        </p:grpSp>
        <p:grpSp>
          <p:nvGrpSpPr>
            <p:cNvPr id="24586" name="Group 16">
              <a:extLst>
                <a:ext uri="{FF2B5EF4-FFF2-40B4-BE49-F238E27FC236}">
                  <a16:creationId xmlns:a16="http://schemas.microsoft.com/office/drawing/2014/main" id="{8B434A5F-F071-358B-7C14-D9BFE80CFD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0378" y="1936234"/>
              <a:ext cx="1027413" cy="4103132"/>
              <a:chOff x="6599395" y="1936234"/>
              <a:chExt cx="1027413" cy="4103132"/>
            </a:xfrm>
          </p:grpSpPr>
          <p:sp>
            <p:nvSpPr>
              <p:cNvPr id="24588" name="TextBox 13">
                <a:extLst>
                  <a:ext uri="{FF2B5EF4-FFF2-40B4-BE49-F238E27FC236}">
                    <a16:creationId xmlns:a16="http://schemas.microsoft.com/office/drawing/2014/main" id="{6FBD8655-D3E3-8C9D-11AA-05599E290F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99395" y="1936234"/>
                <a:ext cx="66098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Inara</a:t>
                </a:r>
              </a:p>
            </p:txBody>
          </p:sp>
          <p:sp>
            <p:nvSpPr>
              <p:cNvPr id="24589" name="TextBox 14">
                <a:extLst>
                  <a:ext uri="{FF2B5EF4-FFF2-40B4-BE49-F238E27FC236}">
                    <a16:creationId xmlns:a16="http://schemas.microsoft.com/office/drawing/2014/main" id="{F64756D2-4B38-E4EC-C85D-FB7E14EA03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1813" y="3866634"/>
                <a:ext cx="5260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Zoe</a:t>
                </a:r>
              </a:p>
            </p:txBody>
          </p:sp>
          <p:sp>
            <p:nvSpPr>
              <p:cNvPr id="24590" name="TextBox 15">
                <a:extLst>
                  <a:ext uri="{FF2B5EF4-FFF2-40B4-BE49-F238E27FC236}">
                    <a16:creationId xmlns:a16="http://schemas.microsoft.com/office/drawing/2014/main" id="{9C353C36-7924-FE33-82B0-B6639ECD56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2600" y="5670034"/>
                <a:ext cx="7942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Kaylee</a:t>
                </a:r>
              </a:p>
            </p:txBody>
          </p:sp>
        </p:grpSp>
        <p:pic>
          <p:nvPicPr>
            <p:cNvPr id="24587" name="Picture 18">
              <a:extLst>
                <a:ext uri="{FF2B5EF4-FFF2-40B4-BE49-F238E27FC236}">
                  <a16:creationId xmlns:a16="http://schemas.microsoft.com/office/drawing/2014/main" id="{610DEC73-1D49-7FB2-8DFD-39E71D349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549" y="1936234"/>
              <a:ext cx="2680349" cy="370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>
            <a:extLst>
              <a:ext uri="{FF2B5EF4-FFF2-40B4-BE49-F238E27FC236}">
                <a16:creationId xmlns:a16="http://schemas.microsoft.com/office/drawing/2014/main" id="{8A36478D-ACFB-825C-6E4B-85855710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valid matching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C553B7D8-89EA-7412-3786-F81067B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>
            <a:extLst>
              <a:ext uri="{FF2B5EF4-FFF2-40B4-BE49-F238E27FC236}">
                <a16:creationId xmlns:a16="http://schemas.microsoft.com/office/drawing/2014/main" id="{10351EC1-ED7A-4D14-75A0-AEB24BB51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4CDCA452-AE1B-A72E-A33B-FE9787D8A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>
            <a:extLst>
              <a:ext uri="{FF2B5EF4-FFF2-40B4-BE49-F238E27FC236}">
                <a16:creationId xmlns:a16="http://schemas.microsoft.com/office/drawing/2014/main" id="{D56B6B5F-4995-461B-108E-DA8E0B7AB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>
            <a:extLst>
              <a:ext uri="{FF2B5EF4-FFF2-40B4-BE49-F238E27FC236}">
                <a16:creationId xmlns:a16="http://schemas.microsoft.com/office/drawing/2014/main" id="{B5CEC577-CB80-832B-6A5D-6376808E1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>
            <a:extLst>
              <a:ext uri="{FF2B5EF4-FFF2-40B4-BE49-F238E27FC236}">
                <a16:creationId xmlns:a16="http://schemas.microsoft.com/office/drawing/2014/main" id="{341A6622-ADC0-37B2-F7AC-2F52D3855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0" name="Group 23">
            <a:extLst>
              <a:ext uri="{FF2B5EF4-FFF2-40B4-BE49-F238E27FC236}">
                <a16:creationId xmlns:a16="http://schemas.microsoft.com/office/drawing/2014/main" id="{EFAE5021-1E51-190E-8939-39B14B7E298D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25611" name="TextBox 13">
              <a:extLst>
                <a:ext uri="{FF2B5EF4-FFF2-40B4-BE49-F238E27FC236}">
                  <a16:creationId xmlns:a16="http://schemas.microsoft.com/office/drawing/2014/main" id="{723C80F4-BA79-86F9-B4B8-CFF17FED4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25612" name="TextBox 14">
              <a:extLst>
                <a:ext uri="{FF2B5EF4-FFF2-40B4-BE49-F238E27FC236}">
                  <a16:creationId xmlns:a16="http://schemas.microsoft.com/office/drawing/2014/main" id="{4BABEA9E-BCA0-27E8-D139-3F219CE7E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25613" name="TextBox 15">
              <a:extLst>
                <a:ext uri="{FF2B5EF4-FFF2-40B4-BE49-F238E27FC236}">
                  <a16:creationId xmlns:a16="http://schemas.microsoft.com/office/drawing/2014/main" id="{6F301021-BA72-4F59-A0B1-B95D85B3C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25614" name="TextBox 20">
              <a:extLst>
                <a:ext uri="{FF2B5EF4-FFF2-40B4-BE49-F238E27FC236}">
                  <a16:creationId xmlns:a16="http://schemas.microsoft.com/office/drawing/2014/main" id="{152FA610-B9E5-51BA-9BAD-0113AA072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25615" name="TextBox 21">
              <a:extLst>
                <a:ext uri="{FF2B5EF4-FFF2-40B4-BE49-F238E27FC236}">
                  <a16:creationId xmlns:a16="http://schemas.microsoft.com/office/drawing/2014/main" id="{BA789D4B-776E-FE6F-F5D1-837DBD5DE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25616" name="TextBox 22">
              <a:extLst>
                <a:ext uri="{FF2B5EF4-FFF2-40B4-BE49-F238E27FC236}">
                  <a16:creationId xmlns:a16="http://schemas.microsoft.com/office/drawing/2014/main" id="{FF44FDE1-C3EC-C4AA-3A86-0444BE532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>
            <a:extLst>
              <a:ext uri="{FF2B5EF4-FFF2-40B4-BE49-F238E27FC236}">
                <a16:creationId xmlns:a16="http://schemas.microsoft.com/office/drawing/2014/main" id="{107D7949-9BD8-5E17-7378-8A593806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Not a matching</a:t>
            </a:r>
          </a:p>
        </p:txBody>
      </p:sp>
      <p:pic>
        <p:nvPicPr>
          <p:cNvPr id="26626" name="Picture 4">
            <a:extLst>
              <a:ext uri="{FF2B5EF4-FFF2-40B4-BE49-F238E27FC236}">
                <a16:creationId xmlns:a16="http://schemas.microsoft.com/office/drawing/2014/main" id="{7E9CB0B3-879E-9273-2A44-C801744C9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>
            <a:extLst>
              <a:ext uri="{FF2B5EF4-FFF2-40B4-BE49-F238E27FC236}">
                <a16:creationId xmlns:a16="http://schemas.microsoft.com/office/drawing/2014/main" id="{55FB8750-3630-7497-4D8E-D63FF0D88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>
            <a:extLst>
              <a:ext uri="{FF2B5EF4-FFF2-40B4-BE49-F238E27FC236}">
                <a16:creationId xmlns:a16="http://schemas.microsoft.com/office/drawing/2014/main" id="{8AF12FC9-D17D-36AA-0773-1982772FE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>
            <a:extLst>
              <a:ext uri="{FF2B5EF4-FFF2-40B4-BE49-F238E27FC236}">
                <a16:creationId xmlns:a16="http://schemas.microsoft.com/office/drawing/2014/main" id="{D2183191-DF42-CFF2-5247-3174DF305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>
            <a:extLst>
              <a:ext uri="{FF2B5EF4-FFF2-40B4-BE49-F238E27FC236}">
                <a16:creationId xmlns:a16="http://schemas.microsoft.com/office/drawing/2014/main" id="{C112DFE3-72D2-40C4-3AA4-856AA3356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>
            <a:extLst>
              <a:ext uri="{FF2B5EF4-FFF2-40B4-BE49-F238E27FC236}">
                <a16:creationId xmlns:a16="http://schemas.microsoft.com/office/drawing/2014/main" id="{560CEBEA-ADED-F101-7088-BE2C64935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ED861824-B062-5EFE-D9DD-CD50944AF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1943100"/>
            <a:ext cx="3430587" cy="293688"/>
          </a:xfrm>
          <a:prstGeom prst="leftRightArrow">
            <a:avLst>
              <a:gd name="adj1" fmla="val 50000"/>
              <a:gd name="adj2" fmla="val 5002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780C4938-9054-2805-5235-57500441FD2F}"/>
              </a:ext>
            </a:extLst>
          </p:cNvPr>
          <p:cNvSpPr>
            <a:spLocks noChangeArrowheads="1"/>
          </p:cNvSpPr>
          <p:nvPr/>
        </p:nvSpPr>
        <p:spPr bwMode="auto">
          <a:xfrm rot="2826854">
            <a:off x="2019301" y="3975100"/>
            <a:ext cx="4887912" cy="325437"/>
          </a:xfrm>
          <a:prstGeom prst="left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6634" name="Group 10">
            <a:extLst>
              <a:ext uri="{FF2B5EF4-FFF2-40B4-BE49-F238E27FC236}">
                <a16:creationId xmlns:a16="http://schemas.microsoft.com/office/drawing/2014/main" id="{72E7A796-2F30-E22B-4036-69B511D916A5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26635" name="TextBox 11">
              <a:extLst>
                <a:ext uri="{FF2B5EF4-FFF2-40B4-BE49-F238E27FC236}">
                  <a16:creationId xmlns:a16="http://schemas.microsoft.com/office/drawing/2014/main" id="{F68B0593-D014-990C-91BE-AB64D6630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26636" name="TextBox 12">
              <a:extLst>
                <a:ext uri="{FF2B5EF4-FFF2-40B4-BE49-F238E27FC236}">
                  <a16:creationId xmlns:a16="http://schemas.microsoft.com/office/drawing/2014/main" id="{1E934AE9-0360-999C-D0DC-068A725B8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26637" name="TextBox 13">
              <a:extLst>
                <a:ext uri="{FF2B5EF4-FFF2-40B4-BE49-F238E27FC236}">
                  <a16:creationId xmlns:a16="http://schemas.microsoft.com/office/drawing/2014/main" id="{8B5F8B6F-99AC-C47B-46AA-86C0BD9C5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26638" name="TextBox 14">
              <a:extLst>
                <a:ext uri="{FF2B5EF4-FFF2-40B4-BE49-F238E27FC236}">
                  <a16:creationId xmlns:a16="http://schemas.microsoft.com/office/drawing/2014/main" id="{6B8F4BF8-1ED6-9B33-ABFF-C305A0696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26639" name="TextBox 15">
              <a:extLst>
                <a:ext uri="{FF2B5EF4-FFF2-40B4-BE49-F238E27FC236}">
                  <a16:creationId xmlns:a16="http://schemas.microsoft.com/office/drawing/2014/main" id="{E29BFA93-4253-B10C-F961-3900931C8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26640" name="TextBox 16">
              <a:extLst>
                <a:ext uri="{FF2B5EF4-FFF2-40B4-BE49-F238E27FC236}">
                  <a16:creationId xmlns:a16="http://schemas.microsoft.com/office/drawing/2014/main" id="{BCB57EC0-D258-6A5A-59A0-DAEB5A9C8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>
            <a:extLst>
              <a:ext uri="{FF2B5EF4-FFF2-40B4-BE49-F238E27FC236}">
                <a16:creationId xmlns:a16="http://schemas.microsoft.com/office/drawing/2014/main" id="{E11E881B-61AE-5E2E-11A7-3A7F40BE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Perfect Matching</a:t>
            </a:r>
          </a:p>
        </p:txBody>
      </p:sp>
      <p:pic>
        <p:nvPicPr>
          <p:cNvPr id="27650" name="Picture 4">
            <a:extLst>
              <a:ext uri="{FF2B5EF4-FFF2-40B4-BE49-F238E27FC236}">
                <a16:creationId xmlns:a16="http://schemas.microsoft.com/office/drawing/2014/main" id="{3E59F6C5-2009-3FD5-F03A-6447354F5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>
            <a:extLst>
              <a:ext uri="{FF2B5EF4-FFF2-40B4-BE49-F238E27FC236}">
                <a16:creationId xmlns:a16="http://schemas.microsoft.com/office/drawing/2014/main" id="{7EB78163-DCCE-4EDE-31B4-1B7CB3BBF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>
            <a:extLst>
              <a:ext uri="{FF2B5EF4-FFF2-40B4-BE49-F238E27FC236}">
                <a16:creationId xmlns:a16="http://schemas.microsoft.com/office/drawing/2014/main" id="{92CB2877-1F4F-9AC9-3177-F9C1003BD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CEAE21FA-64BF-8540-374F-86EFE3AEA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>
            <a:extLst>
              <a:ext uri="{FF2B5EF4-FFF2-40B4-BE49-F238E27FC236}">
                <a16:creationId xmlns:a16="http://schemas.microsoft.com/office/drawing/2014/main" id="{CAAAA3F0-548A-5629-B1FF-96305DABF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>
            <a:extLst>
              <a:ext uri="{FF2B5EF4-FFF2-40B4-BE49-F238E27FC236}">
                <a16:creationId xmlns:a16="http://schemas.microsoft.com/office/drawing/2014/main" id="{B9ADF674-8900-61CC-FEBC-38844D51A2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4022B7D5-8FDF-D8BD-95E4-05B886201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1943100"/>
            <a:ext cx="3279775" cy="293688"/>
          </a:xfrm>
          <a:prstGeom prst="leftRightArrow">
            <a:avLst>
              <a:gd name="adj1" fmla="val 50000"/>
              <a:gd name="adj2" fmla="val 4999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68C2ABCE-F0DC-6ABE-4860-F20D5F4161EB}"/>
              </a:ext>
            </a:extLst>
          </p:cNvPr>
          <p:cNvSpPr>
            <a:spLocks noChangeArrowheads="1"/>
          </p:cNvSpPr>
          <p:nvPr/>
        </p:nvSpPr>
        <p:spPr bwMode="auto">
          <a:xfrm rot="2199720">
            <a:off x="2309813" y="4776788"/>
            <a:ext cx="4295775" cy="325437"/>
          </a:xfrm>
          <a:prstGeom prst="leftRightArrow">
            <a:avLst>
              <a:gd name="adj1" fmla="val 50000"/>
              <a:gd name="adj2" fmla="val 4998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02C842B3-8E0D-25BA-912D-AB25A688EF4A}"/>
              </a:ext>
            </a:extLst>
          </p:cNvPr>
          <p:cNvSpPr>
            <a:spLocks noChangeArrowheads="1"/>
          </p:cNvSpPr>
          <p:nvPr/>
        </p:nvSpPr>
        <p:spPr bwMode="auto">
          <a:xfrm rot="8884059">
            <a:off x="2347913" y="4711700"/>
            <a:ext cx="4051300" cy="355600"/>
          </a:xfrm>
          <a:prstGeom prst="leftRight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7659" name="Group 11">
            <a:extLst>
              <a:ext uri="{FF2B5EF4-FFF2-40B4-BE49-F238E27FC236}">
                <a16:creationId xmlns:a16="http://schemas.microsoft.com/office/drawing/2014/main" id="{C0C922CA-CA9B-255E-B949-1B2BFB981F99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27660" name="TextBox 12">
              <a:extLst>
                <a:ext uri="{FF2B5EF4-FFF2-40B4-BE49-F238E27FC236}">
                  <a16:creationId xmlns:a16="http://schemas.microsoft.com/office/drawing/2014/main" id="{BDBC78A2-57FC-E9B3-3728-818D29A46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27661" name="TextBox 13">
              <a:extLst>
                <a:ext uri="{FF2B5EF4-FFF2-40B4-BE49-F238E27FC236}">
                  <a16:creationId xmlns:a16="http://schemas.microsoft.com/office/drawing/2014/main" id="{C8B6420A-D112-FE5E-1509-D6F822387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27662" name="TextBox 14">
              <a:extLst>
                <a:ext uri="{FF2B5EF4-FFF2-40B4-BE49-F238E27FC236}">
                  <a16:creationId xmlns:a16="http://schemas.microsoft.com/office/drawing/2014/main" id="{2E40A76B-8C14-EDC1-BD63-9401A65F1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27663" name="TextBox 15">
              <a:extLst>
                <a:ext uri="{FF2B5EF4-FFF2-40B4-BE49-F238E27FC236}">
                  <a16:creationId xmlns:a16="http://schemas.microsoft.com/office/drawing/2014/main" id="{598D666D-557F-1DC7-CA9D-A22D02520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27664" name="TextBox 16">
              <a:extLst>
                <a:ext uri="{FF2B5EF4-FFF2-40B4-BE49-F238E27FC236}">
                  <a16:creationId xmlns:a16="http://schemas.microsoft.com/office/drawing/2014/main" id="{D6CEC591-7BD8-7B21-7455-43677CD7A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27665" name="TextBox 17">
              <a:extLst>
                <a:ext uri="{FF2B5EF4-FFF2-40B4-BE49-F238E27FC236}">
                  <a16:creationId xmlns:a16="http://schemas.microsoft.com/office/drawing/2014/main" id="{01B3E997-3EE9-5FF4-A48C-6692B5852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>
            <a:extLst>
              <a:ext uri="{FF2B5EF4-FFF2-40B4-BE49-F238E27FC236}">
                <a16:creationId xmlns:a16="http://schemas.microsoft.com/office/drawing/2014/main" id="{E5C6E95A-25F1-5136-82FC-F5DB5BAA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Preferences</a:t>
            </a:r>
          </a:p>
        </p:txBody>
      </p:sp>
      <p:pic>
        <p:nvPicPr>
          <p:cNvPr id="28674" name="Picture 4">
            <a:extLst>
              <a:ext uri="{FF2B5EF4-FFF2-40B4-BE49-F238E27FC236}">
                <a16:creationId xmlns:a16="http://schemas.microsoft.com/office/drawing/2014/main" id="{FC59395E-D546-1FF9-AA79-5F60BB827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2538"/>
            <a:ext cx="13763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>
            <a:extLst>
              <a:ext uri="{FF2B5EF4-FFF2-40B4-BE49-F238E27FC236}">
                <a16:creationId xmlns:a16="http://schemas.microsoft.com/office/drawing/2014/main" id="{8028FDEC-6D5D-4DB8-D1A0-78220B515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>
            <a:extLst>
              <a:ext uri="{FF2B5EF4-FFF2-40B4-BE49-F238E27FC236}">
                <a16:creationId xmlns:a16="http://schemas.microsoft.com/office/drawing/2014/main" id="{B62BDF59-A231-B910-D4BE-B4B3ADBC0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062538"/>
            <a:ext cx="13366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4AEA1D65-B2C8-9F61-2239-94EFAC127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extLst>
              <a:ext uri="{FF2B5EF4-FFF2-40B4-BE49-F238E27FC236}">
                <a16:creationId xmlns:a16="http://schemas.microsoft.com/office/drawing/2014/main" id="{FFDE5BB0-7F30-0B95-B2C1-2DCF4D934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187700"/>
            <a:ext cx="13874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>
            <a:extLst>
              <a:ext uri="{FF2B5EF4-FFF2-40B4-BE49-F238E27FC236}">
                <a16:creationId xmlns:a16="http://schemas.microsoft.com/office/drawing/2014/main" id="{4097B568-BDCA-A784-CE5C-871B126B3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9">
            <a:extLst>
              <a:ext uri="{FF2B5EF4-FFF2-40B4-BE49-F238E27FC236}">
                <a16:creationId xmlns:a16="http://schemas.microsoft.com/office/drawing/2014/main" id="{9EA4F252-FEFC-CD92-0BE7-990852B2F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208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0">
            <a:extLst>
              <a:ext uri="{FF2B5EF4-FFF2-40B4-BE49-F238E27FC236}">
                <a16:creationId xmlns:a16="http://schemas.microsoft.com/office/drawing/2014/main" id="{CE26426B-FED4-36E0-3F87-192B7CD35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208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1">
            <a:extLst>
              <a:ext uri="{FF2B5EF4-FFF2-40B4-BE49-F238E27FC236}">
                <a16:creationId xmlns:a16="http://schemas.microsoft.com/office/drawing/2014/main" id="{C5459382-14E1-35E2-E03F-D39A44C82E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6208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2">
            <a:extLst>
              <a:ext uri="{FF2B5EF4-FFF2-40B4-BE49-F238E27FC236}">
                <a16:creationId xmlns:a16="http://schemas.microsoft.com/office/drawing/2014/main" id="{4741719C-B0A4-9013-A468-00088C33C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602038"/>
            <a:ext cx="5302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3">
            <a:extLst>
              <a:ext uri="{FF2B5EF4-FFF2-40B4-BE49-F238E27FC236}">
                <a16:creationId xmlns:a16="http://schemas.microsoft.com/office/drawing/2014/main" id="{2D84B54E-2B72-F539-03AD-67F50FFC8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6020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24">
            <a:extLst>
              <a:ext uri="{FF2B5EF4-FFF2-40B4-BE49-F238E27FC236}">
                <a16:creationId xmlns:a16="http://schemas.microsoft.com/office/drawing/2014/main" id="{E008AD76-46D6-ED14-9FDD-0572587F46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6020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25">
            <a:extLst>
              <a:ext uri="{FF2B5EF4-FFF2-40B4-BE49-F238E27FC236}">
                <a16:creationId xmlns:a16="http://schemas.microsoft.com/office/drawing/2014/main" id="{EB79B3E2-83A0-380D-68B8-8F1A452E3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673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26">
            <a:extLst>
              <a:ext uri="{FF2B5EF4-FFF2-40B4-BE49-F238E27FC236}">
                <a16:creationId xmlns:a16="http://schemas.microsoft.com/office/drawing/2014/main" id="{819E2966-7683-D264-12DD-9F5724C8A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53673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7">
            <a:extLst>
              <a:ext uri="{FF2B5EF4-FFF2-40B4-BE49-F238E27FC236}">
                <a16:creationId xmlns:a16="http://schemas.microsoft.com/office/drawing/2014/main" id="{9A0AFF1A-AC37-088C-671D-7D35D1BCD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5365750"/>
            <a:ext cx="601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8">
            <a:extLst>
              <a:ext uri="{FF2B5EF4-FFF2-40B4-BE49-F238E27FC236}">
                <a16:creationId xmlns:a16="http://schemas.microsoft.com/office/drawing/2014/main" id="{06ECDB22-0F28-F000-61C7-934765D38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6208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29">
            <a:extLst>
              <a:ext uri="{FF2B5EF4-FFF2-40B4-BE49-F238E27FC236}">
                <a16:creationId xmlns:a16="http://schemas.microsoft.com/office/drawing/2014/main" id="{626D70EA-AFD2-AD38-1699-0D62BB7BC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208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30">
            <a:extLst>
              <a:ext uri="{FF2B5EF4-FFF2-40B4-BE49-F238E27FC236}">
                <a16:creationId xmlns:a16="http://schemas.microsoft.com/office/drawing/2014/main" id="{4926177E-25F4-0DA2-8116-07C871F6E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6208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31">
            <a:extLst>
              <a:ext uri="{FF2B5EF4-FFF2-40B4-BE49-F238E27FC236}">
                <a16:creationId xmlns:a16="http://schemas.microsoft.com/office/drawing/2014/main" id="{0CACD942-6CDE-4389-B90C-9F93CAEDB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6020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32">
            <a:extLst>
              <a:ext uri="{FF2B5EF4-FFF2-40B4-BE49-F238E27FC236}">
                <a16:creationId xmlns:a16="http://schemas.microsoft.com/office/drawing/2014/main" id="{ABF64316-2F8A-524A-A0AA-250AB207E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020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33">
            <a:extLst>
              <a:ext uri="{FF2B5EF4-FFF2-40B4-BE49-F238E27FC236}">
                <a16:creationId xmlns:a16="http://schemas.microsoft.com/office/drawing/2014/main" id="{351AB104-B33C-97AA-08C0-8EB7954EE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36020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34">
            <a:extLst>
              <a:ext uri="{FF2B5EF4-FFF2-40B4-BE49-F238E27FC236}">
                <a16:creationId xmlns:a16="http://schemas.microsoft.com/office/drawing/2014/main" id="{3CAD499E-4233-66B8-3B1F-DABDC567A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5381625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35">
            <a:extLst>
              <a:ext uri="{FF2B5EF4-FFF2-40B4-BE49-F238E27FC236}">
                <a16:creationId xmlns:a16="http://schemas.microsoft.com/office/drawing/2014/main" id="{18A49294-E052-332C-9538-86AB43A88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81625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36">
            <a:extLst>
              <a:ext uri="{FF2B5EF4-FFF2-40B4-BE49-F238E27FC236}">
                <a16:creationId xmlns:a16="http://schemas.microsoft.com/office/drawing/2014/main" id="{6BBD85BA-B8D0-C9B2-6E60-025D180B3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381625"/>
            <a:ext cx="6111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8" name="Group 26">
            <a:extLst>
              <a:ext uri="{FF2B5EF4-FFF2-40B4-BE49-F238E27FC236}">
                <a16:creationId xmlns:a16="http://schemas.microsoft.com/office/drawing/2014/main" id="{2DAA7C49-C302-6DBD-4768-6A689AA9761A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2514600"/>
            <a:ext cx="5248275" cy="4251325"/>
            <a:chOff x="1677988" y="2513844"/>
            <a:chExt cx="5247629" cy="4251805"/>
          </a:xfrm>
        </p:grpSpPr>
        <p:sp>
          <p:nvSpPr>
            <p:cNvPr id="28699" name="TextBox 27">
              <a:extLst>
                <a:ext uri="{FF2B5EF4-FFF2-40B4-BE49-F238E27FC236}">
                  <a16:creationId xmlns:a16="http://schemas.microsoft.com/office/drawing/2014/main" id="{5FE9047C-6FAC-3078-BE6A-3985A86BE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28700" name="TextBox 28">
              <a:extLst>
                <a:ext uri="{FF2B5EF4-FFF2-40B4-BE49-F238E27FC236}">
                  <a16:creationId xmlns:a16="http://schemas.microsoft.com/office/drawing/2014/main" id="{64DCF042-E19D-E85F-AECA-05C8B4075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28701" name="TextBox 29">
              <a:extLst>
                <a:ext uri="{FF2B5EF4-FFF2-40B4-BE49-F238E27FC236}">
                  <a16:creationId xmlns:a16="http://schemas.microsoft.com/office/drawing/2014/main" id="{D220B8E8-F615-6D88-3A2A-DE6D9FE83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28702" name="TextBox 30">
              <a:extLst>
                <a:ext uri="{FF2B5EF4-FFF2-40B4-BE49-F238E27FC236}">
                  <a16:creationId xmlns:a16="http://schemas.microsoft.com/office/drawing/2014/main" id="{DE264729-F356-1A69-E86B-9C372B073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28703" name="TextBox 31">
              <a:extLst>
                <a:ext uri="{FF2B5EF4-FFF2-40B4-BE49-F238E27FC236}">
                  <a16:creationId xmlns:a16="http://schemas.microsoft.com/office/drawing/2014/main" id="{AC5355A6-33A6-C985-EC7A-466AA209B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28704" name="TextBox 32">
              <a:extLst>
                <a:ext uri="{FF2B5EF4-FFF2-40B4-BE49-F238E27FC236}">
                  <a16:creationId xmlns:a16="http://schemas.microsoft.com/office/drawing/2014/main" id="{3C0F5CCC-2F2C-7546-D3A3-0CB5CE1F7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>
            <a:extLst>
              <a:ext uri="{FF2B5EF4-FFF2-40B4-BE49-F238E27FC236}">
                <a16:creationId xmlns:a16="http://schemas.microsoft.com/office/drawing/2014/main" id="{B0964E12-FCB4-2A30-A516-F335431D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Instability</a:t>
            </a:r>
          </a:p>
        </p:txBody>
      </p:sp>
      <p:pic>
        <p:nvPicPr>
          <p:cNvPr id="29698" name="Picture 4">
            <a:extLst>
              <a:ext uri="{FF2B5EF4-FFF2-40B4-BE49-F238E27FC236}">
                <a16:creationId xmlns:a16="http://schemas.microsoft.com/office/drawing/2014/main" id="{65B6677B-1947-A6A6-5644-C0D0F7F5B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96963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>
            <a:extLst>
              <a:ext uri="{FF2B5EF4-FFF2-40B4-BE49-F238E27FC236}">
                <a16:creationId xmlns:a16="http://schemas.microsoft.com/office/drawing/2014/main" id="{1E819529-465E-11D3-0878-D314D9BBB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032125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>
            <a:extLst>
              <a:ext uri="{FF2B5EF4-FFF2-40B4-BE49-F238E27FC236}">
                <a16:creationId xmlns:a16="http://schemas.microsoft.com/office/drawing/2014/main" id="{787620CF-25BF-0059-9A56-8BF1E0DBB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06963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>
            <a:extLst>
              <a:ext uri="{FF2B5EF4-FFF2-40B4-BE49-F238E27FC236}">
                <a16:creationId xmlns:a16="http://schemas.microsoft.com/office/drawing/2014/main" id="{510E4A11-3C43-D886-96E2-2223ABD8F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096963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>
            <a:extLst>
              <a:ext uri="{FF2B5EF4-FFF2-40B4-BE49-F238E27FC236}">
                <a16:creationId xmlns:a16="http://schemas.microsoft.com/office/drawing/2014/main" id="{1BCCECC7-7CD7-95DF-2071-9ED9CB010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032125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>
            <a:extLst>
              <a:ext uri="{FF2B5EF4-FFF2-40B4-BE49-F238E27FC236}">
                <a16:creationId xmlns:a16="http://schemas.microsoft.com/office/drawing/2014/main" id="{41E3CE82-0BB7-6762-E1C3-C6D4EDEC6A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4906963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5DF3A88A-B145-9B37-EC46-9F38DB64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1787525"/>
            <a:ext cx="3279775" cy="292100"/>
          </a:xfrm>
          <a:prstGeom prst="left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F76AF541-B166-A3C2-29F0-79D42B12126A}"/>
              </a:ext>
            </a:extLst>
          </p:cNvPr>
          <p:cNvSpPr>
            <a:spLocks noChangeArrowheads="1"/>
          </p:cNvSpPr>
          <p:nvPr/>
        </p:nvSpPr>
        <p:spPr bwMode="auto">
          <a:xfrm rot="2199720">
            <a:off x="1074738" y="4621213"/>
            <a:ext cx="4295775" cy="325437"/>
          </a:xfrm>
          <a:prstGeom prst="leftRightArrow">
            <a:avLst>
              <a:gd name="adj1" fmla="val 50000"/>
              <a:gd name="adj2" fmla="val 4998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C3145B70-2F45-C440-2A33-C3A8B4A45384}"/>
              </a:ext>
            </a:extLst>
          </p:cNvPr>
          <p:cNvSpPr>
            <a:spLocks noChangeArrowheads="1"/>
          </p:cNvSpPr>
          <p:nvPr/>
        </p:nvSpPr>
        <p:spPr bwMode="auto">
          <a:xfrm rot="8884059">
            <a:off x="1112838" y="4556125"/>
            <a:ext cx="4051300" cy="354013"/>
          </a:xfrm>
          <a:prstGeom prst="leftRightArrow">
            <a:avLst>
              <a:gd name="adj1" fmla="val 50000"/>
              <a:gd name="adj2" fmla="val 5001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9707" name="Group 37">
            <a:extLst>
              <a:ext uri="{FF2B5EF4-FFF2-40B4-BE49-F238E27FC236}">
                <a16:creationId xmlns:a16="http://schemas.microsoft.com/office/drawing/2014/main" id="{7F735553-2188-83FA-DA7F-145A064181C0}"/>
              </a:ext>
            </a:extLst>
          </p:cNvPr>
          <p:cNvGrpSpPr>
            <a:grpSpLocks/>
          </p:cNvGrpSpPr>
          <p:nvPr/>
        </p:nvGrpSpPr>
        <p:grpSpPr bwMode="auto">
          <a:xfrm>
            <a:off x="6378575" y="3032125"/>
            <a:ext cx="2397125" cy="1417638"/>
            <a:chOff x="457200" y="1252538"/>
            <a:chExt cx="8064500" cy="5503862"/>
          </a:xfrm>
        </p:grpSpPr>
        <p:pic>
          <p:nvPicPr>
            <p:cNvPr id="29716" name="Picture 4">
              <a:extLst>
                <a:ext uri="{FF2B5EF4-FFF2-40B4-BE49-F238E27FC236}">
                  <a16:creationId xmlns:a16="http://schemas.microsoft.com/office/drawing/2014/main" id="{6CD1A186-50E8-8266-7F3D-E257A9574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2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5">
              <a:extLst>
                <a:ext uri="{FF2B5EF4-FFF2-40B4-BE49-F238E27FC236}">
                  <a16:creationId xmlns:a16="http://schemas.microsoft.com/office/drawing/2014/main" id="{D36ACFA8-B1A3-A185-007B-E0FAAD83C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40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6">
              <a:extLst>
                <a:ext uri="{FF2B5EF4-FFF2-40B4-BE49-F238E27FC236}">
                  <a16:creationId xmlns:a16="http://schemas.microsoft.com/office/drawing/2014/main" id="{82F1AD66-31A5-9B2E-40FB-46C3530D1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10" y="5062538"/>
              <a:ext cx="133585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7">
              <a:extLst>
                <a:ext uri="{FF2B5EF4-FFF2-40B4-BE49-F238E27FC236}">
                  <a16:creationId xmlns:a16="http://schemas.microsoft.com/office/drawing/2014/main" id="{54074BC9-C320-4D3E-0162-B6F745897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1252538"/>
              <a:ext cx="1234637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0" name="Picture 8">
              <a:extLst>
                <a:ext uri="{FF2B5EF4-FFF2-40B4-BE49-F238E27FC236}">
                  <a16:creationId xmlns:a16="http://schemas.microsoft.com/office/drawing/2014/main" id="{762CDD06-5849-08D8-8A72-9B2719599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3187700"/>
              <a:ext cx="1386921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9">
              <a:extLst>
                <a:ext uri="{FF2B5EF4-FFF2-40B4-BE49-F238E27FC236}">
                  <a16:creationId xmlns:a16="http://schemas.microsoft.com/office/drawing/2014/main" id="{5C754D57-93BA-CD32-7488-49D1C4DCE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872" y="5062538"/>
              <a:ext cx="139461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19">
              <a:extLst>
                <a:ext uri="{FF2B5EF4-FFF2-40B4-BE49-F238E27FC236}">
                  <a16:creationId xmlns:a16="http://schemas.microsoft.com/office/drawing/2014/main" id="{79DA4B93-E6A0-107D-D69E-E28624EEF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16208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20">
              <a:extLst>
                <a:ext uri="{FF2B5EF4-FFF2-40B4-BE49-F238E27FC236}">
                  <a16:creationId xmlns:a16="http://schemas.microsoft.com/office/drawing/2014/main" id="{716E9CDA-23CB-C30B-9856-EC3BA70C4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16208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21">
              <a:extLst>
                <a:ext uri="{FF2B5EF4-FFF2-40B4-BE49-F238E27FC236}">
                  <a16:creationId xmlns:a16="http://schemas.microsoft.com/office/drawing/2014/main" id="{2EA72E45-AF9D-DE71-24D1-29877636F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659" y="16208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22">
              <a:extLst>
                <a:ext uri="{FF2B5EF4-FFF2-40B4-BE49-F238E27FC236}">
                  <a16:creationId xmlns:a16="http://schemas.microsoft.com/office/drawing/2014/main" id="{E14724B5-8D8A-7A0C-127A-67FB2B9AD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36020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23">
              <a:extLst>
                <a:ext uri="{FF2B5EF4-FFF2-40B4-BE49-F238E27FC236}">
                  <a16:creationId xmlns:a16="http://schemas.microsoft.com/office/drawing/2014/main" id="{326D27D2-A711-C471-A91E-236CB17F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36020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24">
              <a:extLst>
                <a:ext uri="{FF2B5EF4-FFF2-40B4-BE49-F238E27FC236}">
                  <a16:creationId xmlns:a16="http://schemas.microsoft.com/office/drawing/2014/main" id="{06A23359-686E-A293-227A-5251E6582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791" y="36020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25">
              <a:extLst>
                <a:ext uri="{FF2B5EF4-FFF2-40B4-BE49-F238E27FC236}">
                  <a16:creationId xmlns:a16="http://schemas.microsoft.com/office/drawing/2014/main" id="{20E4B26A-0955-4839-1E3B-F6CC39235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596" y="53673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26">
              <a:extLst>
                <a:ext uri="{FF2B5EF4-FFF2-40B4-BE49-F238E27FC236}">
                  <a16:creationId xmlns:a16="http://schemas.microsoft.com/office/drawing/2014/main" id="{6EB70D07-4FE7-4A56-963F-7CD97F05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978" y="53673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7">
              <a:extLst>
                <a:ext uri="{FF2B5EF4-FFF2-40B4-BE49-F238E27FC236}">
                  <a16:creationId xmlns:a16="http://schemas.microsoft.com/office/drawing/2014/main" id="{849865D3-F727-0C8A-833D-237F9808E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5365505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1" name="Picture 28">
              <a:extLst>
                <a:ext uri="{FF2B5EF4-FFF2-40B4-BE49-F238E27FC236}">
                  <a16:creationId xmlns:a16="http://schemas.microsoft.com/office/drawing/2014/main" id="{7F54570D-6EAD-B652-02D9-354CB5BF2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16208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2" name="Picture 29">
              <a:extLst>
                <a:ext uri="{FF2B5EF4-FFF2-40B4-BE49-F238E27FC236}">
                  <a16:creationId xmlns:a16="http://schemas.microsoft.com/office/drawing/2014/main" id="{14A69CAF-3026-E258-0410-70AC0BF06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16208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3" name="Picture 30">
              <a:extLst>
                <a:ext uri="{FF2B5EF4-FFF2-40B4-BE49-F238E27FC236}">
                  <a16:creationId xmlns:a16="http://schemas.microsoft.com/office/drawing/2014/main" id="{9E298197-B214-B272-B9F4-27F111A0D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16208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4" name="Picture 31">
              <a:extLst>
                <a:ext uri="{FF2B5EF4-FFF2-40B4-BE49-F238E27FC236}">
                  <a16:creationId xmlns:a16="http://schemas.microsoft.com/office/drawing/2014/main" id="{059A1F6A-191E-B990-2867-B3D4C6159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36020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5" name="Picture 32">
              <a:extLst>
                <a:ext uri="{FF2B5EF4-FFF2-40B4-BE49-F238E27FC236}">
                  <a16:creationId xmlns:a16="http://schemas.microsoft.com/office/drawing/2014/main" id="{EC47414E-50DB-B957-F9E2-6070E37E6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36020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6" name="Picture 33">
              <a:extLst>
                <a:ext uri="{FF2B5EF4-FFF2-40B4-BE49-F238E27FC236}">
                  <a16:creationId xmlns:a16="http://schemas.microsoft.com/office/drawing/2014/main" id="{B2E9437C-8592-5EAB-BD78-09D73CDEB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36020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7" name="Picture 34">
              <a:extLst>
                <a:ext uri="{FF2B5EF4-FFF2-40B4-BE49-F238E27FC236}">
                  <a16:creationId xmlns:a16="http://schemas.microsoft.com/office/drawing/2014/main" id="{F9AC11BC-DFBC-C65D-97B6-E0A6DBC8A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5381554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8" name="Picture 35">
              <a:extLst>
                <a:ext uri="{FF2B5EF4-FFF2-40B4-BE49-F238E27FC236}">
                  <a16:creationId xmlns:a16="http://schemas.microsoft.com/office/drawing/2014/main" id="{EB1D8256-B45D-16CE-8C11-C6A1F442D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5381554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9" name="Picture 36">
              <a:extLst>
                <a:ext uri="{FF2B5EF4-FFF2-40B4-BE49-F238E27FC236}">
                  <a16:creationId xmlns:a16="http://schemas.microsoft.com/office/drawing/2014/main" id="{3C8EFC72-79B9-8DEC-29D2-971C6591A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5381554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Left-Right Arrow 38">
            <a:extLst>
              <a:ext uri="{FF2B5EF4-FFF2-40B4-BE49-F238E27FC236}">
                <a16:creationId xmlns:a16="http://schemas.microsoft.com/office/drawing/2014/main" id="{DF566296-506A-577A-F01A-81F45821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636963"/>
            <a:ext cx="3548063" cy="642937"/>
          </a:xfrm>
          <a:prstGeom prst="left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9709" name="Group 37">
            <a:extLst>
              <a:ext uri="{FF2B5EF4-FFF2-40B4-BE49-F238E27FC236}">
                <a16:creationId xmlns:a16="http://schemas.microsoft.com/office/drawing/2014/main" id="{DCF0AE1E-2127-D566-876F-9CAEC91595C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49500"/>
            <a:ext cx="5248275" cy="4251325"/>
            <a:chOff x="1677988" y="2513844"/>
            <a:chExt cx="5247629" cy="4251805"/>
          </a:xfrm>
        </p:grpSpPr>
        <p:sp>
          <p:nvSpPr>
            <p:cNvPr id="29710" name="TextBox 39">
              <a:extLst>
                <a:ext uri="{FF2B5EF4-FFF2-40B4-BE49-F238E27FC236}">
                  <a16:creationId xmlns:a16="http://schemas.microsoft.com/office/drawing/2014/main" id="{12B3B344-3015-2AA4-24B6-C25CD8948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29711" name="TextBox 40">
              <a:extLst>
                <a:ext uri="{FF2B5EF4-FFF2-40B4-BE49-F238E27FC236}">
                  <a16:creationId xmlns:a16="http://schemas.microsoft.com/office/drawing/2014/main" id="{F55C4FE1-1D65-549D-0489-2D951E6DD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29712" name="TextBox 41">
              <a:extLst>
                <a:ext uri="{FF2B5EF4-FFF2-40B4-BE49-F238E27FC236}">
                  <a16:creationId xmlns:a16="http://schemas.microsoft.com/office/drawing/2014/main" id="{934ADFEB-1D44-A743-8A5B-4EC68BB37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29713" name="TextBox 42">
              <a:extLst>
                <a:ext uri="{FF2B5EF4-FFF2-40B4-BE49-F238E27FC236}">
                  <a16:creationId xmlns:a16="http://schemas.microsoft.com/office/drawing/2014/main" id="{5CF6F8DB-4EE0-FC8C-C567-B0828CACF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29714" name="TextBox 43">
              <a:extLst>
                <a:ext uri="{FF2B5EF4-FFF2-40B4-BE49-F238E27FC236}">
                  <a16:creationId xmlns:a16="http://schemas.microsoft.com/office/drawing/2014/main" id="{50443B1C-21AC-3EC0-EAC7-30587099E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29715" name="TextBox 44">
              <a:extLst>
                <a:ext uri="{FF2B5EF4-FFF2-40B4-BE49-F238E27FC236}">
                  <a16:creationId xmlns:a16="http://schemas.microsoft.com/office/drawing/2014/main" id="{5242DF7C-1989-D4E1-623D-DEE422F4C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3150AD25-0D2D-B1BA-9DFB-682FC650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stable matching</a:t>
            </a:r>
          </a:p>
        </p:txBody>
      </p:sp>
      <p:grpSp>
        <p:nvGrpSpPr>
          <p:cNvPr id="30722" name="Group 19">
            <a:extLst>
              <a:ext uri="{FF2B5EF4-FFF2-40B4-BE49-F238E27FC236}">
                <a16:creationId xmlns:a16="http://schemas.microsoft.com/office/drawing/2014/main" id="{E69C9601-43C1-69FD-EFCD-51FD3E86EE7F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1552575"/>
            <a:ext cx="3406775" cy="1366838"/>
            <a:chOff x="624807" y="1752859"/>
            <a:chExt cx="8121172" cy="4261123"/>
          </a:xfrm>
        </p:grpSpPr>
        <p:pic>
          <p:nvPicPr>
            <p:cNvPr id="30734" name="Picture 2">
              <a:extLst>
                <a:ext uri="{FF2B5EF4-FFF2-40B4-BE49-F238E27FC236}">
                  <a16:creationId xmlns:a16="http://schemas.microsoft.com/office/drawing/2014/main" id="{3707E126-007F-E874-8DB5-64A9397E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906" y="1754931"/>
              <a:ext cx="1309989" cy="195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5" name="Picture 3">
              <a:extLst>
                <a:ext uri="{FF2B5EF4-FFF2-40B4-BE49-F238E27FC236}">
                  <a16:creationId xmlns:a16="http://schemas.microsoft.com/office/drawing/2014/main" id="{F2F5BCD4-DA58-8A70-A177-9C64D687D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07" y="1752859"/>
              <a:ext cx="1593976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6" name="Picture 4">
              <a:extLst>
                <a:ext uri="{FF2B5EF4-FFF2-40B4-BE49-F238E27FC236}">
                  <a16:creationId xmlns:a16="http://schemas.microsoft.com/office/drawing/2014/main" id="{2ED0ABD7-93E4-A984-2F39-FABE80DC1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11" y="4052166"/>
              <a:ext cx="1362372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7" name="Picture 5">
              <a:extLst>
                <a:ext uri="{FF2B5EF4-FFF2-40B4-BE49-F238E27FC236}">
                  <a16:creationId xmlns:a16="http://schemas.microsoft.com/office/drawing/2014/main" id="{2B9F9089-BF43-4168-E4CF-375670BCE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906" y="4052166"/>
              <a:ext cx="1471362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8" name="Group 9">
              <a:extLst>
                <a:ext uri="{FF2B5EF4-FFF2-40B4-BE49-F238E27FC236}">
                  <a16:creationId xmlns:a16="http://schemas.microsoft.com/office/drawing/2014/main" id="{B6C1CACE-3F42-15CC-9247-003DE12D9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3913" y="4412894"/>
              <a:ext cx="1732066" cy="949753"/>
              <a:chOff x="6861513" y="2154937"/>
              <a:chExt cx="1732066" cy="949753"/>
            </a:xfrm>
          </p:grpSpPr>
          <p:pic>
            <p:nvPicPr>
              <p:cNvPr id="30748" name="Picture 6">
                <a:extLst>
                  <a:ext uri="{FF2B5EF4-FFF2-40B4-BE49-F238E27FC236}">
                    <a16:creationId xmlns:a16="http://schemas.microsoft.com/office/drawing/2014/main" id="{5D9E1318-EF8A-ED99-E64E-DCC090D93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1513" y="2154937"/>
                <a:ext cx="77167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9" name="Picture 8">
                <a:extLst>
                  <a:ext uri="{FF2B5EF4-FFF2-40B4-BE49-F238E27FC236}">
                    <a16:creationId xmlns:a16="http://schemas.microsoft.com/office/drawing/2014/main" id="{4178DE53-C0A0-892B-4AA6-2CCD1AE43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4028" y="2154937"/>
                <a:ext cx="65955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39" name="Group 10">
              <a:extLst>
                <a:ext uri="{FF2B5EF4-FFF2-40B4-BE49-F238E27FC236}">
                  <a16:creationId xmlns:a16="http://schemas.microsoft.com/office/drawing/2014/main" id="{5672C177-12DE-012E-F136-9BC6FCAA3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3913" y="2307337"/>
              <a:ext cx="1732066" cy="949753"/>
              <a:chOff x="6861513" y="2154937"/>
              <a:chExt cx="1732066" cy="949753"/>
            </a:xfrm>
          </p:grpSpPr>
          <p:pic>
            <p:nvPicPr>
              <p:cNvPr id="30746" name="Picture 11">
                <a:extLst>
                  <a:ext uri="{FF2B5EF4-FFF2-40B4-BE49-F238E27FC236}">
                    <a16:creationId xmlns:a16="http://schemas.microsoft.com/office/drawing/2014/main" id="{58EA1618-9A7B-E62F-38D3-534E4776C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1513" y="2154937"/>
                <a:ext cx="77167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7" name="Picture 12">
                <a:extLst>
                  <a:ext uri="{FF2B5EF4-FFF2-40B4-BE49-F238E27FC236}">
                    <a16:creationId xmlns:a16="http://schemas.microsoft.com/office/drawing/2014/main" id="{BBB81219-67D6-0066-4960-AABA4B734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4028" y="2154937"/>
                <a:ext cx="65955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40" name="Group 15">
              <a:extLst>
                <a:ext uri="{FF2B5EF4-FFF2-40B4-BE49-F238E27FC236}">
                  <a16:creationId xmlns:a16="http://schemas.microsoft.com/office/drawing/2014/main" id="{C7683DC8-DFCD-FF82-C06F-D8533D251E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1669" y="4412894"/>
              <a:ext cx="1566758" cy="949753"/>
              <a:chOff x="2371669" y="2307337"/>
              <a:chExt cx="1566758" cy="949753"/>
            </a:xfrm>
          </p:grpSpPr>
          <p:pic>
            <p:nvPicPr>
              <p:cNvPr id="30744" name="Picture 13">
                <a:extLst>
                  <a:ext uri="{FF2B5EF4-FFF2-40B4-BE49-F238E27FC236}">
                    <a16:creationId xmlns:a16="http://schemas.microsoft.com/office/drawing/2014/main" id="{EB9D1F8F-3424-FB9A-2E09-2B71DDDAE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669" y="2307337"/>
                <a:ext cx="63486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5" name="Picture 14">
                <a:extLst>
                  <a:ext uri="{FF2B5EF4-FFF2-40B4-BE49-F238E27FC236}">
                    <a16:creationId xmlns:a16="http://schemas.microsoft.com/office/drawing/2014/main" id="{F502F3CE-126C-31C7-1FC9-3336E3203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112" y="2307337"/>
                <a:ext cx="71231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41" name="Group 16">
              <a:extLst>
                <a:ext uri="{FF2B5EF4-FFF2-40B4-BE49-F238E27FC236}">
                  <a16:creationId xmlns:a16="http://schemas.microsoft.com/office/drawing/2014/main" id="{4A388C66-3A16-4923-7567-86943D8B7F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4069" y="2459737"/>
              <a:ext cx="1566758" cy="949753"/>
              <a:chOff x="2371669" y="2307337"/>
              <a:chExt cx="1566758" cy="949753"/>
            </a:xfrm>
          </p:grpSpPr>
          <p:pic>
            <p:nvPicPr>
              <p:cNvPr id="30742" name="Picture 17">
                <a:extLst>
                  <a:ext uri="{FF2B5EF4-FFF2-40B4-BE49-F238E27FC236}">
                    <a16:creationId xmlns:a16="http://schemas.microsoft.com/office/drawing/2014/main" id="{929E2B17-3F32-E5BC-3F38-0BC746E6C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669" y="2307337"/>
                <a:ext cx="63486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3" name="Picture 18">
                <a:extLst>
                  <a:ext uri="{FF2B5EF4-FFF2-40B4-BE49-F238E27FC236}">
                    <a16:creationId xmlns:a16="http://schemas.microsoft.com/office/drawing/2014/main" id="{C0DC6627-14B4-63FC-832B-0F0D8CB4C8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112" y="2307337"/>
                <a:ext cx="71231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23" name="Picture 20">
            <a:extLst>
              <a:ext uri="{FF2B5EF4-FFF2-40B4-BE49-F238E27FC236}">
                <a16:creationId xmlns:a16="http://schemas.microsoft.com/office/drawing/2014/main" id="{FA62EB52-672C-D831-8ACD-7A54C7F53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3163944"/>
            <a:ext cx="962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1">
            <a:extLst>
              <a:ext uri="{FF2B5EF4-FFF2-40B4-BE49-F238E27FC236}">
                <a16:creationId xmlns:a16="http://schemas.microsoft.com/office/drawing/2014/main" id="{B2946F29-D0A2-9A4D-1F50-4306BB39A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63944"/>
            <a:ext cx="1168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2">
            <a:extLst>
              <a:ext uri="{FF2B5EF4-FFF2-40B4-BE49-F238E27FC236}">
                <a16:creationId xmlns:a16="http://schemas.microsoft.com/office/drawing/2014/main" id="{A1F4F347-9D88-841E-510C-07FA2DD32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5038782"/>
            <a:ext cx="10382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3">
            <a:extLst>
              <a:ext uri="{FF2B5EF4-FFF2-40B4-BE49-F238E27FC236}">
                <a16:creationId xmlns:a16="http://schemas.microsoft.com/office/drawing/2014/main" id="{BDBB26F7-93E4-F6C5-F415-A9C42AE5C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5038782"/>
            <a:ext cx="11207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1FC62F-C7C8-14A0-BCB6-D828D82DD797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3733857"/>
            <a:ext cx="3270250" cy="2432050"/>
            <a:chOff x="2808288" y="3929063"/>
            <a:chExt cx="3270250" cy="2432050"/>
          </a:xfrm>
        </p:grpSpPr>
        <p:sp>
          <p:nvSpPr>
            <p:cNvPr id="27" name="Left-Right Arrow 26">
              <a:extLst>
                <a:ext uri="{FF2B5EF4-FFF2-40B4-BE49-F238E27FC236}">
                  <a16:creationId xmlns:a16="http://schemas.microsoft.com/office/drawing/2014/main" id="{829AA198-9DDC-E8B1-F001-736EE9A8A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929063"/>
              <a:ext cx="3170238" cy="401637"/>
            </a:xfrm>
            <a:prstGeom prst="leftRightArrow">
              <a:avLst>
                <a:gd name="adj1" fmla="val 50000"/>
                <a:gd name="adj2" fmla="val 49991"/>
              </a:avLst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Left-Right Arrow 27">
              <a:extLst>
                <a:ext uri="{FF2B5EF4-FFF2-40B4-BE49-F238E27FC236}">
                  <a16:creationId xmlns:a16="http://schemas.microsoft.com/office/drawing/2014/main" id="{E0C8098A-C4D1-C7B8-3659-B779A4F2A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288" y="5959475"/>
              <a:ext cx="3170237" cy="401638"/>
            </a:xfrm>
            <a:prstGeom prst="leftRightArrow">
              <a:avLst>
                <a:gd name="adj1" fmla="val 50000"/>
                <a:gd name="adj2" fmla="val 49991"/>
              </a:avLst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9" name="Cloud Callout 28">
            <a:extLst>
              <a:ext uri="{FF2B5EF4-FFF2-40B4-BE49-F238E27FC236}">
                <a16:creationId xmlns:a16="http://schemas.microsoft.com/office/drawing/2014/main" id="{B9DF7184-13D6-43F3-1919-2F21328CB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1247775"/>
            <a:ext cx="2039938" cy="1671638"/>
          </a:xfrm>
          <a:prstGeom prst="cloudCallout">
            <a:avLst>
              <a:gd name="adj1" fmla="val 57889"/>
              <a:gd name="adj2" fmla="val -7256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Even though BBT and JA are not very happy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FD4E7A-B29A-8A49-EF03-E9CD84542370}"/>
              </a:ext>
            </a:extLst>
          </p:cNvPr>
          <p:cNvGrpSpPr>
            <a:grpSpLocks/>
          </p:cNvGrpSpPr>
          <p:nvPr/>
        </p:nvGrpSpPr>
        <p:grpSpPr bwMode="auto">
          <a:xfrm>
            <a:off x="2587625" y="4575232"/>
            <a:ext cx="3694113" cy="495300"/>
            <a:chOff x="2588127" y="4770784"/>
            <a:chExt cx="3693814" cy="495622"/>
          </a:xfrm>
        </p:grpSpPr>
        <p:sp>
          <p:nvSpPr>
            <p:cNvPr id="3" name="Left-Right Arrow 2">
              <a:extLst>
                <a:ext uri="{FF2B5EF4-FFF2-40B4-BE49-F238E27FC236}">
                  <a16:creationId xmlns:a16="http://schemas.microsoft.com/office/drawing/2014/main" id="{AE96718D-86E7-2825-BCBC-EBD0C1B8B0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911043">
              <a:off x="2589715" y="4770784"/>
              <a:ext cx="3692226" cy="463851"/>
            </a:xfrm>
            <a:prstGeom prst="leftRightArrow">
              <a:avLst>
                <a:gd name="adj1" fmla="val 50000"/>
                <a:gd name="adj2" fmla="val 50008"/>
              </a:avLst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Left-Right Arrow 29">
              <a:extLst>
                <a:ext uri="{FF2B5EF4-FFF2-40B4-BE49-F238E27FC236}">
                  <a16:creationId xmlns:a16="http://schemas.microsoft.com/office/drawing/2014/main" id="{F14E324C-198C-C2E9-BFF4-32660AF94D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84475">
              <a:off x="2588127" y="4802555"/>
              <a:ext cx="3692226" cy="463851"/>
            </a:xfrm>
            <a:prstGeom prst="leftRightArrow">
              <a:avLst>
                <a:gd name="adj1" fmla="val 50000"/>
                <a:gd name="adj2" fmla="val 50008"/>
              </a:avLst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CC65BB-2289-7977-2157-31539D7D231F}"/>
              </a:ext>
            </a:extLst>
          </p:cNvPr>
          <p:cNvGrpSpPr/>
          <p:nvPr/>
        </p:nvGrpSpPr>
        <p:grpSpPr>
          <a:xfrm>
            <a:off x="1674668" y="4642104"/>
            <a:ext cx="5434892" cy="2121121"/>
            <a:chOff x="1674668" y="4642104"/>
            <a:chExt cx="5434892" cy="21211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0546BF-DA46-A1C9-6179-243CEB7B4225}"/>
                </a:ext>
              </a:extLst>
            </p:cNvPr>
            <p:cNvSpPr txBox="1"/>
            <p:nvPr/>
          </p:nvSpPr>
          <p:spPr>
            <a:xfrm>
              <a:off x="1887657" y="4644287"/>
              <a:ext cx="87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Brad Pitt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85CB50-C94C-CC4D-BDF8-A0EB82262DB2}"/>
                </a:ext>
              </a:extLst>
            </p:cNvPr>
            <p:cNvSpPr txBox="1"/>
            <p:nvPr/>
          </p:nvSpPr>
          <p:spPr>
            <a:xfrm>
              <a:off x="1674668" y="6455448"/>
              <a:ext cx="16449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Billy Bob Thornton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7EC1F4-65B9-7D0C-A1B7-CA1A52334E34}"/>
                </a:ext>
              </a:extLst>
            </p:cNvPr>
            <p:cNvSpPr txBox="1"/>
            <p:nvPr/>
          </p:nvSpPr>
          <p:spPr>
            <a:xfrm>
              <a:off x="5689124" y="4642104"/>
              <a:ext cx="1300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Angelina Jolie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E50472-0290-D450-B36A-40E3BBCFAE74}"/>
                </a:ext>
              </a:extLst>
            </p:cNvPr>
            <p:cNvSpPr txBox="1"/>
            <p:nvPr/>
          </p:nvSpPr>
          <p:spPr>
            <a:xfrm>
              <a:off x="5650763" y="6450070"/>
              <a:ext cx="1458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Jennifer Aniston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5D4F30A8-85F1-C7D3-11AF-D799EAC9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Two stable matchings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6AC38175-FB58-81E6-CA9B-050A55D2E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1552575"/>
            <a:ext cx="549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8016C523-1AEA-5133-097C-E6FECB478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2575"/>
            <a:ext cx="6683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:a16="http://schemas.microsoft.com/office/drawing/2014/main" id="{20772113-B446-2DE4-B7F6-84B48AB02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2290763"/>
            <a:ext cx="571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EBACB5CC-E080-D580-4A37-AA3C24AB5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290763"/>
            <a:ext cx="615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2D64693F-FF0D-1789-3CF8-257811C90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378075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>
            <a:extLst>
              <a:ext uri="{FF2B5EF4-FFF2-40B4-BE49-F238E27FC236}">
                <a16:creationId xmlns:a16="http://schemas.microsoft.com/office/drawing/2014/main" id="{CE04A2F9-C538-A44E-3A28-191AD9E7E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378075"/>
            <a:ext cx="277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>
            <a:extLst>
              <a:ext uri="{FF2B5EF4-FFF2-40B4-BE49-F238E27FC236}">
                <a16:creationId xmlns:a16="http://schemas.microsoft.com/office/drawing/2014/main" id="{09F7096D-5FDE-8952-DE4B-F923087EB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730375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2">
            <a:extLst>
              <a:ext uri="{FF2B5EF4-FFF2-40B4-BE49-F238E27FC236}">
                <a16:creationId xmlns:a16="http://schemas.microsoft.com/office/drawing/2014/main" id="{9FCB72BE-961C-8A8D-3E58-15023026F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779588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3">
            <a:extLst>
              <a:ext uri="{FF2B5EF4-FFF2-40B4-BE49-F238E27FC236}">
                <a16:creationId xmlns:a16="http://schemas.microsoft.com/office/drawing/2014/main" id="{1FAA0415-6309-9CF5-B289-73DD084C7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341563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4">
            <a:extLst>
              <a:ext uri="{FF2B5EF4-FFF2-40B4-BE49-F238E27FC236}">
                <a16:creationId xmlns:a16="http://schemas.microsoft.com/office/drawing/2014/main" id="{914C9EE8-E365-52A6-2FDD-B05497B25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41563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6" name="Group 16">
            <a:extLst>
              <a:ext uri="{FF2B5EF4-FFF2-40B4-BE49-F238E27FC236}">
                <a16:creationId xmlns:a16="http://schemas.microsoft.com/office/drawing/2014/main" id="{80A07502-420A-4C72-3689-E285CE11D7A6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779588"/>
            <a:ext cx="657225" cy="304800"/>
            <a:chOff x="2371669" y="2307337"/>
            <a:chExt cx="1566758" cy="949753"/>
          </a:xfrm>
        </p:grpSpPr>
        <p:pic>
          <p:nvPicPr>
            <p:cNvPr id="31767" name="Picture 17">
              <a:extLst>
                <a:ext uri="{FF2B5EF4-FFF2-40B4-BE49-F238E27FC236}">
                  <a16:creationId xmlns:a16="http://schemas.microsoft.com/office/drawing/2014/main" id="{48BB0D45-6A65-3262-9820-57A0DE7F6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669" y="2307337"/>
              <a:ext cx="634861" cy="949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8" name="Picture 18">
              <a:extLst>
                <a:ext uri="{FF2B5EF4-FFF2-40B4-BE49-F238E27FC236}">
                  <a16:creationId xmlns:a16="http://schemas.microsoft.com/office/drawing/2014/main" id="{237AE502-58BF-4C37-B4BD-DE00341EF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112" y="2307337"/>
              <a:ext cx="712315" cy="949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7" name="Picture 20">
            <a:extLst>
              <a:ext uri="{FF2B5EF4-FFF2-40B4-BE49-F238E27FC236}">
                <a16:creationId xmlns:a16="http://schemas.microsoft.com/office/drawing/2014/main" id="{0BB9EB4A-0861-0155-C9AB-F401B1330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3133122"/>
            <a:ext cx="962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21">
            <a:extLst>
              <a:ext uri="{FF2B5EF4-FFF2-40B4-BE49-F238E27FC236}">
                <a16:creationId xmlns:a16="http://schemas.microsoft.com/office/drawing/2014/main" id="{AE2F2D9A-A5D4-EB1D-2998-4CABE9549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33122"/>
            <a:ext cx="1168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22">
            <a:extLst>
              <a:ext uri="{FF2B5EF4-FFF2-40B4-BE49-F238E27FC236}">
                <a16:creationId xmlns:a16="http://schemas.microsoft.com/office/drawing/2014/main" id="{D98BBD24-DCB0-EAEA-8BD2-B5EFDEA4A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5007960"/>
            <a:ext cx="10382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23">
            <a:extLst>
              <a:ext uri="{FF2B5EF4-FFF2-40B4-BE49-F238E27FC236}">
                <a16:creationId xmlns:a16="http://schemas.microsoft.com/office/drawing/2014/main" id="{7CC1CFE3-CC0E-4567-183C-41EB1B075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5007960"/>
            <a:ext cx="11207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D415B1-2BA6-E1E8-26C3-564D47909D61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3703035"/>
            <a:ext cx="3270250" cy="2432050"/>
            <a:chOff x="2808288" y="3929063"/>
            <a:chExt cx="3270250" cy="2432050"/>
          </a:xfrm>
        </p:grpSpPr>
        <p:sp>
          <p:nvSpPr>
            <p:cNvPr id="27" name="Left-Right Arrow 26">
              <a:extLst>
                <a:ext uri="{FF2B5EF4-FFF2-40B4-BE49-F238E27FC236}">
                  <a16:creationId xmlns:a16="http://schemas.microsoft.com/office/drawing/2014/main" id="{AE38897C-3B5C-B8CA-2C7B-21482523C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929063"/>
              <a:ext cx="3170238" cy="401637"/>
            </a:xfrm>
            <a:prstGeom prst="leftRightArrow">
              <a:avLst>
                <a:gd name="adj1" fmla="val 50000"/>
                <a:gd name="adj2" fmla="val 49991"/>
              </a:avLst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Left-Right Arrow 27">
              <a:extLst>
                <a:ext uri="{FF2B5EF4-FFF2-40B4-BE49-F238E27FC236}">
                  <a16:creationId xmlns:a16="http://schemas.microsoft.com/office/drawing/2014/main" id="{E2375E95-1B8F-5B8B-9C32-082C0FB7C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288" y="5959475"/>
              <a:ext cx="3170237" cy="401638"/>
            </a:xfrm>
            <a:prstGeom prst="leftRightArrow">
              <a:avLst>
                <a:gd name="adj1" fmla="val 50000"/>
                <a:gd name="adj2" fmla="val 49991"/>
              </a:avLst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37F2C6-66B5-DA8B-0950-73092238A399}"/>
              </a:ext>
            </a:extLst>
          </p:cNvPr>
          <p:cNvGrpSpPr>
            <a:grpSpLocks/>
          </p:cNvGrpSpPr>
          <p:nvPr/>
        </p:nvGrpSpPr>
        <p:grpSpPr bwMode="auto">
          <a:xfrm>
            <a:off x="2736850" y="4511072"/>
            <a:ext cx="3494088" cy="419100"/>
            <a:chOff x="2736660" y="4736462"/>
            <a:chExt cx="3493788" cy="419576"/>
          </a:xfrm>
        </p:grpSpPr>
        <p:sp>
          <p:nvSpPr>
            <p:cNvPr id="3" name="Left-Right Arrow 2">
              <a:extLst>
                <a:ext uri="{FF2B5EF4-FFF2-40B4-BE49-F238E27FC236}">
                  <a16:creationId xmlns:a16="http://schemas.microsoft.com/office/drawing/2014/main" id="{908D2F6A-06BB-EA9C-6EBD-923AFF8A1A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5491">
              <a:off x="2736660" y="4736462"/>
              <a:ext cx="3408070" cy="394147"/>
            </a:xfrm>
            <a:prstGeom prst="leftRightArrow">
              <a:avLst>
                <a:gd name="adj1" fmla="val 50000"/>
                <a:gd name="adj2" fmla="val 49999"/>
              </a:avLst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Left-Right Arrow 29">
              <a:extLst>
                <a:ext uri="{FF2B5EF4-FFF2-40B4-BE49-F238E27FC236}">
                  <a16:creationId xmlns:a16="http://schemas.microsoft.com/office/drawing/2014/main" id="{23AA6761-8049-E1D5-7E16-568DF9109E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90239">
              <a:off x="2822378" y="4761891"/>
              <a:ext cx="3408070" cy="394147"/>
            </a:xfrm>
            <a:prstGeom prst="leftRightArrow">
              <a:avLst>
                <a:gd name="adj1" fmla="val 50000"/>
                <a:gd name="adj2" fmla="val 49999"/>
              </a:avLst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60636A-6329-0997-EEE2-66B47F9E5CBD}"/>
              </a:ext>
            </a:extLst>
          </p:cNvPr>
          <p:cNvGrpSpPr/>
          <p:nvPr/>
        </p:nvGrpSpPr>
        <p:grpSpPr>
          <a:xfrm>
            <a:off x="1674668" y="4642104"/>
            <a:ext cx="5434892" cy="2121121"/>
            <a:chOff x="1674668" y="4642104"/>
            <a:chExt cx="5434892" cy="21211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DD7313-C644-F48B-4236-A09B12E411A2}"/>
                </a:ext>
              </a:extLst>
            </p:cNvPr>
            <p:cNvSpPr txBox="1"/>
            <p:nvPr/>
          </p:nvSpPr>
          <p:spPr>
            <a:xfrm>
              <a:off x="1887657" y="4644287"/>
              <a:ext cx="87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Brad Pitt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81547F-45FA-C894-B129-3AFC1903FBA7}"/>
                </a:ext>
              </a:extLst>
            </p:cNvPr>
            <p:cNvSpPr txBox="1"/>
            <p:nvPr/>
          </p:nvSpPr>
          <p:spPr>
            <a:xfrm>
              <a:off x="1674668" y="6455448"/>
              <a:ext cx="16449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Billy Bob Thornton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B44AA9-AE84-54BC-2BC0-006C14BB0356}"/>
                </a:ext>
              </a:extLst>
            </p:cNvPr>
            <p:cNvSpPr txBox="1"/>
            <p:nvPr/>
          </p:nvSpPr>
          <p:spPr>
            <a:xfrm>
              <a:off x="5689124" y="4642104"/>
              <a:ext cx="1300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Angelina Jolie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646D04-6D83-B503-3E41-BD1E7FEC3175}"/>
                </a:ext>
              </a:extLst>
            </p:cNvPr>
            <p:cNvSpPr txBox="1"/>
            <p:nvPr/>
          </p:nvSpPr>
          <p:spPr>
            <a:xfrm>
              <a:off x="5650763" y="6450070"/>
              <a:ext cx="1458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Jennifer Aniston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AB3373A-BD85-1DCA-F57E-95EC072B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Stable Matching problem</a:t>
            </a:r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C68FB042-FF6C-6A5F-445B-F17E05B7D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1758950"/>
            <a:ext cx="2868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of men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and women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FEF52-0CDF-C8B8-47CD-FEC8BFC58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3051175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Matching</a:t>
            </a:r>
            <a:r>
              <a:rPr lang="en-US" altLang="en-US" sz="1800"/>
              <a:t> (no polyandry/gamy in </a:t>
            </a:r>
            <a:r>
              <a:rPr lang="en-US" altLang="en-US" sz="1800">
                <a:solidFill>
                  <a:srgbClr val="AD2ACD"/>
                </a:solidFill>
              </a:rPr>
              <a:t>M X W</a:t>
            </a:r>
            <a:r>
              <a:rPr lang="en-US" altLang="en-US" sz="180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CCE8B-BD1D-CB44-D591-0B720A0FE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3810000"/>
            <a:ext cx="408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Perfect Matching </a:t>
            </a:r>
            <a:r>
              <a:rPr lang="en-US" altLang="en-US" sz="1800"/>
              <a:t>(everyone gets married)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F6C5B-FE34-E9CB-F7BB-8F9C22076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4983163"/>
            <a:ext cx="1046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Instablity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9E1DFF9A-6EAB-AAA5-B3EE-C48AEE89ABED}"/>
              </a:ext>
            </a:extLst>
          </p:cNvPr>
          <p:cNvGrpSpPr>
            <a:grpSpLocks/>
          </p:cNvGrpSpPr>
          <p:nvPr/>
        </p:nvGrpSpPr>
        <p:grpSpPr bwMode="auto">
          <a:xfrm>
            <a:off x="5427663" y="4310063"/>
            <a:ext cx="2257425" cy="1530350"/>
            <a:chOff x="5427512" y="4309657"/>
            <a:chExt cx="2258274" cy="1531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44AEEB-3D8A-EA0B-7DD1-16E8A62CB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512" y="4309657"/>
              <a:ext cx="509779" cy="532057"/>
            </a:xfrm>
            <a:prstGeom prst="ellipse">
              <a:avLst/>
            </a:prstGeom>
            <a:solidFill>
              <a:schemeClr val="accent2">
                <a:alpha val="59999"/>
              </a:schemeClr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m</a:t>
              </a: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EFF6FD-DB05-2383-AC99-DA67DD918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512" y="5308655"/>
              <a:ext cx="509779" cy="532058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7DE055-4C57-E25E-6C84-27F11ACA1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6006" y="5308655"/>
              <a:ext cx="509780" cy="532058"/>
            </a:xfrm>
            <a:prstGeom prst="ellipse">
              <a:avLst/>
            </a:prstGeom>
            <a:solidFill>
              <a:srgbClr val="008000">
                <a:alpha val="59999"/>
              </a:srgbClr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CD87ED-096B-FA87-B9A0-0842FA38D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6006" y="4309657"/>
              <a:ext cx="509780" cy="532057"/>
            </a:xfrm>
            <a:prstGeom prst="ellipse">
              <a:avLst/>
            </a:prstGeom>
            <a:solidFill>
              <a:srgbClr val="C95BCD"/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w</a:t>
              </a: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2785" name="TextBox 13">
              <a:extLst>
                <a:ext uri="{FF2B5EF4-FFF2-40B4-BE49-F238E27FC236}">
                  <a16:creationId xmlns:a16="http://schemas.microsoft.com/office/drawing/2014/main" id="{A3D11138-541C-F0EA-BCE3-DDC23FF1D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642" y="5351971"/>
              <a:ext cx="426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</a:t>
              </a:r>
              <a:r>
                <a:rPr lang="ja-JP" altLang="en-US" sz="1800">
                  <a:solidFill>
                    <a:schemeClr val="bg1"/>
                  </a:solidFill>
                </a:rPr>
                <a:t>’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2786" name="TextBox 14">
              <a:extLst>
                <a:ext uri="{FF2B5EF4-FFF2-40B4-BE49-F238E27FC236}">
                  <a16:creationId xmlns:a16="http://schemas.microsoft.com/office/drawing/2014/main" id="{300B050E-89AA-BF68-26B7-E3289F663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9129" y="5351971"/>
              <a:ext cx="4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</a:t>
              </a:r>
              <a:r>
                <a:rPr lang="ja-JP" altLang="en-US" sz="1800">
                  <a:solidFill>
                    <a:schemeClr val="bg1"/>
                  </a:solidFill>
                </a:rPr>
                <a:t>’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656B5A-DCE2-8641-4B56-30EB728B6076}"/>
              </a:ext>
            </a:extLst>
          </p:cNvPr>
          <p:cNvCxnSpPr>
            <a:cxnSpLocks noChangeShapeType="1"/>
            <a:stCxn id="7" idx="6"/>
            <a:endCxn id="13" idx="2"/>
          </p:cNvCxnSpPr>
          <p:nvPr/>
        </p:nvCxnSpPr>
        <p:spPr bwMode="auto">
          <a:xfrm>
            <a:off x="5937250" y="4575175"/>
            <a:ext cx="1238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4AF2544-0299-F80F-BC95-CCADF5D39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2463800"/>
            <a:ext cx="417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Preferences</a:t>
            </a:r>
            <a:r>
              <a:rPr lang="en-US" altLang="en-US" sz="1800"/>
              <a:t> (ranking of potential spouses)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7690C7-98CA-88F9-FBC1-AFFDAC87925F}"/>
              </a:ext>
            </a:extLst>
          </p:cNvPr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5937250" y="5575300"/>
            <a:ext cx="12382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552E35-927C-5E9D-0D79-60B4FBEA44D4}"/>
              </a:ext>
            </a:extLst>
          </p:cNvPr>
          <p:cNvCxnSpPr>
            <a:cxnSpLocks noChangeShapeType="1"/>
            <a:stCxn id="7" idx="5"/>
            <a:endCxn id="12" idx="1"/>
          </p:cNvCxnSpPr>
          <p:nvPr/>
        </p:nvCxnSpPr>
        <p:spPr bwMode="auto">
          <a:xfrm rot="16200000" flipH="1">
            <a:off x="6245226" y="4381500"/>
            <a:ext cx="622300" cy="1387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E86942E-30F6-BC9A-4C32-54BE0833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6076950"/>
            <a:ext cx="481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Stable matching </a:t>
            </a:r>
            <a:r>
              <a:rPr lang="en-US" altLang="en-US" sz="1800"/>
              <a:t>= perfect matching+ no instablity</a:t>
            </a:r>
          </a:p>
        </p:txBody>
      </p: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C3581A75-30E6-0E62-13EF-5122A559293D}"/>
              </a:ext>
            </a:extLst>
          </p:cNvPr>
          <p:cNvSpPr/>
          <p:nvPr/>
        </p:nvSpPr>
        <p:spPr>
          <a:xfrm>
            <a:off x="4889368" y="1552345"/>
            <a:ext cx="3797431" cy="2627410"/>
          </a:xfrm>
          <a:prstGeom prst="cloudCallout">
            <a:avLst>
              <a:gd name="adj1" fmla="val -15690"/>
              <a:gd name="adj2" fmla="val 437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Input:</a:t>
            </a:r>
            <a:r>
              <a:rPr lang="en-US" dirty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  </a:t>
            </a:r>
            <a:r>
              <a:rPr lang="en-US" dirty="0">
                <a:solidFill>
                  <a:srgbClr val="AD2ACD"/>
                </a:solidFill>
              </a:rPr>
              <a:t>M</a:t>
            </a:r>
            <a:r>
              <a:rPr lang="en-US" dirty="0"/>
              <a:t> and </a:t>
            </a:r>
            <a:r>
              <a:rPr lang="en-US" dirty="0">
                <a:solidFill>
                  <a:srgbClr val="AD2ACD"/>
                </a:solidFill>
              </a:rPr>
              <a:t>W</a:t>
            </a:r>
            <a:r>
              <a:rPr lang="en-US" dirty="0"/>
              <a:t> with     preferences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Output:</a:t>
            </a:r>
            <a:r>
              <a:rPr lang="en-US" dirty="0"/>
              <a:t> Stable 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9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7A93E12A-99AD-18F8-836B-45A09006E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3794" name="Picture 5">
            <a:extLst>
              <a:ext uri="{FF2B5EF4-FFF2-40B4-BE49-F238E27FC236}">
                <a16:creationId xmlns:a16="http://schemas.microsoft.com/office/drawing/2014/main" id="{7D5481B7-43BB-21E5-24BB-6A92EC59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ABE59F2-F665-AAC9-F144-B2FC368E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Can you guess the correlation?</a:t>
            </a:r>
          </a:p>
        </p:txBody>
      </p:sp>
      <p:pic>
        <p:nvPicPr>
          <p:cNvPr id="16386" name="Picture 4">
            <a:extLst>
              <a:ext uri="{FF2B5EF4-FFF2-40B4-BE49-F238E27FC236}">
                <a16:creationId xmlns:a16="http://schemas.microsoft.com/office/drawing/2014/main" id="{70D796C9-F952-BB3F-2BBD-8B5567E5B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1276350"/>
            <a:ext cx="500221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9000F54D-4934-F665-42F1-6DB7235BF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41483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>
            <a:extLst>
              <a:ext uri="{FF2B5EF4-FFF2-40B4-BE49-F238E27FC236}">
                <a16:creationId xmlns:a16="http://schemas.microsoft.com/office/drawing/2014/main" id="{FC6720F3-354F-1171-8DCC-52A4E4E66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905250"/>
            <a:ext cx="45005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4077B60-BD0A-0564-A1ED-7263246FBD31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1800225"/>
            <a:ext cx="5133975" cy="2970213"/>
            <a:chOff x="3585252" y="1800088"/>
            <a:chExt cx="5133703" cy="29711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25FF22-4B9A-5D9D-06A3-307BA5629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252" y="1849316"/>
              <a:ext cx="611156" cy="4017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2B1D0C-9F54-E0FA-EFC0-81AC417AC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800" y="1800088"/>
              <a:ext cx="611155" cy="4017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D9BA39-1072-0A3F-2D1D-6569D2CFA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027" y="4369459"/>
              <a:ext cx="609568" cy="4017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1E15D9A2-88CB-FA4C-D2D9-438A2CB6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Questions</a:t>
            </a:r>
          </a:p>
        </p:txBody>
      </p:sp>
      <p:sp>
        <p:nvSpPr>
          <p:cNvPr id="34818" name="TextBox 2">
            <a:extLst>
              <a:ext uri="{FF2B5EF4-FFF2-40B4-BE49-F238E27FC236}">
                <a16:creationId xmlns:a16="http://schemas.microsoft.com/office/drawing/2014/main" id="{087D7A09-E2BA-EEF7-5DF7-B2AD1788E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2266950"/>
            <a:ext cx="6534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Does a stable marriage always exist?</a:t>
            </a: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D0873640-BD88-AA51-8D70-7EBEBCE9D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4059238"/>
            <a:ext cx="576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If one exists, how quickly can we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compute one?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4541FD75-6B9F-7D20-4DF7-27B89BBE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Today’s lecture</a:t>
            </a:r>
          </a:p>
        </p:txBody>
      </p:sp>
      <p:sp>
        <p:nvSpPr>
          <p:cNvPr id="35842" name="TextBox 2">
            <a:extLst>
              <a:ext uri="{FF2B5EF4-FFF2-40B4-BE49-F238E27FC236}">
                <a16:creationId xmlns:a16="http://schemas.microsoft.com/office/drawing/2014/main" id="{5721E21D-D2EB-7768-32B2-75D83B46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911350"/>
            <a:ext cx="2503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Naïve algorithm</a:t>
            </a:r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id="{BE0528A5-0E55-45AF-1BDE-84F6BE9D6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636963"/>
            <a:ext cx="7791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Gale-Shapley algorithm for Stable Marriage problem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E63C43B-5B03-AA98-C20E-BDB8141F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Discuss: Naïve algorithm!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9F4D5CBB-E983-4542-853D-0ECCA2195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58938"/>
            <a:ext cx="6350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EE81CFA2-EB77-6F24-77F4-2236ABD4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naïve algorithm</a:t>
            </a:r>
          </a:p>
        </p:txBody>
      </p:sp>
      <p:sp>
        <p:nvSpPr>
          <p:cNvPr id="37890" name="TextBox 2">
            <a:extLst>
              <a:ext uri="{FF2B5EF4-FFF2-40B4-BE49-F238E27FC236}">
                <a16:creationId xmlns:a16="http://schemas.microsoft.com/office/drawing/2014/main" id="{834EFEB1-7EEB-32C9-D588-F9C228A49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878013"/>
            <a:ext cx="71564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Go through all possible perfect matchings </a:t>
            </a:r>
            <a:r>
              <a:rPr lang="en-US" altLang="en-US" sz="3000">
                <a:solidFill>
                  <a:srgbClr val="A100A0"/>
                </a:solidFill>
              </a:rPr>
              <a:t>S</a:t>
            </a:r>
          </a:p>
        </p:txBody>
      </p:sp>
      <p:sp>
        <p:nvSpPr>
          <p:cNvPr id="37891" name="TextBox 3">
            <a:extLst>
              <a:ext uri="{FF2B5EF4-FFF2-40B4-BE49-F238E27FC236}">
                <a16:creationId xmlns:a16="http://schemas.microsoft.com/office/drawing/2014/main" id="{0537ECFB-AE5F-7304-49D1-80969B089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3452813"/>
            <a:ext cx="3819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If </a:t>
            </a:r>
            <a:r>
              <a:rPr lang="en-US" altLang="en-US" sz="3000">
                <a:solidFill>
                  <a:srgbClr val="A100A0"/>
                </a:solidFill>
              </a:rPr>
              <a:t>S </a:t>
            </a:r>
            <a:r>
              <a:rPr lang="en-US" altLang="en-US" sz="3000"/>
              <a:t>is a stable matching</a:t>
            </a:r>
          </a:p>
        </p:txBody>
      </p:sp>
      <p:sp>
        <p:nvSpPr>
          <p:cNvPr id="37892" name="TextBox 4">
            <a:extLst>
              <a:ext uri="{FF2B5EF4-FFF2-40B4-BE49-F238E27FC236}">
                <a16:creationId xmlns:a16="http://schemas.microsoft.com/office/drawing/2014/main" id="{C93A9744-4995-85B9-4CA6-4A5AB4AC7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4157663"/>
            <a:ext cx="109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then Stop</a:t>
            </a:r>
          </a:p>
        </p:txBody>
      </p:sp>
      <p:sp>
        <p:nvSpPr>
          <p:cNvPr id="37893" name="TextBox 5">
            <a:extLst>
              <a:ext uri="{FF2B5EF4-FFF2-40B4-BE49-F238E27FC236}">
                <a16:creationId xmlns:a16="http://schemas.microsoft.com/office/drawing/2014/main" id="{B1A60F94-FDC3-7F98-D08B-D1DE066C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5210175"/>
            <a:ext cx="6297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Else move to the next perfect matching</a:t>
            </a: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DD2BA9B6-73AB-25D4-727C-20288E3A6B0E}"/>
              </a:ext>
            </a:extLst>
          </p:cNvPr>
          <p:cNvGrpSpPr>
            <a:grpSpLocks/>
          </p:cNvGrpSpPr>
          <p:nvPr/>
        </p:nvGrpSpPr>
        <p:grpSpPr bwMode="auto">
          <a:xfrm>
            <a:off x="5167313" y="2393950"/>
            <a:ext cx="3670300" cy="2857500"/>
            <a:chOff x="1291748" y="3656110"/>
            <a:chExt cx="1303598" cy="1166779"/>
          </a:xfrm>
        </p:grpSpPr>
        <p:pic>
          <p:nvPicPr>
            <p:cNvPr id="37896" name="Picture 41">
              <a:extLst>
                <a:ext uri="{FF2B5EF4-FFF2-40B4-BE49-F238E27FC236}">
                  <a16:creationId xmlns:a16="http://schemas.microsoft.com/office/drawing/2014/main" id="{DA548BF1-8605-05F2-14D1-96DBCCE67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291748" y="3656110"/>
              <a:ext cx="1164812" cy="116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TextBox 44">
              <a:extLst>
                <a:ext uri="{FF2B5EF4-FFF2-40B4-BE49-F238E27FC236}">
                  <a16:creationId xmlns:a16="http://schemas.microsoft.com/office/drawing/2014/main" id="{43641AF1-73E3-CE0A-8625-17CF1CBFD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5252" y="4453558"/>
              <a:ext cx="1080094" cy="20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>
                  <a:solidFill>
                    <a:schemeClr val="bg1"/>
                  </a:solidFill>
                </a:rPr>
                <a:t>n! matchings</a:t>
              </a:r>
            </a:p>
          </p:txBody>
        </p:sp>
      </p:grp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0969B47F-78AB-1EBE-7649-1A38E5504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1195388"/>
            <a:ext cx="8388350" cy="682625"/>
          </a:xfrm>
          <a:prstGeom prst="wedgeRectCallout">
            <a:avLst>
              <a:gd name="adj1" fmla="val -9282"/>
              <a:gd name="adj2" fmla="val 8984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Incremental algorithm to  produce all n! prefect </a:t>
            </a:r>
            <a:r>
              <a:rPr lang="en-US" sz="2400" dirty="0" err="1">
                <a:solidFill>
                  <a:schemeClr val="lt1"/>
                </a:solidFill>
                <a:latin typeface="+mn-lt"/>
                <a:ea typeface="+mn-ea"/>
              </a:rPr>
              <a:t>matchings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D78A0A2D-F7D6-BE10-552F-2FA92066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Gale-Shapley Algorithm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3E3896F5-2C26-B624-6FF0-5DD381868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747963"/>
            <a:ext cx="2960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15532A76-059A-4E51-72A2-013F0E5D9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616075"/>
            <a:ext cx="22748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4">
            <a:extLst>
              <a:ext uri="{FF2B5EF4-FFF2-40B4-BE49-F238E27FC236}">
                <a16:creationId xmlns:a16="http://schemas.microsoft.com/office/drawing/2014/main" id="{F547A292-0FDC-5788-CF9F-94CFCC35B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026025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David Gale</a:t>
            </a:r>
          </a:p>
        </p:txBody>
      </p:sp>
      <p:sp>
        <p:nvSpPr>
          <p:cNvPr id="38917" name="TextBox 5">
            <a:extLst>
              <a:ext uri="{FF2B5EF4-FFF2-40B4-BE49-F238E27FC236}">
                <a16:creationId xmlns:a16="http://schemas.microsoft.com/office/drawing/2014/main" id="{63620239-8371-9BD4-B1CF-CE2BB02E1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5048250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Lloyd Shapley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75CFFE48-3FAD-190B-95F1-0413EC24D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63" y="5634038"/>
            <a:ext cx="4027487" cy="661987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algorithm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A4EA1398-C89A-905A-78A1-F250727F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Moral of the story…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82E29373-EC68-DF79-D301-B22B6E34F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1063"/>
            <a:ext cx="17510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E0ACA78C-DC8E-5749-6F83-B81C96927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751138"/>
            <a:ext cx="13446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4">
            <a:extLst>
              <a:ext uri="{FF2B5EF4-FFF2-40B4-BE49-F238E27FC236}">
                <a16:creationId xmlns:a16="http://schemas.microsoft.com/office/drawing/2014/main" id="{BB153528-E4DE-0EE6-8588-6470E878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3343275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A100A0"/>
                </a:solidFill>
              </a:rPr>
              <a:t>&gt;</a:t>
            </a:r>
          </a:p>
        </p:txBody>
      </p:sp>
      <p:pic>
        <p:nvPicPr>
          <p:cNvPr id="39941" name="Picture 41">
            <a:extLst>
              <a:ext uri="{FF2B5EF4-FFF2-40B4-BE49-F238E27FC236}">
                <a16:creationId xmlns:a16="http://schemas.microsoft.com/office/drawing/2014/main" id="{7E1E35E0-AA9A-19A3-0D1A-4F0423CB5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46688" y="2025650"/>
            <a:ext cx="3279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>
            <a:extLst>
              <a:ext uri="{FF2B5EF4-FFF2-40B4-BE49-F238E27FC236}">
                <a16:creationId xmlns:a16="http://schemas.microsoft.com/office/drawing/2014/main" id="{E52ECAF4-BBFB-6460-7248-2765A4E7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40962" name="Picture 4">
            <a:extLst>
              <a:ext uri="{FF2B5EF4-FFF2-40B4-BE49-F238E27FC236}">
                <a16:creationId xmlns:a16="http://schemas.microsoft.com/office/drawing/2014/main" id="{F3048B45-9D76-3A95-25E9-67495C5C9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1C0C1979-4FB6-9090-AF48-14E7BDDB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today’s agenda</a:t>
            </a:r>
          </a:p>
        </p:txBody>
      </p:sp>
      <p:sp>
        <p:nvSpPr>
          <p:cNvPr id="41986" name="TextBox 2">
            <a:extLst>
              <a:ext uri="{FF2B5EF4-FFF2-40B4-BE49-F238E27FC236}">
                <a16:creationId xmlns:a16="http://schemas.microsoft.com/office/drawing/2014/main" id="{3C86E368-28EB-6192-DAC3-C9699BB7C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3533775"/>
            <a:ext cx="384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Run of GS algorithm on an instance</a:t>
            </a:r>
          </a:p>
        </p:txBody>
      </p:sp>
      <p:sp>
        <p:nvSpPr>
          <p:cNvPr id="41987" name="TextBox 3">
            <a:extLst>
              <a:ext uri="{FF2B5EF4-FFF2-40B4-BE49-F238E27FC236}">
                <a16:creationId xmlns:a16="http://schemas.microsoft.com/office/drawing/2014/main" id="{1B704444-F3CF-060C-14C1-A82A1746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692275"/>
            <a:ext cx="4781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Gale Shapley (GS) algorithm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A976BDF9-99BE-0786-9665-9E810AC5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comment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D2D377D2-A44F-8738-6751-6494E88D1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1612900"/>
            <a:ext cx="424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Discomfort with proofs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01BD8-9B7D-689D-B217-EAB21169A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2986088"/>
            <a:ext cx="474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 will not cover proof basics in class anymore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56CCA-B6C5-0C8B-F960-640319FFC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13" y="3871913"/>
            <a:ext cx="711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Please read support pages and some utilize (next few) Office hours!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3B449403-9105-E52D-F8A4-F960D914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Lecture pace (until Fall 18)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D0FEBCE-F047-4E39-E9F8-3970A8A99C6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79638" y="1828800"/>
            <a:ext cx="17462" cy="38179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E25AAB-09AF-450D-721E-8FF0C7ED9A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79638" y="5646738"/>
            <a:ext cx="46513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36" name="TextBox 6">
            <a:extLst>
              <a:ext uri="{FF2B5EF4-FFF2-40B4-BE49-F238E27FC236}">
                <a16:creationId xmlns:a16="http://schemas.microsoft.com/office/drawing/2014/main" id="{E661520B-84F6-55F0-991C-F70885B6F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592455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Mid-term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BEF2DA-2822-D453-8696-5E5D87F6771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94200" y="5508625"/>
            <a:ext cx="0" cy="257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976945F2-7271-E5D1-7E64-17DA18293A37}"/>
              </a:ext>
            </a:extLst>
          </p:cNvPr>
          <p:cNvSpPr>
            <a:spLocks/>
          </p:cNvSpPr>
          <p:nvPr/>
        </p:nvSpPr>
        <p:spPr bwMode="auto">
          <a:xfrm>
            <a:off x="2214563" y="2590800"/>
            <a:ext cx="4170362" cy="3003550"/>
          </a:xfrm>
          <a:custGeom>
            <a:avLst/>
            <a:gdLst>
              <a:gd name="T0" fmla="*/ 0 w 4170797"/>
              <a:gd name="T1" fmla="*/ 3003550 h 3003191"/>
              <a:gd name="T2" fmla="*/ 0 w 4170797"/>
              <a:gd name="T3" fmla="*/ 3003550 h 3003191"/>
              <a:gd name="T4" fmla="*/ 257429 w 4170797"/>
              <a:gd name="T5" fmla="*/ 2986387 h 3003191"/>
              <a:gd name="T6" fmla="*/ 394725 w 4170797"/>
              <a:gd name="T7" fmla="*/ 2952061 h 3003191"/>
              <a:gd name="T8" fmla="*/ 634993 w 4170797"/>
              <a:gd name="T9" fmla="*/ 2934898 h 3003191"/>
              <a:gd name="T10" fmla="*/ 1149852 w 4170797"/>
              <a:gd name="T11" fmla="*/ 2952061 h 3003191"/>
              <a:gd name="T12" fmla="*/ 1355797 w 4170797"/>
              <a:gd name="T13" fmla="*/ 2969224 h 3003191"/>
              <a:gd name="T14" fmla="*/ 1407282 w 4170797"/>
              <a:gd name="T15" fmla="*/ 2986387 h 3003191"/>
              <a:gd name="T16" fmla="*/ 1853494 w 4170797"/>
              <a:gd name="T17" fmla="*/ 3003550 h 3003191"/>
              <a:gd name="T18" fmla="*/ 2248219 w 4170797"/>
              <a:gd name="T19" fmla="*/ 2986387 h 3003191"/>
              <a:gd name="T20" fmla="*/ 2419840 w 4170797"/>
              <a:gd name="T21" fmla="*/ 2934898 h 3003191"/>
              <a:gd name="T22" fmla="*/ 2522811 w 4170797"/>
              <a:gd name="T23" fmla="*/ 2917734 h 3003191"/>
              <a:gd name="T24" fmla="*/ 2574297 w 4170797"/>
              <a:gd name="T25" fmla="*/ 2883408 h 3003191"/>
              <a:gd name="T26" fmla="*/ 2660107 w 4170797"/>
              <a:gd name="T27" fmla="*/ 2849082 h 3003191"/>
              <a:gd name="T28" fmla="*/ 2728755 w 4170797"/>
              <a:gd name="T29" fmla="*/ 2814755 h 3003191"/>
              <a:gd name="T30" fmla="*/ 2917537 w 4170797"/>
              <a:gd name="T31" fmla="*/ 2694613 h 3003191"/>
              <a:gd name="T32" fmla="*/ 3020509 w 4170797"/>
              <a:gd name="T33" fmla="*/ 2660287 h 3003191"/>
              <a:gd name="T34" fmla="*/ 3140642 w 4170797"/>
              <a:gd name="T35" fmla="*/ 2591635 h 3003191"/>
              <a:gd name="T36" fmla="*/ 3192128 w 4170797"/>
              <a:gd name="T37" fmla="*/ 2574472 h 3003191"/>
              <a:gd name="T38" fmla="*/ 3277938 w 4170797"/>
              <a:gd name="T39" fmla="*/ 2488655 h 3003191"/>
              <a:gd name="T40" fmla="*/ 3329425 w 4170797"/>
              <a:gd name="T41" fmla="*/ 2437166 h 3003191"/>
              <a:gd name="T42" fmla="*/ 3380910 w 4170797"/>
              <a:gd name="T43" fmla="*/ 2402840 h 3003191"/>
              <a:gd name="T44" fmla="*/ 3449558 w 4170797"/>
              <a:gd name="T45" fmla="*/ 2299861 h 3003191"/>
              <a:gd name="T46" fmla="*/ 3501044 w 4170797"/>
              <a:gd name="T47" fmla="*/ 2248372 h 3003191"/>
              <a:gd name="T48" fmla="*/ 3518206 w 4170797"/>
              <a:gd name="T49" fmla="*/ 2179720 h 3003191"/>
              <a:gd name="T50" fmla="*/ 3569692 w 4170797"/>
              <a:gd name="T51" fmla="*/ 2059577 h 3003191"/>
              <a:gd name="T52" fmla="*/ 3621178 w 4170797"/>
              <a:gd name="T53" fmla="*/ 1887946 h 3003191"/>
              <a:gd name="T54" fmla="*/ 3655502 w 4170797"/>
              <a:gd name="T55" fmla="*/ 1750640 h 3003191"/>
              <a:gd name="T56" fmla="*/ 3689826 w 4170797"/>
              <a:gd name="T57" fmla="*/ 1681988 h 3003191"/>
              <a:gd name="T58" fmla="*/ 3706988 w 4170797"/>
              <a:gd name="T59" fmla="*/ 1630499 h 3003191"/>
              <a:gd name="T60" fmla="*/ 3775636 w 4170797"/>
              <a:gd name="T61" fmla="*/ 1527520 h 3003191"/>
              <a:gd name="T62" fmla="*/ 3809960 w 4170797"/>
              <a:gd name="T63" fmla="*/ 1476030 h 3003191"/>
              <a:gd name="T64" fmla="*/ 3844284 w 4170797"/>
              <a:gd name="T65" fmla="*/ 1338725 h 3003191"/>
              <a:gd name="T66" fmla="*/ 3912932 w 4170797"/>
              <a:gd name="T67" fmla="*/ 1184257 h 3003191"/>
              <a:gd name="T68" fmla="*/ 3947255 w 4170797"/>
              <a:gd name="T69" fmla="*/ 961136 h 3003191"/>
              <a:gd name="T70" fmla="*/ 3964417 w 4170797"/>
              <a:gd name="T71" fmla="*/ 738015 h 3003191"/>
              <a:gd name="T72" fmla="*/ 3998742 w 4170797"/>
              <a:gd name="T73" fmla="*/ 480568 h 3003191"/>
              <a:gd name="T74" fmla="*/ 4050228 w 4170797"/>
              <a:gd name="T75" fmla="*/ 377589 h 3003191"/>
              <a:gd name="T76" fmla="*/ 4101713 w 4170797"/>
              <a:gd name="T77" fmla="*/ 274611 h 3003191"/>
              <a:gd name="T78" fmla="*/ 4118875 w 4170797"/>
              <a:gd name="T79" fmla="*/ 85816 h 3003191"/>
              <a:gd name="T80" fmla="*/ 4136038 w 4170797"/>
              <a:gd name="T81" fmla="*/ 34327 h 3003191"/>
              <a:gd name="T82" fmla="*/ 4170362 w 4170797"/>
              <a:gd name="T83" fmla="*/ 0 h 3003191"/>
              <a:gd name="T84" fmla="*/ 4170362 w 4170797"/>
              <a:gd name="T85" fmla="*/ 0 h 3003191"/>
              <a:gd name="T86" fmla="*/ 4170362 w 4170797"/>
              <a:gd name="T87" fmla="*/ 0 h 300319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170797" h="3003191">
                <a:moveTo>
                  <a:pt x="0" y="3003191"/>
                </a:moveTo>
                <a:lnTo>
                  <a:pt x="0" y="3003191"/>
                </a:lnTo>
                <a:cubicBezTo>
                  <a:pt x="85819" y="2997471"/>
                  <a:pt x="172169" y="2997153"/>
                  <a:pt x="257456" y="2986030"/>
                </a:cubicBezTo>
                <a:cubicBezTo>
                  <a:pt x="304238" y="2979929"/>
                  <a:pt x="347708" y="2955069"/>
                  <a:pt x="394766" y="2951708"/>
                </a:cubicBezTo>
                <a:lnTo>
                  <a:pt x="635059" y="2934547"/>
                </a:lnTo>
                <a:lnTo>
                  <a:pt x="1149972" y="2951708"/>
                </a:lnTo>
                <a:cubicBezTo>
                  <a:pt x="1218787" y="2954984"/>
                  <a:pt x="1287649" y="2959765"/>
                  <a:pt x="1355938" y="2968869"/>
                </a:cubicBezTo>
                <a:cubicBezTo>
                  <a:pt x="1373871" y="2971260"/>
                  <a:pt x="1389380" y="2984785"/>
                  <a:pt x="1407429" y="2986030"/>
                </a:cubicBezTo>
                <a:cubicBezTo>
                  <a:pt x="1555939" y="2996270"/>
                  <a:pt x="1704934" y="2997471"/>
                  <a:pt x="1853687" y="3003191"/>
                </a:cubicBezTo>
                <a:cubicBezTo>
                  <a:pt x="1985276" y="2997471"/>
                  <a:pt x="2117100" y="2995758"/>
                  <a:pt x="2248454" y="2986030"/>
                </a:cubicBezTo>
                <a:cubicBezTo>
                  <a:pt x="2302173" y="2982051"/>
                  <a:pt x="2371488" y="2942647"/>
                  <a:pt x="2420092" y="2934547"/>
                </a:cubicBezTo>
                <a:lnTo>
                  <a:pt x="2523074" y="2917385"/>
                </a:lnTo>
                <a:cubicBezTo>
                  <a:pt x="2540238" y="2905944"/>
                  <a:pt x="2556116" y="2892287"/>
                  <a:pt x="2574566" y="2883063"/>
                </a:cubicBezTo>
                <a:cubicBezTo>
                  <a:pt x="2602123" y="2869287"/>
                  <a:pt x="2632230" y="2861252"/>
                  <a:pt x="2660384" y="2848741"/>
                </a:cubicBezTo>
                <a:cubicBezTo>
                  <a:pt x="2683765" y="2838351"/>
                  <a:pt x="2706155" y="2825860"/>
                  <a:pt x="2729040" y="2814419"/>
                </a:cubicBezTo>
                <a:cubicBezTo>
                  <a:pt x="2797860" y="2745610"/>
                  <a:pt x="2798578" y="2734039"/>
                  <a:pt x="2917841" y="2694291"/>
                </a:cubicBezTo>
                <a:lnTo>
                  <a:pt x="3020824" y="2659969"/>
                </a:lnTo>
                <a:cubicBezTo>
                  <a:pt x="3072537" y="2625499"/>
                  <a:pt x="3079996" y="2617453"/>
                  <a:pt x="3140970" y="2591325"/>
                </a:cubicBezTo>
                <a:cubicBezTo>
                  <a:pt x="3157599" y="2584199"/>
                  <a:pt x="3175297" y="2579884"/>
                  <a:pt x="3192461" y="2574164"/>
                </a:cubicBezTo>
                <a:lnTo>
                  <a:pt x="3278280" y="2488358"/>
                </a:lnTo>
                <a:cubicBezTo>
                  <a:pt x="3295444" y="2471197"/>
                  <a:pt x="3309576" y="2450337"/>
                  <a:pt x="3329772" y="2436875"/>
                </a:cubicBezTo>
                <a:lnTo>
                  <a:pt x="3381263" y="2402553"/>
                </a:lnTo>
                <a:cubicBezTo>
                  <a:pt x="3404148" y="2368231"/>
                  <a:pt x="3424589" y="2332147"/>
                  <a:pt x="3449918" y="2299586"/>
                </a:cubicBezTo>
                <a:cubicBezTo>
                  <a:pt x="3464820" y="2280429"/>
                  <a:pt x="3489366" y="2269175"/>
                  <a:pt x="3501409" y="2248103"/>
                </a:cubicBezTo>
                <a:cubicBezTo>
                  <a:pt x="3513112" y="2227626"/>
                  <a:pt x="3512092" y="2202137"/>
                  <a:pt x="3518573" y="2179459"/>
                </a:cubicBezTo>
                <a:cubicBezTo>
                  <a:pt x="3535410" y="2120539"/>
                  <a:pt x="3539551" y="2120348"/>
                  <a:pt x="3570064" y="2059331"/>
                </a:cubicBezTo>
                <a:cubicBezTo>
                  <a:pt x="3611599" y="1851693"/>
                  <a:pt x="3557036" y="2097377"/>
                  <a:pt x="3621556" y="1887720"/>
                </a:cubicBezTo>
                <a:cubicBezTo>
                  <a:pt x="3635430" y="1842635"/>
                  <a:pt x="3640964" y="1795181"/>
                  <a:pt x="3655883" y="1750431"/>
                </a:cubicBezTo>
                <a:cubicBezTo>
                  <a:pt x="3663974" y="1726161"/>
                  <a:pt x="3680132" y="1705301"/>
                  <a:pt x="3690211" y="1681787"/>
                </a:cubicBezTo>
                <a:cubicBezTo>
                  <a:pt x="3697338" y="1665160"/>
                  <a:pt x="3698589" y="1646117"/>
                  <a:pt x="3707375" y="1630304"/>
                </a:cubicBezTo>
                <a:cubicBezTo>
                  <a:pt x="3727411" y="1594244"/>
                  <a:pt x="3753145" y="1561659"/>
                  <a:pt x="3776030" y="1527337"/>
                </a:cubicBezTo>
                <a:lnTo>
                  <a:pt x="3810357" y="1475854"/>
                </a:lnTo>
                <a:cubicBezTo>
                  <a:pt x="3821800" y="1430091"/>
                  <a:pt x="3818516" y="1377813"/>
                  <a:pt x="3844685" y="1338565"/>
                </a:cubicBezTo>
                <a:cubicBezTo>
                  <a:pt x="3899083" y="1256980"/>
                  <a:pt x="3872489" y="1306649"/>
                  <a:pt x="3913340" y="1184115"/>
                </a:cubicBezTo>
                <a:cubicBezTo>
                  <a:pt x="3924782" y="1109750"/>
                  <a:pt x="3939041" y="1035765"/>
                  <a:pt x="3947667" y="961021"/>
                </a:cubicBezTo>
                <a:cubicBezTo>
                  <a:pt x="3956217" y="886928"/>
                  <a:pt x="3957759" y="812175"/>
                  <a:pt x="3964831" y="737927"/>
                </a:cubicBezTo>
                <a:cubicBezTo>
                  <a:pt x="3967109" y="714008"/>
                  <a:pt x="3992928" y="511660"/>
                  <a:pt x="3999159" y="480511"/>
                </a:cubicBezTo>
                <a:cubicBezTo>
                  <a:pt x="4013539" y="408624"/>
                  <a:pt x="4016901" y="445033"/>
                  <a:pt x="4050650" y="377544"/>
                </a:cubicBezTo>
                <a:cubicBezTo>
                  <a:pt x="4121708" y="235448"/>
                  <a:pt x="4003766" y="422119"/>
                  <a:pt x="4102141" y="274578"/>
                </a:cubicBezTo>
                <a:cubicBezTo>
                  <a:pt x="4107862" y="211654"/>
                  <a:pt x="4110368" y="148354"/>
                  <a:pt x="4119305" y="85806"/>
                </a:cubicBezTo>
                <a:cubicBezTo>
                  <a:pt x="4121864" y="67898"/>
                  <a:pt x="4127161" y="49834"/>
                  <a:pt x="4136469" y="34323"/>
                </a:cubicBezTo>
                <a:cubicBezTo>
                  <a:pt x="4144795" y="20448"/>
                  <a:pt x="4170797" y="0"/>
                  <a:pt x="4170797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DB385E5-2B88-09E2-6323-3E61999D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Lecture pace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F32408-1863-85D4-C834-695F6D105D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79638" y="1828800"/>
            <a:ext cx="17462" cy="38179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8CF3EC-CAF9-EF30-B5A3-84DCC8ED6E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79638" y="5646738"/>
            <a:ext cx="46513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60" name="TextBox 6">
            <a:extLst>
              <a:ext uri="{FF2B5EF4-FFF2-40B4-BE49-F238E27FC236}">
                <a16:creationId xmlns:a16="http://schemas.microsoft.com/office/drawing/2014/main" id="{05264113-E9F2-8F2F-3C2E-371AEA86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592455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Mid-term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432ED9-B3B6-11AA-A596-E440F0D6C68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94200" y="5508625"/>
            <a:ext cx="0" cy="257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Freeform 1">
            <a:extLst>
              <a:ext uri="{FF2B5EF4-FFF2-40B4-BE49-F238E27FC236}">
                <a16:creationId xmlns:a16="http://schemas.microsoft.com/office/drawing/2014/main" id="{085B1836-DBB4-9167-9B75-FE4AAB1AA615}"/>
              </a:ext>
            </a:extLst>
          </p:cNvPr>
          <p:cNvSpPr/>
          <p:nvPr/>
        </p:nvSpPr>
        <p:spPr>
          <a:xfrm>
            <a:off x="2201863" y="2057400"/>
            <a:ext cx="3910012" cy="3597275"/>
          </a:xfrm>
          <a:custGeom>
            <a:avLst/>
            <a:gdLst>
              <a:gd name="connsiteX0" fmla="*/ 0 w 3910263"/>
              <a:gd name="connsiteY0" fmla="*/ 3573379 h 3597719"/>
              <a:gd name="connsiteX1" fmla="*/ 84221 w 3910263"/>
              <a:gd name="connsiteY1" fmla="*/ 3597442 h 3597719"/>
              <a:gd name="connsiteX2" fmla="*/ 156410 w 3910263"/>
              <a:gd name="connsiteY2" fmla="*/ 3585411 h 3597719"/>
              <a:gd name="connsiteX3" fmla="*/ 228600 w 3910263"/>
              <a:gd name="connsiteY3" fmla="*/ 3561347 h 3597719"/>
              <a:gd name="connsiteX4" fmla="*/ 264695 w 3910263"/>
              <a:gd name="connsiteY4" fmla="*/ 3549316 h 3597719"/>
              <a:gd name="connsiteX5" fmla="*/ 312821 w 3910263"/>
              <a:gd name="connsiteY5" fmla="*/ 3537284 h 3597719"/>
              <a:gd name="connsiteX6" fmla="*/ 517358 w 3910263"/>
              <a:gd name="connsiteY6" fmla="*/ 3549316 h 3597719"/>
              <a:gd name="connsiteX7" fmla="*/ 818147 w 3910263"/>
              <a:gd name="connsiteY7" fmla="*/ 3525253 h 3597719"/>
              <a:gd name="connsiteX8" fmla="*/ 878305 w 3910263"/>
              <a:gd name="connsiteY8" fmla="*/ 3513221 h 3597719"/>
              <a:gd name="connsiteX9" fmla="*/ 1010653 w 3910263"/>
              <a:gd name="connsiteY9" fmla="*/ 3489158 h 3597719"/>
              <a:gd name="connsiteX10" fmla="*/ 1046747 w 3910263"/>
              <a:gd name="connsiteY10" fmla="*/ 3477126 h 3597719"/>
              <a:gd name="connsiteX11" fmla="*/ 1155032 w 3910263"/>
              <a:gd name="connsiteY11" fmla="*/ 3453063 h 3597719"/>
              <a:gd name="connsiteX12" fmla="*/ 1227221 w 3910263"/>
              <a:gd name="connsiteY12" fmla="*/ 3429000 h 3597719"/>
              <a:gd name="connsiteX13" fmla="*/ 1263316 w 3910263"/>
              <a:gd name="connsiteY13" fmla="*/ 3416968 h 3597719"/>
              <a:gd name="connsiteX14" fmla="*/ 1299410 w 3910263"/>
              <a:gd name="connsiteY14" fmla="*/ 3392905 h 3597719"/>
              <a:gd name="connsiteX15" fmla="*/ 1323474 w 3910263"/>
              <a:gd name="connsiteY15" fmla="*/ 3368842 h 3597719"/>
              <a:gd name="connsiteX16" fmla="*/ 1359568 w 3910263"/>
              <a:gd name="connsiteY16" fmla="*/ 3356811 h 3597719"/>
              <a:gd name="connsiteX17" fmla="*/ 1383632 w 3910263"/>
              <a:gd name="connsiteY17" fmla="*/ 3332747 h 3597719"/>
              <a:gd name="connsiteX18" fmla="*/ 1419726 w 3910263"/>
              <a:gd name="connsiteY18" fmla="*/ 3320716 h 3597719"/>
              <a:gd name="connsiteX19" fmla="*/ 1564105 w 3910263"/>
              <a:gd name="connsiteY19" fmla="*/ 3308684 h 3597719"/>
              <a:gd name="connsiteX20" fmla="*/ 1660358 w 3910263"/>
              <a:gd name="connsiteY20" fmla="*/ 3284621 h 3597719"/>
              <a:gd name="connsiteX21" fmla="*/ 1708484 w 3910263"/>
              <a:gd name="connsiteY21" fmla="*/ 3272589 h 3597719"/>
              <a:gd name="connsiteX22" fmla="*/ 1780674 w 3910263"/>
              <a:gd name="connsiteY22" fmla="*/ 3248526 h 3597719"/>
              <a:gd name="connsiteX23" fmla="*/ 1816768 w 3910263"/>
              <a:gd name="connsiteY23" fmla="*/ 3236495 h 3597719"/>
              <a:gd name="connsiteX24" fmla="*/ 1925053 w 3910263"/>
              <a:gd name="connsiteY24" fmla="*/ 3176337 h 3597719"/>
              <a:gd name="connsiteX25" fmla="*/ 1997242 w 3910263"/>
              <a:gd name="connsiteY25" fmla="*/ 3128211 h 3597719"/>
              <a:gd name="connsiteX26" fmla="*/ 2021305 w 3910263"/>
              <a:gd name="connsiteY26" fmla="*/ 3104147 h 3597719"/>
              <a:gd name="connsiteX27" fmla="*/ 2093495 w 3910263"/>
              <a:gd name="connsiteY27" fmla="*/ 3056021 h 3597719"/>
              <a:gd name="connsiteX28" fmla="*/ 2129589 w 3910263"/>
              <a:gd name="connsiteY28" fmla="*/ 3031958 h 3597719"/>
              <a:gd name="connsiteX29" fmla="*/ 2153653 w 3910263"/>
              <a:gd name="connsiteY29" fmla="*/ 3007895 h 3597719"/>
              <a:gd name="connsiteX30" fmla="*/ 2189747 w 3910263"/>
              <a:gd name="connsiteY30" fmla="*/ 2995863 h 3597719"/>
              <a:gd name="connsiteX31" fmla="*/ 2237874 w 3910263"/>
              <a:gd name="connsiteY31" fmla="*/ 2935705 h 3597719"/>
              <a:gd name="connsiteX32" fmla="*/ 2298032 w 3910263"/>
              <a:gd name="connsiteY32" fmla="*/ 2887579 h 3597719"/>
              <a:gd name="connsiteX33" fmla="*/ 2370221 w 3910263"/>
              <a:gd name="connsiteY33" fmla="*/ 2767263 h 3597719"/>
              <a:gd name="connsiteX34" fmla="*/ 2418347 w 3910263"/>
              <a:gd name="connsiteY34" fmla="*/ 2695074 h 3597719"/>
              <a:gd name="connsiteX35" fmla="*/ 2442410 w 3910263"/>
              <a:gd name="connsiteY35" fmla="*/ 2646947 h 3597719"/>
              <a:gd name="connsiteX36" fmla="*/ 2490537 w 3910263"/>
              <a:gd name="connsiteY36" fmla="*/ 2574758 h 3597719"/>
              <a:gd name="connsiteX37" fmla="*/ 2514600 w 3910263"/>
              <a:gd name="connsiteY37" fmla="*/ 2538663 h 3597719"/>
              <a:gd name="connsiteX38" fmla="*/ 2538663 w 3910263"/>
              <a:gd name="connsiteY38" fmla="*/ 2502568 h 3597719"/>
              <a:gd name="connsiteX39" fmla="*/ 2550695 w 3910263"/>
              <a:gd name="connsiteY39" fmla="*/ 2466474 h 3597719"/>
              <a:gd name="connsiteX40" fmla="*/ 2598821 w 3910263"/>
              <a:gd name="connsiteY40" fmla="*/ 2394284 h 3597719"/>
              <a:gd name="connsiteX41" fmla="*/ 2658979 w 3910263"/>
              <a:gd name="connsiteY41" fmla="*/ 2286000 h 3597719"/>
              <a:gd name="connsiteX42" fmla="*/ 2815389 w 3910263"/>
              <a:gd name="connsiteY42" fmla="*/ 2129589 h 3597719"/>
              <a:gd name="connsiteX43" fmla="*/ 2875547 w 3910263"/>
              <a:gd name="connsiteY43" fmla="*/ 2069432 h 3597719"/>
              <a:gd name="connsiteX44" fmla="*/ 2899610 w 3910263"/>
              <a:gd name="connsiteY44" fmla="*/ 2033337 h 3597719"/>
              <a:gd name="connsiteX45" fmla="*/ 2971800 w 3910263"/>
              <a:gd name="connsiteY45" fmla="*/ 1949116 h 3597719"/>
              <a:gd name="connsiteX46" fmla="*/ 2995863 w 3910263"/>
              <a:gd name="connsiteY46" fmla="*/ 1900989 h 3597719"/>
              <a:gd name="connsiteX47" fmla="*/ 3031958 w 3910263"/>
              <a:gd name="connsiteY47" fmla="*/ 1852863 h 3597719"/>
              <a:gd name="connsiteX48" fmla="*/ 3056021 w 3910263"/>
              <a:gd name="connsiteY48" fmla="*/ 1804737 h 3597719"/>
              <a:gd name="connsiteX49" fmla="*/ 3080084 w 3910263"/>
              <a:gd name="connsiteY49" fmla="*/ 1768642 h 3597719"/>
              <a:gd name="connsiteX50" fmla="*/ 3128210 w 3910263"/>
              <a:gd name="connsiteY50" fmla="*/ 1648326 h 3597719"/>
              <a:gd name="connsiteX51" fmla="*/ 3140242 w 3910263"/>
              <a:gd name="connsiteY51" fmla="*/ 1612232 h 3597719"/>
              <a:gd name="connsiteX52" fmla="*/ 3164305 w 3910263"/>
              <a:gd name="connsiteY52" fmla="*/ 1564105 h 3597719"/>
              <a:gd name="connsiteX53" fmla="*/ 3188368 w 3910263"/>
              <a:gd name="connsiteY53" fmla="*/ 1503947 h 3597719"/>
              <a:gd name="connsiteX54" fmla="*/ 3224463 w 3910263"/>
              <a:gd name="connsiteY54" fmla="*/ 1443789 h 3597719"/>
              <a:gd name="connsiteX55" fmla="*/ 3260558 w 3910263"/>
              <a:gd name="connsiteY55" fmla="*/ 1371600 h 3597719"/>
              <a:gd name="connsiteX56" fmla="*/ 3296653 w 3910263"/>
              <a:gd name="connsiteY56" fmla="*/ 1287379 h 3597719"/>
              <a:gd name="connsiteX57" fmla="*/ 3320716 w 3910263"/>
              <a:gd name="connsiteY57" fmla="*/ 1215189 h 3597719"/>
              <a:gd name="connsiteX58" fmla="*/ 3344779 w 3910263"/>
              <a:gd name="connsiteY58" fmla="*/ 1167063 h 3597719"/>
              <a:gd name="connsiteX59" fmla="*/ 3368842 w 3910263"/>
              <a:gd name="connsiteY59" fmla="*/ 1106905 h 3597719"/>
              <a:gd name="connsiteX60" fmla="*/ 3392905 w 3910263"/>
              <a:gd name="connsiteY60" fmla="*/ 1070811 h 3597719"/>
              <a:gd name="connsiteX61" fmla="*/ 3404937 w 3910263"/>
              <a:gd name="connsiteY61" fmla="*/ 1034716 h 3597719"/>
              <a:gd name="connsiteX62" fmla="*/ 3429000 w 3910263"/>
              <a:gd name="connsiteY62" fmla="*/ 986589 h 3597719"/>
              <a:gd name="connsiteX63" fmla="*/ 3453063 w 3910263"/>
              <a:gd name="connsiteY63" fmla="*/ 926432 h 3597719"/>
              <a:gd name="connsiteX64" fmla="*/ 3477126 w 3910263"/>
              <a:gd name="connsiteY64" fmla="*/ 890337 h 3597719"/>
              <a:gd name="connsiteX65" fmla="*/ 3489158 w 3910263"/>
              <a:gd name="connsiteY65" fmla="*/ 854242 h 3597719"/>
              <a:gd name="connsiteX66" fmla="*/ 3537284 w 3910263"/>
              <a:gd name="connsiteY66" fmla="*/ 757989 h 3597719"/>
              <a:gd name="connsiteX67" fmla="*/ 3549316 w 3910263"/>
              <a:gd name="connsiteY67" fmla="*/ 721895 h 3597719"/>
              <a:gd name="connsiteX68" fmla="*/ 3561347 w 3910263"/>
              <a:gd name="connsiteY68" fmla="*/ 673768 h 3597719"/>
              <a:gd name="connsiteX69" fmla="*/ 3609474 w 3910263"/>
              <a:gd name="connsiteY69" fmla="*/ 601579 h 3597719"/>
              <a:gd name="connsiteX70" fmla="*/ 3645568 w 3910263"/>
              <a:gd name="connsiteY70" fmla="*/ 529389 h 3597719"/>
              <a:gd name="connsiteX71" fmla="*/ 3657600 w 3910263"/>
              <a:gd name="connsiteY71" fmla="*/ 493295 h 3597719"/>
              <a:gd name="connsiteX72" fmla="*/ 3705726 w 3910263"/>
              <a:gd name="connsiteY72" fmla="*/ 421105 h 3597719"/>
              <a:gd name="connsiteX73" fmla="*/ 3717758 w 3910263"/>
              <a:gd name="connsiteY73" fmla="*/ 385011 h 3597719"/>
              <a:gd name="connsiteX74" fmla="*/ 3777916 w 3910263"/>
              <a:gd name="connsiteY74" fmla="*/ 324853 h 3597719"/>
              <a:gd name="connsiteX75" fmla="*/ 3814010 w 3910263"/>
              <a:gd name="connsiteY75" fmla="*/ 252663 h 3597719"/>
              <a:gd name="connsiteX76" fmla="*/ 3826042 w 3910263"/>
              <a:gd name="connsiteY76" fmla="*/ 216568 h 3597719"/>
              <a:gd name="connsiteX77" fmla="*/ 3850105 w 3910263"/>
              <a:gd name="connsiteY77" fmla="*/ 180474 h 3597719"/>
              <a:gd name="connsiteX78" fmla="*/ 3874168 w 3910263"/>
              <a:gd name="connsiteY78" fmla="*/ 108284 h 3597719"/>
              <a:gd name="connsiteX79" fmla="*/ 3898232 w 3910263"/>
              <a:gd name="connsiteY79" fmla="*/ 36095 h 3597719"/>
              <a:gd name="connsiteX80" fmla="*/ 3910263 w 3910263"/>
              <a:gd name="connsiteY80" fmla="*/ 0 h 35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910263" h="3597719">
                <a:moveTo>
                  <a:pt x="0" y="3573379"/>
                </a:moveTo>
                <a:cubicBezTo>
                  <a:pt x="28074" y="3581400"/>
                  <a:pt x="55110" y="3595203"/>
                  <a:pt x="84221" y="3597442"/>
                </a:cubicBezTo>
                <a:cubicBezTo>
                  <a:pt x="108544" y="3599313"/>
                  <a:pt x="132743" y="3591328"/>
                  <a:pt x="156410" y="3585411"/>
                </a:cubicBezTo>
                <a:cubicBezTo>
                  <a:pt x="181018" y="3579259"/>
                  <a:pt x="204537" y="3569368"/>
                  <a:pt x="228600" y="3561347"/>
                </a:cubicBezTo>
                <a:cubicBezTo>
                  <a:pt x="240632" y="3557336"/>
                  <a:pt x="252391" y="3552392"/>
                  <a:pt x="264695" y="3549316"/>
                </a:cubicBezTo>
                <a:lnTo>
                  <a:pt x="312821" y="3537284"/>
                </a:lnTo>
                <a:cubicBezTo>
                  <a:pt x="381000" y="3541295"/>
                  <a:pt x="449061" y="3549316"/>
                  <a:pt x="517358" y="3549316"/>
                </a:cubicBezTo>
                <a:cubicBezTo>
                  <a:pt x="623853" y="3549316"/>
                  <a:pt x="716632" y="3542172"/>
                  <a:pt x="818147" y="3525253"/>
                </a:cubicBezTo>
                <a:cubicBezTo>
                  <a:pt x="838319" y="3521891"/>
                  <a:pt x="858185" y="3516879"/>
                  <a:pt x="878305" y="3513221"/>
                </a:cubicBezTo>
                <a:cubicBezTo>
                  <a:pt x="917619" y="3506073"/>
                  <a:pt x="971041" y="3499061"/>
                  <a:pt x="1010653" y="3489158"/>
                </a:cubicBezTo>
                <a:cubicBezTo>
                  <a:pt x="1022957" y="3486082"/>
                  <a:pt x="1034443" y="3480202"/>
                  <a:pt x="1046747" y="3477126"/>
                </a:cubicBezTo>
                <a:cubicBezTo>
                  <a:pt x="1115462" y="3459947"/>
                  <a:pt x="1093258" y="3471595"/>
                  <a:pt x="1155032" y="3453063"/>
                </a:cubicBezTo>
                <a:cubicBezTo>
                  <a:pt x="1179327" y="3445774"/>
                  <a:pt x="1203158" y="3437021"/>
                  <a:pt x="1227221" y="3429000"/>
                </a:cubicBezTo>
                <a:cubicBezTo>
                  <a:pt x="1239253" y="3424989"/>
                  <a:pt x="1252764" y="3424003"/>
                  <a:pt x="1263316" y="3416968"/>
                </a:cubicBezTo>
                <a:cubicBezTo>
                  <a:pt x="1275347" y="3408947"/>
                  <a:pt x="1288119" y="3401938"/>
                  <a:pt x="1299410" y="3392905"/>
                </a:cubicBezTo>
                <a:cubicBezTo>
                  <a:pt x="1308268" y="3385819"/>
                  <a:pt x="1313747" y="3374678"/>
                  <a:pt x="1323474" y="3368842"/>
                </a:cubicBezTo>
                <a:cubicBezTo>
                  <a:pt x="1334349" y="3362317"/>
                  <a:pt x="1347537" y="3360821"/>
                  <a:pt x="1359568" y="3356811"/>
                </a:cubicBezTo>
                <a:cubicBezTo>
                  <a:pt x="1367589" y="3348790"/>
                  <a:pt x="1373905" y="3338583"/>
                  <a:pt x="1383632" y="3332747"/>
                </a:cubicBezTo>
                <a:cubicBezTo>
                  <a:pt x="1394507" y="3326222"/>
                  <a:pt x="1407155" y="3322392"/>
                  <a:pt x="1419726" y="3320716"/>
                </a:cubicBezTo>
                <a:cubicBezTo>
                  <a:pt x="1467596" y="3314333"/>
                  <a:pt x="1515979" y="3312695"/>
                  <a:pt x="1564105" y="3308684"/>
                </a:cubicBezTo>
                <a:cubicBezTo>
                  <a:pt x="1686399" y="3284226"/>
                  <a:pt x="1574040" y="3309284"/>
                  <a:pt x="1660358" y="3284621"/>
                </a:cubicBezTo>
                <a:cubicBezTo>
                  <a:pt x="1676257" y="3280078"/>
                  <a:pt x="1692646" y="3277341"/>
                  <a:pt x="1708484" y="3272589"/>
                </a:cubicBezTo>
                <a:cubicBezTo>
                  <a:pt x="1732779" y="3265300"/>
                  <a:pt x="1756611" y="3256547"/>
                  <a:pt x="1780674" y="3248526"/>
                </a:cubicBezTo>
                <a:lnTo>
                  <a:pt x="1816768" y="3236495"/>
                </a:lnTo>
                <a:cubicBezTo>
                  <a:pt x="1899510" y="3181333"/>
                  <a:pt x="1861521" y="3197513"/>
                  <a:pt x="1925053" y="3176337"/>
                </a:cubicBezTo>
                <a:cubicBezTo>
                  <a:pt x="1949116" y="3160295"/>
                  <a:pt x="1976793" y="3148661"/>
                  <a:pt x="1997242" y="3128211"/>
                </a:cubicBezTo>
                <a:cubicBezTo>
                  <a:pt x="2005263" y="3120190"/>
                  <a:pt x="2012230" y="3110953"/>
                  <a:pt x="2021305" y="3104147"/>
                </a:cubicBezTo>
                <a:cubicBezTo>
                  <a:pt x="2044441" y="3086795"/>
                  <a:pt x="2069432" y="3072063"/>
                  <a:pt x="2093495" y="3056021"/>
                </a:cubicBezTo>
                <a:cubicBezTo>
                  <a:pt x="2105526" y="3048000"/>
                  <a:pt x="2119364" y="3042182"/>
                  <a:pt x="2129589" y="3031958"/>
                </a:cubicBezTo>
                <a:cubicBezTo>
                  <a:pt x="2137610" y="3023937"/>
                  <a:pt x="2143926" y="3013731"/>
                  <a:pt x="2153653" y="3007895"/>
                </a:cubicBezTo>
                <a:cubicBezTo>
                  <a:pt x="2164528" y="3001370"/>
                  <a:pt x="2177716" y="2999874"/>
                  <a:pt x="2189747" y="2995863"/>
                </a:cubicBezTo>
                <a:cubicBezTo>
                  <a:pt x="2207616" y="2969058"/>
                  <a:pt x="2213380" y="2955300"/>
                  <a:pt x="2237874" y="2935705"/>
                </a:cubicBezTo>
                <a:cubicBezTo>
                  <a:pt x="2267467" y="2912031"/>
                  <a:pt x="2276247" y="2916625"/>
                  <a:pt x="2298032" y="2887579"/>
                </a:cubicBezTo>
                <a:cubicBezTo>
                  <a:pt x="2386720" y="2769328"/>
                  <a:pt x="2314239" y="2860567"/>
                  <a:pt x="2370221" y="2767263"/>
                </a:cubicBezTo>
                <a:cubicBezTo>
                  <a:pt x="2385100" y="2742464"/>
                  <a:pt x="2405414" y="2720941"/>
                  <a:pt x="2418347" y="2695074"/>
                </a:cubicBezTo>
                <a:cubicBezTo>
                  <a:pt x="2426368" y="2679032"/>
                  <a:pt x="2433182" y="2662327"/>
                  <a:pt x="2442410" y="2646947"/>
                </a:cubicBezTo>
                <a:cubicBezTo>
                  <a:pt x="2457289" y="2622148"/>
                  <a:pt x="2474495" y="2598821"/>
                  <a:pt x="2490537" y="2574758"/>
                </a:cubicBezTo>
                <a:lnTo>
                  <a:pt x="2514600" y="2538663"/>
                </a:lnTo>
                <a:cubicBezTo>
                  <a:pt x="2522621" y="2526631"/>
                  <a:pt x="2534090" y="2516286"/>
                  <a:pt x="2538663" y="2502568"/>
                </a:cubicBezTo>
                <a:cubicBezTo>
                  <a:pt x="2542674" y="2490537"/>
                  <a:pt x="2544536" y="2477560"/>
                  <a:pt x="2550695" y="2466474"/>
                </a:cubicBezTo>
                <a:cubicBezTo>
                  <a:pt x="2564740" y="2441193"/>
                  <a:pt x="2589675" y="2421720"/>
                  <a:pt x="2598821" y="2394284"/>
                </a:cubicBezTo>
                <a:cubicBezTo>
                  <a:pt x="2613951" y="2348896"/>
                  <a:pt x="2617609" y="2327370"/>
                  <a:pt x="2658979" y="2286000"/>
                </a:cubicBezTo>
                <a:lnTo>
                  <a:pt x="2815389" y="2129589"/>
                </a:lnTo>
                <a:lnTo>
                  <a:pt x="2875547" y="2069432"/>
                </a:lnTo>
                <a:cubicBezTo>
                  <a:pt x="2883568" y="2057400"/>
                  <a:pt x="2890353" y="2044446"/>
                  <a:pt x="2899610" y="2033337"/>
                </a:cubicBezTo>
                <a:cubicBezTo>
                  <a:pt x="2948826" y="1974277"/>
                  <a:pt x="2926743" y="2021208"/>
                  <a:pt x="2971800" y="1949116"/>
                </a:cubicBezTo>
                <a:cubicBezTo>
                  <a:pt x="2981306" y="1933906"/>
                  <a:pt x="2986357" y="1916199"/>
                  <a:pt x="2995863" y="1900989"/>
                </a:cubicBezTo>
                <a:cubicBezTo>
                  <a:pt x="3006491" y="1883984"/>
                  <a:pt x="3021330" y="1869868"/>
                  <a:pt x="3031958" y="1852863"/>
                </a:cubicBezTo>
                <a:cubicBezTo>
                  <a:pt x="3041464" y="1837654"/>
                  <a:pt x="3047123" y="1820309"/>
                  <a:pt x="3056021" y="1804737"/>
                </a:cubicBezTo>
                <a:cubicBezTo>
                  <a:pt x="3063195" y="1792182"/>
                  <a:pt x="3074024" y="1781771"/>
                  <a:pt x="3080084" y="1768642"/>
                </a:cubicBezTo>
                <a:cubicBezTo>
                  <a:pt x="3098185" y="1729423"/>
                  <a:pt x="3114550" y="1689304"/>
                  <a:pt x="3128210" y="1648326"/>
                </a:cubicBezTo>
                <a:cubicBezTo>
                  <a:pt x="3132221" y="1636295"/>
                  <a:pt x="3135246" y="1623889"/>
                  <a:pt x="3140242" y="1612232"/>
                </a:cubicBezTo>
                <a:cubicBezTo>
                  <a:pt x="3147307" y="1595746"/>
                  <a:pt x="3157021" y="1580495"/>
                  <a:pt x="3164305" y="1564105"/>
                </a:cubicBezTo>
                <a:cubicBezTo>
                  <a:pt x="3173076" y="1544369"/>
                  <a:pt x="3178709" y="1523264"/>
                  <a:pt x="3188368" y="1503947"/>
                </a:cubicBezTo>
                <a:cubicBezTo>
                  <a:pt x="3198826" y="1483031"/>
                  <a:pt x="3214005" y="1464705"/>
                  <a:pt x="3224463" y="1443789"/>
                </a:cubicBezTo>
                <a:cubicBezTo>
                  <a:pt x="3274278" y="1344161"/>
                  <a:pt x="3191594" y="1475047"/>
                  <a:pt x="3260558" y="1371600"/>
                </a:cubicBezTo>
                <a:cubicBezTo>
                  <a:pt x="3299281" y="1255425"/>
                  <a:pt x="3237190" y="1436035"/>
                  <a:pt x="3296653" y="1287379"/>
                </a:cubicBezTo>
                <a:cubicBezTo>
                  <a:pt x="3306073" y="1263828"/>
                  <a:pt x="3309372" y="1237876"/>
                  <a:pt x="3320716" y="1215189"/>
                </a:cubicBezTo>
                <a:cubicBezTo>
                  <a:pt x="3328737" y="1199147"/>
                  <a:pt x="3337495" y="1183453"/>
                  <a:pt x="3344779" y="1167063"/>
                </a:cubicBezTo>
                <a:cubicBezTo>
                  <a:pt x="3353550" y="1147327"/>
                  <a:pt x="3359183" y="1126222"/>
                  <a:pt x="3368842" y="1106905"/>
                </a:cubicBezTo>
                <a:cubicBezTo>
                  <a:pt x="3375309" y="1093972"/>
                  <a:pt x="3386438" y="1083744"/>
                  <a:pt x="3392905" y="1070811"/>
                </a:cubicBezTo>
                <a:cubicBezTo>
                  <a:pt x="3398577" y="1059467"/>
                  <a:pt x="3399941" y="1046373"/>
                  <a:pt x="3404937" y="1034716"/>
                </a:cubicBezTo>
                <a:cubicBezTo>
                  <a:pt x="3412002" y="1018230"/>
                  <a:pt x="3421716" y="1002979"/>
                  <a:pt x="3429000" y="986589"/>
                </a:cubicBezTo>
                <a:cubicBezTo>
                  <a:pt x="3437771" y="966853"/>
                  <a:pt x="3443405" y="945749"/>
                  <a:pt x="3453063" y="926432"/>
                </a:cubicBezTo>
                <a:cubicBezTo>
                  <a:pt x="3459530" y="913498"/>
                  <a:pt x="3470659" y="903271"/>
                  <a:pt x="3477126" y="890337"/>
                </a:cubicBezTo>
                <a:cubicBezTo>
                  <a:pt x="3482798" y="878993"/>
                  <a:pt x="3483910" y="865788"/>
                  <a:pt x="3489158" y="854242"/>
                </a:cubicBezTo>
                <a:cubicBezTo>
                  <a:pt x="3504002" y="821586"/>
                  <a:pt x="3525940" y="792019"/>
                  <a:pt x="3537284" y="757989"/>
                </a:cubicBezTo>
                <a:cubicBezTo>
                  <a:pt x="3541295" y="745958"/>
                  <a:pt x="3545832" y="734089"/>
                  <a:pt x="3549316" y="721895"/>
                </a:cubicBezTo>
                <a:cubicBezTo>
                  <a:pt x="3553859" y="705995"/>
                  <a:pt x="3553952" y="688558"/>
                  <a:pt x="3561347" y="673768"/>
                </a:cubicBezTo>
                <a:cubicBezTo>
                  <a:pt x="3574281" y="647901"/>
                  <a:pt x="3609474" y="601579"/>
                  <a:pt x="3609474" y="601579"/>
                </a:cubicBezTo>
                <a:cubicBezTo>
                  <a:pt x="3639711" y="510863"/>
                  <a:pt x="3598926" y="622672"/>
                  <a:pt x="3645568" y="529389"/>
                </a:cubicBezTo>
                <a:cubicBezTo>
                  <a:pt x="3651240" y="518046"/>
                  <a:pt x="3651441" y="504381"/>
                  <a:pt x="3657600" y="493295"/>
                </a:cubicBezTo>
                <a:cubicBezTo>
                  <a:pt x="3671645" y="468014"/>
                  <a:pt x="3696580" y="448541"/>
                  <a:pt x="3705726" y="421105"/>
                </a:cubicBezTo>
                <a:cubicBezTo>
                  <a:pt x="3709737" y="409074"/>
                  <a:pt x="3710149" y="395157"/>
                  <a:pt x="3717758" y="385011"/>
                </a:cubicBezTo>
                <a:cubicBezTo>
                  <a:pt x="3734773" y="362324"/>
                  <a:pt x="3777916" y="324853"/>
                  <a:pt x="3777916" y="324853"/>
                </a:cubicBezTo>
                <a:cubicBezTo>
                  <a:pt x="3808154" y="234134"/>
                  <a:pt x="3767366" y="345950"/>
                  <a:pt x="3814010" y="252663"/>
                </a:cubicBezTo>
                <a:cubicBezTo>
                  <a:pt x="3819682" y="241319"/>
                  <a:pt x="3820370" y="227912"/>
                  <a:pt x="3826042" y="216568"/>
                </a:cubicBezTo>
                <a:cubicBezTo>
                  <a:pt x="3832509" y="203635"/>
                  <a:pt x="3844232" y="193688"/>
                  <a:pt x="3850105" y="180474"/>
                </a:cubicBezTo>
                <a:cubicBezTo>
                  <a:pt x="3860407" y="157295"/>
                  <a:pt x="3866147" y="132347"/>
                  <a:pt x="3874168" y="108284"/>
                </a:cubicBezTo>
                <a:lnTo>
                  <a:pt x="3898232" y="36095"/>
                </a:lnTo>
                <a:lnTo>
                  <a:pt x="3910263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Sep 30, 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79D5DD7-8E25-A66E-65D0-C6ECE98C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 come to late night OH!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76128-6F17-5934-7E74-3420684AC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7"/>
            <a:ext cx="9148630" cy="43872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366B50F1-5ECE-FCCE-BEEA-38A0669F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2530" name="Picture 4">
            <a:extLst>
              <a:ext uri="{FF2B5EF4-FFF2-40B4-BE49-F238E27FC236}">
                <a16:creationId xmlns:a16="http://schemas.microsoft.com/office/drawing/2014/main" id="{B3357A0F-9546-1B9B-6098-0F910CFA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E3F93120-D6B5-4A66-490F-03CAF0E3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(Perfect) Matching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CF251-2A9C-074E-8AEE-4FD72965B52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3769" y="1590907"/>
            <a:ext cx="8126584" cy="461665"/>
          </a:xfrm>
          <a:prstGeom prst="rect">
            <a:avLst/>
          </a:prstGeom>
          <a:blipFill>
            <a:blip r:embed="rId2"/>
            <a:stretch>
              <a:fillRect l="-1092" t="-7895" b="-2368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8B99D-A1E2-175B-A1EA-80B5DAF06765}"/>
              </a:ext>
            </a:extLst>
          </p:cNvPr>
          <p:cNvSpPr txBox="1"/>
          <p:nvPr/>
        </p:nvSpPr>
        <p:spPr>
          <a:xfrm>
            <a:off x="1636713" y="2225675"/>
            <a:ext cx="5249862" cy="36988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pairs </a:t>
            </a:r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dirty="0" err="1">
                <a:solidFill>
                  <a:srgbClr val="7030A0"/>
                </a:solidFill>
              </a:rPr>
              <a:t>m,w</a:t>
            </a:r>
            <a:r>
              <a:rPr lang="en-US" dirty="0">
                <a:solidFill>
                  <a:srgbClr val="7030A0"/>
                </a:solidFill>
              </a:rPr>
              <a:t>)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w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3147C-F430-3253-B2B9-C6DF937B1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116263"/>
            <a:ext cx="728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(1) For every woman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, exist </a:t>
            </a:r>
            <a:r>
              <a:rPr lang="en-US" altLang="en-US" sz="1800" i="1">
                <a:latin typeface="Arial" panose="020B0604020202020204" pitchFamily="34" charset="0"/>
              </a:rPr>
              <a:t>at most </a:t>
            </a:r>
            <a:r>
              <a:rPr lang="en-US" altLang="en-US" sz="1800">
                <a:latin typeface="Arial" panose="020B0604020202020204" pitchFamily="34" charset="0"/>
              </a:rPr>
              <a:t>one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>
                <a:latin typeface="Arial" panose="020B0604020202020204" pitchFamily="34" charset="0"/>
              </a:rPr>
              <a:t> such that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(m,w) </a:t>
            </a:r>
            <a:r>
              <a:rPr lang="en-US" altLang="en-US" sz="1800">
                <a:latin typeface="Arial" panose="020B0604020202020204" pitchFamily="34" charset="0"/>
              </a:rPr>
              <a:t>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C50D1-6461-E677-C51E-A481D03AA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671888"/>
            <a:ext cx="698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(2) For every man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>
                <a:latin typeface="Arial" panose="020B0604020202020204" pitchFamily="34" charset="0"/>
              </a:rPr>
              <a:t>, exist </a:t>
            </a:r>
            <a:r>
              <a:rPr lang="en-US" altLang="en-US" sz="1800" i="1">
                <a:latin typeface="Arial" panose="020B0604020202020204" pitchFamily="34" charset="0"/>
              </a:rPr>
              <a:t>at most </a:t>
            </a:r>
            <a:r>
              <a:rPr lang="en-US" altLang="en-US" sz="1800">
                <a:latin typeface="Arial" panose="020B0604020202020204" pitchFamily="34" charset="0"/>
              </a:rPr>
              <a:t>one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 such that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(m,w) </a:t>
            </a:r>
            <a:r>
              <a:rPr lang="en-US" altLang="en-US" sz="1800">
                <a:latin typeface="Arial" panose="020B0604020202020204" pitchFamily="34" charset="0"/>
              </a:rPr>
              <a:t>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2027A-B539-1304-A17D-87A5D74591DE}"/>
              </a:ext>
            </a:extLst>
          </p:cNvPr>
          <p:cNvSpPr txBox="1"/>
          <p:nvPr/>
        </p:nvSpPr>
        <p:spPr>
          <a:xfrm>
            <a:off x="901700" y="4776788"/>
            <a:ext cx="2495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Perfect</a:t>
            </a:r>
            <a:r>
              <a:rPr lang="en-US" sz="2400" dirty="0"/>
              <a:t> matching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2C6AA3-11A5-C756-76BF-8942A3230DFA}"/>
              </a:ext>
            </a:extLst>
          </p:cNvPr>
          <p:cNvGrpSpPr>
            <a:grpSpLocks/>
          </p:cNvGrpSpPr>
          <p:nvPr/>
        </p:nvGrpSpPr>
        <p:grpSpPr bwMode="auto">
          <a:xfrm>
            <a:off x="4156075" y="2905125"/>
            <a:ext cx="903288" cy="881063"/>
            <a:chOff x="4156690" y="2905632"/>
            <a:chExt cx="902811" cy="88066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52CB37-4C70-2037-47DD-6D50857C59EB}"/>
                </a:ext>
              </a:extLst>
            </p:cNvPr>
            <p:cNvSpPr txBox="1"/>
            <p:nvPr/>
          </p:nvSpPr>
          <p:spPr>
            <a:xfrm>
              <a:off x="4156690" y="2905632"/>
              <a:ext cx="902811" cy="3697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exactly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8C1660-82F5-DD8D-DAB0-FEA5E077C674}"/>
                </a:ext>
              </a:extLst>
            </p:cNvPr>
            <p:cNvSpPr txBox="1"/>
            <p:nvPr/>
          </p:nvSpPr>
          <p:spPr>
            <a:xfrm>
              <a:off x="4156690" y="3416578"/>
              <a:ext cx="902811" cy="3697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exactly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9766</TotalTime>
  <Words>409</Words>
  <Application>Microsoft Macintosh PowerPoint</Application>
  <PresentationFormat>On-screen Show (4:3)</PresentationFormat>
  <Paragraphs>117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Lecture 5</vt:lpstr>
      <vt:lpstr>Can you guess the correlation?</vt:lpstr>
      <vt:lpstr>Another comment</vt:lpstr>
      <vt:lpstr>Lecture pace (until Fall 18)</vt:lpstr>
      <vt:lpstr>Lecture pace</vt:lpstr>
      <vt:lpstr>Register your project groups</vt:lpstr>
      <vt:lpstr>Do come to late night OH!</vt:lpstr>
      <vt:lpstr>Questions/Comments?</vt:lpstr>
      <vt:lpstr>(Perfect) Matching</vt:lpstr>
      <vt:lpstr>On matchings</vt:lpstr>
      <vt:lpstr>A valid matching</vt:lpstr>
      <vt:lpstr>Not a matching</vt:lpstr>
      <vt:lpstr>Perfect Matching</vt:lpstr>
      <vt:lpstr>Preferences</vt:lpstr>
      <vt:lpstr>Instability</vt:lpstr>
      <vt:lpstr>A stable matching</vt:lpstr>
      <vt:lpstr>Two stable matchings</vt:lpstr>
      <vt:lpstr>Stable Matching problem</vt:lpstr>
      <vt:lpstr>Questions/Comments?</vt:lpstr>
      <vt:lpstr>Two Questions</vt:lpstr>
      <vt:lpstr>Today’s lecture</vt:lpstr>
      <vt:lpstr>Discuss: Naïve algorithm!</vt:lpstr>
      <vt:lpstr>The naïve algorithm</vt:lpstr>
      <vt:lpstr>Gale-Shapley Algorithm</vt:lpstr>
      <vt:lpstr>Moral of the story…</vt:lpstr>
      <vt:lpstr>Questions/Comments?</vt:lpstr>
      <vt:lpstr>Rest of 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Atri</dc:creator>
  <cp:lastModifiedBy>Atri Rudra</cp:lastModifiedBy>
  <cp:revision>66</cp:revision>
  <dcterms:created xsi:type="dcterms:W3CDTF">2011-09-07T02:47:43Z</dcterms:created>
  <dcterms:modified xsi:type="dcterms:W3CDTF">2022-09-09T16:30:35Z</dcterms:modified>
</cp:coreProperties>
</file>