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431" r:id="rId3"/>
    <p:sldId id="392" r:id="rId4"/>
    <p:sldId id="417" r:id="rId5"/>
    <p:sldId id="435" r:id="rId6"/>
    <p:sldId id="288" r:id="rId7"/>
    <p:sldId id="434" r:id="rId8"/>
    <p:sldId id="427" r:id="rId9"/>
    <p:sldId id="428" r:id="rId10"/>
    <p:sldId id="271" r:id="rId11"/>
    <p:sldId id="258" r:id="rId12"/>
    <p:sldId id="278" r:id="rId13"/>
    <p:sldId id="280" r:id="rId14"/>
    <p:sldId id="281" r:id="rId15"/>
    <p:sldId id="282" r:id="rId16"/>
    <p:sldId id="290" r:id="rId17"/>
    <p:sldId id="300" r:id="rId18"/>
    <p:sldId id="419" r:id="rId19"/>
    <p:sldId id="398" r:id="rId20"/>
    <p:sldId id="399" r:id="rId21"/>
    <p:sldId id="400" r:id="rId22"/>
    <p:sldId id="303" r:id="rId23"/>
    <p:sldId id="304" r:id="rId24"/>
    <p:sldId id="299" r:id="rId25"/>
    <p:sldId id="301" r:id="rId26"/>
    <p:sldId id="302" r:id="rId2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2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1472" y="18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EB7FA3-85EC-A688-A0D5-D7E3A5A549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907E4-B906-1FCE-70EC-202B6BC78A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1D215D-3A1F-2147-A96D-D021C3828B6F}" type="datetimeFigureOut">
              <a:rPr lang="en-US"/>
              <a:pPr>
                <a:defRPr/>
              </a:pPr>
              <a:t>9/11/22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E14FF1C-083C-08C7-2EF3-E381766F9A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8E7A55D-F4B4-0495-E62F-C4318789D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7D730-B1E0-2846-AD4F-6872D32C49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1BF09-19A3-D7C7-878A-8ABBDBD9E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F1B4EAA-E53E-5F48-BCCA-4B8D920FF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79F69-4392-4435-7EC0-6CB2379D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DDB3B-67BD-104A-87DE-CA4DB758C63A}" type="datetime1">
              <a:rPr lang="en-US" altLang="en-US"/>
              <a:pPr>
                <a:defRPr/>
              </a:pPr>
              <a:t>9/11/22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A343B-578A-7074-4CB1-1351F0949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80F62-E507-476E-756B-9FD52DC6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B649-0AC5-4944-A8CB-4198E4AFB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36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6DEC4-8C0D-247D-D390-5D5C6680C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3F16-3C96-B549-8582-A2011EC76802}" type="datetime1">
              <a:rPr lang="en-US" altLang="en-US"/>
              <a:pPr>
                <a:defRPr/>
              </a:pPr>
              <a:t>9/11/22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54721-FB97-247D-7A73-B5F8AA30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01E6F-BE72-A9EA-E100-32E4E0AE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820A-1F50-EB4B-A680-011A66E38C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02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46CCB-6B4E-CADB-238B-6AB26B069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4006-814F-2C42-8668-8390CBED901E}" type="datetime1">
              <a:rPr lang="en-US" altLang="en-US"/>
              <a:pPr>
                <a:defRPr/>
              </a:pPr>
              <a:t>9/11/22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B34C3-06C1-B446-91A0-016BA51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74A77-2EF7-C75E-493F-A4977E03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5A81-F8D9-1246-B388-5E331E8D6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83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F382B-2906-DCB3-5FBD-11BA7D47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F6D78-49C1-0249-9E8C-CA1C88C18824}" type="datetime1">
              <a:rPr lang="en-US" altLang="en-US"/>
              <a:pPr>
                <a:defRPr/>
              </a:pPr>
              <a:t>9/11/22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A22BB-3655-73C0-D55C-1BD5D529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C3888-C441-0CB7-D1FE-CD548379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D37E-183F-A947-B472-EF5299E84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72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13487-A1D8-344E-942E-8D1FED53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415F6-E2F0-A342-8DAA-3819D5518FE1}" type="datetime1">
              <a:rPr lang="en-US" altLang="en-US"/>
              <a:pPr>
                <a:defRPr/>
              </a:pPr>
              <a:t>9/11/22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6EE6-2808-6179-E075-BB134B3A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E41CA-DB4C-E9F2-CDAA-12C69AE1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72ED-F74A-C749-8AD0-98725E01F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58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9B90C0-BC1F-E951-3B44-7FA35701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EDC1-2F57-EA4C-859F-42B8D4481999}" type="datetime1">
              <a:rPr lang="en-US" altLang="en-US"/>
              <a:pPr>
                <a:defRPr/>
              </a:pPr>
              <a:t>9/11/22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9CD69B-E97D-23EC-AF46-982CC78B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09602F-434D-3C1E-031C-414D1069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12C8-8896-ED4A-8BA5-59D8320E7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2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AA9692-ABB5-FADC-BB9D-069EFC73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4075E-7A1A-DF4B-A773-83F274292AA0}" type="datetime1">
              <a:rPr lang="en-US" altLang="en-US"/>
              <a:pPr>
                <a:defRPr/>
              </a:pPr>
              <a:t>9/11/22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08B2EF-E101-2B7B-8463-F35D1A8A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7D1D5A-BE9A-863A-FD39-C6492FB3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A9B73-9432-3E45-9607-09C6A351A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4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C851E1-2657-B4A7-ABA8-98BE6B98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C7F20-B050-D344-BF05-946C408FA746}" type="datetime1">
              <a:rPr lang="en-US" altLang="en-US"/>
              <a:pPr>
                <a:defRPr/>
              </a:pPr>
              <a:t>9/11/22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D39F13-98DF-5FD0-445B-F9185D5E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AC21EB-558E-0547-7FE2-826E7D7F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29D4-DEDB-A047-831C-D63EA77A5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08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D6045C-7EA2-5588-F691-B7F0260D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F2CD0-DD90-5D43-8A82-B5BA1D41A3F1}" type="datetime1">
              <a:rPr lang="en-US" altLang="en-US"/>
              <a:pPr>
                <a:defRPr/>
              </a:pPr>
              <a:t>9/11/22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4A342D-16C9-0CE5-A2AE-57957F88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E2055D-2ED8-BFFB-FAD4-82E424CE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9F2B-AD2B-5647-9174-194967D78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7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0BDEAB-6D38-5171-2C58-4F77D636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8EED-5C38-014B-8DB7-AEA0A37E0C06}" type="datetime1">
              <a:rPr lang="en-US" altLang="en-US"/>
              <a:pPr>
                <a:defRPr/>
              </a:pPr>
              <a:t>9/11/22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E4862-E873-A3B2-81D7-843039FF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586FAE-3C34-260F-69B4-5B5A79D2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E782-FBA2-0246-921E-43F75F7A9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85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9117D3-9C0F-CCE7-B2C1-94E24282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100F7-C389-4941-8F85-865AFCA5997D}" type="datetime1">
              <a:rPr lang="en-US" altLang="en-US"/>
              <a:pPr>
                <a:defRPr/>
              </a:pPr>
              <a:t>9/11/22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D2EAF6-ECD0-8DE4-5002-C1DC8513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2DB4D9-C5D3-AFE8-56F6-36C7A806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C659-2D45-1346-8C46-2270FA61BA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64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3F8FA0-7EA4-CE77-451C-0B0473F945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86A34E-4323-F529-773C-7FAFEC6159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E0C3E-C5B4-070F-AF69-69D523018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FB8735-913D-4544-BA70-4100D3C883A6}" type="datetime1">
              <a:rPr lang="en-US" altLang="en-US"/>
              <a:pPr>
                <a:defRPr/>
              </a:pPr>
              <a:t>9/11/22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4ECFC-C97E-DA7B-B7E8-026DB4331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5B438-8CD5-7689-9E4F-FB6C493E4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8790F4-3E01-AE45-888C-588483509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C6E5FF34-5314-378C-077B-A60EE7E824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12298-BCFD-FC36-A5DE-44DC965C49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12,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4ED238F1-DE6E-A9CD-1715-34DDCE1C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0482" name="Picture 4">
            <a:extLst>
              <a:ext uri="{FF2B5EF4-FFF2-40B4-BE49-F238E27FC236}">
                <a16:creationId xmlns:a16="http://schemas.microsoft.com/office/drawing/2014/main" id="{36ED2A87-90CD-1E05-57E4-AD0B173A1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5C807479-2F0C-E81C-2015-1F701D3B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Stable Marriage problem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A8E0BEC9-FFA5-6BFA-9BD8-F8E4A2850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1758950"/>
            <a:ext cx="2868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of men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and women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47011-610D-A695-8E86-8CE68A4DE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3051175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Matching</a:t>
            </a:r>
            <a:r>
              <a:rPr lang="en-US" altLang="en-US" sz="1800"/>
              <a:t> (no polyandry/gamy in </a:t>
            </a:r>
            <a:r>
              <a:rPr lang="en-US" altLang="en-US" sz="1800">
                <a:solidFill>
                  <a:srgbClr val="AD2ACD"/>
                </a:solidFill>
              </a:rPr>
              <a:t>M X W</a:t>
            </a:r>
            <a:r>
              <a:rPr lang="en-US" altLang="en-US" sz="180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3E482-52E2-1ED1-EF67-F68E0C6C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3810000"/>
            <a:ext cx="408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Perfect Matching </a:t>
            </a:r>
            <a:r>
              <a:rPr lang="en-US" altLang="en-US" sz="1800"/>
              <a:t>(everyone gets married)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DB7AC-1CC0-A3A1-13AA-662F2798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4983163"/>
            <a:ext cx="1046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Instablity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169A5A14-E011-F73E-E8FC-2FFA88615BB8}"/>
              </a:ext>
            </a:extLst>
          </p:cNvPr>
          <p:cNvGrpSpPr>
            <a:grpSpLocks/>
          </p:cNvGrpSpPr>
          <p:nvPr/>
        </p:nvGrpSpPr>
        <p:grpSpPr bwMode="auto">
          <a:xfrm>
            <a:off x="5427663" y="4310063"/>
            <a:ext cx="2257425" cy="1530350"/>
            <a:chOff x="5427512" y="4309657"/>
            <a:chExt cx="2258274" cy="1531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6522DFA-1631-97B9-4AA0-9B6E6DC85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512" y="4309657"/>
              <a:ext cx="509779" cy="532057"/>
            </a:xfrm>
            <a:prstGeom prst="ellipse">
              <a:avLst/>
            </a:prstGeom>
            <a:solidFill>
              <a:schemeClr val="accent2">
                <a:alpha val="59999"/>
              </a:schemeClr>
            </a:solidFill>
            <a:ln w="9525">
              <a:solidFill>
                <a:srgbClr val="4A7EBB">
                  <a:alpha val="94116"/>
                </a:srgb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chemeClr val="lt1"/>
                  </a:solidFill>
                  <a:latin typeface="+mn-lt"/>
                  <a:ea typeface="+mn-ea"/>
                </a:rPr>
                <a:t>m</a:t>
              </a: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58F8E9-F4F2-2B26-D902-21586D753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512" y="5308655"/>
              <a:ext cx="509779" cy="532058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rgbClr val="4A7EBB">
                  <a:alpha val="94116"/>
                </a:srgb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56082F-EF91-B6E7-DEFA-FB707C494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6006" y="5308655"/>
              <a:ext cx="509780" cy="532058"/>
            </a:xfrm>
            <a:prstGeom prst="ellipse">
              <a:avLst/>
            </a:prstGeom>
            <a:solidFill>
              <a:srgbClr val="008000">
                <a:alpha val="59999"/>
              </a:srgbClr>
            </a:solidFill>
            <a:ln w="9525">
              <a:solidFill>
                <a:srgbClr val="4A7EBB">
                  <a:alpha val="94116"/>
                </a:srgb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AF7135-A989-979C-0BD9-B3D7F33BC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6006" y="4309657"/>
              <a:ext cx="509780" cy="532057"/>
            </a:xfrm>
            <a:prstGeom prst="ellipse">
              <a:avLst/>
            </a:prstGeom>
            <a:solidFill>
              <a:srgbClr val="C95BCD"/>
            </a:solidFill>
            <a:ln w="9525">
              <a:solidFill>
                <a:srgbClr val="4A7EBB">
                  <a:alpha val="94116"/>
                </a:srgb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chemeClr val="lt1"/>
                  </a:solidFill>
                  <a:latin typeface="+mn-lt"/>
                  <a:ea typeface="+mn-ea"/>
                </a:rPr>
                <a:t>w</a:t>
              </a: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569" name="TextBox 13">
              <a:extLst>
                <a:ext uri="{FF2B5EF4-FFF2-40B4-BE49-F238E27FC236}">
                  <a16:creationId xmlns:a16="http://schemas.microsoft.com/office/drawing/2014/main" id="{66EC8022-0B21-9850-F117-D9AE0FF81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642" y="5351971"/>
              <a:ext cx="4266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</a:t>
              </a:r>
              <a:r>
                <a:rPr lang="ja-JP" altLang="en-US" sz="1800">
                  <a:solidFill>
                    <a:schemeClr val="bg1"/>
                  </a:solidFill>
                </a:rPr>
                <a:t>’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3570" name="TextBox 14">
              <a:extLst>
                <a:ext uri="{FF2B5EF4-FFF2-40B4-BE49-F238E27FC236}">
                  <a16:creationId xmlns:a16="http://schemas.microsoft.com/office/drawing/2014/main" id="{AC41BA8F-2DA8-AAD5-7CBE-3188DFED2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9129" y="5351971"/>
              <a:ext cx="4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w</a:t>
              </a:r>
              <a:r>
                <a:rPr lang="ja-JP" altLang="en-US" sz="1800">
                  <a:solidFill>
                    <a:schemeClr val="bg1"/>
                  </a:solidFill>
                </a:rPr>
                <a:t>’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2E1FE3-F933-37E4-9C6E-95E994C72B22}"/>
              </a:ext>
            </a:extLst>
          </p:cNvPr>
          <p:cNvCxnSpPr>
            <a:cxnSpLocks noChangeShapeType="1"/>
            <a:stCxn id="7" idx="6"/>
            <a:endCxn id="13" idx="2"/>
          </p:cNvCxnSpPr>
          <p:nvPr/>
        </p:nvCxnSpPr>
        <p:spPr bwMode="auto">
          <a:xfrm>
            <a:off x="5937250" y="4575175"/>
            <a:ext cx="1238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08EF2F-A971-71AD-5B55-B48365ECF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2463800"/>
            <a:ext cx="417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Preferences</a:t>
            </a:r>
            <a:r>
              <a:rPr lang="en-US" altLang="en-US" sz="1800"/>
              <a:t> (ranking of potential spouses)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0D74F2-487F-31F4-7DD3-5ED5C556EF66}"/>
              </a:ext>
            </a:extLst>
          </p:cNvPr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5937250" y="5575300"/>
            <a:ext cx="123825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231016-7EF7-BE56-F847-A3005941EA85}"/>
              </a:ext>
            </a:extLst>
          </p:cNvPr>
          <p:cNvCxnSpPr>
            <a:cxnSpLocks noChangeShapeType="1"/>
            <a:stCxn id="7" idx="5"/>
            <a:endCxn id="12" idx="1"/>
          </p:cNvCxnSpPr>
          <p:nvPr/>
        </p:nvCxnSpPr>
        <p:spPr bwMode="auto">
          <a:xfrm rot="16200000" flipH="1">
            <a:off x="6245226" y="4381500"/>
            <a:ext cx="622300" cy="1387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29D4448-0A69-BEE2-3889-B1BE2CEB7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6076950"/>
            <a:ext cx="481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Stable matching </a:t>
            </a:r>
            <a:r>
              <a:rPr lang="en-US" altLang="en-US" sz="1800"/>
              <a:t>= perfect matching+ no instablity</a:t>
            </a:r>
          </a:p>
        </p:txBody>
      </p: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BA1E17E6-4AC2-97C2-B0AE-E29574CDDDCF}"/>
              </a:ext>
            </a:extLst>
          </p:cNvPr>
          <p:cNvSpPr/>
          <p:nvPr/>
        </p:nvSpPr>
        <p:spPr>
          <a:xfrm>
            <a:off x="4889368" y="1552345"/>
            <a:ext cx="3797431" cy="2627410"/>
          </a:xfrm>
          <a:prstGeom prst="cloudCallout">
            <a:avLst>
              <a:gd name="adj1" fmla="val -15690"/>
              <a:gd name="adj2" fmla="val 437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Input:</a:t>
            </a:r>
            <a:r>
              <a:rPr lang="en-US" dirty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  </a:t>
            </a:r>
            <a:r>
              <a:rPr lang="en-US" dirty="0">
                <a:solidFill>
                  <a:srgbClr val="AD2ACD"/>
                </a:solidFill>
              </a:rPr>
              <a:t>M</a:t>
            </a:r>
            <a:r>
              <a:rPr lang="en-US" dirty="0"/>
              <a:t> and </a:t>
            </a:r>
            <a:r>
              <a:rPr lang="en-US" dirty="0">
                <a:solidFill>
                  <a:srgbClr val="AD2ACD"/>
                </a:solidFill>
              </a:rPr>
              <a:t>W</a:t>
            </a:r>
            <a:r>
              <a:rPr lang="en-US" dirty="0"/>
              <a:t> with     preferences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Output:</a:t>
            </a:r>
            <a:r>
              <a:rPr lang="en-US" dirty="0"/>
              <a:t> Stable Matching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9C60662-5C67-E847-2354-1FFB264E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Questions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725241B4-8FFC-209E-BEDE-AE6E3BB0A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2266950"/>
            <a:ext cx="6534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Does a stable marriage always exist?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B0226BC5-FF68-5FFB-396F-07E6F0155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4059238"/>
            <a:ext cx="576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If one exists, how quickly can we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compute one?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244CE77C-26E3-18D4-F80E-C6454C0E9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naïve algorithm</a:t>
            </a: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AC26F454-DE4C-090F-9092-19ABCC416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1878013"/>
            <a:ext cx="71564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Go through all possible perfect matchings </a:t>
            </a:r>
            <a:r>
              <a:rPr lang="en-US" altLang="en-US" sz="3000">
                <a:solidFill>
                  <a:srgbClr val="A100A0"/>
                </a:solidFill>
              </a:rPr>
              <a:t>S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55D4B4EF-155A-E361-3909-25A9D9B48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3452813"/>
            <a:ext cx="3819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If </a:t>
            </a:r>
            <a:r>
              <a:rPr lang="en-US" altLang="en-US" sz="3000">
                <a:solidFill>
                  <a:srgbClr val="A100A0"/>
                </a:solidFill>
              </a:rPr>
              <a:t>S </a:t>
            </a:r>
            <a:r>
              <a:rPr lang="en-US" altLang="en-US" sz="3000"/>
              <a:t>is a stable matching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B5E77455-0ADD-3CA9-0B33-E49E13186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4157663"/>
            <a:ext cx="109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then Stop</a:t>
            </a: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2131072C-D947-ACDD-96E5-DB5A5B091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5210175"/>
            <a:ext cx="6297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Else move to the next perfect matching</a:t>
            </a: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41A66831-664B-6963-F4A7-EA658FA2732E}"/>
              </a:ext>
            </a:extLst>
          </p:cNvPr>
          <p:cNvGrpSpPr>
            <a:grpSpLocks/>
          </p:cNvGrpSpPr>
          <p:nvPr/>
        </p:nvGrpSpPr>
        <p:grpSpPr bwMode="auto">
          <a:xfrm>
            <a:off x="5167313" y="2393950"/>
            <a:ext cx="3670300" cy="2857500"/>
            <a:chOff x="1291748" y="3656110"/>
            <a:chExt cx="1303598" cy="1166779"/>
          </a:xfrm>
        </p:grpSpPr>
        <p:pic>
          <p:nvPicPr>
            <p:cNvPr id="25608" name="Picture 41">
              <a:extLst>
                <a:ext uri="{FF2B5EF4-FFF2-40B4-BE49-F238E27FC236}">
                  <a16:creationId xmlns:a16="http://schemas.microsoft.com/office/drawing/2014/main" id="{77B1112B-E336-2707-5EB7-7AEF3F2C8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291748" y="3656110"/>
              <a:ext cx="1164812" cy="116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TextBox 44">
              <a:extLst>
                <a:ext uri="{FF2B5EF4-FFF2-40B4-BE49-F238E27FC236}">
                  <a16:creationId xmlns:a16="http://schemas.microsoft.com/office/drawing/2014/main" id="{6EF1A5BC-1CB9-F2AA-915A-BFCA4735A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5252" y="4453558"/>
              <a:ext cx="1080094" cy="20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>
                  <a:solidFill>
                    <a:schemeClr val="bg1"/>
                  </a:solidFill>
                </a:rPr>
                <a:t>n! matchings</a:t>
              </a:r>
            </a:p>
          </p:txBody>
        </p:sp>
      </p:grp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2318BF38-2B73-B086-8C56-60B585E00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1195388"/>
            <a:ext cx="8388350" cy="682625"/>
          </a:xfrm>
          <a:prstGeom prst="wedgeRectCallout">
            <a:avLst>
              <a:gd name="adj1" fmla="val -9282"/>
              <a:gd name="adj2" fmla="val 8984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Incremental algorithm to  produce all n! prefect </a:t>
            </a:r>
            <a:r>
              <a:rPr lang="en-US" sz="2400" dirty="0" err="1">
                <a:solidFill>
                  <a:schemeClr val="lt1"/>
                </a:solidFill>
                <a:latin typeface="+mn-lt"/>
                <a:ea typeface="+mn-ea"/>
              </a:rPr>
              <a:t>matchings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8B06545-1CC3-BC46-ABA3-8F983D4B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Gale-Shapley Algorithm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FFE5F902-00B5-8F0B-3C45-B2E419829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747963"/>
            <a:ext cx="2960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8A2FF885-A201-B808-A833-92E4B7D0D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616075"/>
            <a:ext cx="22748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>
            <a:extLst>
              <a:ext uri="{FF2B5EF4-FFF2-40B4-BE49-F238E27FC236}">
                <a16:creationId xmlns:a16="http://schemas.microsoft.com/office/drawing/2014/main" id="{6BDC6440-2084-A13E-ABC3-F262E4A99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026025"/>
            <a:ext cx="118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David Gale</a:t>
            </a:r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7A5CB059-EAFA-36BD-8EF3-C97DDD26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5048250"/>
            <a:ext cx="146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Lloyd Shapley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E7C0CCCF-49B8-DDF6-E372-6E75E9B23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163" y="5634038"/>
            <a:ext cx="4027487" cy="661987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algorithm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01DBE93-0EF1-1909-3D4D-10FE3CAD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Moral of the story…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391B033E-46E2-7812-070F-3F0B2D527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1063"/>
            <a:ext cx="17510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C1AB2C7D-1BD2-7B72-5415-D90FDF1FF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751138"/>
            <a:ext cx="13446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>
            <a:extLst>
              <a:ext uri="{FF2B5EF4-FFF2-40B4-BE49-F238E27FC236}">
                <a16:creationId xmlns:a16="http://schemas.microsoft.com/office/drawing/2014/main" id="{A0E08C9D-71D5-9577-F95D-95EE59C93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3343275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A100A0"/>
                </a:solidFill>
              </a:rPr>
              <a:t>&gt;</a:t>
            </a:r>
          </a:p>
        </p:txBody>
      </p:sp>
      <p:pic>
        <p:nvPicPr>
          <p:cNvPr id="27653" name="Picture 41">
            <a:extLst>
              <a:ext uri="{FF2B5EF4-FFF2-40B4-BE49-F238E27FC236}">
                <a16:creationId xmlns:a16="http://schemas.microsoft.com/office/drawing/2014/main" id="{195397C4-3BC0-CC26-2970-E5797AB87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246688" y="2025650"/>
            <a:ext cx="3279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>
            <a:extLst>
              <a:ext uri="{FF2B5EF4-FFF2-40B4-BE49-F238E27FC236}">
                <a16:creationId xmlns:a16="http://schemas.microsoft.com/office/drawing/2014/main" id="{2A1B7774-3E6A-A574-BC08-E4316CFB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8674" name="Picture 4">
            <a:extLst>
              <a:ext uri="{FF2B5EF4-FFF2-40B4-BE49-F238E27FC236}">
                <a16:creationId xmlns:a16="http://schemas.microsoft.com/office/drawing/2014/main" id="{DCFE91C5-BED4-C842-0C26-92EF118CD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478427FF-AAD8-DAF0-A139-2F0CBEF8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today’s agenda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87A7F588-F92C-96D4-3BF3-5D87D8CEF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3243263"/>
            <a:ext cx="384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Run of GS algorithm on an instance</a:t>
            </a:r>
          </a:p>
        </p:txBody>
      </p:sp>
      <p:sp>
        <p:nvSpPr>
          <p:cNvPr id="29699" name="TextBox 3">
            <a:extLst>
              <a:ext uri="{FF2B5EF4-FFF2-40B4-BE49-F238E27FC236}">
                <a16:creationId xmlns:a16="http://schemas.microsoft.com/office/drawing/2014/main" id="{05673F4A-012C-DFE2-B4FC-122691AB0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4276725"/>
            <a:ext cx="6270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Prove correctness of the GS algorithm</a:t>
            </a:r>
          </a:p>
        </p:txBody>
      </p:sp>
      <p:sp>
        <p:nvSpPr>
          <p:cNvPr id="29700" name="TextBox 3">
            <a:extLst>
              <a:ext uri="{FF2B5EF4-FFF2-40B4-BE49-F238E27FC236}">
                <a16:creationId xmlns:a16="http://schemas.microsoft.com/office/drawing/2014/main" id="{3752B475-B3DB-3359-3F68-FC73C46FF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2058988"/>
            <a:ext cx="3834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Finish off GS algorithm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28C45C6-B110-509D-AB06-747C5E44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Back to the board…</a:t>
            </a:r>
          </a:p>
        </p:txBody>
      </p:sp>
      <p:pic>
        <p:nvPicPr>
          <p:cNvPr id="30722" name="Picture 4" descr="Jul27-2008 062.JPG">
            <a:extLst>
              <a:ext uri="{FF2B5EF4-FFF2-40B4-BE49-F238E27FC236}">
                <a16:creationId xmlns:a16="http://schemas.microsoft.com/office/drawing/2014/main" id="{30CD8EB4-D235-C4B8-2353-094BE89A7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C6ACBCB-64C9-3AC3-2C2D-B875C2C0E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FAC2CD52-86AB-9BBA-B8AD-28EE7E69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Gale-Shapley Algorithm</a:t>
            </a:r>
          </a:p>
        </p:txBody>
      </p:sp>
      <p:sp>
        <p:nvSpPr>
          <p:cNvPr id="31747" name="TextBox 2">
            <a:extLst>
              <a:ext uri="{FF2B5EF4-FFF2-40B4-BE49-F238E27FC236}">
                <a16:creationId xmlns:a16="http://schemas.microsoft.com/office/drawing/2014/main" id="{EF79A691-95E1-4DB4-8714-1F0EC14A1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Intially all men and women are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31748" name="TextBox 3">
            <a:extLst>
              <a:ext uri="{FF2B5EF4-FFF2-40B4-BE49-F238E27FC236}">
                <a16:creationId xmlns:a16="http://schemas.microsoft.com/office/drawing/2014/main" id="{850B214B-A345-44FC-86A1-FBE64BCEC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508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exists a free woman  who can propose</a:t>
            </a:r>
          </a:p>
        </p:txBody>
      </p:sp>
      <p:sp>
        <p:nvSpPr>
          <p:cNvPr id="31749" name="TextBox 4">
            <a:extLst>
              <a:ext uri="{FF2B5EF4-FFF2-40B4-BE49-F238E27FC236}">
                <a16:creationId xmlns:a16="http://schemas.microsoft.com/office/drawing/2014/main" id="{96844C1A-4AF3-3181-832C-228255942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91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be such a woman and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be the best man she has not proposed to</a:t>
            </a:r>
          </a:p>
        </p:txBody>
      </p:sp>
      <p:sp>
        <p:nvSpPr>
          <p:cNvPr id="31750" name="TextBox 5">
            <a:extLst>
              <a:ext uri="{FF2B5EF4-FFF2-40B4-BE49-F238E27FC236}">
                <a16:creationId xmlns:a16="http://schemas.microsoft.com/office/drawing/2014/main" id="{68D546E8-A527-793B-EC1E-7C942E4F3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proposes to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</a:p>
        </p:txBody>
      </p:sp>
      <p:sp>
        <p:nvSpPr>
          <p:cNvPr id="31751" name="TextBox 6">
            <a:extLst>
              <a:ext uri="{FF2B5EF4-FFF2-40B4-BE49-F238E27FC236}">
                <a16:creationId xmlns:a16="http://schemas.microsoft.com/office/drawing/2014/main" id="{B46E11E3-385F-3382-B8D9-46F6790EC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17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is free</a:t>
            </a:r>
          </a:p>
        </p:txBody>
      </p:sp>
      <p:sp>
        <p:nvSpPr>
          <p:cNvPr id="31752" name="TextBox 7">
            <a:extLst>
              <a:ext uri="{FF2B5EF4-FFF2-40B4-BE49-F238E27FC236}">
                <a16:creationId xmlns:a16="http://schemas.microsoft.com/office/drawing/2014/main" id="{76AA736B-5E87-7E02-CFDA-77A3E3567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 </a:t>
            </a:r>
            <a:r>
              <a:rPr lang="en-US" altLang="en-US" sz="1800"/>
              <a:t>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31753" name="TextBox 8">
            <a:extLst>
              <a:ext uri="{FF2B5EF4-FFF2-40B4-BE49-F238E27FC236}">
                <a16:creationId xmlns:a16="http://schemas.microsoft.com/office/drawing/2014/main" id="{955AF922-1510-6E98-1715-CDC026352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 </a:t>
            </a:r>
            <a:r>
              <a:rPr lang="en-US" altLang="en-US" sz="1800">
                <a:solidFill>
                  <a:srgbClr val="AD2ACD"/>
                </a:solidFill>
              </a:rPr>
              <a:t>(m,w’</a:t>
            </a:r>
            <a:r>
              <a:rPr lang="en-US" altLang="ja-JP" sz="1800">
                <a:solidFill>
                  <a:srgbClr val="AD2ACD"/>
                </a:solidFill>
              </a:rPr>
              <a:t>)</a:t>
            </a:r>
            <a:r>
              <a:rPr lang="en-US" altLang="ja-JP" sz="1800"/>
              <a:t> are engaged</a:t>
            </a:r>
            <a:endParaRPr lang="en-US" altLang="en-US" sz="1800"/>
          </a:p>
        </p:txBody>
      </p:sp>
      <p:sp>
        <p:nvSpPr>
          <p:cNvPr id="31754" name="TextBox 9">
            <a:extLst>
              <a:ext uri="{FF2B5EF4-FFF2-40B4-BE49-F238E27FC236}">
                <a16:creationId xmlns:a16="http://schemas.microsoft.com/office/drawing/2014/main" id="{563D2FC5-C21E-5ED4-6C12-EF5C3E42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0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AD2ACD"/>
                </a:solidFill>
              </a:rPr>
              <a:t>w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31755" name="TextBox 10">
            <a:extLst>
              <a:ext uri="{FF2B5EF4-FFF2-40B4-BE49-F238E27FC236}">
                <a16:creationId xmlns:a16="http://schemas.microsoft.com/office/drawing/2014/main" id="{E70638BE-98BD-A2A7-EF0D-C9BE54228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remains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31756" name="TextBox 11">
            <a:extLst>
              <a:ext uri="{FF2B5EF4-FFF2-40B4-BE49-F238E27FC236}">
                <a16:creationId xmlns:a16="http://schemas.microsoft.com/office/drawing/2014/main" id="{73100B19-E97D-352D-AE75-4E87A619D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</a:t>
            </a:r>
          </a:p>
        </p:txBody>
      </p:sp>
      <p:sp>
        <p:nvSpPr>
          <p:cNvPr id="31757" name="TextBox 12">
            <a:extLst>
              <a:ext uri="{FF2B5EF4-FFF2-40B4-BE49-F238E27FC236}">
                <a16:creationId xmlns:a16="http://schemas.microsoft.com/office/drawing/2014/main" id="{9B5CF4E9-2D44-B219-0559-5753C7B8B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</a:t>
            </a:r>
            <a:r>
              <a:rPr lang="en-US" altLang="en-US" sz="1800"/>
              <a:t> 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is </a:t>
            </a:r>
            <a:r>
              <a:rPr lang="en-US" altLang="ja-JP" sz="1800">
                <a:solidFill>
                  <a:srgbClr val="3366FF"/>
                </a:solidFill>
              </a:rPr>
              <a:t>free</a:t>
            </a:r>
            <a:endParaRPr lang="en-US" altLang="en-US" sz="1800">
              <a:solidFill>
                <a:srgbClr val="3366FF"/>
              </a:solidFill>
            </a:endParaRPr>
          </a:p>
        </p:txBody>
      </p:sp>
      <p:sp>
        <p:nvSpPr>
          <p:cNvPr id="31758" name="TextBox 13">
            <a:extLst>
              <a:ext uri="{FF2B5EF4-FFF2-40B4-BE49-F238E27FC236}">
                <a16:creationId xmlns:a16="http://schemas.microsoft.com/office/drawing/2014/main" id="{14B66117-3705-A7CA-F2A7-74E69309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34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the engaged pairs as the final output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275264BE-6F0C-1226-9A4A-B6B2C707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2</a:t>
            </a:r>
            <a:r>
              <a:rPr lang="en-US" altLang="en-US" baseline="30000">
                <a:ea typeface="ＭＳ Ｐゴシック" panose="020B0600070205080204" pitchFamily="34" charset="-128"/>
              </a:rPr>
              <a:t>nd</a:t>
            </a:r>
            <a:r>
              <a:rPr lang="en-US" altLang="en-US">
                <a:ea typeface="ＭＳ Ｐゴシック" panose="020B0600070205080204" pitchFamily="34" charset="-128"/>
              </a:rPr>
              <a:t> T/F poll 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52E2DE-6EF4-9832-81BF-AAE6F0CCB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650"/>
            <a:ext cx="9050598" cy="33037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>
            <a:extLst>
              <a:ext uri="{FF2B5EF4-FFF2-40B4-BE49-F238E27FC236}">
                <a16:creationId xmlns:a16="http://schemas.microsoft.com/office/drawing/2014/main" id="{33C9D6BA-6E8A-B5C4-00C9-632F37BC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Preferences</a:t>
            </a:r>
          </a:p>
        </p:txBody>
      </p:sp>
      <p:pic>
        <p:nvPicPr>
          <p:cNvPr id="32770" name="Picture 4">
            <a:extLst>
              <a:ext uri="{FF2B5EF4-FFF2-40B4-BE49-F238E27FC236}">
                <a16:creationId xmlns:a16="http://schemas.microsoft.com/office/drawing/2014/main" id="{F897F237-7251-E608-91FD-B7A72B4AE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2538"/>
            <a:ext cx="13763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>
            <a:extLst>
              <a:ext uri="{FF2B5EF4-FFF2-40B4-BE49-F238E27FC236}">
                <a16:creationId xmlns:a16="http://schemas.microsoft.com/office/drawing/2014/main" id="{1E31F183-6CF3-4969-8683-C55B6961C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>
            <a:extLst>
              <a:ext uri="{FF2B5EF4-FFF2-40B4-BE49-F238E27FC236}">
                <a16:creationId xmlns:a16="http://schemas.microsoft.com/office/drawing/2014/main" id="{DEB418B4-70B2-02D4-E673-40EF7D237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062538"/>
            <a:ext cx="13366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>
            <a:extLst>
              <a:ext uri="{FF2B5EF4-FFF2-40B4-BE49-F238E27FC236}">
                <a16:creationId xmlns:a16="http://schemas.microsoft.com/office/drawing/2014/main" id="{6928F328-D5C5-5F4F-BB6E-1772DB5334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>
            <a:extLst>
              <a:ext uri="{FF2B5EF4-FFF2-40B4-BE49-F238E27FC236}">
                <a16:creationId xmlns:a16="http://schemas.microsoft.com/office/drawing/2014/main" id="{671A18CC-B6BE-8666-4A5A-C8495E4E4C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187700"/>
            <a:ext cx="13874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>
            <a:extLst>
              <a:ext uri="{FF2B5EF4-FFF2-40B4-BE49-F238E27FC236}">
                <a16:creationId xmlns:a16="http://schemas.microsoft.com/office/drawing/2014/main" id="{9E211B3C-85BB-64AA-3CBC-367D18AEB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9">
            <a:extLst>
              <a:ext uri="{FF2B5EF4-FFF2-40B4-BE49-F238E27FC236}">
                <a16:creationId xmlns:a16="http://schemas.microsoft.com/office/drawing/2014/main" id="{CE04A65E-FCC6-C290-B789-0DE4A2FFA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20838"/>
            <a:ext cx="5318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0">
            <a:extLst>
              <a:ext uri="{FF2B5EF4-FFF2-40B4-BE49-F238E27FC236}">
                <a16:creationId xmlns:a16="http://schemas.microsoft.com/office/drawing/2014/main" id="{38F1E5B9-6982-BD8E-CE7D-617C00233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208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1">
            <a:extLst>
              <a:ext uri="{FF2B5EF4-FFF2-40B4-BE49-F238E27FC236}">
                <a16:creationId xmlns:a16="http://schemas.microsoft.com/office/drawing/2014/main" id="{3E539867-A1B3-64E4-EE19-65EDCDB44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620838"/>
            <a:ext cx="601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22">
            <a:extLst>
              <a:ext uri="{FF2B5EF4-FFF2-40B4-BE49-F238E27FC236}">
                <a16:creationId xmlns:a16="http://schemas.microsoft.com/office/drawing/2014/main" id="{D28E2946-5B78-3FD9-2DD2-8879BCCA1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3602038"/>
            <a:ext cx="5302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23">
            <a:extLst>
              <a:ext uri="{FF2B5EF4-FFF2-40B4-BE49-F238E27FC236}">
                <a16:creationId xmlns:a16="http://schemas.microsoft.com/office/drawing/2014/main" id="{B4BC86B6-275A-4235-3F57-BE0EB771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6020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24">
            <a:extLst>
              <a:ext uri="{FF2B5EF4-FFF2-40B4-BE49-F238E27FC236}">
                <a16:creationId xmlns:a16="http://schemas.microsoft.com/office/drawing/2014/main" id="{C2D7C7DF-5F70-6C07-D503-F53EF9382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602038"/>
            <a:ext cx="601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25">
            <a:extLst>
              <a:ext uri="{FF2B5EF4-FFF2-40B4-BE49-F238E27FC236}">
                <a16:creationId xmlns:a16="http://schemas.microsoft.com/office/drawing/2014/main" id="{FB764C42-5767-A059-A645-3C649C55B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67338"/>
            <a:ext cx="5318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26">
            <a:extLst>
              <a:ext uri="{FF2B5EF4-FFF2-40B4-BE49-F238E27FC236}">
                <a16:creationId xmlns:a16="http://schemas.microsoft.com/office/drawing/2014/main" id="{93C7084B-3F95-DD96-6087-98AA49DD9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53673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27">
            <a:extLst>
              <a:ext uri="{FF2B5EF4-FFF2-40B4-BE49-F238E27FC236}">
                <a16:creationId xmlns:a16="http://schemas.microsoft.com/office/drawing/2014/main" id="{D67D4D18-FD5F-B8C8-4389-52AD5B7A4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5365750"/>
            <a:ext cx="601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28">
            <a:extLst>
              <a:ext uri="{FF2B5EF4-FFF2-40B4-BE49-F238E27FC236}">
                <a16:creationId xmlns:a16="http://schemas.microsoft.com/office/drawing/2014/main" id="{F9F66B2D-406A-7D8A-C5A7-BBEFFB680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6208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29">
            <a:extLst>
              <a:ext uri="{FF2B5EF4-FFF2-40B4-BE49-F238E27FC236}">
                <a16:creationId xmlns:a16="http://schemas.microsoft.com/office/drawing/2014/main" id="{47781163-69F6-B051-FD29-893E3F46A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20838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30">
            <a:extLst>
              <a:ext uri="{FF2B5EF4-FFF2-40B4-BE49-F238E27FC236}">
                <a16:creationId xmlns:a16="http://schemas.microsoft.com/office/drawing/2014/main" id="{41F03F66-1151-E4F7-93C5-B2927B80B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620838"/>
            <a:ext cx="6111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31">
            <a:extLst>
              <a:ext uri="{FF2B5EF4-FFF2-40B4-BE49-F238E27FC236}">
                <a16:creationId xmlns:a16="http://schemas.microsoft.com/office/drawing/2014/main" id="{29943AEE-1FBA-A475-BED2-81D308815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6020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32">
            <a:extLst>
              <a:ext uri="{FF2B5EF4-FFF2-40B4-BE49-F238E27FC236}">
                <a16:creationId xmlns:a16="http://schemas.microsoft.com/office/drawing/2014/main" id="{DAD23155-0B7E-B55A-4F74-B83F3689A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02038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0" name="Picture 33">
            <a:extLst>
              <a:ext uri="{FF2B5EF4-FFF2-40B4-BE49-F238E27FC236}">
                <a16:creationId xmlns:a16="http://schemas.microsoft.com/office/drawing/2014/main" id="{EA2CFCD8-E7EA-09AE-0CC1-9B673C7F4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3602038"/>
            <a:ext cx="6111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34">
            <a:extLst>
              <a:ext uri="{FF2B5EF4-FFF2-40B4-BE49-F238E27FC236}">
                <a16:creationId xmlns:a16="http://schemas.microsoft.com/office/drawing/2014/main" id="{3BAFB07C-09A8-DFFF-CDDE-573692CD6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5381625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2" name="Picture 35">
            <a:extLst>
              <a:ext uri="{FF2B5EF4-FFF2-40B4-BE49-F238E27FC236}">
                <a16:creationId xmlns:a16="http://schemas.microsoft.com/office/drawing/2014/main" id="{530F36F8-9265-A120-2D03-190544526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81625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Picture 36">
            <a:extLst>
              <a:ext uri="{FF2B5EF4-FFF2-40B4-BE49-F238E27FC236}">
                <a16:creationId xmlns:a16="http://schemas.microsoft.com/office/drawing/2014/main" id="{0C6FEB2A-83A0-4C0A-EC25-11CB15817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5381625"/>
            <a:ext cx="6111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94" name="Group 11">
            <a:extLst>
              <a:ext uri="{FF2B5EF4-FFF2-40B4-BE49-F238E27FC236}">
                <a16:creationId xmlns:a16="http://schemas.microsoft.com/office/drawing/2014/main" id="{724BA640-EC55-3401-A888-0B360110D993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2514600"/>
            <a:ext cx="5248275" cy="4251325"/>
            <a:chOff x="1677988" y="2513844"/>
            <a:chExt cx="5247629" cy="4251805"/>
          </a:xfrm>
        </p:grpSpPr>
        <p:sp>
          <p:nvSpPr>
            <p:cNvPr id="32795" name="TextBox 12">
              <a:extLst>
                <a:ext uri="{FF2B5EF4-FFF2-40B4-BE49-F238E27FC236}">
                  <a16:creationId xmlns:a16="http://schemas.microsoft.com/office/drawing/2014/main" id="{9D0BC8B0-3C07-A936-94B6-F54B7E24E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32796" name="TextBox 13">
              <a:extLst>
                <a:ext uri="{FF2B5EF4-FFF2-40B4-BE49-F238E27FC236}">
                  <a16:creationId xmlns:a16="http://schemas.microsoft.com/office/drawing/2014/main" id="{FDA1C4BD-E19D-3559-D5A4-8BFE7A884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32797" name="TextBox 14">
              <a:extLst>
                <a:ext uri="{FF2B5EF4-FFF2-40B4-BE49-F238E27FC236}">
                  <a16:creationId xmlns:a16="http://schemas.microsoft.com/office/drawing/2014/main" id="{BFBBDA82-1272-848D-A56A-C9B644720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32798" name="TextBox 15">
              <a:extLst>
                <a:ext uri="{FF2B5EF4-FFF2-40B4-BE49-F238E27FC236}">
                  <a16:creationId xmlns:a16="http://schemas.microsoft.com/office/drawing/2014/main" id="{076F259E-9BA1-2E42-60A1-E0BB091A8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32799" name="TextBox 16">
              <a:extLst>
                <a:ext uri="{FF2B5EF4-FFF2-40B4-BE49-F238E27FC236}">
                  <a16:creationId xmlns:a16="http://schemas.microsoft.com/office/drawing/2014/main" id="{05D8F5F5-25A2-3689-50AE-18E91701C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32800" name="TextBox 17">
              <a:extLst>
                <a:ext uri="{FF2B5EF4-FFF2-40B4-BE49-F238E27FC236}">
                  <a16:creationId xmlns:a16="http://schemas.microsoft.com/office/drawing/2014/main" id="{B8E23E35-D2EB-2B60-2A27-6E59C1CFA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>
            <a:extLst>
              <a:ext uri="{FF2B5EF4-FFF2-40B4-BE49-F238E27FC236}">
                <a16:creationId xmlns:a16="http://schemas.microsoft.com/office/drawing/2014/main" id="{57B89FB5-03F5-CEA4-14AD-C061797F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GS algorithm: Firefly Edition</a:t>
            </a:r>
          </a:p>
        </p:txBody>
      </p:sp>
      <p:grpSp>
        <p:nvGrpSpPr>
          <p:cNvPr id="33794" name="Group 37">
            <a:extLst>
              <a:ext uri="{FF2B5EF4-FFF2-40B4-BE49-F238E27FC236}">
                <a16:creationId xmlns:a16="http://schemas.microsoft.com/office/drawing/2014/main" id="{47522432-39FC-08CE-3FC7-A291EE794D4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52538"/>
            <a:ext cx="3317875" cy="2187575"/>
            <a:chOff x="457200" y="1252538"/>
            <a:chExt cx="8064500" cy="5503862"/>
          </a:xfrm>
        </p:grpSpPr>
        <p:pic>
          <p:nvPicPr>
            <p:cNvPr id="33877" name="Picture 4">
              <a:extLst>
                <a:ext uri="{FF2B5EF4-FFF2-40B4-BE49-F238E27FC236}">
                  <a16:creationId xmlns:a16="http://schemas.microsoft.com/office/drawing/2014/main" id="{F62158A6-BA5A-D4B5-9DCA-1A5A54893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52538"/>
              <a:ext cx="137626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78" name="Picture 5">
              <a:extLst>
                <a:ext uri="{FF2B5EF4-FFF2-40B4-BE49-F238E27FC236}">
                  <a16:creationId xmlns:a16="http://schemas.microsoft.com/office/drawing/2014/main" id="{08CA36FF-DEBF-6F71-6523-E342F35F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7700"/>
              <a:ext cx="134640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79" name="Picture 6">
              <a:extLst>
                <a:ext uri="{FF2B5EF4-FFF2-40B4-BE49-F238E27FC236}">
                  <a16:creationId xmlns:a16="http://schemas.microsoft.com/office/drawing/2014/main" id="{80A0E0B1-8356-9FAA-B228-980FDFEDA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10" y="5062538"/>
              <a:ext cx="133585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0" name="Picture 7">
              <a:extLst>
                <a:ext uri="{FF2B5EF4-FFF2-40B4-BE49-F238E27FC236}">
                  <a16:creationId xmlns:a16="http://schemas.microsoft.com/office/drawing/2014/main" id="{2EDC6C16-01A6-9960-85B4-59E9F1AFF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1252538"/>
              <a:ext cx="1234637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1" name="Picture 8">
              <a:extLst>
                <a:ext uri="{FF2B5EF4-FFF2-40B4-BE49-F238E27FC236}">
                  <a16:creationId xmlns:a16="http://schemas.microsoft.com/office/drawing/2014/main" id="{ED1EBF85-5C2D-72C6-F820-71DDC9C50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3187700"/>
              <a:ext cx="1386921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2" name="Picture 9">
              <a:extLst>
                <a:ext uri="{FF2B5EF4-FFF2-40B4-BE49-F238E27FC236}">
                  <a16:creationId xmlns:a16="http://schemas.microsoft.com/office/drawing/2014/main" id="{42312532-E5A6-D089-5D47-E5E630B12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872" y="5062538"/>
              <a:ext cx="139461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3" name="Picture 19">
              <a:extLst>
                <a:ext uri="{FF2B5EF4-FFF2-40B4-BE49-F238E27FC236}">
                  <a16:creationId xmlns:a16="http://schemas.microsoft.com/office/drawing/2014/main" id="{2EA26ACA-6B7A-42BE-7877-560F7050D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16208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4" name="Picture 20">
              <a:extLst>
                <a:ext uri="{FF2B5EF4-FFF2-40B4-BE49-F238E27FC236}">
                  <a16:creationId xmlns:a16="http://schemas.microsoft.com/office/drawing/2014/main" id="{9E36CDE9-7411-6DF7-8C37-F771FD7F6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16208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5" name="Picture 21">
              <a:extLst>
                <a:ext uri="{FF2B5EF4-FFF2-40B4-BE49-F238E27FC236}">
                  <a16:creationId xmlns:a16="http://schemas.microsoft.com/office/drawing/2014/main" id="{8CF831A2-1A88-86B6-B69D-5A7413753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659" y="16208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6" name="Picture 22">
              <a:extLst>
                <a:ext uri="{FF2B5EF4-FFF2-40B4-BE49-F238E27FC236}">
                  <a16:creationId xmlns:a16="http://schemas.microsoft.com/office/drawing/2014/main" id="{27FFCA5D-8BBF-4A61-E219-4A7E9584B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36020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7" name="Picture 23">
              <a:extLst>
                <a:ext uri="{FF2B5EF4-FFF2-40B4-BE49-F238E27FC236}">
                  <a16:creationId xmlns:a16="http://schemas.microsoft.com/office/drawing/2014/main" id="{30B138D7-BE07-88D5-A0DD-933F20257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36020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8" name="Picture 24">
              <a:extLst>
                <a:ext uri="{FF2B5EF4-FFF2-40B4-BE49-F238E27FC236}">
                  <a16:creationId xmlns:a16="http://schemas.microsoft.com/office/drawing/2014/main" id="{B382AA23-7D9B-7C88-DE0C-D67C7421B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791" y="36020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9" name="Picture 25">
              <a:extLst>
                <a:ext uri="{FF2B5EF4-FFF2-40B4-BE49-F238E27FC236}">
                  <a16:creationId xmlns:a16="http://schemas.microsoft.com/office/drawing/2014/main" id="{0342DE19-3679-A38B-3476-50AECA72F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596" y="53673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0" name="Picture 26">
              <a:extLst>
                <a:ext uri="{FF2B5EF4-FFF2-40B4-BE49-F238E27FC236}">
                  <a16:creationId xmlns:a16="http://schemas.microsoft.com/office/drawing/2014/main" id="{3A44CD0D-8E5E-4B77-F586-378E4D9A7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978" y="53673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1" name="Picture 27">
              <a:extLst>
                <a:ext uri="{FF2B5EF4-FFF2-40B4-BE49-F238E27FC236}">
                  <a16:creationId xmlns:a16="http://schemas.microsoft.com/office/drawing/2014/main" id="{5682E2B9-6134-55F2-1803-38810EFDC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5365505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2" name="Picture 28">
              <a:extLst>
                <a:ext uri="{FF2B5EF4-FFF2-40B4-BE49-F238E27FC236}">
                  <a16:creationId xmlns:a16="http://schemas.microsoft.com/office/drawing/2014/main" id="{D42ADAC3-1EE3-D5D4-17B6-CE39D8497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16208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3" name="Picture 29">
              <a:extLst>
                <a:ext uri="{FF2B5EF4-FFF2-40B4-BE49-F238E27FC236}">
                  <a16:creationId xmlns:a16="http://schemas.microsoft.com/office/drawing/2014/main" id="{D82BF6C3-1A97-7129-0129-E1360C98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16208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4" name="Picture 30">
              <a:extLst>
                <a:ext uri="{FF2B5EF4-FFF2-40B4-BE49-F238E27FC236}">
                  <a16:creationId xmlns:a16="http://schemas.microsoft.com/office/drawing/2014/main" id="{5C128B3C-3526-0276-0DEC-8D8C20789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16208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5" name="Picture 31">
              <a:extLst>
                <a:ext uri="{FF2B5EF4-FFF2-40B4-BE49-F238E27FC236}">
                  <a16:creationId xmlns:a16="http://schemas.microsoft.com/office/drawing/2014/main" id="{5357C262-24EE-AD49-0EE1-89387B7C4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36020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6" name="Picture 32">
              <a:extLst>
                <a:ext uri="{FF2B5EF4-FFF2-40B4-BE49-F238E27FC236}">
                  <a16:creationId xmlns:a16="http://schemas.microsoft.com/office/drawing/2014/main" id="{AF9D87B4-0F8E-51B6-1561-7EDEF2C8E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36020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7" name="Picture 33">
              <a:extLst>
                <a:ext uri="{FF2B5EF4-FFF2-40B4-BE49-F238E27FC236}">
                  <a16:creationId xmlns:a16="http://schemas.microsoft.com/office/drawing/2014/main" id="{75F90DA0-7500-5157-4A98-542E65F61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36020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8" name="Picture 34">
              <a:extLst>
                <a:ext uri="{FF2B5EF4-FFF2-40B4-BE49-F238E27FC236}">
                  <a16:creationId xmlns:a16="http://schemas.microsoft.com/office/drawing/2014/main" id="{83FB8430-F39E-AC0E-A154-AC465C68F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5381554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9" name="Picture 35">
              <a:extLst>
                <a:ext uri="{FF2B5EF4-FFF2-40B4-BE49-F238E27FC236}">
                  <a16:creationId xmlns:a16="http://schemas.microsoft.com/office/drawing/2014/main" id="{784E49F1-BBCA-5EE3-630E-E93678E92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5381554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00" name="Picture 36">
              <a:extLst>
                <a:ext uri="{FF2B5EF4-FFF2-40B4-BE49-F238E27FC236}">
                  <a16:creationId xmlns:a16="http://schemas.microsoft.com/office/drawing/2014/main" id="{58E0FAD9-17F9-4990-068F-0F900F427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5381554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1D35401A-BA37-7787-5E75-1C8C0CA00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52538"/>
            <a:ext cx="1376362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758BF4B-47F1-8583-C994-E6C3169ED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FC1996B-5AC0-785D-78D0-CDD934A59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5062538"/>
            <a:ext cx="1335087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42CE1C8-7A57-3388-C8DF-D5697B68B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243013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C360FCA-C271-CE3B-07AF-5BA988B1D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178175"/>
            <a:ext cx="13874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E0AC60B-4F2D-FEF5-825E-6A50D41526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053013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79937E0-A81E-5D9F-95D4-06EEA885D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1243013"/>
            <a:ext cx="1346200" cy="1693862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B68B195-C588-1759-AD0D-36B40CE65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3178175"/>
            <a:ext cx="1346200" cy="1693863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417C7-CAAC-42F0-EE03-41CA4E9A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5053013"/>
            <a:ext cx="1346200" cy="1693862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929883C-5E76-3684-CEC1-A88B9086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1243013"/>
            <a:ext cx="1235075" cy="1703387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99164E-28C0-B938-7445-CD5A012BE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167063"/>
            <a:ext cx="1387475" cy="1704975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FB2718-4EFA-DFB8-DD66-0A241365C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13" y="5024438"/>
            <a:ext cx="1387475" cy="1703387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Left Arrow 51">
            <a:extLst>
              <a:ext uri="{FF2B5EF4-FFF2-40B4-BE49-F238E27FC236}">
                <a16:creationId xmlns:a16="http://schemas.microsoft.com/office/drawing/2014/main" id="{FACCD721-9DB4-9119-92BC-06A99EC68AB3}"/>
              </a:ext>
            </a:extLst>
          </p:cNvPr>
          <p:cNvSpPr>
            <a:spLocks noChangeArrowheads="1"/>
          </p:cNvSpPr>
          <p:nvPr/>
        </p:nvSpPr>
        <p:spPr bwMode="auto">
          <a:xfrm rot="3696404">
            <a:off x="4934744" y="3423444"/>
            <a:ext cx="3617912" cy="355600"/>
          </a:xfrm>
          <a:prstGeom prst="leftArrow">
            <a:avLst>
              <a:gd name="adj1" fmla="val 50000"/>
              <a:gd name="adj2" fmla="val 50023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Left-Right Arrow 52">
            <a:extLst>
              <a:ext uri="{FF2B5EF4-FFF2-40B4-BE49-F238E27FC236}">
                <a16:creationId xmlns:a16="http://schemas.microsoft.com/office/drawing/2014/main" id="{C550B27C-AF80-9D69-225D-B388BE12EE35}"/>
              </a:ext>
            </a:extLst>
          </p:cNvPr>
          <p:cNvSpPr>
            <a:spLocks noChangeArrowheads="1"/>
          </p:cNvSpPr>
          <p:nvPr/>
        </p:nvSpPr>
        <p:spPr bwMode="auto">
          <a:xfrm rot="3763536">
            <a:off x="4741863" y="3544888"/>
            <a:ext cx="3892550" cy="406400"/>
          </a:xfrm>
          <a:prstGeom prst="leftRightArrow">
            <a:avLst>
              <a:gd name="adj1" fmla="val 50000"/>
              <a:gd name="adj2" fmla="val 50019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Left Arrow 53">
            <a:extLst>
              <a:ext uri="{FF2B5EF4-FFF2-40B4-BE49-F238E27FC236}">
                <a16:creationId xmlns:a16="http://schemas.microsoft.com/office/drawing/2014/main" id="{94BB196C-0AD8-9546-0906-2C803210A445}"/>
              </a:ext>
            </a:extLst>
          </p:cNvPr>
          <p:cNvSpPr>
            <a:spLocks noChangeArrowheads="1"/>
          </p:cNvSpPr>
          <p:nvPr/>
        </p:nvSpPr>
        <p:spPr bwMode="auto">
          <a:xfrm rot="2184341">
            <a:off x="5384800" y="2619375"/>
            <a:ext cx="2486025" cy="444500"/>
          </a:xfrm>
          <a:prstGeom prst="leftArrow">
            <a:avLst>
              <a:gd name="adj1" fmla="val 50000"/>
              <a:gd name="adj2" fmla="val 49999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Left-Right Arrow 54">
            <a:extLst>
              <a:ext uri="{FF2B5EF4-FFF2-40B4-BE49-F238E27FC236}">
                <a16:creationId xmlns:a16="http://schemas.microsoft.com/office/drawing/2014/main" id="{D61B92C6-AFB8-AC09-69D3-81A8BC4CF0B5}"/>
              </a:ext>
            </a:extLst>
          </p:cNvPr>
          <p:cNvSpPr>
            <a:spLocks noChangeArrowheads="1"/>
          </p:cNvSpPr>
          <p:nvPr/>
        </p:nvSpPr>
        <p:spPr bwMode="auto">
          <a:xfrm rot="2036823">
            <a:off x="5665788" y="2787650"/>
            <a:ext cx="2101850" cy="419100"/>
          </a:xfrm>
          <a:prstGeom prst="leftRightArrow">
            <a:avLst>
              <a:gd name="adj1" fmla="val 50000"/>
              <a:gd name="adj2" fmla="val 49989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Left Arrow 56">
            <a:extLst>
              <a:ext uri="{FF2B5EF4-FFF2-40B4-BE49-F238E27FC236}">
                <a16:creationId xmlns:a16="http://schemas.microsoft.com/office/drawing/2014/main" id="{1C6AC756-29AA-9907-1D9E-3C5020732555}"/>
              </a:ext>
            </a:extLst>
          </p:cNvPr>
          <p:cNvSpPr>
            <a:spLocks noChangeArrowheads="1"/>
          </p:cNvSpPr>
          <p:nvPr/>
        </p:nvSpPr>
        <p:spPr bwMode="auto">
          <a:xfrm rot="2044013">
            <a:off x="5548313" y="4648200"/>
            <a:ext cx="2333625" cy="509588"/>
          </a:xfrm>
          <a:prstGeom prst="leftArrow">
            <a:avLst>
              <a:gd name="adj1" fmla="val 50000"/>
              <a:gd name="adj2" fmla="val 49992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Left-Right Arrow 57">
            <a:extLst>
              <a:ext uri="{FF2B5EF4-FFF2-40B4-BE49-F238E27FC236}">
                <a16:creationId xmlns:a16="http://schemas.microsoft.com/office/drawing/2014/main" id="{DFF1A0B4-5115-8938-604D-677284CD9821}"/>
              </a:ext>
            </a:extLst>
          </p:cNvPr>
          <p:cNvSpPr>
            <a:spLocks noChangeArrowheads="1"/>
          </p:cNvSpPr>
          <p:nvPr/>
        </p:nvSpPr>
        <p:spPr bwMode="auto">
          <a:xfrm rot="1935935">
            <a:off x="5573713" y="4637088"/>
            <a:ext cx="2241550" cy="488950"/>
          </a:xfrm>
          <a:prstGeom prst="leftRightArrow">
            <a:avLst>
              <a:gd name="adj1" fmla="val 50000"/>
              <a:gd name="adj2" fmla="val 50004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Left Arrow 58">
            <a:extLst>
              <a:ext uri="{FF2B5EF4-FFF2-40B4-BE49-F238E27FC236}">
                <a16:creationId xmlns:a16="http://schemas.microsoft.com/office/drawing/2014/main" id="{20B27FD2-3BFA-E477-C834-227259B82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13" y="1790700"/>
            <a:ext cx="1600200" cy="395288"/>
          </a:xfrm>
          <a:prstGeom prst="leftArrow">
            <a:avLst>
              <a:gd name="adj1" fmla="val 50000"/>
              <a:gd name="adj2" fmla="val 50003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Left-Right Arrow 59">
            <a:extLst>
              <a:ext uri="{FF2B5EF4-FFF2-40B4-BE49-F238E27FC236}">
                <a16:creationId xmlns:a16="http://schemas.microsoft.com/office/drawing/2014/main" id="{FC166687-65CB-397C-21C2-F1D501989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1790700"/>
            <a:ext cx="1841500" cy="471488"/>
          </a:xfrm>
          <a:prstGeom prst="leftRightArrow">
            <a:avLst>
              <a:gd name="adj1" fmla="val 50000"/>
              <a:gd name="adj2" fmla="val 49997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Left Arrow 60">
            <a:extLst>
              <a:ext uri="{FF2B5EF4-FFF2-40B4-BE49-F238E27FC236}">
                <a16:creationId xmlns:a16="http://schemas.microsoft.com/office/drawing/2014/main" id="{320DE59E-B4D8-7EC6-B589-D7917A5BC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3759200"/>
            <a:ext cx="1619250" cy="419100"/>
          </a:xfrm>
          <a:prstGeom prst="leftArrow">
            <a:avLst>
              <a:gd name="adj1" fmla="val 50000"/>
              <a:gd name="adj2" fmla="val 49995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Left-Right Arrow 61">
            <a:extLst>
              <a:ext uri="{FF2B5EF4-FFF2-40B4-BE49-F238E27FC236}">
                <a16:creationId xmlns:a16="http://schemas.microsoft.com/office/drawing/2014/main" id="{15E580E5-837A-B00C-2F32-E66C99CB2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13" y="3841750"/>
            <a:ext cx="1687512" cy="393700"/>
          </a:xfrm>
          <a:prstGeom prst="leftRightArrow">
            <a:avLst>
              <a:gd name="adj1" fmla="val 50000"/>
              <a:gd name="adj2" fmla="val 50007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Left Arrow 62">
            <a:extLst>
              <a:ext uri="{FF2B5EF4-FFF2-40B4-BE49-F238E27FC236}">
                <a16:creationId xmlns:a16="http://schemas.microsoft.com/office/drawing/2014/main" id="{B1A4FF57-0717-0984-83D2-FAACBACFD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5513388"/>
            <a:ext cx="1852613" cy="508000"/>
          </a:xfrm>
          <a:prstGeom prst="leftArrow">
            <a:avLst>
              <a:gd name="adj1" fmla="val 50000"/>
              <a:gd name="adj2" fmla="val 49993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Left-Right Arrow 63">
            <a:extLst>
              <a:ext uri="{FF2B5EF4-FFF2-40B4-BE49-F238E27FC236}">
                <a16:creationId xmlns:a16="http://schemas.microsoft.com/office/drawing/2014/main" id="{744211C0-F8FF-89B4-CF80-39541D03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5513388"/>
            <a:ext cx="1881187" cy="508000"/>
          </a:xfrm>
          <a:prstGeom prst="leftRightArrow">
            <a:avLst>
              <a:gd name="adj1" fmla="val 50000"/>
              <a:gd name="adj2" fmla="val 49992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90">
            <a:extLst>
              <a:ext uri="{FF2B5EF4-FFF2-40B4-BE49-F238E27FC236}">
                <a16:creationId xmlns:a16="http://schemas.microsoft.com/office/drawing/2014/main" id="{BA45D2D5-02CC-599A-4B0A-AE227272F2FB}"/>
              </a:ext>
            </a:extLst>
          </p:cNvPr>
          <p:cNvGrpSpPr>
            <a:grpSpLocks/>
          </p:cNvGrpSpPr>
          <p:nvPr/>
        </p:nvGrpSpPr>
        <p:grpSpPr bwMode="auto">
          <a:xfrm>
            <a:off x="141288" y="4075113"/>
            <a:ext cx="4038600" cy="2482850"/>
            <a:chOff x="141323" y="4075738"/>
            <a:chExt cx="4037861" cy="2482517"/>
          </a:xfrm>
        </p:grpSpPr>
        <p:grpSp>
          <p:nvGrpSpPr>
            <p:cNvPr id="33869" name="Group 74">
              <a:extLst>
                <a:ext uri="{FF2B5EF4-FFF2-40B4-BE49-F238E27FC236}">
                  <a16:creationId xmlns:a16="http://schemas.microsoft.com/office/drawing/2014/main" id="{93AB9C45-8417-AC1F-82E0-4302CAAB9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0814" y="4076531"/>
              <a:ext cx="3078370" cy="986008"/>
              <a:chOff x="1415609" y="4076532"/>
              <a:chExt cx="2557329" cy="921264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65D62D76-CE27-2BD2-CA89-ECD4FE4A52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17568" y="4996772"/>
                <a:ext cx="2555370" cy="148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2F7E7FC6-2FC1-5D5D-B675-99AE385680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6417" y="4535623"/>
                <a:ext cx="920981" cy="131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pic>
          <p:nvPicPr>
            <p:cNvPr id="33870" name="Picture 72">
              <a:extLst>
                <a:ext uri="{FF2B5EF4-FFF2-40B4-BE49-F238E27FC236}">
                  <a16:creationId xmlns:a16="http://schemas.microsoft.com/office/drawing/2014/main" id="{BBDDCB62-A03E-F81A-89B5-6C4C39633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23" y="4075738"/>
              <a:ext cx="861257" cy="108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71" name="Group 75">
              <a:extLst>
                <a:ext uri="{FF2B5EF4-FFF2-40B4-BE49-F238E27FC236}">
                  <a16:creationId xmlns:a16="http://schemas.microsoft.com/office/drawing/2014/main" id="{4D318939-6113-6560-D3BC-293E3C3F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0822" y="5571237"/>
              <a:ext cx="3018361" cy="931316"/>
              <a:chOff x="1415609" y="4076532"/>
              <a:chExt cx="2557329" cy="921264"/>
            </a:xfrm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CFB9FC37-A647-C69E-18DA-E6BA1E663D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16520" y="4996371"/>
                <a:ext cx="2556418" cy="157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047A1C51-9336-F4EA-51B8-A6309925CE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5793" y="4535643"/>
                <a:ext cx="920111" cy="134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pic>
          <p:nvPicPr>
            <p:cNvPr id="33872" name="Picture 78">
              <a:extLst>
                <a:ext uri="{FF2B5EF4-FFF2-40B4-BE49-F238E27FC236}">
                  <a16:creationId xmlns:a16="http://schemas.microsoft.com/office/drawing/2014/main" id="{E0981422-E1E8-9860-A72E-8AACEC60F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96" y="5513253"/>
              <a:ext cx="860385" cy="104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29240278-5CC6-89D2-C04C-F2AE3E1C2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1085850"/>
            <a:ext cx="130175" cy="5772150"/>
          </a:xfrm>
          <a:prstGeom prst="rect">
            <a:avLst/>
          </a:prstGeom>
          <a:solidFill>
            <a:srgbClr val="4F6228"/>
          </a:solidFill>
          <a:ln w="9525">
            <a:solidFill>
              <a:srgbClr val="4F622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191EE8E-A221-6F5C-15E5-B6830E8ED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03625"/>
            <a:ext cx="4310063" cy="155575"/>
          </a:xfrm>
          <a:prstGeom prst="rect">
            <a:avLst/>
          </a:prstGeom>
          <a:solidFill>
            <a:srgbClr val="4F6228"/>
          </a:solidFill>
          <a:ln w="9525">
            <a:solidFill>
              <a:srgbClr val="4F622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112">
            <a:extLst>
              <a:ext uri="{FF2B5EF4-FFF2-40B4-BE49-F238E27FC236}">
                <a16:creationId xmlns:a16="http://schemas.microsoft.com/office/drawing/2014/main" id="{7CA1CA45-044F-EE27-15AE-6F021FAD2E86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5856288"/>
            <a:ext cx="506412" cy="938212"/>
            <a:chOff x="1163167" y="5856360"/>
            <a:chExt cx="506754" cy="937965"/>
          </a:xfrm>
        </p:grpSpPr>
        <p:pic>
          <p:nvPicPr>
            <p:cNvPr id="33867" name="Picture 79">
              <a:extLst>
                <a:ext uri="{FF2B5EF4-FFF2-40B4-BE49-F238E27FC236}">
                  <a16:creationId xmlns:a16="http://schemas.microsoft.com/office/drawing/2014/main" id="{674D0D43-EF2E-E413-393C-6C2AFEF0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167" y="5856360"/>
              <a:ext cx="506754" cy="62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68" name="TextBox 92">
              <a:extLst>
                <a:ext uri="{FF2B5EF4-FFF2-40B4-BE49-F238E27FC236}">
                  <a16:creationId xmlns:a16="http://schemas.microsoft.com/office/drawing/2014/main" id="{F70D5493-0DBF-4E4B-43C1-5C1809217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161" y="642499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</a:t>
              </a:r>
            </a:p>
          </p:txBody>
        </p:sp>
      </p:grpSp>
      <p:grpSp>
        <p:nvGrpSpPr>
          <p:cNvPr id="7" name="Group 106">
            <a:extLst>
              <a:ext uri="{FF2B5EF4-FFF2-40B4-BE49-F238E27FC236}">
                <a16:creationId xmlns:a16="http://schemas.microsoft.com/office/drawing/2014/main" id="{8680F00D-C932-E9E4-5585-48CF64637161}"/>
              </a:ext>
            </a:extLst>
          </p:cNvPr>
          <p:cNvGrpSpPr>
            <a:grpSpLocks/>
          </p:cNvGrpSpPr>
          <p:nvPr/>
        </p:nvGrpSpPr>
        <p:grpSpPr bwMode="auto">
          <a:xfrm>
            <a:off x="1130300" y="4395788"/>
            <a:ext cx="523875" cy="955675"/>
            <a:chOff x="1130570" y="4395027"/>
            <a:chExt cx="523094" cy="955866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51AC369-B74F-9D5B-5FE5-3AC53B75B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570" y="4395027"/>
              <a:ext cx="523094" cy="635127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66" name="TextBox 100">
              <a:extLst>
                <a:ext uri="{FF2B5EF4-FFF2-40B4-BE49-F238E27FC236}">
                  <a16:creationId xmlns:a16="http://schemas.microsoft.com/office/drawing/2014/main" id="{DE312E00-3131-4F3F-F08F-844981A57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736" y="498156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</a:t>
              </a:r>
            </a:p>
          </p:txBody>
        </p:sp>
      </p:grpSp>
      <p:grpSp>
        <p:nvGrpSpPr>
          <p:cNvPr id="8" name="Group 118">
            <a:extLst>
              <a:ext uri="{FF2B5EF4-FFF2-40B4-BE49-F238E27FC236}">
                <a16:creationId xmlns:a16="http://schemas.microsoft.com/office/drawing/2014/main" id="{4813745C-3810-FDB5-0CE0-58E64BC50EBE}"/>
              </a:ext>
            </a:extLst>
          </p:cNvPr>
          <p:cNvGrpSpPr>
            <a:grpSpLocks/>
          </p:cNvGrpSpPr>
          <p:nvPr/>
        </p:nvGrpSpPr>
        <p:grpSpPr bwMode="auto">
          <a:xfrm>
            <a:off x="1625600" y="4398963"/>
            <a:ext cx="566738" cy="2395537"/>
            <a:chOff x="1625199" y="4399317"/>
            <a:chExt cx="567816" cy="2395310"/>
          </a:xfrm>
        </p:grpSpPr>
        <p:grpSp>
          <p:nvGrpSpPr>
            <p:cNvPr id="33859" name="Group 113">
              <a:extLst>
                <a:ext uri="{FF2B5EF4-FFF2-40B4-BE49-F238E27FC236}">
                  <a16:creationId xmlns:a16="http://schemas.microsoft.com/office/drawing/2014/main" id="{0A1B8278-DDBB-4682-ADC7-E2E02FE73E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9921" y="5833080"/>
              <a:ext cx="523094" cy="961547"/>
              <a:chOff x="1669921" y="5833080"/>
              <a:chExt cx="523094" cy="9615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3331ED-F614-4DB2-5B11-D38BBC197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734" y="5832693"/>
                <a:ext cx="523281" cy="63494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64" name="TextBox 93">
                <a:extLst>
                  <a:ext uri="{FF2B5EF4-FFF2-40B4-BE49-F238E27FC236}">
                    <a16:creationId xmlns:a16="http://schemas.microsoft.com/office/drawing/2014/main" id="{414AB91A-3297-EEA3-6545-46741F73F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5181" y="642529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2</a:t>
                </a:r>
              </a:p>
            </p:txBody>
          </p:sp>
        </p:grpSp>
        <p:grpSp>
          <p:nvGrpSpPr>
            <p:cNvPr id="33860" name="Group 107">
              <a:extLst>
                <a:ext uri="{FF2B5EF4-FFF2-40B4-BE49-F238E27FC236}">
                  <a16:creationId xmlns:a16="http://schemas.microsoft.com/office/drawing/2014/main" id="{60177A3A-F1C0-606B-20D2-AF40AC7AF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5199" y="4399317"/>
              <a:ext cx="523094" cy="951878"/>
              <a:chOff x="1625199" y="4399317"/>
              <a:chExt cx="523094" cy="951878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34FF38D-AD8E-75DD-A750-A716F23BD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199" y="4399317"/>
                <a:ext cx="523281" cy="63494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62" name="TextBox 101">
                <a:extLst>
                  <a:ext uri="{FF2B5EF4-FFF2-40B4-BE49-F238E27FC236}">
                    <a16:creationId xmlns:a16="http://schemas.microsoft.com/office/drawing/2014/main" id="{2F35CD73-AA3A-6975-2B1E-739AF6FF6E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4756" y="4981863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2</a:t>
                </a:r>
              </a:p>
            </p:txBody>
          </p:sp>
        </p:grpSp>
      </p:grpSp>
      <p:grpSp>
        <p:nvGrpSpPr>
          <p:cNvPr id="11" name="Group 119">
            <a:extLst>
              <a:ext uri="{FF2B5EF4-FFF2-40B4-BE49-F238E27FC236}">
                <a16:creationId xmlns:a16="http://schemas.microsoft.com/office/drawing/2014/main" id="{D9EEC62D-F924-20A1-1644-BC1EF5F0E9AA}"/>
              </a:ext>
            </a:extLst>
          </p:cNvPr>
          <p:cNvGrpSpPr>
            <a:grpSpLocks/>
          </p:cNvGrpSpPr>
          <p:nvPr/>
        </p:nvGrpSpPr>
        <p:grpSpPr bwMode="auto">
          <a:xfrm>
            <a:off x="2147888" y="4389438"/>
            <a:ext cx="528637" cy="2405062"/>
            <a:chOff x="2148293" y="4390055"/>
            <a:chExt cx="528324" cy="2404988"/>
          </a:xfrm>
        </p:grpSpPr>
        <p:grpSp>
          <p:nvGrpSpPr>
            <p:cNvPr id="33853" name="Group 114">
              <a:extLst>
                <a:ext uri="{FF2B5EF4-FFF2-40B4-BE49-F238E27FC236}">
                  <a16:creationId xmlns:a16="http://schemas.microsoft.com/office/drawing/2014/main" id="{4048778E-1529-9EF5-0C6C-DF304CDA1F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0858" y="5855576"/>
              <a:ext cx="495759" cy="939467"/>
              <a:chOff x="2180858" y="5855576"/>
              <a:chExt cx="495759" cy="939467"/>
            </a:xfrm>
          </p:grpSpPr>
          <p:pic>
            <p:nvPicPr>
              <p:cNvPr id="33857" name="Picture 80">
                <a:extLst>
                  <a:ext uri="{FF2B5EF4-FFF2-40B4-BE49-F238E27FC236}">
                    <a16:creationId xmlns:a16="http://schemas.microsoft.com/office/drawing/2014/main" id="{C272231C-5951-A5B8-4657-6E5902617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0858" y="5855576"/>
                <a:ext cx="495759" cy="62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58" name="TextBox 94">
                <a:extLst>
                  <a:ext uri="{FF2B5EF4-FFF2-40B4-BE49-F238E27FC236}">
                    <a16:creationId xmlns:a16="http://schemas.microsoft.com/office/drawing/2014/main" id="{383A4194-B146-1A16-F856-EF128E567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5796" y="642571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3</a:t>
                </a:r>
              </a:p>
            </p:txBody>
          </p:sp>
        </p:grpSp>
        <p:grpSp>
          <p:nvGrpSpPr>
            <p:cNvPr id="33854" name="Group 108">
              <a:extLst>
                <a:ext uri="{FF2B5EF4-FFF2-40B4-BE49-F238E27FC236}">
                  <a16:creationId xmlns:a16="http://schemas.microsoft.com/office/drawing/2014/main" id="{A1B35240-80EE-CC8B-4864-16F4834560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8293" y="4390055"/>
              <a:ext cx="523094" cy="961556"/>
              <a:chOff x="2148293" y="4390055"/>
              <a:chExt cx="523094" cy="961556"/>
            </a:xfrm>
          </p:grpSpPr>
          <p:pic>
            <p:nvPicPr>
              <p:cNvPr id="33855" name="Picture 67">
                <a:extLst>
                  <a:ext uri="{FF2B5EF4-FFF2-40B4-BE49-F238E27FC236}">
                    <a16:creationId xmlns:a16="http://schemas.microsoft.com/office/drawing/2014/main" id="{4D224213-1D61-74EB-2A53-79F009C8B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8293" y="4390055"/>
                <a:ext cx="523094" cy="63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56" name="TextBox 102">
                <a:extLst>
                  <a:ext uri="{FF2B5EF4-FFF2-40B4-BE49-F238E27FC236}">
                    <a16:creationId xmlns:a16="http://schemas.microsoft.com/office/drawing/2014/main" id="{36A5814A-FF2F-07BC-AE41-775FFD9BC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5371" y="4982279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3</a:t>
                </a:r>
              </a:p>
            </p:txBody>
          </p:sp>
        </p:grpSp>
      </p:grpSp>
      <p:grpSp>
        <p:nvGrpSpPr>
          <p:cNvPr id="14" name="Group 120">
            <a:extLst>
              <a:ext uri="{FF2B5EF4-FFF2-40B4-BE49-F238E27FC236}">
                <a16:creationId xmlns:a16="http://schemas.microsoft.com/office/drawing/2014/main" id="{1FCC4919-1504-F246-47E2-04DF12C20336}"/>
              </a:ext>
            </a:extLst>
          </p:cNvPr>
          <p:cNvGrpSpPr>
            <a:grpSpLocks/>
          </p:cNvGrpSpPr>
          <p:nvPr/>
        </p:nvGrpSpPr>
        <p:grpSpPr bwMode="auto">
          <a:xfrm>
            <a:off x="2662238" y="4395788"/>
            <a:ext cx="522287" cy="2389187"/>
            <a:chOff x="2661926" y="4395027"/>
            <a:chExt cx="523094" cy="2389576"/>
          </a:xfrm>
        </p:grpSpPr>
        <p:grpSp>
          <p:nvGrpSpPr>
            <p:cNvPr id="33847" name="Group 115">
              <a:extLst>
                <a:ext uri="{FF2B5EF4-FFF2-40B4-BE49-F238E27FC236}">
                  <a16:creationId xmlns:a16="http://schemas.microsoft.com/office/drawing/2014/main" id="{0CC98747-F325-0021-06C0-B181BEF73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9261" y="5844720"/>
              <a:ext cx="495759" cy="939883"/>
              <a:chOff x="2689261" y="5844720"/>
              <a:chExt cx="495759" cy="939883"/>
            </a:xfrm>
          </p:grpSpPr>
          <p:pic>
            <p:nvPicPr>
              <p:cNvPr id="33851" name="Picture 87">
                <a:extLst>
                  <a:ext uri="{FF2B5EF4-FFF2-40B4-BE49-F238E27FC236}">
                    <a16:creationId xmlns:a16="http://schemas.microsoft.com/office/drawing/2014/main" id="{DB56F5BA-7CAC-1A36-7BBE-9CEA7F77E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9261" y="5844720"/>
                <a:ext cx="495759" cy="62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52" name="TextBox 95">
                <a:extLst>
                  <a:ext uri="{FF2B5EF4-FFF2-40B4-BE49-F238E27FC236}">
                    <a16:creationId xmlns:a16="http://schemas.microsoft.com/office/drawing/2014/main" id="{97C98262-3B0B-3A3B-2700-0215EB9FD7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2136" y="641527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4</a:t>
                </a:r>
              </a:p>
            </p:txBody>
          </p:sp>
        </p:grpSp>
        <p:grpSp>
          <p:nvGrpSpPr>
            <p:cNvPr id="33848" name="Group 109">
              <a:extLst>
                <a:ext uri="{FF2B5EF4-FFF2-40B4-BE49-F238E27FC236}">
                  <a16:creationId xmlns:a16="http://schemas.microsoft.com/office/drawing/2014/main" id="{90D5DB2F-6984-EF51-ED43-03308FB85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1926" y="4395027"/>
              <a:ext cx="523094" cy="946144"/>
              <a:chOff x="2661926" y="4395027"/>
              <a:chExt cx="523094" cy="946144"/>
            </a:xfrm>
          </p:grpSpPr>
          <p:pic>
            <p:nvPicPr>
              <p:cNvPr id="33849" name="Picture 86">
                <a:extLst>
                  <a:ext uri="{FF2B5EF4-FFF2-40B4-BE49-F238E27FC236}">
                    <a16:creationId xmlns:a16="http://schemas.microsoft.com/office/drawing/2014/main" id="{B4BAE8E7-BE88-69A6-E61C-D7020C972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1926" y="4395027"/>
                <a:ext cx="523094" cy="63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50" name="TextBox 103">
                <a:extLst>
                  <a:ext uri="{FF2B5EF4-FFF2-40B4-BE49-F238E27FC236}">
                    <a16:creationId xmlns:a16="http://schemas.microsoft.com/office/drawing/2014/main" id="{DCD4CB76-B35A-05DE-AA37-711871DBD4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1711" y="4971839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4</a:t>
                </a:r>
              </a:p>
            </p:txBody>
          </p:sp>
        </p:grpSp>
      </p:grpSp>
      <p:grpSp>
        <p:nvGrpSpPr>
          <p:cNvPr id="17" name="Group 121">
            <a:extLst>
              <a:ext uri="{FF2B5EF4-FFF2-40B4-BE49-F238E27FC236}">
                <a16:creationId xmlns:a16="http://schemas.microsoft.com/office/drawing/2014/main" id="{031B4E44-4193-9B8A-E883-9E1BCF9DEA7F}"/>
              </a:ext>
            </a:extLst>
          </p:cNvPr>
          <p:cNvGrpSpPr>
            <a:grpSpLocks/>
          </p:cNvGrpSpPr>
          <p:nvPr/>
        </p:nvGrpSpPr>
        <p:grpSpPr bwMode="auto">
          <a:xfrm>
            <a:off x="3141663" y="4389438"/>
            <a:ext cx="536575" cy="2395537"/>
            <a:chOff x="3141375" y="4390055"/>
            <a:chExt cx="536755" cy="2394964"/>
          </a:xfrm>
        </p:grpSpPr>
        <p:grpSp>
          <p:nvGrpSpPr>
            <p:cNvPr id="33841" name="Group 116">
              <a:extLst>
                <a:ext uri="{FF2B5EF4-FFF2-40B4-BE49-F238E27FC236}">
                  <a16:creationId xmlns:a16="http://schemas.microsoft.com/office/drawing/2014/main" id="{19FD63E5-73B8-F0B2-6747-6F452CD28D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5036" y="5844720"/>
              <a:ext cx="523094" cy="940299"/>
              <a:chOff x="3155036" y="5844720"/>
              <a:chExt cx="523094" cy="940299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790307-272E-F0D1-B170-9E6E76D7C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5667" y="5845444"/>
                <a:ext cx="522463" cy="634848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46" name="TextBox 96">
                <a:extLst>
                  <a:ext uri="{FF2B5EF4-FFF2-40B4-BE49-F238E27FC236}">
                    <a16:creationId xmlns:a16="http://schemas.microsoft.com/office/drawing/2014/main" id="{98B1F6FD-3D09-E691-E825-1F7A8DD5F9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4461" y="6415687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5</a:t>
                </a:r>
              </a:p>
            </p:txBody>
          </p:sp>
        </p:grpSp>
        <p:grpSp>
          <p:nvGrpSpPr>
            <p:cNvPr id="33842" name="Group 110">
              <a:extLst>
                <a:ext uri="{FF2B5EF4-FFF2-40B4-BE49-F238E27FC236}">
                  <a16:creationId xmlns:a16="http://schemas.microsoft.com/office/drawing/2014/main" id="{DF5B5E1A-5957-0710-1B52-43C3D7F21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1375" y="4390055"/>
              <a:ext cx="518904" cy="951532"/>
              <a:chOff x="3141375" y="4390055"/>
              <a:chExt cx="518904" cy="951532"/>
            </a:xfrm>
          </p:grpSpPr>
          <p:pic>
            <p:nvPicPr>
              <p:cNvPr id="33843" name="Picture 66">
                <a:extLst>
                  <a:ext uri="{FF2B5EF4-FFF2-40B4-BE49-F238E27FC236}">
                    <a16:creationId xmlns:a16="http://schemas.microsoft.com/office/drawing/2014/main" id="{C5104AF2-2B01-C4B0-28A8-32EAFA74D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375" y="4390055"/>
                <a:ext cx="518904" cy="633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44" name="TextBox 104">
                <a:extLst>
                  <a:ext uri="{FF2B5EF4-FFF2-40B4-BE49-F238E27FC236}">
                    <a16:creationId xmlns:a16="http://schemas.microsoft.com/office/drawing/2014/main" id="{341C0E3F-32DB-10C5-E6C3-3850CF67C8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4036" y="497225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5</a:t>
                </a:r>
              </a:p>
            </p:txBody>
          </p:sp>
        </p:grpSp>
      </p:grpSp>
      <p:grpSp>
        <p:nvGrpSpPr>
          <p:cNvPr id="20" name="Group 122">
            <a:extLst>
              <a:ext uri="{FF2B5EF4-FFF2-40B4-BE49-F238E27FC236}">
                <a16:creationId xmlns:a16="http://schemas.microsoft.com/office/drawing/2014/main" id="{E0DB4ECF-2CED-2360-CDE2-1D8C933C2FCD}"/>
              </a:ext>
            </a:extLst>
          </p:cNvPr>
          <p:cNvGrpSpPr>
            <a:grpSpLocks/>
          </p:cNvGrpSpPr>
          <p:nvPr/>
        </p:nvGrpSpPr>
        <p:grpSpPr bwMode="auto">
          <a:xfrm>
            <a:off x="3660775" y="4389438"/>
            <a:ext cx="519113" cy="2395537"/>
            <a:chOff x="3660279" y="4390055"/>
            <a:chExt cx="518905" cy="2395380"/>
          </a:xfrm>
        </p:grpSpPr>
        <p:grpSp>
          <p:nvGrpSpPr>
            <p:cNvPr id="33835" name="Group 117">
              <a:extLst>
                <a:ext uri="{FF2B5EF4-FFF2-40B4-BE49-F238E27FC236}">
                  <a16:creationId xmlns:a16="http://schemas.microsoft.com/office/drawing/2014/main" id="{A53F3223-0118-BCCF-6199-8ABD1E1A8B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8130" y="5834648"/>
              <a:ext cx="501054" cy="950787"/>
              <a:chOff x="3678130" y="5834648"/>
              <a:chExt cx="501054" cy="950787"/>
            </a:xfrm>
          </p:grpSpPr>
          <p:pic>
            <p:nvPicPr>
              <p:cNvPr id="33839" name="Picture 81">
                <a:extLst>
                  <a:ext uri="{FF2B5EF4-FFF2-40B4-BE49-F238E27FC236}">
                    <a16:creationId xmlns:a16="http://schemas.microsoft.com/office/drawing/2014/main" id="{4C9AD4EA-6629-6897-0BE9-FA00025E2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8130" y="5834648"/>
                <a:ext cx="501054" cy="63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40" name="TextBox 97">
                <a:extLst>
                  <a:ext uri="{FF2B5EF4-FFF2-40B4-BE49-F238E27FC236}">
                    <a16:creationId xmlns:a16="http://schemas.microsoft.com/office/drawing/2014/main" id="{D1ABF09C-6366-D0D2-DC09-360A8A25E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2511" y="6416103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6</a:t>
                </a:r>
              </a:p>
            </p:txBody>
          </p:sp>
        </p:grpSp>
        <p:grpSp>
          <p:nvGrpSpPr>
            <p:cNvPr id="33836" name="Group 111">
              <a:extLst>
                <a:ext uri="{FF2B5EF4-FFF2-40B4-BE49-F238E27FC236}">
                  <a16:creationId xmlns:a16="http://schemas.microsoft.com/office/drawing/2014/main" id="{5A7ADA1E-20A5-42B0-AA20-4DBB0033A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0279" y="4390055"/>
              <a:ext cx="518904" cy="951948"/>
              <a:chOff x="3660279" y="4390055"/>
              <a:chExt cx="518904" cy="951948"/>
            </a:xfrm>
          </p:grpSpPr>
          <p:pic>
            <p:nvPicPr>
              <p:cNvPr id="33837" name="Picture 85">
                <a:extLst>
                  <a:ext uri="{FF2B5EF4-FFF2-40B4-BE49-F238E27FC236}">
                    <a16:creationId xmlns:a16="http://schemas.microsoft.com/office/drawing/2014/main" id="{A15F18C0-F86C-6ABB-78AD-A6EF9BAFC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0279" y="4390055"/>
                <a:ext cx="518904" cy="633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38" name="TextBox 105">
                <a:extLst>
                  <a:ext uri="{FF2B5EF4-FFF2-40B4-BE49-F238E27FC236}">
                    <a16:creationId xmlns:a16="http://schemas.microsoft.com/office/drawing/2014/main" id="{BB4C7726-4257-AD8A-EB4A-5F7103DDC2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2086" y="497267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6</a:t>
                </a:r>
              </a:p>
            </p:txBody>
          </p:sp>
        </p:grpSp>
      </p:grpSp>
      <p:sp>
        <p:nvSpPr>
          <p:cNvPr id="33829" name="TextBox 12">
            <a:extLst>
              <a:ext uri="{FF2B5EF4-FFF2-40B4-BE49-F238E27FC236}">
                <a16:creationId xmlns:a16="http://schemas.microsoft.com/office/drawing/2014/main" id="{1F257A48-C693-7C7C-BF1C-8BF20D052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838" y="2476500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Mal</a:t>
            </a:r>
          </a:p>
        </p:txBody>
      </p:sp>
      <p:sp>
        <p:nvSpPr>
          <p:cNvPr id="33830" name="TextBox 13">
            <a:extLst>
              <a:ext uri="{FF2B5EF4-FFF2-40B4-BE49-F238E27FC236}">
                <a16:creationId xmlns:a16="http://schemas.microsoft.com/office/drawing/2014/main" id="{006A7F31-26F4-0C6C-6B18-0A34A6B2D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4375150"/>
            <a:ext cx="76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Wash</a:t>
            </a:r>
          </a:p>
        </p:txBody>
      </p:sp>
      <p:sp>
        <p:nvSpPr>
          <p:cNvPr id="33831" name="TextBox 14">
            <a:extLst>
              <a:ext uri="{FF2B5EF4-FFF2-40B4-BE49-F238E27FC236}">
                <a16:creationId xmlns:a16="http://schemas.microsoft.com/office/drawing/2014/main" id="{297551F7-0B6A-F42C-233D-DD076E58B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6256338"/>
            <a:ext cx="766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Arial" panose="020B0604020202020204" pitchFamily="34" charset="0"/>
              </a:rPr>
              <a:t>Simon</a:t>
            </a:r>
          </a:p>
        </p:txBody>
      </p:sp>
      <p:sp>
        <p:nvSpPr>
          <p:cNvPr id="33832" name="TextBox 15">
            <a:extLst>
              <a:ext uri="{FF2B5EF4-FFF2-40B4-BE49-F238E27FC236}">
                <a16:creationId xmlns:a16="http://schemas.microsoft.com/office/drawing/2014/main" id="{8EAB90AC-2944-78F9-9742-A30D9D6B6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2446338"/>
            <a:ext cx="70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Inara</a:t>
            </a:r>
          </a:p>
        </p:txBody>
      </p:sp>
      <p:sp>
        <p:nvSpPr>
          <p:cNvPr id="33833" name="TextBox 16">
            <a:extLst>
              <a:ext uri="{FF2B5EF4-FFF2-40B4-BE49-F238E27FC236}">
                <a16:creationId xmlns:a16="http://schemas.microsoft.com/office/drawing/2014/main" id="{A4EFCFFA-1BD8-01A5-9A53-5331E0E64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4346575"/>
            <a:ext cx="582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Zoe</a:t>
            </a:r>
          </a:p>
        </p:txBody>
      </p:sp>
      <p:sp>
        <p:nvSpPr>
          <p:cNvPr id="33834" name="TextBox 17">
            <a:extLst>
              <a:ext uri="{FF2B5EF4-FFF2-40B4-BE49-F238E27FC236}">
                <a16:creationId xmlns:a16="http://schemas.microsoft.com/office/drawing/2014/main" id="{52ABB2E4-A79F-5140-725F-E28790A1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6251575"/>
            <a:ext cx="89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Kaylee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C5ABD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C5ABD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C5ABD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3FC049-DA8B-F091-2A52-C61B75BC1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id="{9AF7E257-6C25-51DC-6F21-8448F679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Observation 1</a:t>
            </a:r>
          </a:p>
        </p:txBody>
      </p:sp>
      <p:sp>
        <p:nvSpPr>
          <p:cNvPr id="34819" name="TextBox 2">
            <a:extLst>
              <a:ext uri="{FF2B5EF4-FFF2-40B4-BE49-F238E27FC236}">
                <a16:creationId xmlns:a16="http://schemas.microsoft.com/office/drawing/2014/main" id="{8ACDDA32-9D0C-3DEB-9D45-632A827E0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Intially all men and women are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34820" name="TextBox 3">
            <a:extLst>
              <a:ext uri="{FF2B5EF4-FFF2-40B4-BE49-F238E27FC236}">
                <a16:creationId xmlns:a16="http://schemas.microsoft.com/office/drawing/2014/main" id="{A1BEA499-C9A3-405B-4BB0-A79CCC162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508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exists a free woman  who can propose</a:t>
            </a:r>
          </a:p>
        </p:txBody>
      </p:sp>
      <p:sp>
        <p:nvSpPr>
          <p:cNvPr id="34821" name="TextBox 4">
            <a:extLst>
              <a:ext uri="{FF2B5EF4-FFF2-40B4-BE49-F238E27FC236}">
                <a16:creationId xmlns:a16="http://schemas.microsoft.com/office/drawing/2014/main" id="{08CD3BBA-7F16-28DE-FC5A-956FCF012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91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be such a woman and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be the best man she has not proposed to</a:t>
            </a:r>
          </a:p>
        </p:txBody>
      </p:sp>
      <p:sp>
        <p:nvSpPr>
          <p:cNvPr id="34822" name="TextBox 5">
            <a:extLst>
              <a:ext uri="{FF2B5EF4-FFF2-40B4-BE49-F238E27FC236}">
                <a16:creationId xmlns:a16="http://schemas.microsoft.com/office/drawing/2014/main" id="{55EF49B3-B534-0A29-790E-FB0676ED1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proposes to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</a:p>
        </p:txBody>
      </p:sp>
      <p:sp>
        <p:nvSpPr>
          <p:cNvPr id="34823" name="TextBox 6">
            <a:extLst>
              <a:ext uri="{FF2B5EF4-FFF2-40B4-BE49-F238E27FC236}">
                <a16:creationId xmlns:a16="http://schemas.microsoft.com/office/drawing/2014/main" id="{377B676F-66DF-4516-247E-53ECB87C9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17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is free</a:t>
            </a:r>
          </a:p>
        </p:txBody>
      </p:sp>
      <p:sp>
        <p:nvSpPr>
          <p:cNvPr id="34824" name="TextBox 7">
            <a:extLst>
              <a:ext uri="{FF2B5EF4-FFF2-40B4-BE49-F238E27FC236}">
                <a16:creationId xmlns:a16="http://schemas.microsoft.com/office/drawing/2014/main" id="{56069752-5ED7-DEA0-5A2D-AAE16166E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 </a:t>
            </a:r>
            <a:r>
              <a:rPr lang="en-US" altLang="en-US" sz="1800"/>
              <a:t>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34825" name="TextBox 8">
            <a:extLst>
              <a:ext uri="{FF2B5EF4-FFF2-40B4-BE49-F238E27FC236}">
                <a16:creationId xmlns:a16="http://schemas.microsoft.com/office/drawing/2014/main" id="{E2A63DE9-ACE4-9399-35E3-31A44E34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 </a:t>
            </a:r>
            <a:r>
              <a:rPr lang="en-US" altLang="en-US" sz="1800">
                <a:solidFill>
                  <a:srgbClr val="AD2ACD"/>
                </a:solidFill>
              </a:rPr>
              <a:t>(m,w’</a:t>
            </a:r>
            <a:r>
              <a:rPr lang="en-US" altLang="ja-JP" sz="1800">
                <a:solidFill>
                  <a:srgbClr val="AD2ACD"/>
                </a:solidFill>
              </a:rPr>
              <a:t>)</a:t>
            </a:r>
            <a:r>
              <a:rPr lang="en-US" altLang="ja-JP" sz="1800"/>
              <a:t> are engaged</a:t>
            </a:r>
            <a:endParaRPr lang="en-US" altLang="en-US" sz="1800"/>
          </a:p>
        </p:txBody>
      </p:sp>
      <p:sp>
        <p:nvSpPr>
          <p:cNvPr id="34826" name="TextBox 9">
            <a:extLst>
              <a:ext uri="{FF2B5EF4-FFF2-40B4-BE49-F238E27FC236}">
                <a16:creationId xmlns:a16="http://schemas.microsoft.com/office/drawing/2014/main" id="{C5C3280F-55E7-1B15-4DBF-95BA7B55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AD2ACD"/>
                </a:solidFill>
              </a:rPr>
              <a:t>w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34827" name="TextBox 10">
            <a:extLst>
              <a:ext uri="{FF2B5EF4-FFF2-40B4-BE49-F238E27FC236}">
                <a16:creationId xmlns:a16="http://schemas.microsoft.com/office/drawing/2014/main" id="{EBFDE184-8AF2-E085-69F2-963CFD932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remains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34828" name="TextBox 11">
            <a:extLst>
              <a:ext uri="{FF2B5EF4-FFF2-40B4-BE49-F238E27FC236}">
                <a16:creationId xmlns:a16="http://schemas.microsoft.com/office/drawing/2014/main" id="{97909BE6-E663-3E89-292B-83A23C26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</a:t>
            </a:r>
          </a:p>
        </p:txBody>
      </p:sp>
      <p:sp>
        <p:nvSpPr>
          <p:cNvPr id="34829" name="TextBox 12">
            <a:extLst>
              <a:ext uri="{FF2B5EF4-FFF2-40B4-BE49-F238E27FC236}">
                <a16:creationId xmlns:a16="http://schemas.microsoft.com/office/drawing/2014/main" id="{2FD5C485-FA9A-036C-88A7-BA815AEDC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</a:t>
            </a:r>
            <a:r>
              <a:rPr lang="en-US" altLang="en-US" sz="1800"/>
              <a:t> 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is </a:t>
            </a:r>
            <a:r>
              <a:rPr lang="en-US" altLang="ja-JP" sz="1800">
                <a:solidFill>
                  <a:srgbClr val="3366FF"/>
                </a:solidFill>
              </a:rPr>
              <a:t>free</a:t>
            </a:r>
            <a:endParaRPr lang="en-US" altLang="en-US" sz="1800">
              <a:solidFill>
                <a:srgbClr val="3366FF"/>
              </a:solidFill>
            </a:endParaRPr>
          </a:p>
        </p:txBody>
      </p:sp>
      <p:sp>
        <p:nvSpPr>
          <p:cNvPr id="34830" name="TextBox 13">
            <a:extLst>
              <a:ext uri="{FF2B5EF4-FFF2-40B4-BE49-F238E27FC236}">
                <a16:creationId xmlns:a16="http://schemas.microsoft.com/office/drawing/2014/main" id="{7DE7154A-5566-1B37-0A47-4D88B29AB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34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the engaged pairs as the final output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A410029-EA67-E90B-D092-60EE34D7A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4460875"/>
            <a:ext cx="4505325" cy="1704975"/>
          </a:xfrm>
          <a:prstGeom prst="roundRect">
            <a:avLst>
              <a:gd name="adj" fmla="val 16667"/>
            </a:avLst>
          </a:prstGeom>
          <a:solidFill>
            <a:srgbClr val="77933C">
              <a:alpha val="3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8DB469B8-5144-8B4A-E12E-9B1C601EA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263" y="4038600"/>
            <a:ext cx="2389187" cy="2138363"/>
          </a:xfrm>
          <a:prstGeom prst="wedgeRoundRectCallout">
            <a:avLst>
              <a:gd name="adj1" fmla="val -161287"/>
              <a:gd name="adj2" fmla="val -1923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Once a man gets engaged, he remains engaged (to “better” women)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8C8484-5E2F-059E-C7C4-9B88312BC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0D7BC7DF-FFA5-48E2-3F82-71F9D9DD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Observation 2</a:t>
            </a:r>
          </a:p>
        </p:txBody>
      </p:sp>
      <p:sp>
        <p:nvSpPr>
          <p:cNvPr id="35843" name="TextBox 2">
            <a:extLst>
              <a:ext uri="{FF2B5EF4-FFF2-40B4-BE49-F238E27FC236}">
                <a16:creationId xmlns:a16="http://schemas.microsoft.com/office/drawing/2014/main" id="{19172F4D-D1A1-01D5-9185-3A286DA3C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Intially all men and women are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0BCCC9E2-70BB-D376-CB41-2996E1C81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508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exists a free woman  who can propose</a:t>
            </a:r>
          </a:p>
        </p:txBody>
      </p:sp>
      <p:sp>
        <p:nvSpPr>
          <p:cNvPr id="35845" name="TextBox 4">
            <a:extLst>
              <a:ext uri="{FF2B5EF4-FFF2-40B4-BE49-F238E27FC236}">
                <a16:creationId xmlns:a16="http://schemas.microsoft.com/office/drawing/2014/main" id="{B355D4E5-B624-61FE-8873-FF07C868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91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be such a woman and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be the best man she has not proposed to</a:t>
            </a:r>
          </a:p>
        </p:txBody>
      </p:sp>
      <p:sp>
        <p:nvSpPr>
          <p:cNvPr id="35846" name="TextBox 5">
            <a:extLst>
              <a:ext uri="{FF2B5EF4-FFF2-40B4-BE49-F238E27FC236}">
                <a16:creationId xmlns:a16="http://schemas.microsoft.com/office/drawing/2014/main" id="{83B49EAC-71E4-3F89-D1EA-ADF4726BA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proposes to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</a:p>
        </p:txBody>
      </p:sp>
      <p:sp>
        <p:nvSpPr>
          <p:cNvPr id="35847" name="TextBox 6">
            <a:extLst>
              <a:ext uri="{FF2B5EF4-FFF2-40B4-BE49-F238E27FC236}">
                <a16:creationId xmlns:a16="http://schemas.microsoft.com/office/drawing/2014/main" id="{C8233F3E-B08C-05B8-7C4D-5180638B2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17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is free</a:t>
            </a:r>
          </a:p>
        </p:txBody>
      </p:sp>
      <p:sp>
        <p:nvSpPr>
          <p:cNvPr id="35848" name="TextBox 7">
            <a:extLst>
              <a:ext uri="{FF2B5EF4-FFF2-40B4-BE49-F238E27FC236}">
                <a16:creationId xmlns:a16="http://schemas.microsoft.com/office/drawing/2014/main" id="{C3C88BBD-5523-7E8A-C250-0CBD33320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 </a:t>
            </a:r>
            <a:r>
              <a:rPr lang="en-US" altLang="en-US" sz="1800"/>
              <a:t>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35849" name="TextBox 8">
            <a:extLst>
              <a:ext uri="{FF2B5EF4-FFF2-40B4-BE49-F238E27FC236}">
                <a16:creationId xmlns:a16="http://schemas.microsoft.com/office/drawing/2014/main" id="{B31CD155-A5A8-77DD-6C6C-9B2C332D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 </a:t>
            </a:r>
            <a:r>
              <a:rPr lang="en-US" altLang="en-US" sz="1800">
                <a:solidFill>
                  <a:srgbClr val="AD2ACD"/>
                </a:solidFill>
              </a:rPr>
              <a:t>(m,w’</a:t>
            </a:r>
            <a:r>
              <a:rPr lang="en-US" altLang="ja-JP" sz="1800">
                <a:solidFill>
                  <a:srgbClr val="AD2ACD"/>
                </a:solidFill>
              </a:rPr>
              <a:t>)</a:t>
            </a:r>
            <a:r>
              <a:rPr lang="en-US" altLang="ja-JP" sz="1800"/>
              <a:t> are engaged</a:t>
            </a:r>
            <a:endParaRPr lang="en-US" altLang="en-US" sz="1800"/>
          </a:p>
        </p:txBody>
      </p:sp>
      <p:sp>
        <p:nvSpPr>
          <p:cNvPr id="35850" name="TextBox 9">
            <a:extLst>
              <a:ext uri="{FF2B5EF4-FFF2-40B4-BE49-F238E27FC236}">
                <a16:creationId xmlns:a16="http://schemas.microsoft.com/office/drawing/2014/main" id="{E2DDECAA-339A-EE37-28F4-1718C2B27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AD2ACD"/>
                </a:solidFill>
              </a:rPr>
              <a:t>w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35851" name="TextBox 10">
            <a:extLst>
              <a:ext uri="{FF2B5EF4-FFF2-40B4-BE49-F238E27FC236}">
                <a16:creationId xmlns:a16="http://schemas.microsoft.com/office/drawing/2014/main" id="{7CDB37B0-EB76-589E-A303-4C255650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remains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35852" name="TextBox 11">
            <a:extLst>
              <a:ext uri="{FF2B5EF4-FFF2-40B4-BE49-F238E27FC236}">
                <a16:creationId xmlns:a16="http://schemas.microsoft.com/office/drawing/2014/main" id="{1A579895-B40E-8C10-7D71-9A8ABB772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</a:t>
            </a:r>
          </a:p>
        </p:txBody>
      </p:sp>
      <p:sp>
        <p:nvSpPr>
          <p:cNvPr id="35853" name="TextBox 12">
            <a:extLst>
              <a:ext uri="{FF2B5EF4-FFF2-40B4-BE49-F238E27FC236}">
                <a16:creationId xmlns:a16="http://schemas.microsoft.com/office/drawing/2014/main" id="{70420260-0441-162E-31A7-8EC1A8717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</a:t>
            </a:r>
            <a:r>
              <a:rPr lang="en-US" altLang="en-US" sz="1800"/>
              <a:t> 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is </a:t>
            </a:r>
            <a:r>
              <a:rPr lang="en-US" altLang="ja-JP" sz="1800">
                <a:solidFill>
                  <a:srgbClr val="3366FF"/>
                </a:solidFill>
              </a:rPr>
              <a:t>free</a:t>
            </a:r>
            <a:endParaRPr lang="en-US" altLang="en-US" sz="1800">
              <a:solidFill>
                <a:srgbClr val="3366FF"/>
              </a:solidFill>
            </a:endParaRPr>
          </a:p>
        </p:txBody>
      </p:sp>
      <p:sp>
        <p:nvSpPr>
          <p:cNvPr id="35854" name="TextBox 13">
            <a:extLst>
              <a:ext uri="{FF2B5EF4-FFF2-40B4-BE49-F238E27FC236}">
                <a16:creationId xmlns:a16="http://schemas.microsoft.com/office/drawing/2014/main" id="{2362AE74-735F-2BD4-6738-A9FE07CDB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508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the set </a:t>
            </a:r>
            <a:r>
              <a:rPr lang="en-US" altLang="en-US" sz="1800">
                <a:solidFill>
                  <a:srgbClr val="AD2ACD"/>
                </a:solidFill>
              </a:rPr>
              <a:t>S</a:t>
            </a:r>
            <a:r>
              <a:rPr lang="en-US" altLang="en-US" sz="1800"/>
              <a:t> of engaged pairs as the final output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0B1008D-65F7-400C-FAB3-3B79303C8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692400"/>
            <a:ext cx="4619625" cy="369888"/>
          </a:xfrm>
          <a:prstGeom prst="roundRect">
            <a:avLst>
              <a:gd name="adj" fmla="val 16667"/>
            </a:avLst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66B1D8E1-E517-7F85-715E-7572BD99E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3810000"/>
            <a:ext cx="4265612" cy="1998663"/>
          </a:xfrm>
          <a:prstGeom prst="wedgeRoundRectCallout">
            <a:avLst>
              <a:gd name="adj1" fmla="val -47042"/>
              <a:gd name="adj2" fmla="val -8417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rgbClr val="FFFFFF"/>
                </a:solidFill>
                <a:latin typeface="Calibri" panose="020F0502020204030204" pitchFamily="34" charset="0"/>
              </a:rPr>
              <a:t>If </a:t>
            </a:r>
            <a:r>
              <a:rPr lang="en-US" altLang="en-US" sz="3000">
                <a:solidFill>
                  <a:srgbClr val="A100A0"/>
                </a:solidFill>
                <a:latin typeface="Calibri" panose="020F0502020204030204" pitchFamily="34" charset="0"/>
              </a:rPr>
              <a:t>w</a:t>
            </a:r>
            <a:r>
              <a:rPr lang="en-US" altLang="en-US" sz="3000">
                <a:solidFill>
                  <a:srgbClr val="FFFFFF"/>
                </a:solidFill>
                <a:latin typeface="Calibri" panose="020F0502020204030204" pitchFamily="34" charset="0"/>
              </a:rPr>
              <a:t> proposes to </a:t>
            </a:r>
            <a:r>
              <a:rPr lang="en-US" altLang="en-US" sz="3000">
                <a:solidFill>
                  <a:srgbClr val="A100A0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3000">
                <a:solidFill>
                  <a:srgbClr val="FFFFFF"/>
                </a:solidFill>
                <a:latin typeface="Calibri" panose="020F0502020204030204" pitchFamily="34" charset="0"/>
              </a:rPr>
              <a:t> after </a:t>
            </a:r>
            <a:r>
              <a:rPr lang="en-US" altLang="en-US" sz="3000">
                <a:solidFill>
                  <a:srgbClr val="A100A0"/>
                </a:solidFill>
                <a:latin typeface="Calibri" panose="020F0502020204030204" pitchFamily="34" charset="0"/>
              </a:rPr>
              <a:t>m’</a:t>
            </a:r>
            <a:r>
              <a:rPr lang="en-US" altLang="ja-JP" sz="3000">
                <a:solidFill>
                  <a:srgbClr val="FFFFFF"/>
                </a:solidFill>
                <a:latin typeface="Calibri" panose="020F0502020204030204" pitchFamily="34" charset="0"/>
              </a:rPr>
              <a:t>, then she prefers </a:t>
            </a:r>
            <a:r>
              <a:rPr lang="en-US" altLang="ja-JP" sz="3000">
                <a:solidFill>
                  <a:srgbClr val="A100A0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3000">
                <a:solidFill>
                  <a:srgbClr val="A100A0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3000">
                <a:solidFill>
                  <a:srgbClr val="FFFFFF"/>
                </a:solidFill>
                <a:latin typeface="Calibri" panose="020F0502020204030204" pitchFamily="34" charset="0"/>
              </a:rPr>
              <a:t> to </a:t>
            </a:r>
            <a:r>
              <a:rPr lang="en-US" altLang="ja-JP" sz="3000">
                <a:solidFill>
                  <a:srgbClr val="A100A0"/>
                </a:solidFill>
                <a:latin typeface="Calibri" panose="020F0502020204030204" pitchFamily="34" charset="0"/>
              </a:rPr>
              <a:t>m</a:t>
            </a:r>
            <a:endParaRPr lang="en-US" altLang="en-US" sz="3000">
              <a:solidFill>
                <a:srgbClr val="A100A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3">
            <a:extLst>
              <a:ext uri="{FF2B5EF4-FFF2-40B4-BE49-F238E27FC236}">
                <a16:creationId xmlns:a16="http://schemas.microsoft.com/office/drawing/2014/main" id="{80E125E9-CE6C-5CB5-5891-96E54051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6866" name="Picture 4">
            <a:extLst>
              <a:ext uri="{FF2B5EF4-FFF2-40B4-BE49-F238E27FC236}">
                <a16:creationId xmlns:a16="http://schemas.microsoft.com/office/drawing/2014/main" id="{16E5AA89-6299-4423-F3E8-6EEE4D9F3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3AA2AFB-65CD-887A-DB8D-4F7EC852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 bother proving correctness?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FED0F-E047-B1D0-6577-F995A69B3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2246313"/>
            <a:ext cx="782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Consider a variant where any free man </a:t>
            </a:r>
            <a:r>
              <a:rPr lang="en-US" altLang="en-US" sz="2000" b="1">
                <a:latin typeface="Arial" panose="020B0604020202020204" pitchFamily="34" charset="0"/>
              </a:rPr>
              <a:t>or</a:t>
            </a:r>
            <a:r>
              <a:rPr lang="en-US" altLang="en-US" sz="2000">
                <a:latin typeface="Arial" panose="020B0604020202020204" pitchFamily="34" charset="0"/>
              </a:rPr>
              <a:t> free woman can propose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58018-5EBD-C8BE-D6C8-E0988B785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3503613"/>
            <a:ext cx="4875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Is this variant any different? Can you prove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9D22985D-E39F-5CE6-2338-7500CDDE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GS’ does not output a stable marriage</a:t>
            </a:r>
          </a:p>
        </p:txBody>
      </p:sp>
      <p:grpSp>
        <p:nvGrpSpPr>
          <p:cNvPr id="38914" name="Group 19">
            <a:extLst>
              <a:ext uri="{FF2B5EF4-FFF2-40B4-BE49-F238E27FC236}">
                <a16:creationId xmlns:a16="http://schemas.microsoft.com/office/drawing/2014/main" id="{F49BF306-FD8F-CCA5-0FBF-48345825C919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1552575"/>
            <a:ext cx="3406775" cy="1366838"/>
            <a:chOff x="624807" y="1752859"/>
            <a:chExt cx="8121172" cy="4261123"/>
          </a:xfrm>
        </p:grpSpPr>
        <p:pic>
          <p:nvPicPr>
            <p:cNvPr id="38929" name="Picture 2">
              <a:extLst>
                <a:ext uri="{FF2B5EF4-FFF2-40B4-BE49-F238E27FC236}">
                  <a16:creationId xmlns:a16="http://schemas.microsoft.com/office/drawing/2014/main" id="{388886F5-7009-D6BE-6C09-EBA3AB52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906" y="1754931"/>
              <a:ext cx="1309989" cy="1959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0" name="Picture 3">
              <a:extLst>
                <a:ext uri="{FF2B5EF4-FFF2-40B4-BE49-F238E27FC236}">
                  <a16:creationId xmlns:a16="http://schemas.microsoft.com/office/drawing/2014/main" id="{B7983FA1-A55A-5857-B86D-85FE42EF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07" y="1752859"/>
              <a:ext cx="1593976" cy="196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1" name="Picture 4">
              <a:extLst>
                <a:ext uri="{FF2B5EF4-FFF2-40B4-BE49-F238E27FC236}">
                  <a16:creationId xmlns:a16="http://schemas.microsoft.com/office/drawing/2014/main" id="{231B237D-B1E4-A65E-47B9-D0E42FD8B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11" y="4052166"/>
              <a:ext cx="1362372" cy="196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2" name="Picture 5">
              <a:extLst>
                <a:ext uri="{FF2B5EF4-FFF2-40B4-BE49-F238E27FC236}">
                  <a16:creationId xmlns:a16="http://schemas.microsoft.com/office/drawing/2014/main" id="{DD467E0A-E896-842E-FC57-200F355B9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906" y="4052166"/>
              <a:ext cx="1471362" cy="196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33" name="Group 9">
              <a:extLst>
                <a:ext uri="{FF2B5EF4-FFF2-40B4-BE49-F238E27FC236}">
                  <a16:creationId xmlns:a16="http://schemas.microsoft.com/office/drawing/2014/main" id="{DE8E9549-8D9D-7E84-4CAC-95E2AAA4B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3913" y="4412894"/>
              <a:ext cx="1732066" cy="949753"/>
              <a:chOff x="6861513" y="2154937"/>
              <a:chExt cx="1732066" cy="949753"/>
            </a:xfrm>
          </p:grpSpPr>
          <p:pic>
            <p:nvPicPr>
              <p:cNvPr id="38943" name="Picture 6">
                <a:extLst>
                  <a:ext uri="{FF2B5EF4-FFF2-40B4-BE49-F238E27FC236}">
                    <a16:creationId xmlns:a16="http://schemas.microsoft.com/office/drawing/2014/main" id="{515A54E1-D6B2-ED7D-5712-8FC02AF19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1513" y="2154937"/>
                <a:ext cx="77167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44" name="Picture 8">
                <a:extLst>
                  <a:ext uri="{FF2B5EF4-FFF2-40B4-BE49-F238E27FC236}">
                    <a16:creationId xmlns:a16="http://schemas.microsoft.com/office/drawing/2014/main" id="{1236C347-875A-39A3-7F4D-52FD635B8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4028" y="2154937"/>
                <a:ext cx="65955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34" name="Group 10">
              <a:extLst>
                <a:ext uri="{FF2B5EF4-FFF2-40B4-BE49-F238E27FC236}">
                  <a16:creationId xmlns:a16="http://schemas.microsoft.com/office/drawing/2014/main" id="{EE47417B-027B-3636-3022-BDEC06593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3913" y="2307337"/>
              <a:ext cx="1732066" cy="949753"/>
              <a:chOff x="6861513" y="2154937"/>
              <a:chExt cx="1732066" cy="949753"/>
            </a:xfrm>
          </p:grpSpPr>
          <p:pic>
            <p:nvPicPr>
              <p:cNvPr id="38941" name="Picture 11">
                <a:extLst>
                  <a:ext uri="{FF2B5EF4-FFF2-40B4-BE49-F238E27FC236}">
                    <a16:creationId xmlns:a16="http://schemas.microsoft.com/office/drawing/2014/main" id="{0AF61506-28B5-7FD7-9E36-25FC14846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1513" y="2154937"/>
                <a:ext cx="77167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42" name="Picture 12">
                <a:extLst>
                  <a:ext uri="{FF2B5EF4-FFF2-40B4-BE49-F238E27FC236}">
                    <a16:creationId xmlns:a16="http://schemas.microsoft.com/office/drawing/2014/main" id="{75EA4B99-09E8-1A20-5A93-068C191F8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4028" y="2154937"/>
                <a:ext cx="65955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35" name="Group 15">
              <a:extLst>
                <a:ext uri="{FF2B5EF4-FFF2-40B4-BE49-F238E27FC236}">
                  <a16:creationId xmlns:a16="http://schemas.microsoft.com/office/drawing/2014/main" id="{11D43509-F83A-132A-D2C0-7385B9287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1669" y="4412894"/>
              <a:ext cx="1566758" cy="949753"/>
              <a:chOff x="2371669" y="2307337"/>
              <a:chExt cx="1566758" cy="949753"/>
            </a:xfrm>
          </p:grpSpPr>
          <p:pic>
            <p:nvPicPr>
              <p:cNvPr id="38939" name="Picture 13">
                <a:extLst>
                  <a:ext uri="{FF2B5EF4-FFF2-40B4-BE49-F238E27FC236}">
                    <a16:creationId xmlns:a16="http://schemas.microsoft.com/office/drawing/2014/main" id="{96364781-979C-4948-B3B2-221F0CA0A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669" y="2307337"/>
                <a:ext cx="63486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40" name="Picture 14">
                <a:extLst>
                  <a:ext uri="{FF2B5EF4-FFF2-40B4-BE49-F238E27FC236}">
                    <a16:creationId xmlns:a16="http://schemas.microsoft.com/office/drawing/2014/main" id="{48182A15-6ACD-CD8D-B129-F6016F643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112" y="2307337"/>
                <a:ext cx="71231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36" name="Group 16">
              <a:extLst>
                <a:ext uri="{FF2B5EF4-FFF2-40B4-BE49-F238E27FC236}">
                  <a16:creationId xmlns:a16="http://schemas.microsoft.com/office/drawing/2014/main" id="{39ED870C-E88B-D1E5-4517-426FF7F5E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4069" y="2459737"/>
              <a:ext cx="1566758" cy="949753"/>
              <a:chOff x="2371669" y="2307337"/>
              <a:chExt cx="1566758" cy="949753"/>
            </a:xfrm>
          </p:grpSpPr>
          <p:pic>
            <p:nvPicPr>
              <p:cNvPr id="38937" name="Picture 17">
                <a:extLst>
                  <a:ext uri="{FF2B5EF4-FFF2-40B4-BE49-F238E27FC236}">
                    <a16:creationId xmlns:a16="http://schemas.microsoft.com/office/drawing/2014/main" id="{EE8C5A3B-CBE8-745F-9FB0-A0E109DE1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669" y="2307337"/>
                <a:ext cx="63486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38" name="Picture 18">
                <a:extLst>
                  <a:ext uri="{FF2B5EF4-FFF2-40B4-BE49-F238E27FC236}">
                    <a16:creationId xmlns:a16="http://schemas.microsoft.com/office/drawing/2014/main" id="{8B7BF62B-8EEB-4D05-33B6-2F7BC87D5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112" y="2307337"/>
                <a:ext cx="71231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8915" name="Picture 20">
            <a:extLst>
              <a:ext uri="{FF2B5EF4-FFF2-40B4-BE49-F238E27FC236}">
                <a16:creationId xmlns:a16="http://schemas.microsoft.com/office/drawing/2014/main" id="{33B32E5B-C28B-8835-2705-11637E981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3359150"/>
            <a:ext cx="9620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1">
            <a:extLst>
              <a:ext uri="{FF2B5EF4-FFF2-40B4-BE49-F238E27FC236}">
                <a16:creationId xmlns:a16="http://schemas.microsoft.com/office/drawing/2014/main" id="{CE78CF17-6438-E11A-7DEF-E48FCB1AB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359150"/>
            <a:ext cx="1168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2">
            <a:extLst>
              <a:ext uri="{FF2B5EF4-FFF2-40B4-BE49-F238E27FC236}">
                <a16:creationId xmlns:a16="http://schemas.microsoft.com/office/drawing/2014/main" id="{6D476D2C-0B85-4F62-E987-7E61BEE54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5233988"/>
            <a:ext cx="10382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3">
            <a:extLst>
              <a:ext uri="{FF2B5EF4-FFF2-40B4-BE49-F238E27FC236}">
                <a16:creationId xmlns:a16="http://schemas.microsoft.com/office/drawing/2014/main" id="{AF4EAD99-35CF-B418-9C4D-A32A49AC5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5233988"/>
            <a:ext cx="11207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4AEF8B-7DBA-4757-1C95-D12422212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359150"/>
            <a:ext cx="1168400" cy="1438275"/>
          </a:xfrm>
          <a:prstGeom prst="rect">
            <a:avLst/>
          </a:prstGeom>
          <a:noFill/>
          <a:ln w="5715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B27AC-F998-4A67-AE5D-27A713427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359150"/>
            <a:ext cx="1168400" cy="1438275"/>
          </a:xfrm>
          <a:prstGeom prst="rect">
            <a:avLst/>
          </a:prstGeom>
          <a:noFill/>
          <a:ln w="5715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CBDAA7-A727-A96A-3F6E-D927D88D2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775" y="5233988"/>
            <a:ext cx="1168400" cy="1438275"/>
          </a:xfrm>
          <a:prstGeom prst="rect">
            <a:avLst/>
          </a:prstGeom>
          <a:noFill/>
          <a:ln w="5715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C19C72-4219-63B4-236A-4A47C5585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5233988"/>
            <a:ext cx="1168400" cy="1438275"/>
          </a:xfrm>
          <a:prstGeom prst="rect">
            <a:avLst/>
          </a:prstGeom>
          <a:noFill/>
          <a:ln w="5715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Left-Right Arrow 29">
            <a:extLst>
              <a:ext uri="{FF2B5EF4-FFF2-40B4-BE49-F238E27FC236}">
                <a16:creationId xmlns:a16="http://schemas.microsoft.com/office/drawing/2014/main" id="{AB84CD73-D2C3-1DD8-D558-822FE8AFBCDB}"/>
              </a:ext>
            </a:extLst>
          </p:cNvPr>
          <p:cNvSpPr>
            <a:spLocks noChangeArrowheads="1"/>
          </p:cNvSpPr>
          <p:nvPr/>
        </p:nvSpPr>
        <p:spPr bwMode="auto">
          <a:xfrm rot="-9084475">
            <a:off x="2587625" y="4802188"/>
            <a:ext cx="3692525" cy="463550"/>
          </a:xfrm>
          <a:prstGeom prst="leftRightArrow">
            <a:avLst>
              <a:gd name="adj1" fmla="val 50000"/>
              <a:gd name="adj2" fmla="val 5000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C3D4681D-920E-F684-6B01-E0CEA355A272}"/>
              </a:ext>
            </a:extLst>
          </p:cNvPr>
          <p:cNvSpPr>
            <a:spLocks noChangeArrowheads="1"/>
          </p:cNvSpPr>
          <p:nvPr/>
        </p:nvSpPr>
        <p:spPr bwMode="auto">
          <a:xfrm rot="8911043">
            <a:off x="2589213" y="4770438"/>
            <a:ext cx="3692525" cy="463550"/>
          </a:xfrm>
          <a:prstGeom prst="leftRightArrow">
            <a:avLst>
              <a:gd name="adj1" fmla="val 50000"/>
              <a:gd name="adj2" fmla="val 5000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8925" name="TextBox 1">
            <a:extLst>
              <a:ext uri="{FF2B5EF4-FFF2-40B4-BE49-F238E27FC236}">
                <a16:creationId xmlns:a16="http://schemas.microsoft.com/office/drawing/2014/main" id="{D2F2A6BE-2822-B2F4-3C48-F28D881D0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3355975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BP</a:t>
            </a:r>
          </a:p>
        </p:txBody>
      </p:sp>
      <p:sp>
        <p:nvSpPr>
          <p:cNvPr id="38926" name="TextBox 30">
            <a:extLst>
              <a:ext uri="{FF2B5EF4-FFF2-40B4-BE49-F238E27FC236}">
                <a16:creationId xmlns:a16="http://schemas.microsoft.com/office/drawing/2014/main" id="{91C5C0A2-0344-8DF1-7EA2-1700801DD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3" y="5384800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BBT</a:t>
            </a:r>
          </a:p>
        </p:txBody>
      </p:sp>
      <p:sp>
        <p:nvSpPr>
          <p:cNvPr id="38927" name="TextBox 34">
            <a:extLst>
              <a:ext uri="{FF2B5EF4-FFF2-40B4-BE49-F238E27FC236}">
                <a16:creationId xmlns:a16="http://schemas.microsoft.com/office/drawing/2014/main" id="{F80001C1-3CEE-46C3-94F1-E8EB5A3ED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4351338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AJ</a:t>
            </a:r>
          </a:p>
        </p:txBody>
      </p:sp>
      <p:sp>
        <p:nvSpPr>
          <p:cNvPr id="38928" name="TextBox 35">
            <a:extLst>
              <a:ext uri="{FF2B5EF4-FFF2-40B4-BE49-F238E27FC236}">
                <a16:creationId xmlns:a16="http://schemas.microsoft.com/office/drawing/2014/main" id="{C1F6AF43-7AE8-C025-0BBB-48F5C903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5253038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5B999AF-460C-C2AB-AF88-C286297E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We’</a:t>
            </a:r>
            <a:r>
              <a:rPr lang="en-US" altLang="ja-JP">
                <a:ea typeface="ＭＳ Ｐゴシック" panose="020B0600070205080204" pitchFamily="34" charset="-128"/>
              </a:rPr>
              <a:t>re not mind readers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7374E19-2007-E514-629E-D0679B6D0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90650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0A7F943-61A4-5E4D-2866-B9C1A747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B2BB53C-3353-C8DA-9FDC-F3831D81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EE8B-C446-1596-FF4F-00260C21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can run HW0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2755A-EDEA-03F8-8926-9BBA50A83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438400"/>
            <a:ext cx="9132502" cy="198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6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Sep 30, 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357679C6-52B0-AA96-61B4-71BD7FB3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HW 1 gets released this Tue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6D936-24FE-5106-1B0D-46E33F659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086"/>
            <a:ext cx="9144000" cy="52321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7A618D0-542F-E600-7286-15845390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Reading Assignment - 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A962DA-2F16-7339-6FCE-4A24A3BFE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438400"/>
            <a:ext cx="9098032" cy="19794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B86710A-A5FE-FCDC-863F-ACEB538F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Reading Assignment - II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D69EC-3B59-058B-CE6C-DF9FD920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400300"/>
            <a:ext cx="9202532" cy="20792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9510</TotalTime>
  <Words>604</Words>
  <Application>Microsoft Macintosh PowerPoint</Application>
  <PresentationFormat>On-screen Show (4:3)</PresentationFormat>
  <Paragraphs>126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Lecture 6</vt:lpstr>
      <vt:lpstr>2nd T/F poll up</vt:lpstr>
      <vt:lpstr>We’re not mind readers</vt:lpstr>
      <vt:lpstr>If you need it, ask for help</vt:lpstr>
      <vt:lpstr>Make sure you can run HW0 code</vt:lpstr>
      <vt:lpstr>Register your project groups</vt:lpstr>
      <vt:lpstr>HW 1 gets released this Tue</vt:lpstr>
      <vt:lpstr>Reading Assignment - I</vt:lpstr>
      <vt:lpstr>Reading Assignment - II</vt:lpstr>
      <vt:lpstr>Questions/Comments?</vt:lpstr>
      <vt:lpstr>Stable Marriage problem</vt:lpstr>
      <vt:lpstr>Two Questions</vt:lpstr>
      <vt:lpstr>The naïve algorithm</vt:lpstr>
      <vt:lpstr>Gale-Shapley Algorithm</vt:lpstr>
      <vt:lpstr>Moral of the story…</vt:lpstr>
      <vt:lpstr>Questions/Comments?</vt:lpstr>
      <vt:lpstr>Rest of today’s agenda</vt:lpstr>
      <vt:lpstr>Back to the board…</vt:lpstr>
      <vt:lpstr>Gale-Shapley Algorithm</vt:lpstr>
      <vt:lpstr>Preferences</vt:lpstr>
      <vt:lpstr>GS algorithm: Firefly Edition</vt:lpstr>
      <vt:lpstr>Observation 1</vt:lpstr>
      <vt:lpstr>Observation 2</vt:lpstr>
      <vt:lpstr>Questions/Comments?</vt:lpstr>
      <vt:lpstr>Why bother proving correctness?</vt:lpstr>
      <vt:lpstr>GS’ does not output a stable marriage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Atri</dc:creator>
  <cp:lastModifiedBy>Atri Rudra</cp:lastModifiedBy>
  <cp:revision>69</cp:revision>
  <dcterms:created xsi:type="dcterms:W3CDTF">2011-09-07T02:47:43Z</dcterms:created>
  <dcterms:modified xsi:type="dcterms:W3CDTF">2022-09-12T01:01:42Z</dcterms:modified>
</cp:coreProperties>
</file>