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434" r:id="rId4"/>
    <p:sldId id="431" r:id="rId5"/>
    <p:sldId id="436" r:id="rId6"/>
    <p:sldId id="432" r:id="rId7"/>
    <p:sldId id="433" r:id="rId8"/>
    <p:sldId id="398" r:id="rId9"/>
    <p:sldId id="427" r:id="rId10"/>
    <p:sldId id="304" r:id="rId11"/>
    <p:sldId id="428" r:id="rId12"/>
    <p:sldId id="290" r:id="rId13"/>
    <p:sldId id="296" r:id="rId14"/>
    <p:sldId id="311" r:id="rId15"/>
    <p:sldId id="419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2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1776" y="208"/>
      </p:cViewPr>
      <p:guideLst>
        <p:guide orient="horz" pos="56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283ED-127E-5CCE-51B7-F0418864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0C61-43DA-2D4F-9656-358347598A9F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072D5-11F9-5D8A-348D-F3B9A2EF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3469-D04D-E908-328A-B20C3A4E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CFB7-1BD4-AF43-BBAD-6281238FE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44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851B-2855-C36F-B711-B4AF98DE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B3C6-D0F5-904D-9035-050E4E50F098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AE3AB-6E88-B290-4423-6D14C9D2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2891B-0D33-7F7C-7F4A-E86E915E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0166-2EF0-DD4E-9EBE-2EA1E69CA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88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9536D-CF8C-8564-9E9D-FC7351AD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096D-1F65-D543-A3E5-8FF95A3BA1ED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EACB7-04FE-6A42-D149-925538B4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6559B-4FE1-E192-2944-79AF6D8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9E95-9F53-B147-88FC-42D9503E4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D4DD-B828-137F-CDC4-66DB57D9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32E7-1383-2F4E-9AF4-EF32960FD410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C2D0-8B13-EE08-27E5-8DEB0F54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9241-B16F-F822-C684-6E5CC4A5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BE47-9049-8A47-A740-57FDB50B3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25324-D04A-53BC-6C7B-347FAB64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D201-9C05-1544-93AB-9F1D31039AD8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5ED83-DA58-6C1D-03B0-5A5476B9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594FE-C9B9-0B35-8581-CF079E33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726A-2659-BD42-880E-DBDA598EC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56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AA52E2-B22D-0FFC-CDB5-42A558D8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827D-908B-D24D-850D-2DCF14F96085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3DAD9B-9EF3-E601-4E01-31C01830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A9B155-4544-19CF-6A04-7F6191C9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9C4-9A6D-054A-9793-2BD3FDC9E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32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1E12DF-55A0-68E8-E3A4-82F0C95D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0734-51E8-6445-A20B-6C0A48082A62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99F9C7-20B3-8B07-51A1-7BA5778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EF9CD-EB19-E4A7-E662-545E969D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F714-42F1-FD40-94E1-E13B90514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85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666623-13B0-4FB8-9E0B-89378CD0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F9F7-0F90-0C49-BA98-D99B17E830BD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65EC8C-C3B8-F60D-8871-9853014E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D3AFEF-B999-AE61-9B24-E1C60A56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3222-C18C-684D-A7A8-090E6B246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8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245D27-666E-2713-AAA0-D2EE8924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21B2-9717-5545-B634-366B6A2C6B40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651EFE-E3A8-828B-4F29-62B0CB33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63375-F165-2C7D-CD85-292BE3A4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DF50-102C-A441-8BF1-74AF407DC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33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42E883-F042-BCC6-B78D-AE8CFE9C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5C23-10B0-1B41-93A0-4AC43C141679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A9ECC-0A63-D015-5AB9-680C1CD1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8325BD-2DC9-D9F1-5659-B2EFD8A7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84CA-EB7C-1C49-9C75-E4B61065E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1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4A95CC-D61B-980E-4FDE-80A258D2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B371-AF2A-F94C-8EB6-19C885671A75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DD4330-EB9A-B112-CD5F-501DE0B3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791005-F40A-5740-5B1E-A9ECEDB7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BE3C-C644-C34B-88B7-A041A7A70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4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CA5297-B38F-EE89-34C1-D23AC5C601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500F6D-D384-46D6-63F1-5D2CBC89EC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47254-B495-1CE9-245B-CED6815E4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664569-E391-924C-89C1-05B2F47117F8}" type="datetime1">
              <a:rPr lang="en-US" altLang="en-US"/>
              <a:pPr>
                <a:defRPr/>
              </a:pPr>
              <a:t>9/13/22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82F0C-C60B-5567-1059-8B71A354F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6952-D3E1-B0EC-26D9-196160784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4F5C97-6C51-0649-953C-DC8ADE181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4734ED01-63B2-101C-D523-89C7F5C41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0B0CC-708E-912F-8EE7-293679C84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14,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9022EC-E3C1-7A5F-0EF5-6228A066F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D627E1F9-82CE-B703-C4A6-A20582F7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2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B10BDAE1-2EDC-A764-53E5-CDDD178DF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3556" name="TextBox 3">
            <a:extLst>
              <a:ext uri="{FF2B5EF4-FFF2-40B4-BE49-F238E27FC236}">
                <a16:creationId xmlns:a16="http://schemas.microsoft.com/office/drawing/2014/main" id="{AE753176-6A07-42D8-382D-478F3D26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F68CF2D8-CD1A-D822-282B-B22136A2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C5EFAEEE-D7A2-BDE3-F6E9-F9754A22B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23559" name="TextBox 6">
            <a:extLst>
              <a:ext uri="{FF2B5EF4-FFF2-40B4-BE49-F238E27FC236}">
                <a16:creationId xmlns:a16="http://schemas.microsoft.com/office/drawing/2014/main" id="{8461396D-FE7B-1747-07C3-7108A7A8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23560" name="TextBox 7">
            <a:extLst>
              <a:ext uri="{FF2B5EF4-FFF2-40B4-BE49-F238E27FC236}">
                <a16:creationId xmlns:a16="http://schemas.microsoft.com/office/drawing/2014/main" id="{847D5DA3-9ACD-1AA4-D4EC-50B3133B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3561" name="TextBox 8">
            <a:extLst>
              <a:ext uri="{FF2B5EF4-FFF2-40B4-BE49-F238E27FC236}">
                <a16:creationId xmlns:a16="http://schemas.microsoft.com/office/drawing/2014/main" id="{ABA28983-658B-C3FD-B4B8-A626464C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23562" name="TextBox 9">
            <a:extLst>
              <a:ext uri="{FF2B5EF4-FFF2-40B4-BE49-F238E27FC236}">
                <a16:creationId xmlns:a16="http://schemas.microsoft.com/office/drawing/2014/main" id="{28E284A8-1D2F-8F2E-B494-38FAAE73F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3563" name="TextBox 10">
            <a:extLst>
              <a:ext uri="{FF2B5EF4-FFF2-40B4-BE49-F238E27FC236}">
                <a16:creationId xmlns:a16="http://schemas.microsoft.com/office/drawing/2014/main" id="{029164BF-55B5-AE4C-FC11-B3F81E1C9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3564" name="TextBox 11">
            <a:extLst>
              <a:ext uri="{FF2B5EF4-FFF2-40B4-BE49-F238E27FC236}">
                <a16:creationId xmlns:a16="http://schemas.microsoft.com/office/drawing/2014/main" id="{38099D7D-568F-2B88-EAF6-4F98C6BC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23565" name="TextBox 12">
            <a:extLst>
              <a:ext uri="{FF2B5EF4-FFF2-40B4-BE49-F238E27FC236}">
                <a16:creationId xmlns:a16="http://schemas.microsoft.com/office/drawing/2014/main" id="{38E565F2-0F98-7906-1B2C-9F4CC9B3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23566" name="TextBox 13">
            <a:extLst>
              <a:ext uri="{FF2B5EF4-FFF2-40B4-BE49-F238E27FC236}">
                <a16:creationId xmlns:a16="http://schemas.microsoft.com/office/drawing/2014/main" id="{EF7CCD14-C774-746C-01E7-C0D92D04B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508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set </a:t>
            </a:r>
            <a:r>
              <a:rPr lang="en-US" altLang="en-US" sz="1800">
                <a:solidFill>
                  <a:srgbClr val="AD2ACD"/>
                </a:solidFill>
              </a:rPr>
              <a:t>S</a:t>
            </a:r>
            <a:r>
              <a:rPr lang="en-US" altLang="en-US" sz="1800"/>
              <a:t> of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0024043-2940-F7C9-D2EE-D8661130C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692400"/>
            <a:ext cx="4619625" cy="369888"/>
          </a:xfrm>
          <a:prstGeom prst="roundRect">
            <a:avLst>
              <a:gd name="adj" fmla="val 16667"/>
            </a:avLst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D062F50E-C575-B1EA-A25C-81D6960C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3810000"/>
            <a:ext cx="4265612" cy="1998663"/>
          </a:xfrm>
          <a:prstGeom prst="wedgeRoundRectCallout">
            <a:avLst>
              <a:gd name="adj1" fmla="val -47042"/>
              <a:gd name="adj2" fmla="val -8417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If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w</a:t>
            </a: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 proposes to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 after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m’</a:t>
            </a:r>
            <a:r>
              <a:rPr lang="en-US" altLang="ja-JP" sz="3000">
                <a:solidFill>
                  <a:srgbClr val="FFFFFF"/>
                </a:solidFill>
                <a:latin typeface="Calibri" panose="020F0502020204030204" pitchFamily="34" charset="0"/>
              </a:rPr>
              <a:t>, then she prefers </a:t>
            </a:r>
            <a:r>
              <a:rPr lang="en-US" altLang="ja-JP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3000">
                <a:solidFill>
                  <a:srgbClr val="FFFFFF"/>
                </a:solidFill>
                <a:latin typeface="Calibri" panose="020F0502020204030204" pitchFamily="34" charset="0"/>
              </a:rPr>
              <a:t> to </a:t>
            </a:r>
            <a:r>
              <a:rPr lang="en-US" altLang="ja-JP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endParaRPr lang="en-US" altLang="en-US" sz="3000">
              <a:solidFill>
                <a:srgbClr val="A100A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6B9DF992-14B9-5B47-5CF0-FA9D1D0C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A69AE8EB-FD6D-B57D-6AB9-EFFBCCF29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4F36E5E-4EB8-27BE-7535-EF9EF42A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lecture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TextBox 3">
            <a:extLst>
              <a:ext uri="{FF2B5EF4-FFF2-40B4-BE49-F238E27FC236}">
                <a16:creationId xmlns:a16="http://schemas.microsoft.com/office/drawing/2014/main" id="{DA557E29-4451-D06A-543A-B8F43B3A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798763"/>
            <a:ext cx="7262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GS algorithms always outputs a stable marriage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9E92069-8402-1C96-334D-71272144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Lemmas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8DF6A028-22CA-2FCE-C6CF-C061F29E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062163"/>
            <a:ext cx="621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Lemma 1: The GS algorithm has at most </a:t>
            </a:r>
            <a:r>
              <a:rPr lang="en-US" altLang="en-US" sz="2000">
                <a:solidFill>
                  <a:srgbClr val="AD2ACD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 baseline="30000">
                <a:solidFill>
                  <a:srgbClr val="AD2ACD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 iterations </a:t>
            </a: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1FC76EB3-F1AB-215E-CFFD-86B18A578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3316288"/>
            <a:ext cx="400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Lemma 2: </a:t>
            </a:r>
            <a:r>
              <a:rPr lang="en-US" altLang="en-US" sz="2000">
                <a:solidFill>
                  <a:srgbClr val="AD2ACD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>
                <a:latin typeface="Arial" panose="020B0604020202020204" pitchFamily="34" charset="0"/>
              </a:rPr>
              <a:t> is a perfect matching</a:t>
            </a:r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46A3B56F-C5A7-5A95-8D3B-6DF9D14C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4424363"/>
            <a:ext cx="353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Lemma 3: </a:t>
            </a:r>
            <a:r>
              <a:rPr lang="en-US" altLang="en-US" sz="2000">
                <a:solidFill>
                  <a:srgbClr val="AD2ACD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>
                <a:latin typeface="Arial" panose="020B0604020202020204" pitchFamily="34" charset="0"/>
              </a:rPr>
              <a:t>has no instability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>
            <a:extLst>
              <a:ext uri="{FF2B5EF4-FFF2-40B4-BE49-F238E27FC236}">
                <a16:creationId xmlns:a16="http://schemas.microsoft.com/office/drawing/2014/main" id="{15091CCD-B43D-FFE3-E9DE-80743FD7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4">
            <a:extLst>
              <a:ext uri="{FF2B5EF4-FFF2-40B4-BE49-F238E27FC236}">
                <a16:creationId xmlns:a16="http://schemas.microsoft.com/office/drawing/2014/main" id="{F4646000-BB0A-208B-57E9-657B333E8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28C45C6-B110-509D-AB06-747C5E44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30722" name="Picture 4" descr="Jul27-2008 062.JPG">
            <a:extLst>
              <a:ext uri="{FF2B5EF4-FFF2-40B4-BE49-F238E27FC236}">
                <a16:creationId xmlns:a16="http://schemas.microsoft.com/office/drawing/2014/main" id="{30CD8EB4-D235-C4B8-2353-094BE89A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8B4FDAB-A89C-32F7-7FBF-185A618F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1 is out!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9F2E5-0CA9-98AC-AC0B-AE330AA15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17011"/>
            <a:ext cx="9139657" cy="36222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91EE575-8056-A710-4C5E-C0587255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Working in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C0731-AE3F-4BC2-B21B-916C9532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0" y="1567776"/>
            <a:ext cx="9132490" cy="45242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187A66B-4057-49B5-9E67-1A5E40A7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Just</a:t>
            </a:r>
            <a:r>
              <a:rPr lang="en-US" altLang="en-US">
                <a:ea typeface="ＭＳ Ｐゴシック" panose="020B0600070205080204" pitchFamily="34" charset="-128"/>
              </a:rPr>
              <a:t> putting in time is not enough</a:t>
            </a:r>
            <a:endParaRPr lang="en-US" altLang="en-US" i="1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620D2-18FF-BF18-F098-8E2E74A6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081213"/>
            <a:ext cx="397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Be smart in how you spend your 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B0CCD9-67B8-3FF2-BEB9-57FC54B97688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2744788"/>
            <a:ext cx="5264150" cy="3992562"/>
            <a:chOff x="1940509" y="2745304"/>
            <a:chExt cx="5262979" cy="3992602"/>
          </a:xfrm>
        </p:grpSpPr>
        <p:pic>
          <p:nvPicPr>
            <p:cNvPr id="18437" name="Picture 2">
              <a:extLst>
                <a:ext uri="{FF2B5EF4-FFF2-40B4-BE49-F238E27FC236}">
                  <a16:creationId xmlns:a16="http://schemas.microsoft.com/office/drawing/2014/main" id="{4DDDEDC2-9924-FE86-BB8B-2F14E486A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99" y="3334306"/>
              <a:ext cx="5080000" cy="340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Box 4">
              <a:extLst>
                <a:ext uri="{FF2B5EF4-FFF2-40B4-BE49-F238E27FC236}">
                  <a16:creationId xmlns:a16="http://schemas.microsoft.com/office/drawing/2014/main" id="{AD5CD75F-CAB4-9649-2CA6-E77899C6D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0509" y="2745304"/>
              <a:ext cx="52629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Please ask for help, get feedback if you get stuck!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182E53-3316-4DA0-E10E-162ECD7F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452563"/>
            <a:ext cx="7666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You will be graded on </a:t>
            </a:r>
            <a:r>
              <a:rPr lang="en-US" altLang="en-US" sz="1800" i="1">
                <a:latin typeface="Arial" panose="020B0604020202020204" pitchFamily="34" charset="0"/>
              </a:rPr>
              <a:t>what you submit</a:t>
            </a:r>
            <a:r>
              <a:rPr lang="en-US" altLang="en-US" sz="1800">
                <a:latin typeface="Arial" panose="020B0604020202020204" pitchFamily="34" charset="0"/>
              </a:rPr>
              <a:t> and </a:t>
            </a:r>
            <a:r>
              <a:rPr lang="en-US" altLang="en-US" sz="1800" b="1">
                <a:latin typeface="Arial" panose="020B0604020202020204" pitchFamily="34" charset="0"/>
              </a:rPr>
              <a:t>not</a:t>
            </a:r>
            <a:r>
              <a:rPr lang="en-US" altLang="en-US" sz="1800">
                <a:latin typeface="Arial" panose="020B0604020202020204" pitchFamily="34" charset="0"/>
              </a:rPr>
              <a:t> how much time you spent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>
            <a:extLst>
              <a:ext uri="{FF2B5EF4-FFF2-40B4-BE49-F238E27FC236}">
                <a16:creationId xmlns:a16="http://schemas.microsoft.com/office/drawing/2014/main" id="{1E32719E-DD64-90AB-EAC1-D1111D95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DF41BB34-2854-BD56-9750-4CA83E3DF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D4312312-D393-B9A5-7FB5-BA023DB5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 your reading assignment?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D2550-B4A6-37A2-956C-1A72414A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0368"/>
            <a:ext cx="9162707" cy="3063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1C6E447-17E3-47CA-85B1-6A5A670E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9B8A9F59-67B1-F703-6D0E-4573F8E1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BA2D48D5-DB28-3624-0A8B-E81E01245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25EF5F2B-6E99-7705-02C7-1F7022A3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27E472DB-9FFC-37B0-86D8-75891CD03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39F0E69C-42CA-312A-AA09-B8AEE92B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A4951735-AF05-E8A4-9109-D5B54D47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02FA12A-A4F7-AB80-A505-74CE7EB5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1EA1F0B2-A511-846B-448D-F00EDDB9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21514" name="TextBox 9">
            <a:extLst>
              <a:ext uri="{FF2B5EF4-FFF2-40B4-BE49-F238E27FC236}">
                <a16:creationId xmlns:a16="http://schemas.microsoft.com/office/drawing/2014/main" id="{A737A572-83B0-A789-7D30-38E6FD7E4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0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1515" name="TextBox 10">
            <a:extLst>
              <a:ext uri="{FF2B5EF4-FFF2-40B4-BE49-F238E27FC236}">
                <a16:creationId xmlns:a16="http://schemas.microsoft.com/office/drawing/2014/main" id="{636F5D52-A80B-6F73-7DE0-F853FAC0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1516" name="TextBox 11">
            <a:extLst>
              <a:ext uri="{FF2B5EF4-FFF2-40B4-BE49-F238E27FC236}">
                <a16:creationId xmlns:a16="http://schemas.microsoft.com/office/drawing/2014/main" id="{A7FBE46A-3516-72E4-5B09-08873D480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21517" name="TextBox 12">
            <a:extLst>
              <a:ext uri="{FF2B5EF4-FFF2-40B4-BE49-F238E27FC236}">
                <a16:creationId xmlns:a16="http://schemas.microsoft.com/office/drawing/2014/main" id="{F196800E-CCB5-107B-EFEB-812576DA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21518" name="TextBox 13">
            <a:extLst>
              <a:ext uri="{FF2B5EF4-FFF2-40B4-BE49-F238E27FC236}">
                <a16:creationId xmlns:a16="http://schemas.microsoft.com/office/drawing/2014/main" id="{87AE3771-BE54-E578-14DD-32B7769A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B23EAA-16C5-2560-4710-497F68DF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D20E2384-2A33-ED6A-420D-3C5AA910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1</a:t>
            </a: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FB909525-CFC3-0702-8139-C9A950B1D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B0C0E8E9-2552-B979-D337-179B927E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7AF201C5-D7A7-2180-D21F-C34814C2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22534" name="TextBox 5">
            <a:extLst>
              <a:ext uri="{FF2B5EF4-FFF2-40B4-BE49-F238E27FC236}">
                <a16:creationId xmlns:a16="http://schemas.microsoft.com/office/drawing/2014/main" id="{208B8C17-3D91-22B5-C0AA-FD6A8AE0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22535" name="TextBox 6">
            <a:extLst>
              <a:ext uri="{FF2B5EF4-FFF2-40B4-BE49-F238E27FC236}">
                <a16:creationId xmlns:a16="http://schemas.microsoft.com/office/drawing/2014/main" id="{1AC9B373-E49D-D0BD-325C-2815E666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22536" name="TextBox 7">
            <a:extLst>
              <a:ext uri="{FF2B5EF4-FFF2-40B4-BE49-F238E27FC236}">
                <a16:creationId xmlns:a16="http://schemas.microsoft.com/office/drawing/2014/main" id="{E18CEDF2-8194-F4FD-C8C5-42C2AAF5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2537" name="TextBox 8">
            <a:extLst>
              <a:ext uri="{FF2B5EF4-FFF2-40B4-BE49-F238E27FC236}">
                <a16:creationId xmlns:a16="http://schemas.microsoft.com/office/drawing/2014/main" id="{75FA42F2-1FE0-9FE6-370C-0EFEAE9E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22538" name="TextBox 9">
            <a:extLst>
              <a:ext uri="{FF2B5EF4-FFF2-40B4-BE49-F238E27FC236}">
                <a16:creationId xmlns:a16="http://schemas.microsoft.com/office/drawing/2014/main" id="{43006CD4-F8BA-D002-9475-1D9AC783B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2539" name="TextBox 10">
            <a:extLst>
              <a:ext uri="{FF2B5EF4-FFF2-40B4-BE49-F238E27FC236}">
                <a16:creationId xmlns:a16="http://schemas.microsoft.com/office/drawing/2014/main" id="{8EEE6F70-52C3-EF94-5C3E-02E0D4F21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2540" name="TextBox 11">
            <a:extLst>
              <a:ext uri="{FF2B5EF4-FFF2-40B4-BE49-F238E27FC236}">
                <a16:creationId xmlns:a16="http://schemas.microsoft.com/office/drawing/2014/main" id="{EAF44C2F-17B8-D39B-7EC8-F8B8AE17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22541" name="TextBox 12">
            <a:extLst>
              <a:ext uri="{FF2B5EF4-FFF2-40B4-BE49-F238E27FC236}">
                <a16:creationId xmlns:a16="http://schemas.microsoft.com/office/drawing/2014/main" id="{EE0AA3D2-AD2E-2D20-C18F-DA8912DB6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22542" name="TextBox 13">
            <a:extLst>
              <a:ext uri="{FF2B5EF4-FFF2-40B4-BE49-F238E27FC236}">
                <a16:creationId xmlns:a16="http://schemas.microsoft.com/office/drawing/2014/main" id="{2298850C-4756-67D0-2FD0-999E61306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D3FBF60-198B-D33F-156A-5BB9AF18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4460875"/>
            <a:ext cx="4505325" cy="1704975"/>
          </a:xfrm>
          <a:prstGeom prst="roundRect">
            <a:avLst>
              <a:gd name="adj" fmla="val 16667"/>
            </a:avLst>
          </a:prstGeom>
          <a:solidFill>
            <a:srgbClr val="77933C">
              <a:alpha val="3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47F1806D-69AF-618E-330F-84EC0FC8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4038600"/>
            <a:ext cx="2389187" cy="2138363"/>
          </a:xfrm>
          <a:prstGeom prst="wedgeRoundRectCallout">
            <a:avLst>
              <a:gd name="adj1" fmla="val -161287"/>
              <a:gd name="adj2" fmla="val -1923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Once a man gets engaged, he remains engaged (to “better” women)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6544</TotalTime>
  <Words>430</Words>
  <Application>Microsoft Macintosh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Lecture 7</vt:lpstr>
      <vt:lpstr>Register your project groups</vt:lpstr>
      <vt:lpstr>HW 1 is out!</vt:lpstr>
      <vt:lpstr>Working in groups</vt:lpstr>
      <vt:lpstr>Just putting in time is not enough</vt:lpstr>
      <vt:lpstr>Questions/Comments?</vt:lpstr>
      <vt:lpstr>Read your reading assignment?</vt:lpstr>
      <vt:lpstr>Gale-Shapley Algorithm</vt:lpstr>
      <vt:lpstr>Observation 1</vt:lpstr>
      <vt:lpstr>Observation 2</vt:lpstr>
      <vt:lpstr>Questions/Comments?</vt:lpstr>
      <vt:lpstr>Today’s lecture</vt:lpstr>
      <vt:lpstr>The Lemmas</vt:lpstr>
      <vt:lpstr>Questions/Comments?</vt:lpstr>
      <vt:lpstr>On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50</cp:revision>
  <dcterms:created xsi:type="dcterms:W3CDTF">2011-09-09T02:47:33Z</dcterms:created>
  <dcterms:modified xsi:type="dcterms:W3CDTF">2022-09-14T00:39:30Z</dcterms:modified>
</cp:coreProperties>
</file>