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331" r:id="rId3"/>
    <p:sldId id="388" r:id="rId4"/>
    <p:sldId id="295" r:id="rId5"/>
    <p:sldId id="447" r:id="rId6"/>
    <p:sldId id="445" r:id="rId7"/>
    <p:sldId id="448" r:id="rId8"/>
    <p:sldId id="449" r:id="rId9"/>
    <p:sldId id="408" r:id="rId10"/>
    <p:sldId id="409" r:id="rId11"/>
    <p:sldId id="446" r:id="rId12"/>
    <p:sldId id="410" r:id="rId13"/>
    <p:sldId id="444" r:id="rId14"/>
    <p:sldId id="437" r:id="rId15"/>
    <p:sldId id="348" r:id="rId16"/>
    <p:sldId id="386" r:id="rId17"/>
    <p:sldId id="423" r:id="rId18"/>
    <p:sldId id="403" r:id="rId19"/>
    <p:sldId id="382" r:id="rId20"/>
    <p:sldId id="441" r:id="rId21"/>
    <p:sldId id="402" r:id="rId22"/>
    <p:sldId id="420" r:id="rId23"/>
    <p:sldId id="385" r:id="rId24"/>
    <p:sldId id="400" r:id="rId25"/>
    <p:sldId id="404" r:id="rId26"/>
    <p:sldId id="442" r:id="rId27"/>
    <p:sldId id="443" r:id="rId28"/>
    <p:sldId id="282" r:id="rId29"/>
    <p:sldId id="412" r:id="rId30"/>
    <p:sldId id="273" r:id="rId31"/>
    <p:sldId id="361" r:id="rId32"/>
    <p:sldId id="413" r:id="rId33"/>
    <p:sldId id="288" r:id="rId34"/>
    <p:sldId id="405" r:id="rId35"/>
    <p:sldId id="383" r:id="rId36"/>
    <p:sldId id="384" r:id="rId37"/>
    <p:sldId id="436" r:id="rId38"/>
    <p:sldId id="406" r:id="rId39"/>
    <p:sldId id="407" r:id="rId40"/>
    <p:sldId id="349" r:id="rId41"/>
    <p:sldId id="336" r:id="rId42"/>
    <p:sldId id="338" r:id="rId43"/>
    <p:sldId id="411" r:id="rId44"/>
    <p:sldId id="339" r:id="rId45"/>
    <p:sldId id="427" r:id="rId46"/>
    <p:sldId id="341" r:id="rId47"/>
    <p:sldId id="340" r:id="rId48"/>
    <p:sldId id="342" r:id="rId49"/>
    <p:sldId id="345" r:id="rId50"/>
    <p:sldId id="428" r:id="rId51"/>
    <p:sldId id="389" r:id="rId52"/>
    <p:sldId id="390" r:id="rId53"/>
    <p:sldId id="391" r:id="rId54"/>
    <p:sldId id="392" r:id="rId55"/>
    <p:sldId id="393" r:id="rId56"/>
    <p:sldId id="394" r:id="rId57"/>
    <p:sldId id="395" r:id="rId58"/>
    <p:sldId id="398" r:id="rId59"/>
    <p:sldId id="396" r:id="rId60"/>
    <p:sldId id="397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/>
    <p:restoredTop sz="93008"/>
  </p:normalViewPr>
  <p:slideViewPr>
    <p:cSldViewPr snapToGrid="0" snapToObjects="1">
      <p:cViewPr varScale="1">
        <p:scale>
          <a:sx n="98" d="100"/>
          <a:sy n="98" d="100"/>
        </p:scale>
        <p:origin x="1704" y="19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6F50AF-92A7-6518-0BCA-829085A66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351DB-15FB-B760-A7C7-D9F9206C10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46CC63-A096-BA4C-A447-F5B8A5323B7B}" type="datetimeFigureOut">
              <a:rPr lang="en-US"/>
              <a:pPr>
                <a:defRPr/>
              </a:pPr>
              <a:t>8/26/23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159294-AC72-DE99-9EE6-64D2792B80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4F5FAC-5A99-6BCE-EE3B-9BD77DB91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21D0B-48E7-F659-7709-4BEF0825A3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B46BA-756C-B1ED-4680-FC940FAD99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B7B1A6-8358-5041-A098-C41C0A27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126CD9-7BE9-D14A-9C75-515A238B875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1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E9492-7867-B4E8-A983-2F2224C0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1691-ED83-5345-8954-B844F361CFA3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E0C6-6FAB-DA1E-9140-69A5270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63AB-F035-D8FF-1024-C26175A8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0812-769E-A04D-AD6B-56286DF06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9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C686-7A57-3D84-73D1-56160CFD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72C1-0F8D-A447-985D-1DD10781447F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79BA-341E-2FFA-725B-1C57FB3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518B-0386-A850-4CC3-EAFA47DA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1BDB9-29CB-2546-A18F-1132A2F2F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0EF2C-EA73-EB45-1B1C-1D838DAC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658A9-39A9-C243-AD2B-D3AB74E352C8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72AF-FD59-9A62-38EE-5BED29CB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620A-F3F9-97AC-A48F-3E0B18E5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81AFA-BBEA-6345-BDD5-41ECD3925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B255-2873-56F3-9102-C8AE72F5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DC54-3B9A-8F46-A09A-031454770E34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2BAC-0D40-6E6B-D024-DFD18AF2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A1C06-12FE-D592-6F65-089557C59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BADD-355A-234D-B249-F05650864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8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BDAF4-897F-B72B-5BA7-20999D07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C2BD-1E64-E246-B790-F288561E667E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CD54-CC3F-9EC1-1D31-F2F3734B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6E32-BC75-A9D1-BCFA-88FA4586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4AD-2B32-0340-9F9A-FBF0EF7FE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3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9D6332-2C61-43A4-785E-AC12B322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2D11-6C36-2240-9066-7CAB9921D98D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A4208A-A8E3-5CDE-9848-531E8CE0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DBA15-6657-B6A9-85FF-AC8F335F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1DD0-9D32-C741-9CE5-CF3527917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8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0C54BB-7741-12C7-531D-EBF9235F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D383-1E55-9F44-ADE2-AFD74EB2B5AB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65938B-D423-FCF1-4B2B-7E20991D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2DD0F3-C050-3048-3622-352CFF9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790D-4C7A-554E-BD22-8024B3B09C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0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E4906A-34AB-05FF-F0A2-6B12C955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809-BC54-D54A-BF45-B46F78EF2A9D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A9DCB5-3927-DE65-4CD5-147F43C0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7B5993-E9B0-9FCE-B30B-97BAFF29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2F99-081E-464D-ABB4-309DE16FE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7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E09F81-1D57-94D4-896A-561CBDD8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03B8-0FDF-BE4A-92BB-180167F1445C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421D4C-06B7-D815-66B0-01F426C9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55432-6AA4-AB2B-64D8-DB9430B0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0437-BFE0-8949-A33A-F5CB904BA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6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2FAA67-13A4-A2B8-8709-2DCA176E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FF5C-5B46-864D-8C48-326C84C28D91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DDEA25-9DF4-3543-B819-12194F85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1B6515-DEEB-5EE2-579E-039CC409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A7F5-EB8B-0145-9654-1E5437C0B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8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306411-45CD-2933-59F8-64DA5A99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16C56-2E1F-7D41-898F-EACEDDCEFD90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D11963-9692-8E88-9FD3-9A5AF09C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B5AEC0-6E47-F353-3FEC-B68C587A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5E83-0A8E-7B48-B48E-6E688C43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5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2F488A-3ACD-4EA7-B6A0-043B7DA45D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3B4C663-BCA4-4F8F-730C-40B59E9A00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2B83D-4203-6C09-E464-375357F9DC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B2C182-2BFA-DF40-929C-CF8BDF542216}" type="datetime1">
              <a:rPr lang="en-US" altLang="en-US"/>
              <a:pPr>
                <a:defRPr/>
              </a:pPr>
              <a:t>8/26/23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F1441-A0C8-B959-DDBC-DD5489860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A899F-2094-E2D4-1E8D-C336C0062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A39DB0-1F85-0245-8ED1-55EB1DF13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N2_NarcM8c?feature=oembe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B59FAA7-C4A0-B0EB-33A5-152AAC3DE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Syllabus Walkthrough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4CFC-9512-2C71-0809-7C0652A7D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Aug 26,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103A-4180-714C-A681-55F4386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jobs will be done by 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70A91-8BA8-8F40-B59F-E02E1130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7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3FF45-CFEC-7129-AB68-FACBA8D4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happened sooner than expected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818C7-C718-59AE-8024-63DFE300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93" y="1316850"/>
            <a:ext cx="7861957" cy="55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760A-16C7-014F-8AA9-B86421AC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am I doomed?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2D47B-BAE1-944D-A3A0-A2A3C2A24817}"/>
              </a:ext>
            </a:extLst>
          </p:cNvPr>
          <p:cNvSpPr txBox="1"/>
          <p:nvPr/>
        </p:nvSpPr>
        <p:spPr>
          <a:xfrm>
            <a:off x="626849" y="1503948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will still be room for high level </a:t>
            </a:r>
            <a:r>
              <a:rPr lang="en-US" sz="2400" i="1" dirty="0"/>
              <a:t>algorithmic </a:t>
            </a:r>
            <a:r>
              <a:rPr lang="en-US" sz="2400" dirty="0"/>
              <a:t>thinking!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0CBB9-C6BA-4E4D-8EBB-830EDBDC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51" y="4626143"/>
            <a:ext cx="7696200" cy="21717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DAF943E-A103-E04A-9064-93A600D862AE}"/>
              </a:ext>
            </a:extLst>
          </p:cNvPr>
          <p:cNvGrpSpPr/>
          <p:nvPr/>
        </p:nvGrpSpPr>
        <p:grpSpPr>
          <a:xfrm>
            <a:off x="820951" y="2114778"/>
            <a:ext cx="8130542" cy="2362200"/>
            <a:chOff x="820951" y="2114778"/>
            <a:chExt cx="8130542" cy="2362200"/>
          </a:xfrm>
        </p:grpSpPr>
        <p:pic>
          <p:nvPicPr>
            <p:cNvPr id="5122" name="Picture 2" descr="Image result for leslie lamport">
              <a:extLst>
                <a:ext uri="{FF2B5EF4-FFF2-40B4-BE49-F238E27FC236}">
                  <a16:creationId xmlns:a16="http://schemas.microsoft.com/office/drawing/2014/main" id="{190A59B5-15B9-6C4B-889B-2C28D06E8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951" y="2114778"/>
              <a:ext cx="18542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68C2F6-7DED-3841-A2A2-259F4627A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3830" y="2231857"/>
              <a:ext cx="5967663" cy="2175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02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BF4E-2743-B126-218E-042D8D3B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Read the syllabus CAREFULLY!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AA930-18B4-1797-B435-FE02334D7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45" y="1417638"/>
            <a:ext cx="8396909" cy="45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0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C4BFE9-781B-2CB3-C76F-2786138A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28" y="1219200"/>
            <a:ext cx="7922929" cy="5364162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 spirit of trust but verify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340096" y="3244334"/>
            <a:ext cx="698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>
                <a:solidFill>
                  <a:srgbClr val="FF0000"/>
                </a:solidFill>
                <a:latin typeface="Calibri" charset="0"/>
              </a:rPr>
              <a:t>No graded material will be handed back until </a:t>
            </a: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you pass the syllabus quiz!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Accessibility Resources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711200" y="2373313"/>
            <a:ext cx="6516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>
                <a:latin typeface="Calibri" charset="0"/>
              </a:rPr>
              <a:t>Information included in the syllabus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200" y="3622675"/>
            <a:ext cx="714016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In short, let me know and consult with </a:t>
            </a:r>
            <a:r>
              <a:rPr lang="en-US" sz="2000" dirty="0"/>
              <a:t>Accessibility Resources</a:t>
            </a:r>
            <a:endParaRPr lang="en-US" sz="21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Preferred Name</a:t>
            </a:r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576731" y="2373313"/>
            <a:ext cx="82083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>
                <a:latin typeface="Calibri" charset="0"/>
              </a:rPr>
              <a:t>If you prefer using name diff from UB records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1200" y="3622675"/>
            <a:ext cx="462832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 dirty="0">
                <a:latin typeface="Calibri" charset="0"/>
              </a:rPr>
              <a:t>Let me know and we’ll make a note of it.</a:t>
            </a:r>
          </a:p>
        </p:txBody>
      </p:sp>
    </p:spTree>
    <p:extLst>
      <p:ext uri="{BB962C8B-B14F-4D97-AF65-F5344CB8AC3E}">
        <p14:creationId xmlns:p14="http://schemas.microsoft.com/office/powerpoint/2010/main" val="18353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8B650-29FF-8868-BAC0-650EC402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follow COVID-19 policies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2A622-E0F7-CEBC-3D48-42CCFF9B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285999"/>
            <a:ext cx="9042094" cy="26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 will be videotaped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543" y="1393745"/>
            <a:ext cx="3339039" cy="5036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7171" y="2379101"/>
            <a:ext cx="450181" cy="3536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1218" y="6494303"/>
            <a:ext cx="4598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www.imdb.com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/title/tt0363510/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mediaviewer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/rm2499681792</a:t>
            </a:r>
          </a:p>
        </p:txBody>
      </p:sp>
    </p:spTree>
    <p:extLst>
      <p:ext uri="{BB962C8B-B14F-4D97-AF65-F5344CB8AC3E}">
        <p14:creationId xmlns:p14="http://schemas.microsoft.com/office/powerpoint/2010/main" val="26706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B44A43-D42C-A49F-E625-489BDD67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5" y="1296659"/>
            <a:ext cx="8887130" cy="5286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Stop Shop for the Course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13" y="2726380"/>
            <a:ext cx="7505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http://www-</a:t>
            </a:r>
            <a:r>
              <a:rPr lang="en-US" sz="2000" dirty="0" err="1">
                <a:solidFill>
                  <a:srgbClr val="FF0000"/>
                </a:solidFill>
              </a:rPr>
              <a:t>student.cse.buffalo.edu</a:t>
            </a:r>
            <a:r>
              <a:rPr lang="en-US" sz="2000" dirty="0">
                <a:solidFill>
                  <a:srgbClr val="FF0000"/>
                </a:solidFill>
              </a:rPr>
              <a:t>/~</a:t>
            </a:r>
            <a:r>
              <a:rPr lang="en-US" sz="2000" dirty="0" err="1">
                <a:solidFill>
                  <a:srgbClr val="FF0000"/>
                </a:solidFill>
              </a:rPr>
              <a:t>atri</a:t>
            </a:r>
            <a:r>
              <a:rPr lang="en-US" sz="2000" dirty="0">
                <a:solidFill>
                  <a:srgbClr val="FF0000"/>
                </a:solidFill>
              </a:rPr>
              <a:t>/cse331/fall23/</a:t>
            </a:r>
            <a:r>
              <a:rPr lang="en-US" sz="2000" dirty="0" err="1">
                <a:solidFill>
                  <a:srgbClr val="FF0000"/>
                </a:solidFill>
              </a:rPr>
              <a:t>index.html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9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BFE472A-5012-C625-392A-9DEA9F99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Make sure you are on Piazza</a:t>
            </a:r>
          </a:p>
        </p:txBody>
      </p:sp>
      <p:sp>
        <p:nvSpPr>
          <p:cNvPr id="16386" name="TextBox 2">
            <a:extLst>
              <a:ext uri="{FF2B5EF4-FFF2-40B4-BE49-F238E27FC236}">
                <a16:creationId xmlns:a16="http://schemas.microsoft.com/office/drawing/2014/main" id="{A407BD23-A1DC-75B2-16F4-F554D436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6127750"/>
            <a:ext cx="697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https://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piazza.com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/buffalo/fall2023/cse331/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DC27C-879A-A6D5-D6DC-062F0539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7" y="1417638"/>
            <a:ext cx="8982586" cy="43044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to remember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5412" y="3004638"/>
            <a:ext cx="3758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 NOT CHEAT!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8154" y="1740803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WORK HARD!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013" y="4277096"/>
            <a:ext cx="440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READ CAREFULLY!</a:t>
            </a:r>
          </a:p>
        </p:txBody>
      </p:sp>
    </p:spTree>
    <p:extLst>
      <p:ext uri="{BB962C8B-B14F-4D97-AF65-F5344CB8AC3E}">
        <p14:creationId xmlns:p14="http://schemas.microsoft.com/office/powerpoint/2010/main" val="39793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Wait.. What???</a:t>
            </a:r>
          </a:p>
        </p:txBody>
      </p:sp>
      <p:pic>
        <p:nvPicPr>
          <p:cNvPr id="3" name="Picture 3" descr="DSC_0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6075"/>
            <a:ext cx="3667744" cy="434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6578" y="2105826"/>
            <a:ext cx="470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sure you follow submission</a:t>
            </a:r>
          </a:p>
          <a:p>
            <a:r>
              <a:rPr lang="en-US" sz="2400" dirty="0"/>
              <a:t>instructions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76578" y="4200850"/>
            <a:ext cx="410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Make sure you read problem</a:t>
            </a:r>
          </a:p>
          <a:p>
            <a:r>
              <a:rPr lang="en-US" sz="2400" dirty="0"/>
              <a:t>statements carefully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4710667" y="3086401"/>
            <a:ext cx="3794258" cy="1001924"/>
          </a:xfrm>
          <a:prstGeom prst="cloudCallout">
            <a:avLst>
              <a:gd name="adj1" fmla="val -18714"/>
              <a:gd name="adj2" fmla="val 43247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most common ways of losing points</a:t>
            </a:r>
          </a:p>
        </p:txBody>
      </p:sp>
    </p:spTree>
    <p:extLst>
      <p:ext uri="{BB962C8B-B14F-4D97-AF65-F5344CB8AC3E}">
        <p14:creationId xmlns:p14="http://schemas.microsoft.com/office/powerpoint/2010/main" val="12715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E159-22FA-CA43-9B1D-96016F65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331 TAs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80DAE-9C9E-8642-9A23-52ED287E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766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49C980-6247-8243-90AD-CF5A66961484}"/>
              </a:ext>
            </a:extLst>
          </p:cNvPr>
          <p:cNvSpPr txBox="1"/>
          <p:nvPr/>
        </p:nvSpPr>
        <p:spPr>
          <a:xfrm>
            <a:off x="578288" y="2702960"/>
            <a:ext cx="83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http://www-</a:t>
            </a:r>
            <a:r>
              <a:rPr lang="en-US" b="1" dirty="0" err="1">
                <a:solidFill>
                  <a:srgbClr val="FF0000"/>
                </a:solidFill>
              </a:rPr>
              <a:t>student.cse.buffalo.edu</a:t>
            </a:r>
            <a:r>
              <a:rPr lang="en-US" b="1" dirty="0">
                <a:solidFill>
                  <a:srgbClr val="FF0000"/>
                </a:solidFill>
              </a:rPr>
              <a:t>/~</a:t>
            </a:r>
            <a:r>
              <a:rPr lang="en-US" b="1" dirty="0" err="1">
                <a:solidFill>
                  <a:srgbClr val="FF0000"/>
                </a:solidFill>
              </a:rPr>
              <a:t>atri</a:t>
            </a:r>
            <a:r>
              <a:rPr lang="en-US" b="1" dirty="0">
                <a:solidFill>
                  <a:srgbClr val="FF0000"/>
                </a:solidFill>
              </a:rPr>
              <a:t>/cse331/support/advice/</a:t>
            </a:r>
            <a:r>
              <a:rPr lang="en-US" b="1" dirty="0" err="1">
                <a:solidFill>
                  <a:srgbClr val="FF0000"/>
                </a:solidFill>
              </a:rPr>
              <a:t>index.html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1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DF2987-1B52-1EFE-1CCE-6BE88FA86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6" y="1198280"/>
            <a:ext cx="8856498" cy="526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188"/>
            <a:ext cx="8229600" cy="1143000"/>
          </a:xfrm>
        </p:spPr>
        <p:txBody>
          <a:bodyPr/>
          <a:lstStyle/>
          <a:p>
            <a:r>
              <a:rPr lang="en-US" dirty="0"/>
              <a:t>More information on the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471" y="5507672"/>
            <a:ext cx="8607055" cy="84789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E271B-F18B-DAFA-2BE6-8EF122391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2" y="1417638"/>
            <a:ext cx="8790151" cy="4944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560638"/>
            <a:ext cx="4370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err="1">
                <a:solidFill>
                  <a:srgbClr val="FF0000"/>
                </a:solidFill>
              </a:rPr>
              <a:t>autolab.cse.buffalo.edu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6956" y="4569610"/>
            <a:ext cx="2025748" cy="6108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84ED2-1AF5-65A8-8C0F-7C2F8597E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350"/>
            <a:ext cx="8954814" cy="4832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submit the following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900" y="6120500"/>
            <a:ext cx="786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were registered by 10pm on Friday, Aug 18 you should be on </a:t>
            </a:r>
            <a:r>
              <a:rPr lang="en-US" dirty="0" err="1"/>
              <a:t>Autolab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811F6C-5859-A746-B9D1-3506E27ED94F}"/>
              </a:ext>
            </a:extLst>
          </p:cNvPr>
          <p:cNvSpPr/>
          <p:nvPr/>
        </p:nvSpPr>
        <p:spPr>
          <a:xfrm>
            <a:off x="189186" y="5736583"/>
            <a:ext cx="1619598" cy="288409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break-down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CBDC7-A838-EDE6-80D2-BE27D9433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59917" cy="3092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4D7B3-4833-9608-0989-0443E6C090A0}"/>
              </a:ext>
            </a:extLst>
          </p:cNvPr>
          <p:cNvSpPr txBox="1"/>
          <p:nvPr/>
        </p:nvSpPr>
        <p:spPr>
          <a:xfrm>
            <a:off x="966951" y="4509686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Changes from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A615A-3187-2E5A-0E56-4BD70CD7B246}"/>
              </a:ext>
            </a:extLst>
          </p:cNvPr>
          <p:cNvSpPr txBox="1"/>
          <p:nvPr/>
        </p:nvSpPr>
        <p:spPr>
          <a:xfrm>
            <a:off x="1288513" y="515963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HWs are worth (a bit) less and exams are worth (a bit) more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91DAA-15A6-65B4-868B-C94958E515DE}"/>
              </a:ext>
            </a:extLst>
          </p:cNvPr>
          <p:cNvSpPr txBox="1"/>
          <p:nvPr/>
        </p:nvSpPr>
        <p:spPr>
          <a:xfrm>
            <a:off x="1288513" y="5706380"/>
            <a:ext cx="722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Quiz scores can only be replaced with score on T/F Qs on final exam</a:t>
            </a:r>
          </a:p>
        </p:txBody>
      </p:sp>
    </p:spTree>
    <p:extLst>
      <p:ext uri="{BB962C8B-B14F-4D97-AF65-F5344CB8AC3E}">
        <p14:creationId xmlns:p14="http://schemas.microsoft.com/office/powerpoint/2010/main" val="270096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Questions/Comments?</a:t>
            </a:r>
          </a:p>
        </p:txBody>
      </p:sp>
      <p:pic>
        <p:nvPicPr>
          <p:cNvPr id="49154" name="Picture 4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85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Pre-requisites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Required (officially)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CSE 250, [CSE 191 or MTH 311] and MTH 142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At least a C- </a:t>
            </a:r>
            <a:r>
              <a:rPr lang="en-US" sz="1800" dirty="0">
                <a:latin typeface="Calibri" charset="0"/>
                <a:ea typeface="ＭＳ Ｐゴシック" charset="0"/>
              </a:rPr>
              <a:t>(this is recommended)</a:t>
            </a:r>
          </a:p>
          <a:p>
            <a:pPr eaLnBrk="1" hangingPunct="1">
              <a:buFont typeface="Arial" charset="0"/>
              <a:buNone/>
            </a:pP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Required (for practical purposes)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Comfort with proofs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Willingness to work hard!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76F-2F76-5541-AA87-F910CF2A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Campus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DB1246-BB58-FB71-8EC3-D54CB1F3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63" y="1838877"/>
            <a:ext cx="8326474" cy="359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EA8EF61-C022-58CF-861E-58F82814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Access to </a:t>
            </a:r>
            <a:r>
              <a:rPr lang="en-US" altLang="en-US" dirty="0" err="1">
                <a:ea typeface="ＭＳ Ｐゴシック" panose="020B0600070205080204" pitchFamily="34" charset="-128"/>
              </a:rPr>
              <a:t>Autolab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0EBE3-7181-A323-7B01-1376F924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5020"/>
            <a:ext cx="9119056" cy="47086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386513-AAAA-7563-21D2-FDD2393154D4}"/>
              </a:ext>
            </a:extLst>
          </p:cNvPr>
          <p:cNvSpPr/>
          <p:nvPr/>
        </p:nvSpPr>
        <p:spPr>
          <a:xfrm>
            <a:off x="21020" y="5173715"/>
            <a:ext cx="9028386" cy="922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TA Office hours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508131" y="1417638"/>
            <a:ext cx="2111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>
                <a:latin typeface="Calibri" charset="0"/>
              </a:rPr>
              <a:t>YOU decide!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E76B7-0FEC-938F-1FDE-76A17F847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9" y="2148928"/>
            <a:ext cx="8850987" cy="424136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Recitations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431584" y="1472100"/>
            <a:ext cx="417188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/>
              <a:t>Are on for this week!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66828" y="2379101"/>
            <a:ext cx="2685748" cy="4050902"/>
            <a:chOff x="3466828" y="2379101"/>
            <a:chExt cx="2685748" cy="40509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6828" y="2379101"/>
              <a:ext cx="2685748" cy="405090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697793" y="2716676"/>
              <a:ext cx="2186522" cy="4179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RECITATIONS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004B-4ACE-9E44-BC28-076F290AD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stick to your recitation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7BCDF-D094-074B-B925-158F52DC5324}"/>
              </a:ext>
            </a:extLst>
          </p:cNvPr>
          <p:cNvSpPr txBox="1"/>
          <p:nvPr/>
        </p:nvSpPr>
        <p:spPr>
          <a:xfrm>
            <a:off x="546100" y="2476500"/>
            <a:ext cx="827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At least for the first month since all sections are full</a:t>
            </a:r>
          </a:p>
        </p:txBody>
      </p:sp>
    </p:spTree>
    <p:extLst>
      <p:ext uri="{BB962C8B-B14F-4D97-AF65-F5344CB8AC3E}">
        <p14:creationId xmlns:p14="http://schemas.microsoft.com/office/powerpoint/2010/main" val="3367350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Mid term (two parts)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Wed, </a:t>
            </a:r>
            <a:r>
              <a:rPr lang="en-US" b="1" dirty="0">
                <a:latin typeface="Calibri" charset="0"/>
                <a:ea typeface="ＭＳ Ｐゴシック" charset="0"/>
              </a:rPr>
              <a:t>Oct 18 </a:t>
            </a:r>
            <a:r>
              <a:rPr lang="en-US" dirty="0">
                <a:latin typeface="Calibri" charset="0"/>
                <a:ea typeface="ＭＳ Ｐゴシック" charset="0"/>
              </a:rPr>
              <a:t>and Fri, </a:t>
            </a:r>
            <a:r>
              <a:rPr lang="en-US" b="1" dirty="0">
                <a:latin typeface="Calibri" charset="0"/>
                <a:ea typeface="ＭＳ Ｐゴシック" charset="0"/>
              </a:rPr>
              <a:t>Oct 20</a:t>
            </a:r>
            <a:r>
              <a:rPr lang="en-US" dirty="0">
                <a:latin typeface="Calibri" charset="0"/>
                <a:ea typeface="ＭＳ Ｐゴシック" charset="0"/>
              </a:rPr>
              <a:t>. Usual place and time.</a:t>
            </a:r>
          </a:p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Final exam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Wed, </a:t>
            </a:r>
            <a:r>
              <a:rPr lang="en-US" b="1" dirty="0">
                <a:latin typeface="Calibri" charset="0"/>
                <a:ea typeface="ＭＳ Ｐゴシック" charset="0"/>
              </a:rPr>
              <a:t>Dec 13</a:t>
            </a:r>
            <a:r>
              <a:rPr lang="en-US" dirty="0">
                <a:latin typeface="Calibri" charset="0"/>
                <a:ea typeface="ＭＳ Ｐゴシック" charset="0"/>
              </a:rPr>
              <a:t>. NSC 201, </a:t>
            </a:r>
            <a:r>
              <a:rPr lang="en-US" b="1" dirty="0">
                <a:latin typeface="Calibri" charset="0"/>
                <a:ea typeface="ＭＳ Ｐゴシック" charset="0"/>
              </a:rPr>
              <a:t>12:00-2:30pm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2E54E1-3BBC-3E41-91DC-EA8B5F2C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HW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19768-A8AA-D843-B301-38EAA5516B16}"/>
              </a:ext>
            </a:extLst>
          </p:cNvPr>
          <p:cNvSpPr txBox="1"/>
          <p:nvPr/>
        </p:nvSpPr>
        <p:spPr>
          <a:xfrm>
            <a:off x="295829" y="189079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Three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57D4E-87CA-9C46-ABD1-934D9A0D1343}"/>
              </a:ext>
            </a:extLst>
          </p:cNvPr>
          <p:cNvSpPr txBox="1"/>
          <p:nvPr/>
        </p:nvSpPr>
        <p:spPr>
          <a:xfrm>
            <a:off x="945397" y="2820692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 and Q2 are proof based while Q3 is programming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2F622-F5AE-6740-964A-D4C7EC5DA462}"/>
              </a:ext>
            </a:extLst>
          </p:cNvPr>
          <p:cNvSpPr txBox="1"/>
          <p:nvPr/>
        </p:nvSpPr>
        <p:spPr>
          <a:xfrm>
            <a:off x="945397" y="347359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 worth 50 points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BB5E0-F444-884A-A779-FB998CE9980A}"/>
              </a:ext>
            </a:extLst>
          </p:cNvPr>
          <p:cNvSpPr txBox="1"/>
          <p:nvPr/>
        </p:nvSpPr>
        <p:spPr>
          <a:xfrm>
            <a:off x="945397" y="4233668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hard proof based Q2 and programming Q3 worth 25 points 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B255DC-A856-F745-87B4-C38D525023E5}"/>
              </a:ext>
            </a:extLst>
          </p:cNvPr>
          <p:cNvSpPr txBox="1"/>
          <p:nvPr/>
        </p:nvSpPr>
        <p:spPr>
          <a:xfrm>
            <a:off x="457200" y="5269424"/>
            <a:ext cx="512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HWs due by 11:30pm on Tuesdays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625E731F-0CA6-1F4F-B81C-5E3CD9EF4A6C}"/>
              </a:ext>
            </a:extLst>
          </p:cNvPr>
          <p:cNvSpPr/>
          <p:nvPr/>
        </p:nvSpPr>
        <p:spPr>
          <a:xfrm>
            <a:off x="5517222" y="1674688"/>
            <a:ext cx="2321960" cy="1146004"/>
          </a:xfrm>
          <a:prstGeom prst="cloudCallout">
            <a:avLst>
              <a:gd name="adj1" fmla="val -34550"/>
              <a:gd name="adj2" fmla="val -11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DROP lowest TWO Q1, Q2, Q3 scores</a:t>
            </a:r>
          </a:p>
        </p:txBody>
      </p:sp>
    </p:spTree>
    <p:extLst>
      <p:ext uri="{BB962C8B-B14F-4D97-AF65-F5344CB8AC3E}">
        <p14:creationId xmlns:p14="http://schemas.microsoft.com/office/powerpoint/2010/main" val="29370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CCEE4729-8AB0-7A21-EACA-FB6FC238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Allowed Sources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152AE68-32D4-C7BB-F6FD-7C0E12628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A00B595E-805D-5838-CEA7-7602ECE1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mr-IN" altLang="en-US">
                <a:latin typeface="Mangal" panose="02040503050203030202" pitchFamily="18" charset="0"/>
                <a:ea typeface="ＭＳ Ｐゴシック" panose="020B0600070205080204" pitchFamily="34" charset="-128"/>
              </a:rPr>
              <a:t>…</a:t>
            </a:r>
            <a:r>
              <a:rPr lang="en-US" altLang="en-US">
                <a:ea typeface="ＭＳ Ｐゴシック" panose="020B0600070205080204" pitchFamily="34" charset="-128"/>
              </a:rPr>
              <a:t> even for programming Q</a:t>
            </a:r>
          </a:p>
        </p:txBody>
      </p:sp>
      <p:sp>
        <p:nvSpPr>
          <p:cNvPr id="21506" name="TextBox 3">
            <a:extLst>
              <a:ext uri="{FF2B5EF4-FFF2-40B4-BE49-F238E27FC236}">
                <a16:creationId xmlns:a16="http://schemas.microsoft.com/office/drawing/2014/main" id="{2438D009-CD10-E5FA-0205-23D84EC9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023938"/>
            <a:ext cx="7783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http://www-student.cse.buffalo.edu/~atri/cse331/fall18/policies/allowed-sources.html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C4D3371-BB8F-9668-9567-DA71B210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CD113296-6EE0-0D15-ACB8-9162D42C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Idea vs. Proof Details</a:t>
            </a:r>
          </a:p>
        </p:txBody>
      </p:sp>
      <p:pic>
        <p:nvPicPr>
          <p:cNvPr id="27650" name="Picture 3">
            <a:extLst>
              <a:ext uri="{FF2B5EF4-FFF2-40B4-BE49-F238E27FC236}">
                <a16:creationId xmlns:a16="http://schemas.microsoft.com/office/drawing/2014/main" id="{29935E76-0E70-20EE-FFE4-ACC53B9F8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0275"/>
            <a:ext cx="9144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471D-020B-E74D-A3E2-1691D4A6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~2 month long project!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4A097-8265-6D44-ADAB-1216F54E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684"/>
            <a:ext cx="9144000" cy="4923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1616F-FD74-F38E-33E8-6A3D97255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" y="1318217"/>
            <a:ext cx="9107849" cy="29759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287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AF-28BA-5446-8F33-ED03CA5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vs Java/Python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E1D31-2A10-D84A-AE6B-4501911C3528}"/>
              </a:ext>
            </a:extLst>
          </p:cNvPr>
          <p:cNvSpPr txBox="1"/>
          <p:nvPr/>
        </p:nvSpPr>
        <p:spPr>
          <a:xfrm>
            <a:off x="457200" y="1231831"/>
            <a:ext cx="432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Java/Python if as you can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2BDD2B-5128-3898-2B7D-69BE5304D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14076"/>
            <a:ext cx="6578600" cy="27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620445-4894-AF94-C554-05F378543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40818"/>
            <a:ext cx="9091042" cy="1926990"/>
          </a:xfrm>
          <a:prstGeom prst="rect">
            <a:avLst/>
          </a:prstGeom>
        </p:spPr>
      </p:pic>
      <p:sp>
        <p:nvSpPr>
          <p:cNvPr id="6" name="6-Point Star 5">
            <a:extLst>
              <a:ext uri="{FF2B5EF4-FFF2-40B4-BE49-F238E27FC236}">
                <a16:creationId xmlns:a16="http://schemas.microsoft.com/office/drawing/2014/main" id="{1A3490F5-CE2F-1C4A-97D6-064062430611}"/>
              </a:ext>
            </a:extLst>
          </p:cNvPr>
          <p:cNvSpPr/>
          <p:nvPr/>
        </p:nvSpPr>
        <p:spPr>
          <a:xfrm>
            <a:off x="2644129" y="2910861"/>
            <a:ext cx="2950464" cy="2102202"/>
          </a:xfrm>
          <a:prstGeom prst="star6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</a:t>
            </a:r>
            <a:r>
              <a:rPr lang="en-US" i="1" dirty="0"/>
              <a:t>might</a:t>
            </a:r>
            <a:r>
              <a:rPr lang="en-US" dirty="0"/>
              <a:t> be a how to use Unix session in week 2</a:t>
            </a:r>
          </a:p>
        </p:txBody>
      </p:sp>
    </p:spTree>
    <p:extLst>
      <p:ext uri="{BB962C8B-B14F-4D97-AF65-F5344CB8AC3E}">
        <p14:creationId xmlns:p14="http://schemas.microsoft.com/office/powerpoint/2010/main" val="40150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Academic Dishonesty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All your submissions must be your own work</a:t>
            </a: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Penalty: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Minimum: A 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grade reduction in course</a:t>
            </a:r>
            <a:r>
              <a:rPr lang="en-US" sz="2200" dirty="0">
                <a:latin typeface="Calibri" charset="0"/>
                <a:ea typeface="ＭＳ Ｐゴシック" charset="0"/>
              </a:rPr>
              <a:t> 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Possible: </a:t>
            </a:r>
            <a:r>
              <a:rPr lang="en-US" sz="22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F</a:t>
            </a:r>
            <a:r>
              <a:rPr lang="en-US" sz="2200" dirty="0">
                <a:latin typeface="Calibri" charset="0"/>
                <a:ea typeface="ＭＳ Ｐゴシック" charset="0"/>
              </a:rPr>
              <a:t> (or higher penalty) if warranted</a:t>
            </a:r>
            <a:endParaRPr lang="en-US" altLang="ja-JP" sz="2200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YOUR</a:t>
            </a: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 responsibility to know what is cheating, plagiarism etc.</a:t>
            </a:r>
          </a:p>
          <a:p>
            <a:pPr lvl="1" eaLnBrk="1" hangingPunct="1">
              <a:buFont typeface="Arial" charset="0"/>
              <a:buNone/>
            </a:pPr>
            <a:r>
              <a:rPr lang="en-US" sz="2200" dirty="0">
                <a:latin typeface="Calibri" charset="0"/>
                <a:ea typeface="ＭＳ Ｐゴシック" charset="0"/>
              </a:rPr>
              <a:t>If not sure, come talk to me</a:t>
            </a:r>
          </a:p>
          <a:p>
            <a:pPr eaLnBrk="1" hangingPunct="1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ＭＳ Ｐゴシック" charset="0"/>
              </a:rPr>
              <a:t>Excuses like 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I have a job,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This was OK earlier/in my country,</a:t>
            </a:r>
            <a:r>
              <a:rPr lang="ja-JP" altLang="en-US" sz="26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  <a:cs typeface="ＭＳ Ｐゴシック" charset="0"/>
              </a:rPr>
              <a:t> “This course is hard,” etc. 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WON</a:t>
            </a:r>
            <a:r>
              <a:rPr lang="ja-JP" alt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 WORK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 DO NOT HAVE ANY PATIENCE WITH ANY CHEATING :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YOU WILL GET A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GRADE REDUCTION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 IN THE COURSE </a:t>
            </a:r>
          </a:p>
          <a:p>
            <a:pPr eaLnBrk="1" hangingPunct="1">
              <a:buFont typeface="Arial" charset="0"/>
              <a:buNone/>
            </a:pP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FOR YOUR </a:t>
            </a:r>
            <a:r>
              <a:rPr lang="en-US" sz="26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FIRST</a:t>
            </a:r>
            <a:r>
              <a:rPr lang="en-US" sz="2600" b="1" dirty="0">
                <a:latin typeface="Calibri" charset="0"/>
                <a:ea typeface="ＭＳ Ｐゴシック" charset="0"/>
                <a:cs typeface="ＭＳ Ｐゴシック" charset="0"/>
              </a:rPr>
              <a:t> MISTAKE</a:t>
            </a:r>
            <a:endParaRPr lang="en-US" altLang="ja-JP" sz="26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altLang="ja-JP" sz="26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 sz="22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625" y="5159375"/>
            <a:ext cx="8112125" cy="140652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60564E51-A5B3-B750-4444-209CB3DF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6D853A72-3B28-0CDE-198C-63F4B66B9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94EB-F161-AAC4-3D1F-579DA222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Bit more about the course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7A1677EA-06AB-E729-755A-0F76F8A54810}"/>
              </a:ext>
            </a:extLst>
          </p:cNvPr>
          <p:cNvGrpSpPr>
            <a:grpSpLocks/>
          </p:cNvGrpSpPr>
          <p:nvPr/>
        </p:nvGrpSpPr>
        <p:grpSpPr bwMode="auto">
          <a:xfrm>
            <a:off x="2857500" y="1581150"/>
            <a:ext cx="3557588" cy="4845050"/>
            <a:chOff x="1014357" y="1581046"/>
            <a:chExt cx="3557643" cy="4845154"/>
          </a:xfrm>
        </p:grpSpPr>
        <p:pic>
          <p:nvPicPr>
            <p:cNvPr id="29699" name="Picture 2">
              <a:extLst>
                <a:ext uri="{FF2B5EF4-FFF2-40B4-BE49-F238E27FC236}">
                  <a16:creationId xmlns:a16="http://schemas.microsoft.com/office/drawing/2014/main" id="{AAF64CD2-C9F9-E9B8-2270-EB16AB8C3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07" y="1581046"/>
              <a:ext cx="3449093" cy="484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50FB4B7-C29C-E744-3544-32196C260D8C}"/>
                </a:ext>
              </a:extLst>
            </p:cNvPr>
            <p:cNvSpPr/>
            <p:nvPr/>
          </p:nvSpPr>
          <p:spPr>
            <a:xfrm>
              <a:off x="1014357" y="5351440"/>
              <a:ext cx="1503386" cy="585800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chemeClr val="accent6">
                      <a:lumMod val="75000"/>
                    </a:schemeClr>
                  </a:solidFill>
                </a:rPr>
                <a:t>IT’LL BE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3396432-4151-0F80-45ED-38A49370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We’ll do loads of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EA9C581D-A15C-6564-74CB-8E321C5291D9}"/>
              </a:ext>
            </a:extLst>
          </p:cNvPr>
          <p:cNvGrpSpPr>
            <a:grpSpLocks/>
          </p:cNvGrpSpPr>
          <p:nvPr/>
        </p:nvGrpSpPr>
        <p:grpSpPr bwMode="auto">
          <a:xfrm>
            <a:off x="3378200" y="1720850"/>
            <a:ext cx="2408238" cy="3646488"/>
            <a:chOff x="3378200" y="1720850"/>
            <a:chExt cx="2408890" cy="3647132"/>
          </a:xfrm>
        </p:grpSpPr>
        <p:grpSp>
          <p:nvGrpSpPr>
            <p:cNvPr id="30724" name="Group 4">
              <a:extLst>
                <a:ext uri="{FF2B5EF4-FFF2-40B4-BE49-F238E27FC236}">
                  <a16:creationId xmlns:a16="http://schemas.microsoft.com/office/drawing/2014/main" id="{6B3DE577-06ED-AA39-FF9C-2E872C68E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8200" y="1720850"/>
              <a:ext cx="2387600" cy="3416300"/>
              <a:chOff x="3378200" y="1720850"/>
              <a:chExt cx="2387600" cy="3416300"/>
            </a:xfrm>
          </p:grpSpPr>
          <p:pic>
            <p:nvPicPr>
              <p:cNvPr id="30726" name="Picture 2">
                <a:extLst>
                  <a:ext uri="{FF2B5EF4-FFF2-40B4-BE49-F238E27FC236}">
                    <a16:creationId xmlns:a16="http://schemas.microsoft.com/office/drawing/2014/main" id="{97596CF2-2CA1-2065-7FC0-86AD2484C5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8200" y="1720850"/>
                <a:ext cx="2387600" cy="3416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7" name="TextBox 3">
                <a:extLst>
                  <a:ext uri="{FF2B5EF4-FFF2-40B4-BE49-F238E27FC236}">
                    <a16:creationId xmlns:a16="http://schemas.microsoft.com/office/drawing/2014/main" id="{7D31552E-468D-DA32-2146-031BADC41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4459" y="3884133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</p:grpSp>
        <p:sp>
          <p:nvSpPr>
            <p:cNvPr id="30725" name="Rectangle 5">
              <a:extLst>
                <a:ext uri="{FF2B5EF4-FFF2-40B4-BE49-F238E27FC236}">
                  <a16:creationId xmlns:a16="http://schemas.microsoft.com/office/drawing/2014/main" id="{0DAF903A-030A-2FFE-B181-6135DBC5F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765" y="5137150"/>
              <a:ext cx="23913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latin typeface="Arial" panose="020B0604020202020204" pitchFamily="34" charset="0"/>
                </a:rPr>
                <a:t>http://www.impawards.com/2005/proof.html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01D7FA-01A6-CA09-63DE-5B4B0766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724525"/>
            <a:ext cx="609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Writing down your thought process formally and precisely!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56F4B5F-C5A8-CB4B-0194-47C13985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 incorrect “proof”</a:t>
            </a:r>
          </a:p>
        </p:txBody>
      </p:sp>
      <p:pic>
        <p:nvPicPr>
          <p:cNvPr id="5" name="oN2_NarcM8c?feature=oembed" descr="7 times 13 is 28 | 13Ã7=28 | Just for some Fun | Abbott and Costello">
            <a:hlinkClick r:id="" action="ppaction://media"/>
            <a:extLst>
              <a:ext uri="{FF2B5EF4-FFF2-40B4-BE49-F238E27FC236}">
                <a16:creationId xmlns:a16="http://schemas.microsoft.com/office/drawing/2014/main" id="{54AF382E-6C05-DB6E-5598-1F9737F0508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57338"/>
            <a:ext cx="58293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E5ADAF6-B55D-AD66-46C2-57AE926B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more subtle incorrect “proof”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087868E2-0294-8FB0-16E9-3C835E7AC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041525"/>
            <a:ext cx="3214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Arial" panose="020B0604020202020204" pitchFamily="34" charset="0"/>
              </a:rPr>
              <a:t>Brad Pitt had a beard</a:t>
            </a:r>
          </a:p>
        </p:txBody>
      </p:sp>
      <p:pic>
        <p:nvPicPr>
          <p:cNvPr id="32771" name="Picture 3" descr="brad-pitt-beard.jpg">
            <a:extLst>
              <a:ext uri="{FF2B5EF4-FFF2-40B4-BE49-F238E27FC236}">
                <a16:creationId xmlns:a16="http://schemas.microsoft.com/office/drawing/2014/main" id="{181ACF13-7006-6151-DEF2-BD5FADFB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17638"/>
            <a:ext cx="15938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4">
            <a:extLst>
              <a:ext uri="{FF2B5EF4-FFF2-40B4-BE49-F238E27FC236}">
                <a16:creationId xmlns:a16="http://schemas.microsoft.com/office/drawing/2014/main" id="{D293F354-C063-A131-FEB9-B9B4A210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800475"/>
            <a:ext cx="35004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latin typeface="Arial" panose="020B0604020202020204" pitchFamily="34" charset="0"/>
              </a:rPr>
              <a:t>Every goat has a beard </a:t>
            </a:r>
          </a:p>
        </p:txBody>
      </p:sp>
      <p:pic>
        <p:nvPicPr>
          <p:cNvPr id="32773" name="Picture 5" descr="goat-beard.jpg">
            <a:extLst>
              <a:ext uri="{FF2B5EF4-FFF2-40B4-BE49-F238E27FC236}">
                <a16:creationId xmlns:a16="http://schemas.microsoft.com/office/drawing/2014/main" id="{BE3F54A3-2D65-7422-29F9-86C3F481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544888"/>
            <a:ext cx="12842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>
            <a:extLst>
              <a:ext uri="{FF2B5EF4-FFF2-40B4-BE49-F238E27FC236}">
                <a16:creationId xmlns:a16="http://schemas.microsoft.com/office/drawing/2014/main" id="{E678B609-873E-2740-E85D-D83362C3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051175"/>
            <a:ext cx="8588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waleg.com</a:t>
            </a: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2ED6B7F5-AA05-E967-58E1-543200100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008563"/>
            <a:ext cx="13509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animaldiversity.org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F3E8FF-D5AE-0C48-C1AC-30B93BD86404}"/>
              </a:ext>
            </a:extLst>
          </p:cNvPr>
          <p:cNvSpPr/>
          <p:nvPr/>
        </p:nvSpPr>
        <p:spPr>
          <a:xfrm>
            <a:off x="1216025" y="5557838"/>
            <a:ext cx="6989763" cy="706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Hence, Brad Pitt is a goat.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creen Shot 2017-08-26 at 3.06.37 PM.png">
            <a:extLst>
              <a:ext uri="{FF2B5EF4-FFF2-40B4-BE49-F238E27FC236}">
                <a16:creationId xmlns:a16="http://schemas.microsoft.com/office/drawing/2014/main" id="{B8AC844E-EB9F-0A96-0926-85A90EE7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Box 3">
            <a:extLst>
              <a:ext uri="{FF2B5EF4-FFF2-40B4-BE49-F238E27FC236}">
                <a16:creationId xmlns:a16="http://schemas.microsoft.com/office/drawing/2014/main" id="{0A7196D8-B74A-4048-25FF-81660270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6284913"/>
            <a:ext cx="854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http://www-student.cse.buffalo.edu/~atri/cse331/support/proofs/index.html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258E2F85-66B0-A87C-2CB9-BDC5A6B0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common complaint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206E7B77-34FD-869A-D212-C403FBD9A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073275"/>
            <a:ext cx="64897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latin typeface="Arial" panose="020B0604020202020204" pitchFamily="34" charset="0"/>
              </a:rPr>
              <a:t>Your examples in class look nothing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100">
                <a:latin typeface="Arial" panose="020B0604020202020204" pitchFamily="34" charset="0"/>
              </a:rPr>
              <a:t>            like HW questions.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B1AC2443-B97B-27B3-12BB-CD121EA0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True because….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8EBA4B0D-F5B8-87EA-A92D-0F8BA4BCF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590675"/>
            <a:ext cx="4092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F72A66F3-BDA9-2918-76D9-60CC3F60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5867400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zazzle.com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A5E3A28-6CBC-8B52-24AD-E38CD4D9AE40}"/>
              </a:ext>
            </a:extLst>
          </p:cNvPr>
          <p:cNvGrpSpPr>
            <a:grpSpLocks/>
          </p:cNvGrpSpPr>
          <p:nvPr/>
        </p:nvGrpSpPr>
        <p:grpSpPr bwMode="auto">
          <a:xfrm>
            <a:off x="2298700" y="3819525"/>
            <a:ext cx="4984750" cy="403225"/>
            <a:chOff x="2299167" y="3819672"/>
            <a:chExt cx="4984753" cy="4033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4D9139-5CDF-B641-7E1D-34B0BB5EE299}"/>
                </a:ext>
              </a:extLst>
            </p:cNvPr>
            <p:cNvSpPr/>
            <p:nvPr/>
          </p:nvSpPr>
          <p:spPr>
            <a:xfrm rot="18143592">
              <a:off x="4651772" y="1590899"/>
              <a:ext cx="389081" cy="487521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48FB81-8CB0-FFA9-EBDB-84723227C010}"/>
                </a:ext>
              </a:extLst>
            </p:cNvPr>
            <p:cNvSpPr/>
            <p:nvPr/>
          </p:nvSpPr>
          <p:spPr>
            <a:xfrm rot="3089124">
              <a:off x="4542235" y="1576604"/>
              <a:ext cx="389082" cy="487521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AD787D2-7B02-C3A4-8D6E-73FBC7D5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False because…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8888FA5D-A4A8-1BE5-2E92-3A675AC07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2290763"/>
            <a:ext cx="7661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300">
                <a:latin typeface="Arial" panose="020B0604020202020204" pitchFamily="34" charset="0"/>
              </a:rPr>
              <a:t>HWs and exams will test your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300" b="1">
                <a:latin typeface="Arial" panose="020B0604020202020204" pitchFamily="34" charset="0"/>
              </a:rPr>
              <a:t>understanding</a:t>
            </a:r>
            <a:r>
              <a:rPr lang="en-US" altLang="en-US" sz="4300">
                <a:latin typeface="Arial" panose="020B0604020202020204" pitchFamily="34" charset="0"/>
              </a:rPr>
              <a:t> of the material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77BEE4E-4E1A-99FB-DBAD-E3C6DF1B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 get an A in the class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19099DA7-C752-3C6D-F889-D345F29D5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2462213"/>
            <a:ext cx="7089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Arial" panose="020B0604020202020204" pitchFamily="34" charset="0"/>
              </a:rPr>
              <a:t>Have to get at least 90.0000000000000000000000%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11C112D5-D933-1FB4-00F0-07160E70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3835400"/>
            <a:ext cx="277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Rest graded on the curve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B17D4-113B-C9D9-180C-18CDED0D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Withdrawing a suspect submission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52D5C-DEDB-2775-6002-4E6D8BFEC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146"/>
            <a:ext cx="9101226" cy="37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1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9D49BDA-A375-EA45-10BF-41EE8745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cautionary tale…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82F22-9C50-0282-7E81-11A54B7AE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When I was an undergrad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Took algorithms as a sophomore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Understood all the lectures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Did not study outside of lectures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(We had no homeworks)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Did decent on the mid-term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Nearly flunked the finals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Got a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84F53-9334-48F7-1A4E-C687E9471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6273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>
            <a:extLst>
              <a:ext uri="{FF2B5EF4-FFF2-40B4-BE49-F238E27FC236}">
                <a16:creationId xmlns:a16="http://schemas.microsoft.com/office/drawing/2014/main" id="{0F07E888-7565-140B-382C-867CFE2BF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9938" name="Picture 4" descr="Picture 2.png">
            <a:extLst>
              <a:ext uri="{FF2B5EF4-FFF2-40B4-BE49-F238E27FC236}">
                <a16:creationId xmlns:a16="http://schemas.microsoft.com/office/drawing/2014/main" id="{792B0E02-D749-C907-C58A-19915136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3A6F-32B9-F69A-2225-E1CEEFAE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we will make 331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320C48DA-0CDA-D797-F3D2-8B0E69D814B1}"/>
              </a:ext>
            </a:extLst>
          </p:cNvPr>
          <p:cNvGrpSpPr>
            <a:grpSpLocks/>
          </p:cNvGrpSpPr>
          <p:nvPr/>
        </p:nvGrpSpPr>
        <p:grpSpPr bwMode="auto">
          <a:xfrm>
            <a:off x="3028950" y="1417638"/>
            <a:ext cx="3289300" cy="5105400"/>
            <a:chOff x="5282981" y="1581046"/>
            <a:chExt cx="3289325" cy="5105979"/>
          </a:xfrm>
        </p:grpSpPr>
        <p:pic>
          <p:nvPicPr>
            <p:cNvPr id="40963" name="Picture 5">
              <a:extLst>
                <a:ext uri="{FF2B5EF4-FFF2-40B4-BE49-F238E27FC236}">
                  <a16:creationId xmlns:a16="http://schemas.microsoft.com/office/drawing/2014/main" id="{679D679B-71A6-C496-01EA-D59E3542A7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981" y="1581046"/>
              <a:ext cx="3289325" cy="510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8EA36B-7BA6-D82A-3F73-165D00215AB2}"/>
                </a:ext>
              </a:extLst>
            </p:cNvPr>
            <p:cNvSpPr/>
            <p:nvPr/>
          </p:nvSpPr>
          <p:spPr>
            <a:xfrm>
              <a:off x="5883422" y="5351791"/>
              <a:ext cx="2496656" cy="814167"/>
            </a:xfrm>
            <a:prstGeom prst="rect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RIDING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78C42B5D-81B7-3EEE-CFFD-B57FE990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we’</a:t>
            </a:r>
            <a:r>
              <a:rPr lang="en-US" altLang="ja-JP">
                <a:ea typeface="ＭＳ Ｐゴシック" panose="020B0600070205080204" pitchFamily="34" charset="-128"/>
              </a:rPr>
              <a:t>ll strive to do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TextBox 2">
            <a:extLst>
              <a:ext uri="{FF2B5EF4-FFF2-40B4-BE49-F238E27FC236}">
                <a16:creationId xmlns:a16="http://schemas.microsoft.com/office/drawing/2014/main" id="{30560E48-19EC-AC85-97D1-EC12786DC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" y="1739900"/>
            <a:ext cx="7075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Help you with your questions and/or doubts</a:t>
            </a:r>
          </a:p>
        </p:txBody>
      </p:sp>
      <p:sp>
        <p:nvSpPr>
          <p:cNvPr id="41987" name="TextBox 3">
            <a:extLst>
              <a:ext uri="{FF2B5EF4-FFF2-40B4-BE49-F238E27FC236}">
                <a16:creationId xmlns:a16="http://schemas.microsoft.com/office/drawing/2014/main" id="{7D67D5F9-A9F4-E4A4-EFAC-6DF63002F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3009900"/>
            <a:ext cx="9353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If need be, email us for time outside of regular office hours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F2941A09-357B-44CC-2BB7-8C5EC63F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We’</a:t>
            </a:r>
            <a:r>
              <a:rPr lang="en-US" altLang="ja-JP">
                <a:ea typeface="ＭＳ Ｐゴシック" panose="020B0600070205080204" pitchFamily="34" charset="-128"/>
              </a:rPr>
              <a:t>re not mind readers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05C062B7-1EAF-90DB-C147-01A3780E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90650"/>
            <a:ext cx="635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497F62F-FFF7-9DD7-5085-87D0FAA0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C006BD68-8C59-0C5B-2ECE-957ECBF4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463B3328-D2E0-D94B-2242-5E1D3FF8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chances to recover</a:t>
            </a:r>
          </a:p>
        </p:txBody>
      </p:sp>
      <p:sp>
        <p:nvSpPr>
          <p:cNvPr id="45058" name="TextBox 2">
            <a:extLst>
              <a:ext uri="{FF2B5EF4-FFF2-40B4-BE49-F238E27FC236}">
                <a16:creationId xmlns:a16="http://schemas.microsoft.com/office/drawing/2014/main" id="{9A46169A-2617-3FDC-6A9D-A17F46C27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371725"/>
            <a:ext cx="5775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Lowest two Q1, Q2 and Q3 HW scores will be dropped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id="{A5A5A06C-BC7E-D840-5BA1-FAF17472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679825"/>
            <a:ext cx="611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you do better on the final exam than  the mid-term exam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then only final exam score will count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3D57667A-89CC-4B71-923A-94C1E0C6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Follow the Textbook</a:t>
            </a:r>
          </a:p>
        </p:txBody>
      </p:sp>
      <p:pic>
        <p:nvPicPr>
          <p:cNvPr id="46082" name="Picture 3" descr="DSC_0129.JPG">
            <a:extLst>
              <a:ext uri="{FF2B5EF4-FFF2-40B4-BE49-F238E27FC236}">
                <a16:creationId xmlns:a16="http://schemas.microsoft.com/office/drawing/2014/main" id="{33D333E0-1800-57A9-AF69-402AE8110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1301750"/>
            <a:ext cx="4265612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A61D3E24-3B83-E4CB-A6F3-0E26A1CD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6" name="Picture 3" descr="Screen Shot 2017-08-26 at 3.09.34 PM.png">
            <a:extLst>
              <a:ext uri="{FF2B5EF4-FFF2-40B4-BE49-F238E27FC236}">
                <a16:creationId xmlns:a16="http://schemas.microsoft.com/office/drawing/2014/main" id="{CC4B9389-8839-7CAB-0612-EF8761D7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9144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>
            <a:extLst>
              <a:ext uri="{FF2B5EF4-FFF2-40B4-BE49-F238E27FC236}">
                <a16:creationId xmlns:a16="http://schemas.microsoft.com/office/drawing/2014/main" id="{5187FC94-95CF-DB58-25D5-482F70FD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6124575"/>
            <a:ext cx="775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http://www-student.cse.buffalo.edu/~atri/cse331/support/index.html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A872F312-93DB-6B5D-3A47-EB9D2CE1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cautionary tale has a silver lining…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47FA336F-9312-CDE3-90C0-01D5A4017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7F21190-ABFA-5473-8BF3-B9818171D595}"/>
              </a:ext>
            </a:extLst>
          </p:cNvPr>
          <p:cNvSpPr/>
          <p:nvPr/>
        </p:nvSpPr>
        <p:spPr>
          <a:xfrm>
            <a:off x="3581400" y="3657600"/>
            <a:ext cx="1295400" cy="609600"/>
          </a:xfrm>
          <a:prstGeom prst="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132" name="Group 7">
            <a:extLst>
              <a:ext uri="{FF2B5EF4-FFF2-40B4-BE49-F238E27FC236}">
                <a16:creationId xmlns:a16="http://schemas.microsoft.com/office/drawing/2014/main" id="{143C9961-ACCA-C37C-E442-60DE9A82D36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24000"/>
            <a:ext cx="2840038" cy="4637088"/>
            <a:chOff x="609600" y="1524000"/>
            <a:chExt cx="2840591" cy="4636532"/>
          </a:xfrm>
        </p:grpSpPr>
        <p:pic>
          <p:nvPicPr>
            <p:cNvPr id="48136" name="Picture 3">
              <a:extLst>
                <a:ext uri="{FF2B5EF4-FFF2-40B4-BE49-F238E27FC236}">
                  <a16:creationId xmlns:a16="http://schemas.microsoft.com/office/drawing/2014/main" id="{8330DFFC-9335-4F0C-821E-17D3E4A43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2628106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Box 6">
              <a:extLst>
                <a:ext uri="{FF2B5EF4-FFF2-40B4-BE49-F238E27FC236}">
                  <a16:creationId xmlns:a16="http://schemas.microsoft.com/office/drawing/2014/main" id="{291BA8BC-696F-50D2-DA35-2E88D6DB7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791200"/>
              <a:ext cx="2840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 in undergrad algorithms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1B4F91A8-6F2F-6541-B625-15FE3A0FF24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362200"/>
            <a:ext cx="3905250" cy="3189288"/>
            <a:chOff x="4953000" y="2362200"/>
            <a:chExt cx="3904794" cy="3188732"/>
          </a:xfrm>
        </p:grpSpPr>
        <p:pic>
          <p:nvPicPr>
            <p:cNvPr id="48134" name="Picture 7" descr="cwvDm9asA3Lw9bM2Abl5etGLgw">
              <a:extLst>
                <a:ext uri="{FF2B5EF4-FFF2-40B4-BE49-F238E27FC236}">
                  <a16:creationId xmlns:a16="http://schemas.microsoft.com/office/drawing/2014/main" id="{980FCBC8-4E30-7FBF-FE67-408754C25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362200"/>
              <a:ext cx="3904794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Box 8">
              <a:extLst>
                <a:ext uri="{FF2B5EF4-FFF2-40B4-BE49-F238E27FC236}">
                  <a16:creationId xmlns:a16="http://schemas.microsoft.com/office/drawing/2014/main" id="{9AD823AC-979A-199C-A7FB-D0CE1DB2F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5181600"/>
              <a:ext cx="32891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Ph.D. in algorithms/complexity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16E10A-2765-C5F0-194D-C7A852DD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ChatGPT</a:t>
            </a:r>
            <a:r>
              <a:rPr lang="en-US" dirty="0"/>
              <a:t> is not allowed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D63E6-F5A6-AA73-2176-E4E4588A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6" y="1264088"/>
            <a:ext cx="5894101" cy="880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4AFF3-CA98-1027-7C8F-2AB51366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" y="2532991"/>
            <a:ext cx="4136779" cy="3031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594A1-7348-DA37-E1D9-02683ED43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67" y="2575470"/>
            <a:ext cx="45085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EB2F10-9CBF-DCDE-74BE-08B5FC85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only way to do well is to work hard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CA23F-623A-C5AC-7B71-2FEBBEDF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511300"/>
            <a:ext cx="6350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49E50-3575-F084-A702-FA84847A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spirit of trust but verify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044ED-D018-975A-D695-D4793D44F06B}"/>
              </a:ext>
            </a:extLst>
          </p:cNvPr>
          <p:cNvSpPr txBox="1"/>
          <p:nvPr/>
        </p:nvSpPr>
        <p:spPr>
          <a:xfrm>
            <a:off x="816228" y="1828800"/>
            <a:ext cx="751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 will have access to a database of </a:t>
            </a:r>
            <a:r>
              <a:rPr lang="en-US" dirty="0" err="1"/>
              <a:t>ChatGPT</a:t>
            </a:r>
            <a:r>
              <a:rPr lang="en-US" dirty="0"/>
              <a:t> answers to cross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34129-6DE0-4C41-3909-8CBA56B71472}"/>
              </a:ext>
            </a:extLst>
          </p:cNvPr>
          <p:cNvSpPr txBox="1"/>
          <p:nvPr/>
        </p:nvSpPr>
        <p:spPr>
          <a:xfrm>
            <a:off x="830317" y="2722179"/>
            <a:ext cx="709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It’s no fun failing any of you but </a:t>
            </a:r>
            <a:r>
              <a:rPr lang="en-US" b="1" dirty="0">
                <a:solidFill>
                  <a:srgbClr val="FF0000"/>
                </a:solidFill>
              </a:rPr>
              <a:t>use of </a:t>
            </a:r>
            <a:r>
              <a:rPr lang="en-US" b="1" dirty="0" err="1">
                <a:solidFill>
                  <a:srgbClr val="FF0000"/>
                </a:solidFill>
              </a:rPr>
              <a:t>ChatGPT</a:t>
            </a:r>
            <a:r>
              <a:rPr lang="en-US" b="1" dirty="0">
                <a:solidFill>
                  <a:srgbClr val="FF0000"/>
                </a:solidFill>
              </a:rPr>
              <a:t> will result in an F</a:t>
            </a:r>
          </a:p>
        </p:txBody>
      </p:sp>
    </p:spTree>
    <p:extLst>
      <p:ext uri="{BB962C8B-B14F-4D97-AF65-F5344CB8AC3E}">
        <p14:creationId xmlns:p14="http://schemas.microsoft.com/office/powerpoint/2010/main" val="2304902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16E10A-2765-C5F0-194D-C7A852DD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ChatGPT</a:t>
            </a:r>
            <a:r>
              <a:rPr lang="en-US" dirty="0"/>
              <a:t> is not allowed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D63E6-F5A6-AA73-2176-E4E4588A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16" y="1264088"/>
            <a:ext cx="5894101" cy="880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4AFF3-CA98-1027-7C8F-2AB51366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3" y="2532991"/>
            <a:ext cx="4136779" cy="3031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F594A1-7348-DA37-E1D9-02683ED43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367" y="2575470"/>
            <a:ext cx="4508500" cy="2946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856369-18F0-D11E-56FF-0717DF6BC994}"/>
              </a:ext>
            </a:extLst>
          </p:cNvPr>
          <p:cNvSpPr/>
          <p:nvPr/>
        </p:nvSpPr>
        <p:spPr>
          <a:xfrm>
            <a:off x="4548367" y="3079531"/>
            <a:ext cx="4374916" cy="6201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103A-4180-714C-A681-55F4386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jobs will be done by 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6E308-A2EB-CF40-9418-29178C00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6218"/>
            <a:ext cx="9144000" cy="50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1021</Words>
  <Application>Microsoft Macintosh PowerPoint</Application>
  <PresentationFormat>On-screen Show (4:3)</PresentationFormat>
  <Paragraphs>156</Paragraphs>
  <Slides>60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Mangal</vt:lpstr>
      <vt:lpstr>Office Theme</vt:lpstr>
      <vt:lpstr>Syllabus Walkthrough</vt:lpstr>
      <vt:lpstr>Make sure you are on Piazza</vt:lpstr>
      <vt:lpstr>Access to Autolab</vt:lpstr>
      <vt:lpstr>Academic Dishonesty</vt:lpstr>
      <vt:lpstr>Withdrawing a suspect submission</vt:lpstr>
      <vt:lpstr>Use of ChatGPT is not allowed</vt:lpstr>
      <vt:lpstr>In spirit of trust but verify</vt:lpstr>
      <vt:lpstr>Use of ChatGPT is not allowed</vt:lpstr>
      <vt:lpstr>Coding jobs will be done by AI</vt:lpstr>
      <vt:lpstr>Coding jobs will be done by AI</vt:lpstr>
      <vt:lpstr>It happened sooner than expected</vt:lpstr>
      <vt:lpstr>So am I doomed?</vt:lpstr>
      <vt:lpstr>Read the syllabus CAREFULLY!</vt:lpstr>
      <vt:lpstr>In spirit of trust but verify</vt:lpstr>
      <vt:lpstr>Accessibility Resources</vt:lpstr>
      <vt:lpstr>Preferred Name</vt:lpstr>
      <vt:lpstr>Please follow COVID-19 policies</vt:lpstr>
      <vt:lpstr>Lectures will be videotaped</vt:lpstr>
      <vt:lpstr>One Stop Shop for the Course</vt:lpstr>
      <vt:lpstr>Three things to remember</vt:lpstr>
      <vt:lpstr>Wait.. What???</vt:lpstr>
      <vt:lpstr>Advice from 331 TAs</vt:lpstr>
      <vt:lpstr>More information on the quiz</vt:lpstr>
      <vt:lpstr>Autolab</vt:lpstr>
      <vt:lpstr>You can submit the following now</vt:lpstr>
      <vt:lpstr>Grading break-down</vt:lpstr>
      <vt:lpstr>Questions/Comments?</vt:lpstr>
      <vt:lpstr>Pre-requisites</vt:lpstr>
      <vt:lpstr>Critical Campus Resources</vt:lpstr>
      <vt:lpstr>TA Office hours</vt:lpstr>
      <vt:lpstr>Recitations</vt:lpstr>
      <vt:lpstr>Please stick to your recitation section</vt:lpstr>
      <vt:lpstr>Exams</vt:lpstr>
      <vt:lpstr>The HW structure</vt:lpstr>
      <vt:lpstr>Allowed Sources</vt:lpstr>
      <vt:lpstr>… even for programming Q</vt:lpstr>
      <vt:lpstr>Proof Idea vs. Proof Details</vt:lpstr>
      <vt:lpstr>~2 month long project!</vt:lpstr>
      <vt:lpstr>C++ vs Java/Python</vt:lpstr>
      <vt:lpstr>Questions/Comments?</vt:lpstr>
      <vt:lpstr>Bit more about the course</vt:lpstr>
      <vt:lpstr>We’ll do loads of</vt:lpstr>
      <vt:lpstr>An incorrect “proof”</vt:lpstr>
      <vt:lpstr>A more subtle incorrect “proof”</vt:lpstr>
      <vt:lpstr>PowerPoint Presentation</vt:lpstr>
      <vt:lpstr>A common complaint</vt:lpstr>
      <vt:lpstr>True because….</vt:lpstr>
      <vt:lpstr>False because…</vt:lpstr>
      <vt:lpstr>To get an A in the class</vt:lpstr>
      <vt:lpstr>A cautionary tale…</vt:lpstr>
      <vt:lpstr>Questions/Comments?</vt:lpstr>
      <vt:lpstr>How we will make 331</vt:lpstr>
      <vt:lpstr>What we’ll strive to do</vt:lpstr>
      <vt:lpstr>We’re not mind readers</vt:lpstr>
      <vt:lpstr>If you need it, ask for help</vt:lpstr>
      <vt:lpstr>More chances to recover</vt:lpstr>
      <vt:lpstr>Follow the Textbook</vt:lpstr>
      <vt:lpstr>PowerPoint Presentation</vt:lpstr>
      <vt:lpstr>The cautionary tale has a silver lining…</vt:lpstr>
      <vt:lpstr>The only way to do well is to work hard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Atri</dc:creator>
  <cp:lastModifiedBy>Atri Rudra</cp:lastModifiedBy>
  <cp:revision>49</cp:revision>
  <dcterms:created xsi:type="dcterms:W3CDTF">2011-08-31T00:43:08Z</dcterms:created>
  <dcterms:modified xsi:type="dcterms:W3CDTF">2023-08-26T17:23:21Z</dcterms:modified>
</cp:coreProperties>
</file>