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68" r:id="rId3"/>
    <p:sldId id="459" r:id="rId4"/>
    <p:sldId id="469" r:id="rId5"/>
    <p:sldId id="463" r:id="rId6"/>
    <p:sldId id="470" r:id="rId7"/>
    <p:sldId id="454" r:id="rId8"/>
    <p:sldId id="266" r:id="rId9"/>
    <p:sldId id="260" r:id="rId10"/>
    <p:sldId id="461" r:id="rId11"/>
    <p:sldId id="293" r:id="rId12"/>
    <p:sldId id="261" r:id="rId13"/>
    <p:sldId id="263" r:id="rId14"/>
    <p:sldId id="269" r:id="rId15"/>
    <p:sldId id="46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462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20"/>
  </p:normalViewPr>
  <p:slideViewPr>
    <p:cSldViewPr snapToGrid="0" snapToObjects="1">
      <p:cViewPr varScale="1">
        <p:scale>
          <a:sx n="105" d="100"/>
          <a:sy n="105" d="100"/>
        </p:scale>
        <p:origin x="1744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051544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291413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2D9FEA5-ECCD-0043-95DD-496DEC6E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449194"/>
            <a:ext cx="6955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Quick runtime analysis of </a:t>
            </a:r>
            <a:r>
              <a:rPr lang="en-US" altLang="en-US" sz="2800" dirty="0" err="1">
                <a:latin typeface="Arial" panose="020B0604020202020204" pitchFamily="34" charset="0"/>
              </a:rPr>
              <a:t>Prim’s+Kruskal’s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Just need to show that </a:t>
            </a:r>
            <a:r>
              <a:rPr lang="en-US" altLang="en-US" sz="1800">
                <a:solidFill>
                  <a:srgbClr val="660066"/>
                </a:solidFill>
              </a:rPr>
              <a:t>(V,T) </a:t>
            </a:r>
            <a:r>
              <a:rPr lang="en-US" altLang="en-US" sz="1800"/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74B8659-E3E4-A945-83A1-D74084CE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Removing distinct cost assumption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56F3-1A9D-7649-83FF-2986134C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17638"/>
            <a:ext cx="2387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9768E-08F9-F345-B52F-5D4D2139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3429000"/>
            <a:ext cx="1290637" cy="500063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7A9E4-4E5F-1446-9C81-45808908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985963"/>
            <a:ext cx="5816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Change all edge weights by very small amounts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8CFF7-E573-6947-8463-D7C8F935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876550"/>
            <a:ext cx="425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Make sure that all edge weights are distinct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51A12-2726-F04A-8921-0A0B4CDD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76663"/>
            <a:ext cx="19113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04182-126D-014A-8B21-19A9DA1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468947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MST for “</a:t>
            </a:r>
            <a:r>
              <a:rPr lang="en-US" altLang="ja-JP" sz="2000"/>
              <a:t>perturbed” weights is the same as for original</a:t>
            </a:r>
            <a:endParaRPr lang="en-US" alt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6F507-834F-1D48-B061-80DDC255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373688"/>
            <a:ext cx="496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Changes have to be small enough so that this holds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FDFB0CAC-5F67-6144-8409-098398BB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48363"/>
            <a:ext cx="6169025" cy="909637"/>
          </a:xfrm>
          <a:prstGeom prst="cloudCallout">
            <a:avLst>
              <a:gd name="adj1" fmla="val -17523"/>
              <a:gd name="adj2" fmla="val -95361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EXERCISE: Figure out how to change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10810E-BCDA-ED49-800C-675E567F54AB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D328C68C-F845-4543-B3BE-A552701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 for 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93C49EB-4449-6B40-B599-8A042C3A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7950"/>
            <a:ext cx="18494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B51CE5D-8F55-724B-9AAA-9B9012DE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FE19111A-F7C7-E34D-B408-9F533378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7654" name="TextBox 24">
            <a:extLst>
              <a:ext uri="{FF2B5EF4-FFF2-40B4-BE49-F238E27FC236}">
                <a16:creationId xmlns:a16="http://schemas.microsoft.com/office/drawing/2014/main" id="{AAD39E74-0DE3-0C4D-9098-000576B6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27655" name="TextBox 25">
            <a:extLst>
              <a:ext uri="{FF2B5EF4-FFF2-40B4-BE49-F238E27FC236}">
                <a16:creationId xmlns:a16="http://schemas.microsoft.com/office/drawing/2014/main" id="{3EFCE485-8B9A-7D49-9554-61E3D2D7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27656" name="TextBox 26">
            <a:extLst>
              <a:ext uri="{FF2B5EF4-FFF2-40B4-BE49-F238E27FC236}">
                <a16:creationId xmlns:a16="http://schemas.microsoft.com/office/drawing/2014/main" id="{57A018AD-44E2-AE46-9CF2-1E4AF24D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27657" name="TextBox 27">
            <a:extLst>
              <a:ext uri="{FF2B5EF4-FFF2-40B4-BE49-F238E27FC236}">
                <a16:creationId xmlns:a16="http://schemas.microsoft.com/office/drawing/2014/main" id="{04812184-61FF-AB48-9D12-801F495D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A03FB5F-36C4-504D-BD80-A07AFF32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33625"/>
            <a:ext cx="2757487" cy="1095375"/>
          </a:xfrm>
          <a:prstGeom prst="wedgeRoundRectCallout">
            <a:avLst>
              <a:gd name="adj1" fmla="val -41699"/>
              <a:gd name="adj2" fmla="val -103051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C56DDDE-B7D0-CB4B-8C15-2FCE0B0F250E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67BF47A-2980-E346-A851-20895F4B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Running time for Kruskal’s Algorithm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44CEC11-7FC2-2F46-BE00-A7EE5982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92CDDEBB-914D-C344-9B0C-B54AC01D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B8740358-59C7-7D4A-A138-DEDE6CA6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94AAF2B1-CF4D-BD40-8B5A-2E7A5299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2F4603D1-8AD3-E14F-B65A-02CFC1A5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CCC51E31-4BC3-AB40-8136-DC42BE47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859DBAA8-4369-8B44-999D-BF788D85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DD4C780-AC8C-6A48-860A-69F95402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6264275"/>
            <a:ext cx="5168900" cy="455613"/>
          </a:xfrm>
          <a:prstGeom prst="wedgeRoundRectCallout">
            <a:avLst>
              <a:gd name="adj1" fmla="val -18431"/>
              <a:gd name="adj2" fmla="val -152074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be verified in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O(m+n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70F2C85-4702-5D4F-8058-5DE45F65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859088"/>
            <a:ext cx="1995488" cy="1508125"/>
          </a:xfrm>
          <a:prstGeom prst="cloudCallout">
            <a:avLst>
              <a:gd name="adj1" fmla="val 110852"/>
              <a:gd name="adj2" fmla="val 21006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overall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E8B9A5C2-BB9B-584A-83AE-33BAFCBBB51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39888"/>
            <a:ext cx="5478463" cy="769937"/>
            <a:chOff x="457200" y="1639190"/>
            <a:chExt cx="5477836" cy="77074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47C8FC4-44F8-D649-AFF9-801AF4F7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639190"/>
              <a:ext cx="5477836" cy="770744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686" name="TextBox 12">
              <a:extLst>
                <a:ext uri="{FF2B5EF4-FFF2-40B4-BE49-F238E27FC236}">
                  <a16:creationId xmlns:a16="http://schemas.microsoft.com/office/drawing/2014/main" id="{4EBED969-ED9F-B547-9943-9D366BE2C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1" y="1802024"/>
              <a:ext cx="537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 be implemented in </a:t>
              </a:r>
              <a:r>
                <a:rPr lang="en-US" altLang="en-US" sz="1800">
                  <a:solidFill>
                    <a:srgbClr val="660066"/>
                  </a:solidFill>
                </a:rPr>
                <a:t>O(m log n) </a:t>
              </a:r>
              <a:r>
                <a:rPr lang="en-US" altLang="en-US" sz="1800"/>
                <a:t>time (Union-find 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4B707F5-9602-0B4B-93EC-983E5F64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9D792A2B-B62E-AA48-A1F7-01A85656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4.5, 4.6 of [KT]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D055AD1-A79C-4D4C-B7EA-CE3C119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2974A1C-7083-FE4E-8F6E-8316D7E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the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C1919-B929-C94A-8868-56D4C0E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78E89-1950-184A-9C69-F618C91D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79458-5962-F74E-8C98-1FF2A589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0D28D98-38AD-9D46-A4E9-05E0E7A2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00210-8943-644D-98B5-DD49D0CA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1FF4081-4743-CC47-9A06-EA24AB6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408E8-884B-B744-8809-A6AEDB1F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F420BC3-B0CB-074B-AC06-926CB7AD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30" name="TextBox 48">
            <a:extLst>
              <a:ext uri="{FF2B5EF4-FFF2-40B4-BE49-F238E27FC236}">
                <a16:creationId xmlns:a16="http://schemas.microsoft.com/office/drawing/2014/main" id="{8215B754-CFB3-FB46-B723-C0D1C339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30731" name="TextBox 45">
            <a:extLst>
              <a:ext uri="{FF2B5EF4-FFF2-40B4-BE49-F238E27FC236}">
                <a16:creationId xmlns:a16="http://schemas.microsoft.com/office/drawing/2014/main" id="{48E0E467-ACB1-5940-82B3-4BCDB67F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009BAFF-F067-5A48-A8A3-F43988D3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EE7C711-9E18-2941-9230-005536E8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2C4F195B-1231-8A41-804D-6DAA545A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060700"/>
            <a:ext cx="2173287" cy="1074738"/>
          </a:xfrm>
          <a:prstGeom prst="cloudCallout">
            <a:avLst>
              <a:gd name="adj1" fmla="val -141181"/>
              <a:gd name="adj2" fmla="val -1102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Done with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E593151-32B6-8048-B6B7-79F4731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Trivia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99B754EC-56F2-C743-A474-A7B0BC03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3688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F4506F5-4587-3D44-9CC9-53073C4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22B93301-5071-9D48-9FA1-644B033E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D1FB697E-9020-334E-B1E3-2B878A9E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E47A3021-ADAD-4242-B51F-875EEB82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“Patch up” the solutions to the sub-problems for the final solution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F750CB7-5295-2F4D-80C1-5085932B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A13B5E5-AE62-4B4D-BD07-F004E52D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5788"/>
            <a:ext cx="763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Given </a:t>
            </a:r>
            <a:r>
              <a:rPr lang="en-US" altLang="en-US" sz="2700">
                <a:solidFill>
                  <a:srgbClr val="660066"/>
                </a:solidFill>
              </a:rPr>
              <a:t>n</a:t>
            </a:r>
            <a:r>
              <a:rPr lang="en-US" altLang="en-US" sz="2700"/>
              <a:t> numbers order them from smallest to largest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6F948CED-551C-7D4F-AC0B-6114319E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95613"/>
            <a:ext cx="580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Works for any set of elements on which there is a total order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34CD45B-B300-9048-8FC2-259DEA4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Insertion Sort</a:t>
            </a:r>
          </a:p>
        </p:txBody>
      </p:sp>
      <p:sp>
        <p:nvSpPr>
          <p:cNvPr id="34818" name="TextBox 3">
            <a:extLst>
              <a:ext uri="{FF2B5EF4-FFF2-40B4-BE49-F238E27FC236}">
                <a16:creationId xmlns:a16="http://schemas.microsoft.com/office/drawing/2014/main" id="{A97AE17E-2735-3D48-87BD-4D84F7BE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6065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,….,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5C27066-69E2-EB4D-B4EB-FCD9569D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1182688"/>
            <a:ext cx="3397250" cy="1822450"/>
          </a:xfrm>
          <a:prstGeom prst="cloudCallout">
            <a:avLst>
              <a:gd name="adj1" fmla="val -11889"/>
              <a:gd name="adj2" fmla="val 434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Make sure that all the processed numbers are sorted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4CC05-2A62-7648-A6F4-5EA3B930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95500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6A6EFA7-21F5-3F46-9E32-E1C9F8724E29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451100"/>
            <a:ext cx="5127625" cy="2693988"/>
            <a:chOff x="720959" y="2451856"/>
            <a:chExt cx="5128117" cy="269367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7B6610F-7A41-CC43-9240-C9553D395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59" y="2451856"/>
              <a:ext cx="5128117" cy="2693679"/>
            </a:xfrm>
            <a:custGeom>
              <a:avLst/>
              <a:gdLst>
                <a:gd name="T0" fmla="*/ 28038 w 5128117"/>
                <a:gd name="T1" fmla="*/ 414012 h 2693679"/>
                <a:gd name="T2" fmla="*/ 49748 w 5128117"/>
                <a:gd name="T3" fmla="*/ 2140046 h 2693679"/>
                <a:gd name="T4" fmla="*/ 82313 w 5128117"/>
                <a:gd name="T5" fmla="*/ 2292024 h 2693679"/>
                <a:gd name="T6" fmla="*/ 93168 w 5128117"/>
                <a:gd name="T7" fmla="*/ 2357157 h 2693679"/>
                <a:gd name="T8" fmla="*/ 104023 w 5128117"/>
                <a:gd name="T9" fmla="*/ 2585124 h 2693679"/>
                <a:gd name="T10" fmla="*/ 125733 w 5128117"/>
                <a:gd name="T11" fmla="*/ 2661113 h 2693679"/>
                <a:gd name="T12" fmla="*/ 158298 w 5128117"/>
                <a:gd name="T13" fmla="*/ 2671968 h 2693679"/>
                <a:gd name="T14" fmla="*/ 190863 w 5128117"/>
                <a:gd name="T15" fmla="*/ 2693679 h 2693679"/>
                <a:gd name="T16" fmla="*/ 744469 w 5128117"/>
                <a:gd name="T17" fmla="*/ 2682824 h 2693679"/>
                <a:gd name="T18" fmla="*/ 863874 w 5128117"/>
                <a:gd name="T19" fmla="*/ 2671968 h 2693679"/>
                <a:gd name="T20" fmla="*/ 1308930 w 5128117"/>
                <a:gd name="T21" fmla="*/ 2661113 h 2693679"/>
                <a:gd name="T22" fmla="*/ 1515176 w 5128117"/>
                <a:gd name="T23" fmla="*/ 2650257 h 2693679"/>
                <a:gd name="T24" fmla="*/ 1623726 w 5128117"/>
                <a:gd name="T25" fmla="*/ 2628546 h 2693679"/>
                <a:gd name="T26" fmla="*/ 1992797 w 5128117"/>
                <a:gd name="T27" fmla="*/ 2574268 h 2693679"/>
                <a:gd name="T28" fmla="*/ 2426998 w 5128117"/>
                <a:gd name="T29" fmla="*/ 2552557 h 2693679"/>
                <a:gd name="T30" fmla="*/ 2481273 w 5128117"/>
                <a:gd name="T31" fmla="*/ 2519990 h 2693679"/>
                <a:gd name="T32" fmla="*/ 2513838 w 5128117"/>
                <a:gd name="T33" fmla="*/ 2498279 h 2693679"/>
                <a:gd name="T34" fmla="*/ 3924991 w 5128117"/>
                <a:gd name="T35" fmla="*/ 2487424 h 2693679"/>
                <a:gd name="T36" fmla="*/ 4076961 w 5128117"/>
                <a:gd name="T37" fmla="*/ 2433146 h 2693679"/>
                <a:gd name="T38" fmla="*/ 4109526 w 5128117"/>
                <a:gd name="T39" fmla="*/ 2422290 h 2693679"/>
                <a:gd name="T40" fmla="*/ 4652277 w 5128117"/>
                <a:gd name="T41" fmla="*/ 2411435 h 2693679"/>
                <a:gd name="T42" fmla="*/ 4717408 w 5128117"/>
                <a:gd name="T43" fmla="*/ 2400579 h 2693679"/>
                <a:gd name="T44" fmla="*/ 4804248 w 5128117"/>
                <a:gd name="T45" fmla="*/ 2389724 h 2693679"/>
                <a:gd name="T46" fmla="*/ 4912798 w 5128117"/>
                <a:gd name="T47" fmla="*/ 2368013 h 2693679"/>
                <a:gd name="T48" fmla="*/ 5032203 w 5128117"/>
                <a:gd name="T49" fmla="*/ 2357157 h 2693679"/>
                <a:gd name="T50" fmla="*/ 5097333 w 5128117"/>
                <a:gd name="T51" fmla="*/ 2335446 h 2693679"/>
                <a:gd name="T52" fmla="*/ 5119043 w 5128117"/>
                <a:gd name="T53" fmla="*/ 2302879 h 2693679"/>
                <a:gd name="T54" fmla="*/ 5097333 w 5128117"/>
                <a:gd name="T55" fmla="*/ 2053201 h 2693679"/>
                <a:gd name="T56" fmla="*/ 5075623 w 5128117"/>
                <a:gd name="T57" fmla="*/ 1727535 h 2693679"/>
                <a:gd name="T58" fmla="*/ 5064768 w 5128117"/>
                <a:gd name="T59" fmla="*/ 1640690 h 2693679"/>
                <a:gd name="T60" fmla="*/ 5010493 w 5128117"/>
                <a:gd name="T61" fmla="*/ 1586412 h 2693679"/>
                <a:gd name="T62" fmla="*/ 4977928 w 5128117"/>
                <a:gd name="T63" fmla="*/ 1380157 h 2693679"/>
                <a:gd name="T64" fmla="*/ 4967073 w 5128117"/>
                <a:gd name="T65" fmla="*/ 1325879 h 2693679"/>
                <a:gd name="T66" fmla="*/ 4956218 w 5128117"/>
                <a:gd name="T67" fmla="*/ 1228179 h 2693679"/>
                <a:gd name="T68" fmla="*/ 4891088 w 5128117"/>
                <a:gd name="T69" fmla="*/ 1011068 h 2693679"/>
                <a:gd name="T70" fmla="*/ 4858523 w 5128117"/>
                <a:gd name="T71" fmla="*/ 978501 h 2693679"/>
                <a:gd name="T72" fmla="*/ 4825958 w 5128117"/>
                <a:gd name="T73" fmla="*/ 967645 h 2693679"/>
                <a:gd name="T74" fmla="*/ 4684842 w 5128117"/>
                <a:gd name="T75" fmla="*/ 945934 h 2693679"/>
                <a:gd name="T76" fmla="*/ 3968411 w 5128117"/>
                <a:gd name="T77" fmla="*/ 956790 h 2693679"/>
                <a:gd name="T78" fmla="*/ 3935846 w 5128117"/>
                <a:gd name="T79" fmla="*/ 967645 h 2693679"/>
                <a:gd name="T80" fmla="*/ 3425660 w 5128117"/>
                <a:gd name="T81" fmla="*/ 989357 h 2693679"/>
                <a:gd name="T82" fmla="*/ 2481273 w 5128117"/>
                <a:gd name="T83" fmla="*/ 1000212 h 2693679"/>
                <a:gd name="T84" fmla="*/ 2416143 w 5128117"/>
                <a:gd name="T85" fmla="*/ 1043634 h 2693679"/>
                <a:gd name="T86" fmla="*/ 2372723 w 5128117"/>
                <a:gd name="T87" fmla="*/ 1054490 h 2693679"/>
                <a:gd name="T88" fmla="*/ 2231607 w 5128117"/>
                <a:gd name="T89" fmla="*/ 1076201 h 2693679"/>
                <a:gd name="T90" fmla="*/ 1764841 w 5128117"/>
                <a:gd name="T91" fmla="*/ 1065345 h 2693679"/>
                <a:gd name="T92" fmla="*/ 1634581 w 5128117"/>
                <a:gd name="T93" fmla="*/ 1043634 h 2693679"/>
                <a:gd name="T94" fmla="*/ 1623726 w 5128117"/>
                <a:gd name="T95" fmla="*/ 1011068 h 2693679"/>
                <a:gd name="T96" fmla="*/ 1602016 w 5128117"/>
                <a:gd name="T97" fmla="*/ 978501 h 2693679"/>
                <a:gd name="T98" fmla="*/ 1569451 w 5128117"/>
                <a:gd name="T99" fmla="*/ 891656 h 2693679"/>
                <a:gd name="T100" fmla="*/ 1536886 w 5128117"/>
                <a:gd name="T101" fmla="*/ 826523 h 2693679"/>
                <a:gd name="T102" fmla="*/ 1526031 w 5128117"/>
                <a:gd name="T103" fmla="*/ 468290 h 2693679"/>
                <a:gd name="T104" fmla="*/ 1406626 w 5128117"/>
                <a:gd name="T105" fmla="*/ 435723 h 2693679"/>
                <a:gd name="T106" fmla="*/ 1384915 w 5128117"/>
                <a:gd name="T107" fmla="*/ 414012 h 2693679"/>
                <a:gd name="T108" fmla="*/ 1341495 w 5128117"/>
                <a:gd name="T109" fmla="*/ 348878 h 2693679"/>
                <a:gd name="T110" fmla="*/ 1330640 w 5128117"/>
                <a:gd name="T111" fmla="*/ 305456 h 2693679"/>
                <a:gd name="T112" fmla="*/ 1298075 w 5128117"/>
                <a:gd name="T113" fmla="*/ 294601 h 2693679"/>
                <a:gd name="T114" fmla="*/ 1146105 w 5128117"/>
                <a:gd name="T115" fmla="*/ 272890 h 2693679"/>
                <a:gd name="T116" fmla="*/ 483949 w 5128117"/>
                <a:gd name="T117" fmla="*/ 272890 h 2693679"/>
                <a:gd name="T118" fmla="*/ 397108 w 5128117"/>
                <a:gd name="T119" fmla="*/ 283745 h 2693679"/>
                <a:gd name="T120" fmla="*/ 158298 w 5128117"/>
                <a:gd name="T121" fmla="*/ 305456 h 2693679"/>
                <a:gd name="T122" fmla="*/ 38893 w 5128117"/>
                <a:gd name="T123" fmla="*/ 327167 h 2693679"/>
                <a:gd name="T124" fmla="*/ 6328 w 5128117"/>
                <a:gd name="T125" fmla="*/ 338023 h 2693679"/>
                <a:gd name="T126" fmla="*/ 28038 w 5128117"/>
                <a:gd name="T127" fmla="*/ 414012 h 2693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0" t="0" r="r" b="b"/>
              <a:pathLst>
                <a:path w="5128117" h="2693679">
                  <a:moveTo>
                    <a:pt x="28038" y="414012"/>
                  </a:moveTo>
                  <a:cubicBezTo>
                    <a:pt x="35275" y="714349"/>
                    <a:pt x="17809" y="0"/>
                    <a:pt x="49748" y="2140046"/>
                  </a:cubicBezTo>
                  <a:cubicBezTo>
                    <a:pt x="50740" y="2206489"/>
                    <a:pt x="67564" y="2228110"/>
                    <a:pt x="82313" y="2292024"/>
                  </a:cubicBezTo>
                  <a:cubicBezTo>
                    <a:pt x="87262" y="2313471"/>
                    <a:pt x="89550" y="2335446"/>
                    <a:pt x="93168" y="2357157"/>
                  </a:cubicBezTo>
                  <a:cubicBezTo>
                    <a:pt x="96786" y="2433146"/>
                    <a:pt x="97957" y="2509291"/>
                    <a:pt x="104023" y="2585124"/>
                  </a:cubicBezTo>
                  <a:cubicBezTo>
                    <a:pt x="104047" y="2585430"/>
                    <a:pt x="120596" y="2655975"/>
                    <a:pt x="125733" y="2661113"/>
                  </a:cubicBezTo>
                  <a:cubicBezTo>
                    <a:pt x="133824" y="2669204"/>
                    <a:pt x="147443" y="2668350"/>
                    <a:pt x="158298" y="2671968"/>
                  </a:cubicBezTo>
                  <a:cubicBezTo>
                    <a:pt x="169153" y="2679205"/>
                    <a:pt x="177819" y="2693437"/>
                    <a:pt x="190863" y="2693679"/>
                  </a:cubicBezTo>
                  <a:lnTo>
                    <a:pt x="744469" y="2682824"/>
                  </a:lnTo>
                  <a:cubicBezTo>
                    <a:pt x="784414" y="2681535"/>
                    <a:pt x="823938" y="2673504"/>
                    <a:pt x="863874" y="2671968"/>
                  </a:cubicBezTo>
                  <a:cubicBezTo>
                    <a:pt x="1012160" y="2666264"/>
                    <a:pt x="1160578" y="2664731"/>
                    <a:pt x="1308930" y="2661113"/>
                  </a:cubicBezTo>
                  <a:cubicBezTo>
                    <a:pt x="1377679" y="2657494"/>
                    <a:pt x="1446535" y="2655537"/>
                    <a:pt x="1515176" y="2650257"/>
                  </a:cubicBezTo>
                  <a:cubicBezTo>
                    <a:pt x="1711692" y="2635140"/>
                    <a:pt x="1518051" y="2648676"/>
                    <a:pt x="1623726" y="2628546"/>
                  </a:cubicBezTo>
                  <a:cubicBezTo>
                    <a:pt x="1761801" y="2602244"/>
                    <a:pt x="1855095" y="2590157"/>
                    <a:pt x="1992797" y="2574268"/>
                  </a:cubicBezTo>
                  <a:cubicBezTo>
                    <a:pt x="2168794" y="2553960"/>
                    <a:pt x="2186341" y="2560580"/>
                    <a:pt x="2426998" y="2552557"/>
                  </a:cubicBezTo>
                  <a:cubicBezTo>
                    <a:pt x="2445090" y="2541701"/>
                    <a:pt x="2463382" y="2531173"/>
                    <a:pt x="2481273" y="2519990"/>
                  </a:cubicBezTo>
                  <a:cubicBezTo>
                    <a:pt x="2492336" y="2513075"/>
                    <a:pt x="2500795" y="2498573"/>
                    <a:pt x="2513838" y="2498279"/>
                  </a:cubicBezTo>
                  <a:cubicBezTo>
                    <a:pt x="2984117" y="2487671"/>
                    <a:pt x="3454607" y="2491042"/>
                    <a:pt x="3924991" y="2487424"/>
                  </a:cubicBezTo>
                  <a:cubicBezTo>
                    <a:pt x="4011572" y="2465777"/>
                    <a:pt x="3940573" y="2485606"/>
                    <a:pt x="4076961" y="2433146"/>
                  </a:cubicBezTo>
                  <a:cubicBezTo>
                    <a:pt x="4087641" y="2429038"/>
                    <a:pt x="4098092" y="2422721"/>
                    <a:pt x="4109526" y="2422290"/>
                  </a:cubicBezTo>
                  <a:cubicBezTo>
                    <a:pt x="4290350" y="2415466"/>
                    <a:pt x="4471360" y="2415053"/>
                    <a:pt x="4652277" y="2411435"/>
                  </a:cubicBezTo>
                  <a:cubicBezTo>
                    <a:pt x="4673987" y="2407816"/>
                    <a:pt x="4695619" y="2403692"/>
                    <a:pt x="4717408" y="2400579"/>
                  </a:cubicBezTo>
                  <a:cubicBezTo>
                    <a:pt x="4746287" y="2396453"/>
                    <a:pt x="4775473" y="2394520"/>
                    <a:pt x="4804248" y="2389724"/>
                  </a:cubicBezTo>
                  <a:cubicBezTo>
                    <a:pt x="4925034" y="2369592"/>
                    <a:pt x="4750316" y="2387129"/>
                    <a:pt x="4912798" y="2368013"/>
                  </a:cubicBezTo>
                  <a:cubicBezTo>
                    <a:pt x="4952490" y="2363343"/>
                    <a:pt x="4992401" y="2360776"/>
                    <a:pt x="5032203" y="2357157"/>
                  </a:cubicBezTo>
                  <a:cubicBezTo>
                    <a:pt x="5053913" y="2349920"/>
                    <a:pt x="5077927" y="2347575"/>
                    <a:pt x="5097333" y="2335446"/>
                  </a:cubicBezTo>
                  <a:cubicBezTo>
                    <a:pt x="5108396" y="2328531"/>
                    <a:pt x="5118476" y="2315913"/>
                    <a:pt x="5119043" y="2302879"/>
                  </a:cubicBezTo>
                  <a:cubicBezTo>
                    <a:pt x="5126514" y="2131035"/>
                    <a:pt x="5128117" y="2145557"/>
                    <a:pt x="5097333" y="2053201"/>
                  </a:cubicBezTo>
                  <a:cubicBezTo>
                    <a:pt x="5090151" y="1923925"/>
                    <a:pt x="5087827" y="1849583"/>
                    <a:pt x="5075623" y="1727535"/>
                  </a:cubicBezTo>
                  <a:cubicBezTo>
                    <a:pt x="5072720" y="1698506"/>
                    <a:pt x="5076993" y="1667179"/>
                    <a:pt x="5064768" y="1640690"/>
                  </a:cubicBezTo>
                  <a:cubicBezTo>
                    <a:pt x="5054046" y="1617459"/>
                    <a:pt x="5028585" y="1604505"/>
                    <a:pt x="5010493" y="1586412"/>
                  </a:cubicBezTo>
                  <a:cubicBezTo>
                    <a:pt x="4969786" y="1464286"/>
                    <a:pt x="4998945" y="1569318"/>
                    <a:pt x="4977928" y="1380157"/>
                  </a:cubicBezTo>
                  <a:cubicBezTo>
                    <a:pt x="4975891" y="1361819"/>
                    <a:pt x="4969682" y="1344145"/>
                    <a:pt x="4967073" y="1325879"/>
                  </a:cubicBezTo>
                  <a:cubicBezTo>
                    <a:pt x="4962439" y="1293441"/>
                    <a:pt x="4960456" y="1260671"/>
                    <a:pt x="4956218" y="1228179"/>
                  </a:cubicBezTo>
                  <a:cubicBezTo>
                    <a:pt x="4943920" y="1133886"/>
                    <a:pt x="4956213" y="1076197"/>
                    <a:pt x="4891088" y="1011068"/>
                  </a:cubicBezTo>
                  <a:cubicBezTo>
                    <a:pt x="4880233" y="1000212"/>
                    <a:pt x="4871296" y="987017"/>
                    <a:pt x="4858523" y="978501"/>
                  </a:cubicBezTo>
                  <a:cubicBezTo>
                    <a:pt x="4849003" y="972154"/>
                    <a:pt x="4836960" y="970789"/>
                    <a:pt x="4825958" y="967645"/>
                  </a:cubicBezTo>
                  <a:cubicBezTo>
                    <a:pt x="4766139" y="950553"/>
                    <a:pt x="4763568" y="954682"/>
                    <a:pt x="4684842" y="945934"/>
                  </a:cubicBezTo>
                  <a:lnTo>
                    <a:pt x="3968411" y="956790"/>
                  </a:lnTo>
                  <a:cubicBezTo>
                    <a:pt x="3956974" y="957122"/>
                    <a:pt x="3947231" y="966506"/>
                    <a:pt x="3935846" y="967645"/>
                  </a:cubicBezTo>
                  <a:cubicBezTo>
                    <a:pt x="3831417" y="978088"/>
                    <a:pt x="3480586" y="988418"/>
                    <a:pt x="3425660" y="989357"/>
                  </a:cubicBezTo>
                  <a:lnTo>
                    <a:pt x="2481273" y="1000212"/>
                  </a:lnTo>
                  <a:cubicBezTo>
                    <a:pt x="2459563" y="1014686"/>
                    <a:pt x="2439481" y="1031965"/>
                    <a:pt x="2416143" y="1043634"/>
                  </a:cubicBezTo>
                  <a:cubicBezTo>
                    <a:pt x="2402799" y="1050306"/>
                    <a:pt x="2387068" y="1050391"/>
                    <a:pt x="2372723" y="1054490"/>
                  </a:cubicBezTo>
                  <a:cubicBezTo>
                    <a:pt x="2288470" y="1078563"/>
                    <a:pt x="2406168" y="1058743"/>
                    <a:pt x="2231607" y="1076201"/>
                  </a:cubicBezTo>
                  <a:cubicBezTo>
                    <a:pt x="2076018" y="1072582"/>
                    <a:pt x="1920241" y="1073822"/>
                    <a:pt x="1764841" y="1065345"/>
                  </a:cubicBezTo>
                  <a:cubicBezTo>
                    <a:pt x="1720887" y="1062947"/>
                    <a:pt x="1675666" y="1059436"/>
                    <a:pt x="1634581" y="1043634"/>
                  </a:cubicBezTo>
                  <a:cubicBezTo>
                    <a:pt x="1623901" y="1039526"/>
                    <a:pt x="1628843" y="1021303"/>
                    <a:pt x="1623726" y="1011068"/>
                  </a:cubicBezTo>
                  <a:cubicBezTo>
                    <a:pt x="1617892" y="999399"/>
                    <a:pt x="1607850" y="990170"/>
                    <a:pt x="1602016" y="978501"/>
                  </a:cubicBezTo>
                  <a:cubicBezTo>
                    <a:pt x="1541035" y="856532"/>
                    <a:pt x="1607033" y="976220"/>
                    <a:pt x="1569451" y="891656"/>
                  </a:cubicBezTo>
                  <a:cubicBezTo>
                    <a:pt x="1559593" y="869474"/>
                    <a:pt x="1547741" y="848234"/>
                    <a:pt x="1536886" y="826523"/>
                  </a:cubicBezTo>
                  <a:cubicBezTo>
                    <a:pt x="1533268" y="707112"/>
                    <a:pt x="1563808" y="581626"/>
                    <a:pt x="1526031" y="468290"/>
                  </a:cubicBezTo>
                  <a:cubicBezTo>
                    <a:pt x="1512985" y="429151"/>
                    <a:pt x="1445131" y="450533"/>
                    <a:pt x="1406626" y="435723"/>
                  </a:cubicBezTo>
                  <a:cubicBezTo>
                    <a:pt x="1397074" y="432049"/>
                    <a:pt x="1391056" y="422200"/>
                    <a:pt x="1384915" y="414012"/>
                  </a:cubicBezTo>
                  <a:cubicBezTo>
                    <a:pt x="1369259" y="393137"/>
                    <a:pt x="1341495" y="348878"/>
                    <a:pt x="1341495" y="348878"/>
                  </a:cubicBezTo>
                  <a:cubicBezTo>
                    <a:pt x="1337877" y="334404"/>
                    <a:pt x="1339960" y="317106"/>
                    <a:pt x="1330640" y="305456"/>
                  </a:cubicBezTo>
                  <a:cubicBezTo>
                    <a:pt x="1323492" y="296521"/>
                    <a:pt x="1309077" y="297745"/>
                    <a:pt x="1298075" y="294601"/>
                  </a:cubicBezTo>
                  <a:cubicBezTo>
                    <a:pt x="1234506" y="276438"/>
                    <a:pt x="1232624" y="281542"/>
                    <a:pt x="1146105" y="272890"/>
                  </a:cubicBezTo>
                  <a:cubicBezTo>
                    <a:pt x="896409" y="222946"/>
                    <a:pt x="1074007" y="254450"/>
                    <a:pt x="483949" y="272890"/>
                  </a:cubicBezTo>
                  <a:cubicBezTo>
                    <a:pt x="454791" y="273801"/>
                    <a:pt x="426135" y="280842"/>
                    <a:pt x="397108" y="283745"/>
                  </a:cubicBezTo>
                  <a:lnTo>
                    <a:pt x="158298" y="305456"/>
                  </a:lnTo>
                  <a:cubicBezTo>
                    <a:pt x="118496" y="312693"/>
                    <a:pt x="78449" y="318690"/>
                    <a:pt x="38893" y="327167"/>
                  </a:cubicBezTo>
                  <a:cubicBezTo>
                    <a:pt x="27705" y="329565"/>
                    <a:pt x="8810" y="326853"/>
                    <a:pt x="6328" y="338023"/>
                  </a:cubicBezTo>
                  <a:cubicBezTo>
                    <a:pt x="0" y="366502"/>
                    <a:pt x="20801" y="113675"/>
                    <a:pt x="28038" y="414012"/>
                  </a:cubicBezTo>
                  <a:close/>
                </a:path>
              </a:pathLst>
            </a:custGeom>
            <a:solidFill>
              <a:srgbClr val="FAC090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4854" name="Group 11">
              <a:extLst>
                <a:ext uri="{FF2B5EF4-FFF2-40B4-BE49-F238E27FC236}">
                  <a16:creationId xmlns:a16="http://schemas.microsoft.com/office/drawing/2014/main" id="{FA4DF641-EC26-904B-A4FD-2F6F088AB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72" y="2844157"/>
              <a:ext cx="4582551" cy="2106100"/>
              <a:chOff x="803272" y="2844157"/>
              <a:chExt cx="4582551" cy="2106100"/>
            </a:xfrm>
          </p:grpSpPr>
          <p:sp>
            <p:nvSpPr>
              <p:cNvPr id="34855" name="TextBox 6">
                <a:extLst>
                  <a:ext uri="{FF2B5EF4-FFF2-40B4-BE49-F238E27FC236}">
                    <a16:creationId xmlns:a16="http://schemas.microsoft.com/office/drawing/2014/main" id="{65A68034-50B7-2149-93F9-EDCD1997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2844157"/>
                <a:ext cx="7396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  <a:r>
                  <a:rPr lang="en-US" altLang="en-US" sz="1800"/>
                  <a:t>=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</a:p>
            </p:txBody>
          </p:sp>
          <p:sp>
            <p:nvSpPr>
              <p:cNvPr id="34856" name="TextBox 7">
                <a:extLst>
                  <a:ext uri="{FF2B5EF4-FFF2-40B4-BE49-F238E27FC236}">
                    <a16:creationId xmlns:a16="http://schemas.microsoft.com/office/drawing/2014/main" id="{0FB20CBB-2F52-A445-AD60-14971AE39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3244334"/>
                <a:ext cx="12267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for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2 … n</a:t>
                </a:r>
              </a:p>
            </p:txBody>
          </p:sp>
          <p:sp>
            <p:nvSpPr>
              <p:cNvPr id="34857" name="TextBox 8">
                <a:extLst>
                  <a:ext uri="{FF2B5EF4-FFF2-40B4-BE49-F238E27FC236}">
                    <a16:creationId xmlns:a16="http://schemas.microsoft.com/office/drawing/2014/main" id="{E8719957-6D67-B04C-BCA1-CF4CE0E40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3679913"/>
                <a:ext cx="418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Find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1 ≤ j ≤ i </a:t>
                </a:r>
                <a:r>
                  <a:rPr lang="en-US" altLang="en-US" sz="1800"/>
                  <a:t>s.t.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 lies between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j-1</a:t>
                </a:r>
                <a:r>
                  <a:rPr lang="en-US" altLang="en-US" sz="1800"/>
                  <a:t> and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 </a:t>
                </a:r>
              </a:p>
            </p:txBody>
          </p:sp>
          <p:sp>
            <p:nvSpPr>
              <p:cNvPr id="34858" name="TextBox 9">
                <a:extLst>
                  <a:ext uri="{FF2B5EF4-FFF2-40B4-BE49-F238E27FC236}">
                    <a16:creationId xmlns:a16="http://schemas.microsoft.com/office/drawing/2014/main" id="{0A6BDC82-ADC0-6B48-87F0-FACDCC07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146702"/>
                <a:ext cx="30392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Move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 to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i-1</a:t>
                </a:r>
                <a:r>
                  <a:rPr lang="en-US" altLang="en-US" sz="1800" baseline="-25000"/>
                  <a:t> </a:t>
                </a:r>
                <a:r>
                  <a:rPr lang="en-US" altLang="en-US" sz="1800"/>
                  <a:t>one cell </a:t>
                </a:r>
                <a:r>
                  <a:rPr lang="ja-JP" altLang="en-US" sz="1800"/>
                  <a:t>“</a:t>
                </a:r>
                <a:r>
                  <a:rPr lang="en-US" altLang="ja-JP" sz="1800"/>
                  <a:t>down</a:t>
                </a:r>
                <a:r>
                  <a:rPr lang="ja-JP" altLang="en-US" sz="1800"/>
                  <a:t>”</a:t>
                </a:r>
                <a:endParaRPr lang="en-US" altLang="en-US" sz="1800"/>
              </a:p>
            </p:txBody>
          </p:sp>
          <p:sp>
            <p:nvSpPr>
              <p:cNvPr id="34859" name="TextBox 10">
                <a:extLst>
                  <a:ext uri="{FF2B5EF4-FFF2-40B4-BE49-F238E27FC236}">
                    <a16:creationId xmlns:a16="http://schemas.microsoft.com/office/drawing/2014/main" id="{97D76921-9B25-A44B-A940-7C66B6760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580925"/>
                <a:ext cx="603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4D27FC54-E526-C449-8D38-DEF59CD25363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516438"/>
            <a:ext cx="301625" cy="1552575"/>
            <a:chOff x="6513014" y="4516034"/>
            <a:chExt cx="301660" cy="1552831"/>
          </a:xfrm>
        </p:grpSpPr>
        <p:sp>
          <p:nvSpPr>
            <p:cNvPr id="34849" name="TextBox 14">
              <a:extLst>
                <a:ext uri="{FF2B5EF4-FFF2-40B4-BE49-F238E27FC236}">
                  <a16:creationId xmlns:a16="http://schemas.microsoft.com/office/drawing/2014/main" id="{6C291BCF-9234-9345-B4D4-18F6885F4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50" name="TextBox 15">
              <a:extLst>
                <a:ext uri="{FF2B5EF4-FFF2-40B4-BE49-F238E27FC236}">
                  <a16:creationId xmlns:a16="http://schemas.microsoft.com/office/drawing/2014/main" id="{CA2C36E1-CD58-7947-A0B8-AFFFEA3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51" name="TextBox 16">
              <a:extLst>
                <a:ext uri="{FF2B5EF4-FFF2-40B4-BE49-F238E27FC236}">
                  <a16:creationId xmlns:a16="http://schemas.microsoft.com/office/drawing/2014/main" id="{D2B27DCE-8EAE-684C-AA80-D0DD2686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52" name="TextBox 17">
              <a:extLst>
                <a:ext uri="{FF2B5EF4-FFF2-40B4-BE49-F238E27FC236}">
                  <a16:creationId xmlns:a16="http://schemas.microsoft.com/office/drawing/2014/main" id="{68CB1BD5-00B9-854B-9F3C-8AF9BFD5B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9BE85C4-ACEE-C241-AE7B-0037B9D31337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146550"/>
            <a:ext cx="1260475" cy="369888"/>
            <a:chOff x="6513014" y="4146702"/>
            <a:chExt cx="1261185" cy="369332"/>
          </a:xfrm>
        </p:grpSpPr>
        <p:sp>
          <p:nvSpPr>
            <p:cNvPr id="34847" name="TextBox 20">
              <a:extLst>
                <a:ext uri="{FF2B5EF4-FFF2-40B4-BE49-F238E27FC236}">
                  <a16:creationId xmlns:a16="http://schemas.microsoft.com/office/drawing/2014/main" id="{82DAEA10-B522-DA4E-968F-449D41070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146702"/>
              <a:ext cx="295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34848" name="TextBox 21">
              <a:extLst>
                <a:ext uri="{FF2B5EF4-FFF2-40B4-BE49-F238E27FC236}">
                  <a16:creationId xmlns:a16="http://schemas.microsoft.com/office/drawing/2014/main" id="{202D8E88-4169-8B41-A74A-16C294C43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256" y="4146702"/>
              <a:ext cx="3059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6E3720A-E081-6246-91F9-2940C29227BC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537075"/>
            <a:ext cx="301625" cy="1552575"/>
            <a:chOff x="6513014" y="4516034"/>
            <a:chExt cx="301660" cy="1552831"/>
          </a:xfrm>
        </p:grpSpPr>
        <p:sp>
          <p:nvSpPr>
            <p:cNvPr id="34843" name="TextBox 25">
              <a:extLst>
                <a:ext uri="{FF2B5EF4-FFF2-40B4-BE49-F238E27FC236}">
                  <a16:creationId xmlns:a16="http://schemas.microsoft.com/office/drawing/2014/main" id="{A8140808-DD7B-0D44-B9DC-73001BC6C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4" name="TextBox 26">
              <a:extLst>
                <a:ext uri="{FF2B5EF4-FFF2-40B4-BE49-F238E27FC236}">
                  <a16:creationId xmlns:a16="http://schemas.microsoft.com/office/drawing/2014/main" id="{A74849D0-6AE1-D846-9631-3B86D68B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5" name="TextBox 27">
              <a:extLst>
                <a:ext uri="{FF2B5EF4-FFF2-40B4-BE49-F238E27FC236}">
                  <a16:creationId xmlns:a16="http://schemas.microsoft.com/office/drawing/2014/main" id="{FB23A552-8F84-FB41-9980-7F66CE85F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6" name="TextBox 28">
              <a:extLst>
                <a:ext uri="{FF2B5EF4-FFF2-40B4-BE49-F238E27FC236}">
                  <a16:creationId xmlns:a16="http://schemas.microsoft.com/office/drawing/2014/main" id="{BE42C2F1-D583-4F41-B565-2C73017D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2BCB1B2E-CCA5-5D46-9E82-DF062FD1B1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16438"/>
            <a:ext cx="301625" cy="1552575"/>
            <a:chOff x="6513014" y="4516034"/>
            <a:chExt cx="301660" cy="1552831"/>
          </a:xfrm>
        </p:grpSpPr>
        <p:sp>
          <p:nvSpPr>
            <p:cNvPr id="34839" name="TextBox 30">
              <a:extLst>
                <a:ext uri="{FF2B5EF4-FFF2-40B4-BE49-F238E27FC236}">
                  <a16:creationId xmlns:a16="http://schemas.microsoft.com/office/drawing/2014/main" id="{A3296EA7-C91D-1C4A-AD06-2DCBCFEF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40" name="TextBox 31">
              <a:extLst>
                <a:ext uri="{FF2B5EF4-FFF2-40B4-BE49-F238E27FC236}">
                  <a16:creationId xmlns:a16="http://schemas.microsoft.com/office/drawing/2014/main" id="{889C99D3-514B-2240-A94B-4D0090F9C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41" name="TextBox 32">
              <a:extLst>
                <a:ext uri="{FF2B5EF4-FFF2-40B4-BE49-F238E27FC236}">
                  <a16:creationId xmlns:a16="http://schemas.microsoft.com/office/drawing/2014/main" id="{4055B711-BF44-2C4D-910D-E6947080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2" name="TextBox 33">
              <a:extLst>
                <a:ext uri="{FF2B5EF4-FFF2-40B4-BE49-F238E27FC236}">
                  <a16:creationId xmlns:a16="http://schemas.microsoft.com/office/drawing/2014/main" id="{62AA996C-0BB9-AD4B-A0A3-FC75663DA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65089C3C-EC1A-7842-A1D9-8020970D94B1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543425"/>
            <a:ext cx="301625" cy="1552575"/>
            <a:chOff x="6513014" y="4516034"/>
            <a:chExt cx="301660" cy="1552831"/>
          </a:xfrm>
        </p:grpSpPr>
        <p:sp>
          <p:nvSpPr>
            <p:cNvPr id="34835" name="TextBox 35">
              <a:extLst>
                <a:ext uri="{FF2B5EF4-FFF2-40B4-BE49-F238E27FC236}">
                  <a16:creationId xmlns:a16="http://schemas.microsoft.com/office/drawing/2014/main" id="{80437656-8779-384B-880C-EFEB7134B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6" name="TextBox 36">
              <a:extLst>
                <a:ext uri="{FF2B5EF4-FFF2-40B4-BE49-F238E27FC236}">
                  <a16:creationId xmlns:a16="http://schemas.microsoft.com/office/drawing/2014/main" id="{61F786F8-7026-FE49-9181-D9953734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37" name="TextBox 37">
              <a:extLst>
                <a:ext uri="{FF2B5EF4-FFF2-40B4-BE49-F238E27FC236}">
                  <a16:creationId xmlns:a16="http://schemas.microsoft.com/office/drawing/2014/main" id="{87B054A1-507A-AE44-BBF1-1BCE39010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38" name="TextBox 38">
              <a:extLst>
                <a:ext uri="{FF2B5EF4-FFF2-40B4-BE49-F238E27FC236}">
                  <a16:creationId xmlns:a16="http://schemas.microsoft.com/office/drawing/2014/main" id="{FF3A4E63-9C56-074D-8B58-997F37D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ED27F882-0D8B-A44A-8C33-CB5334AC8F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37075"/>
            <a:ext cx="301625" cy="1552575"/>
            <a:chOff x="6513014" y="4516034"/>
            <a:chExt cx="301660" cy="1552831"/>
          </a:xfrm>
        </p:grpSpPr>
        <p:sp>
          <p:nvSpPr>
            <p:cNvPr id="34831" name="TextBox 40">
              <a:extLst>
                <a:ext uri="{FF2B5EF4-FFF2-40B4-BE49-F238E27FC236}">
                  <a16:creationId xmlns:a16="http://schemas.microsoft.com/office/drawing/2014/main" id="{E29E01C0-0FF9-4B40-ADAB-6546D539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4832" name="TextBox 41">
              <a:extLst>
                <a:ext uri="{FF2B5EF4-FFF2-40B4-BE49-F238E27FC236}">
                  <a16:creationId xmlns:a16="http://schemas.microsoft.com/office/drawing/2014/main" id="{E9B7DC01-477C-894B-AAE3-795FA29D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33" name="TextBox 42">
              <a:extLst>
                <a:ext uri="{FF2B5EF4-FFF2-40B4-BE49-F238E27FC236}">
                  <a16:creationId xmlns:a16="http://schemas.microsoft.com/office/drawing/2014/main" id="{BA3C3E15-0FD8-E742-886D-24801C26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4" name="TextBox 43">
              <a:extLst>
                <a:ext uri="{FF2B5EF4-FFF2-40B4-BE49-F238E27FC236}">
                  <a16:creationId xmlns:a16="http://schemas.microsoft.com/office/drawing/2014/main" id="{9EB9ADBF-2F67-1E4B-82D4-F74165BE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090B26E5-D006-9D46-912C-168F2D73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516438"/>
            <a:ext cx="1162050" cy="1009650"/>
          </a:xfrm>
          <a:prstGeom prst="wedgeRoundRectCallout">
            <a:avLst>
              <a:gd name="adj1" fmla="val -61954"/>
              <a:gd name="adj2" fmla="val -103111"/>
              <a:gd name="adj3" fmla="val 16667"/>
            </a:avLst>
          </a:prstGeom>
          <a:solidFill>
            <a:srgbClr val="C3D69B"/>
          </a:solidFill>
          <a:ln w="9525">
            <a:solidFill>
              <a:srgbClr val="C3D69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O(log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DB30E55A-2605-C646-A97A-E7E30456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5526088"/>
            <a:ext cx="868362" cy="857250"/>
          </a:xfrm>
          <a:prstGeom prst="wedgeRoundRectCallout">
            <a:avLst>
              <a:gd name="adj1" fmla="val 25634"/>
              <a:gd name="adj2" fmla="val -174208"/>
              <a:gd name="adj3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5BC2E8C-0C0C-F247-9173-9B1511D2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76438"/>
            <a:ext cx="1833563" cy="868362"/>
          </a:xfrm>
          <a:prstGeom prst="wedgeRoundRectCallout">
            <a:avLst>
              <a:gd name="adj1" fmla="val -106042"/>
              <a:gd name="adj2" fmla="val 58750"/>
              <a:gd name="adj3" fmla="val 16667"/>
            </a:avLst>
          </a:prstGeom>
          <a:solidFill>
            <a:srgbClr val="E6B9B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999E365-2125-B949-8854-09A6D7C2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O(n</a:t>
            </a:r>
            <a:r>
              <a:rPr lang="en-US" altLang="en-US" baseline="30000">
                <a:solidFill>
                  <a:srgbClr val="660066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380E95-02D5-0C4B-BC59-CCFA04AD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54213"/>
            <a:ext cx="7289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Selection Sort: </a:t>
            </a:r>
            <a:r>
              <a:rPr lang="en-US" altLang="en-US" sz="1800"/>
              <a:t>In every round pick the min among remaining numbers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2C270926-E3F7-5845-ADD9-CD31D2E4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02050"/>
            <a:ext cx="502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Bubble sort: </a:t>
            </a:r>
            <a:r>
              <a:rPr lang="en-US" altLang="en-US" sz="1800"/>
              <a:t>The smallest number “</a:t>
            </a:r>
            <a:r>
              <a:rPr lang="en-US" altLang="ja-JP" sz="1800"/>
              <a:t>bubbles” up</a:t>
            </a: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56256C-3B8C-804F-9AEA-AA92582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A4769DA6-263C-A242-84A6-E6872E8C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40273C4-3828-A247-82DE-A6E2B904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145B0A4-4756-2F44-940A-27D7EC03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“Patch up”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B3D1E93-6564-5841-AA3F-D32AB075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FE823E7A-9317-3945-8561-D8157ED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138363"/>
            <a:ext cx="360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up the numbers in the middle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E3F93F89-9E6A-8149-9F64-1CD7923E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059113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each half recursively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E52F2647-8EA6-1449-96F6-727B6DE4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994150"/>
            <a:ext cx="505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Merge the two sorted halves into one sorted output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1F85E1-F3AB-EF41-B7ED-71D000D5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378075"/>
            <a:ext cx="2182812" cy="1050925"/>
          </a:xfrm>
          <a:prstGeom prst="wedgeRoundRectCallout">
            <a:avLst>
              <a:gd name="adj1" fmla="val -78546"/>
              <a:gd name="adj2" fmla="val -45889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Unless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7910-96A3-FB45-99BA-4886E2D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fast can sorted arrays be merged?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687789DB-E25C-574F-A2D1-56C6CAE6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2312988"/>
            <a:ext cx="4645025" cy="3190875"/>
          </a:xfrm>
          <a:prstGeom prst="cloudCallout">
            <a:avLst>
              <a:gd name="adj1" fmla="val -13824"/>
              <a:gd name="adj2" fmla="val 410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Group talk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5FB6A606-D11F-7C4F-9D84-CC2D8E35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63FB9712-0E64-4949-9E8D-78D84311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EF0E5457-1B3D-6D40-9A5E-6B10FBE1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39941" name="Group 9">
            <a:extLst>
              <a:ext uri="{FF2B5EF4-FFF2-40B4-BE49-F238E27FC236}">
                <a16:creationId xmlns:a16="http://schemas.microsoft.com/office/drawing/2014/main" id="{661EF993-5633-3D42-96B2-3C49A074741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39943" name="TextBox 4">
              <a:extLst>
                <a:ext uri="{FF2B5EF4-FFF2-40B4-BE49-F238E27FC236}">
                  <a16:creationId xmlns:a16="http://schemas.microsoft.com/office/drawing/2014/main" id="{A5C1F082-56B6-844B-B6F1-23D98F9D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39944" name="TextBox 5">
              <a:extLst>
                <a:ext uri="{FF2B5EF4-FFF2-40B4-BE49-F238E27FC236}">
                  <a16:creationId xmlns:a16="http://schemas.microsoft.com/office/drawing/2014/main" id="{D1B173C9-4747-4940-9630-2DDE50A3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39945" name="TextBox 6">
              <a:extLst>
                <a:ext uri="{FF2B5EF4-FFF2-40B4-BE49-F238E27FC236}">
                  <a16:creationId xmlns:a16="http://schemas.microsoft.com/office/drawing/2014/main" id="{C64DC8C9-003E-A342-804F-D25E85C7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39946" name="TextBox 7">
              <a:extLst>
                <a:ext uri="{FF2B5EF4-FFF2-40B4-BE49-F238E27FC236}">
                  <a16:creationId xmlns:a16="http://schemas.microsoft.com/office/drawing/2014/main" id="{CA02DEE5-1985-0648-A65B-AF7333C33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39947" name="TextBox 8">
              <a:extLst>
                <a:ext uri="{FF2B5EF4-FFF2-40B4-BE49-F238E27FC236}">
                  <a16:creationId xmlns:a16="http://schemas.microsoft.com/office/drawing/2014/main" id="{24D35683-EE68-7B46-9890-2ADB88601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39942" name="TextBox 5">
            <a:extLst>
              <a:ext uri="{FF2B5EF4-FFF2-40B4-BE49-F238E27FC236}">
                <a16:creationId xmlns:a16="http://schemas.microsoft.com/office/drawing/2014/main" id="{851F6E12-60EE-C04F-8E43-DEA2153D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67" name="Title 1">
            <a:extLst>
              <a:ext uri="{FF2B5EF4-FFF2-40B4-BE49-F238E27FC236}">
                <a16:creationId xmlns:a16="http://schemas.microsoft.com/office/drawing/2014/main" id="{38F10F81-3FD7-B04A-8C08-33321608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40968" name="Group 11">
            <a:extLst>
              <a:ext uri="{FF2B5EF4-FFF2-40B4-BE49-F238E27FC236}">
                <a16:creationId xmlns:a16="http://schemas.microsoft.com/office/drawing/2014/main" id="{FE2DDB72-6A19-5D47-BB2B-EBADA8DCBC96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1031" name="Group 9">
              <a:extLst>
                <a:ext uri="{FF2B5EF4-FFF2-40B4-BE49-F238E27FC236}">
                  <a16:creationId xmlns:a16="http://schemas.microsoft.com/office/drawing/2014/main" id="{6C03130C-324D-4F44-AAA0-469AF2B33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41032" name="TextBox 4">
                <a:extLst>
                  <a:ext uri="{FF2B5EF4-FFF2-40B4-BE49-F238E27FC236}">
                    <a16:creationId xmlns:a16="http://schemas.microsoft.com/office/drawing/2014/main" id="{5D6631CE-F069-7742-A473-102B32A7A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41033" name="TextBox 5">
                <a:extLst>
                  <a:ext uri="{FF2B5EF4-FFF2-40B4-BE49-F238E27FC236}">
                    <a16:creationId xmlns:a16="http://schemas.microsoft.com/office/drawing/2014/main" id="{1080F726-A547-0A47-AF4E-72BDF4A94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41034" name="TextBox 6">
                <a:extLst>
                  <a:ext uri="{FF2B5EF4-FFF2-40B4-BE49-F238E27FC236}">
                    <a16:creationId xmlns:a16="http://schemas.microsoft.com/office/drawing/2014/main" id="{6A6CA609-80AE-2345-9D22-4CDB9A67A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41035" name="TextBox 7">
                <a:extLst>
                  <a:ext uri="{FF2B5EF4-FFF2-40B4-BE49-F238E27FC236}">
                    <a16:creationId xmlns:a16="http://schemas.microsoft.com/office/drawing/2014/main" id="{153BA9E8-50CB-DF49-B395-638469023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41036" name="TextBox 8">
                <a:extLst>
                  <a:ext uri="{FF2B5EF4-FFF2-40B4-BE49-F238E27FC236}">
                    <a16:creationId xmlns:a16="http://schemas.microsoft.com/office/drawing/2014/main" id="{88D514F8-5140-5C48-AE71-0545BF8E1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D46BD7-0472-7042-A413-9BCD4B436A95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41028" name="TextBox 12">
              <a:extLst>
                <a:ext uri="{FF2B5EF4-FFF2-40B4-BE49-F238E27FC236}">
                  <a16:creationId xmlns:a16="http://schemas.microsoft.com/office/drawing/2014/main" id="{8E9B78DE-FBF2-AB4F-AAAA-BC13A57B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29" name="TextBox 14">
              <a:extLst>
                <a:ext uri="{FF2B5EF4-FFF2-40B4-BE49-F238E27FC236}">
                  <a16:creationId xmlns:a16="http://schemas.microsoft.com/office/drawing/2014/main" id="{40F253EC-65A5-4C40-AC66-BC91CE742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B9B42852-DAD1-AA4A-BC7A-75286066FA3E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41026" name="TextBox 13">
              <a:extLst>
                <a:ext uri="{FF2B5EF4-FFF2-40B4-BE49-F238E27FC236}">
                  <a16:creationId xmlns:a16="http://schemas.microsoft.com/office/drawing/2014/main" id="{A8066E92-36B8-FB42-8CFE-CD83C3543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41027" name="TextBox 15">
              <a:extLst>
                <a:ext uri="{FF2B5EF4-FFF2-40B4-BE49-F238E27FC236}">
                  <a16:creationId xmlns:a16="http://schemas.microsoft.com/office/drawing/2014/main" id="{B97EBDFF-224C-1943-9FD0-BB23E8F9F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2B0B607B-CAE2-5B40-8897-24E2BE097C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41024" name="TextBox 16">
              <a:extLst>
                <a:ext uri="{FF2B5EF4-FFF2-40B4-BE49-F238E27FC236}">
                  <a16:creationId xmlns:a16="http://schemas.microsoft.com/office/drawing/2014/main" id="{F6974531-FB51-744A-AAB2-3A6D0F332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25" name="TextBox 17">
              <a:extLst>
                <a:ext uri="{FF2B5EF4-FFF2-40B4-BE49-F238E27FC236}">
                  <a16:creationId xmlns:a16="http://schemas.microsoft.com/office/drawing/2014/main" id="{29CB42EA-02D4-E74F-93AF-4085B51D9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EB696D9D-9255-CC48-AA53-477E9DB59CA8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41022" name="TextBox 18">
              <a:extLst>
                <a:ext uri="{FF2B5EF4-FFF2-40B4-BE49-F238E27FC236}">
                  <a16:creationId xmlns:a16="http://schemas.microsoft.com/office/drawing/2014/main" id="{2D750EDE-6DD1-0D4C-A15C-CA643E5D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23" name="TextBox 19">
              <a:extLst>
                <a:ext uri="{FF2B5EF4-FFF2-40B4-BE49-F238E27FC236}">
                  <a16:creationId xmlns:a16="http://schemas.microsoft.com/office/drawing/2014/main" id="{D47A6D80-F470-144C-B74E-B5AF2DF1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DE182878-8A95-5D4A-907B-0A45A2729577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41020" name="TextBox 26">
              <a:extLst>
                <a:ext uri="{FF2B5EF4-FFF2-40B4-BE49-F238E27FC236}">
                  <a16:creationId xmlns:a16="http://schemas.microsoft.com/office/drawing/2014/main" id="{C32D433D-2FA8-E44C-B546-D8668BFC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21" name="TextBox 27">
              <a:extLst>
                <a:ext uri="{FF2B5EF4-FFF2-40B4-BE49-F238E27FC236}">
                  <a16:creationId xmlns:a16="http://schemas.microsoft.com/office/drawing/2014/main" id="{BF553867-FD89-2844-A78F-6E6B55D0B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CCC928A-FED5-F948-BEBF-62BF06BA1B72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41018" name="TextBox 30">
              <a:extLst>
                <a:ext uri="{FF2B5EF4-FFF2-40B4-BE49-F238E27FC236}">
                  <a16:creationId xmlns:a16="http://schemas.microsoft.com/office/drawing/2014/main" id="{4F1B8063-D773-CE4B-8F90-B98F41713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9" name="TextBox 31">
              <a:extLst>
                <a:ext uri="{FF2B5EF4-FFF2-40B4-BE49-F238E27FC236}">
                  <a16:creationId xmlns:a16="http://schemas.microsoft.com/office/drawing/2014/main" id="{CB33F860-5A9F-A342-B374-DA9E0291E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6A74966-53AF-0B46-9FDE-89F8CA2F73A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41014" name="TextBox 32">
              <a:extLst>
                <a:ext uri="{FF2B5EF4-FFF2-40B4-BE49-F238E27FC236}">
                  <a16:creationId xmlns:a16="http://schemas.microsoft.com/office/drawing/2014/main" id="{FDFF2296-FA65-974B-A202-64B4D88BB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15" name="TextBox 33">
              <a:extLst>
                <a:ext uri="{FF2B5EF4-FFF2-40B4-BE49-F238E27FC236}">
                  <a16:creationId xmlns:a16="http://schemas.microsoft.com/office/drawing/2014/main" id="{2AB1CDE4-A25C-1844-9311-C1D07514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6" name="TextBox 34">
              <a:extLst>
                <a:ext uri="{FF2B5EF4-FFF2-40B4-BE49-F238E27FC236}">
                  <a16:creationId xmlns:a16="http://schemas.microsoft.com/office/drawing/2014/main" id="{929ACBE4-7461-5947-87B4-15D4CA352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17" name="TextBox 35">
              <a:extLst>
                <a:ext uri="{FF2B5EF4-FFF2-40B4-BE49-F238E27FC236}">
                  <a16:creationId xmlns:a16="http://schemas.microsoft.com/office/drawing/2014/main" id="{166A8FB7-03BE-DA40-87EE-753AC044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06038E07-AAF8-F94E-B79C-B68B8D23E68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257FBAA8-26A5-6740-A71D-76B086B2628C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41008" name="TextBox 50">
              <a:extLst>
                <a:ext uri="{FF2B5EF4-FFF2-40B4-BE49-F238E27FC236}">
                  <a16:creationId xmlns:a16="http://schemas.microsoft.com/office/drawing/2014/main" id="{8010AD67-0982-DF45-9119-05159E87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09" name="TextBox 51">
              <a:extLst>
                <a:ext uri="{FF2B5EF4-FFF2-40B4-BE49-F238E27FC236}">
                  <a16:creationId xmlns:a16="http://schemas.microsoft.com/office/drawing/2014/main" id="{08FAAEE6-A055-F74A-806E-609B96BE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8D564115-4783-6E41-9025-2E710F82E510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41006" name="TextBox 54">
              <a:extLst>
                <a:ext uri="{FF2B5EF4-FFF2-40B4-BE49-F238E27FC236}">
                  <a16:creationId xmlns:a16="http://schemas.microsoft.com/office/drawing/2014/main" id="{61398FF0-BEB3-1F4A-89BE-E9FB0C796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7" name="TextBox 55">
              <a:extLst>
                <a:ext uri="{FF2B5EF4-FFF2-40B4-BE49-F238E27FC236}">
                  <a16:creationId xmlns:a16="http://schemas.microsoft.com/office/drawing/2014/main" id="{53675C61-D993-FD4C-983F-A2381563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36E72705-F453-674D-AEF1-28F8824B139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77A8CDC4-2C11-3244-A43A-5C45B6976B1F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40998" name="TextBox 62">
              <a:extLst>
                <a:ext uri="{FF2B5EF4-FFF2-40B4-BE49-F238E27FC236}">
                  <a16:creationId xmlns:a16="http://schemas.microsoft.com/office/drawing/2014/main" id="{5889D462-D8C2-F940-B465-12C33DC6D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0999" name="TextBox 63">
              <a:extLst>
                <a:ext uri="{FF2B5EF4-FFF2-40B4-BE49-F238E27FC236}">
                  <a16:creationId xmlns:a16="http://schemas.microsoft.com/office/drawing/2014/main" id="{7230DBD6-C2D5-6045-837A-9E31272D1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00" name="TextBox 64">
              <a:extLst>
                <a:ext uri="{FF2B5EF4-FFF2-40B4-BE49-F238E27FC236}">
                  <a16:creationId xmlns:a16="http://schemas.microsoft.com/office/drawing/2014/main" id="{4F0CFEF8-A3F7-2A4E-9B19-96418660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1" name="TextBox 65">
              <a:extLst>
                <a:ext uri="{FF2B5EF4-FFF2-40B4-BE49-F238E27FC236}">
                  <a16:creationId xmlns:a16="http://schemas.microsoft.com/office/drawing/2014/main" id="{CD7DFB4B-8A72-1B4E-86F9-D5C434B30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5D8C7DAC-0549-0A4F-8A6F-A9DCC445D81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CA4D3BB9-9DF2-2648-BB32-9E77913926C1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40984" name="Group 73">
              <a:extLst>
                <a:ext uri="{FF2B5EF4-FFF2-40B4-BE49-F238E27FC236}">
                  <a16:creationId xmlns:a16="http://schemas.microsoft.com/office/drawing/2014/main" id="{F8DE83DC-D43E-4A44-97B0-EFA062E50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40990" name="TextBox 74">
                <a:extLst>
                  <a:ext uri="{FF2B5EF4-FFF2-40B4-BE49-F238E27FC236}">
                    <a16:creationId xmlns:a16="http://schemas.microsoft.com/office/drawing/2014/main" id="{B3D6622F-9942-8941-8CA8-B0913D44C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40991" name="TextBox 75">
                <a:extLst>
                  <a:ext uri="{FF2B5EF4-FFF2-40B4-BE49-F238E27FC236}">
                    <a16:creationId xmlns:a16="http://schemas.microsoft.com/office/drawing/2014/main" id="{D723D7CA-4115-C546-893F-7FD8C7A4B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40992" name="TextBox 76">
                <a:extLst>
                  <a:ext uri="{FF2B5EF4-FFF2-40B4-BE49-F238E27FC236}">
                    <a16:creationId xmlns:a16="http://schemas.microsoft.com/office/drawing/2014/main" id="{2F12BBFB-A60A-3E41-AD9A-2CB9C0B0B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40993" name="TextBox 77">
                <a:extLst>
                  <a:ext uri="{FF2B5EF4-FFF2-40B4-BE49-F238E27FC236}">
                    <a16:creationId xmlns:a16="http://schemas.microsoft.com/office/drawing/2014/main" id="{6A8C4085-7CC8-7E43-8BDA-A906F67B8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40985" name="Group 78">
              <a:extLst>
                <a:ext uri="{FF2B5EF4-FFF2-40B4-BE49-F238E27FC236}">
                  <a16:creationId xmlns:a16="http://schemas.microsoft.com/office/drawing/2014/main" id="{81ABB0D0-C140-8C49-AF29-30926864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40986" name="TextBox 79">
                <a:extLst>
                  <a:ext uri="{FF2B5EF4-FFF2-40B4-BE49-F238E27FC236}">
                    <a16:creationId xmlns:a16="http://schemas.microsoft.com/office/drawing/2014/main" id="{B9F98C75-75AA-1E4E-83F5-BB64A54DC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40987" name="TextBox 80">
                <a:extLst>
                  <a:ext uri="{FF2B5EF4-FFF2-40B4-BE49-F238E27FC236}">
                    <a16:creationId xmlns:a16="http://schemas.microsoft.com/office/drawing/2014/main" id="{34AF8F51-08CD-7743-81B9-8C806406D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40988" name="TextBox 81">
                <a:extLst>
                  <a:ext uri="{FF2B5EF4-FFF2-40B4-BE49-F238E27FC236}">
                    <a16:creationId xmlns:a16="http://schemas.microsoft.com/office/drawing/2014/main" id="{61AC8AB0-35B5-C74B-B5FF-0D9F704C0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40989" name="TextBox 82">
                <a:extLst>
                  <a:ext uri="{FF2B5EF4-FFF2-40B4-BE49-F238E27FC236}">
                    <a16:creationId xmlns:a16="http://schemas.microsoft.com/office/drawing/2014/main" id="{4BA83E98-7D41-8641-A624-F3B17A88E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40983" name="TextBox 5">
            <a:extLst>
              <a:ext uri="{FF2B5EF4-FFF2-40B4-BE49-F238E27FC236}">
                <a16:creationId xmlns:a16="http://schemas.microsoft.com/office/drawing/2014/main" id="{67DC70BA-3637-2C4E-96F6-5CC98B44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8C799520-F0A2-9A43-83A7-5C85EA38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0F9E8AF8-A44C-C84B-B0F3-A2DD9154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E0D6ABF6-4BB1-6D4D-BB9B-FB74E98E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7F323557-56B2-E744-A577-144658A05C9C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41998" name="TextBox 4">
              <a:extLst>
                <a:ext uri="{FF2B5EF4-FFF2-40B4-BE49-F238E27FC236}">
                  <a16:creationId xmlns:a16="http://schemas.microsoft.com/office/drawing/2014/main" id="{B1D7EEEE-913D-D748-A34D-2D87C7480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41999" name="TextBox 5">
              <a:extLst>
                <a:ext uri="{FF2B5EF4-FFF2-40B4-BE49-F238E27FC236}">
                  <a16:creationId xmlns:a16="http://schemas.microsoft.com/office/drawing/2014/main" id="{06E83C59-5C4E-4244-AA2A-E7800DA94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42000" name="TextBox 6">
              <a:extLst>
                <a:ext uri="{FF2B5EF4-FFF2-40B4-BE49-F238E27FC236}">
                  <a16:creationId xmlns:a16="http://schemas.microsoft.com/office/drawing/2014/main" id="{A53C9CBA-281A-1C49-BA18-26A6B6CC3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42001" name="TextBox 7">
              <a:extLst>
                <a:ext uri="{FF2B5EF4-FFF2-40B4-BE49-F238E27FC236}">
                  <a16:creationId xmlns:a16="http://schemas.microsoft.com/office/drawing/2014/main" id="{2E2EB004-A55F-5241-A50E-7C1DFA1BD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42002" name="TextBox 8">
              <a:extLst>
                <a:ext uri="{FF2B5EF4-FFF2-40B4-BE49-F238E27FC236}">
                  <a16:creationId xmlns:a16="http://schemas.microsoft.com/office/drawing/2014/main" id="{31E6FBE5-41EE-FC43-94A4-7095251D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7CD9DF3-454A-C349-BEA4-B1D4E61C9297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41994" name="TextBox 5">
            <a:extLst>
              <a:ext uri="{FF2B5EF4-FFF2-40B4-BE49-F238E27FC236}">
                <a16:creationId xmlns:a16="http://schemas.microsoft.com/office/drawing/2014/main" id="{6096E1F4-A595-6D4B-9B9C-B0FB3D63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41995" name="TextBox 20">
            <a:extLst>
              <a:ext uri="{FF2B5EF4-FFF2-40B4-BE49-F238E27FC236}">
                <a16:creationId xmlns:a16="http://schemas.microsoft.com/office/drawing/2014/main" id="{E30E958B-E7FA-A344-9892-147D3A1C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4497-C066-1523-DEFC-4B9E9D9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use Join a Group “feature”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1272-6DC9-4892-1C21-54CF9F5D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3787"/>
            <a:ext cx="9176055" cy="43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0CEE9-6880-6C75-0CEE-EFBBD46A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798"/>
            <a:ext cx="9105295" cy="28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5720-7CC0-F04E-8FB3-30D35202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mid-</a:t>
            </a:r>
            <a:r>
              <a:rPr lang="en-US" dirty="0" err="1"/>
              <a:t>sem</a:t>
            </a:r>
            <a:r>
              <a:rPr lang="en-US" dirty="0"/>
              <a:t> grade + 1-on-1 slots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1A3A5-D676-1333-AE7D-1EBF2D660FFD}"/>
              </a:ext>
            </a:extLst>
          </p:cNvPr>
          <p:cNvSpPr txBox="1"/>
          <p:nvPr/>
        </p:nvSpPr>
        <p:spPr>
          <a:xfrm>
            <a:off x="1306286" y="19356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Hopefully by Sat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8E889-38BA-59B7-AA23-D51A137000A5}"/>
              </a:ext>
            </a:extLst>
          </p:cNvPr>
          <p:cNvSpPr txBox="1"/>
          <p:nvPr/>
        </p:nvSpPr>
        <p:spPr>
          <a:xfrm>
            <a:off x="1306286" y="263838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Sun at the latest</a:t>
            </a:r>
          </a:p>
        </p:txBody>
      </p:sp>
    </p:spTree>
    <p:extLst>
      <p:ext uri="{BB962C8B-B14F-4D97-AF65-F5344CB8AC3E}">
        <p14:creationId xmlns:p14="http://schemas.microsoft.com/office/powerpoint/2010/main" val="188888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1071</Words>
  <Application>Microsoft Macintosh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23</vt:lpstr>
      <vt:lpstr>Project deadlines coming up</vt:lpstr>
      <vt:lpstr>Group formation instructions</vt:lpstr>
      <vt:lpstr>Do not use Join a Group “feature”</vt:lpstr>
      <vt:lpstr>Please be in touch w/ your group</vt:lpstr>
      <vt:lpstr>Temp mid-sem grade + 1-on-1 slots</vt:lpstr>
      <vt:lpstr>Questions/Comments?</vt:lpstr>
      <vt:lpstr>Kruskal’s Algorithm</vt:lpstr>
      <vt:lpstr>Cut Property Lemma for MSTs</vt:lpstr>
      <vt:lpstr>Questions/Comments?</vt:lpstr>
      <vt:lpstr>Today’s agenda</vt:lpstr>
      <vt:lpstr>Optimality of Kruskal’s Algorithm</vt:lpstr>
      <vt:lpstr>Is (V,T) a spanning tree?</vt:lpstr>
      <vt:lpstr>Removing distinct cost assumption</vt:lpstr>
      <vt:lpstr>Questions/Comments?</vt:lpstr>
      <vt:lpstr>Running time for Prim’s algorithm</vt:lpstr>
      <vt:lpstr>Running time for Kruskal’s Algorithm</vt:lpstr>
      <vt:lpstr>Reading Assignment</vt:lpstr>
      <vt:lpstr>High Level view of the course</vt:lpstr>
      <vt:lpstr>Trivia</vt:lpstr>
      <vt:lpstr>Divide and Conquer</vt:lpstr>
      <vt:lpstr>Sorting</vt:lpstr>
      <vt:lpstr>Insertion Sort</vt:lpstr>
      <vt:lpstr>Other O(n2) sorting algorithms</vt:lpstr>
      <vt:lpstr>Divide and Conquer</vt:lpstr>
      <vt:lpstr>Mergesort Algorithm</vt:lpstr>
      <vt:lpstr>How fast can sorted arrays be merged?</vt:lpstr>
      <vt:lpstr>Mergesort algorithm</vt:lpstr>
      <vt:lpstr>An example run</vt:lpstr>
      <vt:lpstr>Correctness</vt:lpstr>
      <vt:lpstr>Runtime analysis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36</cp:revision>
  <dcterms:created xsi:type="dcterms:W3CDTF">2011-11-02T01:29:14Z</dcterms:created>
  <dcterms:modified xsi:type="dcterms:W3CDTF">2023-10-27T17:46:55Z</dcterms:modified>
</cp:coreProperties>
</file>