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68" r:id="rId3"/>
    <p:sldId id="459" r:id="rId4"/>
    <p:sldId id="469" r:id="rId5"/>
    <p:sldId id="474" r:id="rId6"/>
    <p:sldId id="471" r:id="rId7"/>
    <p:sldId id="454" r:id="rId8"/>
    <p:sldId id="276" r:id="rId9"/>
    <p:sldId id="269" r:id="rId10"/>
    <p:sldId id="270" r:id="rId11"/>
    <p:sldId id="271" r:id="rId12"/>
    <p:sldId id="472" r:id="rId13"/>
    <p:sldId id="473" r:id="rId14"/>
    <p:sldId id="275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664" y="176"/>
      </p:cViewPr>
      <p:guideLst>
        <p:guide orient="horz" pos="216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39677D-06DD-C247-858D-97882E3C5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16D27-1AB0-2D4E-9925-4E8B320B03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4ADA840-E0EE-2443-A8CF-4B1200348A00}" type="datetimeFigureOut">
              <a:rPr lang="en-US"/>
              <a:pPr>
                <a:defRPr/>
              </a:pPr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BF8E3-605A-0E4B-BDF1-498CE11AFE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E5A12-FAAB-1A42-A210-16B3341855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23965F-828E-4C4F-A902-7A777BC89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01C3E9-6904-5E4A-9BC9-23BAC38BF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91908-97E6-AC44-996C-EE66F197A5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508F2D4-B1F2-5541-9470-64D9AFE1F273}" type="datetimeFigureOut">
              <a:rPr lang="en-US"/>
              <a:pPr>
                <a:defRPr/>
              </a:pPr>
              <a:t>11/2/23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B01FED-20D1-2943-869D-304F5B2895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D24D72-F316-5348-A871-154BFB856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F806B-EB36-D64C-BD38-5C7841F72A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C5281-1E14-8346-8CC3-9E9D5F756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04F3B0-1EDE-D140-82C8-4FC36B1303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2D35-EBA0-9544-96FB-2AD39141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9F30-DB25-E34D-AFC1-40E570FFB536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777F-C241-E64C-B7BD-3254C1D6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1167E-1D1F-FE4A-A585-3F4C5801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7EC8-83DA-EF4A-8541-76682BDAD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4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80D6-2121-F94A-B3C0-6C8CAA8C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9C1C-90A1-1B4D-BD00-2166192B7B06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9AEE2-5D0D-CF42-A76B-2FED82B2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8BC86-780C-644E-956B-FB4A74C3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65255-5FCA-CA49-846D-5450C29EC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8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6A29-0858-CF4E-9872-B34BC382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3BD1-3C8A-4A45-A6FB-051F3AE9D955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0CD0F-3CA7-254A-9F1E-1B319E3A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50D19-1B97-B64A-A6ED-970B83D9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C8437-BFCC-0542-9980-22DBCEEC2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F551A-D77A-5B48-BCE7-6E52BA6D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02C8-B50E-7C46-9A37-385DA86C70BB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02710-3B38-E648-A17E-3CC6F57F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2C44B-0CCD-0546-B972-81B9577D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5CC24-4CA2-F747-9422-F687E137B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8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D1C1-701A-D342-BB0F-EB07AB5D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9A0F-E1FB-554C-84F0-F7DD56C6D12F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411D7-2640-464F-8F82-C2D51C71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D500-03F3-6C4E-BD0A-CA2A25F5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789CF-BD61-0343-AFDD-ED1600E2D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18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5B8080-1291-5D43-BB1D-F63A3A60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38D1-1321-5B4E-B0F2-69A7993828C2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CB037-F9E1-774A-A17B-71110E28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4DECED-B20E-054C-8A23-5DFF62A0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12F8-9EF3-A540-A556-D860BA49B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5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525E58-FD38-6A4F-9940-03E5EAB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81D9-7909-3B41-AE1D-FC94D9A68CBC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E41C4F-FC7B-9744-A00E-0C41D817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627EE1-1866-4641-8259-E2352524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904CC-D149-624D-A633-7E3591076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2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7B6AF9-58E9-914B-93AA-C4BB6AC5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E1A-612F-5442-B563-D352B8E545C6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71DA78-CD24-0547-B7B0-0499DFB2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5E318A-0B14-A346-8CB6-C36BF724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A2E7F-EAF3-634F-A3F7-E45C5AC34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0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A91CD0-6D59-C64B-B7AB-F1A5B3A0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B0C6-02FC-7141-A6FB-7E77ACFE6941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46CCC7-30D6-4840-B44E-46CDAB85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723FA3-98B7-3B42-A13D-BBD2963E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935F-A1F1-174F-83B9-E3D4CD395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2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9EA97F-5A92-BA4E-92CB-E93D6FA2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A4F7-95DB-EC41-B965-8B4A5F80B780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F7C2A-A19E-7543-8E69-21908B06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591E4A-5206-7040-86C6-D0B3B657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5226D-EC29-784C-AE39-6BA61AED0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25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46B793-1045-504B-A836-5B064F74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AC2C-18B9-A843-ACF7-D4929344EAF7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EF4639-349D-A04B-AD52-61741D7A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7AA82-3138-914C-BF55-15AC707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94441-90C6-8643-9F9F-04E0F0203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9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8B6330-2A67-3C4F-AFEA-10DC752CB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D65255-FB81-BC4E-9B17-D5E064487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4CEE-CCED-0C40-85D0-E8939A323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B20B981-3362-A04F-95F2-7F7DFC7E4AC0}" type="datetime1">
              <a:rPr lang="en-US" altLang="en-US"/>
              <a:pPr>
                <a:defRPr/>
              </a:pPr>
              <a:t>11/2/23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BE7-A878-BC4C-A3EF-F6C4D84C5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C44B-CEF8-6A4B-861C-74C8EAAD9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A854C4A-B7AF-2848-B453-505C2B1256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B6E997D-5FC0-C743-9800-C73B604BD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19854-16E8-4946-A3AE-47D5C5B12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5F0DA2B-BE87-D442-B82B-7BCB682B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Multiplying two numbers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85EE839F-5A24-BC4B-AD18-FE1BAEAF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138363"/>
            <a:ext cx="363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Given two numbers 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/>
              <a:t> in binary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9422EF2D-6835-774E-9DF9-34980BD2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2865438"/>
            <a:ext cx="3028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0095"/>
                </a:solidFill>
              </a:rPr>
              <a:t>a=(a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>
                <a:solidFill>
                  <a:srgbClr val="950095"/>
                </a:solidFill>
              </a:rPr>
              <a:t>,..,a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>
                <a:solidFill>
                  <a:srgbClr val="950095"/>
                </a:solidFill>
              </a:rPr>
              <a:t>)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950095"/>
                </a:solidFill>
              </a:rPr>
              <a:t>b = (b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>
                <a:solidFill>
                  <a:srgbClr val="950095"/>
                </a:solidFill>
              </a:rPr>
              <a:t>,…,b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>
                <a:solidFill>
                  <a:srgbClr val="950095"/>
                </a:solidFill>
              </a:rPr>
              <a:t>)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83CB1D77-B34B-4349-976B-4AFF8238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65760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Compute </a:t>
            </a:r>
            <a:r>
              <a:rPr lang="en-US" altLang="en-US" sz="1800">
                <a:solidFill>
                  <a:srgbClr val="950095"/>
                </a:solidFill>
              </a:rPr>
              <a:t>c = a x b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95FB9D3D-E31C-784A-86AD-9583DB22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995613"/>
            <a:ext cx="3867150" cy="2692400"/>
          </a:xfrm>
          <a:prstGeom prst="cloudCallout">
            <a:avLst>
              <a:gd name="adj1" fmla="val -17185"/>
              <a:gd name="adj2" fmla="val 4798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Elementary school algorithm is O(n</a:t>
            </a:r>
            <a:r>
              <a:rPr lang="en-US" sz="3000" baseline="30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8662B4E-1A1D-4B49-AA7A-127BF2EB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current algorithm scheme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8213-5732-A54B-92C7-3BAE6FD713A8}"/>
              </a:ext>
            </a:extLst>
          </p:cNvPr>
          <p:cNvSpPr txBox="1"/>
          <p:nvPr/>
        </p:nvSpPr>
        <p:spPr>
          <a:xfrm>
            <a:off x="1411153" y="3152001"/>
            <a:ext cx="700043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a </a:t>
            </a:r>
            <a:r>
              <a:rPr lang="en-US" sz="3000" dirty="0" err="1">
                <a:solidFill>
                  <a:srgbClr val="950095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 </a:t>
            </a:r>
            <a:r>
              <a:rPr lang="en-US" sz="3000" dirty="0" err="1">
                <a:solidFill>
                  <a:srgbClr val="950095"/>
                </a:solidFill>
                <a:latin typeface="+mn-lt"/>
                <a:ea typeface="+mn-ea"/>
              </a:rPr>
              <a:t>b</a:t>
            </a:r>
            <a:r>
              <a:rPr lang="en-US" sz="3000" dirty="0">
                <a:latin typeface="+mn-lt"/>
                <a:ea typeface="+mn-ea"/>
              </a:rPr>
              <a:t> = 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2[n/2]</a:t>
            </a:r>
            <a:r>
              <a:rPr lang="en-US" sz="3000" dirty="0">
                <a:latin typeface="+mn-lt"/>
                <a:ea typeface="+mn-ea"/>
              </a:rPr>
              <a:t> + (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atin typeface="+mn-lt"/>
                <a:ea typeface="+mn-ea"/>
              </a:rPr>
              <a:t>+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)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[n/2]</a:t>
            </a:r>
            <a:r>
              <a:rPr lang="en-US" sz="3000" baseline="30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+mn-lt"/>
                <a:ea typeface="+mn-ea"/>
              </a:rPr>
              <a:t>+ 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BAA2C19-8E0A-6640-A323-BB433A78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474913"/>
            <a:ext cx="1651000" cy="542925"/>
          </a:xfrm>
          <a:prstGeom prst="wedgeRectCallout">
            <a:avLst>
              <a:gd name="adj1" fmla="val 24560"/>
              <a:gd name="adj2" fmla="val 120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Mult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over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bits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2FF2299-ECD8-AF42-95C7-75620A3CB848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3560763"/>
            <a:ext cx="4983162" cy="1139825"/>
            <a:chOff x="2920002" y="3560625"/>
            <a:chExt cx="4982743" cy="1139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08801D-CCB0-F442-B8DD-FDB8BBD2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553" y="4168641"/>
              <a:ext cx="3820791" cy="531816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Multiplication over </a:t>
              </a:r>
              <a:r>
                <a:rPr lang="en-US">
                  <a:solidFill>
                    <a:srgbClr val="660066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n/2</a:t>
              </a: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 bit inputs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07BFE3-A0B4-F24E-A177-811CC96F91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920002" y="3560625"/>
              <a:ext cx="639708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0412B6D-8DA0-3646-9530-242DA5FCC6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450990" y="3680498"/>
              <a:ext cx="608016" cy="368269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16EB4B7-5A02-FE4B-91EB-12A35C851A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373249" y="3604305"/>
              <a:ext cx="608016" cy="52065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94B0AE-A409-AD40-A948-5188503FF2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86822" y="3560625"/>
              <a:ext cx="1215923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F160844D-ADDC-E945-9FB2-CD1E72F69AF6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1417638"/>
            <a:ext cx="4494212" cy="2011362"/>
            <a:chOff x="3407685" y="1417638"/>
            <a:chExt cx="4494772" cy="20121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F45849-244C-5243-9C18-906BFAD3C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122" y="1417638"/>
              <a:ext cx="2486335" cy="482790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Shift by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 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bits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661353-4213-BA4D-B374-691F54FA3B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68320" y="2370583"/>
              <a:ext cx="1459486" cy="51917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5DA954-6BC2-7B4B-A5ED-E7EE664BC165}"/>
                </a:ext>
              </a:extLst>
            </p:cNvPr>
            <p:cNvCxnSpPr>
              <a:cxnSpLocks noChangeShapeType="1"/>
              <a:stCxn id="16" idx="1"/>
            </p:cNvCxnSpPr>
            <p:nvPr/>
          </p:nvCxnSpPr>
          <p:spPr bwMode="auto">
            <a:xfrm rot="10800000" flipV="1">
              <a:off x="3407685" y="1659033"/>
              <a:ext cx="2008437" cy="1588"/>
            </a:xfrm>
            <a:prstGeom prst="line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ADD7C8-AF36-DC48-8529-B0D5B695D6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524687" y="2545207"/>
              <a:ext cx="1767583" cy="158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546BE385-73C1-A644-9F66-2E7791AB7C25}"/>
              </a:ext>
            </a:extLst>
          </p:cNvPr>
          <p:cNvGrpSpPr>
            <a:grpSpLocks/>
          </p:cNvGrpSpPr>
          <p:nvPr/>
        </p:nvGrpSpPr>
        <p:grpSpPr bwMode="auto">
          <a:xfrm>
            <a:off x="4549774" y="2133600"/>
            <a:ext cx="4437063" cy="1225551"/>
            <a:chOff x="3972145" y="2203679"/>
            <a:chExt cx="4436409" cy="122611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6B8812-DA55-3042-BE11-3E9F469E4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5904" y="2203679"/>
              <a:ext cx="2112650" cy="543175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Adding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 bit numbers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1DD70C0-D348-F742-B318-43BB99EAE5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421883" y="3087530"/>
              <a:ext cx="682939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B8C5B1-D372-7D40-976D-DEEAB1B4BB7A}"/>
                </a:ext>
              </a:extLst>
            </p:cNvPr>
            <p:cNvCxnSpPr>
              <a:cxnSpLocks noChangeShapeType="1"/>
              <a:stCxn id="26" idx="1"/>
            </p:cNvCxnSpPr>
            <p:nvPr/>
          </p:nvCxnSpPr>
          <p:spPr bwMode="auto">
            <a:xfrm flipH="1">
              <a:off x="3972146" y="2475267"/>
              <a:ext cx="2323758" cy="1"/>
            </a:xfrm>
            <a:prstGeom prst="line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607B26D-AB9D-E74B-AEC7-A52E4BCDA5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55178" y="2947768"/>
              <a:ext cx="952938" cy="11111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F7106DB-E633-4B45-A85B-8F8B0EFD48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95676" y="2951737"/>
              <a:ext cx="954526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6466CADD-442F-A64C-85F8-1E2EB9D73BE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330825"/>
            <a:ext cx="2392363" cy="835025"/>
            <a:chOff x="3123865" y="5330080"/>
            <a:chExt cx="2393479" cy="836000"/>
          </a:xfrm>
        </p:grpSpPr>
        <p:sp>
          <p:nvSpPr>
            <p:cNvPr id="21513" name="TextBox 35">
              <a:extLst>
                <a:ext uri="{FF2B5EF4-FFF2-40B4-BE49-F238E27FC236}">
                  <a16:creationId xmlns:a16="http://schemas.microsoft.com/office/drawing/2014/main" id="{EAF4ECE8-153E-794A-A434-2F4B20DC0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865" y="5330080"/>
              <a:ext cx="2393479" cy="446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660066"/>
                  </a:solidFill>
                </a:rPr>
                <a:t>T(n)</a:t>
              </a:r>
              <a:r>
                <a:rPr lang="en-US" altLang="en-US" sz="2300"/>
                <a:t> ≤ </a:t>
              </a:r>
              <a:r>
                <a:rPr lang="en-US" altLang="en-US" sz="2300">
                  <a:solidFill>
                    <a:srgbClr val="FF0000"/>
                  </a:solidFill>
                </a:rPr>
                <a:t>4</a:t>
              </a:r>
              <a:r>
                <a:rPr lang="en-US" altLang="en-US" sz="2300">
                  <a:solidFill>
                    <a:srgbClr val="660066"/>
                  </a:solidFill>
                </a:rPr>
                <a:t>T(n/2) + cn  </a:t>
              </a:r>
            </a:p>
          </p:txBody>
        </p:sp>
        <p:sp>
          <p:nvSpPr>
            <p:cNvPr id="21514" name="TextBox 36">
              <a:extLst>
                <a:ext uri="{FF2B5EF4-FFF2-40B4-BE49-F238E27FC236}">
                  <a16:creationId xmlns:a16="http://schemas.microsoft.com/office/drawing/2014/main" id="{0295A72B-A178-7B42-9AA5-1175B8D90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232" y="5796748"/>
              <a:ext cx="871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T(1) </a:t>
              </a:r>
              <a:r>
                <a:rPr lang="en-US" altLang="en-US" sz="1800"/>
                <a:t>≤ </a:t>
              </a:r>
              <a:r>
                <a:rPr lang="en-US" altLang="en-US" sz="1800">
                  <a:solidFill>
                    <a:srgbClr val="660066"/>
                  </a:solidFill>
                </a:rPr>
                <a:t>c</a:t>
              </a:r>
            </a:p>
          </p:txBody>
        </p:sp>
      </p:grpSp>
      <p:sp>
        <p:nvSpPr>
          <p:cNvPr id="39" name="Cloud Callout 38">
            <a:extLst>
              <a:ext uri="{FF2B5EF4-FFF2-40B4-BE49-F238E27FC236}">
                <a16:creationId xmlns:a16="http://schemas.microsoft.com/office/drawing/2014/main" id="{316A9417-344F-2A4E-9098-7BA7B183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5178425"/>
            <a:ext cx="2749550" cy="987425"/>
          </a:xfrm>
          <a:prstGeom prst="cloudCallout">
            <a:avLst>
              <a:gd name="adj1" fmla="val -65454"/>
              <a:gd name="adj2" fmla="val -4523"/>
            </a:avLst>
          </a:prstGeom>
          <a:solidFill>
            <a:srgbClr val="95B3D7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T(n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is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E8B4AA3-1088-3249-B321-75D30B20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key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2E233-7535-9843-9E42-4C4C9A7ADA31}"/>
              </a:ext>
            </a:extLst>
          </p:cNvPr>
          <p:cNvSpPr txBox="1"/>
          <p:nvPr/>
        </p:nvSpPr>
        <p:spPr>
          <a:xfrm>
            <a:off x="1411153" y="3152001"/>
            <a:ext cx="605353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atin typeface="+mn-lt"/>
                <a:ea typeface="+mn-ea"/>
              </a:rPr>
              <a:t>+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= 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(a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+a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)(b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+b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sz="3000" dirty="0">
                <a:latin typeface="+mn-lt"/>
                <a:ea typeface="+mn-ea"/>
              </a:rPr>
              <a:t>- 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 - 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7029-9862-32BD-FC37-DB627ED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how do you think of that?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7DE01-EB2D-3EF7-03D4-A09ADB59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5" y="1522988"/>
            <a:ext cx="7772400" cy="44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4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5E414B2-33EB-6548-82B2-172FA923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443163"/>
            <a:ext cx="5089525" cy="3427412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7BD933DA-4B29-C64C-B818-AAB5673A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final algorithm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6C85FC46-33EE-4541-827D-747DF649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06550"/>
            <a:ext cx="378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/>
              <a:t> = (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/>
              <a:t>,..,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/>
              <a:t>) and 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/>
              <a:t> = (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73F9E-B83A-2A40-91D8-B8E67AFF6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443163"/>
            <a:ext cx="1906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660066"/>
                </a:solidFill>
              </a:rPr>
              <a:t>n = 1 </a:t>
            </a: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F9C4028D-A7C3-9745-A44D-A647899E8070}"/>
              </a:ext>
            </a:extLst>
          </p:cNvPr>
          <p:cNvGrpSpPr>
            <a:grpSpLocks/>
          </p:cNvGrpSpPr>
          <p:nvPr/>
        </p:nvGrpSpPr>
        <p:grpSpPr bwMode="auto">
          <a:xfrm>
            <a:off x="857250" y="2930525"/>
            <a:ext cx="3517900" cy="782638"/>
            <a:chOff x="857547" y="2931239"/>
            <a:chExt cx="3518672" cy="781592"/>
          </a:xfrm>
        </p:grpSpPr>
        <p:sp>
          <p:nvSpPr>
            <p:cNvPr id="23568" name="TextBox 4">
              <a:extLst>
                <a:ext uri="{FF2B5EF4-FFF2-40B4-BE49-F238E27FC236}">
                  <a16:creationId xmlns:a16="http://schemas.microsoft.com/office/drawing/2014/main" id="{D13ED3CB-E0BF-B540-AF2C-C4900AC79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547" y="2931239"/>
              <a:ext cx="3518672" cy="36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1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n-1</a:t>
              </a:r>
              <a:r>
                <a:rPr lang="en-US" altLang="en-US" sz="1800">
                  <a:solidFill>
                    <a:srgbClr val="660066"/>
                  </a:solidFill>
                </a:rPr>
                <a:t>,…,a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[n/2] </a:t>
              </a:r>
              <a:r>
                <a:rPr lang="en-US" altLang="en-US" sz="1800"/>
                <a:t>and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0</a:t>
              </a:r>
              <a:r>
                <a:rPr lang="en-US" altLang="en-US" sz="1800">
                  <a:solidFill>
                    <a:srgbClr val="660066"/>
                  </a:solidFill>
                </a:rPr>
                <a:t>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[n/2]-1</a:t>
              </a:r>
              <a:r>
                <a:rPr lang="en-US" altLang="en-US" sz="1800">
                  <a:solidFill>
                    <a:srgbClr val="660066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0</a:t>
              </a:r>
            </a:p>
          </p:txBody>
        </p:sp>
        <p:sp>
          <p:nvSpPr>
            <p:cNvPr id="23569" name="TextBox 5">
              <a:extLst>
                <a:ext uri="{FF2B5EF4-FFF2-40B4-BE49-F238E27FC236}">
                  <a16:creationId xmlns:a16="http://schemas.microsoft.com/office/drawing/2014/main" id="{6229885F-2089-7F41-808B-21BC67D85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547" y="3343499"/>
              <a:ext cx="2711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Compute </a:t>
              </a: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1</a:t>
              </a:r>
              <a:r>
                <a:rPr lang="en-US" altLang="en-US" sz="1800"/>
                <a:t> and </a:t>
              </a: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0</a:t>
              </a:r>
              <a:r>
                <a:rPr lang="en-US" altLang="en-US" sz="1800"/>
                <a:t> from </a:t>
              </a: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31636E-EAFB-3E4D-A67F-E25E780B46DE}"/>
              </a:ext>
            </a:extLst>
          </p:cNvPr>
          <p:cNvSpPr txBox="1"/>
          <p:nvPr/>
        </p:nvSpPr>
        <p:spPr>
          <a:xfrm>
            <a:off x="857547" y="3777608"/>
            <a:ext cx="24996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a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>
                <a:latin typeface="+mn-lt"/>
                <a:ea typeface="+mn-ea"/>
              </a:rPr>
              <a:t>and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y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b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b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id="{B7B39E7C-25C3-5948-95E7-ADDB16BD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73275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61CEE-4977-A941-9F58-9358C22F5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276725"/>
            <a:ext cx="508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660066"/>
                </a:solidFill>
              </a:rPr>
              <a:t>p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y</a:t>
            </a:r>
            <a:r>
              <a:rPr lang="en-US" altLang="en-US" sz="1800"/>
              <a:t>), </a:t>
            </a:r>
            <a:r>
              <a:rPr lang="en-US" altLang="en-US" sz="1800">
                <a:solidFill>
                  <a:srgbClr val="660066"/>
                </a:solidFill>
              </a:rPr>
              <a:t>D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30000">
                <a:solidFill>
                  <a:srgbClr val="660066"/>
                </a:solidFill>
              </a:rPr>
              <a:t>1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30000">
                <a:solidFill>
                  <a:srgbClr val="660066"/>
                </a:solidFill>
              </a:rPr>
              <a:t>1</a:t>
            </a:r>
            <a:r>
              <a:rPr lang="en-US" altLang="en-US" sz="1800"/>
              <a:t>), </a:t>
            </a:r>
            <a:r>
              <a:rPr lang="en-US" altLang="en-US" sz="1800">
                <a:solidFill>
                  <a:srgbClr val="950095"/>
                </a:solidFill>
              </a:rPr>
              <a:t>E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30000">
                <a:solidFill>
                  <a:srgbClr val="660066"/>
                </a:solidFill>
              </a:rPr>
              <a:t>0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30000">
                <a:solidFill>
                  <a:srgbClr val="660066"/>
                </a:solidFill>
              </a:rPr>
              <a:t>0</a:t>
            </a:r>
            <a:r>
              <a:rPr lang="en-US" altLang="en-US" sz="180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69E30-1428-EB43-B38B-5C44ED9DC2FB}"/>
              </a:ext>
            </a:extLst>
          </p:cNvPr>
          <p:cNvSpPr txBox="1"/>
          <p:nvPr/>
        </p:nvSpPr>
        <p:spPr>
          <a:xfrm>
            <a:off x="857547" y="4809007"/>
            <a:ext cx="12361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F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p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-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D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-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995E9-6250-5A40-9A26-72BC8C0CF650}"/>
              </a:ext>
            </a:extLst>
          </p:cNvPr>
          <p:cNvSpPr txBox="1"/>
          <p:nvPr/>
        </p:nvSpPr>
        <p:spPr>
          <a:xfrm>
            <a:off x="857547" y="5330074"/>
            <a:ext cx="30197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return 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D </a:t>
            </a:r>
            <a:r>
              <a:rPr lang="en-US" dirty="0" err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2[n/2]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660066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F </a:t>
            </a:r>
            <a:r>
              <a:rPr lang="en-US" dirty="0" err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[n/2]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6E556-D130-B944-91E2-00BECD1927A3}"/>
              </a:ext>
            </a:extLst>
          </p:cNvPr>
          <p:cNvSpPr txBox="1"/>
          <p:nvPr/>
        </p:nvSpPr>
        <p:spPr>
          <a:xfrm>
            <a:off x="377253" y="6077976"/>
            <a:ext cx="870427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a </a:t>
            </a:r>
            <a:r>
              <a:rPr lang="en-US" sz="2600" dirty="0" err="1">
                <a:solidFill>
                  <a:srgbClr val="950095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 </a:t>
            </a:r>
            <a:r>
              <a:rPr lang="en-US" sz="2600" dirty="0" err="1">
                <a:solidFill>
                  <a:srgbClr val="950095"/>
                </a:solidFill>
                <a:latin typeface="+mn-lt"/>
                <a:ea typeface="+mn-ea"/>
              </a:rPr>
              <a:t>b</a:t>
            </a:r>
            <a:r>
              <a:rPr lang="en-US" sz="2600" dirty="0">
                <a:latin typeface="+mn-lt"/>
                <a:ea typeface="+mn-ea"/>
              </a:rPr>
              <a:t> = 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atin typeface="+mn-lt"/>
                <a:ea typeface="+mn-ea"/>
              </a:rPr>
              <a:t> </a:t>
            </a:r>
            <a:r>
              <a:rPr lang="en-US" sz="26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2600" baseline="30000" dirty="0">
                <a:solidFill>
                  <a:srgbClr val="950095"/>
                </a:solidFill>
                <a:latin typeface="+mn-lt"/>
                <a:ea typeface="+mn-ea"/>
              </a:rPr>
              <a:t>2[n/2]</a:t>
            </a:r>
            <a:r>
              <a:rPr lang="en-US" sz="2600" dirty="0">
                <a:latin typeface="+mn-lt"/>
                <a:ea typeface="+mn-ea"/>
              </a:rPr>
              <a:t> +( 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(a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+a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)(b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+b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sz="2600" dirty="0">
                <a:latin typeface="+mn-lt"/>
                <a:ea typeface="+mn-ea"/>
              </a:rPr>
              <a:t>- 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atin typeface="+mn-lt"/>
                <a:ea typeface="+mn-ea"/>
              </a:rPr>
              <a:t> - 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 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sz="26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2600" baseline="30000" dirty="0">
                <a:solidFill>
                  <a:srgbClr val="950095"/>
                </a:solidFill>
                <a:latin typeface="+mn-lt"/>
                <a:ea typeface="+mn-ea"/>
              </a:rPr>
              <a:t>[n/2]</a:t>
            </a:r>
            <a:r>
              <a:rPr lang="en-US" sz="2600" baseline="30000" dirty="0">
                <a:latin typeface="+mn-lt"/>
                <a:ea typeface="+mn-ea"/>
              </a:rPr>
              <a:t> </a:t>
            </a:r>
            <a:r>
              <a:rPr lang="en-US" sz="2600" dirty="0">
                <a:latin typeface="+mn-lt"/>
                <a:ea typeface="+mn-ea"/>
              </a:rPr>
              <a:t>+ 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B22ED-D8C5-904C-801E-1202D62E3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1827213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T(1) </a:t>
            </a:r>
            <a:r>
              <a:rPr lang="en-US" altLang="en-US" sz="1800"/>
              <a:t>≤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E3007-5A97-8947-AC1E-F84E77533AF6}"/>
              </a:ext>
            </a:extLst>
          </p:cNvPr>
          <p:cNvSpPr txBox="1"/>
          <p:nvPr/>
        </p:nvSpPr>
        <p:spPr>
          <a:xfrm>
            <a:off x="6640054" y="4433680"/>
            <a:ext cx="20716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All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 operations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are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latin typeface="+mn-lt"/>
                <a:ea typeface="+mn-ea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451574-4796-6B4A-B136-9A68F256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2443163"/>
            <a:ext cx="1912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T(n) </a:t>
            </a:r>
            <a:r>
              <a:rPr lang="en-US" altLang="en-US" sz="1800"/>
              <a:t>≤ </a:t>
            </a:r>
            <a:r>
              <a:rPr lang="en-US" altLang="en-US" sz="1800">
                <a:solidFill>
                  <a:srgbClr val="660066"/>
                </a:solidFill>
              </a:rPr>
              <a:t>3T(n/2)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660066"/>
                </a:solidFill>
              </a:rPr>
              <a:t>cn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29823277-AFCC-C34C-B1F5-05F788233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3141663"/>
            <a:ext cx="3651250" cy="1135062"/>
          </a:xfrm>
          <a:prstGeom prst="cloudCallout">
            <a:avLst>
              <a:gd name="adj1" fmla="val 15477"/>
              <a:gd name="adj2" fmla="val -7875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log</a:t>
            </a:r>
            <a:r>
              <a:rPr lang="en-US" baseline="-25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 3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= 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1.59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Project 1+2 due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EF413-140B-56B9-BAEE-71020784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528"/>
            <a:ext cx="9126688" cy="1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4497-C066-1523-DEFC-4B9E9D92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use Join a Group “feature”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B1272-6DC9-4892-1C21-54CF9F5D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03787"/>
            <a:ext cx="9176055" cy="43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BC92-FF2A-D587-1AD8-CAA9F45E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project group =&gt; no submission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31FA4-B517-1F26-F529-C58D9FEAA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059"/>
            <a:ext cx="9121886" cy="35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2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7F42-CF5A-44ED-61AC-71E86C31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1-on-1 meeting slots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395D6-E5F6-D5EA-AE3D-42D1E7064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304"/>
            <a:ext cx="9138044" cy="4384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12929-7D5F-9169-01CC-E35376B92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3" y="5887091"/>
            <a:ext cx="8150847" cy="8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06870CF-6BA1-3747-B370-56E450C0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E66B681-3486-CC40-B782-8BE4CFBB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E97C8D26-B698-0E42-9018-3232DE2D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DE86FF7F-B1E1-5044-88C6-4D9C059F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Patch up</a:t>
            </a:r>
            <a:r>
              <a:rPr lang="ja-JP" altLang="en-US" sz="2000"/>
              <a:t>”</a:t>
            </a:r>
            <a:r>
              <a:rPr lang="en-US" altLang="ja-JP" sz="2000"/>
              <a:t> the solutions to the sub-problems for the final solution</a:t>
            </a:r>
            <a:endParaRPr lang="en-US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AAF49F9-1DFB-ED4A-A5CB-60B0312E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Improvements on a smaller scale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182E98F7-B7B0-0448-8187-6F4D8A6D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214563"/>
            <a:ext cx="439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Greedy algorithms: exponential </a:t>
            </a:r>
            <a:r>
              <a:rPr lang="en-US" altLang="en-US" sz="1800">
                <a:sym typeface="Wingdings" pitchFamily="2" charset="2"/>
              </a:rPr>
              <a:t>  poly time</a:t>
            </a:r>
            <a:endParaRPr lang="en-US" altLang="en-US" sz="1800"/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0D98D61C-C44F-874D-9696-62C38562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429000"/>
            <a:ext cx="709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(Typical) Divide and Conquer: </a:t>
            </a:r>
            <a:r>
              <a:rPr lang="en-US" altLang="en-US" sz="1800">
                <a:solidFill>
                  <a:srgbClr val="950095"/>
                </a:solidFill>
              </a:rPr>
              <a:t>O(n</a:t>
            </a:r>
            <a:r>
              <a:rPr lang="en-US" altLang="en-US" sz="1800" baseline="30000">
                <a:solidFill>
                  <a:srgbClr val="950095"/>
                </a:solidFill>
              </a:rPr>
              <a:t>2</a:t>
            </a:r>
            <a:r>
              <a:rPr lang="en-US" altLang="en-US" sz="1800">
                <a:solidFill>
                  <a:srgbClr val="950095"/>
                </a:solidFill>
              </a:rPr>
              <a:t>) </a:t>
            </a:r>
            <a:r>
              <a:rPr lang="en-US" altLang="en-US" sz="1800">
                <a:sym typeface="Wingdings" pitchFamily="2" charset="2"/>
              </a:rPr>
              <a:t> asymptotically smaller running time</a:t>
            </a: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9747</TotalTime>
  <Words>455</Words>
  <Application>Microsoft Macintosh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Lecture 26</vt:lpstr>
      <vt:lpstr>Coding Project 1+2 due today</vt:lpstr>
      <vt:lpstr>Group formation instructions</vt:lpstr>
      <vt:lpstr>Do not use Join a Group “feature”</vt:lpstr>
      <vt:lpstr>No project group =&gt; no submission</vt:lpstr>
      <vt:lpstr>1-on-1 meeting slots</vt:lpstr>
      <vt:lpstr>Questions/Comments?</vt:lpstr>
      <vt:lpstr>Divide and Conquer</vt:lpstr>
      <vt:lpstr>Improvements on a smaller scale</vt:lpstr>
      <vt:lpstr>Multiplying two numbers</vt:lpstr>
      <vt:lpstr>The current algorithm scheme</vt:lpstr>
      <vt:lpstr>The key identity</vt:lpstr>
      <vt:lpstr>Wait, how do you think of that?</vt:lpstr>
      <vt:lpstr>The final algorithm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29</dc:title>
  <dc:creator>Atri</dc:creator>
  <cp:lastModifiedBy>Atri Rudra</cp:lastModifiedBy>
  <cp:revision>42</cp:revision>
  <dcterms:created xsi:type="dcterms:W3CDTF">2011-11-07T02:36:31Z</dcterms:created>
  <dcterms:modified xsi:type="dcterms:W3CDTF">2023-11-03T03:46:29Z</dcterms:modified>
</cp:coreProperties>
</file>