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73" r:id="rId3"/>
    <p:sldId id="463" r:id="rId4"/>
    <p:sldId id="483" r:id="rId5"/>
    <p:sldId id="364" r:id="rId6"/>
    <p:sldId id="365" r:id="rId7"/>
    <p:sldId id="363" r:id="rId8"/>
    <p:sldId id="366" r:id="rId9"/>
    <p:sldId id="367" r:id="rId10"/>
    <p:sldId id="368" r:id="rId11"/>
    <p:sldId id="369" r:id="rId12"/>
    <p:sldId id="370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482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93098"/>
  </p:normalViewPr>
  <p:slideViewPr>
    <p:cSldViewPr snapToGrid="0" snapToObjects="1">
      <p:cViewPr varScale="1">
        <p:scale>
          <a:sx n="105" d="100"/>
          <a:sy n="105" d="100"/>
        </p:scale>
        <p:origin x="19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564C2C-2378-254E-A589-DB2A9035351D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E6F4A0-AEA0-6146-9396-57C698369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EDC69F-82EB-2C4A-8C4E-357E4A4FEB40}" type="datetimeFigureOut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EECEBB-A77F-B94B-A230-6387BFBEAF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E17A5-928E-0448-B2F5-164B4A5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E111-3546-664B-950E-AC4C1A0B930E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E67B-DB4F-8B4F-9811-04CFCC31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37DF-B53B-8041-9C10-B7EA3648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B511-D71C-184B-989A-C4C2DF566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017D-B40E-B14F-91CB-E3CBAAAD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398-F44B-0541-9C15-890CA20F2CA4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A4E1-622A-C546-B4C2-72E7CA5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29FC-E6BF-7F43-BE75-48EA42BE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13B1-59DD-9E48-9B51-D21D85099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B900-369D-B844-B5C9-236F7862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A5B3-D92B-4549-9C7A-C0E8D7429A4D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28D8-C57F-2C4A-B047-31C4619A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4EC0-FB6E-A342-8620-1A86AD7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9579-2AF7-CC4A-9DA6-CF35CE866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9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5EA2-89BE-0443-B2E0-D6EE2260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6AC7-F92D-5049-BD11-3AB076029A6C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E944-62BF-8248-8782-34DE4328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C268-ED43-5847-8998-CA961377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16E8C-06DB-C340-96B3-706E71D4F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5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F593-12DE-F044-9FC2-51A37F1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66E0-B57C-6149-AD00-A066667FAF34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B891-2D5F-594F-9BDD-386AD88F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3C19-7AF8-B149-BF48-D9D835D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A895-B361-7148-91D6-CAF7D1F3A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7C4BC-6F41-E84A-90B1-0AA29E1C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48D6-1385-5A4A-BB72-B63812E8B5CF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AB084-3F40-7A43-B98D-55D00A1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04C413-941B-264F-9677-B20E6454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7A4A-7A09-8E49-9195-4F32A108A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52C717-0DDB-A54B-A1F6-5FB2D89B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45D6-E477-3046-BEB1-AC2EA9A9D605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19CB92-B5F7-EC47-B838-1B2A8A4B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CDEA63-4192-4747-A345-20CCECA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4947-27BA-CF45-8797-4D9E38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F0C548-D502-AF45-81CC-CF111839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2D8E-2180-FD42-B343-BDB6EC812670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567875-27F9-6443-B92C-C86BDB15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55EF2-64F2-C347-B569-131DFE47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3954-3D25-FD4E-B404-DF9433F2D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4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E3106F-7298-DD43-A769-5821775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93C7-209F-8F43-8253-9521405B7884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C96FA2-4DC1-EB41-9588-9C96960D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B3911-4519-714A-B733-FB0D8E2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9E9-5BB0-AE42-BFA8-EB5B9BF41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332026-2F50-5D45-A019-DA161A4F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4F4-CF9F-AB40-83F8-D6D13E232B00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00352-6CB7-6E4D-98F4-75D1B647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3F66C-0680-4D4F-A53B-9EC2397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BD730-45E5-3344-9C1C-EFD9179D1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2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041966-9C7E-A34D-8405-446F5AF2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D4E7-A618-D64E-87CF-996A6CA568AE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66E5E6-9D46-6741-BC30-199032A6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9EA49-F737-A24E-AFFA-D82731D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B44E-8FC7-7D44-A882-B096094B5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5F5DF3-EE2B-C344-A6E4-EDB878206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37B826-BFF3-9D47-8DB7-28228EDB6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B5C4074-A4FE-5240-94CE-B486FBCF7865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BB05EE-C1C4-BE4B-8B39-ED55BB6FD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430705-AF63-404B-8117-DC44AEB3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29,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3384C93-0DAE-1C44-B940-9EBA994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88C37073-9088-4E48-8413-7D940C60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F1674734-9478-5944-9D07-F0C352A1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275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AFE27-C659-5346-8797-BDFC6ED4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675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C6A22-C147-F14B-A235-89B0F9C2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370388"/>
            <a:ext cx="5956300" cy="78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EDB2B91-EE3D-DE47-9DE4-9CA962AD92E6}"/>
              </a:ext>
            </a:extLst>
          </p:cNvPr>
          <p:cNvSpPr/>
          <p:nvPr/>
        </p:nvSpPr>
        <p:spPr>
          <a:xfrm>
            <a:off x="2743200" y="5313363"/>
            <a:ext cx="2941638" cy="1074737"/>
          </a:xfrm>
          <a:prstGeom prst="cloudCallout">
            <a:avLst>
              <a:gd name="adj1" fmla="val -15371"/>
              <a:gd name="adj2" fmla="val 40661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Exists graphs with m</a:t>
            </a:r>
            <a:r>
              <a:rPr lang="en-US" baseline="30000" dirty="0"/>
              <a:t>3/2</a:t>
            </a:r>
            <a:r>
              <a:rPr lang="en-US" dirty="0"/>
              <a:t>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FC887517-7920-014F-8BCA-15DB04C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2ADBE7DC-9A48-DA4C-91D7-B486BF11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418F7-41F2-AE40-A0C9-2124E747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098675"/>
            <a:ext cx="45926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On input </a:t>
            </a:r>
            <a:r>
              <a:rPr lang="en-US" altLang="en-US" sz="2400">
                <a:solidFill>
                  <a:srgbClr val="7030A0"/>
                </a:solidFill>
              </a:rPr>
              <a:t>n</a:t>
            </a:r>
            <a:r>
              <a:rPr lang="en-US" altLang="en-US" sz="2400"/>
              <a:t>, output </a:t>
            </a:r>
            <a:r>
              <a:rPr lang="en-US" altLang="en-US" sz="2400">
                <a:solidFill>
                  <a:srgbClr val="7030A0"/>
                </a:solidFill>
              </a:rPr>
              <a:t>2</a:t>
            </a:r>
            <a:r>
              <a:rPr lang="en-US" altLang="en-US" sz="2400" baseline="30000">
                <a:solidFill>
                  <a:srgbClr val="7030A0"/>
                </a:solidFill>
              </a:rPr>
              <a:t>n</a:t>
            </a:r>
            <a:r>
              <a:rPr lang="en-US" altLang="en-US" sz="2400"/>
              <a:t> many ones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93128B-0FDC-A54F-85AD-0A8C97E5AD21}"/>
              </a:ext>
            </a:extLst>
          </p:cNvPr>
          <p:cNvSpPr/>
          <p:nvPr/>
        </p:nvSpPr>
        <p:spPr>
          <a:xfrm>
            <a:off x="1927225" y="2930525"/>
            <a:ext cx="5313363" cy="1062038"/>
          </a:xfrm>
          <a:prstGeom prst="wedgeRoundRectCallout">
            <a:avLst>
              <a:gd name="adj1" fmla="val -10653"/>
              <a:gd name="adj2" fmla="val -8168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Every </a:t>
            </a:r>
            <a:r>
              <a:rPr lang="en-US" sz="2000" dirty="0" err="1"/>
              <a:t>algo</a:t>
            </a:r>
            <a:r>
              <a:rPr lang="en-US" sz="2000" dirty="0"/>
              <a:t> takes (doubly) exponential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7876523-1517-C44E-91DC-5CFEE759E739}"/>
              </a:ext>
            </a:extLst>
          </p:cNvPr>
          <p:cNvSpPr/>
          <p:nvPr/>
        </p:nvSpPr>
        <p:spPr>
          <a:xfrm>
            <a:off x="3089275" y="4300538"/>
            <a:ext cx="3122613" cy="1049337"/>
          </a:xfrm>
          <a:prstGeom prst="cloudCallout">
            <a:avLst>
              <a:gd name="adj1" fmla="val -16084"/>
              <a:gd name="adj2" fmla="val 377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But at heart problem is “trivial”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FA03CA-DF3C-494C-BC5B-69B162106F45}"/>
              </a:ext>
            </a:extLst>
          </p:cNvPr>
          <p:cNvSpPr/>
          <p:nvPr/>
        </p:nvSpPr>
        <p:spPr>
          <a:xfrm>
            <a:off x="535781" y="5505450"/>
            <a:ext cx="8229599" cy="9382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now on, output size is always O(N) and could even be binary.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6F73970-8E39-FF49-9EEE-B1C37623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 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AC3B0-7A21-244B-A8CE-54AA42EA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1952625"/>
            <a:ext cx="610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Argue that a given problem is </a:t>
            </a:r>
            <a:r>
              <a:rPr lang="en-US" altLang="en-US" sz="2400">
                <a:solidFill>
                  <a:srgbClr val="FF0000"/>
                </a:solidFill>
              </a:rPr>
              <a:t>AS HARD 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85531-AC2E-2945-B1C5-6C5E4B16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595563"/>
            <a:ext cx="3440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 “known” hard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A65D28A1-AE36-0948-BD9A-A9416381F07C}"/>
              </a:ext>
            </a:extLst>
          </p:cNvPr>
          <p:cNvSpPr/>
          <p:nvPr/>
        </p:nvSpPr>
        <p:spPr>
          <a:xfrm>
            <a:off x="1903413" y="3275013"/>
            <a:ext cx="5449887" cy="1754187"/>
          </a:xfrm>
          <a:prstGeom prst="cloudCallout">
            <a:avLst>
              <a:gd name="adj1" fmla="val -16299"/>
              <a:gd name="adj2" fmla="val 3855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How can we argue something like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6257D-56B1-B84B-B0D6-C361A09DD3A6}"/>
              </a:ext>
            </a:extLst>
          </p:cNvPr>
          <p:cNvSpPr/>
          <p:nvPr/>
        </p:nvSpPr>
        <p:spPr>
          <a:xfrm>
            <a:off x="2841625" y="5362575"/>
            <a:ext cx="3670300" cy="7413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89317BD-1A09-8E4A-A2D4-0908FD1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far: “Yes, we can” reductions</a:t>
            </a:r>
          </a:p>
        </p:txBody>
      </p:sp>
      <p:pic>
        <p:nvPicPr>
          <p:cNvPr id="34818" name="Picture 2" descr="Image result for yes we can obama">
            <a:extLst>
              <a:ext uri="{FF2B5EF4-FFF2-40B4-BE49-F238E27FC236}">
                <a16:creationId xmlns:a16="http://schemas.microsoft.com/office/drawing/2014/main" id="{05373640-D8E7-A54A-B3CC-4DA37CE7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8850EB5-9DC1-0341-B933-F6E2D952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Reduce Y to X where X is “easy”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5BAABD99-3BFE-5442-83C0-BBB1922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99A35ED-D9FC-3842-95E0-9BFF5A5C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“Yes, we can” reductions (Example)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F93FB-F40F-C7DD-E77E-6A2A115EC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37"/>
            <a:ext cx="9144000" cy="5335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9A859B8-E9CA-1645-8C5C-E3202D3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the reduction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AFF913-3FDF-2D4F-B7B2-175ECEC1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E95FF-67A1-2C46-AC56-5FE8B0A08903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5858" name="Picture 4">
              <a:extLst>
                <a:ext uri="{FF2B5EF4-FFF2-40B4-BE49-F238E27FC236}">
                  <a16:creationId xmlns:a16="http://schemas.microsoft.com/office/drawing/2014/main" id="{A3344E62-5E2A-6F40-911A-67541A99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42251DE1-D2A0-F044-BEA2-B19ADAA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6">
              <a:extLst>
                <a:ext uri="{FF2B5EF4-FFF2-40B4-BE49-F238E27FC236}">
                  <a16:creationId xmlns:a16="http://schemas.microsoft.com/office/drawing/2014/main" id="{27DB3CA4-00A1-1E46-82E1-03321ACE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1" name="Picture 7">
              <a:extLst>
                <a:ext uri="{FF2B5EF4-FFF2-40B4-BE49-F238E27FC236}">
                  <a16:creationId xmlns:a16="http://schemas.microsoft.com/office/drawing/2014/main" id="{7D1C9D3D-720A-D845-82F6-1159967E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2" name="Picture 8">
              <a:extLst>
                <a:ext uri="{FF2B5EF4-FFF2-40B4-BE49-F238E27FC236}">
                  <a16:creationId xmlns:a16="http://schemas.microsoft.com/office/drawing/2014/main" id="{1D1B55D5-4D4D-C34E-8F99-6E5CBF7C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3" name="Picture 9">
              <a:extLst>
                <a:ext uri="{FF2B5EF4-FFF2-40B4-BE49-F238E27FC236}">
                  <a16:creationId xmlns:a16="http://schemas.microsoft.com/office/drawing/2014/main" id="{DC0BA94A-6549-3847-811D-8F09C53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>
              <a:extLst>
                <a:ext uri="{FF2B5EF4-FFF2-40B4-BE49-F238E27FC236}">
                  <a16:creationId xmlns:a16="http://schemas.microsoft.com/office/drawing/2014/main" id="{E36A7EBB-A8BE-6842-8D0E-DA9D6BEA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5" name="Picture 20">
              <a:extLst>
                <a:ext uri="{FF2B5EF4-FFF2-40B4-BE49-F238E27FC236}">
                  <a16:creationId xmlns:a16="http://schemas.microsoft.com/office/drawing/2014/main" id="{0B3C0C1F-1ABE-F741-A7E7-14C91EF6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6" name="Picture 21">
              <a:extLst>
                <a:ext uri="{FF2B5EF4-FFF2-40B4-BE49-F238E27FC236}">
                  <a16:creationId xmlns:a16="http://schemas.microsoft.com/office/drawing/2014/main" id="{D8EB74D8-3F7E-B74D-B1F3-CEE27F72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7" name="Picture 22">
              <a:extLst>
                <a:ext uri="{FF2B5EF4-FFF2-40B4-BE49-F238E27FC236}">
                  <a16:creationId xmlns:a16="http://schemas.microsoft.com/office/drawing/2014/main" id="{BE896DEB-3306-B441-9B66-833F450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8" name="Picture 23">
              <a:extLst>
                <a:ext uri="{FF2B5EF4-FFF2-40B4-BE49-F238E27FC236}">
                  <a16:creationId xmlns:a16="http://schemas.microsoft.com/office/drawing/2014/main" id="{DB589532-0809-9C4D-8006-1EA252911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9" name="Picture 24">
              <a:extLst>
                <a:ext uri="{FF2B5EF4-FFF2-40B4-BE49-F238E27FC236}">
                  <a16:creationId xmlns:a16="http://schemas.microsoft.com/office/drawing/2014/main" id="{B3E29FDD-B0CA-224F-B7F6-18E725F5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0" name="Picture 25">
              <a:extLst>
                <a:ext uri="{FF2B5EF4-FFF2-40B4-BE49-F238E27FC236}">
                  <a16:creationId xmlns:a16="http://schemas.microsoft.com/office/drawing/2014/main" id="{D9F5D6EC-6E40-E047-9A7A-C7134D299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1" name="Picture 26">
              <a:extLst>
                <a:ext uri="{FF2B5EF4-FFF2-40B4-BE49-F238E27FC236}">
                  <a16:creationId xmlns:a16="http://schemas.microsoft.com/office/drawing/2014/main" id="{F723786B-2DCE-624E-9FE8-2BE0568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2" name="Picture 27">
              <a:extLst>
                <a:ext uri="{FF2B5EF4-FFF2-40B4-BE49-F238E27FC236}">
                  <a16:creationId xmlns:a16="http://schemas.microsoft.com/office/drawing/2014/main" id="{802B570E-98E6-D34D-97EB-854A036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3" name="Picture 28">
              <a:extLst>
                <a:ext uri="{FF2B5EF4-FFF2-40B4-BE49-F238E27FC236}">
                  <a16:creationId xmlns:a16="http://schemas.microsoft.com/office/drawing/2014/main" id="{78A98C97-7AD1-414B-AA66-704A2439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4" name="Picture 29">
              <a:extLst>
                <a:ext uri="{FF2B5EF4-FFF2-40B4-BE49-F238E27FC236}">
                  <a16:creationId xmlns:a16="http://schemas.microsoft.com/office/drawing/2014/main" id="{D8CF9A9B-3F4C-794F-B634-7AABD91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5" name="Picture 30">
              <a:extLst>
                <a:ext uri="{FF2B5EF4-FFF2-40B4-BE49-F238E27FC236}">
                  <a16:creationId xmlns:a16="http://schemas.microsoft.com/office/drawing/2014/main" id="{3B6864BB-CDAC-0644-BEB7-182200F1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6" name="Picture 31">
              <a:extLst>
                <a:ext uri="{FF2B5EF4-FFF2-40B4-BE49-F238E27FC236}">
                  <a16:creationId xmlns:a16="http://schemas.microsoft.com/office/drawing/2014/main" id="{CE97380F-8CFC-E04B-B03F-F18D585D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32">
              <a:extLst>
                <a:ext uri="{FF2B5EF4-FFF2-40B4-BE49-F238E27FC236}">
                  <a16:creationId xmlns:a16="http://schemas.microsoft.com/office/drawing/2014/main" id="{81089E85-C949-8E42-AE02-3FF7D39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33">
              <a:extLst>
                <a:ext uri="{FF2B5EF4-FFF2-40B4-BE49-F238E27FC236}">
                  <a16:creationId xmlns:a16="http://schemas.microsoft.com/office/drawing/2014/main" id="{2ED5AE79-16CD-9E4A-9D6A-B4183734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9" name="Picture 34">
              <a:extLst>
                <a:ext uri="{FF2B5EF4-FFF2-40B4-BE49-F238E27FC236}">
                  <a16:creationId xmlns:a16="http://schemas.microsoft.com/office/drawing/2014/main" id="{628294D2-EB8B-2B44-A8D0-F4C8575D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0" name="Picture 35">
              <a:extLst>
                <a:ext uri="{FF2B5EF4-FFF2-40B4-BE49-F238E27FC236}">
                  <a16:creationId xmlns:a16="http://schemas.microsoft.com/office/drawing/2014/main" id="{4DCFC8DF-372E-7549-BD25-905FBA6B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1" name="Picture 36">
              <a:extLst>
                <a:ext uri="{FF2B5EF4-FFF2-40B4-BE49-F238E27FC236}">
                  <a16:creationId xmlns:a16="http://schemas.microsoft.com/office/drawing/2014/main" id="{018FB863-6F0D-584A-AFF8-34E2EB58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5DEC3E-528C-DB46-B02A-47492F8750C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5855" name="Picture 2">
              <a:extLst>
                <a:ext uri="{FF2B5EF4-FFF2-40B4-BE49-F238E27FC236}">
                  <a16:creationId xmlns:a16="http://schemas.microsoft.com/office/drawing/2014/main" id="{31DB2A1C-39B7-A841-A90B-4F36A4A9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>
              <a:extLst>
                <a:ext uri="{FF2B5EF4-FFF2-40B4-BE49-F238E27FC236}">
                  <a16:creationId xmlns:a16="http://schemas.microsoft.com/office/drawing/2014/main" id="{62EDF62F-7AB6-8944-8A70-70338035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06B69-0533-5742-94A6-F74A9DB5EE54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5853" name="Picture 37">
              <a:extLst>
                <a:ext uri="{FF2B5EF4-FFF2-40B4-BE49-F238E27FC236}">
                  <a16:creationId xmlns:a16="http://schemas.microsoft.com/office/drawing/2014/main" id="{0147566D-F3A5-D743-8460-EF92DA40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7AF7E7-E58A-4571-DAA3-E5E459843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544" y="1433428"/>
            <a:ext cx="3779002" cy="42871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DF2AA-8F3A-70C9-C2A8-67B80A0B83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388" y="2374465"/>
            <a:ext cx="4151313" cy="4794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30E97-63FE-59E8-BAD2-4BC11D8E2C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2294518"/>
            <a:ext cx="4600576" cy="53359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9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73F240-1A62-2D47-9C4A-D4410307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special about GS algo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4" name="Group 46">
            <a:extLst>
              <a:ext uri="{FF2B5EF4-FFF2-40B4-BE49-F238E27FC236}">
                <a16:creationId xmlns:a16="http://schemas.microsoft.com/office/drawing/2014/main" id="{8CDFC4FD-24F5-4747-89CB-215B3D6A6CC7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6883" name="Picture 4">
              <a:extLst>
                <a:ext uri="{FF2B5EF4-FFF2-40B4-BE49-F238E27FC236}">
                  <a16:creationId xmlns:a16="http://schemas.microsoft.com/office/drawing/2014/main" id="{D9F2E1B7-BE84-C04D-A87B-137C2EB9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4" name="Picture 5">
              <a:extLst>
                <a:ext uri="{FF2B5EF4-FFF2-40B4-BE49-F238E27FC236}">
                  <a16:creationId xmlns:a16="http://schemas.microsoft.com/office/drawing/2014/main" id="{11BADCE8-C470-BC4B-8246-93128052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6">
              <a:extLst>
                <a:ext uri="{FF2B5EF4-FFF2-40B4-BE49-F238E27FC236}">
                  <a16:creationId xmlns:a16="http://schemas.microsoft.com/office/drawing/2014/main" id="{CC341C95-D558-8B45-895A-C8B4514E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7">
              <a:extLst>
                <a:ext uri="{FF2B5EF4-FFF2-40B4-BE49-F238E27FC236}">
                  <a16:creationId xmlns:a16="http://schemas.microsoft.com/office/drawing/2014/main" id="{5EF481DC-8702-2D4F-803B-9992296A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8">
              <a:extLst>
                <a:ext uri="{FF2B5EF4-FFF2-40B4-BE49-F238E27FC236}">
                  <a16:creationId xmlns:a16="http://schemas.microsoft.com/office/drawing/2014/main" id="{766CC0BF-4BBF-1E48-833F-1AF59B09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9">
              <a:extLst>
                <a:ext uri="{FF2B5EF4-FFF2-40B4-BE49-F238E27FC236}">
                  <a16:creationId xmlns:a16="http://schemas.microsoft.com/office/drawing/2014/main" id="{C562B8BA-CED7-974B-A609-A1D91D84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19">
              <a:extLst>
                <a:ext uri="{FF2B5EF4-FFF2-40B4-BE49-F238E27FC236}">
                  <a16:creationId xmlns:a16="http://schemas.microsoft.com/office/drawing/2014/main" id="{7EA2F56E-DC16-9A47-B86B-11446296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0" name="Picture 20">
              <a:extLst>
                <a:ext uri="{FF2B5EF4-FFF2-40B4-BE49-F238E27FC236}">
                  <a16:creationId xmlns:a16="http://schemas.microsoft.com/office/drawing/2014/main" id="{5A56BA9F-27F4-EF4C-BD93-34E2D3B9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1" name="Picture 21">
              <a:extLst>
                <a:ext uri="{FF2B5EF4-FFF2-40B4-BE49-F238E27FC236}">
                  <a16:creationId xmlns:a16="http://schemas.microsoft.com/office/drawing/2014/main" id="{6B6C5530-687C-2C4E-9D19-AA7BE683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2" name="Picture 22">
              <a:extLst>
                <a:ext uri="{FF2B5EF4-FFF2-40B4-BE49-F238E27FC236}">
                  <a16:creationId xmlns:a16="http://schemas.microsoft.com/office/drawing/2014/main" id="{559B80EC-BDE0-2B4D-8F8F-A341097C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3" name="Picture 23">
              <a:extLst>
                <a:ext uri="{FF2B5EF4-FFF2-40B4-BE49-F238E27FC236}">
                  <a16:creationId xmlns:a16="http://schemas.microsoft.com/office/drawing/2014/main" id="{993F91AF-2432-D149-9D79-7C162C7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4" name="Picture 24">
              <a:extLst>
                <a:ext uri="{FF2B5EF4-FFF2-40B4-BE49-F238E27FC236}">
                  <a16:creationId xmlns:a16="http://schemas.microsoft.com/office/drawing/2014/main" id="{E17F196D-4D4E-114C-ADB7-60CE496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5" name="Picture 25">
              <a:extLst>
                <a:ext uri="{FF2B5EF4-FFF2-40B4-BE49-F238E27FC236}">
                  <a16:creationId xmlns:a16="http://schemas.microsoft.com/office/drawing/2014/main" id="{B91B327D-9E0D-3543-ADE5-6AC547ED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6" name="Picture 26">
              <a:extLst>
                <a:ext uri="{FF2B5EF4-FFF2-40B4-BE49-F238E27FC236}">
                  <a16:creationId xmlns:a16="http://schemas.microsoft.com/office/drawing/2014/main" id="{F2426B82-C7E6-2347-8D90-266BE98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7" name="Picture 27">
              <a:extLst>
                <a:ext uri="{FF2B5EF4-FFF2-40B4-BE49-F238E27FC236}">
                  <a16:creationId xmlns:a16="http://schemas.microsoft.com/office/drawing/2014/main" id="{852374B1-0111-6247-9E9A-8958F0B2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8" name="Picture 28">
              <a:extLst>
                <a:ext uri="{FF2B5EF4-FFF2-40B4-BE49-F238E27FC236}">
                  <a16:creationId xmlns:a16="http://schemas.microsoft.com/office/drawing/2014/main" id="{667AB765-1A22-D04D-A6FC-242AED15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9" name="Picture 29">
              <a:extLst>
                <a:ext uri="{FF2B5EF4-FFF2-40B4-BE49-F238E27FC236}">
                  <a16:creationId xmlns:a16="http://schemas.microsoft.com/office/drawing/2014/main" id="{2FEFE2A3-9D3A-5040-A26B-197C1382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0" name="Picture 30">
              <a:extLst>
                <a:ext uri="{FF2B5EF4-FFF2-40B4-BE49-F238E27FC236}">
                  <a16:creationId xmlns:a16="http://schemas.microsoft.com/office/drawing/2014/main" id="{E7F24FEA-8465-1B45-BD84-C8B8AED7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1" name="Picture 31">
              <a:extLst>
                <a:ext uri="{FF2B5EF4-FFF2-40B4-BE49-F238E27FC236}">
                  <a16:creationId xmlns:a16="http://schemas.microsoft.com/office/drawing/2014/main" id="{4D246704-9D65-874D-B44B-CE72460B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2" name="Picture 32">
              <a:extLst>
                <a:ext uri="{FF2B5EF4-FFF2-40B4-BE49-F238E27FC236}">
                  <a16:creationId xmlns:a16="http://schemas.microsoft.com/office/drawing/2014/main" id="{9E9AF469-DB54-5940-9CBF-A1C98FA4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3" name="Picture 33">
              <a:extLst>
                <a:ext uri="{FF2B5EF4-FFF2-40B4-BE49-F238E27FC236}">
                  <a16:creationId xmlns:a16="http://schemas.microsoft.com/office/drawing/2014/main" id="{A12B90FB-69C6-0940-8DCD-E65F3CB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4" name="Picture 34">
              <a:extLst>
                <a:ext uri="{FF2B5EF4-FFF2-40B4-BE49-F238E27FC236}">
                  <a16:creationId xmlns:a16="http://schemas.microsoft.com/office/drawing/2014/main" id="{4F95EC87-FC2F-E148-BDFA-379315D0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5" name="Picture 35">
              <a:extLst>
                <a:ext uri="{FF2B5EF4-FFF2-40B4-BE49-F238E27FC236}">
                  <a16:creationId xmlns:a16="http://schemas.microsoft.com/office/drawing/2014/main" id="{505E7C17-B0A9-7540-B4F5-31E8C33A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6" name="Picture 36">
              <a:extLst>
                <a:ext uri="{FF2B5EF4-FFF2-40B4-BE49-F238E27FC236}">
                  <a16:creationId xmlns:a16="http://schemas.microsoft.com/office/drawing/2014/main" id="{B52507DA-B908-894C-8389-97B0463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76E85-C8FE-F740-B648-32F95A2C84E7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6880" name="Picture 2">
              <a:extLst>
                <a:ext uri="{FF2B5EF4-FFF2-40B4-BE49-F238E27FC236}">
                  <a16:creationId xmlns:a16="http://schemas.microsoft.com/office/drawing/2014/main" id="{B6D6A9CA-481E-684A-AC9A-64E05087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3">
              <a:extLst>
                <a:ext uri="{FF2B5EF4-FFF2-40B4-BE49-F238E27FC236}">
                  <a16:creationId xmlns:a16="http://schemas.microsoft.com/office/drawing/2014/main" id="{0F503FED-1502-B246-A372-C9EB3C8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6" name="Group 48">
            <a:extLst>
              <a:ext uri="{FF2B5EF4-FFF2-40B4-BE49-F238E27FC236}">
                <a16:creationId xmlns:a16="http://schemas.microsoft.com/office/drawing/2014/main" id="{6AC3B871-E757-894E-BEAD-968D3CC97845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6878" name="Picture 37">
              <a:extLst>
                <a:ext uri="{FF2B5EF4-FFF2-40B4-BE49-F238E27FC236}">
                  <a16:creationId xmlns:a16="http://schemas.microsoft.com/office/drawing/2014/main" id="{592ECB32-5018-7E45-9C2C-8218311E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4250" y="4986338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A9D374-5E13-C285-B979-6247978A2352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8B215C-E1A9-96B8-2DB6-C0882CBE2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7E1E18-5BB4-905D-70D2-2B13875A8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0805E1-AB1F-DD7D-9B2F-A84574B2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8D0369-E32C-9F29-71EE-FDAAAC1A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DC8F2A6-3A0B-214F-ADB4-683EFE82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observation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46">
            <a:extLst>
              <a:ext uri="{FF2B5EF4-FFF2-40B4-BE49-F238E27FC236}">
                <a16:creationId xmlns:a16="http://schemas.microsoft.com/office/drawing/2014/main" id="{4879EBDF-1F8C-DD46-BDB4-45B62C07ADA0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7907" name="Picture 4">
              <a:extLst>
                <a:ext uri="{FF2B5EF4-FFF2-40B4-BE49-F238E27FC236}">
                  <a16:creationId xmlns:a16="http://schemas.microsoft.com/office/drawing/2014/main" id="{591ACEA9-2C18-5947-A81D-DF1E25B8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8" name="Picture 5">
              <a:extLst>
                <a:ext uri="{FF2B5EF4-FFF2-40B4-BE49-F238E27FC236}">
                  <a16:creationId xmlns:a16="http://schemas.microsoft.com/office/drawing/2014/main" id="{7924DED6-EF1B-D941-B555-95D9631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9" name="Picture 6">
              <a:extLst>
                <a:ext uri="{FF2B5EF4-FFF2-40B4-BE49-F238E27FC236}">
                  <a16:creationId xmlns:a16="http://schemas.microsoft.com/office/drawing/2014/main" id="{067DD3C7-39EE-B943-AC51-63D60047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0" name="Picture 7">
              <a:extLst>
                <a:ext uri="{FF2B5EF4-FFF2-40B4-BE49-F238E27FC236}">
                  <a16:creationId xmlns:a16="http://schemas.microsoft.com/office/drawing/2014/main" id="{AEDAEBEA-9CB3-EB49-BC9D-328438E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1" name="Picture 8">
              <a:extLst>
                <a:ext uri="{FF2B5EF4-FFF2-40B4-BE49-F238E27FC236}">
                  <a16:creationId xmlns:a16="http://schemas.microsoft.com/office/drawing/2014/main" id="{1F4A98D6-FC60-EB48-89D4-CC021F27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2" name="Picture 9">
              <a:extLst>
                <a:ext uri="{FF2B5EF4-FFF2-40B4-BE49-F238E27FC236}">
                  <a16:creationId xmlns:a16="http://schemas.microsoft.com/office/drawing/2014/main" id="{5A88774D-5A02-C246-94F0-8015883A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3" name="Picture 19">
              <a:extLst>
                <a:ext uri="{FF2B5EF4-FFF2-40B4-BE49-F238E27FC236}">
                  <a16:creationId xmlns:a16="http://schemas.microsoft.com/office/drawing/2014/main" id="{60D43749-478F-9245-8988-029C41E0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4" name="Picture 20">
              <a:extLst>
                <a:ext uri="{FF2B5EF4-FFF2-40B4-BE49-F238E27FC236}">
                  <a16:creationId xmlns:a16="http://schemas.microsoft.com/office/drawing/2014/main" id="{012C8257-5E52-7644-8D55-E33609C7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5" name="Picture 21">
              <a:extLst>
                <a:ext uri="{FF2B5EF4-FFF2-40B4-BE49-F238E27FC236}">
                  <a16:creationId xmlns:a16="http://schemas.microsoft.com/office/drawing/2014/main" id="{4C78681B-5C04-594B-ACB8-BE16CE10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6" name="Picture 22">
              <a:extLst>
                <a:ext uri="{FF2B5EF4-FFF2-40B4-BE49-F238E27FC236}">
                  <a16:creationId xmlns:a16="http://schemas.microsoft.com/office/drawing/2014/main" id="{AAF026A1-4426-B34D-B338-6527F30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7" name="Picture 23">
              <a:extLst>
                <a:ext uri="{FF2B5EF4-FFF2-40B4-BE49-F238E27FC236}">
                  <a16:creationId xmlns:a16="http://schemas.microsoft.com/office/drawing/2014/main" id="{DE887C69-4F2A-844E-9DCD-054FE44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8" name="Picture 24">
              <a:extLst>
                <a:ext uri="{FF2B5EF4-FFF2-40B4-BE49-F238E27FC236}">
                  <a16:creationId xmlns:a16="http://schemas.microsoft.com/office/drawing/2014/main" id="{9DB88840-D6C1-6549-8826-4DC0BB27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9" name="Picture 25">
              <a:extLst>
                <a:ext uri="{FF2B5EF4-FFF2-40B4-BE49-F238E27FC236}">
                  <a16:creationId xmlns:a16="http://schemas.microsoft.com/office/drawing/2014/main" id="{3DAB469C-0E42-A743-AD0F-AAFDB51D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0" name="Picture 26">
              <a:extLst>
                <a:ext uri="{FF2B5EF4-FFF2-40B4-BE49-F238E27FC236}">
                  <a16:creationId xmlns:a16="http://schemas.microsoft.com/office/drawing/2014/main" id="{65348951-889D-8E4D-A882-27A10E12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1" name="Picture 27">
              <a:extLst>
                <a:ext uri="{FF2B5EF4-FFF2-40B4-BE49-F238E27FC236}">
                  <a16:creationId xmlns:a16="http://schemas.microsoft.com/office/drawing/2014/main" id="{8117CFB0-ABBA-0F43-A4E4-5219BBC2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Picture 28">
              <a:extLst>
                <a:ext uri="{FF2B5EF4-FFF2-40B4-BE49-F238E27FC236}">
                  <a16:creationId xmlns:a16="http://schemas.microsoft.com/office/drawing/2014/main" id="{C331DF7D-15BA-EF47-BE4B-3AF551E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3" name="Picture 29">
              <a:extLst>
                <a:ext uri="{FF2B5EF4-FFF2-40B4-BE49-F238E27FC236}">
                  <a16:creationId xmlns:a16="http://schemas.microsoft.com/office/drawing/2014/main" id="{2159AB1F-B2D6-2F41-A6C6-1B408CF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4" name="Picture 30">
              <a:extLst>
                <a:ext uri="{FF2B5EF4-FFF2-40B4-BE49-F238E27FC236}">
                  <a16:creationId xmlns:a16="http://schemas.microsoft.com/office/drawing/2014/main" id="{4B96E102-7C1C-6D46-99CB-8160EA9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5" name="Picture 31">
              <a:extLst>
                <a:ext uri="{FF2B5EF4-FFF2-40B4-BE49-F238E27FC236}">
                  <a16:creationId xmlns:a16="http://schemas.microsoft.com/office/drawing/2014/main" id="{80A803E1-71FF-A846-97B4-AE602DF5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6" name="Picture 32">
              <a:extLst>
                <a:ext uri="{FF2B5EF4-FFF2-40B4-BE49-F238E27FC236}">
                  <a16:creationId xmlns:a16="http://schemas.microsoft.com/office/drawing/2014/main" id="{50774460-5B90-694A-BC49-D65EE46C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7" name="Picture 33">
              <a:extLst>
                <a:ext uri="{FF2B5EF4-FFF2-40B4-BE49-F238E27FC236}">
                  <a16:creationId xmlns:a16="http://schemas.microsoft.com/office/drawing/2014/main" id="{AB6E23CF-B332-BC4D-BFD9-402C36B1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8" name="Picture 34">
              <a:extLst>
                <a:ext uri="{FF2B5EF4-FFF2-40B4-BE49-F238E27FC236}">
                  <a16:creationId xmlns:a16="http://schemas.microsoft.com/office/drawing/2014/main" id="{0FBF73D5-435C-F248-8FD4-3C3B6698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9" name="Picture 35">
              <a:extLst>
                <a:ext uri="{FF2B5EF4-FFF2-40B4-BE49-F238E27FC236}">
                  <a16:creationId xmlns:a16="http://schemas.microsoft.com/office/drawing/2014/main" id="{11D595D5-0E56-B742-9257-58D21FC4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30" name="Picture 36">
              <a:extLst>
                <a:ext uri="{FF2B5EF4-FFF2-40B4-BE49-F238E27FC236}">
                  <a16:creationId xmlns:a16="http://schemas.microsoft.com/office/drawing/2014/main" id="{403F1B72-C189-D444-9ECA-E39E082B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9" name="Group 48">
            <a:extLst>
              <a:ext uri="{FF2B5EF4-FFF2-40B4-BE49-F238E27FC236}">
                <a16:creationId xmlns:a16="http://schemas.microsoft.com/office/drawing/2014/main" id="{3CCE4835-F651-494F-B0B8-A7491CD07449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7905" name="Picture 37">
              <a:extLst>
                <a:ext uri="{FF2B5EF4-FFF2-40B4-BE49-F238E27FC236}">
                  <a16:creationId xmlns:a16="http://schemas.microsoft.com/office/drawing/2014/main" id="{0F45229F-367F-EC43-A31C-92AF05B1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25111-358A-D241-821C-517074B1F8D0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4ED990-165B-48E5-9AAB-6AEC860107DA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60FC1F-90A5-81CC-9449-982891D5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5690CB-359C-9668-9C03-BF3AF604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D39967-D5EF-0ED1-4600-FF7FEE9DD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BE8C43-5F36-26E6-CB43-658DDFF7D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270A199-1EA1-C049-A1EF-7DFA7D7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Poly time reductions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2" name="Group 46">
            <a:extLst>
              <a:ext uri="{FF2B5EF4-FFF2-40B4-BE49-F238E27FC236}">
                <a16:creationId xmlns:a16="http://schemas.microsoft.com/office/drawing/2014/main" id="{06C2878E-1E01-2843-8F9D-CC33DDDB17CC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F55BEB21-2269-D14A-B1FB-40CB9738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EED52358-3238-B746-B975-CA0CB91C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80ED1622-A0BD-8549-B280-C71FF7F1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E591F168-62A4-7F4B-932E-DFC0269E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74FDDE66-E3DC-1E48-9689-50A98F4A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B9153A6-850D-E24E-900F-F8075750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D5DDBC38-3A39-0F49-B4EC-C92BBC2E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8107C13A-FC8D-794B-AD5F-E49F58BB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DC464CA-55AA-6143-84B8-CB5BCE23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CB8C407D-CAD9-4D44-8C88-E27E2051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0940719B-2E93-2A46-AE19-35D445EE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4B0F5866-8436-EF49-A4E6-6B0C50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E25F75A-8C5F-644D-9B08-AAB1B9F4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1A8F47E0-823A-7841-B934-4EFCDA89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8AA689BA-0AF8-D64D-8297-08F17AE3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7DAC90CF-8D62-2947-9253-05401E60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4974FAFD-51DC-B540-85D0-E3388FAD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3C16ABC7-4013-FB46-B0CA-B1F2ABF0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B445B53E-422D-FE4A-BFA9-3B2659E6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9A55D38E-1F1C-184F-B2D0-1521F9E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29C778AB-FF76-5C4F-A088-30E6E6D8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BC7FDD49-74E5-0B4F-9C08-F4DB4735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FFA1F92F-A757-DD4D-92D7-F3E7F3B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F3CEF857-E0B7-FD4B-BE99-05F3153F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923" name="Group 48">
            <a:extLst>
              <a:ext uri="{FF2B5EF4-FFF2-40B4-BE49-F238E27FC236}">
                <a16:creationId xmlns:a16="http://schemas.microsoft.com/office/drawing/2014/main" id="{A5C5A57F-2FCA-8141-870A-D8C51C04B55E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8930" name="Picture 37">
              <a:extLst>
                <a:ext uri="{FF2B5EF4-FFF2-40B4-BE49-F238E27FC236}">
                  <a16:creationId xmlns:a16="http://schemas.microsoft.com/office/drawing/2014/main" id="{617EEBF7-1C24-054A-9BFB-17C907F7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455A2-4E69-2846-B4CD-E05076048469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959C9B-DCA8-411E-1DC7-437080DDA16F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7B3571-5028-F5EA-AE36-49C14A08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92EB84-B923-77A5-B832-0A4B7FCCC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C273A9-D626-8DFF-BB46-4F43F695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E29AB6-ED8A-9581-C723-0880CD22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6DD5-1FAD-DA18-541A-073A5E9C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2 weeks are brutal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97B64-1AF0-3622-15BF-6B2CD3B7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" y="1760046"/>
            <a:ext cx="9019907" cy="39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0963" name="Group 54">
            <a:extLst>
              <a:ext uri="{FF2B5EF4-FFF2-40B4-BE49-F238E27FC236}">
                <a16:creationId xmlns:a16="http://schemas.microsoft.com/office/drawing/2014/main" id="{5625B175-DB61-0B4E-A4E9-83EC87A48F2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64" name="Group 57">
            <a:extLst>
              <a:ext uri="{FF2B5EF4-FFF2-40B4-BE49-F238E27FC236}">
                <a16:creationId xmlns:a16="http://schemas.microsoft.com/office/drawing/2014/main" id="{1F0EADE4-FA2E-8345-9564-FF8F053D8B95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6" name="Group 60">
            <a:extLst>
              <a:ext uri="{FF2B5EF4-FFF2-40B4-BE49-F238E27FC236}">
                <a16:creationId xmlns:a16="http://schemas.microsoft.com/office/drawing/2014/main" id="{40C5B7EE-683B-014B-A8C0-D6949A0DBAC8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F017-B362-924E-B1C3-6E500CA0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1531938"/>
            <a:ext cx="21844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CC2594-4DA6-254F-86BA-024F4A12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360613"/>
            <a:ext cx="2179637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FD82B-6F4E-4947-B6FC-7B024628C8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4848" y="1980855"/>
            <a:ext cx="521297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63750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!</a:t>
            </a:r>
            <a:r>
              <a:rPr lang="en-US" altLang="en-US" sz="4000">
                <a:solidFill>
                  <a:srgbClr val="7030A0"/>
                </a:solidFill>
              </a:rPr>
              <a:t>B</a:t>
            </a:r>
            <a:r>
              <a:rPr lang="en-US" altLang="en-US" sz="4000"/>
              <a:t>         !</a:t>
            </a:r>
            <a:r>
              <a:rPr lang="en-US" altLang="en-US" sz="4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048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61D1-A495-7EC4-B313-959ECBF6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rest of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95099-F3DD-DCA8-DE94-127CE7AF2B30}"/>
              </a:ext>
            </a:extLst>
          </p:cNvPr>
          <p:cNvSpPr txBox="1"/>
          <p:nvPr/>
        </p:nvSpPr>
        <p:spPr>
          <a:xfrm>
            <a:off x="1198179" y="208104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on reductions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E224A-6114-6B16-8A69-B89A2ABBBDFA}"/>
              </a:ext>
            </a:extLst>
          </p:cNvPr>
          <p:cNvSpPr txBox="1"/>
          <p:nvPr/>
        </p:nvSpPr>
        <p:spPr>
          <a:xfrm>
            <a:off x="1303283" y="2900855"/>
            <a:ext cx="472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(If there is time) Quick definition of P and NP</a:t>
            </a:r>
          </a:p>
        </p:txBody>
      </p:sp>
    </p:spTree>
    <p:extLst>
      <p:ext uri="{BB962C8B-B14F-4D97-AF65-F5344CB8AC3E}">
        <p14:creationId xmlns:p14="http://schemas.microsoft.com/office/powerpoint/2010/main" val="331251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2024!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A3FA4-D9CF-59B5-56B0-6A210AE5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277"/>
            <a:ext cx="9171470" cy="42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4B63-05D5-E169-B109-F42627C1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Sean will here Friday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F2A61-F3D2-0D80-19FB-722195E8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27663"/>
            <a:ext cx="9155947" cy="42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7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76E91-E16A-9248-9742-ED81F4E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course so far…</a:t>
            </a:r>
          </a:p>
        </p:txBody>
      </p:sp>
      <p:pic>
        <p:nvPicPr>
          <p:cNvPr id="32770" name="Picture 2" descr="Image result for yes we can obama">
            <a:extLst>
              <a:ext uri="{FF2B5EF4-FFF2-40B4-BE49-F238E27FC236}">
                <a16:creationId xmlns:a16="http://schemas.microsoft.com/office/drawing/2014/main" id="{87D5D55C-0ECE-2443-8363-DB26649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55E64C7-87D1-4A43-BEA5-0C3913C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rest of the course…</a:t>
            </a:r>
          </a:p>
        </p:txBody>
      </p:sp>
      <p:pic>
        <p:nvPicPr>
          <p:cNvPr id="33794" name="Picture 2" descr="Image result for no you can't">
            <a:extLst>
              <a:ext uri="{FF2B5EF4-FFF2-40B4-BE49-F238E27FC236}">
                <a16:creationId xmlns:a16="http://schemas.microsoft.com/office/drawing/2014/main" id="{2C0823C1-A52F-BF49-9396-FECDA2ED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33488"/>
            <a:ext cx="36052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47CB-1906-B146-821F-0E0E816E7E1A}"/>
              </a:ext>
            </a:extLst>
          </p:cNvPr>
          <p:cNvSpPr txBox="1"/>
          <p:nvPr/>
        </p:nvSpPr>
        <p:spPr>
          <a:xfrm>
            <a:off x="3373438" y="4337050"/>
            <a:ext cx="2992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certain assumptions,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AD2A0-94DE-6349-8BE2-E9EF7B6D779A}"/>
              </a:ext>
            </a:extLst>
          </p:cNvPr>
          <p:cNvSpPr txBox="1"/>
          <p:nvPr/>
        </p:nvSpPr>
        <p:spPr>
          <a:xfrm>
            <a:off x="2236788" y="6191250"/>
            <a:ext cx="5794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www.madduckposters.com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/products/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megamind-no-you-cant?variant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=13565168320556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9A181E57-9D4F-3E40-B513-581E17EC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5752794A-5E81-EE4B-B041-31CD7638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A414DCC-0B60-6645-AC71-C9D6B03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can’t– what does it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6BD43-FD32-834F-8857-6A46926D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1816100"/>
            <a:ext cx="703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NO</a:t>
            </a:r>
            <a:r>
              <a:rPr lang="en-US" altLang="en-US"/>
              <a:t> algorithm will be able to solve a problem in polynomial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4E74FBB-D6A4-AA4F-B43A-0FDC9F275A44}"/>
              </a:ext>
            </a:extLst>
          </p:cNvPr>
          <p:cNvSpPr/>
          <p:nvPr/>
        </p:nvSpPr>
        <p:spPr>
          <a:xfrm>
            <a:off x="2384425" y="3125788"/>
            <a:ext cx="4881563" cy="1928812"/>
          </a:xfrm>
          <a:prstGeom prst="cloudCallout">
            <a:avLst>
              <a:gd name="adj1" fmla="val -15517"/>
              <a:gd name="adj2" fmla="val 39423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Still for worst-case 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3B7EC6F-AD79-7E48-B2AF-5DD0A03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AC62C-9161-1149-BB75-0A0C00D3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D02BB90-D8E1-834D-BDD4-F74AB09553FB}"/>
              </a:ext>
            </a:extLst>
          </p:cNvPr>
          <p:cNvSpPr/>
          <p:nvPr/>
        </p:nvSpPr>
        <p:spPr>
          <a:xfrm>
            <a:off x="777875" y="4876800"/>
            <a:ext cx="6945313" cy="919163"/>
          </a:xfrm>
          <a:prstGeom prst="wedgeRectCallout">
            <a:avLst>
              <a:gd name="adj1" fmla="val -5353"/>
              <a:gd name="adj2" fmla="val -82738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is the best lower bound you can prove?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2879-813F-A345-8AAB-A10A7718AA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9637" y="5977881"/>
            <a:ext cx="1322173" cy="6054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10436</TotalTime>
  <Words>435</Words>
  <Application>Microsoft Macintosh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Lecture 35</vt:lpstr>
      <vt:lpstr>Next 2 weeks are brutal</vt:lpstr>
      <vt:lpstr>Apply to be a CSE 331 TA in 2024!</vt:lpstr>
      <vt:lpstr>Sean will here Friday</vt:lpstr>
      <vt:lpstr>The course so far…</vt:lpstr>
      <vt:lpstr>The rest of the course…</vt:lpstr>
      <vt:lpstr>Questions?</vt:lpstr>
      <vt:lpstr>No, you can’t– what does it mean?</vt:lpstr>
      <vt:lpstr>No, you can’t take- 1</vt:lpstr>
      <vt:lpstr>No, you can’t take- 2</vt:lpstr>
      <vt:lpstr>No, you can’t take- 2</vt:lpstr>
      <vt:lpstr>No, you can’t take -3</vt:lpstr>
      <vt:lpstr>So far: “Yes, we can” reductions</vt:lpstr>
      <vt:lpstr>Reduce Y to X where X is “easy”</vt:lpstr>
      <vt:lpstr>“Yes, we can” reductions (Example)</vt:lpstr>
      <vt:lpstr>Overview of the reduction</vt:lpstr>
      <vt:lpstr>Nothing special about GS algo</vt:lpstr>
      <vt:lpstr>Another observation</vt:lpstr>
      <vt:lpstr>Poly time reductions</vt:lpstr>
      <vt:lpstr> </vt:lpstr>
      <vt:lpstr> </vt:lpstr>
      <vt:lpstr> </vt:lpstr>
      <vt:lpstr> </vt:lpstr>
      <vt:lpstr>Plan for rest of today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60</cp:revision>
  <cp:lastPrinted>2017-12-03T22:18:27Z</cp:lastPrinted>
  <dcterms:created xsi:type="dcterms:W3CDTF">2011-12-02T03:04:14Z</dcterms:created>
  <dcterms:modified xsi:type="dcterms:W3CDTF">2023-11-29T17:44:45Z</dcterms:modified>
</cp:coreProperties>
</file>