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70" r:id="rId3"/>
    <p:sldId id="466" r:id="rId4"/>
    <p:sldId id="487" r:id="rId5"/>
    <p:sldId id="488" r:id="rId6"/>
    <p:sldId id="351" r:id="rId7"/>
    <p:sldId id="281" r:id="rId8"/>
    <p:sldId id="450" r:id="rId9"/>
    <p:sldId id="334" r:id="rId10"/>
    <p:sldId id="335" r:id="rId11"/>
    <p:sldId id="336" r:id="rId12"/>
    <p:sldId id="339" r:id="rId13"/>
    <p:sldId id="340" r:id="rId14"/>
    <p:sldId id="341" r:id="rId15"/>
    <p:sldId id="343" r:id="rId16"/>
    <p:sldId id="485" r:id="rId17"/>
    <p:sldId id="355" r:id="rId18"/>
    <p:sldId id="313" r:id="rId19"/>
    <p:sldId id="314" r:id="rId20"/>
    <p:sldId id="315" r:id="rId21"/>
    <p:sldId id="316" r:id="rId22"/>
    <p:sldId id="318" r:id="rId23"/>
    <p:sldId id="317" r:id="rId24"/>
    <p:sldId id="322" r:id="rId25"/>
    <p:sldId id="358" r:id="rId26"/>
    <p:sldId id="357" r:id="rId27"/>
    <p:sldId id="307" r:id="rId28"/>
    <p:sldId id="308" r:id="rId29"/>
    <p:sldId id="309" r:id="rId3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23"/>
    <p:restoredTop sz="93098"/>
  </p:normalViewPr>
  <p:slideViewPr>
    <p:cSldViewPr snapToGrid="0" snapToObjects="1">
      <p:cViewPr varScale="1">
        <p:scale>
          <a:sx n="105" d="100"/>
          <a:sy n="105" d="100"/>
        </p:scale>
        <p:origin x="21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1C1E41-1291-9340-91BF-4BDCBEC913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C91DB-6ED1-E843-9569-BBBA387ED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AF1C193-8DB9-E247-8CC7-65B54AF4EF00}" type="datetimeFigureOut">
              <a:rPr lang="en-US"/>
              <a:pPr>
                <a:defRPr/>
              </a:pPr>
              <a:t>12/10/23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1C03D-E208-394A-ACE2-F969214DC6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AB77F-BCD0-8647-B566-D00EE00F7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A8AAD64-A1CE-9B4C-96ED-B935598B0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0BFE57-41BB-E641-A5B8-3DE6F634F1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8E049B-CE28-F64B-8C7B-ABA59A1A68E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813ACC4-59DC-FE4D-8230-C46B3E2F853F}" type="datetimeFigureOut">
              <a:rPr lang="en-US" altLang="en-US"/>
              <a:pPr>
                <a:defRPr/>
              </a:pPr>
              <a:t>12/10/23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8395AD0-4B4D-7D44-85C6-D432D18775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852A2AB-D438-AC4E-B938-C53A6AD5F4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69455-58A6-394A-8CA0-E64197E940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93F79-FF99-594B-BA36-AC4F98BF5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59D6A48-B06E-5D47-9BD0-82DE95BEE6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98861-7413-3348-89C9-410276CC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B7CAC-3142-114A-8306-7849E28FB9AD}" type="datetime1">
              <a:rPr lang="en-US" altLang="en-US"/>
              <a:pPr>
                <a:defRPr/>
              </a:pPr>
              <a:t>12/10/23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03B32-512F-E64C-9951-0876293D3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217AA-5727-5C40-88FB-638567ED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FD309-FED1-EF46-AF9A-E0B3CD5F3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6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64FAD-60BA-A547-9A51-7DAC3BB2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D96F3-C777-6D42-9E85-5793E602AE0C}" type="datetime1">
              <a:rPr lang="en-US" altLang="en-US"/>
              <a:pPr>
                <a:defRPr/>
              </a:pPr>
              <a:t>12/10/23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688A8-7F3D-1846-9879-833625EA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15C25-0494-5E48-AC43-4DE219F3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0709F-BE6D-C14F-B2AD-517663EAE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07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8423-5088-FF4A-80E9-FCAFF954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1429D-E989-FB49-8322-B32465B8BEF3}" type="datetime1">
              <a:rPr lang="en-US" altLang="en-US"/>
              <a:pPr>
                <a:defRPr/>
              </a:pPr>
              <a:t>12/10/23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4EA45-66F4-C042-B968-FA01CEF9B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6DF0C-19E9-804F-9CA5-B38FDD11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A9BD3-3B39-B64E-B58A-487F5E30B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87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72BF7-041F-7A43-9108-7BC38903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961D-654E-5F48-AEB7-E566CDDA8EC2}" type="datetime1">
              <a:rPr lang="en-US" altLang="en-US"/>
              <a:pPr>
                <a:defRPr/>
              </a:pPr>
              <a:t>12/10/23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39FE1-1739-554A-A3CD-2EC2332A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E9576-B993-9046-AF1E-76FA2C4F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06293-413D-F64B-A045-1798DFB0A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91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7195E-054C-CC45-835D-5B1D08F6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6969-FFB4-4049-B7C7-5EBA507C18A6}" type="datetime1">
              <a:rPr lang="en-US" altLang="en-US"/>
              <a:pPr>
                <a:defRPr/>
              </a:pPr>
              <a:t>12/10/23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03F47-B5D8-AA44-AF85-2DAF73D1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8DA74-9452-2B4C-99E0-F12DDB84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460A9-5655-884A-BA68-D7BF56BF3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75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BFF26B-3B2C-3541-86FC-11C1C2D3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09175-7A27-2548-B51B-367F788F8673}" type="datetime1">
              <a:rPr lang="en-US" altLang="en-US"/>
              <a:pPr>
                <a:defRPr/>
              </a:pPr>
              <a:t>12/10/23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9B16B6-8E49-8A42-A47F-E136176B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E76A19-F587-7F4D-AC58-15B48E8C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1CB4E-AFC1-7C41-875A-FA981A9EC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2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1A8F4B-BD06-C64F-8D2C-F5AB8BF7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652E-1644-8440-8C94-41B2B0A6EC18}" type="datetime1">
              <a:rPr lang="en-US" altLang="en-US"/>
              <a:pPr>
                <a:defRPr/>
              </a:pPr>
              <a:t>12/10/23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D36B63-0776-C64E-BD8E-54074340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59044D-F47D-DB4D-842D-E91A3316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D581F-94B6-8947-AC1B-D7F9EC8D94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05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8D1E6C3-38D7-3849-AAFF-DB440277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B48CE-C2B5-A44A-B4C9-B9FFCB0ECDB4}" type="datetime1">
              <a:rPr lang="en-US" altLang="en-US"/>
              <a:pPr>
                <a:defRPr/>
              </a:pPr>
              <a:t>12/10/23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2881DB-9DFC-284D-856F-3BB996FC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23D8E0-8E01-D34F-AF08-363C7CCA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4ABD8-E3B5-CE4D-B727-7C26707B7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7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69C587D-A352-1949-B6B3-941444F68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47DB9-19F7-A749-A0C2-F52DE86ED2D1}" type="datetime1">
              <a:rPr lang="en-US" altLang="en-US"/>
              <a:pPr>
                <a:defRPr/>
              </a:pPr>
              <a:t>12/10/23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EF41C67-CA92-7446-8838-257F2667A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7CAA83-25FF-814D-8E59-34297886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786C8-A490-A744-9F71-FF8E1B2FA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13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4CB686-3038-6747-965F-C30CB2701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A84A-8FC9-2544-BA02-1FA19B2AC244}" type="datetime1">
              <a:rPr lang="en-US" altLang="en-US"/>
              <a:pPr>
                <a:defRPr/>
              </a:pPr>
              <a:t>12/10/23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BEBC52-4564-1240-8471-7B2F8E69F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F20561-B32D-7745-87D3-598F89B4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D0B8C-19F6-1D4F-9F53-B301C347D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91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08E77F-C0F4-4042-B3BF-5E013BA4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8B0F-F905-9A49-8E0B-C1031B64EB96}" type="datetime1">
              <a:rPr lang="en-US" altLang="en-US"/>
              <a:pPr>
                <a:defRPr/>
              </a:pPr>
              <a:t>12/10/23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1BA141-30E0-4C4B-9D5D-AEA3C194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871759-CBBF-614F-A8B0-F9654519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6E514-45B8-9B40-A1FF-4685D73B6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8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AD6C51B-8EAD-7145-809D-D32F0D532C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8D5F81A-A5D7-A84D-AD39-5D10D6595A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B2F36-F81C-7243-90B3-AB94656C8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40C693C-283E-364A-9483-A936941AF1AA}" type="datetime1">
              <a:rPr lang="en-US" altLang="en-US"/>
              <a:pPr>
                <a:defRPr/>
              </a:pPr>
              <a:t>12/10/23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0D1D1-9906-8442-BF8C-7BE8CB062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CDE75-0CD3-7441-AFA6-2D4E9275F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D08392D-0338-6A40-8D80-FD3FBDE033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2A07D571-9AC8-4E4D-9EA7-3C7BBB9FCC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5A0D3-1524-4542-AECB-00AC82E67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Dec 11,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68F2B-E2F2-B8D6-90B7-58B4F325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function 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contradiction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CE3D1-C1DB-1082-6757-9746B9662387}"/>
              </a:ext>
            </a:extLst>
          </p:cNvPr>
          <p:cNvSpPr txBox="1"/>
          <p:nvPr/>
        </p:nvSpPr>
        <p:spPr>
          <a:xfrm>
            <a:off x="313529" y="1623306"/>
            <a:ext cx="8516942" cy="286232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contradiction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P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): 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This function takes a program as an input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#Run </a:t>
            </a:r>
            <a:r>
              <a:rPr lang="en-US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magic_box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on (P,P)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magic_box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(P,P): 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Use an UTM to make this call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 while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    pass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Do nothing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Just terminate if </a:t>
            </a:r>
            <a:r>
              <a:rPr lang="en-US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magic_box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(P,P) returns False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3FE859-7B77-D459-D7E8-DC73586A0EEB}"/>
              </a:ext>
            </a:extLst>
          </p:cNvPr>
          <p:cNvSpPr txBox="1"/>
          <p:nvPr/>
        </p:nvSpPr>
        <p:spPr>
          <a:xfrm>
            <a:off x="1006533" y="5050028"/>
            <a:ext cx="757771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Since we assumed 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magic_box</a:t>
            </a:r>
            <a:r>
              <a:rPr lang="en-US" dirty="0"/>
              <a:t> exists 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contradiction</a:t>
            </a:r>
            <a:r>
              <a:rPr lang="en-US" dirty="0"/>
              <a:t>  is well defined!</a:t>
            </a:r>
          </a:p>
        </p:txBody>
      </p:sp>
    </p:spTree>
    <p:extLst>
      <p:ext uri="{BB962C8B-B14F-4D97-AF65-F5344CB8AC3E}">
        <p14:creationId xmlns:p14="http://schemas.microsoft.com/office/powerpoint/2010/main" val="56253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E1EBF-4D00-1EFC-7F32-10538D69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function call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83857-6CAC-DBE2-8767-5F89E403D62C}"/>
              </a:ext>
            </a:extLst>
          </p:cNvPr>
          <p:cNvSpPr txBox="1"/>
          <p:nvPr/>
        </p:nvSpPr>
        <p:spPr>
          <a:xfrm>
            <a:off x="457200" y="2146320"/>
            <a:ext cx="845616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contradiction (contradiction) 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Use an UTM to make this call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DEC6B0-8D27-4B20-846A-8CD6A9332C3D}"/>
              </a:ext>
            </a:extLst>
          </p:cNvPr>
          <p:cNvSpPr txBox="1"/>
          <p:nvPr/>
        </p:nvSpPr>
        <p:spPr>
          <a:xfrm>
            <a:off x="973233" y="3613666"/>
            <a:ext cx="7300097" cy="6571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Since we assumed  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contradiction</a:t>
            </a:r>
            <a:r>
              <a:rPr lang="en-US" dirty="0"/>
              <a:t>  is well defined, the above is a legit function call!</a:t>
            </a:r>
          </a:p>
        </p:txBody>
      </p:sp>
    </p:spTree>
    <p:extLst>
      <p:ext uri="{BB962C8B-B14F-4D97-AF65-F5344CB8AC3E}">
        <p14:creationId xmlns:p14="http://schemas.microsoft.com/office/powerpoint/2010/main" val="320106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F1DEC-CBB2-3CC2-01A8-18D983BAF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contradiction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(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contradiction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52848-8466-3628-3700-37880D9FC50A}"/>
              </a:ext>
            </a:extLst>
          </p:cNvPr>
          <p:cNvSpPr txBox="1"/>
          <p:nvPr/>
        </p:nvSpPr>
        <p:spPr>
          <a:xfrm>
            <a:off x="2210563" y="2218459"/>
            <a:ext cx="4448655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What are outcomes of the function call</a:t>
            </a:r>
          </a:p>
          <a:p>
            <a:pPr algn="ctr"/>
            <a:r>
              <a:rPr lang="en-US" dirty="0"/>
              <a:t> </a:t>
            </a:r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contradiction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contradiction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)?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2BFE97-282B-E501-E52D-D0CBB37D5B5A}"/>
              </a:ext>
            </a:extLst>
          </p:cNvPr>
          <p:cNvSpPr/>
          <p:nvPr/>
        </p:nvSpPr>
        <p:spPr>
          <a:xfrm>
            <a:off x="3013368" y="3205596"/>
            <a:ext cx="2857500" cy="44680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terminates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78FF9-E270-C0AD-262E-10E3B006DEA5}"/>
              </a:ext>
            </a:extLst>
          </p:cNvPr>
          <p:cNvSpPr/>
          <p:nvPr/>
        </p:nvSpPr>
        <p:spPr>
          <a:xfrm>
            <a:off x="3002978" y="3891396"/>
            <a:ext cx="2857500" cy="4468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does not terminate</a:t>
            </a:r>
          </a:p>
        </p:txBody>
      </p:sp>
    </p:spTree>
    <p:extLst>
      <p:ext uri="{BB962C8B-B14F-4D97-AF65-F5344CB8AC3E}">
        <p14:creationId xmlns:p14="http://schemas.microsoft.com/office/powerpoint/2010/main" val="5412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3FFEE-048E-4A03-A27A-761C6241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E9476E-05F7-EAFB-F541-79C610AE18B3}"/>
              </a:ext>
            </a:extLst>
          </p:cNvPr>
          <p:cNvSpPr/>
          <p:nvPr/>
        </p:nvSpPr>
        <p:spPr>
          <a:xfrm>
            <a:off x="2161313" y="1324841"/>
            <a:ext cx="4946069" cy="4468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contradiction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contradiction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terminates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CFB9B9-061F-09BC-9C3F-604D0121A010}"/>
              </a:ext>
            </a:extLst>
          </p:cNvPr>
          <p:cNvSpPr txBox="1"/>
          <p:nvPr/>
        </p:nvSpPr>
        <p:spPr>
          <a:xfrm>
            <a:off x="293953" y="2010963"/>
            <a:ext cx="9559027" cy="25853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contradiction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P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): 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This function takes a program as an input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#Run </a:t>
            </a:r>
            <a:r>
              <a:rPr lang="en-US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magic_box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on (P,P)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magic_box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(P,P): 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Use an UTM to make this call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 while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    pass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Do nothing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Just terminate if </a:t>
            </a:r>
            <a:r>
              <a:rPr lang="en-US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magic_box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(P,P) returns False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C3A7E-B249-2474-940B-C93D49E0C6CF}"/>
              </a:ext>
            </a:extLst>
          </p:cNvPr>
          <p:cNvSpPr txBox="1"/>
          <p:nvPr/>
        </p:nvSpPr>
        <p:spPr>
          <a:xfrm>
            <a:off x="1600482" y="4762389"/>
            <a:ext cx="6250429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contradiction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(</a:t>
            </a:r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contradiction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): </a:t>
            </a:r>
          </a:p>
          <a:p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magic_box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(</a:t>
            </a:r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contradiction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 contradiction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 while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    pass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Do nothing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CE65DF1E-BC9D-5B19-2FD5-F93576A549CE}"/>
              </a:ext>
            </a:extLst>
          </p:cNvPr>
          <p:cNvSpPr/>
          <p:nvPr/>
        </p:nvSpPr>
        <p:spPr>
          <a:xfrm>
            <a:off x="34498" y="4762389"/>
            <a:ext cx="1361210" cy="1510464"/>
          </a:xfrm>
          <a:prstGeom prst="wedgeRectCallout">
            <a:avLst>
              <a:gd name="adj1" fmla="val 107941"/>
              <a:gd name="adj2" fmla="val -41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should this call return?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90B95CD-4D39-C4AA-8579-3FC1C6D599E6}"/>
              </a:ext>
            </a:extLst>
          </p:cNvPr>
          <p:cNvSpPr/>
          <p:nvPr/>
        </p:nvSpPr>
        <p:spPr>
          <a:xfrm>
            <a:off x="6546550" y="4880472"/>
            <a:ext cx="1558637" cy="1236518"/>
          </a:xfrm>
          <a:prstGeom prst="wedgeRoundRectCallout">
            <a:avLst>
              <a:gd name="adj1" fmla="val -236647"/>
              <a:gd name="adj2" fmla="val 22847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get into an infinite loop here!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221067FF-ACEF-8D6E-620C-079BA3F9AB1A}"/>
              </a:ext>
            </a:extLst>
          </p:cNvPr>
          <p:cNvSpPr/>
          <p:nvPr/>
        </p:nvSpPr>
        <p:spPr>
          <a:xfrm>
            <a:off x="6288304" y="3540044"/>
            <a:ext cx="1816883" cy="914400"/>
          </a:xfrm>
          <a:prstGeom prst="wedgeEllipseCallout">
            <a:avLst>
              <a:gd name="adj1" fmla="val -146081"/>
              <a:gd name="adj2" fmla="val 9204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does NOT terminate!!</a:t>
            </a:r>
          </a:p>
        </p:txBody>
      </p:sp>
    </p:spTree>
    <p:extLst>
      <p:ext uri="{BB962C8B-B14F-4D97-AF65-F5344CB8AC3E}">
        <p14:creationId xmlns:p14="http://schemas.microsoft.com/office/powerpoint/2010/main" val="14701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3FFEE-048E-4A03-A27A-761C6241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E9476E-05F7-EAFB-F541-79C610AE18B3}"/>
              </a:ext>
            </a:extLst>
          </p:cNvPr>
          <p:cNvSpPr/>
          <p:nvPr/>
        </p:nvSpPr>
        <p:spPr>
          <a:xfrm>
            <a:off x="2161313" y="1324841"/>
            <a:ext cx="4946069" cy="4468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contradiction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contradiction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does not terminate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CFB9B9-061F-09BC-9C3F-604D0121A010}"/>
              </a:ext>
            </a:extLst>
          </p:cNvPr>
          <p:cNvSpPr txBox="1"/>
          <p:nvPr/>
        </p:nvSpPr>
        <p:spPr>
          <a:xfrm>
            <a:off x="391489" y="2010963"/>
            <a:ext cx="9559027" cy="25853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contradiction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P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): 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This function takes a program as an input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#Run </a:t>
            </a:r>
            <a:r>
              <a:rPr lang="en-US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magic_box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on (P,P)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magic_box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(P,P): 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Use an UTM to make this call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 while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    pass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Do nothing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Just terminate if </a:t>
            </a:r>
            <a:r>
              <a:rPr lang="en-US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magic_box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(P,P) returns False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C3A7E-B249-2474-940B-C93D49E0C6CF}"/>
              </a:ext>
            </a:extLst>
          </p:cNvPr>
          <p:cNvSpPr txBox="1"/>
          <p:nvPr/>
        </p:nvSpPr>
        <p:spPr>
          <a:xfrm>
            <a:off x="1722402" y="4555125"/>
            <a:ext cx="6250429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contradiction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(</a:t>
            </a:r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contradiction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): </a:t>
            </a:r>
          </a:p>
          <a:p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magic_box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(</a:t>
            </a:r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contradiction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 contradiction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 while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    pass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Do nothing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CE65DF1E-BC9D-5B19-2FD5-F93576A549CE}"/>
              </a:ext>
            </a:extLst>
          </p:cNvPr>
          <p:cNvSpPr/>
          <p:nvPr/>
        </p:nvSpPr>
        <p:spPr>
          <a:xfrm>
            <a:off x="58882" y="4555125"/>
            <a:ext cx="1361210" cy="1510464"/>
          </a:xfrm>
          <a:prstGeom prst="wedgeRectCallout">
            <a:avLst>
              <a:gd name="adj1" fmla="val 134811"/>
              <a:gd name="adj2" fmla="val -33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should this call return?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90B95CD-4D39-C4AA-8579-3FC1C6D599E6}"/>
              </a:ext>
            </a:extLst>
          </p:cNvPr>
          <p:cNvSpPr/>
          <p:nvPr/>
        </p:nvSpPr>
        <p:spPr>
          <a:xfrm>
            <a:off x="6668470" y="4673208"/>
            <a:ext cx="1558637" cy="1236518"/>
          </a:xfrm>
          <a:prstGeom prst="wedgeRoundRectCallout">
            <a:avLst>
              <a:gd name="adj1" fmla="val -321615"/>
              <a:gd name="adj2" fmla="val 87620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return here!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221067FF-ACEF-8D6E-620C-079BA3F9AB1A}"/>
              </a:ext>
            </a:extLst>
          </p:cNvPr>
          <p:cNvSpPr/>
          <p:nvPr/>
        </p:nvSpPr>
        <p:spPr>
          <a:xfrm>
            <a:off x="6410224" y="3332780"/>
            <a:ext cx="1816883" cy="914400"/>
          </a:xfrm>
          <a:prstGeom prst="wedgeEllipseCallout">
            <a:avLst>
              <a:gd name="adj1" fmla="val -146081"/>
              <a:gd name="adj2" fmla="val 9204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DOES terminate!!</a:t>
            </a:r>
          </a:p>
        </p:txBody>
      </p:sp>
    </p:spTree>
    <p:extLst>
      <p:ext uri="{BB962C8B-B14F-4D97-AF65-F5344CB8AC3E}">
        <p14:creationId xmlns:p14="http://schemas.microsoft.com/office/powerpoint/2010/main" val="19885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4E6F86C-01D7-CF09-6E97-CE5108FBF379}"/>
              </a:ext>
            </a:extLst>
          </p:cNvPr>
          <p:cNvSpPr/>
          <p:nvPr/>
        </p:nvSpPr>
        <p:spPr>
          <a:xfrm>
            <a:off x="901233" y="3562394"/>
            <a:ext cx="7795600" cy="1653081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77458-7B78-438F-B942-8E99645F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recap: Argue 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magic_box</a:t>
            </a:r>
            <a:r>
              <a:rPr lang="en-US" dirty="0"/>
              <a:t> doesn’t exist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7E1FAD-7C56-A7D2-E60C-1B964E5CECB3}"/>
              </a:ext>
            </a:extLst>
          </p:cNvPr>
          <p:cNvSpPr txBox="1"/>
          <p:nvPr/>
        </p:nvSpPr>
        <p:spPr>
          <a:xfrm>
            <a:off x="768928" y="2270414"/>
            <a:ext cx="329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Assume 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magic_box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dirty="0"/>
              <a:t>exists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7B91D5-F514-AF8D-F978-CE690E5B6B42}"/>
              </a:ext>
            </a:extLst>
          </p:cNvPr>
          <p:cNvSpPr txBox="1"/>
          <p:nvPr/>
        </p:nvSpPr>
        <p:spPr>
          <a:xfrm>
            <a:off x="768927" y="2692560"/>
            <a:ext cx="659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Defined a function </a:t>
            </a:r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contradiction</a:t>
            </a:r>
            <a:r>
              <a:rPr lang="en-US" dirty="0"/>
              <a:t> that uses 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magic_box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48131-90A5-1DDF-6EAC-D0006CA4470C}"/>
              </a:ext>
            </a:extLst>
          </p:cNvPr>
          <p:cNvSpPr txBox="1"/>
          <p:nvPr/>
        </p:nvSpPr>
        <p:spPr>
          <a:xfrm>
            <a:off x="768926" y="3114707"/>
            <a:ext cx="417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Looked at the ONLY two possibilities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E4DA2-C5B7-9A71-F71A-6BC2A9EC79D4}"/>
              </a:ext>
            </a:extLst>
          </p:cNvPr>
          <p:cNvSpPr txBox="1"/>
          <p:nvPr/>
        </p:nvSpPr>
        <p:spPr>
          <a:xfrm>
            <a:off x="1036320" y="3687686"/>
            <a:ext cx="551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3.1. </a:t>
            </a:r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contradiction</a:t>
            </a:r>
            <a:r>
              <a:rPr lang="en-US" dirty="0"/>
              <a:t>(</a:t>
            </a:r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contradiction</a:t>
            </a:r>
            <a:r>
              <a:rPr lang="en-US" dirty="0"/>
              <a:t>) terminates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1B44A-A362-4D7C-FC3F-73F6A120F387}"/>
              </a:ext>
            </a:extLst>
          </p:cNvPr>
          <p:cNvSpPr txBox="1"/>
          <p:nvPr/>
        </p:nvSpPr>
        <p:spPr>
          <a:xfrm>
            <a:off x="1036320" y="4413335"/>
            <a:ext cx="650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3.2. </a:t>
            </a:r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contradiction</a:t>
            </a:r>
            <a:r>
              <a:rPr lang="en-US" dirty="0"/>
              <a:t>(</a:t>
            </a:r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contradiction</a:t>
            </a:r>
            <a:r>
              <a:rPr lang="en-US" dirty="0"/>
              <a:t>) does NOT terminate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567699-CE4A-0CA6-534C-6B0E956CD45B}"/>
              </a:ext>
            </a:extLst>
          </p:cNvPr>
          <p:cNvSpPr txBox="1"/>
          <p:nvPr/>
        </p:nvSpPr>
        <p:spPr>
          <a:xfrm>
            <a:off x="2636520" y="4059130"/>
            <a:ext cx="606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contradiction</a:t>
            </a:r>
            <a:r>
              <a:rPr lang="en-US" dirty="0"/>
              <a:t>(</a:t>
            </a:r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contradiction</a:t>
            </a:r>
            <a:r>
              <a:rPr lang="en-US" dirty="0"/>
              <a:t>) does NOT terminate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6DA887-E607-BCAA-E093-E9AAB53C4557}"/>
              </a:ext>
            </a:extLst>
          </p:cNvPr>
          <p:cNvSpPr txBox="1"/>
          <p:nvPr/>
        </p:nvSpPr>
        <p:spPr>
          <a:xfrm>
            <a:off x="2636520" y="4784778"/>
            <a:ext cx="506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contradiction</a:t>
            </a:r>
            <a:r>
              <a:rPr lang="en-US" dirty="0"/>
              <a:t>(</a:t>
            </a:r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contradiction</a:t>
            </a:r>
            <a:r>
              <a:rPr lang="en-US" dirty="0"/>
              <a:t>) terminates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7264F0D8-89A4-5AA8-7A46-1F2FF45BB3DE}"/>
              </a:ext>
            </a:extLst>
          </p:cNvPr>
          <p:cNvSpPr/>
          <p:nvPr/>
        </p:nvSpPr>
        <p:spPr>
          <a:xfrm>
            <a:off x="1794857" y="4081158"/>
            <a:ext cx="716972" cy="2157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A5E467F-31CD-C3DA-2831-D03EC469F4DE}"/>
              </a:ext>
            </a:extLst>
          </p:cNvPr>
          <p:cNvSpPr/>
          <p:nvPr/>
        </p:nvSpPr>
        <p:spPr>
          <a:xfrm>
            <a:off x="1794857" y="4806806"/>
            <a:ext cx="716972" cy="2157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1833BAA7-408B-7050-16E4-6A1ABEC30584}"/>
              </a:ext>
            </a:extLst>
          </p:cNvPr>
          <p:cNvSpPr/>
          <p:nvPr/>
        </p:nvSpPr>
        <p:spPr>
          <a:xfrm>
            <a:off x="6059424" y="1563832"/>
            <a:ext cx="2762458" cy="1405727"/>
          </a:xfrm>
          <a:prstGeom prst="wedgeEllipseCallout">
            <a:avLst>
              <a:gd name="adj1" fmla="val -48405"/>
              <a:gd name="adj2" fmla="val 9058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Contradiction!!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C95A14-99B8-3FF2-1B52-546D5188F40F}"/>
              </a:ext>
            </a:extLst>
          </p:cNvPr>
          <p:cNvSpPr/>
          <p:nvPr/>
        </p:nvSpPr>
        <p:spPr>
          <a:xfrm>
            <a:off x="966354" y="5569680"/>
            <a:ext cx="7211291" cy="685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Theorem: There is no algo A’ for Halting problem (as long as A’ terminates)</a:t>
            </a:r>
          </a:p>
        </p:txBody>
      </p:sp>
    </p:spTree>
    <p:extLst>
      <p:ext uri="{BB962C8B-B14F-4D97-AF65-F5344CB8AC3E}">
        <p14:creationId xmlns:p14="http://schemas.microsoft.com/office/powerpoint/2010/main" val="719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00F9B70D-644B-9842-A84A-1AE29DDB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59521F32-DAB2-D34C-ABD0-AE06678C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CAE8DB49-0D45-F84D-9652-A64C8ED2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274638"/>
            <a:ext cx="8562975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Anything &gt; NP and &lt; undecidability?</a:t>
            </a:r>
          </a:p>
        </p:txBody>
      </p:sp>
      <p:pic>
        <p:nvPicPr>
          <p:cNvPr id="99330" name="Picture 2">
            <a:extLst>
              <a:ext uri="{FF2B5EF4-FFF2-40B4-BE49-F238E27FC236}">
                <a16:creationId xmlns:a16="http://schemas.microsoft.com/office/drawing/2014/main" id="{4E16520E-9DAF-FE4A-80C5-3927CB3BB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1524000"/>
            <a:ext cx="7426325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34846E5D-56EA-5648-9955-27B270073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Randomized algorithms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B93067-589B-8C42-82F0-9E5B7B95D919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1417638"/>
            <a:ext cx="3314700" cy="3408362"/>
            <a:chOff x="5828870" y="1417638"/>
            <a:chExt cx="3315130" cy="3407699"/>
          </a:xfrm>
        </p:grpSpPr>
        <p:pic>
          <p:nvPicPr>
            <p:cNvPr id="18443" name="Picture 2">
              <a:extLst>
                <a:ext uri="{FF2B5EF4-FFF2-40B4-BE49-F238E27FC236}">
                  <a16:creationId xmlns:a16="http://schemas.microsoft.com/office/drawing/2014/main" id="{DE488CE5-E13B-9D43-A4D0-E9446ED52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015" y="1417638"/>
              <a:ext cx="2016636" cy="302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4125C8-D880-5D44-968F-63ABFBD78D6B}"/>
                </a:ext>
              </a:extLst>
            </p:cNvPr>
            <p:cNvSpPr txBox="1"/>
            <p:nvPr/>
          </p:nvSpPr>
          <p:spPr>
            <a:xfrm>
              <a:off x="5828870" y="4609479"/>
              <a:ext cx="3315130" cy="2158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http://</a:t>
              </a:r>
              <a:r>
                <a:rPr lang="en-US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calculator.mathcaptain.com</a:t>
              </a:r>
              <a:r>
                <a:rPr 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/coin-toss-probability-</a:t>
              </a:r>
              <a:r>
                <a:rPr lang="en-US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calculator.html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1B524C1-4F1E-EC41-901F-53EA9C168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960563"/>
            <a:ext cx="297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What is different?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693B5-61D3-CC41-8E56-004C4AC4A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841625"/>
            <a:ext cx="4919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Algorithms can toss coins and make decisions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51D0D-BC8F-BB4A-AD1C-FECEE0F49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570288"/>
            <a:ext cx="435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 Representative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92916C-992A-DE42-AD09-27951E253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306888"/>
            <a:ext cx="1031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Hashing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F6220-711E-0D4A-B04B-CD8A89D0F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954588"/>
            <a:ext cx="2779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Further Reading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6400AD-950E-5D4A-A347-AC21832E3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5691188"/>
            <a:ext cx="2905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Chapter 13 of the textbook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7B659B-8AB1-1E4E-8E3E-F345543F8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397500"/>
            <a:ext cx="113506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561FD8-E246-FF44-94EC-551AB4A8E5D2}"/>
              </a:ext>
            </a:extLst>
          </p:cNvPr>
          <p:cNvSpPr/>
          <p:nvPr/>
        </p:nvSpPr>
        <p:spPr>
          <a:xfrm>
            <a:off x="6029325" y="5397500"/>
            <a:ext cx="2657475" cy="101758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CSE 432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7181200D-BE55-694E-8D20-CD23EF2F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Approximation algorithms</a:t>
            </a:r>
          </a:p>
        </p:txBody>
      </p:sp>
      <p:sp>
        <p:nvSpPr>
          <p:cNvPr id="19458" name="TextBox 5">
            <a:extLst>
              <a:ext uri="{FF2B5EF4-FFF2-40B4-BE49-F238E27FC236}">
                <a16:creationId xmlns:a16="http://schemas.microsoft.com/office/drawing/2014/main" id="{D1292DFE-1AC4-BC43-B8A3-108BB146B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960563"/>
            <a:ext cx="297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What is different?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83C42-15F9-CB4C-91CF-E3AC9DD8C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841625"/>
            <a:ext cx="7448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Algorithms can output a solution that is say 50% as good as the optimal</a:t>
            </a:r>
          </a:p>
        </p:txBody>
      </p:sp>
      <p:sp>
        <p:nvSpPr>
          <p:cNvPr id="19460" name="TextBox 7">
            <a:extLst>
              <a:ext uri="{FF2B5EF4-FFF2-40B4-BE49-F238E27FC236}">
                <a16:creationId xmlns:a16="http://schemas.microsoft.com/office/drawing/2014/main" id="{0A489290-7BCC-4949-ABFB-C11E9C3B9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570288"/>
            <a:ext cx="435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 Representative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B4FF69-2981-A042-B681-A2AEA8546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306888"/>
            <a:ext cx="153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Vertex Cover</a:t>
            </a:r>
          </a:p>
        </p:txBody>
      </p:sp>
      <p:sp>
        <p:nvSpPr>
          <p:cNvPr id="19462" name="TextBox 9">
            <a:extLst>
              <a:ext uri="{FF2B5EF4-FFF2-40B4-BE49-F238E27FC236}">
                <a16:creationId xmlns:a16="http://schemas.microsoft.com/office/drawing/2014/main" id="{BD542076-C6CA-8044-9806-6A801A651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954588"/>
            <a:ext cx="2779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Further Reading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334CD2-2BCD-AF40-8AA3-953F26E88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5691188"/>
            <a:ext cx="2905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Chapter 12 of the textbook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E71381-F675-794B-AF95-7AAA1196C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397500"/>
            <a:ext cx="113506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647D714-3511-1440-86A8-675C66AA4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3748088"/>
            <a:ext cx="171450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7D3E92C-6419-6048-AE04-A9BCB0C14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3759200"/>
            <a:ext cx="173038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6FB8D0-6ACA-E444-8627-ABD984648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4224338"/>
            <a:ext cx="173037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34FE77-CA86-5D4C-BEDB-F4BF04EB4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4376738"/>
            <a:ext cx="173038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3BC2199-078C-9B4E-9657-0E090CDA2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3930650"/>
            <a:ext cx="173037" cy="173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578BBB2-43E0-9544-B28E-CD893EE1C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44450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21D363-A238-854E-BB35-C5E59D82B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45974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ED4DCB-2485-804D-9741-7B55EBE75661}"/>
              </a:ext>
            </a:extLst>
          </p:cNvPr>
          <p:cNvCxnSpPr>
            <a:cxnSpLocks noChangeShapeType="1"/>
            <a:stCxn id="19" idx="1"/>
            <a:endCxn id="13" idx="4"/>
          </p:cNvCxnSpPr>
          <p:nvPr/>
        </p:nvCxnSpPr>
        <p:spPr bwMode="auto">
          <a:xfrm flipH="1" flipV="1">
            <a:off x="6169025" y="3919538"/>
            <a:ext cx="4763" cy="701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6C1E13-47C8-A741-B4E9-6692A57520CF}"/>
              </a:ext>
            </a:extLst>
          </p:cNvPr>
          <p:cNvCxnSpPr>
            <a:cxnSpLocks noChangeShapeType="1"/>
            <a:stCxn id="15" idx="7"/>
            <a:endCxn id="14" idx="4"/>
          </p:cNvCxnSpPr>
          <p:nvPr/>
        </p:nvCxnSpPr>
        <p:spPr bwMode="auto">
          <a:xfrm flipV="1">
            <a:off x="6613525" y="3930650"/>
            <a:ext cx="161925" cy="3190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5C876C-D144-8E42-AC57-3D1BBD262917}"/>
              </a:ext>
            </a:extLst>
          </p:cNvPr>
          <p:cNvCxnSpPr>
            <a:cxnSpLocks noChangeShapeType="1"/>
            <a:stCxn id="15" idx="2"/>
            <a:endCxn id="13" idx="5"/>
          </p:cNvCxnSpPr>
          <p:nvPr/>
        </p:nvCxnSpPr>
        <p:spPr bwMode="auto">
          <a:xfrm flipH="1" flipV="1">
            <a:off x="6229350" y="3894138"/>
            <a:ext cx="236538" cy="4175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CFB93B7-1068-5848-B5F0-4A3C76D1AC25}"/>
              </a:ext>
            </a:extLst>
          </p:cNvPr>
          <p:cNvCxnSpPr>
            <a:cxnSpLocks noChangeShapeType="1"/>
            <a:stCxn id="15" idx="2"/>
            <a:endCxn id="19" idx="6"/>
          </p:cNvCxnSpPr>
          <p:nvPr/>
        </p:nvCxnSpPr>
        <p:spPr bwMode="auto">
          <a:xfrm flipH="1">
            <a:off x="6321425" y="4311650"/>
            <a:ext cx="144463" cy="3714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C3D8328-45E6-F543-8400-6A26CFE685EB}"/>
              </a:ext>
            </a:extLst>
          </p:cNvPr>
          <p:cNvCxnSpPr>
            <a:cxnSpLocks noChangeShapeType="1"/>
            <a:stCxn id="15" idx="6"/>
            <a:endCxn id="16" idx="1"/>
          </p:cNvCxnSpPr>
          <p:nvPr/>
        </p:nvCxnSpPr>
        <p:spPr bwMode="auto">
          <a:xfrm>
            <a:off x="6638925" y="4311650"/>
            <a:ext cx="365125" cy="904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C40815C-45D7-C24B-8478-8E36DBB0B21B}"/>
              </a:ext>
            </a:extLst>
          </p:cNvPr>
          <p:cNvCxnSpPr>
            <a:cxnSpLocks noChangeShapeType="1"/>
            <a:stCxn id="16" idx="7"/>
            <a:endCxn id="17" idx="2"/>
          </p:cNvCxnSpPr>
          <p:nvPr/>
        </p:nvCxnSpPr>
        <p:spPr bwMode="auto">
          <a:xfrm flipV="1">
            <a:off x="7126288" y="4017963"/>
            <a:ext cx="428625" cy="384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FF31056-9DD3-6641-96BF-6CD07D26604E}"/>
              </a:ext>
            </a:extLst>
          </p:cNvPr>
          <p:cNvCxnSpPr>
            <a:cxnSpLocks noChangeShapeType="1"/>
            <a:stCxn id="16" idx="6"/>
            <a:endCxn id="18" idx="2"/>
          </p:cNvCxnSpPr>
          <p:nvPr/>
        </p:nvCxnSpPr>
        <p:spPr bwMode="auto">
          <a:xfrm>
            <a:off x="7151688" y="4464050"/>
            <a:ext cx="555625" cy="66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Cloud Callout 1">
            <a:extLst>
              <a:ext uri="{FF2B5EF4-FFF2-40B4-BE49-F238E27FC236}">
                <a16:creationId xmlns:a16="http://schemas.microsoft.com/office/drawing/2014/main" id="{24B51380-A503-824C-B652-691AACCBC83C}"/>
              </a:ext>
            </a:extLst>
          </p:cNvPr>
          <p:cNvSpPr/>
          <p:nvPr/>
        </p:nvSpPr>
        <p:spPr>
          <a:xfrm>
            <a:off x="4719638" y="1260475"/>
            <a:ext cx="2835275" cy="1384300"/>
          </a:xfrm>
          <a:prstGeom prst="cloudCallo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Cool twist: NP-hardness of approximations!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314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314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314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2B6FA-10C7-E8EE-C7F3-868A7152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D3086A-67C9-D4A9-D986-F14F0D1E7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7638"/>
            <a:ext cx="9133499" cy="430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67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88AC580F-E0F8-FC4A-92C8-95BE544F1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Online algorithms</a:t>
            </a:r>
          </a:p>
        </p:txBody>
      </p:sp>
      <p:sp>
        <p:nvSpPr>
          <p:cNvPr id="20482" name="TextBox 5">
            <a:extLst>
              <a:ext uri="{FF2B5EF4-FFF2-40B4-BE49-F238E27FC236}">
                <a16:creationId xmlns:a16="http://schemas.microsoft.com/office/drawing/2014/main" id="{ACE3CBEA-4E0C-3D4A-A7DD-0D9C6BC07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960563"/>
            <a:ext cx="297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What is different?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DCF0C-AA89-5341-BCEA-238466B96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841625"/>
            <a:ext cx="6600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Algorithms have to make decisions before they see all the input</a:t>
            </a:r>
          </a:p>
        </p:txBody>
      </p:sp>
      <p:sp>
        <p:nvSpPr>
          <p:cNvPr id="20484" name="TextBox 7">
            <a:extLst>
              <a:ext uri="{FF2B5EF4-FFF2-40B4-BE49-F238E27FC236}">
                <a16:creationId xmlns:a16="http://schemas.microsoft.com/office/drawing/2014/main" id="{A7119C7A-8A13-7842-8CE4-6F978687F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570288"/>
            <a:ext cx="435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 Representative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02699-83DD-5248-8F20-B077C533C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306888"/>
            <a:ext cx="2097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Secretary Problem</a:t>
            </a:r>
          </a:p>
        </p:txBody>
      </p:sp>
      <p:sp>
        <p:nvSpPr>
          <p:cNvPr id="20486" name="TextBox 9">
            <a:extLst>
              <a:ext uri="{FF2B5EF4-FFF2-40B4-BE49-F238E27FC236}">
                <a16:creationId xmlns:a16="http://schemas.microsoft.com/office/drawing/2014/main" id="{2759320D-0AAD-F745-BF06-FB3F1FFD8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954588"/>
            <a:ext cx="2779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Further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375B0-8B13-AB4C-90B0-9CD03D730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3748088"/>
            <a:ext cx="180975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5AC0658A-2D78-B04E-A3E2-3F096A4E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 streaming algorithms</a:t>
            </a:r>
          </a:p>
        </p:txBody>
      </p:sp>
      <p:sp>
        <p:nvSpPr>
          <p:cNvPr id="21506" name="TextBox 5">
            <a:extLst>
              <a:ext uri="{FF2B5EF4-FFF2-40B4-BE49-F238E27FC236}">
                <a16:creationId xmlns:a16="http://schemas.microsoft.com/office/drawing/2014/main" id="{72FFB459-5237-4948-AB65-312848016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960563"/>
            <a:ext cx="297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What is different?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70DFC6-FDAB-544E-AE7C-CA7F0BA38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841625"/>
            <a:ext cx="547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One pass on the input with severely limited memory</a:t>
            </a:r>
          </a:p>
        </p:txBody>
      </p:sp>
      <p:sp>
        <p:nvSpPr>
          <p:cNvPr id="21508" name="TextBox 7">
            <a:extLst>
              <a:ext uri="{FF2B5EF4-FFF2-40B4-BE49-F238E27FC236}">
                <a16:creationId xmlns:a16="http://schemas.microsoft.com/office/drawing/2014/main" id="{11CAA20B-A1B0-4C4E-8766-F4BB9F354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570288"/>
            <a:ext cx="435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 Representative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BFEAF-4969-0D45-BD87-2EBBD8259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306888"/>
            <a:ext cx="4389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Compute the top-10 source IP addresses</a:t>
            </a:r>
          </a:p>
        </p:txBody>
      </p:sp>
      <p:sp>
        <p:nvSpPr>
          <p:cNvPr id="21510" name="TextBox 9">
            <a:extLst>
              <a:ext uri="{FF2B5EF4-FFF2-40B4-BE49-F238E27FC236}">
                <a16:creationId xmlns:a16="http://schemas.microsoft.com/office/drawing/2014/main" id="{01D40D4B-4EC6-794B-A3F7-8F4A07679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954588"/>
            <a:ext cx="2779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Further Reading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D81EBE-6435-9A4E-A09E-69C74F25709B}"/>
              </a:ext>
            </a:extLst>
          </p:cNvPr>
          <p:cNvGrpSpPr>
            <a:grpSpLocks/>
          </p:cNvGrpSpPr>
          <p:nvPr/>
        </p:nvGrpSpPr>
        <p:grpSpPr bwMode="auto">
          <a:xfrm>
            <a:off x="6326188" y="1114425"/>
            <a:ext cx="3033712" cy="1804988"/>
            <a:chOff x="6325417" y="1114602"/>
            <a:chExt cx="3034159" cy="1804479"/>
          </a:xfrm>
        </p:grpSpPr>
        <p:pic>
          <p:nvPicPr>
            <p:cNvPr id="21513" name="Picture 3">
              <a:extLst>
                <a:ext uri="{FF2B5EF4-FFF2-40B4-BE49-F238E27FC236}">
                  <a16:creationId xmlns:a16="http://schemas.microsoft.com/office/drawing/2014/main" id="{66C72DDF-F930-E248-A34B-FC56ECA71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9896" y="1114602"/>
              <a:ext cx="2106904" cy="1580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Rectangle 4">
              <a:extLst>
                <a:ext uri="{FF2B5EF4-FFF2-40B4-BE49-F238E27FC236}">
                  <a16:creationId xmlns:a16="http://schemas.microsoft.com/office/drawing/2014/main" id="{34FF930A-9327-4544-9E1E-96E7F732C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5417" y="2688249"/>
              <a:ext cx="303415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595959"/>
                  </a:solidFill>
                  <a:latin typeface="Arial" panose="020B0604020202020204" pitchFamily="34" charset="0"/>
                </a:rPr>
                <a:t>https://www.flickr.com/photos/midom/2134991985/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1618E0F-1C01-704A-A6C3-06FF87E0D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763963"/>
            <a:ext cx="1893888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B6531C46-EC12-0147-9348-03F2FCC8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Distributed algorithms</a:t>
            </a:r>
          </a:p>
        </p:txBody>
      </p:sp>
      <p:sp>
        <p:nvSpPr>
          <p:cNvPr id="22530" name="TextBox 5">
            <a:extLst>
              <a:ext uri="{FF2B5EF4-FFF2-40B4-BE49-F238E27FC236}">
                <a16:creationId xmlns:a16="http://schemas.microsoft.com/office/drawing/2014/main" id="{D5306572-33FB-9247-B48D-7AC3836B3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960563"/>
            <a:ext cx="297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What is different?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5D9335-D68F-7347-877A-7BCEB167C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841625"/>
            <a:ext cx="3636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Input is distributed over a network</a:t>
            </a:r>
          </a:p>
        </p:txBody>
      </p:sp>
      <p:sp>
        <p:nvSpPr>
          <p:cNvPr id="22532" name="TextBox 7">
            <a:extLst>
              <a:ext uri="{FF2B5EF4-FFF2-40B4-BE49-F238E27FC236}">
                <a16:creationId xmlns:a16="http://schemas.microsoft.com/office/drawing/2014/main" id="{190DB6E1-43AB-1347-A20D-968E55F8B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570288"/>
            <a:ext cx="435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 Representative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39F92A-C8E0-EF4B-94E3-2B3AA9F1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306888"/>
            <a:ext cx="1339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Consensus </a:t>
            </a:r>
          </a:p>
        </p:txBody>
      </p:sp>
      <p:sp>
        <p:nvSpPr>
          <p:cNvPr id="22534" name="TextBox 9">
            <a:extLst>
              <a:ext uri="{FF2B5EF4-FFF2-40B4-BE49-F238E27FC236}">
                <a16:creationId xmlns:a16="http://schemas.microsoft.com/office/drawing/2014/main" id="{9B5C2A19-C162-054C-A07B-2AFD2B361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954588"/>
            <a:ext cx="2779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Further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BA470-5F06-EA4F-B23A-7260CC9FB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2986088"/>
            <a:ext cx="2921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F1B69E41-ABEA-BE46-B15C-A0C38FC29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Beyond-worst case analysis</a:t>
            </a:r>
          </a:p>
        </p:txBody>
      </p:sp>
      <p:sp>
        <p:nvSpPr>
          <p:cNvPr id="23554" name="TextBox 5">
            <a:extLst>
              <a:ext uri="{FF2B5EF4-FFF2-40B4-BE49-F238E27FC236}">
                <a16:creationId xmlns:a16="http://schemas.microsoft.com/office/drawing/2014/main" id="{1E06C229-39EC-A44C-A3A2-2148999C1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960563"/>
            <a:ext cx="297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What is different?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6F3CA-AFF6-8C43-BBAE-20651A38E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841625"/>
            <a:ext cx="541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Analyze algorithms in a more instance specific way</a:t>
            </a:r>
          </a:p>
        </p:txBody>
      </p:sp>
      <p:sp>
        <p:nvSpPr>
          <p:cNvPr id="23556" name="TextBox 7">
            <a:extLst>
              <a:ext uri="{FF2B5EF4-FFF2-40B4-BE49-F238E27FC236}">
                <a16:creationId xmlns:a16="http://schemas.microsoft.com/office/drawing/2014/main" id="{F6BA0BC9-377D-9942-865D-C53EEF3BA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570288"/>
            <a:ext cx="435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 Representative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5D42-40DC-7C42-9E56-367401742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306888"/>
            <a:ext cx="2687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Intersect two sorted sets</a:t>
            </a:r>
          </a:p>
        </p:txBody>
      </p:sp>
      <p:sp>
        <p:nvSpPr>
          <p:cNvPr id="23558" name="TextBox 9">
            <a:extLst>
              <a:ext uri="{FF2B5EF4-FFF2-40B4-BE49-F238E27FC236}">
                <a16:creationId xmlns:a16="http://schemas.microsoft.com/office/drawing/2014/main" id="{1361527F-70AB-6A40-8B82-C40B42AC8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954588"/>
            <a:ext cx="2779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Further Reading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9027D2-C578-AA40-8468-DD8B4E51DC2A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332163"/>
            <a:ext cx="4319588" cy="3065462"/>
            <a:chOff x="4496457" y="3331776"/>
            <a:chExt cx="4318312" cy="3065647"/>
          </a:xfrm>
        </p:grpSpPr>
        <p:sp>
          <p:nvSpPr>
            <p:cNvPr id="23560" name="TextBox 12">
              <a:extLst>
                <a:ext uri="{FF2B5EF4-FFF2-40B4-BE49-F238E27FC236}">
                  <a16:creationId xmlns:a16="http://schemas.microsoft.com/office/drawing/2014/main" id="{3C093D18-0C48-2944-A82B-3594C62A4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6457" y="6028071"/>
              <a:ext cx="4043965" cy="369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595959"/>
                  </a:solidFill>
                  <a:latin typeface="Arial" panose="020B0604020202020204" pitchFamily="34" charset="0"/>
                </a:rPr>
                <a:t>http://timroughgarden.org/f14/f14.html</a:t>
              </a:r>
            </a:p>
          </p:txBody>
        </p:sp>
        <p:pic>
          <p:nvPicPr>
            <p:cNvPr id="23561" name="Picture 16">
              <a:extLst>
                <a:ext uri="{FF2B5EF4-FFF2-40B4-BE49-F238E27FC236}">
                  <a16:creationId xmlns:a16="http://schemas.microsoft.com/office/drawing/2014/main" id="{71C9CA4B-738C-FC4B-9BE4-6B2B295D0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9052" y="3331776"/>
              <a:ext cx="3515717" cy="263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19179232-A18C-254B-95B5-52F963F3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Algorithms for Data Science</a:t>
            </a:r>
          </a:p>
        </p:txBody>
      </p:sp>
      <p:sp>
        <p:nvSpPr>
          <p:cNvPr id="24578" name="TextBox 5">
            <a:extLst>
              <a:ext uri="{FF2B5EF4-FFF2-40B4-BE49-F238E27FC236}">
                <a16:creationId xmlns:a16="http://schemas.microsoft.com/office/drawing/2014/main" id="{5B82C093-1868-FA45-88D7-0C8B89782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960563"/>
            <a:ext cx="297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What is different?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086D4-7C59-CB4C-8930-19977872B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841625"/>
            <a:ext cx="3636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Algorithms for non-discrete inputs</a:t>
            </a:r>
          </a:p>
        </p:txBody>
      </p:sp>
      <p:sp>
        <p:nvSpPr>
          <p:cNvPr id="24580" name="TextBox 7">
            <a:extLst>
              <a:ext uri="{FF2B5EF4-FFF2-40B4-BE49-F238E27FC236}">
                <a16:creationId xmlns:a16="http://schemas.microsoft.com/office/drawing/2014/main" id="{0B564963-BAB0-0D41-BD6A-0F7DE5ADA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570288"/>
            <a:ext cx="435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 Representative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D78BFE-546A-5049-9B73-F8C9FA1A5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306888"/>
            <a:ext cx="2443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Compute Eigenvalues</a:t>
            </a:r>
          </a:p>
        </p:txBody>
      </p:sp>
      <p:sp>
        <p:nvSpPr>
          <p:cNvPr id="24582" name="TextBox 9">
            <a:extLst>
              <a:ext uri="{FF2B5EF4-FFF2-40B4-BE49-F238E27FC236}">
                <a16:creationId xmlns:a16="http://schemas.microsoft.com/office/drawing/2014/main" id="{A302F6BE-947A-E24D-A9A9-AEFDF7809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954588"/>
            <a:ext cx="2779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Further Reading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B154D9-FB6A-654C-B306-6BD18C6F578F}"/>
              </a:ext>
            </a:extLst>
          </p:cNvPr>
          <p:cNvGrpSpPr/>
          <p:nvPr/>
        </p:nvGrpSpPr>
        <p:grpSpPr>
          <a:xfrm>
            <a:off x="3899363" y="4433311"/>
            <a:ext cx="5087112" cy="2182710"/>
            <a:chOff x="3899363" y="4433311"/>
            <a:chExt cx="5087112" cy="2182710"/>
          </a:xfrm>
        </p:grpSpPr>
        <p:pic>
          <p:nvPicPr>
            <p:cNvPr id="24584" name="Picture 2">
              <a:extLst>
                <a:ext uri="{FF2B5EF4-FFF2-40B4-BE49-F238E27FC236}">
                  <a16:creationId xmlns:a16="http://schemas.microsoft.com/office/drawing/2014/main" id="{12633A84-DFFC-CC42-870E-D2F313DA8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789" y="4435734"/>
              <a:ext cx="1824686" cy="187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3">
              <a:extLst>
                <a:ext uri="{FF2B5EF4-FFF2-40B4-BE49-F238E27FC236}">
                  <a16:creationId xmlns:a16="http://schemas.microsoft.com/office/drawing/2014/main" id="{1273DED4-753E-FD47-B7B6-CC6E643CA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2159" y="4435734"/>
              <a:ext cx="1244858" cy="187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TextBox 10">
              <a:extLst>
                <a:ext uri="{FF2B5EF4-FFF2-40B4-BE49-F238E27FC236}">
                  <a16:creationId xmlns:a16="http://schemas.microsoft.com/office/drawing/2014/main" id="{C2C16F21-A094-7A42-8BCF-09E42610A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0520" y="6339022"/>
              <a:ext cx="27093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595959"/>
                  </a:solidFill>
                  <a:latin typeface="Arial" panose="020B0604020202020204" pitchFamily="34" charset="0"/>
                </a:rPr>
                <a:t>https://</a:t>
              </a:r>
              <a:r>
                <a:rPr lang="en-US" altLang="en-US" sz="1200" dirty="0" err="1">
                  <a:solidFill>
                    <a:srgbClr val="595959"/>
                  </a:solidFill>
                  <a:latin typeface="Arial" panose="020B0604020202020204" pitchFamily="34" charset="0"/>
                </a:rPr>
                <a:t>home.ttic.edu</a:t>
              </a:r>
              <a:r>
                <a:rPr lang="en-US" altLang="en-US" sz="1200" dirty="0">
                  <a:solidFill>
                    <a:srgbClr val="595959"/>
                  </a:solidFill>
                  <a:latin typeface="Arial" panose="020B0604020202020204" pitchFamily="34" charset="0"/>
                </a:rPr>
                <a:t>/~</a:t>
              </a:r>
              <a:r>
                <a:rPr lang="en-US" altLang="en-US" sz="1200" dirty="0" err="1">
                  <a:solidFill>
                    <a:srgbClr val="595959"/>
                  </a:solidFill>
                  <a:latin typeface="Arial" panose="020B0604020202020204" pitchFamily="34" charset="0"/>
                </a:rPr>
                <a:t>avrim</a:t>
              </a:r>
              <a:r>
                <a:rPr lang="en-US" altLang="en-US" sz="1200" dirty="0">
                  <a:solidFill>
                    <a:srgbClr val="595959"/>
                  </a:solidFill>
                  <a:latin typeface="Arial" panose="020B0604020202020204" pitchFamily="34" charset="0"/>
                </a:rPr>
                <a:t>/</a:t>
              </a:r>
              <a:r>
                <a:rPr lang="en-US" altLang="en-US" sz="1200" dirty="0" err="1">
                  <a:solidFill>
                    <a:srgbClr val="595959"/>
                  </a:solidFill>
                  <a:latin typeface="Arial" panose="020B0604020202020204" pitchFamily="34" charset="0"/>
                </a:rPr>
                <a:t>book.pdf</a:t>
              </a:r>
              <a:endParaRPr lang="en-US" altLang="en-US" sz="1200" dirty="0">
                <a:solidFill>
                  <a:srgbClr val="595959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A1FAFF2-2D81-EE44-807B-9645617FE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363" y="4433311"/>
              <a:ext cx="1429283" cy="190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5EB24A4F-6568-8248-872D-0AE008E19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Algorithms and Society</a:t>
            </a:r>
          </a:p>
        </p:txBody>
      </p:sp>
      <p:sp>
        <p:nvSpPr>
          <p:cNvPr id="25602" name="TextBox 5">
            <a:extLst>
              <a:ext uri="{FF2B5EF4-FFF2-40B4-BE49-F238E27FC236}">
                <a16:creationId xmlns:a16="http://schemas.microsoft.com/office/drawing/2014/main" id="{DC2A2343-E92A-A44B-953B-BF7CA92E4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960563"/>
            <a:ext cx="297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What is different?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7F2562-9F8D-7B48-B366-C1845CA75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841625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Measuring and correcting for harms caused by Algorithms </a:t>
            </a:r>
          </a:p>
        </p:txBody>
      </p:sp>
      <p:sp>
        <p:nvSpPr>
          <p:cNvPr id="25604" name="TextBox 7">
            <a:extLst>
              <a:ext uri="{FF2B5EF4-FFF2-40B4-BE49-F238E27FC236}">
                <a16:creationId xmlns:a16="http://schemas.microsoft.com/office/drawing/2014/main" id="{45F08CD1-A377-C64A-8F1A-E31CA9F97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570288"/>
            <a:ext cx="435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 Representative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9AD72A-9C76-E549-B55F-4B7A46EFC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306888"/>
            <a:ext cx="126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Bias in ML</a:t>
            </a:r>
          </a:p>
        </p:txBody>
      </p:sp>
      <p:sp>
        <p:nvSpPr>
          <p:cNvPr id="25606" name="TextBox 9">
            <a:extLst>
              <a:ext uri="{FF2B5EF4-FFF2-40B4-BE49-F238E27FC236}">
                <a16:creationId xmlns:a16="http://schemas.microsoft.com/office/drawing/2014/main" id="{50443FFD-35B9-684E-9635-54CE9948C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954588"/>
            <a:ext cx="6306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CSE 440 in Spring 24: ML and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56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93910675-208C-8941-9749-63CDA6AF3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 &amp; A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7A00F-A06B-0B04-EC03-97330E4429C5}"/>
              </a:ext>
            </a:extLst>
          </p:cNvPr>
          <p:cNvSpPr txBox="1"/>
          <p:nvPr/>
        </p:nvSpPr>
        <p:spPr>
          <a:xfrm>
            <a:off x="2596896" y="2157984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CSE 331 related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1B132-0284-BB2E-7433-199289117BD0}"/>
              </a:ext>
            </a:extLst>
          </p:cNvPr>
          <p:cNvSpPr txBox="1"/>
          <p:nvPr/>
        </p:nvSpPr>
        <p:spPr>
          <a:xfrm>
            <a:off x="2596896" y="3267662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other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FDF2-E465-1046-8CF4-CB2E673E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Whatever your impression of the 331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34046A37-0567-C64E-8F95-0D3C0D35FBCF}"/>
              </a:ext>
            </a:extLst>
          </p:cNvPr>
          <p:cNvGrpSpPr>
            <a:grpSpLocks/>
          </p:cNvGrpSpPr>
          <p:nvPr/>
        </p:nvGrpSpPr>
        <p:grpSpPr bwMode="auto">
          <a:xfrm>
            <a:off x="1014413" y="1581150"/>
            <a:ext cx="3557587" cy="4845050"/>
            <a:chOff x="1014357" y="1581046"/>
            <a:chExt cx="3557643" cy="4845154"/>
          </a:xfrm>
        </p:grpSpPr>
        <p:pic>
          <p:nvPicPr>
            <p:cNvPr id="27655" name="Picture 2">
              <a:extLst>
                <a:ext uri="{FF2B5EF4-FFF2-40B4-BE49-F238E27FC236}">
                  <a16:creationId xmlns:a16="http://schemas.microsoft.com/office/drawing/2014/main" id="{500D0135-7771-7E4C-B42C-D27E45996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907" y="1581046"/>
              <a:ext cx="3449093" cy="4845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9CB0999-A7A8-CE42-9B6A-F0BA546B4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357" y="5351440"/>
              <a:ext cx="1503386" cy="585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IT WAS</a:t>
              </a:r>
            </a:p>
          </p:txBody>
        </p:sp>
      </p:grpSp>
      <p:grpSp>
        <p:nvGrpSpPr>
          <p:cNvPr id="5" name="Group 7">
            <a:extLst>
              <a:ext uri="{FF2B5EF4-FFF2-40B4-BE49-F238E27FC236}">
                <a16:creationId xmlns:a16="http://schemas.microsoft.com/office/drawing/2014/main" id="{0D109732-7831-3D44-8A05-016D566DCEE6}"/>
              </a:ext>
            </a:extLst>
          </p:cNvPr>
          <p:cNvGrpSpPr>
            <a:grpSpLocks/>
          </p:cNvGrpSpPr>
          <p:nvPr/>
        </p:nvGrpSpPr>
        <p:grpSpPr bwMode="auto">
          <a:xfrm>
            <a:off x="5283200" y="1581150"/>
            <a:ext cx="3289300" cy="5105400"/>
            <a:chOff x="5282981" y="1581046"/>
            <a:chExt cx="3289325" cy="5105979"/>
          </a:xfrm>
        </p:grpSpPr>
        <p:pic>
          <p:nvPicPr>
            <p:cNvPr id="27653" name="Picture 5">
              <a:extLst>
                <a:ext uri="{FF2B5EF4-FFF2-40B4-BE49-F238E27FC236}">
                  <a16:creationId xmlns:a16="http://schemas.microsoft.com/office/drawing/2014/main" id="{02F432DD-B764-BB4E-9A65-3A8DECE45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981" y="1581046"/>
              <a:ext cx="3289325" cy="510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BF4D8A-2580-DE42-908E-240DE2A31369}"/>
                </a:ext>
              </a:extLst>
            </p:cNvPr>
            <p:cNvSpPr/>
            <p:nvPr/>
          </p:nvSpPr>
          <p:spPr>
            <a:xfrm>
              <a:off x="5883422" y="5351791"/>
              <a:ext cx="2496656" cy="814167"/>
            </a:xfrm>
            <a:prstGeom prst="rect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2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RIDING</a:t>
              </a:r>
            </a:p>
          </p:txBody>
        </p:sp>
      </p:grpSp>
      <p:sp>
        <p:nvSpPr>
          <p:cNvPr id="27652" name="Slide Number Placeholder 8">
            <a:extLst>
              <a:ext uri="{FF2B5EF4-FFF2-40B4-BE49-F238E27FC236}">
                <a16:creationId xmlns:a16="http://schemas.microsoft.com/office/drawing/2014/main" id="{0E60FA08-59A9-1A45-B295-3D4D7C6C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9739CA-0AA3-C14F-8464-55A1C49EA18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008E170B-BDDE-924C-8B10-E1FC4052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Hopefully it was fun!</a:t>
            </a: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B6E2CE12-BCFC-1D40-8C09-9AB7370A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273175"/>
            <a:ext cx="53975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A3A54B67-7799-5848-A6B4-36E85A14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EB074F-9872-2C42-8E10-D85393BD665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685512D7-1CA9-824D-B272-598C7FA9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Thanks!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FF635377-0CCE-2C45-937B-292AAC21A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73250"/>
            <a:ext cx="38100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4B6F90AF-4E2D-4647-A1E7-C2BDA862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C4531-AF08-4D4F-897D-4452EF7EA45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DA1695-4A1B-634C-AD23-B8E63FABE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111" y="5664645"/>
            <a:ext cx="63850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Except of course Reflections 4+5, survey and  the final exam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57AC-1D87-660D-BD50-89859D72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UB card to final exam!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A07DBE-8584-E4F0-5AAC-6BBCBE978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14"/>
            <a:ext cx="9172858" cy="31143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5CA300-01A0-5641-3DCB-1FF8552961D5}"/>
              </a:ext>
            </a:extLst>
          </p:cNvPr>
          <p:cNvSpPr txBox="1"/>
          <p:nvPr/>
        </p:nvSpPr>
        <p:spPr>
          <a:xfrm>
            <a:off x="1499616" y="5547360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Details on seating assignment by tomorrow 12pm</a:t>
            </a:r>
          </a:p>
        </p:txBody>
      </p:sp>
    </p:spTree>
    <p:extLst>
      <p:ext uri="{BB962C8B-B14F-4D97-AF65-F5344CB8AC3E}">
        <p14:creationId xmlns:p14="http://schemas.microsoft.com/office/powerpoint/2010/main" val="302161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5DCE-FE8B-2B33-D906-F1690FE0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Survey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35D3D-7F24-9176-FF5C-C8D437A5C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64634"/>
            <a:ext cx="9209581" cy="415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8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E3DA-805E-2C82-1907-9EA76EF8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on reflection 3 grading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76834-4A7A-19CF-24EA-700A886FD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2377"/>
            <a:ext cx="9134622" cy="25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3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>
            <a:extLst>
              <a:ext uri="{FF2B5EF4-FFF2-40B4-BE49-F238E27FC236}">
                <a16:creationId xmlns:a16="http://schemas.microsoft.com/office/drawing/2014/main" id="{760C244A-54E0-EF42-9FB0-3242EEA9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Extended Trevor OH tomorrow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A5A2F-4E4B-6C6D-5E24-C605F89F8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8227"/>
            <a:ext cx="9202666" cy="37252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D2909526-F552-5240-9DCC-BF4263C9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Now relax…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0DCA02C2-3802-7C42-96E0-49186CDF7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417638"/>
            <a:ext cx="6961188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BB48F7CC-FD72-044E-8CE1-8D03D203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CBB1A7-9D6E-C14E-ADCA-1210F9F0C20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CB0E-2116-EA23-FAE6-5620372A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Halting Problem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28D971-6EF2-1877-DF48-A623E286874E}"/>
              </a:ext>
            </a:extLst>
          </p:cNvPr>
          <p:cNvSpPr txBox="1"/>
          <p:nvPr/>
        </p:nvSpPr>
        <p:spPr>
          <a:xfrm>
            <a:off x="3200681" y="2125266"/>
            <a:ext cx="350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Input:     </a:t>
            </a:r>
            <a:r>
              <a:rPr lang="en-US" dirty="0"/>
              <a:t>A program </a:t>
            </a:r>
            <a:r>
              <a:rPr lang="en-US" dirty="0">
                <a:solidFill>
                  <a:srgbClr val="7030A0"/>
                </a:solidFill>
              </a:rPr>
              <a:t>P </a:t>
            </a:r>
            <a:r>
              <a:rPr lang="en-US" dirty="0"/>
              <a:t>and input </a:t>
            </a:r>
            <a:r>
              <a:rPr lang="en-US" dirty="0">
                <a:solidFill>
                  <a:srgbClr val="7030A0"/>
                </a:solidFill>
              </a:rPr>
              <a:t>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1D2F1-6170-5324-A7F1-A46CDD21E1D1}"/>
              </a:ext>
            </a:extLst>
          </p:cNvPr>
          <p:cNvSpPr txBox="1"/>
          <p:nvPr/>
        </p:nvSpPr>
        <p:spPr>
          <a:xfrm>
            <a:off x="3200681" y="2626941"/>
            <a:ext cx="3429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Output: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Yes</a:t>
            </a:r>
            <a:r>
              <a:rPr lang="en-US" dirty="0"/>
              <a:t> if 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/>
              <a:t> terminates on </a:t>
            </a:r>
            <a:r>
              <a:rPr lang="en-US" dirty="0">
                <a:solidFill>
                  <a:srgbClr val="7030A0"/>
                </a:solidFill>
              </a:rPr>
              <a:t>I</a:t>
            </a:r>
          </a:p>
          <a:p>
            <a:r>
              <a:rPr lang="en-US" dirty="0"/>
              <a:t>              </a:t>
            </a: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otherwise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7C6877-14F7-9FAF-7196-BFDA71AF54C8}"/>
              </a:ext>
            </a:extLst>
          </p:cNvPr>
          <p:cNvSpPr/>
          <p:nvPr/>
        </p:nvSpPr>
        <p:spPr>
          <a:xfrm>
            <a:off x="883227" y="3881004"/>
            <a:ext cx="7211291" cy="685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Theorem: There is no algo A’ for Halting problem (as long as A’ terminates)</a:t>
            </a:r>
          </a:p>
        </p:txBody>
      </p:sp>
    </p:spTree>
    <p:extLst>
      <p:ext uri="{BB962C8B-B14F-4D97-AF65-F5344CB8AC3E}">
        <p14:creationId xmlns:p14="http://schemas.microsoft.com/office/powerpoint/2010/main" val="35710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4CBF-E926-B0AF-09D5-D6EF2F9C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assume a 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magic_box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dirty="0"/>
              <a:t>for </a:t>
            </a:r>
            <a:r>
              <a:rPr lang="en-US" dirty="0">
                <a:solidFill>
                  <a:srgbClr val="7030A0"/>
                </a:solidFill>
              </a:rPr>
              <a:t>A’ </a:t>
            </a:r>
            <a:r>
              <a:rPr lang="en-US" dirty="0"/>
              <a:t>exists!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D0FC71-7B45-D79E-7F89-AB5319FCAE38}"/>
              </a:ext>
            </a:extLst>
          </p:cNvPr>
          <p:cNvSpPr txBox="1"/>
          <p:nvPr/>
        </p:nvSpPr>
        <p:spPr>
          <a:xfrm>
            <a:off x="996003" y="2260023"/>
            <a:ext cx="7629012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magic_box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P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This is a magic box so there is no real code here!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 Return True if P halts on I and False otherwise'''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A7CF8F-A7D4-8F59-D0E5-2535A0C703CD}"/>
              </a:ext>
            </a:extLst>
          </p:cNvPr>
          <p:cNvSpPr txBox="1"/>
          <p:nvPr/>
        </p:nvSpPr>
        <p:spPr>
          <a:xfrm>
            <a:off x="1099912" y="3569277"/>
            <a:ext cx="66009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that</a:t>
            </a:r>
          </a:p>
          <a:p>
            <a:endParaRPr lang="en-US" dirty="0"/>
          </a:p>
          <a:p>
            <a:pPr marL="257175" indent="-257175">
              <a:buAutoNum type="arabicPeriod"/>
            </a:pP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magic_box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dirty="0"/>
              <a:t>terminates on all inputs</a:t>
            </a:r>
          </a:p>
          <a:p>
            <a:pPr marL="257175" indent="-257175">
              <a:buFontTx/>
              <a:buAutoNum type="arabicPeriod"/>
            </a:pP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magic_box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dirty="0"/>
              <a:t>ALWAYS correctly decides if P halts on I or not</a:t>
            </a:r>
          </a:p>
          <a:p>
            <a:pPr marL="257175" indent="-257175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8634</TotalTime>
  <Words>916</Words>
  <Application>Microsoft Macintosh PowerPoint</Application>
  <PresentationFormat>On-screen Show (4:3)</PresentationFormat>
  <Paragraphs>154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Courier New</vt:lpstr>
      <vt:lpstr>Office Theme</vt:lpstr>
      <vt:lpstr>Lecture 40</vt:lpstr>
      <vt:lpstr>Final exam post</vt:lpstr>
      <vt:lpstr>Bring UB card to final exam!</vt:lpstr>
      <vt:lpstr>Project Survey Out!</vt:lpstr>
      <vt:lpstr>Timeline on reflection 3 grading</vt:lpstr>
      <vt:lpstr>Extended Trevor OH tomorrow</vt:lpstr>
      <vt:lpstr>Now relax…</vt:lpstr>
      <vt:lpstr>Halting Problem</vt:lpstr>
      <vt:lpstr>Let us assume a magic_box for A’ exists!</vt:lpstr>
      <vt:lpstr>A new function contradiction</vt:lpstr>
      <vt:lpstr>A function call</vt:lpstr>
      <vt:lpstr>contradiction (contradiction)</vt:lpstr>
      <vt:lpstr>Case 1: </vt:lpstr>
      <vt:lpstr>Case 2: </vt:lpstr>
      <vt:lpstr>Let’s recap: Argue magic_box doesn’t exist</vt:lpstr>
      <vt:lpstr>Questions?</vt:lpstr>
      <vt:lpstr>Anything &gt; NP and &lt; undecidability?</vt:lpstr>
      <vt:lpstr>Randomized algorithms</vt:lpstr>
      <vt:lpstr>Approximation algorithms</vt:lpstr>
      <vt:lpstr>Online algorithms</vt:lpstr>
      <vt:lpstr>Data streaming algorithms</vt:lpstr>
      <vt:lpstr>Distributed algorithms</vt:lpstr>
      <vt:lpstr>Beyond-worst case analysis</vt:lpstr>
      <vt:lpstr>Algorithms for Data Science</vt:lpstr>
      <vt:lpstr>Algorithms and Society</vt:lpstr>
      <vt:lpstr>Q &amp; A session</vt:lpstr>
      <vt:lpstr>Whatever your impression of the 331</vt:lpstr>
      <vt:lpstr>Hopefully it was fun!</vt:lpstr>
      <vt:lpstr>Thanks!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48</cp:revision>
  <cp:lastPrinted>2017-12-03T22:18:27Z</cp:lastPrinted>
  <dcterms:created xsi:type="dcterms:W3CDTF">2011-12-02T03:04:14Z</dcterms:created>
  <dcterms:modified xsi:type="dcterms:W3CDTF">2023-12-11T00:36:07Z</dcterms:modified>
</cp:coreProperties>
</file>