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26" r:id="rId3"/>
    <p:sldId id="450" r:id="rId4"/>
    <p:sldId id="451" r:id="rId5"/>
    <p:sldId id="452" r:id="rId6"/>
    <p:sldId id="453" r:id="rId7"/>
    <p:sldId id="455" r:id="rId8"/>
    <p:sldId id="417" r:id="rId9"/>
    <p:sldId id="327" r:id="rId10"/>
    <p:sldId id="454" r:id="rId11"/>
    <p:sldId id="266" r:id="rId12"/>
    <p:sldId id="443" r:id="rId13"/>
    <p:sldId id="267" r:id="rId14"/>
    <p:sldId id="268" r:id="rId15"/>
    <p:sldId id="269" r:id="rId16"/>
    <p:sldId id="270" r:id="rId17"/>
    <p:sldId id="277" r:id="rId18"/>
    <p:sldId id="435" r:id="rId19"/>
    <p:sldId id="456" r:id="rId20"/>
    <p:sldId id="457" r:id="rId21"/>
    <p:sldId id="442" r:id="rId22"/>
    <p:sldId id="300" r:id="rId23"/>
    <p:sldId id="329" r:id="rId24"/>
    <p:sldId id="290" r:id="rId25"/>
    <p:sldId id="294" r:id="rId26"/>
    <p:sldId id="278" r:id="rId27"/>
    <p:sldId id="291" r:id="rId28"/>
    <p:sldId id="314" r:id="rId29"/>
    <p:sldId id="315" r:id="rId30"/>
    <p:sldId id="316" r:id="rId31"/>
    <p:sldId id="432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94548"/>
  </p:normalViewPr>
  <p:slideViewPr>
    <p:cSldViewPr snapToGrid="0" snapToObjects="1">
      <p:cViewPr varScale="1">
        <p:scale>
          <a:sx n="105" d="100"/>
          <a:sy n="105" d="100"/>
        </p:scale>
        <p:origin x="1624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5BD6-74CA-0102-F0A0-C7F0FBEE7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6D52E-CA9E-AB37-4258-3BAD25CFFB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9E61954-861A-2848-8265-4E96B4D37FB0}" type="datetimeFigureOut">
              <a:rPr lang="en-US"/>
              <a:pPr>
                <a:defRPr/>
              </a:pPr>
              <a:t>9/17/23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19246-A260-7E28-598E-68F3BF0046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9FF32-0E5F-7555-3293-F8C1E89632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769150-C3EE-A34D-BA6F-EAD72BDC0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200CA4-3C99-C978-CA56-E1EF9A976C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7928F-FE8B-B3EF-7691-1C9082413A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E5B9B8E-13BD-BE4D-B0B3-889157F876D9}" type="datetimeFigureOut">
              <a:rPr lang="en-US"/>
              <a:pPr>
                <a:defRPr/>
              </a:pPr>
              <a:t>9/17/23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79779AD-1D5B-7680-3FFC-EEFEF15D96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3C2905-CC56-D2B9-E82E-51F4E7676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05063-FB86-1E38-8152-5C8670D0F1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3BA47-D47C-1867-D2A0-CEBC016E4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FB59E2-B20E-B940-8834-A583AF8A9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E1726-B35D-E8A1-72AF-EAF07C16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ECDF-0150-F347-8204-1EBE3FCA56D0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9C89-ABB1-00E9-1A6D-1B917519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0B47D-5805-B154-E8AD-0765004F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3DCA-1F4A-684C-A7C4-8CF7DC92B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1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9EA5-113E-66A9-723B-E1969ED8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E446-246E-F743-9951-3CE1848B095A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97E91-1D2E-5372-75A9-CD9DBF9A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D91F-5FAE-19F6-2064-7B5B730A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67735-CF30-B748-9306-A1DC2619A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21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8C1F2-F9E5-0319-8A6F-BB239D87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B485-C34C-C14B-9937-132438F213AC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0F715-833E-63C1-D0E7-C73BF77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8F1B-D014-2262-6ABA-CF3CD1B2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04CB-ED38-DE40-85B8-DC5A935AF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7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41B8E-3D29-74FB-190B-1E578BA8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AC0-8252-0147-84EA-3012541C4DE7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08D39-D0E5-A489-A75D-BFE74E7D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36CDC-74AF-49BA-826E-52A24725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A73B-007E-4B4B-98EC-734D2C931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62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20CAA-813D-E982-2FB3-4867A343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77373-2B31-8147-8DEC-0B261AD7B462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36BC2-FB06-0AF0-7761-1BF483D0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98F77-1559-B6F9-C485-832F0995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F4CD-E06A-814C-AF37-91D5B9150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80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DA7CFF-767F-B53E-BD98-31A9E1DE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11FF-9D8E-454F-ACBB-CCD041E16697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2C52E1-3067-B123-D764-1E95A6A4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23D8B5-8785-1E29-14D3-BE1E139E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D973-37E1-6445-A04E-1E58F7A63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59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31301E-61F0-1422-2409-878F3E40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E84C-39B4-644F-87AF-D6F69106C345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F0C843-BC2A-9958-4EAB-B4636B8B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B53D37-E69C-06DE-6C78-B94C96BA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12B2-C59F-C343-97C1-EF88219F9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2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100476-EF59-AE14-5511-75161021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E529-29A0-4745-AB53-08EEED3E2A3E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40A6B0-8016-64DB-5434-D323D192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C7E2EC-EA2A-6056-17DF-AA0C636F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1B28-E48D-1F41-B8FD-50A05DFAD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863A50-AF98-7F2C-6DC0-C6D9B1FE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4AC6-5223-8344-84F4-4AF1E48CD482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0AF174-C256-995E-F4BF-3A93378C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EE6DB3-99B3-69AB-EF81-CA12C8BA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E909-9E7F-FB48-933A-03B1469D6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42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2AFD52-FD29-B36F-2CB5-2D0BDA74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D1F7-E47F-1E45-9CEF-C444D32ECBF7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F94A1B-B3A0-7CE4-A219-5A3E845E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B051ED-24F3-8B9B-94A1-3B720F98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42B1-2E20-8A42-9B89-11A3DEA9B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1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EEFA37-1356-8F02-D60D-775E5BCC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B7EA-A261-5946-BB20-34F91F20FB8C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C4013E-C2B6-901B-0DD7-003DB424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4E4C6B-1C10-423F-51EB-96D5A9AA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EA0D-6D31-3841-B775-2467FD364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00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C55BD6-D3B3-C276-C3F0-5D3186A44D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EA8B6D-042C-DFC8-4A3E-8C0F4B125D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DA64E-2B2C-A50B-64EE-41FDDA2BF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70511E2-C0DE-5A4C-9531-E0382F360FC8}" type="datetime1">
              <a:rPr lang="en-US" altLang="en-US"/>
              <a:pPr>
                <a:defRPr/>
              </a:pPr>
              <a:t>9/17/23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3C0C-E666-7DF6-A250-90D2110AA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CC273-9E68-FED5-7E22-18371FB6E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0E4014-A819-9A4E-8974-2D3A04E3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58369CD-B264-2DBD-99B5-54C06E54F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8CD25-5E52-32C7-2415-CB74C1B2C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18,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>
            <a:extLst>
              <a:ext uri="{FF2B5EF4-FFF2-40B4-BE49-F238E27FC236}">
                <a16:creationId xmlns:a16="http://schemas.microsoft.com/office/drawing/2014/main" id="{903A8BC5-F33C-42B0-B773-B4D41081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2DDD1433-487C-9BB4-29FA-1C3C42FD0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EB5AA37-32DA-6239-FAA2-5504CA7B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Asymptotic Analysis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909CB8C2-ED20-5DB3-73E5-15CBC2BA6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84350"/>
            <a:ext cx="81280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AFFDCA75-39B8-9E65-B5DC-AEAF575A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5937250"/>
            <a:ext cx="240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(http://xkcd.com/399/)</a:t>
            </a:r>
          </a:p>
        </p:txBody>
      </p:sp>
      <p:sp>
        <p:nvSpPr>
          <p:cNvPr id="37892" name="TextBox 4">
            <a:extLst>
              <a:ext uri="{FF2B5EF4-FFF2-40B4-BE49-F238E27FC236}">
                <a16:creationId xmlns:a16="http://schemas.microsoft.com/office/drawing/2014/main" id="{45F7B8F5-95E7-38CD-DEFD-2C0C4CC7A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5492750"/>
            <a:ext cx="45259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Travelling Salesman Problem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23BB23C-326A-8CD5-EE21-726AF6A0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 for today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BF923-389C-AA09-9B6F-65255262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679"/>
            <a:ext cx="9125166" cy="2713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7D565151-5015-CE56-4C30-B70018F6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one is better?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F9216EF1-2681-B895-7013-645B8D16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376363"/>
            <a:ext cx="680085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15ECD22-CA7B-F32C-C426-09006B39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Now?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BA350742-94EC-C344-3558-12797C4B9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417638"/>
            <a:ext cx="6942137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8D2F5A7E-D475-492C-AEA3-347DAA8D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And now?</a:t>
            </a: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9F80B707-63D5-9ADA-6023-FFF7EE54E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7638"/>
            <a:ext cx="6659563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9625E314-7777-4B8A-611D-9BE17EFA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actual run times</a:t>
            </a:r>
          </a:p>
        </p:txBody>
      </p:sp>
      <p:pic>
        <p:nvPicPr>
          <p:cNvPr id="43010" name="Picture 5">
            <a:extLst>
              <a:ext uri="{FF2B5EF4-FFF2-40B4-BE49-F238E27FC236}">
                <a16:creationId xmlns:a16="http://schemas.microsoft.com/office/drawing/2014/main" id="{4C57DF41-B039-1F24-A209-33EDE99E7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1754188"/>
            <a:ext cx="564673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4F7F5CA8-F372-9BE4-03F8-8FF7A9F2997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68538"/>
            <a:ext cx="1414463" cy="369887"/>
            <a:chOff x="457200" y="2268691"/>
            <a:chExt cx="1413917" cy="36933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472406D-0A3A-2F0E-E88C-48B68F55D0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2454149"/>
              <a:ext cx="975936" cy="95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3020" name="TextBox 7">
              <a:extLst>
                <a:ext uri="{FF2B5EF4-FFF2-40B4-BE49-F238E27FC236}">
                  <a16:creationId xmlns:a16="http://schemas.microsoft.com/office/drawing/2014/main" id="{C1FA058B-3A50-0088-B8C7-928CE95A0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3940" y="2268691"/>
              <a:ext cx="377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Arial" panose="020B0604020202020204" pitchFamily="34" charset="0"/>
                </a:rPr>
                <a:t>n!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4F4844C9-CE36-E33E-076D-2EDEB3F0C38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735263"/>
            <a:ext cx="1758950" cy="369887"/>
            <a:chOff x="457630" y="2735914"/>
            <a:chExt cx="1758996" cy="36933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8084479-BF91-3D34-31C9-FAADA499FA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30" y="2910277"/>
              <a:ext cx="976339" cy="1109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3018" name="TextBox 9">
              <a:extLst>
                <a:ext uri="{FF2B5EF4-FFF2-40B4-BE49-F238E27FC236}">
                  <a16:creationId xmlns:a16="http://schemas.microsoft.com/office/drawing/2014/main" id="{DF10AA8B-6DA2-25F3-C989-64CD922BB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863" y="2735914"/>
              <a:ext cx="7837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Arial" panose="020B0604020202020204" pitchFamily="34" charset="0"/>
                </a:rPr>
                <a:t>100n</a:t>
              </a:r>
              <a:r>
                <a:rPr lang="en-US" altLang="en-US" sz="1800" baseline="30000">
                  <a:solidFill>
                    <a:srgbClr val="660066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752CB1BB-2A6C-D258-C055-7BF00FEF3C8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170238"/>
            <a:ext cx="1406525" cy="369887"/>
            <a:chOff x="468915" y="3170570"/>
            <a:chExt cx="1405998" cy="36933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8E244E9-AFF1-39D2-A856-ACE20A578B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8915" y="3376635"/>
              <a:ext cx="975946" cy="11095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3016" name="TextBox 11">
              <a:extLst>
                <a:ext uri="{FF2B5EF4-FFF2-40B4-BE49-F238E27FC236}">
                  <a16:creationId xmlns:a16="http://schemas.microsoft.com/office/drawing/2014/main" id="{778C1E01-1605-D8FA-B0E4-3EBD0C3D3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284" y="3170570"/>
              <a:ext cx="39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 baseline="30000">
                  <a:solidFill>
                    <a:srgbClr val="660066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55CB7595-96B5-D637-4ABF-4A144EE8B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21000"/>
            <a:ext cx="4200525" cy="1562100"/>
          </a:xfrm>
          <a:prstGeom prst="cloudCallout">
            <a:avLst>
              <a:gd name="adj1" fmla="val -15630"/>
              <a:gd name="adj2" fmla="val 4305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Asymptotic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531870AD-50B4-CDA1-8533-1B28B5F9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Asymptotic Notation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3900E-8863-474D-7126-CD890BA44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182813"/>
            <a:ext cx="4560887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C81404-F689-944E-9917-E45BAA00A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2508250"/>
            <a:ext cx="3479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660066"/>
                </a:solidFill>
              </a:rPr>
              <a:t>≤</a:t>
            </a:r>
            <a:r>
              <a:rPr lang="en-US" altLang="en-US" sz="3500"/>
              <a:t> is </a:t>
            </a:r>
            <a:r>
              <a:rPr lang="en-US" altLang="en-US" sz="3500">
                <a:solidFill>
                  <a:srgbClr val="660066"/>
                </a:solidFill>
              </a:rPr>
              <a:t>O</a:t>
            </a:r>
            <a:r>
              <a:rPr lang="en-US" altLang="en-US" sz="3500"/>
              <a:t> with glasses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92D4F-8258-0E4D-4689-A3A84DC7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3333750"/>
            <a:ext cx="3479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660066"/>
                </a:solidFill>
              </a:rPr>
              <a:t>≥</a:t>
            </a:r>
            <a:r>
              <a:rPr lang="en-US" altLang="en-US" sz="3500"/>
              <a:t> is </a:t>
            </a:r>
            <a:r>
              <a:rPr lang="en-US" altLang="en-US" sz="3500">
                <a:solidFill>
                  <a:srgbClr val="660066"/>
                </a:solidFill>
              </a:rPr>
              <a:t>Ω</a:t>
            </a:r>
            <a:r>
              <a:rPr lang="en-US" altLang="en-US" sz="3500"/>
              <a:t> with glasses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502D9-66B9-94A5-AC4C-4CD5F768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4243388"/>
            <a:ext cx="3479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660066"/>
                </a:solidFill>
              </a:rPr>
              <a:t>=</a:t>
            </a:r>
            <a:r>
              <a:rPr lang="en-US" altLang="en-US" sz="3500"/>
              <a:t> is </a:t>
            </a:r>
            <a:r>
              <a:rPr lang="en-US" altLang="en-US" sz="3500">
                <a:solidFill>
                  <a:srgbClr val="660066"/>
                </a:solidFill>
              </a:rPr>
              <a:t>Θ</a:t>
            </a:r>
            <a:r>
              <a:rPr lang="en-US" altLang="en-US" sz="3500"/>
              <a:t> with glasses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8EB9828-B8F9-317D-D458-6D79FD25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view</a:t>
            </a: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4113202F-F9AD-63CA-5208-1A85CFB02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768600"/>
            <a:ext cx="6350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3">
            <a:extLst>
              <a:ext uri="{FF2B5EF4-FFF2-40B4-BE49-F238E27FC236}">
                <a16:creationId xmlns:a16="http://schemas.microsoft.com/office/drawing/2014/main" id="{1AFC9576-D935-6BF3-FC4F-197E99C1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4213225"/>
            <a:ext cx="3556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© Aleksandra Patrzalek, 2012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3ED08560-7DF2-A3FC-B842-4705D347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g(n) </a:t>
            </a:r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O(f(n))</a:t>
            </a:r>
          </a:p>
        </p:txBody>
      </p:sp>
      <p:grpSp>
        <p:nvGrpSpPr>
          <p:cNvPr id="46082" name="Group 6">
            <a:extLst>
              <a:ext uri="{FF2B5EF4-FFF2-40B4-BE49-F238E27FC236}">
                <a16:creationId xmlns:a16="http://schemas.microsoft.com/office/drawing/2014/main" id="{6766F386-E9F8-DA4B-D5B5-6716CB734172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2117725"/>
            <a:ext cx="5389562" cy="3752850"/>
            <a:chOff x="1347707" y="1417639"/>
            <a:chExt cx="5390830" cy="375258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AB6D386-4AA2-B9B7-B3E5-3DDD8A573D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95098" y="3287582"/>
              <a:ext cx="3752588" cy="1270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4646BC6-3177-E140-EC68-37AC90B5B9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47707" y="4898784"/>
              <a:ext cx="5390830" cy="2539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8C69BE27-B647-9239-02FC-7DCB6017BDFA}"/>
              </a:ext>
            </a:extLst>
          </p:cNvPr>
          <p:cNvSpPr>
            <a:spLocks/>
          </p:cNvSpPr>
          <p:nvPr/>
        </p:nvSpPr>
        <p:spPr bwMode="auto">
          <a:xfrm>
            <a:off x="2241550" y="2605088"/>
            <a:ext cx="4743450" cy="2979737"/>
          </a:xfrm>
          <a:custGeom>
            <a:avLst/>
            <a:gdLst>
              <a:gd name="T0" fmla="*/ 0 w 4742894"/>
              <a:gd name="T1" fmla="*/ 2979737 h 2980330"/>
              <a:gd name="T2" fmla="*/ 1620031 w 4742894"/>
              <a:gd name="T3" fmla="*/ 2707674 h 2980330"/>
              <a:gd name="T4" fmla="*/ 1620031 w 4742894"/>
              <a:gd name="T5" fmla="*/ 2707674 h 2980330"/>
              <a:gd name="T6" fmla="*/ 2980856 w 4742894"/>
              <a:gd name="T7" fmla="*/ 2085816 h 2980330"/>
              <a:gd name="T8" fmla="*/ 4238000 w 4742894"/>
              <a:gd name="T9" fmla="*/ 868010 h 2980330"/>
              <a:gd name="T10" fmla="*/ 4743450 w 4742894"/>
              <a:gd name="T11" fmla="*/ 0 h 2980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42894" h="2980330">
                <a:moveTo>
                  <a:pt x="0" y="2980330"/>
                </a:moveTo>
                <a:lnTo>
                  <a:pt x="1619841" y="2708213"/>
                </a:lnTo>
                <a:cubicBezTo>
                  <a:pt x="1846619" y="2604549"/>
                  <a:pt x="2544230" y="2392903"/>
                  <a:pt x="2980507" y="2086231"/>
                </a:cubicBezTo>
                <a:cubicBezTo>
                  <a:pt x="3416784" y="1779559"/>
                  <a:pt x="3943772" y="1215888"/>
                  <a:pt x="4237503" y="868183"/>
                </a:cubicBezTo>
                <a:cubicBezTo>
                  <a:pt x="4531234" y="520478"/>
                  <a:pt x="4742894" y="0"/>
                  <a:pt x="474289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6084" name="TextBox 8">
            <a:extLst>
              <a:ext uri="{FF2B5EF4-FFF2-40B4-BE49-F238E27FC236}">
                <a16:creationId xmlns:a16="http://schemas.microsoft.com/office/drawing/2014/main" id="{4B7E324E-FD86-ED48-5D5D-BE46BCC39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2117725"/>
            <a:ext cx="59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32756"/>
                </a:solidFill>
                <a:latin typeface="Arial" panose="020B0604020202020204" pitchFamily="34" charset="0"/>
              </a:rPr>
              <a:t>g(n)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922F5142-BDCA-6AC9-AC9C-82838D329B2B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5481638"/>
            <a:ext cx="398462" cy="576262"/>
            <a:chOff x="3723294" y="5482009"/>
            <a:chExt cx="398629" cy="576660"/>
          </a:xfrm>
        </p:grpSpPr>
        <p:sp>
          <p:nvSpPr>
            <p:cNvPr id="46091" name="TextBox 9">
              <a:extLst>
                <a:ext uri="{FF2B5EF4-FFF2-40B4-BE49-F238E27FC236}">
                  <a16:creationId xmlns:a16="http://schemas.microsoft.com/office/drawing/2014/main" id="{FB124FA4-D739-3E5A-A460-2B6426CAA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3294" y="5689337"/>
              <a:ext cx="39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E5E980-8BD1-4315-ADD5-52B1C6E6DC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55019" y="5623394"/>
              <a:ext cx="284358" cy="1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F5D7DF17-21BF-9620-C819-4E925B9D85BA}"/>
              </a:ext>
            </a:extLst>
          </p:cNvPr>
          <p:cNvGrpSpPr>
            <a:grpSpLocks/>
          </p:cNvGrpSpPr>
          <p:nvPr/>
        </p:nvGrpSpPr>
        <p:grpSpPr bwMode="auto">
          <a:xfrm>
            <a:off x="2216150" y="1376363"/>
            <a:ext cx="6470650" cy="4208462"/>
            <a:chOff x="2215942" y="1376433"/>
            <a:chExt cx="6470858" cy="420844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2DF025-01C3-C806-A589-4CA4F13C97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605854" y="5188800"/>
              <a:ext cx="584198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07B634-C3C3-22F8-494E-99BAE9FBA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942" y="1746319"/>
              <a:ext cx="4756303" cy="3838561"/>
            </a:xfrm>
            <a:custGeom>
              <a:avLst/>
              <a:gdLst/>
              <a:ahLst/>
              <a:cxnLst/>
              <a:rect l="0" t="0" r="r" b="b"/>
              <a:pathLst>
                <a:path w="4755852" h="3839115">
                  <a:moveTo>
                    <a:pt x="0" y="3618830"/>
                  </a:moveTo>
                  <a:cubicBezTo>
                    <a:pt x="27605" y="3577425"/>
                    <a:pt x="24881" y="3576004"/>
                    <a:pt x="64794" y="3541082"/>
                  </a:cubicBezTo>
                  <a:cubicBezTo>
                    <a:pt x="85609" y="3522870"/>
                    <a:pt x="110029" y="3508807"/>
                    <a:pt x="129587" y="3489251"/>
                  </a:cubicBezTo>
                  <a:cubicBezTo>
                    <a:pt x="200759" y="3418083"/>
                    <a:pt x="92726" y="3475488"/>
                    <a:pt x="220298" y="3424461"/>
                  </a:cubicBezTo>
                  <a:cubicBezTo>
                    <a:pt x="254077" y="3390684"/>
                    <a:pt x="281108" y="3355184"/>
                    <a:pt x="323968" y="3333755"/>
                  </a:cubicBezTo>
                  <a:cubicBezTo>
                    <a:pt x="336186" y="3327647"/>
                    <a:pt x="349885" y="3325116"/>
                    <a:pt x="362844" y="3320797"/>
                  </a:cubicBezTo>
                  <a:cubicBezTo>
                    <a:pt x="375803" y="3325116"/>
                    <a:pt x="394943" y="3321895"/>
                    <a:pt x="401720" y="3333755"/>
                  </a:cubicBezTo>
                  <a:cubicBezTo>
                    <a:pt x="414756" y="3356566"/>
                    <a:pt x="406370" y="3386578"/>
                    <a:pt x="414679" y="3411503"/>
                  </a:cubicBezTo>
                  <a:cubicBezTo>
                    <a:pt x="419604" y="3426278"/>
                    <a:pt x="431958" y="3437419"/>
                    <a:pt x="440597" y="3450377"/>
                  </a:cubicBezTo>
                  <a:lnTo>
                    <a:pt x="466514" y="3528124"/>
                  </a:lnTo>
                  <a:cubicBezTo>
                    <a:pt x="470834" y="3541082"/>
                    <a:pt x="473364" y="3554781"/>
                    <a:pt x="479473" y="3566998"/>
                  </a:cubicBezTo>
                  <a:cubicBezTo>
                    <a:pt x="488112" y="3584275"/>
                    <a:pt x="497780" y="3601075"/>
                    <a:pt x="505390" y="3618830"/>
                  </a:cubicBezTo>
                  <a:cubicBezTo>
                    <a:pt x="510771" y="3631385"/>
                    <a:pt x="512240" y="3645487"/>
                    <a:pt x="518349" y="3657704"/>
                  </a:cubicBezTo>
                  <a:cubicBezTo>
                    <a:pt x="525314" y="3671633"/>
                    <a:pt x="537941" y="3682347"/>
                    <a:pt x="544266" y="3696578"/>
                  </a:cubicBezTo>
                  <a:cubicBezTo>
                    <a:pt x="555361" y="3721541"/>
                    <a:pt x="561545" y="3748410"/>
                    <a:pt x="570184" y="3774326"/>
                  </a:cubicBezTo>
                  <a:cubicBezTo>
                    <a:pt x="574504" y="3787284"/>
                    <a:pt x="573483" y="3803542"/>
                    <a:pt x="583142" y="3813200"/>
                  </a:cubicBezTo>
                  <a:lnTo>
                    <a:pt x="609060" y="3839115"/>
                  </a:lnTo>
                  <a:cubicBezTo>
                    <a:pt x="634977" y="3826157"/>
                    <a:pt x="667561" y="3821898"/>
                    <a:pt x="686812" y="3800242"/>
                  </a:cubicBezTo>
                  <a:cubicBezTo>
                    <a:pt x="704962" y="3779825"/>
                    <a:pt x="702584" y="3747858"/>
                    <a:pt x="712730" y="3722494"/>
                  </a:cubicBezTo>
                  <a:cubicBezTo>
                    <a:pt x="719904" y="3704559"/>
                    <a:pt x="730008" y="3687939"/>
                    <a:pt x="738647" y="3670662"/>
                  </a:cubicBezTo>
                  <a:cubicBezTo>
                    <a:pt x="751632" y="3579772"/>
                    <a:pt x="753403" y="3571167"/>
                    <a:pt x="764565" y="3476293"/>
                  </a:cubicBezTo>
                  <a:cubicBezTo>
                    <a:pt x="769135" y="3437448"/>
                    <a:pt x="771575" y="3398329"/>
                    <a:pt x="777523" y="3359671"/>
                  </a:cubicBezTo>
                  <a:cubicBezTo>
                    <a:pt x="780231" y="3342069"/>
                    <a:pt x="786989" y="3325302"/>
                    <a:pt x="790482" y="3307839"/>
                  </a:cubicBezTo>
                  <a:cubicBezTo>
                    <a:pt x="795635" y="3282076"/>
                    <a:pt x="793683" y="3254485"/>
                    <a:pt x="803441" y="3230091"/>
                  </a:cubicBezTo>
                  <a:cubicBezTo>
                    <a:pt x="824751" y="3176819"/>
                    <a:pt x="843753" y="3182294"/>
                    <a:pt x="881193" y="3152344"/>
                  </a:cubicBezTo>
                  <a:cubicBezTo>
                    <a:pt x="890733" y="3144712"/>
                    <a:pt x="898472" y="3135067"/>
                    <a:pt x="907111" y="3126428"/>
                  </a:cubicBezTo>
                  <a:cubicBezTo>
                    <a:pt x="915750" y="3139386"/>
                    <a:pt x="926063" y="3151373"/>
                    <a:pt x="933028" y="3165302"/>
                  </a:cubicBezTo>
                  <a:cubicBezTo>
                    <a:pt x="939137" y="3177519"/>
                    <a:pt x="940606" y="3191621"/>
                    <a:pt x="945987" y="3204175"/>
                  </a:cubicBezTo>
                  <a:cubicBezTo>
                    <a:pt x="953597" y="3221930"/>
                    <a:pt x="963265" y="3238730"/>
                    <a:pt x="971904" y="3256007"/>
                  </a:cubicBezTo>
                  <a:cubicBezTo>
                    <a:pt x="980813" y="3300549"/>
                    <a:pt x="985620" y="3329924"/>
                    <a:pt x="997822" y="3372629"/>
                  </a:cubicBezTo>
                  <a:cubicBezTo>
                    <a:pt x="1001575" y="3385762"/>
                    <a:pt x="1005399" y="3398949"/>
                    <a:pt x="1010780" y="3411503"/>
                  </a:cubicBezTo>
                  <a:cubicBezTo>
                    <a:pt x="1030508" y="3457532"/>
                    <a:pt x="1036589" y="3463171"/>
                    <a:pt x="1062615" y="3502209"/>
                  </a:cubicBezTo>
                  <a:cubicBezTo>
                    <a:pt x="1089585" y="3610080"/>
                    <a:pt x="1056746" y="3503428"/>
                    <a:pt x="1101491" y="3592914"/>
                  </a:cubicBezTo>
                  <a:cubicBezTo>
                    <a:pt x="1155138" y="3700203"/>
                    <a:pt x="1066096" y="3559263"/>
                    <a:pt x="1140368" y="3670662"/>
                  </a:cubicBezTo>
                  <a:cubicBezTo>
                    <a:pt x="1165594" y="3746341"/>
                    <a:pt x="1133588" y="3676840"/>
                    <a:pt x="1192203" y="3735452"/>
                  </a:cubicBezTo>
                  <a:cubicBezTo>
                    <a:pt x="1203216" y="3746464"/>
                    <a:pt x="1204913" y="3766072"/>
                    <a:pt x="1218120" y="3774326"/>
                  </a:cubicBezTo>
                  <a:cubicBezTo>
                    <a:pt x="1241287" y="3788805"/>
                    <a:pt x="1295872" y="3800242"/>
                    <a:pt x="1295872" y="3800242"/>
                  </a:cubicBezTo>
                  <a:cubicBezTo>
                    <a:pt x="1343387" y="3795923"/>
                    <a:pt x="1391766" y="3797280"/>
                    <a:pt x="1438418" y="3787284"/>
                  </a:cubicBezTo>
                  <a:cubicBezTo>
                    <a:pt x="1482398" y="3777860"/>
                    <a:pt x="1476509" y="3749196"/>
                    <a:pt x="1503212" y="3722494"/>
                  </a:cubicBezTo>
                  <a:cubicBezTo>
                    <a:pt x="1514225" y="3711482"/>
                    <a:pt x="1529926" y="3706307"/>
                    <a:pt x="1542088" y="3696578"/>
                  </a:cubicBezTo>
                  <a:cubicBezTo>
                    <a:pt x="1551628" y="3688946"/>
                    <a:pt x="1560374" y="3680202"/>
                    <a:pt x="1568006" y="3670662"/>
                  </a:cubicBezTo>
                  <a:cubicBezTo>
                    <a:pt x="1577735" y="3658501"/>
                    <a:pt x="1582202" y="3642043"/>
                    <a:pt x="1593923" y="3631788"/>
                  </a:cubicBezTo>
                  <a:cubicBezTo>
                    <a:pt x="1617365" y="3611277"/>
                    <a:pt x="1649649" y="3601980"/>
                    <a:pt x="1671675" y="3579956"/>
                  </a:cubicBezTo>
                  <a:cubicBezTo>
                    <a:pt x="1734255" y="3517381"/>
                    <a:pt x="1658120" y="3596898"/>
                    <a:pt x="1723510" y="3515167"/>
                  </a:cubicBezTo>
                  <a:cubicBezTo>
                    <a:pt x="1797364" y="3422856"/>
                    <a:pt x="1695584" y="3570015"/>
                    <a:pt x="1775345" y="3450377"/>
                  </a:cubicBezTo>
                  <a:cubicBezTo>
                    <a:pt x="1794929" y="3372046"/>
                    <a:pt x="1782673" y="3415435"/>
                    <a:pt x="1814221" y="3320797"/>
                  </a:cubicBezTo>
                  <a:lnTo>
                    <a:pt x="1827180" y="3281923"/>
                  </a:lnTo>
                  <a:cubicBezTo>
                    <a:pt x="1847570" y="3139209"/>
                    <a:pt x="1835120" y="3221328"/>
                    <a:pt x="1866056" y="3035722"/>
                  </a:cubicBezTo>
                  <a:cubicBezTo>
                    <a:pt x="1871034" y="3005858"/>
                    <a:pt x="1876023" y="2951001"/>
                    <a:pt x="1891974" y="2919100"/>
                  </a:cubicBezTo>
                  <a:cubicBezTo>
                    <a:pt x="1898939" y="2905171"/>
                    <a:pt x="1904684" y="2888480"/>
                    <a:pt x="1917891" y="2880226"/>
                  </a:cubicBezTo>
                  <a:cubicBezTo>
                    <a:pt x="1941058" y="2865748"/>
                    <a:pt x="1995643" y="2854311"/>
                    <a:pt x="1995643" y="2854311"/>
                  </a:cubicBezTo>
                  <a:cubicBezTo>
                    <a:pt x="2030200" y="2862949"/>
                    <a:pt x="2063693" y="2880226"/>
                    <a:pt x="2099313" y="2880226"/>
                  </a:cubicBezTo>
                  <a:cubicBezTo>
                    <a:pt x="2183806" y="2880226"/>
                    <a:pt x="2226925" y="2863608"/>
                    <a:pt x="2293694" y="2841353"/>
                  </a:cubicBezTo>
                  <a:cubicBezTo>
                    <a:pt x="2289374" y="2798160"/>
                    <a:pt x="2277130" y="2755032"/>
                    <a:pt x="2280735" y="2711773"/>
                  </a:cubicBezTo>
                  <a:cubicBezTo>
                    <a:pt x="2281750" y="2699598"/>
                    <a:pt x="2294478" y="2686872"/>
                    <a:pt x="2306653" y="2685857"/>
                  </a:cubicBezTo>
                  <a:cubicBezTo>
                    <a:pt x="2453074" y="2673656"/>
                    <a:pt x="2600384" y="2677218"/>
                    <a:pt x="2747249" y="2672899"/>
                  </a:cubicBezTo>
                  <a:cubicBezTo>
                    <a:pt x="2768847" y="2651302"/>
                    <a:pt x="2798383" y="2635427"/>
                    <a:pt x="2812043" y="2608109"/>
                  </a:cubicBezTo>
                  <a:cubicBezTo>
                    <a:pt x="2820682" y="2590832"/>
                    <a:pt x="2830787" y="2574213"/>
                    <a:pt x="2837961" y="2556278"/>
                  </a:cubicBezTo>
                  <a:cubicBezTo>
                    <a:pt x="2848107" y="2530914"/>
                    <a:pt x="2855239" y="2504446"/>
                    <a:pt x="2863878" y="2478530"/>
                  </a:cubicBezTo>
                  <a:cubicBezTo>
                    <a:pt x="2887813" y="2406729"/>
                    <a:pt x="2883686" y="2424475"/>
                    <a:pt x="2902754" y="2310076"/>
                  </a:cubicBezTo>
                  <a:cubicBezTo>
                    <a:pt x="2907074" y="2284160"/>
                    <a:pt x="2912240" y="2258372"/>
                    <a:pt x="2915713" y="2232329"/>
                  </a:cubicBezTo>
                  <a:cubicBezTo>
                    <a:pt x="2920883" y="2193559"/>
                    <a:pt x="2923820" y="2154518"/>
                    <a:pt x="2928672" y="2115707"/>
                  </a:cubicBezTo>
                  <a:cubicBezTo>
                    <a:pt x="2932460" y="2085401"/>
                    <a:pt x="2936322" y="2055079"/>
                    <a:pt x="2941630" y="2025001"/>
                  </a:cubicBezTo>
                  <a:cubicBezTo>
                    <a:pt x="2949285" y="1981623"/>
                    <a:pt x="2967548" y="1895422"/>
                    <a:pt x="2967548" y="1895422"/>
                  </a:cubicBezTo>
                  <a:cubicBezTo>
                    <a:pt x="3019383" y="1908380"/>
                    <a:pt x="3085271" y="1896515"/>
                    <a:pt x="3123053" y="1934295"/>
                  </a:cubicBezTo>
                  <a:cubicBezTo>
                    <a:pt x="3136012" y="1947253"/>
                    <a:pt x="3146681" y="1963004"/>
                    <a:pt x="3161929" y="1973169"/>
                  </a:cubicBezTo>
                  <a:cubicBezTo>
                    <a:pt x="3173295" y="1980746"/>
                    <a:pt x="3188587" y="1980019"/>
                    <a:pt x="3200805" y="1986127"/>
                  </a:cubicBezTo>
                  <a:cubicBezTo>
                    <a:pt x="3214735" y="1993092"/>
                    <a:pt x="3226722" y="2003404"/>
                    <a:pt x="3239681" y="2012043"/>
                  </a:cubicBezTo>
                  <a:cubicBezTo>
                    <a:pt x="3355127" y="1935083"/>
                    <a:pt x="3205284" y="2049227"/>
                    <a:pt x="3304475" y="1765842"/>
                  </a:cubicBezTo>
                  <a:cubicBezTo>
                    <a:pt x="3318540" y="1725659"/>
                    <a:pt x="3420849" y="1718372"/>
                    <a:pt x="3447021" y="1714010"/>
                  </a:cubicBezTo>
                  <a:cubicBezTo>
                    <a:pt x="3468619" y="1705371"/>
                    <a:pt x="3489534" y="1694778"/>
                    <a:pt x="3511814" y="1688094"/>
                  </a:cubicBezTo>
                  <a:cubicBezTo>
                    <a:pt x="3534452" y="1681303"/>
                    <a:pt x="3635905" y="1665254"/>
                    <a:pt x="3654360" y="1662178"/>
                  </a:cubicBezTo>
                  <a:cubicBezTo>
                    <a:pt x="3708565" y="1526679"/>
                    <a:pt x="3648387" y="1671909"/>
                    <a:pt x="3745071" y="1467809"/>
                  </a:cubicBezTo>
                  <a:cubicBezTo>
                    <a:pt x="3763283" y="1429364"/>
                    <a:pt x="3777880" y="1389236"/>
                    <a:pt x="3796906" y="1351187"/>
                  </a:cubicBezTo>
                  <a:cubicBezTo>
                    <a:pt x="3808170" y="1328660"/>
                    <a:pt x="3825359" y="1309325"/>
                    <a:pt x="3835782" y="1286397"/>
                  </a:cubicBezTo>
                  <a:cubicBezTo>
                    <a:pt x="3853311" y="1247836"/>
                    <a:pt x="3864215" y="1198591"/>
                    <a:pt x="3874659" y="1156818"/>
                  </a:cubicBezTo>
                  <a:cubicBezTo>
                    <a:pt x="3872070" y="1138697"/>
                    <a:pt x="3865857" y="1056579"/>
                    <a:pt x="3848741" y="1027238"/>
                  </a:cubicBezTo>
                  <a:cubicBezTo>
                    <a:pt x="3825198" y="986882"/>
                    <a:pt x="3796906" y="949491"/>
                    <a:pt x="3770989" y="910617"/>
                  </a:cubicBezTo>
                  <a:cubicBezTo>
                    <a:pt x="3760273" y="894545"/>
                    <a:pt x="3754655" y="875557"/>
                    <a:pt x="3745071" y="858785"/>
                  </a:cubicBezTo>
                  <a:cubicBezTo>
                    <a:pt x="3737344" y="845263"/>
                    <a:pt x="3726119" y="833840"/>
                    <a:pt x="3719154" y="819911"/>
                  </a:cubicBezTo>
                  <a:cubicBezTo>
                    <a:pt x="3701921" y="785447"/>
                    <a:pt x="3701055" y="714962"/>
                    <a:pt x="3654360" y="703289"/>
                  </a:cubicBezTo>
                  <a:cubicBezTo>
                    <a:pt x="3637082" y="698970"/>
                    <a:pt x="3619940" y="694063"/>
                    <a:pt x="3602525" y="690331"/>
                  </a:cubicBezTo>
                  <a:cubicBezTo>
                    <a:pt x="3559452" y="681102"/>
                    <a:pt x="3514729" y="678345"/>
                    <a:pt x="3472938" y="664415"/>
                  </a:cubicBezTo>
                  <a:cubicBezTo>
                    <a:pt x="3409135" y="643149"/>
                    <a:pt x="3447536" y="653702"/>
                    <a:pt x="3356310" y="638500"/>
                  </a:cubicBezTo>
                  <a:cubicBezTo>
                    <a:pt x="3373588" y="634181"/>
                    <a:pt x="3391468" y="631795"/>
                    <a:pt x="3408144" y="625542"/>
                  </a:cubicBezTo>
                  <a:cubicBezTo>
                    <a:pt x="3426232" y="618759"/>
                    <a:pt x="3441238" y="604311"/>
                    <a:pt x="3459979" y="599626"/>
                  </a:cubicBezTo>
                  <a:cubicBezTo>
                    <a:pt x="3493765" y="591180"/>
                    <a:pt x="3529228" y="591963"/>
                    <a:pt x="3563649" y="586668"/>
                  </a:cubicBezTo>
                  <a:cubicBezTo>
                    <a:pt x="3760133" y="556442"/>
                    <a:pt x="3405945" y="588542"/>
                    <a:pt x="3822824" y="560752"/>
                  </a:cubicBezTo>
                  <a:cubicBezTo>
                    <a:pt x="3846480" y="543011"/>
                    <a:pt x="3933267" y="476427"/>
                    <a:pt x="3952411" y="470046"/>
                  </a:cubicBezTo>
                  <a:lnTo>
                    <a:pt x="3991287" y="457088"/>
                  </a:lnTo>
                  <a:cubicBezTo>
                    <a:pt x="4008565" y="444130"/>
                    <a:pt x="4026724" y="432269"/>
                    <a:pt x="4043122" y="418214"/>
                  </a:cubicBezTo>
                  <a:cubicBezTo>
                    <a:pt x="4057036" y="406288"/>
                    <a:pt x="4064612" y="385135"/>
                    <a:pt x="4081998" y="379340"/>
                  </a:cubicBezTo>
                  <a:cubicBezTo>
                    <a:pt x="4226764" y="331087"/>
                    <a:pt x="4247745" y="351376"/>
                    <a:pt x="4367090" y="327509"/>
                  </a:cubicBezTo>
                  <a:cubicBezTo>
                    <a:pt x="4448446" y="311239"/>
                    <a:pt x="4474408" y="300377"/>
                    <a:pt x="4548512" y="275677"/>
                  </a:cubicBezTo>
                  <a:lnTo>
                    <a:pt x="4587388" y="262719"/>
                  </a:lnTo>
                  <a:cubicBezTo>
                    <a:pt x="4596027" y="210887"/>
                    <a:pt x="4596688" y="157073"/>
                    <a:pt x="4613306" y="107223"/>
                  </a:cubicBezTo>
                  <a:cubicBezTo>
                    <a:pt x="4631145" y="53709"/>
                    <a:pt x="4665011" y="18406"/>
                    <a:pt x="4716976" y="3560"/>
                  </a:cubicBezTo>
                  <a:cubicBezTo>
                    <a:pt x="4729436" y="0"/>
                    <a:pt x="4742893" y="3560"/>
                    <a:pt x="4755852" y="3560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90" name="TextBox 16">
              <a:extLst>
                <a:ext uri="{FF2B5EF4-FFF2-40B4-BE49-F238E27FC236}">
                  <a16:creationId xmlns:a16="http://schemas.microsoft.com/office/drawing/2014/main" id="{54CC6EC6-652A-E17B-F6B6-BE6DADA22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807" y="1376433"/>
              <a:ext cx="21409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c*f(n) </a:t>
              </a:r>
              <a:r>
                <a:rPr lang="en-US" altLang="en-US" sz="1800">
                  <a:latin typeface="Arial" panose="020B0604020202020204" pitchFamily="34" charset="0"/>
                </a:rPr>
                <a:t>for some </a:t>
              </a: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c&gt;0</a:t>
              </a:r>
            </a:p>
          </p:txBody>
        </p:sp>
      </p:grpSp>
      <p:sp>
        <p:nvSpPr>
          <p:cNvPr id="46087" name="TextBox 18">
            <a:extLst>
              <a:ext uri="{FF2B5EF4-FFF2-40B4-BE49-F238E27FC236}">
                <a16:creationId xmlns:a16="http://schemas.microsoft.com/office/drawing/2014/main" id="{34216833-8348-46AC-30BA-FCCA1126A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88" y="54006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Sep 29,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E772FA4C-B947-9025-1BEB-9C5ACAF1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g(n) </a:t>
            </a:r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Ω(f(n))</a:t>
            </a:r>
          </a:p>
        </p:txBody>
      </p:sp>
      <p:grpSp>
        <p:nvGrpSpPr>
          <p:cNvPr id="47106" name="Group 6">
            <a:extLst>
              <a:ext uri="{FF2B5EF4-FFF2-40B4-BE49-F238E27FC236}">
                <a16:creationId xmlns:a16="http://schemas.microsoft.com/office/drawing/2014/main" id="{5E97DBA3-796A-AD8D-2272-AE279F6856D6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2117725"/>
            <a:ext cx="5389562" cy="3752850"/>
            <a:chOff x="1347707" y="1417639"/>
            <a:chExt cx="5390830" cy="375258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1987EBA-572C-30C3-3EE5-94B68FA9D6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95098" y="3287582"/>
              <a:ext cx="3752588" cy="1270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5C4483D-DE92-2DC8-525B-555CA7C3E6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47707" y="4898784"/>
              <a:ext cx="5390830" cy="2539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0E35CE8A-2BB8-D6F0-8435-A1886370407E}"/>
              </a:ext>
            </a:extLst>
          </p:cNvPr>
          <p:cNvSpPr>
            <a:spLocks/>
          </p:cNvSpPr>
          <p:nvPr/>
        </p:nvSpPr>
        <p:spPr bwMode="auto">
          <a:xfrm>
            <a:off x="2241550" y="2605088"/>
            <a:ext cx="4743450" cy="2979737"/>
          </a:xfrm>
          <a:custGeom>
            <a:avLst/>
            <a:gdLst>
              <a:gd name="T0" fmla="*/ 0 w 4742894"/>
              <a:gd name="T1" fmla="*/ 2979737 h 2980330"/>
              <a:gd name="T2" fmla="*/ 1620031 w 4742894"/>
              <a:gd name="T3" fmla="*/ 2707674 h 2980330"/>
              <a:gd name="T4" fmla="*/ 1620031 w 4742894"/>
              <a:gd name="T5" fmla="*/ 2707674 h 2980330"/>
              <a:gd name="T6" fmla="*/ 2980856 w 4742894"/>
              <a:gd name="T7" fmla="*/ 2085816 h 2980330"/>
              <a:gd name="T8" fmla="*/ 4238000 w 4742894"/>
              <a:gd name="T9" fmla="*/ 868010 h 2980330"/>
              <a:gd name="T10" fmla="*/ 4743450 w 4742894"/>
              <a:gd name="T11" fmla="*/ 0 h 2980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42894" h="2980330">
                <a:moveTo>
                  <a:pt x="0" y="2980330"/>
                </a:moveTo>
                <a:lnTo>
                  <a:pt x="1619841" y="2708213"/>
                </a:lnTo>
                <a:cubicBezTo>
                  <a:pt x="1846619" y="2604549"/>
                  <a:pt x="2544230" y="2392903"/>
                  <a:pt x="2980507" y="2086231"/>
                </a:cubicBezTo>
                <a:cubicBezTo>
                  <a:pt x="3416784" y="1779559"/>
                  <a:pt x="3943772" y="1215888"/>
                  <a:pt x="4237503" y="868183"/>
                </a:cubicBezTo>
                <a:cubicBezTo>
                  <a:pt x="4531234" y="520478"/>
                  <a:pt x="4742894" y="0"/>
                  <a:pt x="474289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7108" name="TextBox 8">
            <a:extLst>
              <a:ext uri="{FF2B5EF4-FFF2-40B4-BE49-F238E27FC236}">
                <a16:creationId xmlns:a16="http://schemas.microsoft.com/office/drawing/2014/main" id="{14163ED6-D1C4-012B-1D58-4C400D4D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2117725"/>
            <a:ext cx="59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32756"/>
                </a:solidFill>
                <a:latin typeface="Arial" panose="020B0604020202020204" pitchFamily="34" charset="0"/>
              </a:rPr>
              <a:t>g(n)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73D2630E-7B3B-F8D7-51E5-6C49FABA44DB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5481638"/>
            <a:ext cx="398462" cy="576262"/>
            <a:chOff x="3723294" y="5482009"/>
            <a:chExt cx="398629" cy="576660"/>
          </a:xfrm>
        </p:grpSpPr>
        <p:sp>
          <p:nvSpPr>
            <p:cNvPr id="47115" name="TextBox 9">
              <a:extLst>
                <a:ext uri="{FF2B5EF4-FFF2-40B4-BE49-F238E27FC236}">
                  <a16:creationId xmlns:a16="http://schemas.microsoft.com/office/drawing/2014/main" id="{04EE8AB3-2818-8F0E-470A-7CB44C3FC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3294" y="5689337"/>
              <a:ext cx="39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1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2AFCB8-A326-83B2-E180-EC813AE87A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55019" y="5623394"/>
              <a:ext cx="284358" cy="1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47110" name="TextBox 18">
            <a:extLst>
              <a:ext uri="{FF2B5EF4-FFF2-40B4-BE49-F238E27FC236}">
                <a16:creationId xmlns:a16="http://schemas.microsoft.com/office/drawing/2014/main" id="{F0EB85B8-5099-4370-91A3-4ACA9E43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88" y="54006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B5110F2E-5D0E-442E-2E27-E7D776D2F9DF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3433763"/>
            <a:ext cx="6819900" cy="2163762"/>
            <a:chOff x="2228901" y="3434044"/>
            <a:chExt cx="6819091" cy="21637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74AD12-7B8C-F233-13C1-51888600E0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605856" y="5189051"/>
              <a:ext cx="584209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7113" name="TextBox 16">
              <a:extLst>
                <a:ext uri="{FF2B5EF4-FFF2-40B4-BE49-F238E27FC236}">
                  <a16:creationId xmlns:a16="http://schemas.microsoft.com/office/drawing/2014/main" id="{5EED54EF-62A8-A106-8185-B244FE952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6999" y="3446816"/>
              <a:ext cx="21409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ε*f(n) </a:t>
              </a:r>
              <a:r>
                <a:rPr lang="en-US" altLang="en-US" sz="1800">
                  <a:latin typeface="Arial" panose="020B0604020202020204" pitchFamily="34" charset="0"/>
                </a:rPr>
                <a:t>for some </a:t>
              </a: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ε&gt;0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BA7F5E6-7059-020F-8B9B-FDF005ED7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901" y="3434044"/>
              <a:ext cx="4800031" cy="2163794"/>
            </a:xfrm>
            <a:custGeom>
              <a:avLst/>
              <a:gdLst/>
              <a:ahLst/>
              <a:cxnLst/>
              <a:rect l="0" t="0" r="r" b="b"/>
              <a:pathLst>
                <a:path w="4799911" h="2163794">
                  <a:moveTo>
                    <a:pt x="0" y="2163794"/>
                  </a:moveTo>
                  <a:cubicBezTo>
                    <a:pt x="4319" y="1973744"/>
                    <a:pt x="6406" y="1783630"/>
                    <a:pt x="12958" y="1593644"/>
                  </a:cubicBezTo>
                  <a:cubicBezTo>
                    <a:pt x="15047" y="1533056"/>
                    <a:pt x="22554" y="1472764"/>
                    <a:pt x="25917" y="1412233"/>
                  </a:cubicBezTo>
                  <a:cubicBezTo>
                    <a:pt x="31194" y="1317256"/>
                    <a:pt x="35355" y="1222216"/>
                    <a:pt x="38876" y="1127158"/>
                  </a:cubicBezTo>
                  <a:cubicBezTo>
                    <a:pt x="46999" y="907850"/>
                    <a:pt x="15167" y="793900"/>
                    <a:pt x="77752" y="621797"/>
                  </a:cubicBezTo>
                  <a:cubicBezTo>
                    <a:pt x="84354" y="603643"/>
                    <a:pt x="92441" y="585683"/>
                    <a:pt x="103669" y="569965"/>
                  </a:cubicBezTo>
                  <a:cubicBezTo>
                    <a:pt x="114321" y="555053"/>
                    <a:pt x="129587" y="544050"/>
                    <a:pt x="142546" y="531092"/>
                  </a:cubicBezTo>
                  <a:cubicBezTo>
                    <a:pt x="172783" y="544050"/>
                    <a:pt x="209995" y="546704"/>
                    <a:pt x="233257" y="569965"/>
                  </a:cubicBezTo>
                  <a:cubicBezTo>
                    <a:pt x="272586" y="609291"/>
                    <a:pt x="290357" y="699748"/>
                    <a:pt x="311009" y="751377"/>
                  </a:cubicBezTo>
                  <a:cubicBezTo>
                    <a:pt x="318183" y="769312"/>
                    <a:pt x="328287" y="785932"/>
                    <a:pt x="336926" y="803209"/>
                  </a:cubicBezTo>
                  <a:cubicBezTo>
                    <a:pt x="341246" y="829125"/>
                    <a:pt x="342972" y="855609"/>
                    <a:pt x="349885" y="880956"/>
                  </a:cubicBezTo>
                  <a:cubicBezTo>
                    <a:pt x="356006" y="903397"/>
                    <a:pt x="371011" y="922984"/>
                    <a:pt x="375803" y="945746"/>
                  </a:cubicBezTo>
                  <a:cubicBezTo>
                    <a:pt x="388388" y="1005520"/>
                    <a:pt x="401720" y="1127158"/>
                    <a:pt x="401720" y="1127158"/>
                  </a:cubicBezTo>
                  <a:cubicBezTo>
                    <a:pt x="406040" y="1209225"/>
                    <a:pt x="410575" y="1291281"/>
                    <a:pt x="414679" y="1373359"/>
                  </a:cubicBezTo>
                  <a:cubicBezTo>
                    <a:pt x="419214" y="1464054"/>
                    <a:pt x="401543" y="1558498"/>
                    <a:pt x="427638" y="1645476"/>
                  </a:cubicBezTo>
                  <a:cubicBezTo>
                    <a:pt x="441515" y="1691731"/>
                    <a:pt x="446478" y="1550709"/>
                    <a:pt x="453555" y="1502939"/>
                  </a:cubicBezTo>
                  <a:cubicBezTo>
                    <a:pt x="463762" y="1434044"/>
                    <a:pt x="467538" y="1364228"/>
                    <a:pt x="479472" y="1295611"/>
                  </a:cubicBezTo>
                  <a:cubicBezTo>
                    <a:pt x="502115" y="1165419"/>
                    <a:pt x="525173" y="1035072"/>
                    <a:pt x="557225" y="906872"/>
                  </a:cubicBezTo>
                  <a:lnTo>
                    <a:pt x="596101" y="751377"/>
                  </a:lnTo>
                  <a:cubicBezTo>
                    <a:pt x="626338" y="755696"/>
                    <a:pt x="659492" y="750676"/>
                    <a:pt x="686812" y="764335"/>
                  </a:cubicBezTo>
                  <a:cubicBezTo>
                    <a:pt x="706129" y="773993"/>
                    <a:pt x="711466" y="799914"/>
                    <a:pt x="725688" y="816167"/>
                  </a:cubicBezTo>
                  <a:cubicBezTo>
                    <a:pt x="819603" y="923493"/>
                    <a:pt x="744127" y="813072"/>
                    <a:pt x="803441" y="919830"/>
                  </a:cubicBezTo>
                  <a:cubicBezTo>
                    <a:pt x="854762" y="1012201"/>
                    <a:pt x="832522" y="954183"/>
                    <a:pt x="868234" y="1049410"/>
                  </a:cubicBezTo>
                  <a:cubicBezTo>
                    <a:pt x="886403" y="1097858"/>
                    <a:pt x="893667" y="1138179"/>
                    <a:pt x="907110" y="1191947"/>
                  </a:cubicBezTo>
                  <a:lnTo>
                    <a:pt x="920069" y="1243779"/>
                  </a:lnTo>
                  <a:cubicBezTo>
                    <a:pt x="924389" y="1261056"/>
                    <a:pt x="927396" y="1278716"/>
                    <a:pt x="933028" y="1295611"/>
                  </a:cubicBezTo>
                  <a:lnTo>
                    <a:pt x="945987" y="1334485"/>
                  </a:lnTo>
                  <a:cubicBezTo>
                    <a:pt x="950306" y="1364720"/>
                    <a:pt x="957097" y="1394705"/>
                    <a:pt x="958945" y="1425191"/>
                  </a:cubicBezTo>
                  <a:cubicBezTo>
                    <a:pt x="965744" y="1537371"/>
                    <a:pt x="964171" y="1649979"/>
                    <a:pt x="971904" y="1762098"/>
                  </a:cubicBezTo>
                  <a:cubicBezTo>
                    <a:pt x="972844" y="1775725"/>
                    <a:pt x="981110" y="1787839"/>
                    <a:pt x="984863" y="1800972"/>
                  </a:cubicBezTo>
                  <a:cubicBezTo>
                    <a:pt x="988812" y="1814792"/>
                    <a:pt x="1001640" y="1875226"/>
                    <a:pt x="1010780" y="1891677"/>
                  </a:cubicBezTo>
                  <a:cubicBezTo>
                    <a:pt x="1025907" y="1918905"/>
                    <a:pt x="1045337" y="1943509"/>
                    <a:pt x="1062615" y="1969425"/>
                  </a:cubicBezTo>
                  <a:cubicBezTo>
                    <a:pt x="1062616" y="1969426"/>
                    <a:pt x="1114448" y="2047172"/>
                    <a:pt x="1114450" y="2047173"/>
                  </a:cubicBezTo>
                  <a:lnTo>
                    <a:pt x="1153326" y="2060131"/>
                  </a:lnTo>
                  <a:cubicBezTo>
                    <a:pt x="1239749" y="2031325"/>
                    <a:pt x="1197907" y="2058506"/>
                    <a:pt x="1205161" y="1891677"/>
                  </a:cubicBezTo>
                  <a:cubicBezTo>
                    <a:pt x="1211543" y="1744896"/>
                    <a:pt x="1213800" y="1597964"/>
                    <a:pt x="1218120" y="1451107"/>
                  </a:cubicBezTo>
                  <a:cubicBezTo>
                    <a:pt x="1239718" y="1455426"/>
                    <a:pt x="1262290" y="1456332"/>
                    <a:pt x="1282913" y="1464065"/>
                  </a:cubicBezTo>
                  <a:cubicBezTo>
                    <a:pt x="1297496" y="1469533"/>
                    <a:pt x="1307860" y="1483016"/>
                    <a:pt x="1321790" y="1489981"/>
                  </a:cubicBezTo>
                  <a:cubicBezTo>
                    <a:pt x="1429096" y="1543630"/>
                    <a:pt x="1288126" y="1454583"/>
                    <a:pt x="1399542" y="1528854"/>
                  </a:cubicBezTo>
                  <a:cubicBezTo>
                    <a:pt x="1408181" y="1541812"/>
                    <a:pt x="1415730" y="1555567"/>
                    <a:pt x="1425459" y="1567728"/>
                  </a:cubicBezTo>
                  <a:cubicBezTo>
                    <a:pt x="1433091" y="1577268"/>
                    <a:pt x="1445091" y="1583168"/>
                    <a:pt x="1451377" y="1593644"/>
                  </a:cubicBezTo>
                  <a:cubicBezTo>
                    <a:pt x="1458405" y="1605356"/>
                    <a:pt x="1457307" y="1620806"/>
                    <a:pt x="1464335" y="1632518"/>
                  </a:cubicBezTo>
                  <a:cubicBezTo>
                    <a:pt x="1470621" y="1642994"/>
                    <a:pt x="1482621" y="1648894"/>
                    <a:pt x="1490253" y="1658434"/>
                  </a:cubicBezTo>
                  <a:cubicBezTo>
                    <a:pt x="1499982" y="1670595"/>
                    <a:pt x="1509205" y="1683379"/>
                    <a:pt x="1516170" y="1697308"/>
                  </a:cubicBezTo>
                  <a:cubicBezTo>
                    <a:pt x="1522279" y="1709525"/>
                    <a:pt x="1522101" y="1724470"/>
                    <a:pt x="1529129" y="1736182"/>
                  </a:cubicBezTo>
                  <a:cubicBezTo>
                    <a:pt x="1535415" y="1746658"/>
                    <a:pt x="1547716" y="1752324"/>
                    <a:pt x="1555047" y="1762098"/>
                  </a:cubicBezTo>
                  <a:cubicBezTo>
                    <a:pt x="1573736" y="1787015"/>
                    <a:pt x="1577332" y="1829996"/>
                    <a:pt x="1606881" y="1839845"/>
                  </a:cubicBezTo>
                  <a:lnTo>
                    <a:pt x="1645758" y="1852803"/>
                  </a:lnTo>
                  <a:cubicBezTo>
                    <a:pt x="1732714" y="1910771"/>
                    <a:pt x="1653080" y="1866737"/>
                    <a:pt x="1840139" y="1891677"/>
                  </a:cubicBezTo>
                  <a:cubicBezTo>
                    <a:pt x="1853679" y="1893482"/>
                    <a:pt x="1865881" y="1900883"/>
                    <a:pt x="1879015" y="1904635"/>
                  </a:cubicBezTo>
                  <a:cubicBezTo>
                    <a:pt x="1896140" y="1909528"/>
                    <a:pt x="1913464" y="1913730"/>
                    <a:pt x="1930850" y="1917593"/>
                  </a:cubicBezTo>
                  <a:cubicBezTo>
                    <a:pt x="2024674" y="1938442"/>
                    <a:pt x="1965050" y="1920354"/>
                    <a:pt x="2034519" y="1943509"/>
                  </a:cubicBezTo>
                  <a:cubicBezTo>
                    <a:pt x="2051128" y="1939357"/>
                    <a:pt x="2106639" y="1926888"/>
                    <a:pt x="2125230" y="1917593"/>
                  </a:cubicBezTo>
                  <a:cubicBezTo>
                    <a:pt x="2225714" y="1867354"/>
                    <a:pt x="2105267" y="1911289"/>
                    <a:pt x="2202983" y="1878719"/>
                  </a:cubicBezTo>
                  <a:cubicBezTo>
                    <a:pt x="2213091" y="1848396"/>
                    <a:pt x="2213443" y="1820825"/>
                    <a:pt x="2254818" y="1813930"/>
                  </a:cubicBezTo>
                  <a:cubicBezTo>
                    <a:pt x="2268292" y="1811685"/>
                    <a:pt x="2280735" y="1822569"/>
                    <a:pt x="2293694" y="1826888"/>
                  </a:cubicBezTo>
                  <a:cubicBezTo>
                    <a:pt x="2306653" y="1844165"/>
                    <a:pt x="2317298" y="1863448"/>
                    <a:pt x="2332570" y="1878719"/>
                  </a:cubicBezTo>
                  <a:cubicBezTo>
                    <a:pt x="2363485" y="1909632"/>
                    <a:pt x="2382388" y="1906441"/>
                    <a:pt x="2423281" y="1917593"/>
                  </a:cubicBezTo>
                  <a:cubicBezTo>
                    <a:pt x="2453620" y="1925867"/>
                    <a:pt x="2483755" y="1934870"/>
                    <a:pt x="2513992" y="1943509"/>
                  </a:cubicBezTo>
                  <a:cubicBezTo>
                    <a:pt x="2565827" y="1939190"/>
                    <a:pt x="2619850" y="1946065"/>
                    <a:pt x="2669497" y="1930551"/>
                  </a:cubicBezTo>
                  <a:cubicBezTo>
                    <a:pt x="2714539" y="1916476"/>
                    <a:pt x="2719127" y="1867966"/>
                    <a:pt x="2747249" y="1839845"/>
                  </a:cubicBezTo>
                  <a:cubicBezTo>
                    <a:pt x="2772369" y="1814727"/>
                    <a:pt x="2793385" y="1811510"/>
                    <a:pt x="2825002" y="1800972"/>
                  </a:cubicBezTo>
                  <a:cubicBezTo>
                    <a:pt x="2837961" y="1805291"/>
                    <a:pt x="2853211" y="1805397"/>
                    <a:pt x="2863878" y="1813930"/>
                  </a:cubicBezTo>
                  <a:cubicBezTo>
                    <a:pt x="2876039" y="1823658"/>
                    <a:pt x="2878783" y="1841791"/>
                    <a:pt x="2889795" y="1852803"/>
                  </a:cubicBezTo>
                  <a:cubicBezTo>
                    <a:pt x="2900808" y="1863815"/>
                    <a:pt x="2915712" y="1870080"/>
                    <a:pt x="2928671" y="1878719"/>
                  </a:cubicBezTo>
                  <a:cubicBezTo>
                    <a:pt x="2937310" y="1870080"/>
                    <a:pt x="2944113" y="1859089"/>
                    <a:pt x="2954589" y="1852803"/>
                  </a:cubicBezTo>
                  <a:cubicBezTo>
                    <a:pt x="2996200" y="1827838"/>
                    <a:pt x="3022678" y="1844714"/>
                    <a:pt x="3071217" y="1852803"/>
                  </a:cubicBezTo>
                  <a:cubicBezTo>
                    <a:pt x="3105774" y="1848484"/>
                    <a:pt x="3142552" y="1852778"/>
                    <a:pt x="3174887" y="1839845"/>
                  </a:cubicBezTo>
                  <a:cubicBezTo>
                    <a:pt x="3189347" y="1834061"/>
                    <a:pt x="3193347" y="1814644"/>
                    <a:pt x="3200805" y="1800972"/>
                  </a:cubicBezTo>
                  <a:cubicBezTo>
                    <a:pt x="3269565" y="1674919"/>
                    <a:pt x="3221695" y="1728249"/>
                    <a:pt x="3278557" y="1671392"/>
                  </a:cubicBezTo>
                  <a:cubicBezTo>
                    <a:pt x="3282877" y="1649795"/>
                    <a:pt x="3285721" y="1627850"/>
                    <a:pt x="3291516" y="1606602"/>
                  </a:cubicBezTo>
                  <a:cubicBezTo>
                    <a:pt x="3298704" y="1580247"/>
                    <a:pt x="3312075" y="1555641"/>
                    <a:pt x="3317433" y="1528854"/>
                  </a:cubicBezTo>
                  <a:cubicBezTo>
                    <a:pt x="3321753" y="1507258"/>
                    <a:pt x="3322658" y="1484687"/>
                    <a:pt x="3330392" y="1464065"/>
                  </a:cubicBezTo>
                  <a:cubicBezTo>
                    <a:pt x="3335861" y="1449483"/>
                    <a:pt x="3349344" y="1439120"/>
                    <a:pt x="3356309" y="1425191"/>
                  </a:cubicBezTo>
                  <a:cubicBezTo>
                    <a:pt x="3362418" y="1412974"/>
                    <a:pt x="3363887" y="1398872"/>
                    <a:pt x="3369268" y="1386317"/>
                  </a:cubicBezTo>
                  <a:cubicBezTo>
                    <a:pt x="3376878" y="1368562"/>
                    <a:pt x="3386546" y="1351762"/>
                    <a:pt x="3395185" y="1334485"/>
                  </a:cubicBezTo>
                  <a:cubicBezTo>
                    <a:pt x="3404092" y="1289952"/>
                    <a:pt x="3408903" y="1260561"/>
                    <a:pt x="3421103" y="1217863"/>
                  </a:cubicBezTo>
                  <a:cubicBezTo>
                    <a:pt x="3424856" y="1204730"/>
                    <a:pt x="3427953" y="1191207"/>
                    <a:pt x="3434062" y="1178990"/>
                  </a:cubicBezTo>
                  <a:cubicBezTo>
                    <a:pt x="3441027" y="1165061"/>
                    <a:pt x="3451340" y="1153074"/>
                    <a:pt x="3459979" y="1140116"/>
                  </a:cubicBezTo>
                  <a:cubicBezTo>
                    <a:pt x="3464299" y="1122839"/>
                    <a:pt x="3467820" y="1105342"/>
                    <a:pt x="3472938" y="1088284"/>
                  </a:cubicBezTo>
                  <a:cubicBezTo>
                    <a:pt x="3480788" y="1062118"/>
                    <a:pt x="3498855" y="1010536"/>
                    <a:pt x="3498855" y="1010536"/>
                  </a:cubicBezTo>
                  <a:cubicBezTo>
                    <a:pt x="3494536" y="1053729"/>
                    <a:pt x="3485897" y="1096707"/>
                    <a:pt x="3485897" y="1140116"/>
                  </a:cubicBezTo>
                  <a:cubicBezTo>
                    <a:pt x="3485897" y="1810221"/>
                    <a:pt x="3290653" y="1731575"/>
                    <a:pt x="3537731" y="1813930"/>
                  </a:cubicBezTo>
                  <a:cubicBezTo>
                    <a:pt x="3546370" y="1805291"/>
                    <a:pt x="3557363" y="1798490"/>
                    <a:pt x="3563649" y="1788014"/>
                  </a:cubicBezTo>
                  <a:cubicBezTo>
                    <a:pt x="3570677" y="1776302"/>
                    <a:pt x="3575012" y="1762705"/>
                    <a:pt x="3576608" y="1749140"/>
                  </a:cubicBezTo>
                  <a:cubicBezTo>
                    <a:pt x="3583692" y="1688931"/>
                    <a:pt x="3584314" y="1628125"/>
                    <a:pt x="3589566" y="1567728"/>
                  </a:cubicBezTo>
                  <a:cubicBezTo>
                    <a:pt x="3604128" y="1400274"/>
                    <a:pt x="3598376" y="1505817"/>
                    <a:pt x="3615484" y="1360401"/>
                  </a:cubicBezTo>
                  <a:cubicBezTo>
                    <a:pt x="3633707" y="1205514"/>
                    <a:pt x="3613485" y="1275688"/>
                    <a:pt x="3641401" y="1191947"/>
                  </a:cubicBezTo>
                  <a:cubicBezTo>
                    <a:pt x="3645721" y="1161712"/>
                    <a:pt x="3647492" y="1131002"/>
                    <a:pt x="3654360" y="1101242"/>
                  </a:cubicBezTo>
                  <a:cubicBezTo>
                    <a:pt x="3660503" y="1074624"/>
                    <a:pt x="3671638" y="1049410"/>
                    <a:pt x="3680277" y="1023494"/>
                  </a:cubicBezTo>
                  <a:lnTo>
                    <a:pt x="3706195" y="945746"/>
                  </a:lnTo>
                  <a:cubicBezTo>
                    <a:pt x="3710515" y="932788"/>
                    <a:pt x="3714081" y="919554"/>
                    <a:pt x="3719154" y="906872"/>
                  </a:cubicBezTo>
                  <a:cubicBezTo>
                    <a:pt x="3729386" y="881295"/>
                    <a:pt x="3749905" y="833676"/>
                    <a:pt x="3758030" y="803209"/>
                  </a:cubicBezTo>
                  <a:cubicBezTo>
                    <a:pt x="3771797" y="751586"/>
                    <a:pt x="3767269" y="692167"/>
                    <a:pt x="3796906" y="647713"/>
                  </a:cubicBezTo>
                  <a:cubicBezTo>
                    <a:pt x="3830400" y="597474"/>
                    <a:pt x="3817898" y="623613"/>
                    <a:pt x="3835782" y="569965"/>
                  </a:cubicBezTo>
                  <a:cubicBezTo>
                    <a:pt x="3863574" y="736706"/>
                    <a:pt x="3850506" y="583527"/>
                    <a:pt x="3835782" y="686587"/>
                  </a:cubicBezTo>
                  <a:cubicBezTo>
                    <a:pt x="3829034" y="733816"/>
                    <a:pt x="3827818" y="781679"/>
                    <a:pt x="3822823" y="829125"/>
                  </a:cubicBezTo>
                  <a:cubicBezTo>
                    <a:pt x="3813555" y="917171"/>
                    <a:pt x="3810348" y="929891"/>
                    <a:pt x="3796906" y="1010536"/>
                  </a:cubicBezTo>
                  <a:cubicBezTo>
                    <a:pt x="3804072" y="1118017"/>
                    <a:pt x="3748784" y="1217863"/>
                    <a:pt x="3861700" y="1217863"/>
                  </a:cubicBezTo>
                  <a:cubicBezTo>
                    <a:pt x="3879510" y="1217863"/>
                    <a:pt x="3896256" y="1209224"/>
                    <a:pt x="3913534" y="1204905"/>
                  </a:cubicBezTo>
                  <a:cubicBezTo>
                    <a:pt x="3917854" y="1191947"/>
                    <a:pt x="3923814" y="1179425"/>
                    <a:pt x="3926493" y="1166032"/>
                  </a:cubicBezTo>
                  <a:cubicBezTo>
                    <a:pt x="3936799" y="1114506"/>
                    <a:pt x="3939666" y="1061514"/>
                    <a:pt x="3952411" y="1010536"/>
                  </a:cubicBezTo>
                  <a:cubicBezTo>
                    <a:pt x="3956730" y="993259"/>
                    <a:pt x="3961876" y="976167"/>
                    <a:pt x="3965369" y="958704"/>
                  </a:cubicBezTo>
                  <a:cubicBezTo>
                    <a:pt x="3970522" y="932941"/>
                    <a:pt x="3972420" y="906557"/>
                    <a:pt x="3978328" y="880956"/>
                  </a:cubicBezTo>
                  <a:cubicBezTo>
                    <a:pt x="3985399" y="850316"/>
                    <a:pt x="3995210" y="820370"/>
                    <a:pt x="4004246" y="790251"/>
                  </a:cubicBezTo>
                  <a:cubicBezTo>
                    <a:pt x="4008171" y="777168"/>
                    <a:pt x="4013451" y="764510"/>
                    <a:pt x="4017204" y="751377"/>
                  </a:cubicBezTo>
                  <a:cubicBezTo>
                    <a:pt x="4022097" y="734253"/>
                    <a:pt x="4023147" y="715914"/>
                    <a:pt x="4030163" y="699545"/>
                  </a:cubicBezTo>
                  <a:cubicBezTo>
                    <a:pt x="4036298" y="685231"/>
                    <a:pt x="4047441" y="673629"/>
                    <a:pt x="4056080" y="660671"/>
                  </a:cubicBezTo>
                  <a:cubicBezTo>
                    <a:pt x="4101839" y="729305"/>
                    <a:pt x="4074111" y="675601"/>
                    <a:pt x="4094957" y="790251"/>
                  </a:cubicBezTo>
                  <a:cubicBezTo>
                    <a:pt x="4098143" y="807773"/>
                    <a:pt x="4096790" y="828177"/>
                    <a:pt x="4107915" y="842083"/>
                  </a:cubicBezTo>
                  <a:cubicBezTo>
                    <a:pt x="4116448" y="852749"/>
                    <a:pt x="4133832" y="850722"/>
                    <a:pt x="4146791" y="855041"/>
                  </a:cubicBezTo>
                  <a:cubicBezTo>
                    <a:pt x="4159750" y="816167"/>
                    <a:pt x="4167342" y="775070"/>
                    <a:pt x="4185668" y="738419"/>
                  </a:cubicBezTo>
                  <a:cubicBezTo>
                    <a:pt x="4208245" y="693267"/>
                    <a:pt x="4220959" y="671426"/>
                    <a:pt x="4237503" y="621797"/>
                  </a:cubicBezTo>
                  <a:cubicBezTo>
                    <a:pt x="4243135" y="604902"/>
                    <a:pt x="4244207" y="586640"/>
                    <a:pt x="4250461" y="569965"/>
                  </a:cubicBezTo>
                  <a:cubicBezTo>
                    <a:pt x="4278282" y="495780"/>
                    <a:pt x="4273244" y="543628"/>
                    <a:pt x="4289337" y="479260"/>
                  </a:cubicBezTo>
                  <a:cubicBezTo>
                    <a:pt x="4294679" y="457893"/>
                    <a:pt x="4297518" y="435970"/>
                    <a:pt x="4302296" y="414470"/>
                  </a:cubicBezTo>
                  <a:cubicBezTo>
                    <a:pt x="4306160" y="397085"/>
                    <a:pt x="4304129" y="376544"/>
                    <a:pt x="4315255" y="362638"/>
                  </a:cubicBezTo>
                  <a:cubicBezTo>
                    <a:pt x="4323788" y="351972"/>
                    <a:pt x="4341172" y="353999"/>
                    <a:pt x="4354131" y="349680"/>
                  </a:cubicBezTo>
                  <a:cubicBezTo>
                    <a:pt x="4371409" y="353999"/>
                    <a:pt x="4391147" y="352759"/>
                    <a:pt x="4405966" y="362638"/>
                  </a:cubicBezTo>
                  <a:cubicBezTo>
                    <a:pt x="4478067" y="410703"/>
                    <a:pt x="4393097" y="388644"/>
                    <a:pt x="4444842" y="440386"/>
                  </a:cubicBezTo>
                  <a:cubicBezTo>
                    <a:pt x="4454501" y="450044"/>
                    <a:pt x="4470759" y="449025"/>
                    <a:pt x="4483718" y="453344"/>
                  </a:cubicBezTo>
                  <a:cubicBezTo>
                    <a:pt x="4500996" y="444705"/>
                    <a:pt x="4523962" y="442882"/>
                    <a:pt x="4535553" y="427428"/>
                  </a:cubicBezTo>
                  <a:cubicBezTo>
                    <a:pt x="4535558" y="427421"/>
                    <a:pt x="4567948" y="330247"/>
                    <a:pt x="4574429" y="310806"/>
                  </a:cubicBezTo>
                  <a:cubicBezTo>
                    <a:pt x="4574430" y="310804"/>
                    <a:pt x="4600346" y="233062"/>
                    <a:pt x="4600347" y="233059"/>
                  </a:cubicBezTo>
                  <a:cubicBezTo>
                    <a:pt x="4608986" y="215782"/>
                    <a:pt x="4618654" y="198982"/>
                    <a:pt x="4626264" y="181227"/>
                  </a:cubicBezTo>
                  <a:cubicBezTo>
                    <a:pt x="4631645" y="168672"/>
                    <a:pt x="4633114" y="154570"/>
                    <a:pt x="4639223" y="142353"/>
                  </a:cubicBezTo>
                  <a:cubicBezTo>
                    <a:pt x="4655571" y="109658"/>
                    <a:pt x="4666950" y="101669"/>
                    <a:pt x="4691058" y="77563"/>
                  </a:cubicBezTo>
                  <a:cubicBezTo>
                    <a:pt x="4699697" y="60286"/>
                    <a:pt x="4703316" y="39390"/>
                    <a:pt x="4716975" y="25731"/>
                  </a:cubicBezTo>
                  <a:cubicBezTo>
                    <a:pt x="4742707" y="0"/>
                    <a:pt x="4776318" y="14144"/>
                    <a:pt x="4794728" y="38689"/>
                  </a:cubicBezTo>
                  <a:cubicBezTo>
                    <a:pt x="4799911" y="45600"/>
                    <a:pt x="4794728" y="55966"/>
                    <a:pt x="4794728" y="64605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90359631-3E68-8BBB-4423-7B686398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g(n) </a:t>
            </a:r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Θ(f(n))</a:t>
            </a:r>
          </a:p>
        </p:txBody>
      </p:sp>
      <p:grpSp>
        <p:nvGrpSpPr>
          <p:cNvPr id="48130" name="Group 6">
            <a:extLst>
              <a:ext uri="{FF2B5EF4-FFF2-40B4-BE49-F238E27FC236}">
                <a16:creationId xmlns:a16="http://schemas.microsoft.com/office/drawing/2014/main" id="{C575F2EB-0474-389B-401E-220528A80AD2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2117725"/>
            <a:ext cx="5389562" cy="3752850"/>
            <a:chOff x="1347707" y="1417639"/>
            <a:chExt cx="5390830" cy="375258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E7B206A-1C4A-E83B-7E0E-33479E8064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95098" y="3287582"/>
              <a:ext cx="3752588" cy="1270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0F70DA4-1E59-E26A-FBF0-5AA5984603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47707" y="4898784"/>
              <a:ext cx="5390830" cy="2539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09128D75-72A5-B382-DAC9-AD70F9AEFB99}"/>
              </a:ext>
            </a:extLst>
          </p:cNvPr>
          <p:cNvSpPr>
            <a:spLocks/>
          </p:cNvSpPr>
          <p:nvPr/>
        </p:nvSpPr>
        <p:spPr bwMode="auto">
          <a:xfrm>
            <a:off x="2241550" y="2605088"/>
            <a:ext cx="4743450" cy="2979737"/>
          </a:xfrm>
          <a:custGeom>
            <a:avLst/>
            <a:gdLst>
              <a:gd name="T0" fmla="*/ 0 w 4742894"/>
              <a:gd name="T1" fmla="*/ 2979737 h 2980330"/>
              <a:gd name="T2" fmla="*/ 1620031 w 4742894"/>
              <a:gd name="T3" fmla="*/ 2707674 h 2980330"/>
              <a:gd name="T4" fmla="*/ 1620031 w 4742894"/>
              <a:gd name="T5" fmla="*/ 2707674 h 2980330"/>
              <a:gd name="T6" fmla="*/ 2980856 w 4742894"/>
              <a:gd name="T7" fmla="*/ 2085816 h 2980330"/>
              <a:gd name="T8" fmla="*/ 4238000 w 4742894"/>
              <a:gd name="T9" fmla="*/ 868010 h 2980330"/>
              <a:gd name="T10" fmla="*/ 4743450 w 4742894"/>
              <a:gd name="T11" fmla="*/ 0 h 2980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42894" h="2980330">
                <a:moveTo>
                  <a:pt x="0" y="2980330"/>
                </a:moveTo>
                <a:lnTo>
                  <a:pt x="1619841" y="2708213"/>
                </a:lnTo>
                <a:cubicBezTo>
                  <a:pt x="1846619" y="2604549"/>
                  <a:pt x="2544230" y="2392903"/>
                  <a:pt x="2980507" y="2086231"/>
                </a:cubicBezTo>
                <a:cubicBezTo>
                  <a:pt x="3416784" y="1779559"/>
                  <a:pt x="3943772" y="1215888"/>
                  <a:pt x="4237503" y="868183"/>
                </a:cubicBezTo>
                <a:cubicBezTo>
                  <a:pt x="4531234" y="520478"/>
                  <a:pt x="4742894" y="0"/>
                  <a:pt x="474289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8132" name="TextBox 8">
            <a:extLst>
              <a:ext uri="{FF2B5EF4-FFF2-40B4-BE49-F238E27FC236}">
                <a16:creationId xmlns:a16="http://schemas.microsoft.com/office/drawing/2014/main" id="{F1B01AA5-14DA-D062-E9A9-D09382671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2117725"/>
            <a:ext cx="59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32756"/>
                </a:solidFill>
                <a:latin typeface="Arial" panose="020B0604020202020204" pitchFamily="34" charset="0"/>
              </a:rPr>
              <a:t>g(n)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9595E567-4B22-6C8E-F903-B4060390971D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5481638"/>
            <a:ext cx="398462" cy="576262"/>
            <a:chOff x="3723294" y="5482009"/>
            <a:chExt cx="398629" cy="576660"/>
          </a:xfrm>
        </p:grpSpPr>
        <p:sp>
          <p:nvSpPr>
            <p:cNvPr id="48140" name="TextBox 9">
              <a:extLst>
                <a:ext uri="{FF2B5EF4-FFF2-40B4-BE49-F238E27FC236}">
                  <a16:creationId xmlns:a16="http://schemas.microsoft.com/office/drawing/2014/main" id="{1CC60BF5-AF06-5D38-C31C-77FC9D834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3294" y="5689337"/>
              <a:ext cx="39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1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3666A5-0E87-53CD-B79E-B8E3F9E137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55019" y="5623394"/>
              <a:ext cx="284358" cy="1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48134" name="TextBox 18">
            <a:extLst>
              <a:ext uri="{FF2B5EF4-FFF2-40B4-BE49-F238E27FC236}">
                <a16:creationId xmlns:a16="http://schemas.microsoft.com/office/drawing/2014/main" id="{E6547F76-D089-6DBD-B91B-66EFC3BB6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88" y="54006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3433EE66-217D-50A1-F27B-25820BDD83B9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3433763"/>
            <a:ext cx="6819900" cy="2163762"/>
            <a:chOff x="2228901" y="3434044"/>
            <a:chExt cx="6819091" cy="21637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BF6FFC-64AB-C8B2-C218-1329A6F468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605856" y="5189051"/>
              <a:ext cx="584209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8138" name="TextBox 16">
              <a:extLst>
                <a:ext uri="{FF2B5EF4-FFF2-40B4-BE49-F238E27FC236}">
                  <a16:creationId xmlns:a16="http://schemas.microsoft.com/office/drawing/2014/main" id="{0F85978D-E640-6F63-5B69-6617023D9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6999" y="3446816"/>
              <a:ext cx="21409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ε*f(n) </a:t>
              </a:r>
              <a:r>
                <a:rPr lang="en-US" altLang="en-US" sz="1800">
                  <a:latin typeface="Arial" panose="020B0604020202020204" pitchFamily="34" charset="0"/>
                </a:rPr>
                <a:t>for some </a:t>
              </a: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ε&gt;0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9CA7E3E-F74A-58FD-1FD4-B6EBE97A2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901" y="3434044"/>
              <a:ext cx="4800031" cy="2163794"/>
            </a:xfrm>
            <a:custGeom>
              <a:avLst/>
              <a:gdLst/>
              <a:ahLst/>
              <a:cxnLst/>
              <a:rect l="0" t="0" r="r" b="b"/>
              <a:pathLst>
                <a:path w="4799911" h="2163794">
                  <a:moveTo>
                    <a:pt x="0" y="2163794"/>
                  </a:moveTo>
                  <a:cubicBezTo>
                    <a:pt x="4319" y="1973744"/>
                    <a:pt x="6406" y="1783630"/>
                    <a:pt x="12958" y="1593644"/>
                  </a:cubicBezTo>
                  <a:cubicBezTo>
                    <a:pt x="15047" y="1533056"/>
                    <a:pt x="22554" y="1472764"/>
                    <a:pt x="25917" y="1412233"/>
                  </a:cubicBezTo>
                  <a:cubicBezTo>
                    <a:pt x="31194" y="1317256"/>
                    <a:pt x="35355" y="1222216"/>
                    <a:pt x="38876" y="1127158"/>
                  </a:cubicBezTo>
                  <a:cubicBezTo>
                    <a:pt x="46999" y="907850"/>
                    <a:pt x="15167" y="793900"/>
                    <a:pt x="77752" y="621797"/>
                  </a:cubicBezTo>
                  <a:cubicBezTo>
                    <a:pt x="84354" y="603643"/>
                    <a:pt x="92441" y="585683"/>
                    <a:pt x="103669" y="569965"/>
                  </a:cubicBezTo>
                  <a:cubicBezTo>
                    <a:pt x="114321" y="555053"/>
                    <a:pt x="129587" y="544050"/>
                    <a:pt x="142546" y="531092"/>
                  </a:cubicBezTo>
                  <a:cubicBezTo>
                    <a:pt x="172783" y="544050"/>
                    <a:pt x="209995" y="546704"/>
                    <a:pt x="233257" y="569965"/>
                  </a:cubicBezTo>
                  <a:cubicBezTo>
                    <a:pt x="272586" y="609291"/>
                    <a:pt x="290357" y="699748"/>
                    <a:pt x="311009" y="751377"/>
                  </a:cubicBezTo>
                  <a:cubicBezTo>
                    <a:pt x="318183" y="769312"/>
                    <a:pt x="328287" y="785932"/>
                    <a:pt x="336926" y="803209"/>
                  </a:cubicBezTo>
                  <a:cubicBezTo>
                    <a:pt x="341246" y="829125"/>
                    <a:pt x="342972" y="855609"/>
                    <a:pt x="349885" y="880956"/>
                  </a:cubicBezTo>
                  <a:cubicBezTo>
                    <a:pt x="356006" y="903397"/>
                    <a:pt x="371011" y="922984"/>
                    <a:pt x="375803" y="945746"/>
                  </a:cubicBezTo>
                  <a:cubicBezTo>
                    <a:pt x="388388" y="1005520"/>
                    <a:pt x="401720" y="1127158"/>
                    <a:pt x="401720" y="1127158"/>
                  </a:cubicBezTo>
                  <a:cubicBezTo>
                    <a:pt x="406040" y="1209225"/>
                    <a:pt x="410575" y="1291281"/>
                    <a:pt x="414679" y="1373359"/>
                  </a:cubicBezTo>
                  <a:cubicBezTo>
                    <a:pt x="419214" y="1464054"/>
                    <a:pt x="401543" y="1558498"/>
                    <a:pt x="427638" y="1645476"/>
                  </a:cubicBezTo>
                  <a:cubicBezTo>
                    <a:pt x="441515" y="1691731"/>
                    <a:pt x="446478" y="1550709"/>
                    <a:pt x="453555" y="1502939"/>
                  </a:cubicBezTo>
                  <a:cubicBezTo>
                    <a:pt x="463762" y="1434044"/>
                    <a:pt x="467538" y="1364228"/>
                    <a:pt x="479472" y="1295611"/>
                  </a:cubicBezTo>
                  <a:cubicBezTo>
                    <a:pt x="502115" y="1165419"/>
                    <a:pt x="525173" y="1035072"/>
                    <a:pt x="557225" y="906872"/>
                  </a:cubicBezTo>
                  <a:lnTo>
                    <a:pt x="596101" y="751377"/>
                  </a:lnTo>
                  <a:cubicBezTo>
                    <a:pt x="626338" y="755696"/>
                    <a:pt x="659492" y="750676"/>
                    <a:pt x="686812" y="764335"/>
                  </a:cubicBezTo>
                  <a:cubicBezTo>
                    <a:pt x="706129" y="773993"/>
                    <a:pt x="711466" y="799914"/>
                    <a:pt x="725688" y="816167"/>
                  </a:cubicBezTo>
                  <a:cubicBezTo>
                    <a:pt x="819603" y="923493"/>
                    <a:pt x="744127" y="813072"/>
                    <a:pt x="803441" y="919830"/>
                  </a:cubicBezTo>
                  <a:cubicBezTo>
                    <a:pt x="854762" y="1012201"/>
                    <a:pt x="832522" y="954183"/>
                    <a:pt x="868234" y="1049410"/>
                  </a:cubicBezTo>
                  <a:cubicBezTo>
                    <a:pt x="886403" y="1097858"/>
                    <a:pt x="893667" y="1138179"/>
                    <a:pt x="907110" y="1191947"/>
                  </a:cubicBezTo>
                  <a:lnTo>
                    <a:pt x="920069" y="1243779"/>
                  </a:lnTo>
                  <a:cubicBezTo>
                    <a:pt x="924389" y="1261056"/>
                    <a:pt x="927396" y="1278716"/>
                    <a:pt x="933028" y="1295611"/>
                  </a:cubicBezTo>
                  <a:lnTo>
                    <a:pt x="945987" y="1334485"/>
                  </a:lnTo>
                  <a:cubicBezTo>
                    <a:pt x="950306" y="1364720"/>
                    <a:pt x="957097" y="1394705"/>
                    <a:pt x="958945" y="1425191"/>
                  </a:cubicBezTo>
                  <a:cubicBezTo>
                    <a:pt x="965744" y="1537371"/>
                    <a:pt x="964171" y="1649979"/>
                    <a:pt x="971904" y="1762098"/>
                  </a:cubicBezTo>
                  <a:cubicBezTo>
                    <a:pt x="972844" y="1775725"/>
                    <a:pt x="981110" y="1787839"/>
                    <a:pt x="984863" y="1800972"/>
                  </a:cubicBezTo>
                  <a:cubicBezTo>
                    <a:pt x="988812" y="1814792"/>
                    <a:pt x="1001640" y="1875226"/>
                    <a:pt x="1010780" y="1891677"/>
                  </a:cubicBezTo>
                  <a:cubicBezTo>
                    <a:pt x="1025907" y="1918905"/>
                    <a:pt x="1045337" y="1943509"/>
                    <a:pt x="1062615" y="1969425"/>
                  </a:cubicBezTo>
                  <a:cubicBezTo>
                    <a:pt x="1062616" y="1969426"/>
                    <a:pt x="1114448" y="2047172"/>
                    <a:pt x="1114450" y="2047173"/>
                  </a:cubicBezTo>
                  <a:lnTo>
                    <a:pt x="1153326" y="2060131"/>
                  </a:lnTo>
                  <a:cubicBezTo>
                    <a:pt x="1239749" y="2031325"/>
                    <a:pt x="1197907" y="2058506"/>
                    <a:pt x="1205161" y="1891677"/>
                  </a:cubicBezTo>
                  <a:cubicBezTo>
                    <a:pt x="1211543" y="1744896"/>
                    <a:pt x="1213800" y="1597964"/>
                    <a:pt x="1218120" y="1451107"/>
                  </a:cubicBezTo>
                  <a:cubicBezTo>
                    <a:pt x="1239718" y="1455426"/>
                    <a:pt x="1262290" y="1456332"/>
                    <a:pt x="1282913" y="1464065"/>
                  </a:cubicBezTo>
                  <a:cubicBezTo>
                    <a:pt x="1297496" y="1469533"/>
                    <a:pt x="1307860" y="1483016"/>
                    <a:pt x="1321790" y="1489981"/>
                  </a:cubicBezTo>
                  <a:cubicBezTo>
                    <a:pt x="1429096" y="1543630"/>
                    <a:pt x="1288126" y="1454583"/>
                    <a:pt x="1399542" y="1528854"/>
                  </a:cubicBezTo>
                  <a:cubicBezTo>
                    <a:pt x="1408181" y="1541812"/>
                    <a:pt x="1415730" y="1555567"/>
                    <a:pt x="1425459" y="1567728"/>
                  </a:cubicBezTo>
                  <a:cubicBezTo>
                    <a:pt x="1433091" y="1577268"/>
                    <a:pt x="1445091" y="1583168"/>
                    <a:pt x="1451377" y="1593644"/>
                  </a:cubicBezTo>
                  <a:cubicBezTo>
                    <a:pt x="1458405" y="1605356"/>
                    <a:pt x="1457307" y="1620806"/>
                    <a:pt x="1464335" y="1632518"/>
                  </a:cubicBezTo>
                  <a:cubicBezTo>
                    <a:pt x="1470621" y="1642994"/>
                    <a:pt x="1482621" y="1648894"/>
                    <a:pt x="1490253" y="1658434"/>
                  </a:cubicBezTo>
                  <a:cubicBezTo>
                    <a:pt x="1499982" y="1670595"/>
                    <a:pt x="1509205" y="1683379"/>
                    <a:pt x="1516170" y="1697308"/>
                  </a:cubicBezTo>
                  <a:cubicBezTo>
                    <a:pt x="1522279" y="1709525"/>
                    <a:pt x="1522101" y="1724470"/>
                    <a:pt x="1529129" y="1736182"/>
                  </a:cubicBezTo>
                  <a:cubicBezTo>
                    <a:pt x="1535415" y="1746658"/>
                    <a:pt x="1547716" y="1752324"/>
                    <a:pt x="1555047" y="1762098"/>
                  </a:cubicBezTo>
                  <a:cubicBezTo>
                    <a:pt x="1573736" y="1787015"/>
                    <a:pt x="1577332" y="1829996"/>
                    <a:pt x="1606881" y="1839845"/>
                  </a:cubicBezTo>
                  <a:lnTo>
                    <a:pt x="1645758" y="1852803"/>
                  </a:lnTo>
                  <a:cubicBezTo>
                    <a:pt x="1732714" y="1910771"/>
                    <a:pt x="1653080" y="1866737"/>
                    <a:pt x="1840139" y="1891677"/>
                  </a:cubicBezTo>
                  <a:cubicBezTo>
                    <a:pt x="1853679" y="1893482"/>
                    <a:pt x="1865881" y="1900883"/>
                    <a:pt x="1879015" y="1904635"/>
                  </a:cubicBezTo>
                  <a:cubicBezTo>
                    <a:pt x="1896140" y="1909528"/>
                    <a:pt x="1913464" y="1913730"/>
                    <a:pt x="1930850" y="1917593"/>
                  </a:cubicBezTo>
                  <a:cubicBezTo>
                    <a:pt x="2024674" y="1938442"/>
                    <a:pt x="1965050" y="1920354"/>
                    <a:pt x="2034519" y="1943509"/>
                  </a:cubicBezTo>
                  <a:cubicBezTo>
                    <a:pt x="2051128" y="1939357"/>
                    <a:pt x="2106639" y="1926888"/>
                    <a:pt x="2125230" y="1917593"/>
                  </a:cubicBezTo>
                  <a:cubicBezTo>
                    <a:pt x="2225714" y="1867354"/>
                    <a:pt x="2105267" y="1911289"/>
                    <a:pt x="2202983" y="1878719"/>
                  </a:cubicBezTo>
                  <a:cubicBezTo>
                    <a:pt x="2213091" y="1848396"/>
                    <a:pt x="2213443" y="1820825"/>
                    <a:pt x="2254818" y="1813930"/>
                  </a:cubicBezTo>
                  <a:cubicBezTo>
                    <a:pt x="2268292" y="1811685"/>
                    <a:pt x="2280735" y="1822569"/>
                    <a:pt x="2293694" y="1826888"/>
                  </a:cubicBezTo>
                  <a:cubicBezTo>
                    <a:pt x="2306653" y="1844165"/>
                    <a:pt x="2317298" y="1863448"/>
                    <a:pt x="2332570" y="1878719"/>
                  </a:cubicBezTo>
                  <a:cubicBezTo>
                    <a:pt x="2363485" y="1909632"/>
                    <a:pt x="2382388" y="1906441"/>
                    <a:pt x="2423281" y="1917593"/>
                  </a:cubicBezTo>
                  <a:cubicBezTo>
                    <a:pt x="2453620" y="1925867"/>
                    <a:pt x="2483755" y="1934870"/>
                    <a:pt x="2513992" y="1943509"/>
                  </a:cubicBezTo>
                  <a:cubicBezTo>
                    <a:pt x="2565827" y="1939190"/>
                    <a:pt x="2619850" y="1946065"/>
                    <a:pt x="2669497" y="1930551"/>
                  </a:cubicBezTo>
                  <a:cubicBezTo>
                    <a:pt x="2714539" y="1916476"/>
                    <a:pt x="2719127" y="1867966"/>
                    <a:pt x="2747249" y="1839845"/>
                  </a:cubicBezTo>
                  <a:cubicBezTo>
                    <a:pt x="2772369" y="1814727"/>
                    <a:pt x="2793385" y="1811510"/>
                    <a:pt x="2825002" y="1800972"/>
                  </a:cubicBezTo>
                  <a:cubicBezTo>
                    <a:pt x="2837961" y="1805291"/>
                    <a:pt x="2853211" y="1805397"/>
                    <a:pt x="2863878" y="1813930"/>
                  </a:cubicBezTo>
                  <a:cubicBezTo>
                    <a:pt x="2876039" y="1823658"/>
                    <a:pt x="2878783" y="1841791"/>
                    <a:pt x="2889795" y="1852803"/>
                  </a:cubicBezTo>
                  <a:cubicBezTo>
                    <a:pt x="2900808" y="1863815"/>
                    <a:pt x="2915712" y="1870080"/>
                    <a:pt x="2928671" y="1878719"/>
                  </a:cubicBezTo>
                  <a:cubicBezTo>
                    <a:pt x="2937310" y="1870080"/>
                    <a:pt x="2944113" y="1859089"/>
                    <a:pt x="2954589" y="1852803"/>
                  </a:cubicBezTo>
                  <a:cubicBezTo>
                    <a:pt x="2996200" y="1827838"/>
                    <a:pt x="3022678" y="1844714"/>
                    <a:pt x="3071217" y="1852803"/>
                  </a:cubicBezTo>
                  <a:cubicBezTo>
                    <a:pt x="3105774" y="1848484"/>
                    <a:pt x="3142552" y="1852778"/>
                    <a:pt x="3174887" y="1839845"/>
                  </a:cubicBezTo>
                  <a:cubicBezTo>
                    <a:pt x="3189347" y="1834061"/>
                    <a:pt x="3193347" y="1814644"/>
                    <a:pt x="3200805" y="1800972"/>
                  </a:cubicBezTo>
                  <a:cubicBezTo>
                    <a:pt x="3269565" y="1674919"/>
                    <a:pt x="3221695" y="1728249"/>
                    <a:pt x="3278557" y="1671392"/>
                  </a:cubicBezTo>
                  <a:cubicBezTo>
                    <a:pt x="3282877" y="1649795"/>
                    <a:pt x="3285721" y="1627850"/>
                    <a:pt x="3291516" y="1606602"/>
                  </a:cubicBezTo>
                  <a:cubicBezTo>
                    <a:pt x="3298704" y="1580247"/>
                    <a:pt x="3312075" y="1555641"/>
                    <a:pt x="3317433" y="1528854"/>
                  </a:cubicBezTo>
                  <a:cubicBezTo>
                    <a:pt x="3321753" y="1507258"/>
                    <a:pt x="3322658" y="1484687"/>
                    <a:pt x="3330392" y="1464065"/>
                  </a:cubicBezTo>
                  <a:cubicBezTo>
                    <a:pt x="3335861" y="1449483"/>
                    <a:pt x="3349344" y="1439120"/>
                    <a:pt x="3356309" y="1425191"/>
                  </a:cubicBezTo>
                  <a:cubicBezTo>
                    <a:pt x="3362418" y="1412974"/>
                    <a:pt x="3363887" y="1398872"/>
                    <a:pt x="3369268" y="1386317"/>
                  </a:cubicBezTo>
                  <a:cubicBezTo>
                    <a:pt x="3376878" y="1368562"/>
                    <a:pt x="3386546" y="1351762"/>
                    <a:pt x="3395185" y="1334485"/>
                  </a:cubicBezTo>
                  <a:cubicBezTo>
                    <a:pt x="3404092" y="1289952"/>
                    <a:pt x="3408903" y="1260561"/>
                    <a:pt x="3421103" y="1217863"/>
                  </a:cubicBezTo>
                  <a:cubicBezTo>
                    <a:pt x="3424856" y="1204730"/>
                    <a:pt x="3427953" y="1191207"/>
                    <a:pt x="3434062" y="1178990"/>
                  </a:cubicBezTo>
                  <a:cubicBezTo>
                    <a:pt x="3441027" y="1165061"/>
                    <a:pt x="3451340" y="1153074"/>
                    <a:pt x="3459979" y="1140116"/>
                  </a:cubicBezTo>
                  <a:cubicBezTo>
                    <a:pt x="3464299" y="1122839"/>
                    <a:pt x="3467820" y="1105342"/>
                    <a:pt x="3472938" y="1088284"/>
                  </a:cubicBezTo>
                  <a:cubicBezTo>
                    <a:pt x="3480788" y="1062118"/>
                    <a:pt x="3498855" y="1010536"/>
                    <a:pt x="3498855" y="1010536"/>
                  </a:cubicBezTo>
                  <a:cubicBezTo>
                    <a:pt x="3494536" y="1053729"/>
                    <a:pt x="3485897" y="1096707"/>
                    <a:pt x="3485897" y="1140116"/>
                  </a:cubicBezTo>
                  <a:cubicBezTo>
                    <a:pt x="3485897" y="1810221"/>
                    <a:pt x="3290653" y="1731575"/>
                    <a:pt x="3537731" y="1813930"/>
                  </a:cubicBezTo>
                  <a:cubicBezTo>
                    <a:pt x="3546370" y="1805291"/>
                    <a:pt x="3557363" y="1798490"/>
                    <a:pt x="3563649" y="1788014"/>
                  </a:cubicBezTo>
                  <a:cubicBezTo>
                    <a:pt x="3570677" y="1776302"/>
                    <a:pt x="3575012" y="1762705"/>
                    <a:pt x="3576608" y="1749140"/>
                  </a:cubicBezTo>
                  <a:cubicBezTo>
                    <a:pt x="3583692" y="1688931"/>
                    <a:pt x="3584314" y="1628125"/>
                    <a:pt x="3589566" y="1567728"/>
                  </a:cubicBezTo>
                  <a:cubicBezTo>
                    <a:pt x="3604128" y="1400274"/>
                    <a:pt x="3598376" y="1505817"/>
                    <a:pt x="3615484" y="1360401"/>
                  </a:cubicBezTo>
                  <a:cubicBezTo>
                    <a:pt x="3633707" y="1205514"/>
                    <a:pt x="3613485" y="1275688"/>
                    <a:pt x="3641401" y="1191947"/>
                  </a:cubicBezTo>
                  <a:cubicBezTo>
                    <a:pt x="3645721" y="1161712"/>
                    <a:pt x="3647492" y="1131002"/>
                    <a:pt x="3654360" y="1101242"/>
                  </a:cubicBezTo>
                  <a:cubicBezTo>
                    <a:pt x="3660503" y="1074624"/>
                    <a:pt x="3671638" y="1049410"/>
                    <a:pt x="3680277" y="1023494"/>
                  </a:cubicBezTo>
                  <a:lnTo>
                    <a:pt x="3706195" y="945746"/>
                  </a:lnTo>
                  <a:cubicBezTo>
                    <a:pt x="3710515" y="932788"/>
                    <a:pt x="3714081" y="919554"/>
                    <a:pt x="3719154" y="906872"/>
                  </a:cubicBezTo>
                  <a:cubicBezTo>
                    <a:pt x="3729386" y="881295"/>
                    <a:pt x="3749905" y="833676"/>
                    <a:pt x="3758030" y="803209"/>
                  </a:cubicBezTo>
                  <a:cubicBezTo>
                    <a:pt x="3771797" y="751586"/>
                    <a:pt x="3767269" y="692167"/>
                    <a:pt x="3796906" y="647713"/>
                  </a:cubicBezTo>
                  <a:cubicBezTo>
                    <a:pt x="3830400" y="597474"/>
                    <a:pt x="3817898" y="623613"/>
                    <a:pt x="3835782" y="569965"/>
                  </a:cubicBezTo>
                  <a:cubicBezTo>
                    <a:pt x="3863574" y="736706"/>
                    <a:pt x="3850506" y="583527"/>
                    <a:pt x="3835782" y="686587"/>
                  </a:cubicBezTo>
                  <a:cubicBezTo>
                    <a:pt x="3829034" y="733816"/>
                    <a:pt x="3827818" y="781679"/>
                    <a:pt x="3822823" y="829125"/>
                  </a:cubicBezTo>
                  <a:cubicBezTo>
                    <a:pt x="3813555" y="917171"/>
                    <a:pt x="3810348" y="929891"/>
                    <a:pt x="3796906" y="1010536"/>
                  </a:cubicBezTo>
                  <a:cubicBezTo>
                    <a:pt x="3804072" y="1118017"/>
                    <a:pt x="3748784" y="1217863"/>
                    <a:pt x="3861700" y="1217863"/>
                  </a:cubicBezTo>
                  <a:cubicBezTo>
                    <a:pt x="3879510" y="1217863"/>
                    <a:pt x="3896256" y="1209224"/>
                    <a:pt x="3913534" y="1204905"/>
                  </a:cubicBezTo>
                  <a:cubicBezTo>
                    <a:pt x="3917854" y="1191947"/>
                    <a:pt x="3923814" y="1179425"/>
                    <a:pt x="3926493" y="1166032"/>
                  </a:cubicBezTo>
                  <a:cubicBezTo>
                    <a:pt x="3936799" y="1114506"/>
                    <a:pt x="3939666" y="1061514"/>
                    <a:pt x="3952411" y="1010536"/>
                  </a:cubicBezTo>
                  <a:cubicBezTo>
                    <a:pt x="3956730" y="993259"/>
                    <a:pt x="3961876" y="976167"/>
                    <a:pt x="3965369" y="958704"/>
                  </a:cubicBezTo>
                  <a:cubicBezTo>
                    <a:pt x="3970522" y="932941"/>
                    <a:pt x="3972420" y="906557"/>
                    <a:pt x="3978328" y="880956"/>
                  </a:cubicBezTo>
                  <a:cubicBezTo>
                    <a:pt x="3985399" y="850316"/>
                    <a:pt x="3995210" y="820370"/>
                    <a:pt x="4004246" y="790251"/>
                  </a:cubicBezTo>
                  <a:cubicBezTo>
                    <a:pt x="4008171" y="777168"/>
                    <a:pt x="4013451" y="764510"/>
                    <a:pt x="4017204" y="751377"/>
                  </a:cubicBezTo>
                  <a:cubicBezTo>
                    <a:pt x="4022097" y="734253"/>
                    <a:pt x="4023147" y="715914"/>
                    <a:pt x="4030163" y="699545"/>
                  </a:cubicBezTo>
                  <a:cubicBezTo>
                    <a:pt x="4036298" y="685231"/>
                    <a:pt x="4047441" y="673629"/>
                    <a:pt x="4056080" y="660671"/>
                  </a:cubicBezTo>
                  <a:cubicBezTo>
                    <a:pt x="4101839" y="729305"/>
                    <a:pt x="4074111" y="675601"/>
                    <a:pt x="4094957" y="790251"/>
                  </a:cubicBezTo>
                  <a:cubicBezTo>
                    <a:pt x="4098143" y="807773"/>
                    <a:pt x="4096790" y="828177"/>
                    <a:pt x="4107915" y="842083"/>
                  </a:cubicBezTo>
                  <a:cubicBezTo>
                    <a:pt x="4116448" y="852749"/>
                    <a:pt x="4133832" y="850722"/>
                    <a:pt x="4146791" y="855041"/>
                  </a:cubicBezTo>
                  <a:cubicBezTo>
                    <a:pt x="4159750" y="816167"/>
                    <a:pt x="4167342" y="775070"/>
                    <a:pt x="4185668" y="738419"/>
                  </a:cubicBezTo>
                  <a:cubicBezTo>
                    <a:pt x="4208245" y="693267"/>
                    <a:pt x="4220959" y="671426"/>
                    <a:pt x="4237503" y="621797"/>
                  </a:cubicBezTo>
                  <a:cubicBezTo>
                    <a:pt x="4243135" y="604902"/>
                    <a:pt x="4244207" y="586640"/>
                    <a:pt x="4250461" y="569965"/>
                  </a:cubicBezTo>
                  <a:cubicBezTo>
                    <a:pt x="4278282" y="495780"/>
                    <a:pt x="4273244" y="543628"/>
                    <a:pt x="4289337" y="479260"/>
                  </a:cubicBezTo>
                  <a:cubicBezTo>
                    <a:pt x="4294679" y="457893"/>
                    <a:pt x="4297518" y="435970"/>
                    <a:pt x="4302296" y="414470"/>
                  </a:cubicBezTo>
                  <a:cubicBezTo>
                    <a:pt x="4306160" y="397085"/>
                    <a:pt x="4304129" y="376544"/>
                    <a:pt x="4315255" y="362638"/>
                  </a:cubicBezTo>
                  <a:cubicBezTo>
                    <a:pt x="4323788" y="351972"/>
                    <a:pt x="4341172" y="353999"/>
                    <a:pt x="4354131" y="349680"/>
                  </a:cubicBezTo>
                  <a:cubicBezTo>
                    <a:pt x="4371409" y="353999"/>
                    <a:pt x="4391147" y="352759"/>
                    <a:pt x="4405966" y="362638"/>
                  </a:cubicBezTo>
                  <a:cubicBezTo>
                    <a:pt x="4478067" y="410703"/>
                    <a:pt x="4393097" y="388644"/>
                    <a:pt x="4444842" y="440386"/>
                  </a:cubicBezTo>
                  <a:cubicBezTo>
                    <a:pt x="4454501" y="450044"/>
                    <a:pt x="4470759" y="449025"/>
                    <a:pt x="4483718" y="453344"/>
                  </a:cubicBezTo>
                  <a:cubicBezTo>
                    <a:pt x="4500996" y="444705"/>
                    <a:pt x="4523962" y="442882"/>
                    <a:pt x="4535553" y="427428"/>
                  </a:cubicBezTo>
                  <a:cubicBezTo>
                    <a:pt x="4535558" y="427421"/>
                    <a:pt x="4567948" y="330247"/>
                    <a:pt x="4574429" y="310806"/>
                  </a:cubicBezTo>
                  <a:cubicBezTo>
                    <a:pt x="4574430" y="310804"/>
                    <a:pt x="4600346" y="233062"/>
                    <a:pt x="4600347" y="233059"/>
                  </a:cubicBezTo>
                  <a:cubicBezTo>
                    <a:pt x="4608986" y="215782"/>
                    <a:pt x="4618654" y="198982"/>
                    <a:pt x="4626264" y="181227"/>
                  </a:cubicBezTo>
                  <a:cubicBezTo>
                    <a:pt x="4631645" y="168672"/>
                    <a:pt x="4633114" y="154570"/>
                    <a:pt x="4639223" y="142353"/>
                  </a:cubicBezTo>
                  <a:cubicBezTo>
                    <a:pt x="4655571" y="109658"/>
                    <a:pt x="4666950" y="101669"/>
                    <a:pt x="4691058" y="77563"/>
                  </a:cubicBezTo>
                  <a:cubicBezTo>
                    <a:pt x="4699697" y="60286"/>
                    <a:pt x="4703316" y="39390"/>
                    <a:pt x="4716975" y="25731"/>
                  </a:cubicBezTo>
                  <a:cubicBezTo>
                    <a:pt x="4742707" y="0"/>
                    <a:pt x="4776318" y="14144"/>
                    <a:pt x="4794728" y="38689"/>
                  </a:cubicBezTo>
                  <a:cubicBezTo>
                    <a:pt x="4799911" y="45600"/>
                    <a:pt x="4794728" y="55966"/>
                    <a:pt x="4794728" y="64605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F38331A5-FA9A-0025-CFDA-A873098A3857}"/>
              </a:ext>
            </a:extLst>
          </p:cNvPr>
          <p:cNvSpPr>
            <a:spLocks/>
          </p:cNvSpPr>
          <p:nvPr/>
        </p:nvSpPr>
        <p:spPr bwMode="auto">
          <a:xfrm>
            <a:off x="2216150" y="1746250"/>
            <a:ext cx="4756150" cy="3838575"/>
          </a:xfrm>
          <a:custGeom>
            <a:avLst/>
            <a:gdLst/>
            <a:ahLst/>
            <a:cxnLst/>
            <a:rect l="0" t="0" r="r" b="b"/>
            <a:pathLst>
              <a:path w="4755852" h="3839115">
                <a:moveTo>
                  <a:pt x="0" y="3618830"/>
                </a:moveTo>
                <a:cubicBezTo>
                  <a:pt x="27605" y="3577425"/>
                  <a:pt x="24881" y="3576004"/>
                  <a:pt x="64794" y="3541082"/>
                </a:cubicBezTo>
                <a:cubicBezTo>
                  <a:pt x="85609" y="3522870"/>
                  <a:pt x="110029" y="3508807"/>
                  <a:pt x="129587" y="3489251"/>
                </a:cubicBezTo>
                <a:cubicBezTo>
                  <a:pt x="200759" y="3418083"/>
                  <a:pt x="92726" y="3475488"/>
                  <a:pt x="220298" y="3424461"/>
                </a:cubicBezTo>
                <a:cubicBezTo>
                  <a:pt x="254077" y="3390684"/>
                  <a:pt x="281108" y="3355184"/>
                  <a:pt x="323968" y="3333755"/>
                </a:cubicBezTo>
                <a:cubicBezTo>
                  <a:pt x="336186" y="3327647"/>
                  <a:pt x="349885" y="3325116"/>
                  <a:pt x="362844" y="3320797"/>
                </a:cubicBezTo>
                <a:cubicBezTo>
                  <a:pt x="375803" y="3325116"/>
                  <a:pt x="394943" y="3321895"/>
                  <a:pt x="401720" y="3333755"/>
                </a:cubicBezTo>
                <a:cubicBezTo>
                  <a:pt x="414756" y="3356566"/>
                  <a:pt x="406370" y="3386578"/>
                  <a:pt x="414679" y="3411503"/>
                </a:cubicBezTo>
                <a:cubicBezTo>
                  <a:pt x="419604" y="3426278"/>
                  <a:pt x="431958" y="3437419"/>
                  <a:pt x="440597" y="3450377"/>
                </a:cubicBezTo>
                <a:lnTo>
                  <a:pt x="466514" y="3528124"/>
                </a:lnTo>
                <a:cubicBezTo>
                  <a:pt x="470834" y="3541082"/>
                  <a:pt x="473364" y="3554781"/>
                  <a:pt x="479473" y="3566998"/>
                </a:cubicBezTo>
                <a:cubicBezTo>
                  <a:pt x="488112" y="3584275"/>
                  <a:pt x="497780" y="3601075"/>
                  <a:pt x="505390" y="3618830"/>
                </a:cubicBezTo>
                <a:cubicBezTo>
                  <a:pt x="510771" y="3631385"/>
                  <a:pt x="512240" y="3645487"/>
                  <a:pt x="518349" y="3657704"/>
                </a:cubicBezTo>
                <a:cubicBezTo>
                  <a:pt x="525314" y="3671633"/>
                  <a:pt x="537941" y="3682347"/>
                  <a:pt x="544266" y="3696578"/>
                </a:cubicBezTo>
                <a:cubicBezTo>
                  <a:pt x="555361" y="3721541"/>
                  <a:pt x="561545" y="3748410"/>
                  <a:pt x="570184" y="3774326"/>
                </a:cubicBezTo>
                <a:cubicBezTo>
                  <a:pt x="574504" y="3787284"/>
                  <a:pt x="573483" y="3803542"/>
                  <a:pt x="583142" y="3813200"/>
                </a:cubicBezTo>
                <a:lnTo>
                  <a:pt x="609060" y="3839115"/>
                </a:lnTo>
                <a:cubicBezTo>
                  <a:pt x="634977" y="3826157"/>
                  <a:pt x="667561" y="3821898"/>
                  <a:pt x="686812" y="3800242"/>
                </a:cubicBezTo>
                <a:cubicBezTo>
                  <a:pt x="704962" y="3779825"/>
                  <a:pt x="702584" y="3747858"/>
                  <a:pt x="712730" y="3722494"/>
                </a:cubicBezTo>
                <a:cubicBezTo>
                  <a:pt x="719904" y="3704559"/>
                  <a:pt x="730008" y="3687939"/>
                  <a:pt x="738647" y="3670662"/>
                </a:cubicBezTo>
                <a:cubicBezTo>
                  <a:pt x="751632" y="3579772"/>
                  <a:pt x="753403" y="3571167"/>
                  <a:pt x="764565" y="3476293"/>
                </a:cubicBezTo>
                <a:cubicBezTo>
                  <a:pt x="769135" y="3437448"/>
                  <a:pt x="771575" y="3398329"/>
                  <a:pt x="777523" y="3359671"/>
                </a:cubicBezTo>
                <a:cubicBezTo>
                  <a:pt x="780231" y="3342069"/>
                  <a:pt x="786989" y="3325302"/>
                  <a:pt x="790482" y="3307839"/>
                </a:cubicBezTo>
                <a:cubicBezTo>
                  <a:pt x="795635" y="3282076"/>
                  <a:pt x="793683" y="3254485"/>
                  <a:pt x="803441" y="3230091"/>
                </a:cubicBezTo>
                <a:cubicBezTo>
                  <a:pt x="824751" y="3176819"/>
                  <a:pt x="843753" y="3182294"/>
                  <a:pt x="881193" y="3152344"/>
                </a:cubicBezTo>
                <a:cubicBezTo>
                  <a:pt x="890733" y="3144712"/>
                  <a:pt x="898472" y="3135067"/>
                  <a:pt x="907111" y="3126428"/>
                </a:cubicBezTo>
                <a:cubicBezTo>
                  <a:pt x="915750" y="3139386"/>
                  <a:pt x="926063" y="3151373"/>
                  <a:pt x="933028" y="3165302"/>
                </a:cubicBezTo>
                <a:cubicBezTo>
                  <a:pt x="939137" y="3177519"/>
                  <a:pt x="940606" y="3191621"/>
                  <a:pt x="945987" y="3204175"/>
                </a:cubicBezTo>
                <a:cubicBezTo>
                  <a:pt x="953597" y="3221930"/>
                  <a:pt x="963265" y="3238730"/>
                  <a:pt x="971904" y="3256007"/>
                </a:cubicBezTo>
                <a:cubicBezTo>
                  <a:pt x="980813" y="3300549"/>
                  <a:pt x="985620" y="3329924"/>
                  <a:pt x="997822" y="3372629"/>
                </a:cubicBezTo>
                <a:cubicBezTo>
                  <a:pt x="1001575" y="3385762"/>
                  <a:pt x="1005399" y="3398949"/>
                  <a:pt x="1010780" y="3411503"/>
                </a:cubicBezTo>
                <a:cubicBezTo>
                  <a:pt x="1030508" y="3457532"/>
                  <a:pt x="1036589" y="3463171"/>
                  <a:pt x="1062615" y="3502209"/>
                </a:cubicBezTo>
                <a:cubicBezTo>
                  <a:pt x="1089585" y="3610080"/>
                  <a:pt x="1056746" y="3503428"/>
                  <a:pt x="1101491" y="3592914"/>
                </a:cubicBezTo>
                <a:cubicBezTo>
                  <a:pt x="1155138" y="3700203"/>
                  <a:pt x="1066096" y="3559263"/>
                  <a:pt x="1140368" y="3670662"/>
                </a:cubicBezTo>
                <a:cubicBezTo>
                  <a:pt x="1165594" y="3746341"/>
                  <a:pt x="1133588" y="3676840"/>
                  <a:pt x="1192203" y="3735452"/>
                </a:cubicBezTo>
                <a:cubicBezTo>
                  <a:pt x="1203216" y="3746464"/>
                  <a:pt x="1204913" y="3766072"/>
                  <a:pt x="1218120" y="3774326"/>
                </a:cubicBezTo>
                <a:cubicBezTo>
                  <a:pt x="1241287" y="3788805"/>
                  <a:pt x="1295872" y="3800242"/>
                  <a:pt x="1295872" y="3800242"/>
                </a:cubicBezTo>
                <a:cubicBezTo>
                  <a:pt x="1343387" y="3795923"/>
                  <a:pt x="1391766" y="3797280"/>
                  <a:pt x="1438418" y="3787284"/>
                </a:cubicBezTo>
                <a:cubicBezTo>
                  <a:pt x="1482398" y="3777860"/>
                  <a:pt x="1476509" y="3749196"/>
                  <a:pt x="1503212" y="3722494"/>
                </a:cubicBezTo>
                <a:cubicBezTo>
                  <a:pt x="1514225" y="3711482"/>
                  <a:pt x="1529926" y="3706307"/>
                  <a:pt x="1542088" y="3696578"/>
                </a:cubicBezTo>
                <a:cubicBezTo>
                  <a:pt x="1551628" y="3688946"/>
                  <a:pt x="1560374" y="3680202"/>
                  <a:pt x="1568006" y="3670662"/>
                </a:cubicBezTo>
                <a:cubicBezTo>
                  <a:pt x="1577735" y="3658501"/>
                  <a:pt x="1582202" y="3642043"/>
                  <a:pt x="1593923" y="3631788"/>
                </a:cubicBezTo>
                <a:cubicBezTo>
                  <a:pt x="1617365" y="3611277"/>
                  <a:pt x="1649649" y="3601980"/>
                  <a:pt x="1671675" y="3579956"/>
                </a:cubicBezTo>
                <a:cubicBezTo>
                  <a:pt x="1734255" y="3517381"/>
                  <a:pt x="1658120" y="3596898"/>
                  <a:pt x="1723510" y="3515167"/>
                </a:cubicBezTo>
                <a:cubicBezTo>
                  <a:pt x="1797364" y="3422856"/>
                  <a:pt x="1695584" y="3570015"/>
                  <a:pt x="1775345" y="3450377"/>
                </a:cubicBezTo>
                <a:cubicBezTo>
                  <a:pt x="1794929" y="3372046"/>
                  <a:pt x="1782673" y="3415435"/>
                  <a:pt x="1814221" y="3320797"/>
                </a:cubicBezTo>
                <a:lnTo>
                  <a:pt x="1827180" y="3281923"/>
                </a:lnTo>
                <a:cubicBezTo>
                  <a:pt x="1847570" y="3139209"/>
                  <a:pt x="1835120" y="3221328"/>
                  <a:pt x="1866056" y="3035722"/>
                </a:cubicBezTo>
                <a:cubicBezTo>
                  <a:pt x="1871034" y="3005858"/>
                  <a:pt x="1876023" y="2951001"/>
                  <a:pt x="1891974" y="2919100"/>
                </a:cubicBezTo>
                <a:cubicBezTo>
                  <a:pt x="1898939" y="2905171"/>
                  <a:pt x="1904684" y="2888480"/>
                  <a:pt x="1917891" y="2880226"/>
                </a:cubicBezTo>
                <a:cubicBezTo>
                  <a:pt x="1941058" y="2865748"/>
                  <a:pt x="1995643" y="2854311"/>
                  <a:pt x="1995643" y="2854311"/>
                </a:cubicBezTo>
                <a:cubicBezTo>
                  <a:pt x="2030200" y="2862949"/>
                  <a:pt x="2063693" y="2880226"/>
                  <a:pt x="2099313" y="2880226"/>
                </a:cubicBezTo>
                <a:cubicBezTo>
                  <a:pt x="2183806" y="2880226"/>
                  <a:pt x="2226925" y="2863608"/>
                  <a:pt x="2293694" y="2841353"/>
                </a:cubicBezTo>
                <a:cubicBezTo>
                  <a:pt x="2289374" y="2798160"/>
                  <a:pt x="2277130" y="2755032"/>
                  <a:pt x="2280735" y="2711773"/>
                </a:cubicBezTo>
                <a:cubicBezTo>
                  <a:pt x="2281750" y="2699598"/>
                  <a:pt x="2294478" y="2686872"/>
                  <a:pt x="2306653" y="2685857"/>
                </a:cubicBezTo>
                <a:cubicBezTo>
                  <a:pt x="2453074" y="2673656"/>
                  <a:pt x="2600384" y="2677218"/>
                  <a:pt x="2747249" y="2672899"/>
                </a:cubicBezTo>
                <a:cubicBezTo>
                  <a:pt x="2768847" y="2651302"/>
                  <a:pt x="2798383" y="2635427"/>
                  <a:pt x="2812043" y="2608109"/>
                </a:cubicBezTo>
                <a:cubicBezTo>
                  <a:pt x="2820682" y="2590832"/>
                  <a:pt x="2830787" y="2574213"/>
                  <a:pt x="2837961" y="2556278"/>
                </a:cubicBezTo>
                <a:cubicBezTo>
                  <a:pt x="2848107" y="2530914"/>
                  <a:pt x="2855239" y="2504446"/>
                  <a:pt x="2863878" y="2478530"/>
                </a:cubicBezTo>
                <a:cubicBezTo>
                  <a:pt x="2887813" y="2406729"/>
                  <a:pt x="2883686" y="2424475"/>
                  <a:pt x="2902754" y="2310076"/>
                </a:cubicBezTo>
                <a:cubicBezTo>
                  <a:pt x="2907074" y="2284160"/>
                  <a:pt x="2912240" y="2258372"/>
                  <a:pt x="2915713" y="2232329"/>
                </a:cubicBezTo>
                <a:cubicBezTo>
                  <a:pt x="2920883" y="2193559"/>
                  <a:pt x="2923820" y="2154518"/>
                  <a:pt x="2928672" y="2115707"/>
                </a:cubicBezTo>
                <a:cubicBezTo>
                  <a:pt x="2932460" y="2085401"/>
                  <a:pt x="2936322" y="2055079"/>
                  <a:pt x="2941630" y="2025001"/>
                </a:cubicBezTo>
                <a:cubicBezTo>
                  <a:pt x="2949285" y="1981623"/>
                  <a:pt x="2967548" y="1895422"/>
                  <a:pt x="2967548" y="1895422"/>
                </a:cubicBezTo>
                <a:cubicBezTo>
                  <a:pt x="3019383" y="1908380"/>
                  <a:pt x="3085271" y="1896515"/>
                  <a:pt x="3123053" y="1934295"/>
                </a:cubicBezTo>
                <a:cubicBezTo>
                  <a:pt x="3136012" y="1947253"/>
                  <a:pt x="3146681" y="1963004"/>
                  <a:pt x="3161929" y="1973169"/>
                </a:cubicBezTo>
                <a:cubicBezTo>
                  <a:pt x="3173295" y="1980746"/>
                  <a:pt x="3188587" y="1980019"/>
                  <a:pt x="3200805" y="1986127"/>
                </a:cubicBezTo>
                <a:cubicBezTo>
                  <a:pt x="3214735" y="1993092"/>
                  <a:pt x="3226722" y="2003404"/>
                  <a:pt x="3239681" y="2012043"/>
                </a:cubicBezTo>
                <a:cubicBezTo>
                  <a:pt x="3355127" y="1935083"/>
                  <a:pt x="3205284" y="2049227"/>
                  <a:pt x="3304475" y="1765842"/>
                </a:cubicBezTo>
                <a:cubicBezTo>
                  <a:pt x="3318540" y="1725659"/>
                  <a:pt x="3420849" y="1718372"/>
                  <a:pt x="3447021" y="1714010"/>
                </a:cubicBezTo>
                <a:cubicBezTo>
                  <a:pt x="3468619" y="1705371"/>
                  <a:pt x="3489534" y="1694778"/>
                  <a:pt x="3511814" y="1688094"/>
                </a:cubicBezTo>
                <a:cubicBezTo>
                  <a:pt x="3534452" y="1681303"/>
                  <a:pt x="3635905" y="1665254"/>
                  <a:pt x="3654360" y="1662178"/>
                </a:cubicBezTo>
                <a:cubicBezTo>
                  <a:pt x="3708565" y="1526679"/>
                  <a:pt x="3648387" y="1671909"/>
                  <a:pt x="3745071" y="1467809"/>
                </a:cubicBezTo>
                <a:cubicBezTo>
                  <a:pt x="3763283" y="1429364"/>
                  <a:pt x="3777880" y="1389236"/>
                  <a:pt x="3796906" y="1351187"/>
                </a:cubicBezTo>
                <a:cubicBezTo>
                  <a:pt x="3808170" y="1328660"/>
                  <a:pt x="3825359" y="1309325"/>
                  <a:pt x="3835782" y="1286397"/>
                </a:cubicBezTo>
                <a:cubicBezTo>
                  <a:pt x="3853311" y="1247836"/>
                  <a:pt x="3864215" y="1198591"/>
                  <a:pt x="3874659" y="1156818"/>
                </a:cubicBezTo>
                <a:cubicBezTo>
                  <a:pt x="3872070" y="1138697"/>
                  <a:pt x="3865857" y="1056579"/>
                  <a:pt x="3848741" y="1027238"/>
                </a:cubicBezTo>
                <a:cubicBezTo>
                  <a:pt x="3825198" y="986882"/>
                  <a:pt x="3796906" y="949491"/>
                  <a:pt x="3770989" y="910617"/>
                </a:cubicBezTo>
                <a:cubicBezTo>
                  <a:pt x="3760273" y="894545"/>
                  <a:pt x="3754655" y="875557"/>
                  <a:pt x="3745071" y="858785"/>
                </a:cubicBezTo>
                <a:cubicBezTo>
                  <a:pt x="3737344" y="845263"/>
                  <a:pt x="3726119" y="833840"/>
                  <a:pt x="3719154" y="819911"/>
                </a:cubicBezTo>
                <a:cubicBezTo>
                  <a:pt x="3701921" y="785447"/>
                  <a:pt x="3701055" y="714962"/>
                  <a:pt x="3654360" y="703289"/>
                </a:cubicBezTo>
                <a:cubicBezTo>
                  <a:pt x="3637082" y="698970"/>
                  <a:pt x="3619940" y="694063"/>
                  <a:pt x="3602525" y="690331"/>
                </a:cubicBezTo>
                <a:cubicBezTo>
                  <a:pt x="3559452" y="681102"/>
                  <a:pt x="3514729" y="678345"/>
                  <a:pt x="3472938" y="664415"/>
                </a:cubicBezTo>
                <a:cubicBezTo>
                  <a:pt x="3409135" y="643149"/>
                  <a:pt x="3447536" y="653702"/>
                  <a:pt x="3356310" y="638500"/>
                </a:cubicBezTo>
                <a:cubicBezTo>
                  <a:pt x="3373588" y="634181"/>
                  <a:pt x="3391468" y="631795"/>
                  <a:pt x="3408144" y="625542"/>
                </a:cubicBezTo>
                <a:cubicBezTo>
                  <a:pt x="3426232" y="618759"/>
                  <a:pt x="3441238" y="604311"/>
                  <a:pt x="3459979" y="599626"/>
                </a:cubicBezTo>
                <a:cubicBezTo>
                  <a:pt x="3493765" y="591180"/>
                  <a:pt x="3529228" y="591963"/>
                  <a:pt x="3563649" y="586668"/>
                </a:cubicBezTo>
                <a:cubicBezTo>
                  <a:pt x="3760133" y="556442"/>
                  <a:pt x="3405945" y="588542"/>
                  <a:pt x="3822824" y="560752"/>
                </a:cubicBezTo>
                <a:cubicBezTo>
                  <a:pt x="3846480" y="543011"/>
                  <a:pt x="3933267" y="476427"/>
                  <a:pt x="3952411" y="470046"/>
                </a:cubicBezTo>
                <a:lnTo>
                  <a:pt x="3991287" y="457088"/>
                </a:lnTo>
                <a:cubicBezTo>
                  <a:pt x="4008565" y="444130"/>
                  <a:pt x="4026724" y="432269"/>
                  <a:pt x="4043122" y="418214"/>
                </a:cubicBezTo>
                <a:cubicBezTo>
                  <a:pt x="4057036" y="406288"/>
                  <a:pt x="4064612" y="385135"/>
                  <a:pt x="4081998" y="379340"/>
                </a:cubicBezTo>
                <a:cubicBezTo>
                  <a:pt x="4226764" y="331087"/>
                  <a:pt x="4247745" y="351376"/>
                  <a:pt x="4367090" y="327509"/>
                </a:cubicBezTo>
                <a:cubicBezTo>
                  <a:pt x="4448446" y="311239"/>
                  <a:pt x="4474408" y="300377"/>
                  <a:pt x="4548512" y="275677"/>
                </a:cubicBezTo>
                <a:lnTo>
                  <a:pt x="4587388" y="262719"/>
                </a:lnTo>
                <a:cubicBezTo>
                  <a:pt x="4596027" y="210887"/>
                  <a:pt x="4596688" y="157073"/>
                  <a:pt x="4613306" y="107223"/>
                </a:cubicBezTo>
                <a:cubicBezTo>
                  <a:pt x="4631145" y="53709"/>
                  <a:pt x="4665011" y="18406"/>
                  <a:pt x="4716976" y="3560"/>
                </a:cubicBezTo>
                <a:cubicBezTo>
                  <a:pt x="4729436" y="0"/>
                  <a:pt x="4742893" y="3560"/>
                  <a:pt x="4755852" y="3560"/>
                </a:cubicBez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E5FF9FB6-629A-560E-1768-58E73B2D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Properties of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>
                <a:ea typeface="ＭＳ Ｐゴシック" panose="020B0600070205080204" pitchFamily="34" charset="-128"/>
              </a:rPr>
              <a:t> (and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Ω</a:t>
            </a:r>
            <a:r>
              <a:rPr lang="en-US" altLang="en-US">
                <a:ea typeface="ＭＳ Ｐゴシック" panose="020B0600070205080204" pitchFamily="34" charset="-128"/>
              </a:rPr>
              <a:t>) </a:t>
            </a:r>
          </a:p>
        </p:txBody>
      </p:sp>
      <p:grpSp>
        <p:nvGrpSpPr>
          <p:cNvPr id="49154" name="Group 8">
            <a:extLst>
              <a:ext uri="{FF2B5EF4-FFF2-40B4-BE49-F238E27FC236}">
                <a16:creationId xmlns:a16="http://schemas.microsoft.com/office/drawing/2014/main" id="{47FFD9F8-344D-2DDF-FAD5-F47D9C43E889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2012950"/>
            <a:ext cx="5516562" cy="708025"/>
            <a:chOff x="1191503" y="2013723"/>
            <a:chExt cx="5516798" cy="707886"/>
          </a:xfrm>
        </p:grpSpPr>
        <p:sp>
          <p:nvSpPr>
            <p:cNvPr id="49165" name="TextBox 2">
              <a:extLst>
                <a:ext uri="{FF2B5EF4-FFF2-40B4-BE49-F238E27FC236}">
                  <a16:creationId xmlns:a16="http://schemas.microsoft.com/office/drawing/2014/main" id="{848D3958-972B-43E9-3808-A583B1381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503" y="2101108"/>
              <a:ext cx="17277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Transitive</a:t>
              </a:r>
            </a:p>
          </p:txBody>
        </p:sp>
        <p:sp>
          <p:nvSpPr>
            <p:cNvPr id="49166" name="TextBox 3">
              <a:extLst>
                <a:ext uri="{FF2B5EF4-FFF2-40B4-BE49-F238E27FC236}">
                  <a16:creationId xmlns:a16="http://schemas.microsoft.com/office/drawing/2014/main" id="{413C708B-6738-9783-9BA4-0D677C5D5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8831" y="2013723"/>
              <a:ext cx="314947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O(f)</a:t>
              </a:r>
              <a:r>
                <a:rPr lang="en-US" altLang="en-US" sz="2000">
                  <a:latin typeface="Arial" panose="020B0604020202020204" pitchFamily="34" charset="0"/>
                </a:rPr>
                <a:t> and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f </a:t>
              </a:r>
              <a:r>
                <a:rPr lang="en-US" altLang="en-US" sz="2000">
                  <a:latin typeface="Arial" panose="020B0604020202020204" pitchFamily="34" charset="0"/>
                </a:rPr>
                <a:t>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  <a:r>
                <a:rPr lang="en-US" altLang="en-US" sz="2000">
                  <a:latin typeface="Arial" panose="020B0604020202020204" pitchFamily="34" charset="0"/>
                </a:rPr>
                <a:t> then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871888-152B-53E9-F4B5-E1D0A8F2C9AA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3184525"/>
            <a:ext cx="5654675" cy="708025"/>
            <a:chOff x="1191503" y="3059878"/>
            <a:chExt cx="5654081" cy="707886"/>
          </a:xfrm>
        </p:grpSpPr>
        <p:sp>
          <p:nvSpPr>
            <p:cNvPr id="49163" name="TextBox 4">
              <a:extLst>
                <a:ext uri="{FF2B5EF4-FFF2-40B4-BE49-F238E27FC236}">
                  <a16:creationId xmlns:a16="http://schemas.microsoft.com/office/drawing/2014/main" id="{9999F7CB-6C1E-5080-3C4D-0FC625C03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503" y="3147263"/>
              <a:ext cx="14621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Additive</a:t>
              </a:r>
            </a:p>
          </p:txBody>
        </p:sp>
        <p:sp>
          <p:nvSpPr>
            <p:cNvPr id="49164" name="TextBox 5">
              <a:extLst>
                <a:ext uri="{FF2B5EF4-FFF2-40B4-BE49-F238E27FC236}">
                  <a16:creationId xmlns:a16="http://schemas.microsoft.com/office/drawing/2014/main" id="{8024C775-6211-9D1F-2BBF-AF056049F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730" y="3059878"/>
              <a:ext cx="322085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  <a:r>
                <a:rPr lang="en-US" altLang="en-US" sz="2000">
                  <a:latin typeface="Arial" panose="020B0604020202020204" pitchFamily="34" charset="0"/>
                </a:rPr>
                <a:t> and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f </a:t>
              </a:r>
              <a:r>
                <a:rPr lang="en-US" altLang="en-US" sz="2000">
                  <a:latin typeface="Arial" panose="020B0604020202020204" pitchFamily="34" charset="0"/>
                </a:rPr>
                <a:t>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  <a:r>
                <a:rPr lang="en-US" altLang="en-US" sz="2000">
                  <a:latin typeface="Arial" panose="020B0604020202020204" pitchFamily="34" charset="0"/>
                </a:rPr>
                <a:t> then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g+f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E8111B-6C57-945C-9BCF-4086163BD456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4545013"/>
            <a:ext cx="6043612" cy="708025"/>
            <a:chOff x="1191503" y="4545070"/>
            <a:chExt cx="6044218" cy="707886"/>
          </a:xfrm>
        </p:grpSpPr>
        <p:sp>
          <p:nvSpPr>
            <p:cNvPr id="49161" name="TextBox 6">
              <a:extLst>
                <a:ext uri="{FF2B5EF4-FFF2-40B4-BE49-F238E27FC236}">
                  <a16:creationId xmlns:a16="http://schemas.microsoft.com/office/drawing/2014/main" id="{4215083A-33C6-AC91-C370-AD833D170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503" y="4632455"/>
              <a:ext cx="22400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Multiplicative</a:t>
              </a:r>
            </a:p>
          </p:txBody>
        </p:sp>
        <p:sp>
          <p:nvSpPr>
            <p:cNvPr id="49162" name="TextBox 7">
              <a:extLst>
                <a:ext uri="{FF2B5EF4-FFF2-40B4-BE49-F238E27FC236}">
                  <a16:creationId xmlns:a16="http://schemas.microsoft.com/office/drawing/2014/main" id="{3A6878AF-9CF5-13BA-63C6-FC4E506C5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130" y="4545070"/>
              <a:ext cx="34585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000">
                  <a:latin typeface="Arial" panose="020B0604020202020204" pitchFamily="34" charset="0"/>
                </a:rPr>
                <a:t> and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f </a:t>
              </a:r>
              <a:r>
                <a:rPr lang="en-US" altLang="en-US" sz="2000">
                  <a:latin typeface="Arial" panose="020B0604020202020204" pitchFamily="34" charset="0"/>
                </a:rPr>
                <a:t>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000">
                  <a:latin typeface="Arial" panose="020B0604020202020204" pitchFamily="34" charset="0"/>
                </a:rPr>
                <a:t> then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g*f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*h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DC3FED4-258C-5C39-3E9A-440D5875A5A8}"/>
              </a:ext>
            </a:extLst>
          </p:cNvPr>
          <p:cNvSpPr/>
          <p:nvPr/>
        </p:nvSpPr>
        <p:spPr>
          <a:xfrm>
            <a:off x="5607050" y="2478088"/>
            <a:ext cx="3187700" cy="7064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Step 1 // O(n) time</a:t>
            </a:r>
          </a:p>
          <a:p>
            <a:pPr algn="ctr">
              <a:defRPr/>
            </a:pPr>
            <a:r>
              <a:rPr lang="en-US" dirty="0"/>
              <a:t>Step 2 // O(n)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A2E1DC97-2E59-793A-F77F-11F0C442C6A2}"/>
              </a:ext>
            </a:extLst>
          </p:cNvPr>
          <p:cNvSpPr/>
          <p:nvPr/>
        </p:nvSpPr>
        <p:spPr>
          <a:xfrm>
            <a:off x="6737350" y="3427413"/>
            <a:ext cx="1828800" cy="915987"/>
          </a:xfrm>
          <a:prstGeom prst="cloudCallout">
            <a:avLst>
              <a:gd name="adj1" fmla="val 24423"/>
              <a:gd name="adj2" fmla="val -10016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Overall: O(n) 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A6829-C273-C21B-78A6-C6F940635A6F}"/>
              </a:ext>
            </a:extLst>
          </p:cNvPr>
          <p:cNvSpPr/>
          <p:nvPr/>
        </p:nvSpPr>
        <p:spPr>
          <a:xfrm>
            <a:off x="3873500" y="5341938"/>
            <a:ext cx="4511675" cy="97472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While (loop condition) // O(n</a:t>
            </a:r>
            <a:r>
              <a:rPr lang="en-US" baseline="30000" dirty="0"/>
              <a:t>2</a:t>
            </a:r>
            <a:r>
              <a:rPr lang="en-US" dirty="0"/>
              <a:t>) iterations</a:t>
            </a:r>
          </a:p>
          <a:p>
            <a:pPr algn="ctr">
              <a:defRPr/>
            </a:pPr>
            <a:r>
              <a:rPr lang="en-US" dirty="0"/>
              <a:t>Stuff happens     // O(1) time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6C87BB5-A476-FDD8-1324-8956D46520EF}"/>
              </a:ext>
            </a:extLst>
          </p:cNvPr>
          <p:cNvSpPr/>
          <p:nvPr/>
        </p:nvSpPr>
        <p:spPr>
          <a:xfrm>
            <a:off x="1082675" y="5400675"/>
            <a:ext cx="1997075" cy="857250"/>
          </a:xfrm>
          <a:prstGeom prst="cloudCallout">
            <a:avLst>
              <a:gd name="adj1" fmla="val 88203"/>
              <a:gd name="adj2" fmla="val 3622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Overall: O(n</a:t>
            </a:r>
            <a:r>
              <a:rPr lang="en-US" baseline="30000" dirty="0"/>
              <a:t>2</a:t>
            </a:r>
            <a:r>
              <a:rPr lang="en-US" dirty="0"/>
              <a:t>)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1C374B2-E1D8-B7F6-F0E5-393CDF06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2DAD9992-F6B5-5E73-1497-1FD603033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4642274-294B-0042-53BA-58C35817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today’s agenda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B058D646-1E96-0E12-8926-E1F9D931C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2106613"/>
            <a:ext cx="6981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880088"/>
                </a:solidFill>
              </a:rPr>
              <a:t>O(n</a:t>
            </a:r>
            <a:r>
              <a:rPr lang="en-US" altLang="en-US" sz="2500" baseline="30000">
                <a:solidFill>
                  <a:srgbClr val="880088"/>
                </a:solidFill>
              </a:rPr>
              <a:t>2</a:t>
            </a:r>
            <a:r>
              <a:rPr lang="en-US" altLang="en-US" sz="2500">
                <a:solidFill>
                  <a:srgbClr val="880088"/>
                </a:solidFill>
              </a:rPr>
              <a:t>) </a:t>
            </a:r>
            <a:r>
              <a:rPr lang="en-US" altLang="en-US" sz="2500"/>
              <a:t>implementation of the Gale-Shapley algorithm </a:t>
            </a:r>
          </a:p>
        </p:txBody>
      </p:sp>
      <p:sp>
        <p:nvSpPr>
          <p:cNvPr id="17413" name="TextBox 3">
            <a:extLst>
              <a:ext uri="{FF2B5EF4-FFF2-40B4-BE49-F238E27FC236}">
                <a16:creationId xmlns:a16="http://schemas.microsoft.com/office/drawing/2014/main" id="{708C0C64-3F34-B45F-395C-F67C4E4B6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3983038"/>
            <a:ext cx="362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Some practice with run time analysis</a:t>
            </a:r>
          </a:p>
        </p:txBody>
      </p:sp>
      <p:pic>
        <p:nvPicPr>
          <p:cNvPr id="17414" name="Picture 4">
            <a:extLst>
              <a:ext uri="{FF2B5EF4-FFF2-40B4-BE49-F238E27FC236}">
                <a16:creationId xmlns:a16="http://schemas.microsoft.com/office/drawing/2014/main" id="{8522ECF7-13DE-053A-A46F-D0BD3678C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001963"/>
            <a:ext cx="41433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63C826D8-CDC0-6878-30A7-EF347917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Reading Assignment</a:t>
            </a:r>
          </a:p>
        </p:txBody>
      </p:sp>
      <p:pic>
        <p:nvPicPr>
          <p:cNvPr id="50178" name="Picture 1">
            <a:extLst>
              <a:ext uri="{FF2B5EF4-FFF2-40B4-BE49-F238E27FC236}">
                <a16:creationId xmlns:a16="http://schemas.microsoft.com/office/drawing/2014/main" id="{90E61ABF-4381-ECB8-4514-F4F15EC3D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4988"/>
            <a:ext cx="91440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9EE7DB13-301C-0F64-53BB-ECA16E5D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Assignments</a:t>
            </a:r>
          </a:p>
        </p:txBody>
      </p:sp>
      <p:pic>
        <p:nvPicPr>
          <p:cNvPr id="51202" name="Picture 3">
            <a:extLst>
              <a:ext uri="{FF2B5EF4-FFF2-40B4-BE49-F238E27FC236}">
                <a16:creationId xmlns:a16="http://schemas.microsoft.com/office/drawing/2014/main" id="{65247800-58BD-7262-766B-B4153018A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417638"/>
            <a:ext cx="3513138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>
            <a:extLst>
              <a:ext uri="{FF2B5EF4-FFF2-40B4-BE49-F238E27FC236}">
                <a16:creationId xmlns:a16="http://schemas.microsoft.com/office/drawing/2014/main" id="{376A6F96-C836-913D-2E7D-C9127C936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5970588"/>
            <a:ext cx="7156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Sections 1.1, 1.2, 2.1, 2.2 and 2.4 in [KT]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F3C6BA2-168D-662A-E7B8-04B35D54E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EC186BDC-8BD2-708F-2713-52A7D107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4F99EF0B-A933-3B57-E194-7C0AEAF05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F364CE04-D3AC-BEF7-144E-252FFCD92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BAF855D9-8BD0-171F-66D7-8C4CDEE16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26630" name="TextBox 5">
            <a:extLst>
              <a:ext uri="{FF2B5EF4-FFF2-40B4-BE49-F238E27FC236}">
                <a16:creationId xmlns:a16="http://schemas.microsoft.com/office/drawing/2014/main" id="{074BC64D-8FAB-CD58-C3E0-E76C4925C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26631" name="TextBox 6">
            <a:extLst>
              <a:ext uri="{FF2B5EF4-FFF2-40B4-BE49-F238E27FC236}">
                <a16:creationId xmlns:a16="http://schemas.microsoft.com/office/drawing/2014/main" id="{03BA1C56-C0DB-F7B1-4ACA-AEF7AA24B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26632" name="TextBox 7">
            <a:extLst>
              <a:ext uri="{FF2B5EF4-FFF2-40B4-BE49-F238E27FC236}">
                <a16:creationId xmlns:a16="http://schemas.microsoft.com/office/drawing/2014/main" id="{34C384FC-9A80-1464-1E74-B169EA00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6633" name="TextBox 8">
            <a:extLst>
              <a:ext uri="{FF2B5EF4-FFF2-40B4-BE49-F238E27FC236}">
                <a16:creationId xmlns:a16="http://schemas.microsoft.com/office/drawing/2014/main" id="{F6153271-9F6C-F8A5-44F2-E767FBA72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26634" name="TextBox 9">
            <a:extLst>
              <a:ext uri="{FF2B5EF4-FFF2-40B4-BE49-F238E27FC236}">
                <a16:creationId xmlns:a16="http://schemas.microsoft.com/office/drawing/2014/main" id="{B3E347B6-E8BD-D714-365B-2E7FDB0D7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6635" name="TextBox 10">
            <a:extLst>
              <a:ext uri="{FF2B5EF4-FFF2-40B4-BE49-F238E27FC236}">
                <a16:creationId xmlns:a16="http://schemas.microsoft.com/office/drawing/2014/main" id="{5A059579-165D-36EF-A6F1-BEB17EBF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6636" name="TextBox 11">
            <a:extLst>
              <a:ext uri="{FF2B5EF4-FFF2-40B4-BE49-F238E27FC236}">
                <a16:creationId xmlns:a16="http://schemas.microsoft.com/office/drawing/2014/main" id="{16AB6539-B19C-B9F4-4634-A2B878AD2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26637" name="TextBox 12">
            <a:extLst>
              <a:ext uri="{FF2B5EF4-FFF2-40B4-BE49-F238E27FC236}">
                <a16:creationId xmlns:a16="http://schemas.microsoft.com/office/drawing/2014/main" id="{1AC4E122-6113-0C31-48FD-6132A53B1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26638" name="TextBox 13">
            <a:extLst>
              <a:ext uri="{FF2B5EF4-FFF2-40B4-BE49-F238E27FC236}">
                <a16:creationId xmlns:a16="http://schemas.microsoft.com/office/drawing/2014/main" id="{0D0000F8-5C40-4205-788C-DCBD1EE20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27D30C2-8C6D-7045-0215-9C3404EE3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1417638"/>
            <a:ext cx="2312987" cy="960437"/>
          </a:xfrm>
          <a:prstGeom prst="wedgeRoundRectCallout">
            <a:avLst>
              <a:gd name="adj1" fmla="val -73884"/>
              <a:gd name="adj2" fmla="val 5344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iterations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57DECF63-FDD2-CAA4-8FC0-7766E01EA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3" y="3429000"/>
            <a:ext cx="3697287" cy="2009775"/>
          </a:xfrm>
          <a:prstGeom prst="cloudCallout">
            <a:avLst>
              <a:gd name="adj1" fmla="val -17190"/>
              <a:gd name="adj2" fmla="val 39815"/>
            </a:avLst>
          </a:prstGeom>
          <a:solidFill>
            <a:srgbClr val="376092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O(1) </a:t>
            </a:r>
            <a:r>
              <a:rPr lang="en-US" sz="2600" dirty="0">
                <a:solidFill>
                  <a:schemeClr val="bg1"/>
                </a:solidFill>
                <a:latin typeface="+mn-lt"/>
                <a:ea typeface="+mn-ea"/>
              </a:rPr>
              <a:t>time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4FEC6A0A-A01A-12A9-AB18-8D092705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Implementation Steps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C3305704-C686-9A7F-B975-0096E2055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1779588"/>
            <a:ext cx="36449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(0) How to represent the input?</a:t>
            </a:r>
          </a:p>
        </p:txBody>
      </p:sp>
      <p:sp>
        <p:nvSpPr>
          <p:cNvPr id="28675" name="TextBox 3">
            <a:extLst>
              <a:ext uri="{FF2B5EF4-FFF2-40B4-BE49-F238E27FC236}">
                <a16:creationId xmlns:a16="http://schemas.microsoft.com/office/drawing/2014/main" id="{312CC360-A56C-53E5-67F1-FCBDCB17F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573338"/>
            <a:ext cx="419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(1) How do we find a free woman </a:t>
            </a:r>
            <a:r>
              <a:rPr lang="en-US" altLang="en-US" sz="2100">
                <a:solidFill>
                  <a:srgbClr val="660066"/>
                </a:solidFill>
              </a:rPr>
              <a:t>w</a:t>
            </a:r>
            <a:r>
              <a:rPr lang="en-US" altLang="en-US" sz="2100"/>
              <a:t>?</a:t>
            </a:r>
          </a:p>
        </p:txBody>
      </p:sp>
      <p:sp>
        <p:nvSpPr>
          <p:cNvPr id="28676" name="TextBox 4">
            <a:extLst>
              <a:ext uri="{FF2B5EF4-FFF2-40B4-BE49-F238E27FC236}">
                <a16:creationId xmlns:a16="http://schemas.microsoft.com/office/drawing/2014/main" id="{5A5D349A-6E4C-7822-BB8E-195EB5EE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3570288"/>
            <a:ext cx="58753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(2) How would </a:t>
            </a:r>
            <a:r>
              <a:rPr lang="en-US" altLang="en-US" sz="2100">
                <a:solidFill>
                  <a:srgbClr val="660066"/>
                </a:solidFill>
              </a:rPr>
              <a:t>w</a:t>
            </a:r>
            <a:r>
              <a:rPr lang="en-US" altLang="en-US" sz="2100"/>
              <a:t> pick her best unproposed man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?</a:t>
            </a:r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10E10EA2-D8FD-3256-3E3E-E92029D5A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4602163"/>
            <a:ext cx="4940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(3) How do we know who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 is engaged to?</a:t>
            </a:r>
          </a:p>
        </p:txBody>
      </p:sp>
      <p:sp>
        <p:nvSpPr>
          <p:cNvPr id="28678" name="TextBox 6">
            <a:extLst>
              <a:ext uri="{FF2B5EF4-FFF2-40B4-BE49-F238E27FC236}">
                <a16:creationId xmlns:a16="http://schemas.microsoft.com/office/drawing/2014/main" id="{EEF7BACF-B003-572C-F027-010507251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5514975"/>
            <a:ext cx="5013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(4) How do we decide if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 prefers </a:t>
            </a:r>
            <a:r>
              <a:rPr lang="en-US" altLang="en-US" sz="2100">
                <a:solidFill>
                  <a:srgbClr val="660066"/>
                </a:solidFill>
              </a:rPr>
              <a:t>w’</a:t>
            </a:r>
            <a:r>
              <a:rPr lang="en-US" altLang="ja-JP" sz="2100"/>
              <a:t> to  </a:t>
            </a:r>
            <a:r>
              <a:rPr lang="en-US" altLang="ja-JP" sz="2100">
                <a:solidFill>
                  <a:srgbClr val="660066"/>
                </a:solidFill>
              </a:rPr>
              <a:t>w</a:t>
            </a:r>
            <a:r>
              <a:rPr lang="en-US" altLang="ja-JP" sz="2100"/>
              <a:t>?</a:t>
            </a:r>
            <a:endParaRPr lang="en-US" altLang="en-US" sz="2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8FB3F14-4608-60D9-EE58-E0F9A185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Overall running time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8B19C4EC-980F-B5B7-1450-3D0BD3D97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2355850"/>
            <a:ext cx="142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Init(1-4)</a:t>
            </a:r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B17E184B-611A-8605-B58D-D64227E5EA02}"/>
              </a:ext>
            </a:extLst>
          </p:cNvPr>
          <p:cNvSpPr>
            <a:spLocks/>
          </p:cNvSpPr>
          <p:nvPr/>
        </p:nvSpPr>
        <p:spPr bwMode="auto">
          <a:xfrm>
            <a:off x="3825875" y="3255963"/>
            <a:ext cx="879475" cy="836612"/>
          </a:xfrm>
          <a:custGeom>
            <a:avLst/>
            <a:gdLst>
              <a:gd name="T0" fmla="*/ 116574 w 879475"/>
              <a:gd name="T1" fmla="*/ 319920 h 836612"/>
              <a:gd name="T2" fmla="*/ 341352 w 879475"/>
              <a:gd name="T3" fmla="*/ 319920 h 836612"/>
              <a:gd name="T4" fmla="*/ 341352 w 879475"/>
              <a:gd name="T5" fmla="*/ 110893 h 836612"/>
              <a:gd name="T6" fmla="*/ 538123 w 879475"/>
              <a:gd name="T7" fmla="*/ 110893 h 836612"/>
              <a:gd name="T8" fmla="*/ 538123 w 879475"/>
              <a:gd name="T9" fmla="*/ 319920 h 836612"/>
              <a:gd name="T10" fmla="*/ 762901 w 879475"/>
              <a:gd name="T11" fmla="*/ 319920 h 836612"/>
              <a:gd name="T12" fmla="*/ 762901 w 879475"/>
              <a:gd name="T13" fmla="*/ 516692 h 836612"/>
              <a:gd name="T14" fmla="*/ 538123 w 879475"/>
              <a:gd name="T15" fmla="*/ 516692 h 836612"/>
              <a:gd name="T16" fmla="*/ 538123 w 879475"/>
              <a:gd name="T17" fmla="*/ 725719 h 836612"/>
              <a:gd name="T18" fmla="*/ 341352 w 879475"/>
              <a:gd name="T19" fmla="*/ 725719 h 836612"/>
              <a:gd name="T20" fmla="*/ 341352 w 879475"/>
              <a:gd name="T21" fmla="*/ 516692 h 836612"/>
              <a:gd name="T22" fmla="*/ 116574 w 879475"/>
              <a:gd name="T23" fmla="*/ 516692 h 836612"/>
              <a:gd name="T24" fmla="*/ 116574 w 879475"/>
              <a:gd name="T25" fmla="*/ 319920 h 8366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9475" h="836612">
                <a:moveTo>
                  <a:pt x="116574" y="319920"/>
                </a:moveTo>
                <a:lnTo>
                  <a:pt x="341352" y="319920"/>
                </a:lnTo>
                <a:lnTo>
                  <a:pt x="341352" y="110893"/>
                </a:lnTo>
                <a:lnTo>
                  <a:pt x="538123" y="110893"/>
                </a:lnTo>
                <a:lnTo>
                  <a:pt x="538123" y="319920"/>
                </a:lnTo>
                <a:lnTo>
                  <a:pt x="762901" y="319920"/>
                </a:lnTo>
                <a:lnTo>
                  <a:pt x="762901" y="516692"/>
                </a:lnTo>
                <a:lnTo>
                  <a:pt x="538123" y="516692"/>
                </a:lnTo>
                <a:lnTo>
                  <a:pt x="538123" y="725719"/>
                </a:lnTo>
                <a:lnTo>
                  <a:pt x="341352" y="725719"/>
                </a:lnTo>
                <a:lnTo>
                  <a:pt x="341352" y="516692"/>
                </a:lnTo>
                <a:lnTo>
                  <a:pt x="116574" y="516692"/>
                </a:lnTo>
                <a:lnTo>
                  <a:pt x="116574" y="319920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9200ACDC-C5F1-C1EB-0FE4-3CD4A6424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92613"/>
            <a:ext cx="50022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9A009A"/>
                </a:solidFill>
                <a:latin typeface="Arial" panose="020B0604020202020204" pitchFamily="34" charset="0"/>
              </a:rPr>
              <a:t>n</a:t>
            </a:r>
            <a:r>
              <a:rPr lang="en-US" altLang="en-US" sz="3100" baseline="30000">
                <a:solidFill>
                  <a:srgbClr val="9A009A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100">
                <a:latin typeface="Arial" panose="020B0604020202020204" pitchFamily="34" charset="0"/>
              </a:rPr>
              <a:t> X </a:t>
            </a:r>
            <a:r>
              <a:rPr lang="en-US" altLang="en-US" sz="5000">
                <a:latin typeface="Arial" panose="020B0604020202020204" pitchFamily="34" charset="0"/>
              </a:rPr>
              <a:t>(</a:t>
            </a:r>
            <a:r>
              <a:rPr lang="en-US" altLang="en-US" sz="3100">
                <a:latin typeface="Arial" panose="020B0604020202020204" pitchFamily="34" charset="0"/>
              </a:rPr>
              <a:t> Query/Update(1-4) </a:t>
            </a:r>
            <a:r>
              <a:rPr lang="en-US" altLang="en-US" sz="5000">
                <a:latin typeface="Arial" panose="020B0604020202020204" pitchFamily="34" charset="0"/>
              </a:rPr>
              <a:t>)</a:t>
            </a:r>
            <a:r>
              <a:rPr lang="en-US" altLang="en-US" sz="31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F3DC-F633-26DE-B752-44F23465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ALL instructions on HW1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51BA7-07D0-D230-F5AC-FD3593F22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6" y="1222856"/>
            <a:ext cx="8489308" cy="56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29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681A44F-9FC7-A098-EB1F-E757D86C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C4BD29B0-5E24-C86A-74B5-EAF1756C0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326E5B43-3705-643E-0723-2A4D6EA7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on the board…</a:t>
            </a:r>
          </a:p>
        </p:txBody>
      </p:sp>
      <p:pic>
        <p:nvPicPr>
          <p:cNvPr id="31746" name="Picture 4" descr="Jul27-2008 062.JPG">
            <a:extLst>
              <a:ext uri="{FF2B5EF4-FFF2-40B4-BE49-F238E27FC236}">
                <a16:creationId xmlns:a16="http://schemas.microsoft.com/office/drawing/2014/main" id="{BA39CD37-77CA-1125-CE36-2E3EDE7DC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FB43-C031-8BCB-9BF8-E63D2CAF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are repeated on </a:t>
            </a:r>
            <a:r>
              <a:rPr lang="en-US" dirty="0" err="1"/>
              <a:t>Autolab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BB010-87CB-6611-D01F-1E1B196D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09" y="1417638"/>
            <a:ext cx="4270327" cy="532220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663DF13-D634-0F75-D802-FBE4DF45ADEF}"/>
              </a:ext>
            </a:extLst>
          </p:cNvPr>
          <p:cNvGrpSpPr/>
          <p:nvPr/>
        </p:nvGrpSpPr>
        <p:grpSpPr>
          <a:xfrm>
            <a:off x="2813409" y="4746661"/>
            <a:ext cx="142128" cy="2007565"/>
            <a:chOff x="2813409" y="4746661"/>
            <a:chExt cx="142128" cy="20075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B35BBA-0CE2-02C0-E6BE-178D9BD99844}"/>
                </a:ext>
              </a:extLst>
            </p:cNvPr>
            <p:cNvSpPr/>
            <p:nvPr/>
          </p:nvSpPr>
          <p:spPr>
            <a:xfrm>
              <a:off x="2815119" y="4746661"/>
              <a:ext cx="133564" cy="184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221D7A-4D26-1576-7EB0-F0CFABD0D591}"/>
                </a:ext>
              </a:extLst>
            </p:cNvPr>
            <p:cNvSpPr/>
            <p:nvPr/>
          </p:nvSpPr>
          <p:spPr>
            <a:xfrm>
              <a:off x="2815119" y="5063447"/>
              <a:ext cx="133564" cy="184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8785EA-F6FC-3ADC-5774-A9D15DD3A8EE}"/>
                </a:ext>
              </a:extLst>
            </p:cNvPr>
            <p:cNvSpPr/>
            <p:nvPr/>
          </p:nvSpPr>
          <p:spPr>
            <a:xfrm>
              <a:off x="2813409" y="6285383"/>
              <a:ext cx="133564" cy="2034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2FC7A0-3E70-2305-9354-5DAF543D5A54}"/>
                </a:ext>
              </a:extLst>
            </p:cNvPr>
            <p:cNvSpPr/>
            <p:nvPr/>
          </p:nvSpPr>
          <p:spPr>
            <a:xfrm>
              <a:off x="2813409" y="6569291"/>
              <a:ext cx="142128" cy="184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57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27C9-C814-9518-DE42-B86577F4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HW policy doc!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63B59-A412-6BD2-8DA6-4524BFCF1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0" y="1417638"/>
            <a:ext cx="8943120" cy="51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4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8760092E-9ADA-40A6-016D-B20D66E4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1 (pre)post-mortem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A9072-A651-5098-86E3-D58CB6BA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04581"/>
            <a:ext cx="9138191" cy="43571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5E84-EC94-E678-B637-EFE7C8D0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Q1(a)  and Q2(a)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CAC53-FD20-F958-DAF9-D41E59BD2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62301"/>
            <a:ext cx="9135819" cy="20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8E49F62-768D-C9BB-3553-A367DE77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C569E2A-5695-FE4D-D59D-587EF4E00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3DF3E4D-E538-DD48-1C94-6D873B65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Advice from TAs</a:t>
            </a:r>
          </a:p>
        </p:txBody>
      </p:sp>
      <p:pic>
        <p:nvPicPr>
          <p:cNvPr id="19458" name="Picture 3">
            <a:extLst>
              <a:ext uri="{FF2B5EF4-FFF2-40B4-BE49-F238E27FC236}">
                <a16:creationId xmlns:a16="http://schemas.microsoft.com/office/drawing/2014/main" id="{BB894698-5130-2373-6AB7-3DB675A7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10127</TotalTime>
  <Words>566</Words>
  <Application>Microsoft Macintosh PowerPoint</Application>
  <PresentationFormat>On-screen Show (4:3)</PresentationFormat>
  <Paragraphs>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Lecture 9</vt:lpstr>
      <vt:lpstr>Register your project groups</vt:lpstr>
      <vt:lpstr>Follow ALL instructions on HW1</vt:lpstr>
      <vt:lpstr>They are repeated on Autolab</vt:lpstr>
      <vt:lpstr>Review the HW policy doc!</vt:lpstr>
      <vt:lpstr>HW 1 (pre)post-mortem</vt:lpstr>
      <vt:lpstr>Feedback on Q1(a)  and Q2(a)</vt:lpstr>
      <vt:lpstr>If you need it, ask for help</vt:lpstr>
      <vt:lpstr>Advice from TAs</vt:lpstr>
      <vt:lpstr>Questions/Comments?</vt:lpstr>
      <vt:lpstr>Asymptotic Analysis</vt:lpstr>
      <vt:lpstr>Reading Assignment for today</vt:lpstr>
      <vt:lpstr>Which one is better?</vt:lpstr>
      <vt:lpstr>Now?</vt:lpstr>
      <vt:lpstr>And now?</vt:lpstr>
      <vt:lpstr>The actual run times</vt:lpstr>
      <vt:lpstr>Asymptotic Notation</vt:lpstr>
      <vt:lpstr>Another view</vt:lpstr>
      <vt:lpstr>g(n) is O(f(n))</vt:lpstr>
      <vt:lpstr>g(n) is Ω(f(n))</vt:lpstr>
      <vt:lpstr>g(n) is Θ(f(n))</vt:lpstr>
      <vt:lpstr>Properties of O (and Ω) </vt:lpstr>
      <vt:lpstr>Questions?</vt:lpstr>
      <vt:lpstr>Rest of today’s agenda</vt:lpstr>
      <vt:lpstr>Another Reading Assignment</vt:lpstr>
      <vt:lpstr>Reading Assignments</vt:lpstr>
      <vt:lpstr>Gale-Shapley Algorithm</vt:lpstr>
      <vt:lpstr>Implementation Steps</vt:lpstr>
      <vt:lpstr>Overall running time</vt:lpstr>
      <vt:lpstr>Questions?</vt:lpstr>
      <vt:lpstr>Rest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Atri</dc:creator>
  <cp:lastModifiedBy>Atri Rudra</cp:lastModifiedBy>
  <cp:revision>53</cp:revision>
  <cp:lastPrinted>2017-09-17T12:19:41Z</cp:lastPrinted>
  <dcterms:created xsi:type="dcterms:W3CDTF">2011-09-16T01:41:01Z</dcterms:created>
  <dcterms:modified xsi:type="dcterms:W3CDTF">2023-09-18T16:30:28Z</dcterms:modified>
</cp:coreProperties>
</file>