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260" r:id="rId4"/>
    <p:sldId id="261" r:id="rId5"/>
    <p:sldId id="401" r:id="rId6"/>
    <p:sldId id="418" r:id="rId7"/>
    <p:sldId id="272" r:id="rId8"/>
    <p:sldId id="452" r:id="rId9"/>
    <p:sldId id="453" r:id="rId10"/>
    <p:sldId id="454" r:id="rId11"/>
    <p:sldId id="455" r:id="rId12"/>
    <p:sldId id="441" r:id="rId13"/>
    <p:sldId id="456" r:id="rId14"/>
    <p:sldId id="457" r:id="rId15"/>
    <p:sldId id="458" r:id="rId16"/>
    <p:sldId id="459" r:id="rId17"/>
    <p:sldId id="460" r:id="rId18"/>
    <p:sldId id="461" r:id="rId19"/>
    <p:sldId id="462" r:id="rId20"/>
    <p:sldId id="463" r:id="rId21"/>
    <p:sldId id="464" r:id="rId22"/>
    <p:sldId id="465" r:id="rId23"/>
    <p:sldId id="422" r:id="rId24"/>
    <p:sldId id="450" r:id="rId25"/>
    <p:sldId id="298" r:id="rId26"/>
    <p:sldId id="362" r:id="rId27"/>
    <p:sldId id="258" r:id="rId28"/>
    <p:sldId id="466" r:id="rId29"/>
    <p:sldId id="467" r:id="rId30"/>
    <p:sldId id="913" r:id="rId31"/>
    <p:sldId id="914" r:id="rId32"/>
    <p:sldId id="915" r:id="rId33"/>
    <p:sldId id="912" r:id="rId34"/>
    <p:sldId id="300" r:id="rId35"/>
    <p:sldId id="916" r:id="rId36"/>
    <p:sldId id="264" r:id="rId37"/>
    <p:sldId id="278" r:id="rId38"/>
    <p:sldId id="276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78" autoAdjust="0"/>
    <p:restoredTop sz="94557" autoAdjust="0"/>
  </p:normalViewPr>
  <p:slideViewPr>
    <p:cSldViewPr snapToGrid="0" snapToObjects="1" showGuides="1">
      <p:cViewPr varScale="1">
        <p:scale>
          <a:sx n="113" d="100"/>
          <a:sy n="113" d="100"/>
        </p:scale>
        <p:origin x="552" y="168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B0E7CE9-8D0E-CD44-A034-806633EFAED8}" type="datetimeFigureOut">
              <a:rPr lang="en-US"/>
              <a:pPr>
                <a:defRPr/>
              </a:pPr>
              <a:t>8/26/24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F126CD9-7BE9-D14A-9C75-515A238B8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8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C36DD0-CBA5-4B47-933D-9C12C0DB30F1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[Karan]</a:t>
            </a:r>
          </a:p>
          <a:p>
            <a:r>
              <a:rPr lang="en-US" dirty="0"/>
              <a:t>What does "sparsity" mean in ML? Replace dense with sparse.</a:t>
            </a:r>
          </a:p>
          <a:p>
            <a:endParaRPr lang="en-US" dirty="0"/>
          </a:p>
          <a:p>
            <a:r>
              <a:rPr lang="en-US" dirty="0"/>
              <a:t>[Neel] You lose steam in the middle, I'm unsure why </a:t>
            </a:r>
            <a:r>
              <a:rPr lang="en-US" dirty="0" err="1"/>
              <a:t>youre</a:t>
            </a:r>
            <a:r>
              <a:rPr lang="en-US" dirty="0"/>
              <a:t> telling me this.</a:t>
            </a:r>
          </a:p>
          <a:p>
            <a:r>
              <a:rPr lang="en-US" dirty="0"/>
              <a:t>What are things I should try to understand, and what are things I should ignore.</a:t>
            </a:r>
          </a:p>
          <a:p>
            <a:r>
              <a:rPr lang="en-US" dirty="0"/>
              <a:t>Need to succinctly articulate your research style.</a:t>
            </a:r>
          </a:p>
          <a:p>
            <a:r>
              <a:rPr lang="en-US" dirty="0"/>
              <a:t>What you're doing: looking at </a:t>
            </a:r>
            <a:r>
              <a:rPr lang="en-US" dirty="0" err="1"/>
              <a:t>effieincy</a:t>
            </a:r>
            <a:r>
              <a:rPr lang="en-US" dirty="0"/>
              <a:t> by </a:t>
            </a:r>
            <a:r>
              <a:rPr lang="en-US" dirty="0" err="1"/>
              <a:t>understanidng</a:t>
            </a:r>
            <a:r>
              <a:rPr lang="en-US" dirty="0"/>
              <a:t> "how computers work" and understanding "</a:t>
            </a:r>
            <a:r>
              <a:rPr lang="en-US" dirty="0" err="1"/>
              <a:t>foundabmental</a:t>
            </a:r>
            <a:r>
              <a:rPr lang="en-US" dirty="0"/>
              <a:t> mathematics for </a:t>
            </a:r>
            <a:r>
              <a:rPr lang="en-US" dirty="0" err="1"/>
              <a:t>efficinecy</a:t>
            </a:r>
            <a:r>
              <a:rPr lang="en-US" dirty="0"/>
              <a:t>".</a:t>
            </a:r>
          </a:p>
          <a:p>
            <a:endParaRPr lang="en-US" dirty="0"/>
          </a:p>
          <a:p>
            <a:r>
              <a:rPr lang="en-US" dirty="0"/>
              <a:t>[Sarah] blurry fig, slide number small.</a:t>
            </a:r>
          </a:p>
          <a:p>
            <a:r>
              <a:rPr lang="en-US" dirty="0"/>
              <a:t>Title: what's question. The answer is "</a:t>
            </a:r>
            <a:r>
              <a:rPr lang="en-US" dirty="0" err="1"/>
              <a:t>matmul</a:t>
            </a:r>
            <a:r>
              <a:rPr lang="en-US" dirty="0"/>
              <a:t>".</a:t>
            </a:r>
          </a:p>
          <a:p>
            <a:r>
              <a:rPr lang="en-US" dirty="0"/>
              <a:t>Floating text.</a:t>
            </a:r>
          </a:p>
          <a:p>
            <a:r>
              <a:rPr lang="en-US" dirty="0"/>
              <a:t>Enough text to help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138712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DFC0B-75B0-A342-87A6-D7ED2CE49F31}" type="datetime1">
              <a:rPr lang="en-US"/>
              <a:pPr>
                <a:defRPr/>
              </a:pPr>
              <a:t>8/26/24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E3B3-1E5E-584A-87C8-603A2A210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3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375E-6E66-F141-B250-CF2365A7F03A}" type="datetime1">
              <a:rPr lang="en-US"/>
              <a:pPr>
                <a:defRPr/>
              </a:pPr>
              <a:t>8/26/24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14C36-DF28-4440-951C-C985D294A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9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76642-EEC1-7D41-9112-3DF500073D82}" type="datetime1">
              <a:rPr lang="en-US"/>
              <a:pPr>
                <a:defRPr/>
              </a:pPr>
              <a:t>8/26/24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05D54-5DAD-EF41-BD9A-54468FA48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E0EFE-59E6-9D41-AB86-94CB2E01244E}" type="datetime1">
              <a:rPr lang="en-US"/>
              <a:pPr>
                <a:defRPr/>
              </a:pPr>
              <a:t>8/26/24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7D8FE-08FC-6B4A-8DC5-192647992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1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80D30-D88B-C54A-BF9D-97F00D5E6FFD}" type="datetime1">
              <a:rPr lang="en-US"/>
              <a:pPr>
                <a:defRPr/>
              </a:pPr>
              <a:t>8/26/24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F65D8-825A-5F47-BAA6-9957D34AE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2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430D3-BE7B-1E48-9A13-1195190BB049}" type="datetime1">
              <a:rPr lang="en-US"/>
              <a:pPr>
                <a:defRPr/>
              </a:pPr>
              <a:t>8/26/24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63A3-09A4-6B43-BC5B-E6529700F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10D9F-DB0B-EA4F-A513-66DDE23C2EB0}" type="datetime1">
              <a:rPr lang="en-US"/>
              <a:pPr>
                <a:defRPr/>
              </a:pPr>
              <a:t>8/26/24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4585-5409-AE4C-A4B1-25925E977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4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7518-09B4-844A-A2B8-D4B0D618D007}" type="datetime1">
              <a:rPr lang="en-US"/>
              <a:pPr>
                <a:defRPr/>
              </a:pPr>
              <a:t>8/26/24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574B-9F6E-4846-844F-52F953C81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2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009E1-0973-264C-A2F9-6D8BBB6359D5}" type="datetime1">
              <a:rPr lang="en-US"/>
              <a:pPr>
                <a:defRPr/>
              </a:pPr>
              <a:t>8/26/24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A4358-AC4B-1540-9ED1-CB984E3D0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30E2B-D09B-134E-83B4-49E010D754BE}" type="datetime1">
              <a:rPr lang="en-US"/>
              <a:pPr>
                <a:defRPr/>
              </a:pPr>
              <a:t>8/26/24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7304-6F50-4A4D-B541-FE58FAA4B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8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F72CE-62D0-0F4C-B928-544C1825B08E}" type="datetime1">
              <a:rPr lang="en-US"/>
              <a:pPr>
                <a:defRPr/>
              </a:pPr>
              <a:t>8/26/24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87E23-AFDB-974A-8245-34FB5228A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998FAD1-6817-B842-8394-C48318528391}" type="datetime1">
              <a:rPr lang="en-US"/>
              <a:pPr>
                <a:defRPr/>
              </a:pPr>
              <a:t>8/26/24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A439E50-85A1-0D4B-90C5-4C5BF9994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1267" y="2065274"/>
            <a:ext cx="3164749" cy="249299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+mn-lt"/>
                <a:ea typeface="+mn-ea"/>
                <a:cs typeface="+mn-cs"/>
              </a:rPr>
              <a:t>Welcome</a:t>
            </a:r>
            <a:r>
              <a:rPr lang="en-US" sz="3600" dirty="0"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  <a:cs typeface="+mn-cs"/>
              </a:rPr>
              <a:t>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latin typeface="+mn-lt"/>
                <a:ea typeface="+mn-ea"/>
                <a:cs typeface="+mn-cs"/>
              </a:rPr>
              <a:t>CSE 331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A8E77-05B6-D447-BCB9-7AA9899A9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506948" cy="68807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Accessibility Resources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711200" y="2373313"/>
            <a:ext cx="65166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>
                <a:latin typeface="Calibri" charset="0"/>
              </a:rPr>
              <a:t>Information included in the syllabus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71401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In short, let me know and consult with </a:t>
            </a:r>
            <a:r>
              <a:rPr lang="en-US" sz="2000" dirty="0"/>
              <a:t>Accessibility Resources</a:t>
            </a:r>
            <a:endParaRPr lang="en-US" sz="21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alendar&#10;&#10;Description automatically generated">
            <a:extLst>
              <a:ext uri="{FF2B5EF4-FFF2-40B4-BE49-F238E27FC236}">
                <a16:creationId xmlns:a16="http://schemas.microsoft.com/office/drawing/2014/main" id="{B4BFF182-1986-D91E-FA99-DE5BF77FC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6496"/>
            <a:ext cx="9144000" cy="5813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Stop Shop for the Course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976" y="2946299"/>
            <a:ext cx="7505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http://www-</a:t>
            </a:r>
            <a:r>
              <a:rPr lang="en-US" sz="2000" dirty="0" err="1">
                <a:solidFill>
                  <a:srgbClr val="FF0000"/>
                </a:solidFill>
              </a:rPr>
              <a:t>student.cse.buffalo.edu</a:t>
            </a:r>
            <a:r>
              <a:rPr lang="en-US" sz="2000" dirty="0">
                <a:solidFill>
                  <a:srgbClr val="FF0000"/>
                </a:solidFill>
              </a:rPr>
              <a:t>/~</a:t>
            </a:r>
            <a:r>
              <a:rPr lang="en-US" sz="2000" dirty="0" err="1">
                <a:solidFill>
                  <a:srgbClr val="FF0000"/>
                </a:solidFill>
              </a:rPr>
              <a:t>atri</a:t>
            </a:r>
            <a:r>
              <a:rPr lang="en-US" sz="2000" dirty="0">
                <a:solidFill>
                  <a:srgbClr val="FF0000"/>
                </a:solidFill>
              </a:rPr>
              <a:t>/cse331/fall24/</a:t>
            </a:r>
            <a:r>
              <a:rPr lang="en-US" sz="2000" dirty="0" err="1">
                <a:solidFill>
                  <a:srgbClr val="FF0000"/>
                </a:solidFill>
              </a:rPr>
              <a:t>index.html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FDCEB77-92E8-99C7-A01E-68B7E35AD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834" y="494775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86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things to remember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5412" y="3004638"/>
            <a:ext cx="37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 NOT CHEAT!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8154" y="1740803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WORK HARD!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013" y="4277096"/>
            <a:ext cx="440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READ CAREFULLY!</a:t>
            </a:r>
          </a:p>
        </p:txBody>
      </p:sp>
    </p:spTree>
    <p:extLst>
      <p:ext uri="{BB962C8B-B14F-4D97-AF65-F5344CB8AC3E}">
        <p14:creationId xmlns:p14="http://schemas.microsoft.com/office/powerpoint/2010/main" val="151783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Wait.. What???</a:t>
            </a:r>
          </a:p>
        </p:txBody>
      </p:sp>
      <p:pic>
        <p:nvPicPr>
          <p:cNvPr id="3" name="Picture 3" descr="DSC_01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6075"/>
            <a:ext cx="3667744" cy="434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76578" y="2105826"/>
            <a:ext cx="4700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sure you follow submission</a:t>
            </a:r>
          </a:p>
          <a:p>
            <a:r>
              <a:rPr lang="en-US" sz="2400" dirty="0"/>
              <a:t>instructions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6578" y="4200850"/>
            <a:ext cx="4102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sure you read problem</a:t>
            </a:r>
          </a:p>
          <a:p>
            <a:r>
              <a:rPr lang="en-US" sz="2400" dirty="0"/>
              <a:t>statements carefully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710667" y="3086401"/>
            <a:ext cx="3794258" cy="1001924"/>
          </a:xfrm>
          <a:prstGeom prst="cloudCallout">
            <a:avLst>
              <a:gd name="adj1" fmla="val -18714"/>
              <a:gd name="adj2" fmla="val 43247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Two most common ways of losing points</a:t>
            </a:r>
          </a:p>
        </p:txBody>
      </p:sp>
    </p:spTree>
    <p:extLst>
      <p:ext uri="{BB962C8B-B14F-4D97-AF65-F5344CB8AC3E}">
        <p14:creationId xmlns:p14="http://schemas.microsoft.com/office/powerpoint/2010/main" val="389567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Academic Dishonesty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All your submissions must be your own work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Penalty: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Minimum: A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grade reduction in course</a:t>
            </a:r>
            <a:r>
              <a:rPr lang="en-US" sz="2200" dirty="0">
                <a:latin typeface="Calibri" charset="0"/>
                <a:ea typeface="ＭＳ Ｐゴシック" charset="0"/>
              </a:rPr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Possible: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F</a:t>
            </a:r>
            <a:r>
              <a:rPr lang="en-US" sz="2200" dirty="0">
                <a:latin typeface="Calibri" charset="0"/>
                <a:ea typeface="ＭＳ Ｐゴシック" charset="0"/>
              </a:rPr>
              <a:t> (or higher penalty) if warranted</a:t>
            </a:r>
            <a:endParaRPr lang="en-US" altLang="ja-JP" sz="2200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YOUR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 responsibility to know what is cheating, plagiarism etc.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If not sure, come talk to me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Excuses like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I have a job,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This was OK earlier/in my country,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“This course is hard,” etc. 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 WORK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 DO NOT HAVE ANY PATIENCE WITH ANY CHEATING :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 WILL GET A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GRADE REDUCTION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IN THE COURSE 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FOR YOUR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FIRST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MISTAKE</a:t>
            </a:r>
            <a:endParaRPr lang="en-US" altLang="ja-JP" sz="2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altLang="ja-JP" sz="26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2200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625" y="5159375"/>
            <a:ext cx="8112125" cy="1406525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AB17D4-113B-C9D9-180C-18CDED0DF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Withdrawing a suspect submission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52D5C-DEDB-2775-6002-4E6D8BFEC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8146"/>
            <a:ext cx="9101226" cy="37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35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16E10A-2765-C5F0-194D-C7A852DD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</a:t>
            </a:r>
            <a:r>
              <a:rPr lang="en-US" dirty="0" err="1"/>
              <a:t>ChatGPT</a:t>
            </a:r>
            <a:r>
              <a:rPr lang="en-US" dirty="0"/>
              <a:t> is not allowed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D63E6-F5A6-AA73-2176-E4E4588A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16" y="1264088"/>
            <a:ext cx="5894101" cy="880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94AFF3-CA98-1027-7C8F-2AB51366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3" y="2532991"/>
            <a:ext cx="4136779" cy="3031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F594A1-7348-DA37-E1D9-02683ED43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367" y="2575470"/>
            <a:ext cx="45085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8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9E50-3575-F084-A702-FA84847A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spirit of trust but verify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044ED-D018-975A-D695-D4793D44F06B}"/>
              </a:ext>
            </a:extLst>
          </p:cNvPr>
          <p:cNvSpPr txBox="1"/>
          <p:nvPr/>
        </p:nvSpPr>
        <p:spPr>
          <a:xfrm>
            <a:off x="816228" y="1828800"/>
            <a:ext cx="751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TAs will have access to a database of </a:t>
            </a:r>
            <a:r>
              <a:rPr lang="en-US" dirty="0" err="1"/>
              <a:t>ChatGPT</a:t>
            </a:r>
            <a:r>
              <a:rPr lang="en-US" dirty="0"/>
              <a:t> answers to cross check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34129-6DE0-4C41-3909-8CBA56B71472}"/>
              </a:ext>
            </a:extLst>
          </p:cNvPr>
          <p:cNvSpPr txBox="1"/>
          <p:nvPr/>
        </p:nvSpPr>
        <p:spPr>
          <a:xfrm>
            <a:off x="830317" y="2722179"/>
            <a:ext cx="709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It’s no fun failing any of you but </a:t>
            </a:r>
            <a:r>
              <a:rPr lang="en-US" b="1" dirty="0">
                <a:solidFill>
                  <a:srgbClr val="FF0000"/>
                </a:solidFill>
              </a:rPr>
              <a:t>use of </a:t>
            </a:r>
            <a:r>
              <a:rPr lang="en-US" b="1" dirty="0" err="1">
                <a:solidFill>
                  <a:srgbClr val="FF0000"/>
                </a:solidFill>
              </a:rPr>
              <a:t>ChatGPT</a:t>
            </a:r>
            <a:r>
              <a:rPr lang="en-US" b="1" dirty="0">
                <a:solidFill>
                  <a:srgbClr val="FF0000"/>
                </a:solidFill>
              </a:rPr>
              <a:t> will result in an F</a:t>
            </a:r>
          </a:p>
        </p:txBody>
      </p:sp>
    </p:spTree>
    <p:extLst>
      <p:ext uri="{BB962C8B-B14F-4D97-AF65-F5344CB8AC3E}">
        <p14:creationId xmlns:p14="http://schemas.microsoft.com/office/powerpoint/2010/main" val="2680511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16E10A-2765-C5F0-194D-C7A852DD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</a:t>
            </a:r>
            <a:r>
              <a:rPr lang="en-US" dirty="0" err="1"/>
              <a:t>ChatGPT</a:t>
            </a:r>
            <a:r>
              <a:rPr lang="en-US" dirty="0"/>
              <a:t> is not allowed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D63E6-F5A6-AA73-2176-E4E4588A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16" y="1264088"/>
            <a:ext cx="5894101" cy="880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94AFF3-CA98-1027-7C8F-2AB51366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3" y="2532991"/>
            <a:ext cx="4136779" cy="3031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F594A1-7348-DA37-E1D9-02683ED43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367" y="2575470"/>
            <a:ext cx="4508500" cy="294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856369-18F0-D11E-56FF-0717DF6BC994}"/>
              </a:ext>
            </a:extLst>
          </p:cNvPr>
          <p:cNvSpPr/>
          <p:nvPr/>
        </p:nvSpPr>
        <p:spPr>
          <a:xfrm>
            <a:off x="4548367" y="3079531"/>
            <a:ext cx="4374916" cy="62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103A-4180-714C-A681-55F43868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jobs will be done by 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E308-A2EB-CF40-9418-29178C009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218"/>
            <a:ext cx="9144000" cy="50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5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Let’s do some introductions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62100" y="1358900"/>
            <a:ext cx="6019800" cy="5387975"/>
            <a:chOff x="1561895" y="1358900"/>
            <a:chExt cx="6020210" cy="5387777"/>
          </a:xfrm>
        </p:grpSpPr>
        <p:pic>
          <p:nvPicPr>
            <p:cNvPr id="15363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0" y="1358900"/>
              <a:ext cx="5080000" cy="5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4" name="TextBox 5"/>
            <p:cNvSpPr txBox="1">
              <a:spLocks noChangeArrowheads="1"/>
            </p:cNvSpPr>
            <p:nvPr/>
          </p:nvSpPr>
          <p:spPr bwMode="auto">
            <a:xfrm>
              <a:off x="1561895" y="6438900"/>
              <a:ext cx="602021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Calibri" charset="0"/>
                </a:rPr>
                <a:t>http://www.zazzle.com/warning_teaching_assistant_bag-149882665435161818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103A-4180-714C-A681-55F43868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jobs will be done by 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70A91-8BA8-8F40-B59F-E02E1130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7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07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FF45-CFEC-7129-AB68-FACBA8D4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happened sooner than expected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818C7-C718-59AE-8024-63DFE3000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93" y="1316850"/>
            <a:ext cx="7861957" cy="554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81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760A-16C7-014F-8AA9-B86421AC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am I doomed?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2D47B-BAE1-944D-A3A0-A2A3C2A24817}"/>
              </a:ext>
            </a:extLst>
          </p:cNvPr>
          <p:cNvSpPr txBox="1"/>
          <p:nvPr/>
        </p:nvSpPr>
        <p:spPr>
          <a:xfrm>
            <a:off x="626849" y="1503948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will still be room for high level </a:t>
            </a:r>
            <a:r>
              <a:rPr lang="en-US" sz="2400" i="1" dirty="0"/>
              <a:t>algorithmic </a:t>
            </a:r>
            <a:r>
              <a:rPr lang="en-US" sz="2400" dirty="0"/>
              <a:t>thinking!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0CBB9-C6BA-4E4D-8EBB-830EDBDC8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51" y="4626143"/>
            <a:ext cx="7696200" cy="21717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DAF943E-A103-E04A-9064-93A600D862AE}"/>
              </a:ext>
            </a:extLst>
          </p:cNvPr>
          <p:cNvGrpSpPr/>
          <p:nvPr/>
        </p:nvGrpSpPr>
        <p:grpSpPr>
          <a:xfrm>
            <a:off x="820951" y="2114778"/>
            <a:ext cx="8130542" cy="2362200"/>
            <a:chOff x="820951" y="2114778"/>
            <a:chExt cx="8130542" cy="2362200"/>
          </a:xfrm>
        </p:grpSpPr>
        <p:pic>
          <p:nvPicPr>
            <p:cNvPr id="5122" name="Picture 2" descr="Image result for leslie lamport">
              <a:extLst>
                <a:ext uri="{FF2B5EF4-FFF2-40B4-BE49-F238E27FC236}">
                  <a16:creationId xmlns:a16="http://schemas.microsoft.com/office/drawing/2014/main" id="{190A59B5-15B9-6C4B-889B-2C28D06E8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51" y="2114778"/>
              <a:ext cx="1854200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68C2F6-7DED-3841-A2A2-259F4627A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3830" y="2231857"/>
              <a:ext cx="5967663" cy="2175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559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309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44A44-96F0-7E57-05AC-C0905BD17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 on course policies?</a:t>
            </a:r>
          </a:p>
        </p:txBody>
      </p:sp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5BB13362-BE34-6AE7-FB22-F489243C4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7527"/>
            <a:ext cx="9187173" cy="33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86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This course: how to solve problems!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521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2362200" y="6477000"/>
            <a:ext cx="1447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FFFF00"/>
                </a:solidFill>
                <a:latin typeface="Calibri" charset="0"/>
              </a:rPr>
              <a:t>http://xkcd.com/173/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should I care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18" y="1210235"/>
            <a:ext cx="3671094" cy="55282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A6151-48DC-4EDD-6288-5ECD0522E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know twitter </a:t>
            </a:r>
            <a:r>
              <a:rPr lang="en-US" dirty="0" err="1"/>
              <a:t>ain’t</a:t>
            </a:r>
            <a:r>
              <a:rPr lang="en-US" dirty="0"/>
              <a:t> that cool any more but..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312038-6719-E094-D811-1255735B3C3E}"/>
              </a:ext>
            </a:extLst>
          </p:cNvPr>
          <p:cNvSpPr txBox="1"/>
          <p:nvPr/>
        </p:nvSpPr>
        <p:spPr>
          <a:xfrm>
            <a:off x="1417834" y="2125266"/>
            <a:ext cx="274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I’ll start off with a tweet…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DA2F43-9DDF-9683-7FA5-527C31C791D5}"/>
              </a:ext>
            </a:extLst>
          </p:cNvPr>
          <p:cNvGrpSpPr/>
          <p:nvPr/>
        </p:nvGrpSpPr>
        <p:grpSpPr>
          <a:xfrm>
            <a:off x="1249916" y="2682252"/>
            <a:ext cx="5312268" cy="2662018"/>
            <a:chOff x="1666554" y="2433335"/>
            <a:chExt cx="7083024" cy="35493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48A796-199A-BD24-40AD-338FD9BE0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6554" y="2433335"/>
              <a:ext cx="7083024" cy="321745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26CBD9-1A05-CF79-C0A3-6533441C1D41}"/>
                </a:ext>
              </a:extLst>
            </p:cNvPr>
            <p:cNvSpPr txBox="1"/>
            <p:nvPr/>
          </p:nvSpPr>
          <p:spPr>
            <a:xfrm>
              <a:off x="2157573" y="5674916"/>
              <a:ext cx="409342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https://</a:t>
              </a:r>
              <a:r>
                <a:rPr lang="en-US" sz="9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twitter.com</a:t>
              </a:r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</a:t>
              </a:r>
              <a:r>
                <a:rPr lang="en-US" sz="9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sytelus</a:t>
              </a:r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/status/1644546251302621184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05E27C-7CD5-9D47-CB4A-F9C47778A943}"/>
              </a:ext>
            </a:extLst>
          </p:cNvPr>
          <p:cNvGrpSpPr/>
          <p:nvPr/>
        </p:nvGrpSpPr>
        <p:grpSpPr>
          <a:xfrm>
            <a:off x="7062975" y="2129373"/>
            <a:ext cx="1077515" cy="1863526"/>
            <a:chOff x="9417299" y="1696164"/>
            <a:chExt cx="1436687" cy="2484701"/>
          </a:xfrm>
        </p:grpSpPr>
        <p:pic>
          <p:nvPicPr>
            <p:cNvPr id="1026" name="Picture 2" descr="Tri Dao">
              <a:extLst>
                <a:ext uri="{FF2B5EF4-FFF2-40B4-BE49-F238E27FC236}">
                  <a16:creationId xmlns:a16="http://schemas.microsoft.com/office/drawing/2014/main" id="{7A0EFE74-2346-DC87-8AB1-1982B017DA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7299" y="1696164"/>
              <a:ext cx="1436687" cy="1911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20A96B-2BC6-55C6-C123-D2E09A1BF2B4}"/>
                </a:ext>
              </a:extLst>
            </p:cNvPr>
            <p:cNvSpPr txBox="1"/>
            <p:nvPr/>
          </p:nvSpPr>
          <p:spPr>
            <a:xfrm>
              <a:off x="9883739" y="3688422"/>
              <a:ext cx="59383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Tri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B826DC-7784-F51E-3009-3CF21A17FEE5}"/>
              </a:ext>
            </a:extLst>
          </p:cNvPr>
          <p:cNvGrpSpPr/>
          <p:nvPr/>
        </p:nvGrpSpPr>
        <p:grpSpPr>
          <a:xfrm>
            <a:off x="7062974" y="4035920"/>
            <a:ext cx="1077516" cy="1446848"/>
            <a:chOff x="9417299" y="4238228"/>
            <a:chExt cx="1436688" cy="1929131"/>
          </a:xfrm>
        </p:grpSpPr>
        <p:pic>
          <p:nvPicPr>
            <p:cNvPr id="1028" name="Picture 4" descr="Picture of Dan Fu">
              <a:extLst>
                <a:ext uri="{FF2B5EF4-FFF2-40B4-BE49-F238E27FC236}">
                  <a16:creationId xmlns:a16="http://schemas.microsoft.com/office/drawing/2014/main" id="{1939B43A-04C7-F7AB-6905-C7D336682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7299" y="4238228"/>
              <a:ext cx="1436688" cy="1436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209968-CF9F-8483-750C-61B31967CBDF}"/>
                </a:ext>
              </a:extLst>
            </p:cNvPr>
            <p:cNvSpPr txBox="1"/>
            <p:nvPr/>
          </p:nvSpPr>
          <p:spPr>
            <a:xfrm>
              <a:off x="9883738" y="5674916"/>
              <a:ext cx="81047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609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DAF4C-691F-A221-022A-3EDDD2A27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FlashAttention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F2C16-E19D-C4BC-B1A8-74B0EE6D0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11225"/>
            <a:ext cx="4455455" cy="37156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454F32A-1ED1-2C72-201C-7DACB0E2DEF2}"/>
              </a:ext>
            </a:extLst>
          </p:cNvPr>
          <p:cNvGrpSpPr/>
          <p:nvPr/>
        </p:nvGrpSpPr>
        <p:grpSpPr>
          <a:xfrm>
            <a:off x="4891161" y="1058894"/>
            <a:ext cx="4135464" cy="4898844"/>
            <a:chOff x="6521548" y="268859"/>
            <a:chExt cx="5513952" cy="65317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18BDFF-F63D-6FDF-E050-470505079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1548" y="268859"/>
              <a:ext cx="5513952" cy="62240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A9F277-D2E2-2ABF-FF25-1F644C7F817A}"/>
                </a:ext>
              </a:extLst>
            </p:cNvPr>
            <p:cNvSpPr txBox="1"/>
            <p:nvPr/>
          </p:nvSpPr>
          <p:spPr>
            <a:xfrm>
              <a:off x="7900416" y="6492875"/>
              <a:ext cx="324704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https://</a:t>
              </a:r>
              <a:r>
                <a:rPr lang="en-US" sz="9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github.com</a:t>
              </a:r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/Dao-</a:t>
              </a:r>
              <a:r>
                <a:rPr lang="en-US" sz="9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AILab</a:t>
              </a:r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/flash-attention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375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3C283-BE6B-6DDC-6AD7-8913C2832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what does </a:t>
            </a:r>
            <a:r>
              <a:rPr lang="en-US" dirty="0" err="1"/>
              <a:t>FlashAttention</a:t>
            </a:r>
            <a:r>
              <a:rPr lang="en-US" dirty="0"/>
              <a:t>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260BC-8508-A296-3662-C3D6A29D85C9}"/>
              </a:ext>
            </a:extLst>
          </p:cNvPr>
          <p:cNvSpPr txBox="1"/>
          <p:nvPr/>
        </p:nvSpPr>
        <p:spPr>
          <a:xfrm>
            <a:off x="804672" y="212526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over simplifying things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DA7EF-D53A-0D08-2087-0A81C7F26D15}"/>
              </a:ext>
            </a:extLst>
          </p:cNvPr>
          <p:cNvSpPr txBox="1"/>
          <p:nvPr/>
        </p:nvSpPr>
        <p:spPr>
          <a:xfrm>
            <a:off x="3607872" y="2125266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then some more but….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17560E-C826-9F5B-28B7-716317DBC6AD}"/>
              </a:ext>
            </a:extLst>
          </p:cNvPr>
          <p:cNvGrpSpPr/>
          <p:nvPr/>
        </p:nvGrpSpPr>
        <p:grpSpPr>
          <a:xfrm>
            <a:off x="850089" y="2650318"/>
            <a:ext cx="7951857" cy="2968124"/>
            <a:chOff x="1133452" y="2390757"/>
            <a:chExt cx="10602475" cy="39574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1C5A43-E057-6DB3-892B-D41B14E11E32}"/>
                </a:ext>
              </a:extLst>
            </p:cNvPr>
            <p:cNvSpPr txBox="1"/>
            <p:nvPr/>
          </p:nvSpPr>
          <p:spPr>
            <a:xfrm>
              <a:off x="1133452" y="5855813"/>
              <a:ext cx="1060247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FlashAttention</a:t>
              </a:r>
              <a:r>
                <a:rPr lang="en-US" dirty="0"/>
                <a:t> helps </a:t>
              </a:r>
              <a:r>
                <a:rPr lang="en-US" dirty="0" err="1"/>
                <a:t>ChatGPT</a:t>
              </a:r>
              <a:r>
                <a:rPr lang="en-US" dirty="0"/>
                <a:t> (or other similar models) write longer essays!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04B0AD-F85D-0CE4-E663-BF2DC2FB9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3452" y="2390757"/>
              <a:ext cx="8938654" cy="3193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770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TAs first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80791" y="2748486"/>
            <a:ext cx="69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Vincent</a:t>
            </a:r>
          </a:p>
        </p:txBody>
      </p:sp>
      <p:pic>
        <p:nvPicPr>
          <p:cNvPr id="1030" name="Picture 6" descr="Junyan">
            <a:extLst>
              <a:ext uri="{FF2B5EF4-FFF2-40B4-BE49-F238E27FC236}">
                <a16:creationId xmlns:a16="http://schemas.microsoft.com/office/drawing/2014/main" id="{04D2A7B7-A64C-71BA-D6F1-43CADD11B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074" y="1725301"/>
            <a:ext cx="992521" cy="99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ry">
            <a:extLst>
              <a:ext uri="{FF2B5EF4-FFF2-40B4-BE49-F238E27FC236}">
                <a16:creationId xmlns:a16="http://schemas.microsoft.com/office/drawing/2014/main" id="{33499A68-89D3-9904-7E6D-6A45257F5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32" y="1725300"/>
            <a:ext cx="992522" cy="9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Wei">
            <a:extLst>
              <a:ext uri="{FF2B5EF4-FFF2-40B4-BE49-F238E27FC236}">
                <a16:creationId xmlns:a16="http://schemas.microsoft.com/office/drawing/2014/main" id="{87A3233A-B61C-9FB5-6B8D-F5DA9BA12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001" y="1724382"/>
            <a:ext cx="823738" cy="9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D9AB98-404E-12D7-EEE0-F538526D4B4D}"/>
              </a:ext>
            </a:extLst>
          </p:cNvPr>
          <p:cNvSpPr txBox="1"/>
          <p:nvPr/>
        </p:nvSpPr>
        <p:spPr>
          <a:xfrm>
            <a:off x="143051" y="2748486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Andrew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F2ECE3-2010-3E67-96B5-831E32E0D400}"/>
              </a:ext>
            </a:extLst>
          </p:cNvPr>
          <p:cNvSpPr txBox="1"/>
          <p:nvPr/>
        </p:nvSpPr>
        <p:spPr>
          <a:xfrm>
            <a:off x="3361362" y="2748486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Junyan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FD2187-CCC0-AD9D-2D7E-CF1413BA6EC6}"/>
              </a:ext>
            </a:extLst>
          </p:cNvPr>
          <p:cNvSpPr txBox="1"/>
          <p:nvPr/>
        </p:nvSpPr>
        <p:spPr>
          <a:xfrm>
            <a:off x="4723972" y="2748486"/>
            <a:ext cx="678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2F4B00-0F37-D07A-AD27-45B36EF4DC58}"/>
              </a:ext>
            </a:extLst>
          </p:cNvPr>
          <p:cNvSpPr txBox="1"/>
          <p:nvPr/>
        </p:nvSpPr>
        <p:spPr>
          <a:xfrm>
            <a:off x="7219904" y="2747568"/>
            <a:ext cx="678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A06D0E-3D56-E9AD-869E-172E2F2284A7}"/>
              </a:ext>
            </a:extLst>
          </p:cNvPr>
          <p:cNvSpPr txBox="1"/>
          <p:nvPr/>
        </p:nvSpPr>
        <p:spPr>
          <a:xfrm>
            <a:off x="2237798" y="2748486"/>
            <a:ext cx="678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Daniel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BE27BB-E0FB-7B10-261B-A9589F14C452}"/>
              </a:ext>
            </a:extLst>
          </p:cNvPr>
          <p:cNvSpPr txBox="1"/>
          <p:nvPr/>
        </p:nvSpPr>
        <p:spPr>
          <a:xfrm>
            <a:off x="5937298" y="2744813"/>
            <a:ext cx="865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Rico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FC651-477E-9686-2A39-F1F0011CA66F}"/>
              </a:ext>
            </a:extLst>
          </p:cNvPr>
          <p:cNvSpPr txBox="1"/>
          <p:nvPr/>
        </p:nvSpPr>
        <p:spPr>
          <a:xfrm>
            <a:off x="8109477" y="2820068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Jack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49E3F2-7C75-1197-8FEF-7401A64BDF26}"/>
              </a:ext>
            </a:extLst>
          </p:cNvPr>
          <p:cNvSpPr txBox="1"/>
          <p:nvPr/>
        </p:nvSpPr>
        <p:spPr>
          <a:xfrm>
            <a:off x="289660" y="5231622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Shreya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B35538-8D92-70E9-6BA7-D008E4025B09}"/>
              </a:ext>
            </a:extLst>
          </p:cNvPr>
          <p:cNvSpPr txBox="1"/>
          <p:nvPr/>
        </p:nvSpPr>
        <p:spPr>
          <a:xfrm>
            <a:off x="1322864" y="5231622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Mingi</a:t>
            </a:r>
            <a:endParaRPr lang="en-US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9912DC-05D0-CE1E-C556-5FBC933BEDBB}"/>
              </a:ext>
            </a:extLst>
          </p:cNvPr>
          <p:cNvSpPr txBox="1"/>
          <p:nvPr/>
        </p:nvSpPr>
        <p:spPr>
          <a:xfrm>
            <a:off x="2421666" y="5229784"/>
            <a:ext cx="896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Vipassana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48F56E-1A49-1790-1E17-038725C4E8F9}"/>
              </a:ext>
            </a:extLst>
          </p:cNvPr>
          <p:cNvSpPr txBox="1"/>
          <p:nvPr/>
        </p:nvSpPr>
        <p:spPr>
          <a:xfrm>
            <a:off x="3788759" y="5229784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Rachel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994CD9-FC9F-0582-305C-8F3EEA050AE9}"/>
              </a:ext>
            </a:extLst>
          </p:cNvPr>
          <p:cNvSpPr txBox="1"/>
          <p:nvPr/>
        </p:nvSpPr>
        <p:spPr>
          <a:xfrm>
            <a:off x="4945598" y="5229784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John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AED58F-2250-AA2C-425A-9E44FBA13A19}"/>
              </a:ext>
            </a:extLst>
          </p:cNvPr>
          <p:cNvSpPr txBox="1"/>
          <p:nvPr/>
        </p:nvSpPr>
        <p:spPr>
          <a:xfrm>
            <a:off x="6237397" y="5231622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ester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CB9A80-AED5-5AFB-04E0-C4076B2F2475}"/>
              </a:ext>
            </a:extLst>
          </p:cNvPr>
          <p:cNvSpPr txBox="1"/>
          <p:nvPr/>
        </p:nvSpPr>
        <p:spPr>
          <a:xfrm>
            <a:off x="7210468" y="5229786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Arnav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7DC60E-A177-B31A-4C4B-21D91841D1DF}"/>
              </a:ext>
            </a:extLst>
          </p:cNvPr>
          <p:cNvSpPr txBox="1"/>
          <p:nvPr/>
        </p:nvSpPr>
        <p:spPr>
          <a:xfrm>
            <a:off x="8209771" y="5229785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Mark</a:t>
            </a:r>
          </a:p>
        </p:txBody>
      </p:sp>
      <p:pic>
        <p:nvPicPr>
          <p:cNvPr id="3" name="Picture 2" descr="Andrew">
            <a:extLst>
              <a:ext uri="{FF2B5EF4-FFF2-40B4-BE49-F238E27FC236}">
                <a16:creationId xmlns:a16="http://schemas.microsoft.com/office/drawing/2014/main" id="{55395D3D-FF34-D122-61A7-167D4C629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3" y="1717385"/>
            <a:ext cx="678392" cy="10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AA12888-4665-926A-CB98-7A2CDA49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69" y="1723466"/>
            <a:ext cx="744391" cy="99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915855F-6773-7884-E02A-5D2474F5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656" y="1725300"/>
            <a:ext cx="783606" cy="9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15243EA-FBDB-76CC-7229-A0AC3A885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45" y="1724381"/>
            <a:ext cx="858596" cy="9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EB72557-DF75-0FC7-8361-6755D9729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40" y="1724381"/>
            <a:ext cx="677229" cy="10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0D6CA22-625E-A5D6-6FC7-223683DC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2" y="4135934"/>
            <a:ext cx="683277" cy="10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9E415004-CD9B-9BE9-0CD8-07CC84E54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04" y="4133684"/>
            <a:ext cx="1022124" cy="100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0143E00E-5951-FED6-AE1D-59E4D5556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02" y="4126841"/>
            <a:ext cx="865942" cy="102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7DA50BC7-E9C8-17E1-2DBC-B306D25BC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794" y="4142014"/>
            <a:ext cx="843733" cy="102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33D82E5A-5442-B617-0DEE-D0B25D515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54" y="4142014"/>
            <a:ext cx="927282" cy="103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ester">
            <a:extLst>
              <a:ext uri="{FF2B5EF4-FFF2-40B4-BE49-F238E27FC236}">
                <a16:creationId xmlns:a16="http://schemas.microsoft.com/office/drawing/2014/main" id="{E5EF7EFC-EE30-E74A-2D3B-9EF15D51D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79082" y="4281914"/>
            <a:ext cx="1020701" cy="76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C94DC290-8D80-B1A1-533D-D65FF7B03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572" y="4170347"/>
            <a:ext cx="822582" cy="10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63174832-2D40-E6FD-C0D8-D1A5F5F2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912" y="4170347"/>
            <a:ext cx="721418" cy="100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80FEE-5284-2A47-8CF8-7277A9E64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FlashAttention</a:t>
            </a:r>
            <a:r>
              <a:rPr lang="en-US" dirty="0"/>
              <a:t> is used everywhere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CE1CA79-F7A6-BD7E-445E-B3541DAA5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2" y="1417638"/>
            <a:ext cx="8789556" cy="461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33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99417-3039-D0B3-5BDA-189A6D005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Ph.D. student &gt; Multiple </a:t>
            </a:r>
            <a:r>
              <a:rPr lang="en-US" dirty="0" err="1"/>
              <a:t>Ph.D.s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D5DCF35-9A3C-133C-D8E6-B3F488223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62622"/>
            <a:ext cx="4538134" cy="2572801"/>
          </a:xfrm>
          <a:prstGeom prst="rect">
            <a:avLst/>
          </a:prstGeom>
        </p:spPr>
      </p:pic>
      <p:pic>
        <p:nvPicPr>
          <p:cNvPr id="6" name="Picture 5" descr="A text on a white background&#10;&#10;Description automatically generated">
            <a:extLst>
              <a:ext uri="{FF2B5EF4-FFF2-40B4-BE49-F238E27FC236}">
                <a16:creationId xmlns:a16="http://schemas.microsoft.com/office/drawing/2014/main" id="{EF9C0F5A-514A-9CC6-BDD8-06E73AB87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024508"/>
            <a:ext cx="7772400" cy="25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76004-C808-DAED-DA9E-3E936D93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the entire algorithm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6BE7FC-2C5A-DA9F-5560-DE36C409C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16" y="1417638"/>
            <a:ext cx="7509113" cy="450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5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AC3E400-577F-B74B-8373-C80A3E967D19}"/>
              </a:ext>
            </a:extLst>
          </p:cNvPr>
          <p:cNvSpPr txBox="1">
            <a:spLocks/>
          </p:cNvSpPr>
          <p:nvPr/>
        </p:nvSpPr>
        <p:spPr>
          <a:xfrm>
            <a:off x="340674" y="555015"/>
            <a:ext cx="8647878" cy="367871"/>
          </a:xfrm>
          <a:prstGeom prst="rect">
            <a:avLst/>
          </a:prstGeom>
        </p:spPr>
        <p:txBody>
          <a:bodyPr vert="horz" lIns="34290" tIns="17145" rIns="34290" bIns="17145" rtlCol="0" anchor="t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Aft>
                <a:spcPts val="225"/>
              </a:spcAft>
            </a:pPr>
            <a:r>
              <a:rPr lang="en-US" sz="3300" dirty="0">
                <a:ea typeface="Inter" panose="02000503000000020004" pitchFamily="2" charset="0"/>
                <a:cs typeface="Calibri"/>
              </a:rPr>
              <a:t>Flash Attention [Dao, Fu et al. 2022]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1E1AB1B-61F6-1976-0F9D-624143702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343" y="4958468"/>
            <a:ext cx="2057400" cy="273844"/>
          </a:xfrm>
        </p:spPr>
        <p:txBody>
          <a:bodyPr/>
          <a:lstStyle/>
          <a:p>
            <a:fld id="{C66EB02E-4C6D-9041-A2FB-C75002DA8A3C}" type="slidenum">
              <a:rPr lang="en-US" smtClean="0"/>
              <a:t>33</a:t>
            </a:fld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474A3E3-6B34-1CC3-8C4C-33BAE27887ED}"/>
              </a:ext>
            </a:extLst>
          </p:cNvPr>
          <p:cNvGrpSpPr/>
          <p:nvPr/>
        </p:nvGrpSpPr>
        <p:grpSpPr>
          <a:xfrm>
            <a:off x="180847" y="1742910"/>
            <a:ext cx="4101221" cy="2051347"/>
            <a:chOff x="1945866" y="1438656"/>
            <a:chExt cx="7131078" cy="321080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C5DA8D6-F1E4-9E4B-8FC3-1A84DC7663C2}"/>
                </a:ext>
              </a:extLst>
            </p:cNvPr>
            <p:cNvSpPr/>
            <p:nvPr/>
          </p:nvSpPr>
          <p:spPr>
            <a:xfrm>
              <a:off x="2974848" y="1694688"/>
              <a:ext cx="1194816" cy="23286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7030A0"/>
                  </a:solidFill>
                </a:rPr>
                <a:t>Q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7E8ED54-3FF9-91C0-DA8C-834535AD3C16}"/>
                </a:ext>
              </a:extLst>
            </p:cNvPr>
            <p:cNvSpPr/>
            <p:nvPr/>
          </p:nvSpPr>
          <p:spPr>
            <a:xfrm>
              <a:off x="4547616" y="1694688"/>
              <a:ext cx="2231136" cy="98755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7030A0"/>
                  </a:solidFill>
                </a:rPr>
                <a:t>K</a:t>
              </a:r>
              <a:r>
                <a:rPr lang="en-US" baseline="30000" dirty="0">
                  <a:solidFill>
                    <a:srgbClr val="7030A0"/>
                  </a:solidFill>
                </a:rPr>
                <a:t>T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7F0B60C-CBC0-54C8-B9D5-0C6D333C6FB0}"/>
                </a:ext>
              </a:extLst>
            </p:cNvPr>
            <p:cNvSpPr/>
            <p:nvPr/>
          </p:nvSpPr>
          <p:spPr>
            <a:xfrm>
              <a:off x="7882128" y="1630680"/>
              <a:ext cx="1194816" cy="23286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7030A0"/>
                  </a:solidFill>
                </a:rPr>
                <a:t>V</a:t>
              </a:r>
            </a:p>
          </p:txBody>
        </p: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F817CAD7-38D4-82C8-53BA-A83FD9135929}"/>
                </a:ext>
              </a:extLst>
            </p:cNvPr>
            <p:cNvSpPr/>
            <p:nvPr/>
          </p:nvSpPr>
          <p:spPr>
            <a:xfrm>
              <a:off x="2548128" y="1438656"/>
              <a:ext cx="280416" cy="2987040"/>
            </a:xfrm>
            <a:prstGeom prst="leftBracket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ight Bracket 54">
              <a:extLst>
                <a:ext uri="{FF2B5EF4-FFF2-40B4-BE49-F238E27FC236}">
                  <a16:creationId xmlns:a16="http://schemas.microsoft.com/office/drawing/2014/main" id="{8210269A-10F1-10A4-4D96-597056D40274}"/>
                </a:ext>
              </a:extLst>
            </p:cNvPr>
            <p:cNvSpPr/>
            <p:nvPr/>
          </p:nvSpPr>
          <p:spPr>
            <a:xfrm>
              <a:off x="6778752" y="1438656"/>
              <a:ext cx="316992" cy="3072384"/>
            </a:xfrm>
            <a:prstGeom prst="rightBracket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910B61A-A0BF-7A6D-0B84-9D94EE44CA29}"/>
                    </a:ext>
                  </a:extLst>
                </p:cNvPr>
                <p:cNvSpPr txBox="1"/>
                <p:nvPr/>
              </p:nvSpPr>
              <p:spPr>
                <a:xfrm>
                  <a:off x="1945866" y="2533407"/>
                  <a:ext cx="736727" cy="650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 sz="21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910B61A-A0BF-7A6D-0B84-9D94EE44CA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5866" y="2533407"/>
                  <a:ext cx="736727" cy="65034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04ADC52-1BD1-0E9C-CF8F-A0DBABDE2C6B}"/>
                </a:ext>
              </a:extLst>
            </p:cNvPr>
            <p:cNvGrpSpPr/>
            <p:nvPr/>
          </p:nvGrpSpPr>
          <p:grpSpPr>
            <a:xfrm>
              <a:off x="2582672" y="1690688"/>
              <a:ext cx="6494272" cy="2958769"/>
              <a:chOff x="2582672" y="1690688"/>
              <a:chExt cx="6494272" cy="2958769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8999CDF7-8BF8-68AE-13AD-9A278E165906}"/>
                  </a:ext>
                </a:extLst>
              </p:cNvPr>
              <p:cNvGrpSpPr/>
              <p:nvPr/>
            </p:nvGrpSpPr>
            <p:grpSpPr>
              <a:xfrm>
                <a:off x="2582672" y="1690688"/>
                <a:ext cx="610965" cy="2332672"/>
                <a:chOff x="2582672" y="1690688"/>
                <a:chExt cx="610965" cy="2332672"/>
              </a:xfrm>
            </p:grpSpPr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3D151CF2-420B-CDA7-6241-28ABAB42FEDD}"/>
                    </a:ext>
                  </a:extLst>
                </p:cNvPr>
                <p:cNvCxnSpPr/>
                <p:nvPr/>
              </p:nvCxnSpPr>
              <p:spPr>
                <a:xfrm>
                  <a:off x="2887764" y="1690688"/>
                  <a:ext cx="0" cy="233267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3276D8AF-37B3-10CD-721E-DC04608B35A3}"/>
                    </a:ext>
                  </a:extLst>
                </p:cNvPr>
                <p:cNvSpPr txBox="1"/>
                <p:nvPr/>
              </p:nvSpPr>
              <p:spPr>
                <a:xfrm>
                  <a:off x="2582672" y="2688859"/>
                  <a:ext cx="610965" cy="578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F4A0D7A4-3328-3ADE-A24F-62844F298768}"/>
                  </a:ext>
                </a:extLst>
              </p:cNvPr>
              <p:cNvGrpSpPr/>
              <p:nvPr/>
            </p:nvGrpSpPr>
            <p:grpSpPr>
              <a:xfrm>
                <a:off x="2974848" y="4071372"/>
                <a:ext cx="1194816" cy="578085"/>
                <a:chOff x="2974848" y="4071372"/>
                <a:chExt cx="1194816" cy="578085"/>
              </a:xfrm>
            </p:grpSpPr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CA10BEA0-F5C2-C610-B23C-8AFA1DFD5218}"/>
                    </a:ext>
                  </a:extLst>
                </p:cNvPr>
                <p:cNvCxnSpPr/>
                <p:nvPr/>
              </p:nvCxnSpPr>
              <p:spPr>
                <a:xfrm>
                  <a:off x="2974848" y="4110444"/>
                  <a:ext cx="119481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A346FC57-5F76-B5C0-8AB3-37832FDB2418}"/>
                    </a:ext>
                  </a:extLst>
                </p:cNvPr>
                <p:cNvSpPr txBox="1"/>
                <p:nvPr/>
              </p:nvSpPr>
              <p:spPr>
                <a:xfrm>
                  <a:off x="3354334" y="4071372"/>
                  <a:ext cx="544071" cy="578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d</a:t>
                  </a: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61C4B17-E44C-2605-26AE-73C6E1DE0CED}"/>
                  </a:ext>
                </a:extLst>
              </p:cNvPr>
              <p:cNvGrpSpPr/>
              <p:nvPr/>
            </p:nvGrpSpPr>
            <p:grpSpPr>
              <a:xfrm>
                <a:off x="7470834" y="1690688"/>
                <a:ext cx="610965" cy="2332672"/>
                <a:chOff x="2582672" y="1690688"/>
                <a:chExt cx="610965" cy="2332672"/>
              </a:xfrm>
            </p:grpSpPr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A6565184-5D21-23B4-DB9A-1F71E6CB0368}"/>
                    </a:ext>
                  </a:extLst>
                </p:cNvPr>
                <p:cNvCxnSpPr/>
                <p:nvPr/>
              </p:nvCxnSpPr>
              <p:spPr>
                <a:xfrm>
                  <a:off x="2887764" y="1690688"/>
                  <a:ext cx="0" cy="233267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05944D18-6552-669C-26C4-353D165D2A27}"/>
                    </a:ext>
                  </a:extLst>
                </p:cNvPr>
                <p:cNvSpPr txBox="1"/>
                <p:nvPr/>
              </p:nvSpPr>
              <p:spPr>
                <a:xfrm>
                  <a:off x="2582672" y="2688859"/>
                  <a:ext cx="610965" cy="578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7D5B37F7-96F0-F118-6D7E-0EBBA959C10E}"/>
                  </a:ext>
                </a:extLst>
              </p:cNvPr>
              <p:cNvGrpSpPr/>
              <p:nvPr/>
            </p:nvGrpSpPr>
            <p:grpSpPr>
              <a:xfrm>
                <a:off x="7882128" y="4041648"/>
                <a:ext cx="1194816" cy="578085"/>
                <a:chOff x="2974848" y="4071372"/>
                <a:chExt cx="1194816" cy="578085"/>
              </a:xfrm>
            </p:grpSpPr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96145D2B-1EB4-B5D9-E47F-4CA26487B910}"/>
                    </a:ext>
                  </a:extLst>
                </p:cNvPr>
                <p:cNvCxnSpPr/>
                <p:nvPr/>
              </p:nvCxnSpPr>
              <p:spPr>
                <a:xfrm>
                  <a:off x="2974848" y="4110444"/>
                  <a:ext cx="119481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166E8669-8A27-B980-B134-C0FA674C96CB}"/>
                    </a:ext>
                  </a:extLst>
                </p:cNvPr>
                <p:cNvSpPr txBox="1"/>
                <p:nvPr/>
              </p:nvSpPr>
              <p:spPr>
                <a:xfrm>
                  <a:off x="3354334" y="4071372"/>
                  <a:ext cx="544071" cy="578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d</a:t>
                  </a: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618B599A-C6BC-FF6C-848F-F3CF9AA44C7D}"/>
                  </a:ext>
                </a:extLst>
              </p:cNvPr>
              <p:cNvGrpSpPr/>
              <p:nvPr/>
            </p:nvGrpSpPr>
            <p:grpSpPr>
              <a:xfrm>
                <a:off x="4547616" y="2752576"/>
                <a:ext cx="2231136" cy="578085"/>
                <a:chOff x="4547616" y="2752576"/>
                <a:chExt cx="2231136" cy="578085"/>
              </a:xfrm>
            </p:grpSpPr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FA1A1A56-CA73-B228-A57F-ECD3CE3C77CC}"/>
                    </a:ext>
                  </a:extLst>
                </p:cNvPr>
                <p:cNvCxnSpPr/>
                <p:nvPr/>
              </p:nvCxnSpPr>
              <p:spPr>
                <a:xfrm>
                  <a:off x="4547616" y="2769325"/>
                  <a:ext cx="223113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6DC3ACD-FBD2-F272-E766-C1E00940B2E2}"/>
                    </a:ext>
                  </a:extLst>
                </p:cNvPr>
                <p:cNvSpPr txBox="1"/>
                <p:nvPr/>
              </p:nvSpPr>
              <p:spPr>
                <a:xfrm>
                  <a:off x="5413248" y="2752576"/>
                  <a:ext cx="610965" cy="578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17BE9793-3B3E-FCC8-A8FD-2B4FBD128EE6}"/>
                  </a:ext>
                </a:extLst>
              </p:cNvPr>
              <p:cNvGrpSpPr/>
              <p:nvPr/>
            </p:nvGrpSpPr>
            <p:grpSpPr>
              <a:xfrm>
                <a:off x="4171074" y="1690688"/>
                <a:ext cx="544070" cy="991552"/>
                <a:chOff x="4171074" y="1690688"/>
                <a:chExt cx="544070" cy="991552"/>
              </a:xfrm>
            </p:grpSpPr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0810C0DC-0F43-D519-5503-B7951A41B05E}"/>
                    </a:ext>
                  </a:extLst>
                </p:cNvPr>
                <p:cNvCxnSpPr/>
                <p:nvPr/>
              </p:nvCxnSpPr>
              <p:spPr>
                <a:xfrm>
                  <a:off x="4460532" y="1690688"/>
                  <a:ext cx="0" cy="99155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B107D816-60CE-457B-1BBE-154C6F0DB4EA}"/>
                    </a:ext>
                  </a:extLst>
                </p:cNvPr>
                <p:cNvSpPr txBox="1"/>
                <p:nvPr/>
              </p:nvSpPr>
              <p:spPr>
                <a:xfrm>
                  <a:off x="4171074" y="1993701"/>
                  <a:ext cx="544070" cy="578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d</a:t>
                  </a:r>
                </a:p>
              </p:txBody>
            </p:sp>
          </p:grpSp>
        </p:grpSp>
      </p:grpSp>
      <p:pic>
        <p:nvPicPr>
          <p:cNvPr id="8" name="gpu_model.pdf" descr="gpu_model.pdf">
            <a:extLst>
              <a:ext uri="{FF2B5EF4-FFF2-40B4-BE49-F238E27FC236}">
                <a16:creationId xmlns:a16="http://schemas.microsoft.com/office/drawing/2014/main" id="{0F4F5A72-83CE-3028-10E6-D6A8AF5A63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941" b="11128"/>
          <a:stretch/>
        </p:blipFill>
        <p:spPr>
          <a:xfrm>
            <a:off x="6015554" y="1583120"/>
            <a:ext cx="1906880" cy="199847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CA8F0D-4E81-8C37-ADCA-35A9664182A0}"/>
              </a:ext>
            </a:extLst>
          </p:cNvPr>
          <p:cNvSpPr txBox="1"/>
          <p:nvPr/>
        </p:nvSpPr>
        <p:spPr>
          <a:xfrm>
            <a:off x="4316751" y="3869688"/>
            <a:ext cx="4748031" cy="415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100" dirty="0"/>
              <a:t>Want to avoid accessing slow memory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7219CB-D570-698B-43A7-CD486772DDF5}"/>
              </a:ext>
            </a:extLst>
          </p:cNvPr>
          <p:cNvSpPr txBox="1"/>
          <p:nvPr/>
        </p:nvSpPr>
        <p:spPr>
          <a:xfrm>
            <a:off x="110818" y="554340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apologies to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D4E570-11C5-54A6-766D-A915DCF87D14}"/>
              </a:ext>
            </a:extLst>
          </p:cNvPr>
          <p:cNvGrpSpPr/>
          <p:nvPr/>
        </p:nvGrpSpPr>
        <p:grpSpPr>
          <a:xfrm>
            <a:off x="1677164" y="3869811"/>
            <a:ext cx="776071" cy="1594909"/>
            <a:chOff x="2236218" y="4904810"/>
            <a:chExt cx="1034761" cy="212654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D2B4C3-0B86-EF53-A951-22D23BE81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36218" y="4904810"/>
              <a:ext cx="1034761" cy="15291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8D9150-15A4-30E6-9FD0-7419A4CCE64E}"/>
                </a:ext>
              </a:extLst>
            </p:cNvPr>
            <p:cNvSpPr txBox="1"/>
            <p:nvPr/>
          </p:nvSpPr>
          <p:spPr>
            <a:xfrm>
              <a:off x="2458387" y="6538913"/>
              <a:ext cx="59383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CD197-7531-A83D-DAAF-A2F7853951E7}"/>
              </a:ext>
            </a:extLst>
          </p:cNvPr>
          <p:cNvGrpSpPr/>
          <p:nvPr/>
        </p:nvGrpSpPr>
        <p:grpSpPr>
          <a:xfrm>
            <a:off x="2637073" y="3883253"/>
            <a:ext cx="1187480" cy="1532884"/>
            <a:chOff x="3285612" y="3429000"/>
            <a:chExt cx="1524000" cy="2038053"/>
          </a:xfrm>
        </p:grpSpPr>
        <p:pic>
          <p:nvPicPr>
            <p:cNvPr id="23" name="Picture 4" descr="Picture of Dan Fu">
              <a:extLst>
                <a:ext uri="{FF2B5EF4-FFF2-40B4-BE49-F238E27FC236}">
                  <a16:creationId xmlns:a16="http://schemas.microsoft.com/office/drawing/2014/main" id="{DCC178B3-EF8E-50B2-2AC3-110762FB8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612" y="3429000"/>
              <a:ext cx="1524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668094-F240-9F45-B13C-C2F673729E26}"/>
                </a:ext>
              </a:extLst>
            </p:cNvPr>
            <p:cNvSpPr txBox="1"/>
            <p:nvPr/>
          </p:nvSpPr>
          <p:spPr>
            <a:xfrm>
              <a:off x="3767279" y="4976006"/>
              <a:ext cx="780120" cy="491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Dan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C08D543-3BC5-5859-0D32-94F0D13361ED}"/>
              </a:ext>
            </a:extLst>
          </p:cNvPr>
          <p:cNvSpPr txBox="1"/>
          <p:nvPr/>
        </p:nvSpPr>
        <p:spPr>
          <a:xfrm>
            <a:off x="2763706" y="5672445"/>
            <a:ext cx="622484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Flash Attention avoids unnecessary writes to slow memory!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46C066-C22A-5FE3-A27D-5372A29F895F}"/>
              </a:ext>
            </a:extLst>
          </p:cNvPr>
          <p:cNvSpPr/>
          <p:nvPr/>
        </p:nvSpPr>
        <p:spPr>
          <a:xfrm>
            <a:off x="4040385" y="4529914"/>
            <a:ext cx="4948167" cy="877888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Better algorithm with little hacking will beat a worse algorithm with tons of hacking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36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36"/>
    </mc:Choice>
    <mc:Fallback xmlns="">
      <p:transition spd="slow" advTm="53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25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F6FC-B547-637E-0B72-9088D6136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 words on math/proofs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31661F9-E42F-5BFD-6F75-8AAF40687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5358"/>
            <a:ext cx="9144000" cy="456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03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44ECD838-AF53-8468-C1F1-3E2E22814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Let the fun begin!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380EE51D-33E8-02A9-6CB0-DFC587229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1203" name="Picture 5">
            <a:extLst>
              <a:ext uri="{FF2B5EF4-FFF2-40B4-BE49-F238E27FC236}">
                <a16:creationId xmlns:a16="http://schemas.microsoft.com/office/drawing/2014/main" id="{5B7ED8E9-A474-DED4-D114-587EC92F2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477000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4AA49A9C-9AB5-7C51-7E1F-B79698E7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Remember: Stick with your group</a:t>
            </a:r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AC3FCE35-2738-3E3A-2C15-500AF7D55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658938"/>
            <a:ext cx="6350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22E49-2223-06B4-3510-15A504C34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Halting Problem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5893B8-C55F-10E7-A6B0-60AB8A66C115}"/>
              </a:ext>
            </a:extLst>
          </p:cNvPr>
          <p:cNvSpPr txBox="1"/>
          <p:nvPr/>
        </p:nvSpPr>
        <p:spPr>
          <a:xfrm>
            <a:off x="769208" y="2021948"/>
            <a:ext cx="236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Input:     </a:t>
            </a:r>
            <a:r>
              <a:rPr lang="en-US" dirty="0"/>
              <a:t>A program </a:t>
            </a:r>
            <a:r>
              <a:rPr lang="en-US" dirty="0">
                <a:solidFill>
                  <a:srgbClr val="7030A0"/>
                </a:solidFill>
              </a:rPr>
              <a:t>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00921B-6FE9-185E-2ED5-F5E105512260}"/>
              </a:ext>
            </a:extLst>
          </p:cNvPr>
          <p:cNvSpPr txBox="1"/>
          <p:nvPr/>
        </p:nvSpPr>
        <p:spPr>
          <a:xfrm>
            <a:off x="769208" y="2523622"/>
            <a:ext cx="5186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Output: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Yes</a:t>
            </a:r>
            <a:r>
              <a:rPr lang="en-US" dirty="0"/>
              <a:t> if </a:t>
            </a:r>
            <a:r>
              <a:rPr lang="en-US" dirty="0">
                <a:solidFill>
                  <a:srgbClr val="7030A0"/>
                </a:solidFill>
              </a:rPr>
              <a:t>P</a:t>
            </a:r>
            <a:r>
              <a:rPr lang="en-US" dirty="0"/>
              <a:t> terminates on all possible inputs</a:t>
            </a:r>
          </a:p>
          <a:p>
            <a:r>
              <a:rPr lang="en-US" dirty="0"/>
              <a:t>              </a:t>
            </a:r>
            <a:r>
              <a:rPr lang="en-US" dirty="0">
                <a:solidFill>
                  <a:srgbClr val="FF0000"/>
                </a:solidFill>
              </a:rPr>
              <a:t>No</a:t>
            </a:r>
            <a:r>
              <a:rPr lang="en-US" dirty="0"/>
              <a:t> otherwise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F85CF-49BB-8A3A-0404-4509BB8581A8}"/>
              </a:ext>
            </a:extLst>
          </p:cNvPr>
          <p:cNvSpPr txBox="1"/>
          <p:nvPr/>
        </p:nvSpPr>
        <p:spPr>
          <a:xfrm>
            <a:off x="342900" y="3337942"/>
            <a:ext cx="780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 </a:t>
            </a:r>
            <a:r>
              <a:rPr lang="en-US" dirty="0">
                <a:solidFill>
                  <a:srgbClr val="7030A0"/>
                </a:solidFill>
              </a:rPr>
              <a:t>A</a:t>
            </a:r>
            <a:r>
              <a:rPr lang="en-US" dirty="0"/>
              <a:t> be an algorithm/program that solves the Halting problem on all inputs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208602-883D-09E3-B000-99CB027017DE}"/>
              </a:ext>
            </a:extLst>
          </p:cNvPr>
          <p:cNvSpPr/>
          <p:nvPr/>
        </p:nvSpPr>
        <p:spPr>
          <a:xfrm>
            <a:off x="2472267" y="4671363"/>
            <a:ext cx="2001794" cy="108430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421CEF-1D48-AB57-0AD0-29B8646D1448}"/>
              </a:ext>
            </a:extLst>
          </p:cNvPr>
          <p:cNvGrpSpPr/>
          <p:nvPr/>
        </p:nvGrpSpPr>
        <p:grpSpPr>
          <a:xfrm>
            <a:off x="120477" y="4209698"/>
            <a:ext cx="2351790" cy="1056702"/>
            <a:chOff x="120477" y="4209698"/>
            <a:chExt cx="2351790" cy="105670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DD63EB1-5896-A856-DE4D-A23739B41587}"/>
                </a:ext>
              </a:extLst>
            </p:cNvPr>
            <p:cNvCxnSpPr>
              <a:cxnSpLocks/>
            </p:cNvCxnSpPr>
            <p:nvPr/>
          </p:nvCxnSpPr>
          <p:spPr>
            <a:xfrm>
              <a:off x="120477" y="5266400"/>
              <a:ext cx="235179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217563-2956-6DCE-C936-8182983B47FC}"/>
                </a:ext>
              </a:extLst>
            </p:cNvPr>
            <p:cNvSpPr txBox="1"/>
            <p:nvPr/>
          </p:nvSpPr>
          <p:spPr>
            <a:xfrm>
              <a:off x="219578" y="4209698"/>
              <a:ext cx="2138304" cy="923330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0" dirty="0">
                  <a:solidFill>
                    <a:srgbClr val="0000FF"/>
                  </a:solidFill>
                  <a:effectLst/>
                  <a:latin typeface="Courier New" panose="02070309020205020404" pitchFamily="49" charset="0"/>
                </a:rPr>
                <a:t>def</a:t>
              </a:r>
              <a:r>
                <a:rPr lang="en-US" b="0" dirty="0">
                  <a:solidFill>
                    <a:srgbClr val="000000"/>
                  </a:solidFill>
                  <a:effectLst/>
                  <a:latin typeface="Courier New" panose="02070309020205020404" pitchFamily="49" charset="0"/>
                </a:rPr>
                <a:t> </a:t>
              </a:r>
              <a:r>
                <a:rPr lang="en-US" b="0" dirty="0">
                  <a:solidFill>
                    <a:srgbClr val="795E26"/>
                  </a:solidFill>
                  <a:effectLst/>
                  <a:latin typeface="Courier New" panose="02070309020205020404" pitchFamily="49" charset="0"/>
                </a:rPr>
                <a:t>add</a:t>
              </a:r>
              <a:r>
                <a:rPr lang="en-US" b="0" dirty="0">
                  <a:solidFill>
                    <a:srgbClr val="000000"/>
                  </a:solidFill>
                  <a:effectLst/>
                  <a:latin typeface="Courier New" panose="02070309020205020404" pitchFamily="49" charset="0"/>
                </a:rPr>
                <a:t> (</a:t>
              </a:r>
              <a:r>
                <a:rPr lang="en-US" b="0" dirty="0" err="1">
                  <a:solidFill>
                    <a:srgbClr val="001080"/>
                  </a:solidFill>
                  <a:effectLst/>
                  <a:latin typeface="Courier New" panose="02070309020205020404" pitchFamily="49" charset="0"/>
                </a:rPr>
                <a:t>a</a:t>
              </a:r>
              <a:r>
                <a:rPr lang="en-US" b="0" dirty="0" err="1">
                  <a:solidFill>
                    <a:srgbClr val="000000"/>
                  </a:solidFill>
                  <a:effectLst/>
                  <a:latin typeface="Courier New" panose="02070309020205020404" pitchFamily="49" charset="0"/>
                </a:rPr>
                <a:t>,</a:t>
              </a:r>
              <a:r>
                <a:rPr lang="en-US" b="0" dirty="0" err="1">
                  <a:solidFill>
                    <a:srgbClr val="001080"/>
                  </a:solidFill>
                  <a:effectLst/>
                  <a:latin typeface="Courier New" panose="02070309020205020404" pitchFamily="49" charset="0"/>
                </a:rPr>
                <a:t>b</a:t>
              </a:r>
              <a:r>
                <a:rPr lang="en-US" b="0" dirty="0">
                  <a:solidFill>
                    <a:srgbClr val="000000"/>
                  </a:solidFill>
                  <a:effectLst/>
                  <a:latin typeface="Courier New" panose="02070309020205020404" pitchFamily="49" charset="0"/>
                </a:rPr>
                <a:t>): </a:t>
              </a:r>
              <a:endParaRPr lang="en-US" dirty="0">
                <a:solidFill>
                  <a:srgbClr val="008000"/>
                </a:solidFill>
                <a:latin typeface="Courier New" panose="02070309020205020404" pitchFamily="49" charset="0"/>
              </a:endParaRPr>
            </a:p>
            <a:p>
              <a:r>
                <a:rPr lang="en-US" b="0" dirty="0">
                  <a:solidFill>
                    <a:srgbClr val="008000"/>
                  </a:solidFill>
                  <a:effectLst/>
                  <a:latin typeface="Courier New" panose="02070309020205020404" pitchFamily="49" charset="0"/>
                </a:rPr>
                <a:t>   </a:t>
              </a:r>
              <a:r>
                <a:rPr lang="en-US" b="0" dirty="0">
                  <a:solidFill>
                    <a:srgbClr val="000000"/>
                  </a:solidFill>
                  <a:effectLst/>
                  <a:latin typeface="Courier New" panose="02070309020205020404" pitchFamily="49" charset="0"/>
                </a:rPr>
                <a:t>c = </a:t>
              </a:r>
              <a:r>
                <a:rPr lang="en-US" b="0" dirty="0" err="1">
                  <a:solidFill>
                    <a:srgbClr val="000000"/>
                  </a:solidFill>
                  <a:effectLst/>
                  <a:latin typeface="Courier New" panose="02070309020205020404" pitchFamily="49" charset="0"/>
                </a:rPr>
                <a:t>a+b</a:t>
              </a:r>
              <a:r>
                <a:rPr lang="en-US" b="0" dirty="0">
                  <a:solidFill>
                    <a:srgbClr val="000000"/>
                  </a:solidFill>
                  <a:effectLst/>
                  <a:latin typeface="Courier New" panose="02070309020205020404" pitchFamily="49" charset="0"/>
                </a:rPr>
                <a:t> 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   </a:t>
              </a:r>
              <a:r>
                <a:rPr lang="en-US" b="0" dirty="0">
                  <a:solidFill>
                    <a:srgbClr val="AF00DB"/>
                  </a:solidFill>
                  <a:effectLst/>
                  <a:latin typeface="Courier New" panose="02070309020205020404" pitchFamily="49" charset="0"/>
                </a:rPr>
                <a:t>return</a:t>
              </a:r>
              <a:r>
                <a:rPr lang="en-US" b="0" dirty="0">
                  <a:solidFill>
                    <a:srgbClr val="000000"/>
                  </a:solidFill>
                  <a:effectLst/>
                  <a:latin typeface="Courier New" panose="02070309020205020404" pitchFamily="49" charset="0"/>
                </a:rPr>
                <a:t> c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A6F0D9-FBBD-A21D-F432-A8ADB26B4DF9}"/>
              </a:ext>
            </a:extLst>
          </p:cNvPr>
          <p:cNvGrpSpPr/>
          <p:nvPr/>
        </p:nvGrpSpPr>
        <p:grpSpPr>
          <a:xfrm>
            <a:off x="4474061" y="3966532"/>
            <a:ext cx="5561761" cy="1364058"/>
            <a:chOff x="6038697" y="4404575"/>
            <a:chExt cx="6322611" cy="181874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9118C55-980F-830E-DA54-E74B6814ECD0}"/>
                </a:ext>
              </a:extLst>
            </p:cNvPr>
            <p:cNvGrpSpPr/>
            <p:nvPr/>
          </p:nvGrpSpPr>
          <p:grpSpPr>
            <a:xfrm>
              <a:off x="6406699" y="4404575"/>
              <a:ext cx="5954609" cy="1322718"/>
              <a:chOff x="6406699" y="4404575"/>
              <a:chExt cx="5954609" cy="132271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06FC72-DA21-4276-2688-66EE8825B782}"/>
                  </a:ext>
                </a:extLst>
              </p:cNvPr>
              <p:cNvSpPr txBox="1"/>
              <p:nvPr/>
            </p:nvSpPr>
            <p:spPr>
              <a:xfrm>
                <a:off x="6406699" y="4404575"/>
                <a:ext cx="5954609" cy="984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</a:rPr>
                  <a:t>Yes</a:t>
                </a:r>
                <a:r>
                  <a:rPr lang="en-US" sz="1400" dirty="0"/>
                  <a:t>, if                                                   returns </a:t>
                </a:r>
                <a:r>
                  <a:rPr lang="en-US" sz="1400" i="1" dirty="0"/>
                  <a:t>some</a:t>
                </a:r>
                <a:r>
                  <a:rPr lang="en-US" sz="1400" dirty="0"/>
                  <a:t> </a:t>
                </a:r>
                <a:r>
                  <a:rPr lang="en-US" sz="1400" dirty="0">
                    <a:solidFill>
                      <a:srgbClr val="7030A0"/>
                    </a:solidFill>
                  </a:rPr>
                  <a:t>c</a:t>
                </a:r>
              </a:p>
              <a:p>
                <a:endParaRPr lang="en-US" sz="1400" dirty="0"/>
              </a:p>
              <a:p>
                <a:r>
                  <a:rPr lang="en-US" sz="1400" dirty="0"/>
                  <a:t>on </a:t>
                </a:r>
                <a:r>
                  <a:rPr lang="en-US" sz="1400" i="1" dirty="0"/>
                  <a:t>every</a:t>
                </a:r>
                <a:r>
                  <a:rPr lang="en-US" sz="1400" dirty="0"/>
                  <a:t>                                               input (</a:t>
                </a:r>
                <a:r>
                  <a:rPr lang="en-US" sz="1400" dirty="0">
                    <a:solidFill>
                      <a:srgbClr val="7030A0"/>
                    </a:solidFill>
                  </a:rPr>
                  <a:t>a</a:t>
                </a:r>
                <a:r>
                  <a:rPr lang="en-US" sz="1400" dirty="0"/>
                  <a:t> , </a:t>
                </a:r>
                <a:r>
                  <a:rPr lang="en-US" sz="1400" dirty="0">
                    <a:solidFill>
                      <a:srgbClr val="7030A0"/>
                    </a:solidFill>
                  </a:rPr>
                  <a:t>b</a:t>
                </a:r>
                <a:r>
                  <a:rPr lang="en-US" sz="1400" dirty="0"/>
                  <a:t>)</a:t>
                </a:r>
                <a:endParaRPr lang="en-US" sz="160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55C335-95CC-6256-C450-9C3B5E130A63}"/>
                  </a:ext>
                </a:extLst>
              </p:cNvPr>
              <p:cNvSpPr txBox="1"/>
              <p:nvPr/>
            </p:nvSpPr>
            <p:spPr>
              <a:xfrm>
                <a:off x="7273808" y="4496187"/>
                <a:ext cx="2560688" cy="1231106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solidFill>
                      <a:srgbClr val="0000FF"/>
                    </a:solidFill>
                    <a:effectLst/>
                    <a:latin typeface="Courier New" panose="02070309020205020404" pitchFamily="49" charset="0"/>
                  </a:rPr>
                  <a:t>def</a:t>
                </a:r>
                <a:r>
                  <a:rPr lang="en-US" b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 </a:t>
                </a:r>
                <a:r>
                  <a:rPr lang="en-US" b="0" dirty="0">
                    <a:solidFill>
                      <a:srgbClr val="795E26"/>
                    </a:solidFill>
                    <a:effectLst/>
                    <a:latin typeface="Courier New" panose="02070309020205020404" pitchFamily="49" charset="0"/>
                  </a:rPr>
                  <a:t>add</a:t>
                </a:r>
                <a:r>
                  <a:rPr lang="en-US" b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 (</a:t>
                </a:r>
                <a:r>
                  <a:rPr lang="en-US" b="0" dirty="0" err="1">
                    <a:solidFill>
                      <a:srgbClr val="001080"/>
                    </a:solidFill>
                    <a:effectLst/>
                    <a:latin typeface="Courier New" panose="02070309020205020404" pitchFamily="49" charset="0"/>
                  </a:rPr>
                  <a:t>a</a:t>
                </a:r>
                <a:r>
                  <a:rPr lang="en-US" b="0" dirty="0" err="1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,</a:t>
                </a:r>
                <a:r>
                  <a:rPr lang="en-US" b="0" dirty="0" err="1">
                    <a:solidFill>
                      <a:srgbClr val="001080"/>
                    </a:solidFill>
                    <a:effectLst/>
                    <a:latin typeface="Courier New" panose="02070309020205020404" pitchFamily="49" charset="0"/>
                  </a:rPr>
                  <a:t>b</a:t>
                </a:r>
                <a:r>
                  <a:rPr lang="en-US" b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): </a:t>
                </a:r>
                <a:endParaRPr lang="en-US" dirty="0">
                  <a:solidFill>
                    <a:srgbClr val="008000"/>
                  </a:solidFill>
                  <a:latin typeface="Courier New" panose="02070309020205020404" pitchFamily="49" charset="0"/>
                </a:endParaRPr>
              </a:p>
              <a:p>
                <a:r>
                  <a:rPr lang="en-US" b="0" dirty="0">
                    <a:solidFill>
                      <a:srgbClr val="008000"/>
                    </a:solidFill>
                    <a:effectLst/>
                    <a:latin typeface="Courier New" panose="02070309020205020404" pitchFamily="49" charset="0"/>
                  </a:rPr>
                  <a:t>   </a:t>
                </a:r>
                <a:r>
                  <a:rPr lang="en-US" b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c = </a:t>
                </a:r>
                <a:r>
                  <a:rPr lang="en-US" b="0" dirty="0" err="1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a+b</a:t>
                </a:r>
                <a:r>
                  <a:rPr lang="en-US" b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 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  </a:t>
                </a:r>
                <a:r>
                  <a:rPr lang="en-US" b="0" dirty="0">
                    <a:solidFill>
                      <a:srgbClr val="AF00DB"/>
                    </a:solidFill>
                    <a:effectLst/>
                    <a:latin typeface="Courier New" panose="02070309020205020404" pitchFamily="49" charset="0"/>
                  </a:rPr>
                  <a:t>return</a:t>
                </a:r>
                <a:r>
                  <a:rPr lang="en-US" b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 c</a:t>
                </a:r>
              </a:p>
            </p:txBody>
          </p: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FC20F04-D413-B2DB-3A96-C672C37B83D0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6038697" y="5268617"/>
              <a:ext cx="368002" cy="954704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B40734-D822-DDF8-E97C-DC4E073CC2AE}"/>
              </a:ext>
            </a:extLst>
          </p:cNvPr>
          <p:cNvGrpSpPr/>
          <p:nvPr/>
        </p:nvGrpSpPr>
        <p:grpSpPr>
          <a:xfrm>
            <a:off x="4474061" y="5213517"/>
            <a:ext cx="4669939" cy="1218251"/>
            <a:chOff x="5965414" y="5120705"/>
            <a:chExt cx="6226586" cy="162433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8A61A7D-2681-BF22-EECE-87C6F81E5669}"/>
                </a:ext>
              </a:extLst>
            </p:cNvPr>
            <p:cNvGrpSpPr/>
            <p:nvPr/>
          </p:nvGrpSpPr>
          <p:grpSpPr>
            <a:xfrm>
              <a:off x="6397037" y="5472896"/>
              <a:ext cx="5794963" cy="1272142"/>
              <a:chOff x="6397037" y="4352398"/>
              <a:chExt cx="5794963" cy="127214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58D2ED-253E-F613-87F3-E6534BFAAE7B}"/>
                  </a:ext>
                </a:extLst>
              </p:cNvPr>
              <p:cNvSpPr txBox="1"/>
              <p:nvPr/>
            </p:nvSpPr>
            <p:spPr>
              <a:xfrm>
                <a:off x="6397037" y="4352398"/>
                <a:ext cx="5794963" cy="1272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No</a:t>
                </a:r>
                <a:r>
                  <a:rPr lang="en-US" sz="1400" dirty="0"/>
                  <a:t>, if                                                        doesn’t return                                                       </a:t>
                </a:r>
                <a:r>
                  <a:rPr lang="en-US" sz="1400" i="1" dirty="0"/>
                  <a:t>any</a:t>
                </a:r>
                <a:r>
                  <a:rPr lang="en-US" sz="1400" dirty="0"/>
                  <a:t> </a:t>
                </a:r>
                <a:r>
                  <a:rPr lang="en-US" sz="1400" dirty="0">
                    <a:solidFill>
                      <a:srgbClr val="7030A0"/>
                    </a:solidFill>
                  </a:rPr>
                  <a:t>c</a:t>
                </a:r>
              </a:p>
              <a:p>
                <a:endParaRPr lang="en-US" sz="1400" dirty="0"/>
              </a:p>
              <a:p>
                <a:r>
                  <a:rPr lang="en-US" sz="1400" dirty="0"/>
                  <a:t>on </a:t>
                </a:r>
                <a:r>
                  <a:rPr lang="en-US" sz="1400" i="1" dirty="0"/>
                  <a:t>some</a:t>
                </a:r>
                <a:r>
                  <a:rPr lang="en-US" sz="1400" dirty="0"/>
                  <a:t>                                                   input (</a:t>
                </a:r>
                <a:r>
                  <a:rPr lang="en-US" sz="1400" dirty="0">
                    <a:solidFill>
                      <a:srgbClr val="7030A0"/>
                    </a:solidFill>
                  </a:rPr>
                  <a:t>a</a:t>
                </a:r>
                <a:r>
                  <a:rPr lang="en-US" sz="1400" dirty="0"/>
                  <a:t> , </a:t>
                </a:r>
                <a:r>
                  <a:rPr lang="en-US" sz="1400" dirty="0">
                    <a:solidFill>
                      <a:srgbClr val="7030A0"/>
                    </a:solidFill>
                  </a:rPr>
                  <a:t>b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7BC7BAF-51B0-803B-31CB-F9397ACB0E24}"/>
                  </a:ext>
                </a:extLst>
              </p:cNvPr>
              <p:cNvSpPr txBox="1"/>
              <p:nvPr/>
            </p:nvSpPr>
            <p:spPr>
              <a:xfrm>
                <a:off x="7661393" y="4352398"/>
                <a:ext cx="3003387" cy="1231107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solidFill>
                      <a:srgbClr val="0000FF"/>
                    </a:solidFill>
                    <a:effectLst/>
                    <a:latin typeface="Courier New" panose="02070309020205020404" pitchFamily="49" charset="0"/>
                  </a:rPr>
                  <a:t>def</a:t>
                </a:r>
                <a:r>
                  <a:rPr lang="en-US" b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 </a:t>
                </a:r>
                <a:r>
                  <a:rPr lang="en-US" b="0" dirty="0">
                    <a:solidFill>
                      <a:srgbClr val="795E26"/>
                    </a:solidFill>
                    <a:effectLst/>
                    <a:latin typeface="Courier New" panose="02070309020205020404" pitchFamily="49" charset="0"/>
                  </a:rPr>
                  <a:t>add</a:t>
                </a:r>
                <a:r>
                  <a:rPr lang="en-US" b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 (</a:t>
                </a:r>
                <a:r>
                  <a:rPr lang="en-US" b="0" dirty="0" err="1">
                    <a:solidFill>
                      <a:srgbClr val="001080"/>
                    </a:solidFill>
                    <a:effectLst/>
                    <a:latin typeface="Courier New" panose="02070309020205020404" pitchFamily="49" charset="0"/>
                  </a:rPr>
                  <a:t>a</a:t>
                </a:r>
                <a:r>
                  <a:rPr lang="en-US" b="0" dirty="0" err="1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,</a:t>
                </a:r>
                <a:r>
                  <a:rPr lang="en-US" b="0" dirty="0" err="1">
                    <a:solidFill>
                      <a:srgbClr val="001080"/>
                    </a:solidFill>
                    <a:effectLst/>
                    <a:latin typeface="Courier New" panose="02070309020205020404" pitchFamily="49" charset="0"/>
                  </a:rPr>
                  <a:t>b</a:t>
                </a:r>
                <a:r>
                  <a:rPr lang="en-US" b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):    </a:t>
                </a:r>
                <a:endParaRPr lang="en-US" dirty="0">
                  <a:solidFill>
                    <a:srgbClr val="008000"/>
                  </a:solidFill>
                  <a:latin typeface="Courier New" panose="02070309020205020404" pitchFamily="49" charset="0"/>
                </a:endParaRPr>
              </a:p>
              <a:p>
                <a:r>
                  <a:rPr lang="en-US" b="0" dirty="0">
                    <a:solidFill>
                      <a:srgbClr val="008000"/>
                    </a:solidFill>
                    <a:effectLst/>
                    <a:latin typeface="Courier New" panose="02070309020205020404" pitchFamily="49" charset="0"/>
                  </a:rPr>
                  <a:t>   </a:t>
                </a:r>
                <a:r>
                  <a:rPr lang="en-US" b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c = </a:t>
                </a:r>
                <a:r>
                  <a:rPr lang="en-US" b="0" dirty="0" err="1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a+b</a:t>
                </a:r>
                <a:r>
                  <a:rPr lang="en-US" b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 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  </a:t>
                </a:r>
                <a:r>
                  <a:rPr lang="en-US" b="0" dirty="0">
                    <a:solidFill>
                      <a:srgbClr val="AF00DB"/>
                    </a:solidFill>
                    <a:effectLst/>
                    <a:latin typeface="Courier New" panose="02070309020205020404" pitchFamily="49" charset="0"/>
                  </a:rPr>
                  <a:t>return</a:t>
                </a:r>
                <a:r>
                  <a:rPr lang="en-US" b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 c</a:t>
                </a:r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7C45722-A823-55DC-C6E2-D3EECD154CDB}"/>
                </a:ext>
              </a:extLst>
            </p:cNvPr>
            <p:cNvCxnSpPr>
              <a:cxnSpLocks/>
              <a:stCxn id="9" idx="3"/>
              <a:endCxn id="21" idx="1"/>
            </p:cNvCxnSpPr>
            <p:nvPr/>
          </p:nvCxnSpPr>
          <p:spPr>
            <a:xfrm>
              <a:off x="5965414" y="5120705"/>
              <a:ext cx="431623" cy="98826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190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About Me</a:t>
            </a:r>
          </a:p>
        </p:txBody>
      </p:sp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820738" y="1574800"/>
            <a:ext cx="23891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 dirty="0">
                <a:latin typeface="Calibri" charset="0"/>
              </a:rPr>
              <a:t>Atri Rudra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1570038" y="2406650"/>
            <a:ext cx="28611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err="1">
                <a:latin typeface="Calibri" charset="0"/>
              </a:rPr>
              <a:t>atri@</a:t>
            </a:r>
            <a:r>
              <a:rPr lang="en-US" altLang="ja-JP" sz="3000" dirty="0" err="1">
                <a:latin typeface="Calibri" charset="0"/>
              </a:rPr>
              <a:t>buffalo.edu</a:t>
            </a:r>
            <a:endParaRPr lang="en-US" sz="3000" dirty="0">
              <a:latin typeface="Calibri" charset="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570038" y="3086100"/>
            <a:ext cx="440729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Office: See syllabus for location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570038" y="3606800"/>
            <a:ext cx="502958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 hours: Mon, Fri, 1:00-1:50pm</a:t>
            </a: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3417888" y="4111625"/>
            <a:ext cx="30380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OH starts today in Clemens 17 </a:t>
            </a:r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D3B62480-A079-AF18-9EEC-3FE1926871FE}"/>
              </a:ext>
            </a:extLst>
          </p:cNvPr>
          <p:cNvSpPr/>
          <p:nvPr/>
        </p:nvSpPr>
        <p:spPr>
          <a:xfrm>
            <a:off x="5739000" y="1417638"/>
            <a:ext cx="2387858" cy="1109805"/>
          </a:xfrm>
          <a:prstGeom prst="wedgeRectCallout">
            <a:avLst>
              <a:gd name="adj1" fmla="val -159809"/>
              <a:gd name="adj2" fmla="val 11583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Just Atri please!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 all 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8000" y="3053540"/>
            <a:ext cx="5589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cse-331-staff@buffalo.edu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3647" y="5127927"/>
            <a:ext cx="719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TAs will not respond to individual emails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(except for re-grading requests)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244424" y="1417638"/>
            <a:ext cx="3537020" cy="1331188"/>
          </a:xfrm>
          <a:prstGeom prst="cloudCallou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 use piazza!</a:t>
            </a:r>
          </a:p>
        </p:txBody>
      </p:sp>
    </p:spTree>
    <p:extLst>
      <p:ext uri="{BB962C8B-B14F-4D97-AF65-F5344CB8AC3E}">
        <p14:creationId xmlns:p14="http://schemas.microsoft.com/office/powerpoint/2010/main" val="276750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15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Handouts for today</a:t>
            </a: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231900" y="1917700"/>
            <a:ext cx="2746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>
                <a:latin typeface="Calibri" charset="0"/>
              </a:rPr>
              <a:t>Syllabus (online)</a:t>
            </a:r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1231900" y="3654548"/>
            <a:ext cx="58975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>
                <a:latin typeface="Calibri" charset="0"/>
              </a:rPr>
              <a:t>Homework Policy document (online)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4106E969-8445-8487-03F5-6215E01E3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900" y="2635616"/>
            <a:ext cx="57947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>
                <a:latin typeface="Calibri" charset="0"/>
              </a:rPr>
              <a:t>Syllabus Walkthrough video (online)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0BF4E-2743-B126-218E-042D8D3B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Read the syllabus CAREFULLY!</a:t>
            </a: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47D8867-957F-9D7C-55D8-EDE929C5D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6788"/>
            <a:ext cx="9144000" cy="5606142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93FD387-144D-12A1-E8BA-A52BB60E4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310" y="3344601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57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quiz&#10;&#10;Description automatically generated">
            <a:extLst>
              <a:ext uri="{FF2B5EF4-FFF2-40B4-BE49-F238E27FC236}">
                <a16:creationId xmlns:a16="http://schemas.microsoft.com/office/drawing/2014/main" id="{E1448617-D727-FFC7-C2DC-78EC46BEA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1466"/>
            <a:ext cx="9145625" cy="5201896"/>
          </a:xfrm>
          <a:prstGeom prst="rect">
            <a:avLst/>
          </a:prstGeom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In spirit of trust but verify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2023003" y="4563848"/>
            <a:ext cx="6983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No graded material will be handed back until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you pass the syllabus quiz!</a:t>
            </a: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3C1D173-5D3C-C5AB-D725-AA46FDAB9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03" y="4108531"/>
            <a:ext cx="1905000" cy="190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B3E0B6-E72B-005B-80E1-3B9C5EB62381}"/>
              </a:ext>
            </a:extLst>
          </p:cNvPr>
          <p:cNvSpPr txBox="1"/>
          <p:nvPr/>
        </p:nvSpPr>
        <p:spPr>
          <a:xfrm>
            <a:off x="457200" y="6498945"/>
            <a:ext cx="842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If you registered by 5pm on Sunday, Aug 25 you will be on </a:t>
            </a:r>
            <a:r>
              <a:rPr lang="en-US" b="1" dirty="0" err="1">
                <a:solidFill>
                  <a:srgbClr val="FF0000"/>
                </a:solidFill>
              </a:rPr>
              <a:t>Autolab</a:t>
            </a:r>
            <a:r>
              <a:rPr lang="en-US" b="1" dirty="0">
                <a:solidFill>
                  <a:srgbClr val="FF0000"/>
                </a:solidFill>
              </a:rPr>
              <a:t> + piazza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8.2|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15850</TotalTime>
  <Words>864</Words>
  <Application>Microsoft Macintosh PowerPoint</Application>
  <PresentationFormat>On-screen Show (4:3)</PresentationFormat>
  <Paragraphs>154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ＭＳ Ｐゴシック</vt:lpstr>
      <vt:lpstr>Arial</vt:lpstr>
      <vt:lpstr>Calibri</vt:lpstr>
      <vt:lpstr>Cambria Math</vt:lpstr>
      <vt:lpstr>Courier New</vt:lpstr>
      <vt:lpstr>Inter</vt:lpstr>
      <vt:lpstr>Office Theme</vt:lpstr>
      <vt:lpstr>PowerPoint Presentation</vt:lpstr>
      <vt:lpstr>Let’s do some introductions</vt:lpstr>
      <vt:lpstr>TAs first</vt:lpstr>
      <vt:lpstr>About Me</vt:lpstr>
      <vt:lpstr>Contact us all at</vt:lpstr>
      <vt:lpstr>Questions/Comments?</vt:lpstr>
      <vt:lpstr>Handouts for today</vt:lpstr>
      <vt:lpstr>Read the syllabus CAREFULLY!</vt:lpstr>
      <vt:lpstr>In spirit of trust but verify</vt:lpstr>
      <vt:lpstr>Accessibility Resources</vt:lpstr>
      <vt:lpstr>One Stop Shop for the Course</vt:lpstr>
      <vt:lpstr>Three things to remember</vt:lpstr>
      <vt:lpstr>Wait.. What???</vt:lpstr>
      <vt:lpstr>Academic Dishonesty</vt:lpstr>
      <vt:lpstr>Withdrawing a suspect submission</vt:lpstr>
      <vt:lpstr>Use of ChatGPT is not allowed</vt:lpstr>
      <vt:lpstr>In spirit of trust but verify</vt:lpstr>
      <vt:lpstr>Use of ChatGPT is not allowed</vt:lpstr>
      <vt:lpstr>Coding jobs will be done by AI</vt:lpstr>
      <vt:lpstr>Coding jobs will be done by AI</vt:lpstr>
      <vt:lpstr>It happened sooner than expected</vt:lpstr>
      <vt:lpstr>So am I doomed?</vt:lpstr>
      <vt:lpstr>Questions/Comments?</vt:lpstr>
      <vt:lpstr>Any question on course policies?</vt:lpstr>
      <vt:lpstr>This course: how to solve problems!</vt:lpstr>
      <vt:lpstr>Why should I care ?</vt:lpstr>
      <vt:lpstr>I know twitter ain’t that cool any more but..</vt:lpstr>
      <vt:lpstr>What is FlashAttention?</vt:lpstr>
      <vt:lpstr>OK, but what does FlashAttention do?</vt:lpstr>
      <vt:lpstr>FlashAttention is used everywhere</vt:lpstr>
      <vt:lpstr>1 Ph.D. student &gt; Multiple Ph.D.s</vt:lpstr>
      <vt:lpstr>Here’s the entire algorithm</vt:lpstr>
      <vt:lpstr>PowerPoint Presentation</vt:lpstr>
      <vt:lpstr>Questions/Comments?</vt:lpstr>
      <vt:lpstr>Few words on math/proofs</vt:lpstr>
      <vt:lpstr>Let the fun begin!</vt:lpstr>
      <vt:lpstr>Remember: Stick with your group</vt:lpstr>
      <vt:lpstr>Halting Problem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Atri</dc:creator>
  <cp:lastModifiedBy>Atri Rudra</cp:lastModifiedBy>
  <cp:revision>146</cp:revision>
  <dcterms:created xsi:type="dcterms:W3CDTF">2011-08-29T00:52:11Z</dcterms:created>
  <dcterms:modified xsi:type="dcterms:W3CDTF">2024-08-26T16:25:24Z</dcterms:modified>
</cp:coreProperties>
</file>