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447" r:id="rId4"/>
    <p:sldId id="417" r:id="rId5"/>
    <p:sldId id="448" r:id="rId6"/>
    <p:sldId id="450" r:id="rId7"/>
    <p:sldId id="449" r:id="rId8"/>
    <p:sldId id="445" r:id="rId9"/>
    <p:sldId id="446" r:id="rId10"/>
    <p:sldId id="418" r:id="rId11"/>
    <p:sldId id="419" r:id="rId12"/>
    <p:sldId id="420" r:id="rId13"/>
    <p:sldId id="432" r:id="rId14"/>
    <p:sldId id="421" r:id="rId15"/>
    <p:sldId id="293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2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1696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BE41A6-5BB6-1482-F58B-361D1022D0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76325-9E63-BE4A-61B9-D84797755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CA98CED-4915-BA4F-8CA0-5DAB436DFFC2}" type="datetimeFigureOut">
              <a:rPr lang="en-US"/>
              <a:pPr>
                <a:defRPr/>
              </a:pPr>
              <a:t>9/17/24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73211-9D03-99AA-D97B-079E4813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B26A0-C87E-90E9-D635-D8E3C444E3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73E7C94-49FA-1146-B220-0C14B145C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335110-162D-57CD-B38D-CEC7F5A696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AAC55-D685-904E-029D-BE0F3C01EF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0964A25-8B3C-5347-AA36-2AC4D5DFE3D9}" type="datetime1">
              <a:rPr lang="en-US" altLang="en-US"/>
              <a:pPr>
                <a:defRPr/>
              </a:pPr>
              <a:t>9/17/24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BF4BC3F-A1C5-080B-B5D2-3E32A6B212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615C89-A756-F6BC-7419-77214AE7A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4C5A3-60A3-2F70-A3E2-83C7D9B5CA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FDC3C-43EF-C56B-5DB6-013B7AB993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0948C1-988C-3840-B71D-6197113E5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4F4B2-DAE0-89DA-F8E3-662309A1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158D-2FF6-A444-9656-EB330D0626D8}" type="datetime1">
              <a:rPr lang="en-US" altLang="en-US"/>
              <a:pPr>
                <a:defRPr/>
              </a:pPr>
              <a:t>9/17/24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DD7E-F4A8-8C16-B0EE-284E0B39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954C7-EF3B-327E-4412-AFD9515D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E915-D505-1849-A9E5-E9D206E5B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03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8CFC6-DD7C-1FF6-4F12-9CAC0C01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F20A-00B7-F147-83CE-B51AACFB5A8A}" type="datetime1">
              <a:rPr lang="en-US" altLang="en-US"/>
              <a:pPr>
                <a:defRPr/>
              </a:pPr>
              <a:t>9/17/24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A87BF-7428-EA9B-0AC7-FAB01625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8E736-BDD3-CD3D-4EB6-B82E463C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EF8FC-6F6E-C640-9465-2A486489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01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B294F-6051-34C8-B257-365CA0EE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A505-57A1-714F-A0D3-10AEACAE9798}" type="datetime1">
              <a:rPr lang="en-US" altLang="en-US"/>
              <a:pPr>
                <a:defRPr/>
              </a:pPr>
              <a:t>9/17/24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F097B-196D-436A-15EC-B93E1427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0435D-9A1E-6F13-EC6B-6D8264AA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0AAD-DD9C-8C44-BAF3-F08E9EE5A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52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3FFB7-CE18-BE07-4E4D-4ABACF59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8955-CD17-4044-B693-CE81EC304699}" type="datetime1">
              <a:rPr lang="en-US" altLang="en-US"/>
              <a:pPr>
                <a:defRPr/>
              </a:pPr>
              <a:t>9/17/24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3AE7F-FAD2-203C-B86E-B94878AC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834A-23A9-BF72-63E2-4E3A0832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32965-B5E8-C04C-8A25-FE65AF11F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09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EA971-1706-0D5B-AEA5-C8A1541A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4FAE-764F-8B42-81D9-96B84B4909DA}" type="datetime1">
              <a:rPr lang="en-US" altLang="en-US"/>
              <a:pPr>
                <a:defRPr/>
              </a:pPr>
              <a:t>9/17/24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A476A-F7FA-0EAD-E04F-27613326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93A9D-71FE-F968-9C5B-F2256177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7F16E-6881-3149-B811-E6A4C5B5D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45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1F53E0-4FE1-6D74-E541-B0268D4F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32D6-CC1F-4743-A698-E818CA4CB3F6}" type="datetime1">
              <a:rPr lang="en-US" altLang="en-US"/>
              <a:pPr>
                <a:defRPr/>
              </a:pPr>
              <a:t>9/17/24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EE9A87-F267-90BE-4BB2-BF3EEDDE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D836A8-19DE-D7CF-DE35-DCA03FAD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7D776-DBCB-C843-9065-4DBC7A8950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F32575-8FE6-9F23-1C66-D6D23925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679C-B980-224C-A66C-D122BDDE4094}" type="datetime1">
              <a:rPr lang="en-US" altLang="en-US"/>
              <a:pPr>
                <a:defRPr/>
              </a:pPr>
              <a:t>9/17/24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F4E036-B34C-D77C-4853-248D9B91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6BB51E-72A9-6075-D471-6F075F27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A169-A716-F74F-8114-6353621EC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37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DAD196-F9EF-29CF-5634-80E03F30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CFC8-7B56-1942-BC1B-D7AB33B2C056}" type="datetime1">
              <a:rPr lang="en-US" altLang="en-US"/>
              <a:pPr>
                <a:defRPr/>
              </a:pPr>
              <a:t>9/17/24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43D7ED-809B-80D8-F65D-0E49413B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2C1F58-F020-C27C-48B1-A163887B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FAD1-8877-6F45-A574-9CAB04FD9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86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9AEADA4-DFC4-C701-D94B-23A97E2E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DEA4-6B7E-C447-AE35-E8AEB21796B7}" type="datetime1">
              <a:rPr lang="en-US" altLang="en-US"/>
              <a:pPr>
                <a:defRPr/>
              </a:pPr>
              <a:t>9/17/24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BA3FB7-848D-4E0B-8716-DA20A3D9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279AC6-771E-2CEF-42DB-E3DC3BAF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3CFC-DAF9-434B-A163-1CFE37636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91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0F0EC6-41A2-6ECE-CD33-FFA1E71C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F3E2-33F6-5343-B47D-12D1E72CE750}" type="datetime1">
              <a:rPr lang="en-US" altLang="en-US"/>
              <a:pPr>
                <a:defRPr/>
              </a:pPr>
              <a:t>9/17/24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4081AB-2268-47D3-1269-BEBD597E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1CF3EA-BAB8-BB74-EB59-3AEE3188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6412-8B31-AA41-B285-D1B9C593E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10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83731C-B1C5-5877-4465-2E3AD7B3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0DA6-CDEB-DB40-841B-A740FC3AF2C8}" type="datetime1">
              <a:rPr lang="en-US" altLang="en-US"/>
              <a:pPr>
                <a:defRPr/>
              </a:pPr>
              <a:t>9/17/24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967A31-6F68-912C-BC30-4142E254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FADA5D-3153-5B61-A6C2-730A8D3B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4142-E7AA-7446-A474-98FEDA15E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34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79A89C-BF4B-417D-A591-309D1659C3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B1BF37-7A02-7B35-CC51-FE584B2C27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201EE-3C25-72B6-28C1-A6A7C0D30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9BAF72A-F55C-7849-B87A-0EBD950A021F}" type="datetime1">
              <a:rPr lang="en-US" altLang="en-US"/>
              <a:pPr>
                <a:defRPr/>
              </a:pPr>
              <a:t>9/17/24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DBE27-28A9-BAFA-DE4A-FAD0B53A8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81B2B-BE67-4431-7299-BBE8C58A7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467A29-7E09-B344-929F-E8248D8F0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5BEA21C-B011-5D6C-FD56-86FB35604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F6E3D-F710-3728-ADAD-E3E811F94B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18,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039761D-4919-5A5B-864D-49C849A4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Implementation Steps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1CE38F7F-F91E-8745-3454-8A06B134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1779588"/>
            <a:ext cx="34849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latin typeface="+mn-lt"/>
              </a:rPr>
              <a:t>(0) How to represent the input?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8CBE7FAA-BD36-DBC4-3975-89D6AA4D7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573338"/>
            <a:ext cx="4197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+mn-lt"/>
              </a:rPr>
              <a:t>(1) How do we find a free woman </a:t>
            </a:r>
            <a:r>
              <a:rPr lang="en-US" altLang="en-US" sz="21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2100">
                <a:latin typeface="+mn-lt"/>
              </a:rPr>
              <a:t>?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44100BA7-B4A3-9B95-D07C-C1F58EA1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3570288"/>
            <a:ext cx="56275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+mn-lt"/>
              </a:rPr>
              <a:t>(2) How would </a:t>
            </a:r>
            <a:r>
              <a:rPr lang="en-US" altLang="en-US" sz="21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2100">
                <a:latin typeface="+mn-lt"/>
              </a:rPr>
              <a:t> pick her best unproposed man </a:t>
            </a:r>
            <a:r>
              <a:rPr lang="en-US" altLang="en-US" sz="21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en-US" sz="2100">
                <a:latin typeface="+mn-lt"/>
              </a:rPr>
              <a:t>?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88891150-1177-D1AC-318B-4F18BF3BD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4602163"/>
            <a:ext cx="4940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+mn-lt"/>
              </a:rPr>
              <a:t>(3) How do we know who </a:t>
            </a:r>
            <a:r>
              <a:rPr lang="en-US" altLang="en-US" sz="21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en-US" sz="2100">
                <a:latin typeface="+mn-lt"/>
              </a:rPr>
              <a:t> is engaged to?</a:t>
            </a:r>
          </a:p>
        </p:txBody>
      </p:sp>
      <p:sp>
        <p:nvSpPr>
          <p:cNvPr id="19462" name="TextBox 6">
            <a:extLst>
              <a:ext uri="{FF2B5EF4-FFF2-40B4-BE49-F238E27FC236}">
                <a16:creationId xmlns:a16="http://schemas.microsoft.com/office/drawing/2014/main" id="{B265558F-3B20-8944-39F9-8A20D6C2C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5514975"/>
            <a:ext cx="48054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+mn-lt"/>
              </a:rPr>
              <a:t>(4) How do we decide if </a:t>
            </a:r>
            <a:r>
              <a:rPr lang="en-US" altLang="en-US" sz="21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en-US" sz="2100">
                <a:latin typeface="+mn-lt"/>
              </a:rPr>
              <a:t> prefers </a:t>
            </a:r>
            <a:r>
              <a:rPr lang="en-US" altLang="en-US" sz="2100">
                <a:solidFill>
                  <a:srgbClr val="660066"/>
                </a:solidFill>
                <a:latin typeface="+mn-lt"/>
              </a:rPr>
              <a:t>w’</a:t>
            </a:r>
            <a:r>
              <a:rPr lang="en-US" altLang="ja-JP" sz="2100">
                <a:latin typeface="+mn-lt"/>
              </a:rPr>
              <a:t> to  </a:t>
            </a:r>
            <a:r>
              <a:rPr lang="en-US" altLang="ja-JP" sz="21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ja-JP" sz="2100">
                <a:latin typeface="+mn-lt"/>
              </a:rPr>
              <a:t>?</a:t>
            </a:r>
            <a:endParaRPr lang="en-US" altLang="en-US" sz="210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8BA27-DCE5-225F-0361-7E84A4B811EC}"/>
              </a:ext>
            </a:extLst>
          </p:cNvPr>
          <p:cNvSpPr txBox="1"/>
          <p:nvPr/>
        </p:nvSpPr>
        <p:spPr>
          <a:xfrm>
            <a:off x="5445304" y="1872249"/>
            <a:ext cx="2791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2D arrays</a:t>
            </a:r>
            <a:r>
              <a:rPr lang="en-US" sz="1600" dirty="0">
                <a:latin typeface="+mn-lt"/>
              </a:rPr>
              <a:t>: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WomanPref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ManPref</a:t>
            </a:r>
            <a:endParaRPr lang="en-US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7F716E-BD44-DE30-1207-517C088602C9}"/>
              </a:ext>
            </a:extLst>
          </p:cNvPr>
          <p:cNvSpPr/>
          <p:nvPr/>
        </p:nvSpPr>
        <p:spPr>
          <a:xfrm>
            <a:off x="6174769" y="5229546"/>
            <a:ext cx="2157573" cy="90931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O(n) </a:t>
            </a:r>
            <a:r>
              <a:rPr lang="en-US" dirty="0" err="1"/>
              <a:t>init</a:t>
            </a:r>
            <a:endParaRPr lang="en-US" dirty="0"/>
          </a:p>
          <a:p>
            <a:pPr algn="ctr"/>
            <a:r>
              <a:rPr lang="en-US" dirty="0"/>
              <a:t>O(1) query/update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2E206D1-AA73-428F-BC8F-786491A8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Overall running time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279E192D-F7F3-56A2-A8C9-E72FF50A7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2355850"/>
            <a:ext cx="142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Init(1-4)</a:t>
            </a:r>
          </a:p>
        </p:txBody>
      </p:sp>
      <p:sp>
        <p:nvSpPr>
          <p:cNvPr id="4" name="Plus 3">
            <a:extLst>
              <a:ext uri="{FF2B5EF4-FFF2-40B4-BE49-F238E27FC236}">
                <a16:creationId xmlns:a16="http://schemas.microsoft.com/office/drawing/2014/main" id="{FE4FD6DE-9318-851A-76E3-86FF4C7F67D0}"/>
              </a:ext>
            </a:extLst>
          </p:cNvPr>
          <p:cNvSpPr>
            <a:spLocks/>
          </p:cNvSpPr>
          <p:nvPr/>
        </p:nvSpPr>
        <p:spPr bwMode="auto">
          <a:xfrm>
            <a:off x="3825875" y="3255963"/>
            <a:ext cx="879475" cy="836612"/>
          </a:xfrm>
          <a:custGeom>
            <a:avLst/>
            <a:gdLst>
              <a:gd name="T0" fmla="*/ 116574 w 879475"/>
              <a:gd name="T1" fmla="*/ 319920 h 836612"/>
              <a:gd name="T2" fmla="*/ 341352 w 879475"/>
              <a:gd name="T3" fmla="*/ 319920 h 836612"/>
              <a:gd name="T4" fmla="*/ 341352 w 879475"/>
              <a:gd name="T5" fmla="*/ 110893 h 836612"/>
              <a:gd name="T6" fmla="*/ 538123 w 879475"/>
              <a:gd name="T7" fmla="*/ 110893 h 836612"/>
              <a:gd name="T8" fmla="*/ 538123 w 879475"/>
              <a:gd name="T9" fmla="*/ 319920 h 836612"/>
              <a:gd name="T10" fmla="*/ 762901 w 879475"/>
              <a:gd name="T11" fmla="*/ 319920 h 836612"/>
              <a:gd name="T12" fmla="*/ 762901 w 879475"/>
              <a:gd name="T13" fmla="*/ 516692 h 836612"/>
              <a:gd name="T14" fmla="*/ 538123 w 879475"/>
              <a:gd name="T15" fmla="*/ 516692 h 836612"/>
              <a:gd name="T16" fmla="*/ 538123 w 879475"/>
              <a:gd name="T17" fmla="*/ 725719 h 836612"/>
              <a:gd name="T18" fmla="*/ 341352 w 879475"/>
              <a:gd name="T19" fmla="*/ 725719 h 836612"/>
              <a:gd name="T20" fmla="*/ 341352 w 879475"/>
              <a:gd name="T21" fmla="*/ 516692 h 836612"/>
              <a:gd name="T22" fmla="*/ 116574 w 879475"/>
              <a:gd name="T23" fmla="*/ 516692 h 836612"/>
              <a:gd name="T24" fmla="*/ 116574 w 879475"/>
              <a:gd name="T25" fmla="*/ 319920 h 8366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79475" h="836612">
                <a:moveTo>
                  <a:pt x="116574" y="319920"/>
                </a:moveTo>
                <a:lnTo>
                  <a:pt x="341352" y="319920"/>
                </a:lnTo>
                <a:lnTo>
                  <a:pt x="341352" y="110893"/>
                </a:lnTo>
                <a:lnTo>
                  <a:pt x="538123" y="110893"/>
                </a:lnTo>
                <a:lnTo>
                  <a:pt x="538123" y="319920"/>
                </a:lnTo>
                <a:lnTo>
                  <a:pt x="762901" y="319920"/>
                </a:lnTo>
                <a:lnTo>
                  <a:pt x="762901" y="516692"/>
                </a:lnTo>
                <a:lnTo>
                  <a:pt x="538123" y="516692"/>
                </a:lnTo>
                <a:lnTo>
                  <a:pt x="538123" y="725719"/>
                </a:lnTo>
                <a:lnTo>
                  <a:pt x="341352" y="725719"/>
                </a:lnTo>
                <a:lnTo>
                  <a:pt x="341352" y="516692"/>
                </a:lnTo>
                <a:lnTo>
                  <a:pt x="116574" y="516692"/>
                </a:lnTo>
                <a:lnTo>
                  <a:pt x="116574" y="319920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A255638E-9581-C4C3-380B-01FF1E662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392613"/>
            <a:ext cx="50022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>
                <a:solidFill>
                  <a:srgbClr val="9A009A"/>
                </a:solidFill>
                <a:latin typeface="Arial" panose="020B0604020202020204" pitchFamily="34" charset="0"/>
              </a:rPr>
              <a:t>n</a:t>
            </a:r>
            <a:r>
              <a:rPr lang="en-US" altLang="en-US" sz="3100" baseline="30000">
                <a:solidFill>
                  <a:srgbClr val="9A009A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100">
                <a:latin typeface="Arial" panose="020B0604020202020204" pitchFamily="34" charset="0"/>
              </a:rPr>
              <a:t> X </a:t>
            </a:r>
            <a:r>
              <a:rPr lang="en-US" altLang="en-US" sz="5000">
                <a:latin typeface="Arial" panose="020B0604020202020204" pitchFamily="34" charset="0"/>
              </a:rPr>
              <a:t>(</a:t>
            </a:r>
            <a:r>
              <a:rPr lang="en-US" altLang="en-US" sz="3100">
                <a:latin typeface="Arial" panose="020B0604020202020204" pitchFamily="34" charset="0"/>
              </a:rPr>
              <a:t> Query/Update(1-4) </a:t>
            </a:r>
            <a:r>
              <a:rPr lang="en-US" altLang="en-US" sz="5000">
                <a:latin typeface="Arial" panose="020B0604020202020204" pitchFamily="34" charset="0"/>
              </a:rPr>
              <a:t>)</a:t>
            </a:r>
            <a:r>
              <a:rPr lang="en-US" altLang="en-US" sz="31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F0CDA89-41DF-F991-4721-BFE4FFB2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1506" name="Picture 4">
            <a:extLst>
              <a:ext uri="{FF2B5EF4-FFF2-40B4-BE49-F238E27FC236}">
                <a16:creationId xmlns:a16="http://schemas.microsoft.com/office/drawing/2014/main" id="{82281DCF-2485-CA04-F11F-35701F727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326E5B43-3705-643E-0723-2A4D6EA7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on the board…</a:t>
            </a:r>
          </a:p>
        </p:txBody>
      </p:sp>
      <p:pic>
        <p:nvPicPr>
          <p:cNvPr id="31746" name="Picture 4" descr="Jul27-2008 062.JPG">
            <a:extLst>
              <a:ext uri="{FF2B5EF4-FFF2-40B4-BE49-F238E27FC236}">
                <a16:creationId xmlns:a16="http://schemas.microsoft.com/office/drawing/2014/main" id="{BA39CD37-77CA-1125-CE36-2E3EDE7DC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6C33D9-331F-EFA3-75A3-366FA2C9D833}"/>
              </a:ext>
            </a:extLst>
          </p:cNvPr>
          <p:cNvSpPr/>
          <p:nvPr/>
        </p:nvSpPr>
        <p:spPr>
          <a:xfrm>
            <a:off x="6861175" y="1601788"/>
            <a:ext cx="442913" cy="2209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104B660E-493F-B40C-42E2-88C8185E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Answering Q4</a:t>
            </a:r>
          </a:p>
        </p:txBody>
      </p:sp>
      <p:grpSp>
        <p:nvGrpSpPr>
          <p:cNvPr id="22531" name="Group 4">
            <a:extLst>
              <a:ext uri="{FF2B5EF4-FFF2-40B4-BE49-F238E27FC236}">
                <a16:creationId xmlns:a16="http://schemas.microsoft.com/office/drawing/2014/main" id="{9EC132D5-2D24-04DD-8A2E-284F119246B8}"/>
              </a:ext>
            </a:extLst>
          </p:cNvPr>
          <p:cNvGrpSpPr>
            <a:grpSpLocks/>
          </p:cNvGrpSpPr>
          <p:nvPr/>
        </p:nvGrpSpPr>
        <p:grpSpPr bwMode="auto">
          <a:xfrm>
            <a:off x="5629275" y="1614488"/>
            <a:ext cx="2873375" cy="2197100"/>
            <a:chOff x="1698171" y="1638795"/>
            <a:chExt cx="2873829" cy="2196935"/>
          </a:xfrm>
        </p:grpSpPr>
        <p:sp>
          <p:nvSpPr>
            <p:cNvPr id="3" name="Left Bracket 2">
              <a:extLst>
                <a:ext uri="{FF2B5EF4-FFF2-40B4-BE49-F238E27FC236}">
                  <a16:creationId xmlns:a16="http://schemas.microsoft.com/office/drawing/2014/main" id="{0C6764C2-2E95-3DF8-1981-C60FFEC6CDBE}"/>
                </a:ext>
              </a:extLst>
            </p:cNvPr>
            <p:cNvSpPr/>
            <p:nvPr/>
          </p:nvSpPr>
          <p:spPr>
            <a:xfrm>
              <a:off x="1698171" y="1638795"/>
              <a:ext cx="166714" cy="2196935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A2C2F047-96C2-D257-2893-E6DA9CB5E823}"/>
                </a:ext>
              </a:extLst>
            </p:cNvPr>
            <p:cNvSpPr/>
            <p:nvPr/>
          </p:nvSpPr>
          <p:spPr>
            <a:xfrm>
              <a:off x="4405287" y="1638795"/>
              <a:ext cx="166713" cy="2196935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2" name="TextBox 5">
            <a:extLst>
              <a:ext uri="{FF2B5EF4-FFF2-40B4-BE49-F238E27FC236}">
                <a16:creationId xmlns:a16="http://schemas.microsoft.com/office/drawing/2014/main" id="{3541C54C-D592-51E8-8F40-3603F94CB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3886200"/>
            <a:ext cx="1534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ManPref [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][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]</a:t>
            </a: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1D872705-48F2-8FB1-BA28-17EB98FD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6200775"/>
            <a:ext cx="4805483" cy="415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+mn-lt"/>
              </a:rPr>
              <a:t>(4) How do we decide if </a:t>
            </a:r>
            <a:r>
              <a:rPr lang="en-US" altLang="en-US" sz="21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en-US" sz="2100">
                <a:latin typeface="+mn-lt"/>
              </a:rPr>
              <a:t> prefers </a:t>
            </a:r>
            <a:r>
              <a:rPr lang="en-US" altLang="en-US" sz="2100">
                <a:solidFill>
                  <a:srgbClr val="660066"/>
                </a:solidFill>
                <a:latin typeface="+mn-lt"/>
              </a:rPr>
              <a:t>w’</a:t>
            </a:r>
            <a:r>
              <a:rPr lang="en-US" altLang="ja-JP" sz="2100">
                <a:latin typeface="+mn-lt"/>
              </a:rPr>
              <a:t> to  </a:t>
            </a:r>
            <a:r>
              <a:rPr lang="en-US" altLang="ja-JP" sz="21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ja-JP" sz="2100">
                <a:latin typeface="+mn-lt"/>
              </a:rPr>
              <a:t>?</a:t>
            </a:r>
            <a:endParaRPr lang="en-US" altLang="en-US" sz="2100">
              <a:latin typeface="+mn-lt"/>
            </a:endParaRP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C83AB24D-37E1-6BA1-DD5D-86594D2E3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624138"/>
            <a:ext cx="809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man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m</a:t>
            </a:r>
          </a:p>
        </p:txBody>
      </p:sp>
      <p:sp>
        <p:nvSpPr>
          <p:cNvPr id="22535" name="TextBox 8">
            <a:extLst>
              <a:ext uri="{FF2B5EF4-FFF2-40B4-BE49-F238E27FC236}">
                <a16:creationId xmlns:a16="http://schemas.microsoft.com/office/drawing/2014/main" id="{92DE8238-20BF-1FEE-804E-7EB869F12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1216025"/>
            <a:ext cx="69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rank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B97EE-0828-5329-63E4-0255DC990327}"/>
              </a:ext>
            </a:extLst>
          </p:cNvPr>
          <p:cNvSpPr/>
          <p:nvPr/>
        </p:nvSpPr>
        <p:spPr>
          <a:xfrm>
            <a:off x="5628904" y="2588821"/>
            <a:ext cx="2873829" cy="439387"/>
          </a:xfrm>
          <a:prstGeom prst="rect">
            <a:avLst/>
          </a:prstGeom>
          <a:gradFill>
            <a:gsLst>
              <a:gs pos="0">
                <a:srgbClr val="FF0000"/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>
                <a:shade val="95000"/>
                <a:satMod val="105000"/>
                <a:alpha val="3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CC1239CA-6FB9-0819-A454-7672E3F42F12}"/>
              </a:ext>
            </a:extLst>
          </p:cNvPr>
          <p:cNvSpPr/>
          <p:nvPr/>
        </p:nvSpPr>
        <p:spPr>
          <a:xfrm>
            <a:off x="5538788" y="2232025"/>
            <a:ext cx="177800" cy="357188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317423-F5B8-DD75-DC9B-A331A9853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2600325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+mn-lt"/>
              </a:rPr>
              <a:t>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8B06FB-FD34-9C8D-3139-4E847908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25" y="2600325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+mn-lt"/>
              </a:rPr>
              <a:t>w’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F315FC-9D77-9098-D224-8BDBA34E4CA0}"/>
              </a:ext>
            </a:extLst>
          </p:cNvPr>
          <p:cNvGrpSpPr>
            <a:grpSpLocks/>
          </p:cNvGrpSpPr>
          <p:nvPr/>
        </p:nvGrpSpPr>
        <p:grpSpPr bwMode="auto">
          <a:xfrm>
            <a:off x="1676401" y="2487613"/>
            <a:ext cx="1561646" cy="3001939"/>
            <a:chOff x="1676761" y="2488192"/>
            <a:chExt cx="1561098" cy="3001754"/>
          </a:xfrm>
        </p:grpSpPr>
        <p:sp>
          <p:nvSpPr>
            <p:cNvPr id="22568" name="TextBox 19">
              <a:extLst>
                <a:ext uri="{FF2B5EF4-FFF2-40B4-BE49-F238E27FC236}">
                  <a16:creationId xmlns:a16="http://schemas.microsoft.com/office/drawing/2014/main" id="{3C85B804-E41C-BD52-4EB1-89B592608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761" y="5120637"/>
              <a:ext cx="1561098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Ranking [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m</a:t>
              </a:r>
              <a:r>
                <a:rPr lang="en-US" altLang="en-US" sz="1800">
                  <a:latin typeface="+mn-lt"/>
                </a:rPr>
                <a:t>][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w</a:t>
              </a:r>
              <a:r>
                <a:rPr lang="en-US" altLang="en-US" sz="1800">
                  <a:latin typeface="+mn-lt"/>
                </a:rPr>
                <a:t>]</a:t>
              </a:r>
            </a:p>
          </p:txBody>
        </p:sp>
        <p:sp>
          <p:nvSpPr>
            <p:cNvPr id="22569" name="TextBox 21">
              <a:extLst>
                <a:ext uri="{FF2B5EF4-FFF2-40B4-BE49-F238E27FC236}">
                  <a16:creationId xmlns:a16="http://schemas.microsoft.com/office/drawing/2014/main" id="{E33E8E53-85EE-5005-F2F5-34D08C5C8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2880" y="2488192"/>
              <a:ext cx="1050560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woman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w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30A99E-32A5-4474-3462-E17684C5DA1F}"/>
              </a:ext>
            </a:extLst>
          </p:cNvPr>
          <p:cNvGrpSpPr>
            <a:grpSpLocks/>
          </p:cNvGrpSpPr>
          <p:nvPr/>
        </p:nvGrpSpPr>
        <p:grpSpPr bwMode="auto">
          <a:xfrm>
            <a:off x="246063" y="2874963"/>
            <a:ext cx="3767137" cy="2209800"/>
            <a:chOff x="246285" y="2875203"/>
            <a:chExt cx="3766871" cy="220967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EFBE57-8ECE-26AE-8EAE-E58A7877EE1B}"/>
                </a:ext>
              </a:extLst>
            </p:cNvPr>
            <p:cNvSpPr/>
            <p:nvPr/>
          </p:nvSpPr>
          <p:spPr>
            <a:xfrm>
              <a:off x="2371797" y="2875203"/>
              <a:ext cx="441294" cy="220967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2561" name="Group 16">
              <a:extLst>
                <a:ext uri="{FF2B5EF4-FFF2-40B4-BE49-F238E27FC236}">
                  <a16:creationId xmlns:a16="http://schemas.microsoft.com/office/drawing/2014/main" id="{0276177E-8235-9F14-C395-1D52BE586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327" y="2887944"/>
              <a:ext cx="2873829" cy="2196935"/>
              <a:chOff x="1698171" y="1638795"/>
              <a:chExt cx="2873829" cy="2196935"/>
            </a:xfrm>
          </p:grpSpPr>
          <p:sp>
            <p:nvSpPr>
              <p:cNvPr id="18" name="Left Bracket 17">
                <a:extLst>
                  <a:ext uri="{FF2B5EF4-FFF2-40B4-BE49-F238E27FC236}">
                    <a16:creationId xmlns:a16="http://schemas.microsoft.com/office/drawing/2014/main" id="{DA1463F5-8ECC-5649-92DB-FBB46225B04D}"/>
                  </a:ext>
                </a:extLst>
              </p:cNvPr>
              <p:cNvSpPr/>
              <p:nvPr/>
            </p:nvSpPr>
            <p:spPr>
              <a:xfrm>
                <a:off x="1698828" y="1638753"/>
                <a:ext cx="166676" cy="2196977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ight Bracket 18">
                <a:extLst>
                  <a:ext uri="{FF2B5EF4-FFF2-40B4-BE49-F238E27FC236}">
                    <a16:creationId xmlns:a16="http://schemas.microsoft.com/office/drawing/2014/main" id="{FC84E29F-95BC-DCFE-5F4D-64574033FEE4}"/>
                  </a:ext>
                </a:extLst>
              </p:cNvPr>
              <p:cNvSpPr/>
              <p:nvPr/>
            </p:nvSpPr>
            <p:spPr>
              <a:xfrm>
                <a:off x="4405325" y="1638753"/>
                <a:ext cx="166675" cy="2196977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2562" name="TextBox 20">
              <a:extLst>
                <a:ext uri="{FF2B5EF4-FFF2-40B4-BE49-F238E27FC236}">
                  <a16:creationId xmlns:a16="http://schemas.microsoft.com/office/drawing/2014/main" id="{535B3A55-BF06-3F3C-3950-01A782FAE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85" y="3896747"/>
              <a:ext cx="809780" cy="369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man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760791-84E0-7280-8819-D2D1AAA42C10}"/>
                </a:ext>
              </a:extLst>
            </p:cNvPr>
            <p:cNvSpPr/>
            <p:nvPr/>
          </p:nvSpPr>
          <p:spPr>
            <a:xfrm>
              <a:off x="1139327" y="3861720"/>
              <a:ext cx="2873829" cy="439387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accent1">
                  <a:shade val="95000"/>
                  <a:satMod val="105000"/>
                  <a:alpha val="31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90838C-28BF-6E96-37A8-FD447618638F}"/>
              </a:ext>
            </a:extLst>
          </p:cNvPr>
          <p:cNvGrpSpPr>
            <a:grpSpLocks/>
          </p:cNvGrpSpPr>
          <p:nvPr/>
        </p:nvGrpSpPr>
        <p:grpSpPr bwMode="auto">
          <a:xfrm>
            <a:off x="1582738" y="2217738"/>
            <a:ext cx="350837" cy="2047875"/>
            <a:chOff x="1582784" y="2216974"/>
            <a:chExt cx="351378" cy="2049105"/>
          </a:xfrm>
        </p:grpSpPr>
        <p:grpSp>
          <p:nvGrpSpPr>
            <p:cNvPr id="22556" name="Group 31">
              <a:extLst>
                <a:ext uri="{FF2B5EF4-FFF2-40B4-BE49-F238E27FC236}">
                  <a16:creationId xmlns:a16="http://schemas.microsoft.com/office/drawing/2014/main" id="{45BD0801-B019-9B9A-ACDA-6E4AC05A1F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2784" y="2216974"/>
              <a:ext cx="351378" cy="1614326"/>
              <a:chOff x="1582784" y="2216974"/>
              <a:chExt cx="351378" cy="1614326"/>
            </a:xfrm>
          </p:grpSpPr>
          <p:sp>
            <p:nvSpPr>
              <p:cNvPr id="22558" name="TextBox 27">
                <a:extLst>
                  <a:ext uri="{FF2B5EF4-FFF2-40B4-BE49-F238E27FC236}">
                    <a16:creationId xmlns:a16="http://schemas.microsoft.com/office/drawing/2014/main" id="{88888ADE-3ABA-CD4B-E02C-0FB9F8A0A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2784" y="2216974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+mn-lt"/>
                  </a:rPr>
                  <a:t>w</a:t>
                </a:r>
              </a:p>
            </p:txBody>
          </p:sp>
          <p:sp>
            <p:nvSpPr>
              <p:cNvPr id="30" name="Down Arrow 29">
                <a:extLst>
                  <a:ext uri="{FF2B5EF4-FFF2-40B4-BE49-F238E27FC236}">
                    <a16:creationId xmlns:a16="http://schemas.microsoft.com/office/drawing/2014/main" id="{65C1B5B7-C578-B511-A05D-F2DD5DE561CB}"/>
                  </a:ext>
                </a:extLst>
              </p:cNvPr>
              <p:cNvSpPr/>
              <p:nvPr/>
            </p:nvSpPr>
            <p:spPr>
              <a:xfrm>
                <a:off x="1647971" y="2623618"/>
                <a:ext cx="192384" cy="1207225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2557" name="TextBox 35">
              <a:extLst>
                <a:ext uri="{FF2B5EF4-FFF2-40B4-BE49-F238E27FC236}">
                  <a16:creationId xmlns:a16="http://schemas.microsoft.com/office/drawing/2014/main" id="{78D5BCF7-99F7-5C6E-E71E-3B9BEDC82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8767" y="3896747"/>
              <a:ext cx="2359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+mn-lt"/>
                </a:rPr>
                <a:t>j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16C6FF-ED54-06D9-8CA2-BC4E9D7F4577}"/>
              </a:ext>
            </a:extLst>
          </p:cNvPr>
          <p:cNvGrpSpPr>
            <a:grpSpLocks/>
          </p:cNvGrpSpPr>
          <p:nvPr/>
        </p:nvGrpSpPr>
        <p:grpSpPr bwMode="auto">
          <a:xfrm>
            <a:off x="3289300" y="2217738"/>
            <a:ext cx="403225" cy="2022475"/>
            <a:chOff x="3289738" y="2216974"/>
            <a:chExt cx="402674" cy="2023561"/>
          </a:xfrm>
        </p:grpSpPr>
        <p:grpSp>
          <p:nvGrpSpPr>
            <p:cNvPr id="22552" name="Group 32">
              <a:extLst>
                <a:ext uri="{FF2B5EF4-FFF2-40B4-BE49-F238E27FC236}">
                  <a16:creationId xmlns:a16="http://schemas.microsoft.com/office/drawing/2014/main" id="{DACA95F8-EE83-AB3C-7E04-5ED4B2ECF1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9738" y="2216974"/>
              <a:ext cx="402674" cy="1663336"/>
              <a:chOff x="3289738" y="2216974"/>
              <a:chExt cx="402674" cy="1663336"/>
            </a:xfrm>
          </p:grpSpPr>
          <p:sp>
            <p:nvSpPr>
              <p:cNvPr id="22554" name="TextBox 28">
                <a:extLst>
                  <a:ext uri="{FF2B5EF4-FFF2-40B4-BE49-F238E27FC236}">
                    <a16:creationId xmlns:a16="http://schemas.microsoft.com/office/drawing/2014/main" id="{6343896F-276E-875B-EA29-620364632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9738" y="2216974"/>
                <a:ext cx="4026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+mn-lt"/>
                  </a:rPr>
                  <a:t>w’</a:t>
                </a:r>
              </a:p>
            </p:txBody>
          </p:sp>
          <p:sp>
            <p:nvSpPr>
              <p:cNvPr id="31" name="Down Arrow 30">
                <a:extLst>
                  <a:ext uri="{FF2B5EF4-FFF2-40B4-BE49-F238E27FC236}">
                    <a16:creationId xmlns:a16="http://schemas.microsoft.com/office/drawing/2014/main" id="{1983F0A7-3AD1-8821-2979-FF217ECF600C}"/>
                  </a:ext>
                </a:extLst>
              </p:cNvPr>
              <p:cNvSpPr/>
              <p:nvPr/>
            </p:nvSpPr>
            <p:spPr>
              <a:xfrm>
                <a:off x="3392785" y="2672831"/>
                <a:ext cx="191825" cy="1207148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2553" name="TextBox 36">
              <a:extLst>
                <a:ext uri="{FF2B5EF4-FFF2-40B4-BE49-F238E27FC236}">
                  <a16:creationId xmlns:a16="http://schemas.microsoft.com/office/drawing/2014/main" id="{4929911F-806A-CBB1-868B-B84DB8A70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1688" y="3871203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+mn-lt"/>
                </a:rPr>
                <a:t>k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BF1EC06-E116-B634-9BCF-892BE54BA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5535613"/>
            <a:ext cx="1622817" cy="3693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O(1) </a:t>
            </a:r>
            <a:r>
              <a:rPr lang="en-US" altLang="en-US" sz="1800">
                <a:latin typeface="+mn-lt"/>
              </a:rPr>
              <a:t>query time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6609B58-D158-F046-A317-B63655569595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3276600"/>
            <a:ext cx="2105696" cy="1280557"/>
            <a:chOff x="3965653" y="3276584"/>
            <a:chExt cx="2105435" cy="1280306"/>
          </a:xfrm>
        </p:grpSpPr>
        <p:sp>
          <p:nvSpPr>
            <p:cNvPr id="41" name="Left Arrow 40">
              <a:extLst>
                <a:ext uri="{FF2B5EF4-FFF2-40B4-BE49-F238E27FC236}">
                  <a16:creationId xmlns:a16="http://schemas.microsoft.com/office/drawing/2014/main" id="{490B89AF-234C-1A1F-FFF6-25083D559269}"/>
                </a:ext>
              </a:extLst>
            </p:cNvPr>
            <p:cNvSpPr/>
            <p:nvPr/>
          </p:nvSpPr>
          <p:spPr>
            <a:xfrm rot="19776868">
              <a:off x="3965653" y="3276584"/>
              <a:ext cx="1607939" cy="534883"/>
            </a:xfrm>
            <a:prstGeom prst="lef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801A67-489E-2BF9-F97E-9253BE7B564E}"/>
                </a:ext>
              </a:extLst>
            </p:cNvPr>
            <p:cNvSpPr txBox="1"/>
            <p:nvPr/>
          </p:nvSpPr>
          <p:spPr>
            <a:xfrm>
              <a:off x="4229145" y="4187630"/>
              <a:ext cx="1841943" cy="36926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Initialization time?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304285C-C826-FDFF-EA75-B9E80DEB3F25}"/>
              </a:ext>
            </a:extLst>
          </p:cNvPr>
          <p:cNvSpPr/>
          <p:nvPr/>
        </p:nvSpPr>
        <p:spPr>
          <a:xfrm>
            <a:off x="5035550" y="4854575"/>
            <a:ext cx="3300413" cy="10001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O(n</a:t>
            </a:r>
            <a:r>
              <a:rPr lang="en-US" sz="3200" baseline="30000" dirty="0"/>
              <a:t>2</a:t>
            </a:r>
            <a:r>
              <a:rPr lang="en-US" sz="3200" dirty="0"/>
              <a:t>) time overall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F71381-3560-C0F6-C9DE-310F922B7465}"/>
                  </a:ext>
                </a:extLst>
              </p:cNvPr>
              <p:cNvSpPr txBox="1"/>
              <p:nvPr/>
            </p:nvSpPr>
            <p:spPr bwMode="auto">
              <a:xfrm>
                <a:off x="760693" y="1483023"/>
                <a:ext cx="4104713" cy="41549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100" dirty="0">
                    <a:solidFill>
                      <a:srgbClr val="7030A0"/>
                    </a:solidFill>
                    <a:latin typeface="+mn-lt"/>
                  </a:rPr>
                  <a:t>O(n) </a:t>
                </a:r>
                <a:r>
                  <a:rPr lang="en-US" sz="2100" dirty="0">
                    <a:latin typeface="+mn-lt"/>
                  </a:rPr>
                  <a:t>for one query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100" dirty="0">
                    <a:latin typeface="+mn-lt"/>
                  </a:rPr>
                  <a:t> </a:t>
                </a:r>
                <a:r>
                  <a:rPr lang="en-US" sz="2100" dirty="0">
                    <a:solidFill>
                      <a:srgbClr val="7030A0"/>
                    </a:solidFill>
                    <a:latin typeface="+mn-lt"/>
                  </a:rPr>
                  <a:t>O(n</a:t>
                </a:r>
                <a:r>
                  <a:rPr lang="en-US" sz="2100" baseline="30000" dirty="0">
                    <a:solidFill>
                      <a:srgbClr val="7030A0"/>
                    </a:solidFill>
                    <a:latin typeface="+mn-lt"/>
                  </a:rPr>
                  <a:t>3</a:t>
                </a:r>
                <a:r>
                  <a:rPr lang="en-US" sz="2100" dirty="0">
                    <a:solidFill>
                      <a:srgbClr val="7030A0"/>
                    </a:solidFill>
                    <a:latin typeface="+mn-lt"/>
                  </a:rPr>
                  <a:t>) </a:t>
                </a:r>
                <a:r>
                  <a:rPr lang="en-US" sz="2100" dirty="0">
                    <a:latin typeface="+mn-lt"/>
                  </a:rPr>
                  <a:t>overall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F71381-3560-C0F6-C9DE-310F922B7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693" y="1483023"/>
                <a:ext cx="4104713" cy="415498"/>
              </a:xfrm>
              <a:prstGeom prst="rect">
                <a:avLst/>
              </a:prstGeom>
              <a:blipFill>
                <a:blip r:embed="rId2"/>
                <a:stretch>
                  <a:fillRect l="-1534" t="-5556" b="-19444"/>
                </a:stretch>
              </a:blip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0.06788 0.00023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24566 0.00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4" grpId="0"/>
      <p:bldP spid="40" grpId="0" animBg="1"/>
      <p:bldP spid="4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2B4F48F-59B6-268B-5C89-7E3826D4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Puzzle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06B4B437-4FDE-DCD4-C27F-C4BFA97F9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64" y="2254250"/>
            <a:ext cx="73053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+mn-lt"/>
              </a:rPr>
              <a:t>Prove that </a:t>
            </a:r>
            <a:r>
              <a:rPr lang="en-US" altLang="en-US" sz="2600" b="1">
                <a:latin typeface="+mn-lt"/>
              </a:rPr>
              <a:t>any</a:t>
            </a:r>
            <a:r>
              <a:rPr lang="en-US" altLang="en-US" sz="2600">
                <a:latin typeface="+mn-lt"/>
              </a:rPr>
              <a:t> algorithm for the SMP takes </a:t>
            </a:r>
            <a:r>
              <a:rPr lang="en-US" altLang="en-US" sz="2600">
                <a:solidFill>
                  <a:srgbClr val="9A009A"/>
                </a:solidFill>
                <a:latin typeface="+mn-lt"/>
              </a:rPr>
              <a:t>Ω(n</a:t>
            </a:r>
            <a:r>
              <a:rPr lang="en-US" altLang="en-US" sz="2600" baseline="30000">
                <a:solidFill>
                  <a:srgbClr val="9A009A"/>
                </a:solidFill>
                <a:latin typeface="+mn-lt"/>
              </a:rPr>
              <a:t>2</a:t>
            </a:r>
            <a:r>
              <a:rPr lang="en-US" altLang="en-US" sz="2600">
                <a:solidFill>
                  <a:srgbClr val="9A009A"/>
                </a:solidFill>
                <a:latin typeface="+mn-lt"/>
              </a:rPr>
              <a:t>) </a:t>
            </a:r>
            <a:r>
              <a:rPr lang="en-US" altLang="en-US" sz="2600">
                <a:latin typeface="+mn-lt"/>
              </a:rPr>
              <a:t>time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4608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Deadline: Friday, Sep 20, 11:59pm </a:t>
            </a:r>
          </a:p>
        </p:txBody>
      </p:sp>
      <p:pic>
        <p:nvPicPr>
          <p:cNvPr id="3" name="Picture 2" descr="A screenshot of a group&#10;&#10;Description automatically generated">
            <a:extLst>
              <a:ext uri="{FF2B5EF4-FFF2-40B4-BE49-F238E27FC236}">
                <a16:creationId xmlns:a16="http://schemas.microsoft.com/office/drawing/2014/main" id="{D34A156C-CE9A-E5A8-6CCC-AFE7324E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41735"/>
            <a:ext cx="8229599" cy="51162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2872D1-B561-FD83-A6F1-4767CF93931C}"/>
              </a:ext>
            </a:extLst>
          </p:cNvPr>
          <p:cNvSpPr/>
          <p:nvPr/>
        </p:nvSpPr>
        <p:spPr>
          <a:xfrm>
            <a:off x="2308302" y="3289610"/>
            <a:ext cx="5408342" cy="101476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miss this deadline then you will get a ZERO on the ENTIRE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A9D9-EBE2-E442-5CBA-1364EDDD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Confirmation of form submission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B13EFB4-D6FA-CA72-E267-3C3A61FF5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76026"/>
            <a:ext cx="9192889" cy="231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8AE2DD-DC6B-D551-BFAF-601DEA691A8D}"/>
              </a:ext>
            </a:extLst>
          </p:cNvPr>
          <p:cNvSpPr txBox="1"/>
          <p:nvPr/>
        </p:nvSpPr>
        <p:spPr bwMode="auto">
          <a:xfrm>
            <a:off x="2430966" y="5118410"/>
            <a:ext cx="46763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FF0000"/>
                </a:solidFill>
                <a:latin typeface="+mn-lt"/>
              </a:rPr>
              <a:t>Expect a confirmation by midnight tonight</a:t>
            </a:r>
          </a:p>
        </p:txBody>
      </p:sp>
    </p:spTree>
    <p:extLst>
      <p:ext uri="{BB962C8B-B14F-4D97-AF65-F5344CB8AC3E}">
        <p14:creationId xmlns:p14="http://schemas.microsoft.com/office/powerpoint/2010/main" val="256040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02DCD5FC-BFB3-1F25-C4D6-4569DE79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04F3DFBE-CAA4-5FB6-8C53-AA27A9C6A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9D85-EA26-5F53-94B9-84424417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response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82FB1-2FD5-6B79-123D-7CE7F65F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2464"/>
            <a:ext cx="9148868" cy="171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6714-EA80-5960-50DD-7D12EF06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 click” rule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8BF3A09-24AA-8597-B1D9-8D3C6D9C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03889"/>
            <a:ext cx="9171389" cy="22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0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42180-DFA1-9FC0-1023-07491A14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did an AI violation on HW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E6A72-EAE0-F390-67F3-517E16EA0CA4}"/>
              </a:ext>
            </a:extLst>
          </p:cNvPr>
          <p:cNvSpPr txBox="1"/>
          <p:nvPr/>
        </p:nvSpPr>
        <p:spPr>
          <a:xfrm>
            <a:off x="1562490" y="1499187"/>
            <a:ext cx="601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You can still withdraw it with no penalty by 11:59pm tonight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361A6-691D-942C-BF65-EB4BDDAC9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0" y="2156030"/>
            <a:ext cx="9053762" cy="36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2641E02D-7A09-D96B-ADA0-D2F1F491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Homework 2 out!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B4E165D-6474-5253-A19F-0FA9A1903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478"/>
            <a:ext cx="9144000" cy="5434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EDDEDA22-1C01-F687-7EC9-298839F9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HW 1 solutions out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D85EFEF-593A-F5E9-3DA1-23D5AFD0A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498"/>
            <a:ext cx="9158184" cy="28614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l" eaLnBrk="1" hangingPunct="1">
          <a:spcBef>
            <a:spcPct val="0"/>
          </a:spcBef>
          <a:buFontTx/>
          <a:buNone/>
          <a:defRPr sz="2100"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10648</TotalTime>
  <Words>282</Words>
  <Application>Microsoft Macintosh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Cambria Math</vt:lpstr>
      <vt:lpstr>Garamond</vt:lpstr>
      <vt:lpstr>Office Theme</vt:lpstr>
      <vt:lpstr>Lecture 10</vt:lpstr>
      <vt:lpstr>Register your project groups</vt:lpstr>
      <vt:lpstr>Confirmation of form submission</vt:lpstr>
      <vt:lpstr>If you need it, ask for help</vt:lpstr>
      <vt:lpstr>Piazza response policy</vt:lpstr>
      <vt:lpstr>“One click” rule</vt:lpstr>
      <vt:lpstr>If you did an AI violation on HW 1</vt:lpstr>
      <vt:lpstr>Homework 2 out!</vt:lpstr>
      <vt:lpstr>HW 1 solutions out</vt:lpstr>
      <vt:lpstr>Implementation Steps</vt:lpstr>
      <vt:lpstr>Overall running time</vt:lpstr>
      <vt:lpstr>Questions?</vt:lpstr>
      <vt:lpstr>Rest on the board…</vt:lpstr>
      <vt:lpstr>Answering Q4</vt:lpstr>
      <vt:lpstr>Puzzle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</dc:title>
  <dc:creator>Atri</dc:creator>
  <cp:lastModifiedBy>Atri Rudra</cp:lastModifiedBy>
  <cp:revision>47</cp:revision>
  <dcterms:created xsi:type="dcterms:W3CDTF">2011-09-23T00:32:02Z</dcterms:created>
  <dcterms:modified xsi:type="dcterms:W3CDTF">2024-09-18T16:38:43Z</dcterms:modified>
</cp:coreProperties>
</file>