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61" r:id="rId3"/>
    <p:sldId id="462" r:id="rId4"/>
    <p:sldId id="463" r:id="rId5"/>
    <p:sldId id="458" r:id="rId6"/>
    <p:sldId id="418" r:id="rId7"/>
    <p:sldId id="322" r:id="rId8"/>
    <p:sldId id="323" r:id="rId9"/>
    <p:sldId id="324" r:id="rId10"/>
    <p:sldId id="325" r:id="rId11"/>
    <p:sldId id="326" r:id="rId12"/>
    <p:sldId id="448" r:id="rId13"/>
    <p:sldId id="267" r:id="rId14"/>
    <p:sldId id="459" r:id="rId15"/>
    <p:sldId id="460" r:id="rId16"/>
    <p:sldId id="292" r:id="rId17"/>
    <p:sldId id="449" r:id="rId18"/>
    <p:sldId id="464" r:id="rId19"/>
    <p:sldId id="293" r:id="rId20"/>
    <p:sldId id="261" r:id="rId21"/>
    <p:sldId id="432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5"/>
    <p:restoredTop sz="94820"/>
  </p:normalViewPr>
  <p:slideViewPr>
    <p:cSldViewPr snapToGrid="0" snapToObjects="1">
      <p:cViewPr varScale="1">
        <p:scale>
          <a:sx n="114" d="100"/>
          <a:sy n="114" d="100"/>
        </p:scale>
        <p:origin x="1776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C70ED5-D16F-0A0B-B78A-CE222C99D2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20A9D-8724-C545-D6A6-BD974193D6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4B4312-65EC-A14C-AD40-5CB0BA6BEEEE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F51F-AE12-1037-82BA-534BE5E600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792BF-19FF-594E-ACA2-AE95A6653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D742087-14DF-7D4B-A819-52DD0A7CC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3476B-390C-8E1F-8383-DF57961733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14393-5E02-FE08-3472-4895F95326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440EB6-BA9A-4B4B-B4EE-7D3F820DBE05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C7914F-8209-1387-34D3-11489D4F25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25EAD14-DEB4-EE88-4E42-AF90AC7FC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79DBE-19F0-463A-94FA-F8C9B0844D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14D2A-C5D2-B80B-377B-68E2724AC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23D63C9-CC0C-8247-86F9-C47248D8D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2854-86F3-D644-E61B-BB9A1E11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471A-315B-7541-9CE9-735D10DEB186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8B173-9119-A26B-3F70-FF4984D2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2CD50-A638-3664-8526-38E500E0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29FC-AD9E-F444-A296-CB2DB22F1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21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621C1-1E1B-7E15-290B-12DA408D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5608-D011-B146-B491-45C472216DD1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760E-3216-4D7B-0846-019B601B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6E2EE-070E-F52E-F396-5F23E209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B543-C115-004E-9B75-F108BFEAA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FDDB-D8D4-D35F-93B1-CD93A61F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7A00-048F-B94F-A944-D2DB8F28BD3D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87956-5B6A-CFC6-C93B-84D16B2D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7D23-6ED3-6B18-FCC5-14A00E09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DC8F-ABF6-034E-B571-C21F5D47E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57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B36C-ACFD-AEF2-0B68-7F114C23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17B0-7584-4A4A-B038-70BA6433B1FD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E7EC-F30B-141E-51D0-2BFB9633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804C0-0F2E-3A48-6142-4376C17A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3CD7-388E-5949-AAE5-74E919C00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86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C585-432A-0CB7-B1E6-63D02940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7625-910D-7F4B-8B22-C3B91012F658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57DC0-1691-1C31-39C4-D4A61455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72DDD-36C1-DC61-526D-8931F74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0F60-EE9C-FD4F-8D66-92BF5D7D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99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E3CBB6-646B-9896-3476-343D52DE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EF75-C733-D743-AADA-2AEEE50E6E03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CA7BF6-3F9A-83FB-E807-4AF7FCD2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DBAA60-2E9F-114E-64C6-9F5C8CAA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A140-27A9-0E4B-ADB5-EFC71BCE5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E4126B-0AA5-C135-4615-DBBF90E9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D52D-DD6F-DA42-9352-87A965F9383F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62266B-3AE7-68CD-439B-F13EA57A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B1BF52-8D6F-8B22-DEA4-8D62E698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A08A-48C9-A046-8CD2-258764DF3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0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080D86-3F66-F1F7-D4FC-31298F27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F741-DCC0-DC4A-80D5-D95526B08333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3D4A50-4611-9817-7821-DFA12D5F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99FDFE-0832-67BF-8907-FDFAA455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1200-B871-264B-926D-5AFAD92AC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2787C7-D272-8BC8-C6FF-3DEB87D8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A6EB-2BCE-7C4E-8B39-1B869835743E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E7A4F9-200F-5694-63C5-3EC67B42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8994D0-45A5-6B37-F3D0-AD2242C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BF90-2BFC-524B-8D30-509E39575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49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1CC83C-DC67-B2CE-AD9C-22D9FCEF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6EAD-F74B-874B-BDA5-5B04E8D85F6A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E3528E-D336-60A6-A324-82FC35D6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7A333F-F064-E99B-F043-36D87C27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5460-9C91-AB43-8576-6F4BC51C7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83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D67BB1-2BC2-E791-02D2-F12459C7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5405-BA72-1F48-BACF-F4486C995FAD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479BAB-8942-6E4D-61AD-21968B40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9D52D7-6885-1B34-FF44-B6C0CC20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C5C8-F519-C948-AEE8-2C1B62526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7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70C40A-77AC-D64B-1990-2421C1FF41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AE072E-2B54-02A5-84AC-5EA4A7EA5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07A2-0074-387B-AD97-53B092753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95EBB5-7243-F142-AD65-225600A101C6}" type="datetime1">
              <a:rPr lang="en-US" altLang="en-US"/>
              <a:pPr>
                <a:defRPr/>
              </a:pPr>
              <a:t>9/22/24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714FA-2939-D37F-B725-E08E31DFC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881F8-3282-1223-ED55-0B3B05AC1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6C1C3F-52A3-DC43-806E-AD07A29F8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C62ABD0-FEC0-FE22-F80A-246192218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51DF3-013F-16B3-4342-5FA21BB4C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23,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56B24B0-D3F6-682B-7AC4-2B00753E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Brute-force algorithm?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990F-9635-7E10-86F3-04787B5C2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965325"/>
            <a:ext cx="55432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List all possible vertex sequences between </a:t>
            </a:r>
            <a:r>
              <a:rPr lang="en-US" altLang="en-US" sz="22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2200">
                <a:latin typeface="+mn-lt"/>
              </a:rPr>
              <a:t> and </a:t>
            </a:r>
            <a:r>
              <a:rPr lang="en-US" altLang="en-US" sz="2200">
                <a:solidFill>
                  <a:srgbClr val="660066"/>
                </a:solidFill>
                <a:latin typeface="+mn-lt"/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2BE02-CE79-C8FB-4CFE-8E09CA1B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3625850"/>
            <a:ext cx="44815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Check if any is a path between </a:t>
            </a:r>
            <a:r>
              <a:rPr lang="en-US" altLang="en-US" sz="22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2200">
                <a:latin typeface="+mn-lt"/>
              </a:rPr>
              <a:t> and </a:t>
            </a:r>
            <a:r>
              <a:rPr lang="en-US" altLang="en-US" sz="2200">
                <a:solidFill>
                  <a:srgbClr val="660066"/>
                </a:solidFill>
                <a:latin typeface="+mn-lt"/>
              </a:rPr>
              <a:t>t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CF6EA09D-992A-1EF8-4561-5A7CF32F0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2757488"/>
            <a:ext cx="2132012" cy="1298575"/>
          </a:xfrm>
          <a:prstGeom prst="cloudCallout">
            <a:avLst>
              <a:gd name="adj1" fmla="val -81435"/>
              <a:gd name="adj2" fmla="val -7535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660066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n</a:t>
            </a:r>
            <a:r>
              <a:rPr lang="en-US" baseline="30000">
                <a:solidFill>
                  <a:srgbClr val="660066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n</a:t>
            </a:r>
            <a:r>
              <a:rPr lang="en-US">
                <a:solidFill>
                  <a:srgbClr val="FFFFFF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 such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B2DAADBB-5D1B-CB67-AAB5-0A8E3697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motivation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993421CB-5AE7-703B-5A76-0ACBBF5E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84325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9EC523-C1B5-56D0-933D-F35C85CF4AF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38663" y="3614738"/>
            <a:ext cx="379412" cy="3254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75268D2-45EE-11E0-E379-02D063D7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32770" name="Picture 5">
            <a:extLst>
              <a:ext uri="{FF2B5EF4-FFF2-40B4-BE49-F238E27FC236}">
                <a16:creationId xmlns:a16="http://schemas.microsoft.com/office/drawing/2014/main" id="{00FAA183-1241-B0F5-1683-84740A09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DC9FD2B4-C9FF-F61D-359F-90383498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Breadth First Search (BFS)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F090C691-22E7-5504-03F7-713ACFE8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9160C36-A5E9-FA89-58B8-BA13BB82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Connectivity Problem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1318B013-47E2-E8CF-6E57-40975EFA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120900"/>
            <a:ext cx="4252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+mn-lt"/>
              </a:rPr>
              <a:t>Input:</a:t>
            </a:r>
            <a:r>
              <a:rPr lang="en-US" altLang="en-US" sz="2400">
                <a:latin typeface="+mn-lt"/>
              </a:rPr>
              <a:t> Graph 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G = (V,E) </a:t>
            </a:r>
            <a:r>
              <a:rPr lang="en-US" altLang="en-US" sz="2400">
                <a:latin typeface="+mn-lt"/>
              </a:rPr>
              <a:t>and 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s</a:t>
            </a:r>
            <a:r>
              <a:rPr lang="en-US" altLang="en-US" sz="2400">
                <a:latin typeface="+mn-lt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 V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D34BA1D4-7A0A-1587-1424-BE20E754A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3413125"/>
            <a:ext cx="4039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+mn-lt"/>
              </a:rPr>
              <a:t>Output:</a:t>
            </a:r>
            <a:r>
              <a:rPr lang="en-US" altLang="en-US" sz="2400">
                <a:latin typeface="+mn-lt"/>
              </a:rPr>
              <a:t> All 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t </a:t>
            </a:r>
            <a:r>
              <a:rPr lang="en-US" altLang="en-US" sz="2400">
                <a:latin typeface="+mn-lt"/>
              </a:rPr>
              <a:t>connected to 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s</a:t>
            </a:r>
            <a:r>
              <a:rPr lang="en-US" altLang="en-US" sz="2400">
                <a:latin typeface="+mn-lt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 G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80DFF55-963C-6819-B41A-8A1BDAADCA54}"/>
              </a:ext>
            </a:extLst>
          </p:cNvPr>
          <p:cNvSpPr/>
          <p:nvPr/>
        </p:nvSpPr>
        <p:spPr>
          <a:xfrm>
            <a:off x="4160838" y="4252913"/>
            <a:ext cx="3071812" cy="1212850"/>
          </a:xfrm>
          <a:prstGeom prst="wedgeRoundRectCallout">
            <a:avLst>
              <a:gd name="adj1" fmla="val -63642"/>
              <a:gd name="adj2" fmla="val -866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Connected component of </a:t>
            </a:r>
            <a:r>
              <a:rPr lang="en-US" sz="2400" dirty="0">
                <a:solidFill>
                  <a:srgbClr val="7030A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2E2C1ED-6A0D-0C0D-40B1-D644825C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Breadth First Search (BFS)</a:t>
            </a:r>
          </a:p>
        </p:txBody>
      </p:sp>
      <p:sp>
        <p:nvSpPr>
          <p:cNvPr id="35842" name="TextBox 3">
            <a:extLst>
              <a:ext uri="{FF2B5EF4-FFF2-40B4-BE49-F238E27FC236}">
                <a16:creationId xmlns:a16="http://schemas.microsoft.com/office/drawing/2014/main" id="{B642EC15-C457-0F6E-6ED1-829AC869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735263"/>
            <a:ext cx="448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Build layers of vertices connected to </a:t>
            </a:r>
            <a:r>
              <a:rPr lang="en-US" altLang="en-US" sz="22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31B843A9-7F4D-B6BE-9E88-A1F0A1E4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778250"/>
            <a:ext cx="944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 baseline="-25000"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{s}</a:t>
            </a: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5D370A6A-A7EB-E97C-E08A-FF7FF2A04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4395788"/>
            <a:ext cx="3597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Assume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,..,L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have been constructed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1D19C7EA-867D-2421-A8E0-DEBE0B88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4906963"/>
            <a:ext cx="654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j+1</a:t>
            </a:r>
            <a:r>
              <a:rPr lang="en-US" altLang="en-US" sz="1800" baseline="-25000"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set of vertices not chosen yet but are connected by an edge 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15358684-5E59-E6D2-105A-671749E7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68950"/>
            <a:ext cx="2842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Stop when new layer is empty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76C5864-7D23-4D40-6305-6C1095B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BFS Tree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CD134F4D-BB4B-8221-9524-EAA6B713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1638300"/>
            <a:ext cx="3642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BFS naturally defines a tree rooted at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F7DEAEE7-A741-992E-1CEA-474423D1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2171700"/>
            <a:ext cx="331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 forms the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th </a:t>
            </a:r>
            <a:r>
              <a:rPr lang="ja-JP" altLang="en-US" sz="1800">
                <a:latin typeface="+mn-lt"/>
              </a:rPr>
              <a:t>“</a:t>
            </a:r>
            <a:r>
              <a:rPr lang="en-US" altLang="ja-JP" sz="1800">
                <a:latin typeface="+mn-lt"/>
              </a:rPr>
              <a:t>level</a:t>
            </a:r>
            <a:r>
              <a:rPr lang="ja-JP" altLang="en-US" sz="1800">
                <a:latin typeface="+mn-lt"/>
              </a:rPr>
              <a:t>”</a:t>
            </a:r>
            <a:r>
              <a:rPr lang="en-US" altLang="ja-JP" sz="1800">
                <a:latin typeface="+mn-lt"/>
              </a:rPr>
              <a:t> in the tree</a:t>
            </a:r>
            <a:endParaRPr lang="en-US" altLang="en-US" sz="1800">
              <a:latin typeface="+mn-lt"/>
            </a:endParaRP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B3E61553-4350-7064-15B0-54F8779C7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2735263"/>
            <a:ext cx="544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j+1</a:t>
            </a:r>
            <a:r>
              <a:rPr lang="en-US" altLang="en-US" sz="1800" baseline="-25000"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is child of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v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 from which it was </a:t>
            </a:r>
            <a:r>
              <a:rPr lang="ja-JP" altLang="en-US" sz="1800">
                <a:latin typeface="+mn-lt"/>
              </a:rPr>
              <a:t>“</a:t>
            </a:r>
            <a:r>
              <a:rPr lang="en-US" altLang="ja-JP" sz="1800">
                <a:latin typeface="+mn-lt"/>
              </a:rPr>
              <a:t>discovered</a:t>
            </a:r>
            <a:r>
              <a:rPr lang="ja-JP" altLang="en-US" sz="1800">
                <a:latin typeface="+mn-lt"/>
              </a:rPr>
              <a:t>”</a:t>
            </a:r>
            <a:endParaRPr lang="en-US" altLang="en-US" sz="1800"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7F9BE2-74B3-FA5A-35C2-6BD34F31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0B9343-78E5-85D2-156B-0E5AB2E4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60CA8B-F84E-0B11-F166-8A93C9F3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C084C-F5EC-74A6-41C4-45488D870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1CA9E4-4743-0961-2F0D-3BC11ED0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60C34B-ED48-96C6-E7A7-0E45CEA0F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DBABE2-BC9A-9A3C-0631-ED9036B2C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8A0ED6-2122-E768-47E9-41A6B06A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D70216-D731-4F55-69A8-67CBE7672D12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40619-E4FB-1091-2082-C39B77C964AE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4D9B2E-3F10-011F-3AD8-4B782203D0E2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75AB59-9407-EF9A-F2E3-8787022B70C2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9B864C-F642-551E-0606-CAA0365420FF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B267F7-BCF0-5923-0B29-3973611213E7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FF83A5-81B8-7E75-FAA1-6D06113B53BD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FB2597-D32F-1C1A-F728-A6F71EF7C1BA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120E3-47D5-58BE-B1ED-D8A9A700DE34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267E5C-C460-718D-D505-273B09E5D4DC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D44DE64-F796-9496-9726-4D2D27D1C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2B7D11-A62D-B3C3-DB30-978839F8C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403066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3C4D78-E05F-BA02-417D-DF1A132E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403066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86A027-6D02-B1A2-415E-3D40019EAC13}"/>
              </a:ext>
            </a:extLst>
          </p:cNvPr>
          <p:cNvCxnSpPr>
            <a:cxnSpLocks noChangeShapeType="1"/>
            <a:stCxn id="34" idx="3"/>
            <a:endCxn id="35" idx="7"/>
          </p:cNvCxnSpPr>
          <p:nvPr/>
        </p:nvCxnSpPr>
        <p:spPr bwMode="auto">
          <a:xfrm rot="5400000">
            <a:off x="6381750" y="3767138"/>
            <a:ext cx="325438" cy="315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74B886-A9EB-03A8-169D-3E41E97754AF}"/>
              </a:ext>
            </a:extLst>
          </p:cNvPr>
          <p:cNvCxnSpPr>
            <a:cxnSpLocks noChangeShapeType="1"/>
            <a:stCxn id="34" idx="5"/>
            <a:endCxn id="36" idx="1"/>
          </p:cNvCxnSpPr>
          <p:nvPr/>
        </p:nvCxnSpPr>
        <p:spPr bwMode="auto">
          <a:xfrm rot="16200000" flipH="1">
            <a:off x="7046119" y="3702844"/>
            <a:ext cx="325438" cy="444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7FAE484-11E3-5F0A-5453-F3268215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3392488"/>
            <a:ext cx="388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C3DC16-768E-C476-BBBF-B43D4AC5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4041775"/>
            <a:ext cx="388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D716B08-259B-F026-5511-C32B25E1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526573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FBA5AC1-0DAD-222C-C240-6D4CEBBCC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5245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BD36637-65E5-DE25-C0F3-A6EF642DA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52212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21C6D9-442C-F5AB-A073-BAA80F76F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52212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6AB1EB-7A07-8E39-332D-127ADC2C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5221288"/>
            <a:ext cx="388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5CD5C3-C5D1-F567-2152-97CF040E2EE4}"/>
              </a:ext>
            </a:extLst>
          </p:cNvPr>
          <p:cNvCxnSpPr>
            <a:cxnSpLocks noChangeShapeType="1"/>
            <a:stCxn id="35" idx="3"/>
            <a:endCxn id="43" idx="7"/>
          </p:cNvCxnSpPr>
          <p:nvPr/>
        </p:nvCxnSpPr>
        <p:spPr bwMode="auto">
          <a:xfrm rot="5400000">
            <a:off x="5267325" y="4487863"/>
            <a:ext cx="958850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52A5A6-5FE4-B327-2CFD-5C79B9FE33E2}"/>
              </a:ext>
            </a:extLst>
          </p:cNvPr>
          <p:cNvCxnSpPr>
            <a:cxnSpLocks noChangeShapeType="1"/>
            <a:stCxn id="36" idx="4"/>
            <a:endCxn id="45" idx="0"/>
          </p:cNvCxnSpPr>
          <p:nvPr/>
        </p:nvCxnSpPr>
        <p:spPr bwMode="auto">
          <a:xfrm rot="5400000">
            <a:off x="7071519" y="4720432"/>
            <a:ext cx="800100" cy="201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B5289E-C648-A20D-F41E-943A4D7F5D15}"/>
              </a:ext>
            </a:extLst>
          </p:cNvPr>
          <p:cNvCxnSpPr>
            <a:cxnSpLocks noChangeShapeType="1"/>
            <a:stCxn id="36" idx="4"/>
            <a:endCxn id="46" idx="0"/>
          </p:cNvCxnSpPr>
          <p:nvPr/>
        </p:nvCxnSpPr>
        <p:spPr bwMode="auto">
          <a:xfrm rot="16200000" flipH="1">
            <a:off x="7469982" y="4523581"/>
            <a:ext cx="800100" cy="595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F3E89CD-C314-519C-7895-E07969A6A6F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 rot="16200000" flipH="1">
            <a:off x="5903120" y="4761706"/>
            <a:ext cx="823912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3974C906-54EA-C4B6-8408-DC9F78F3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6176963"/>
            <a:ext cx="401638" cy="3921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AD3EDD-2D3B-280F-4A48-4EB9DF268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6176963"/>
            <a:ext cx="388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3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C9EA30C-4E69-0B40-2CFE-FD1CFFC68C45}"/>
              </a:ext>
            </a:extLst>
          </p:cNvPr>
          <p:cNvCxnSpPr>
            <a:cxnSpLocks noChangeShapeType="1"/>
            <a:stCxn id="44" idx="4"/>
            <a:endCxn id="56" idx="0"/>
          </p:cNvCxnSpPr>
          <p:nvPr/>
        </p:nvCxnSpPr>
        <p:spPr bwMode="auto">
          <a:xfrm rot="5400000">
            <a:off x="6114256" y="5906294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BD65C1-0127-7B88-3F2B-40336C7689F9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4" name="Cloud Callout 63">
            <a:extLst>
              <a:ext uri="{FF2B5EF4-FFF2-40B4-BE49-F238E27FC236}">
                <a16:creationId xmlns:a16="http://schemas.microsoft.com/office/drawing/2014/main" id="{60656217-94FF-11B8-5AC3-31AA3BC3C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325" y="2008188"/>
            <a:ext cx="1825625" cy="1384300"/>
          </a:xfrm>
          <a:prstGeom prst="cloudCallout">
            <a:avLst>
              <a:gd name="adj1" fmla="val -25176"/>
              <a:gd name="adj2" fmla="val 82097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Add non-tree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8379C36-F05E-52D1-6E23-24C9930283F4}"/>
              </a:ext>
            </a:extLst>
          </p:cNvPr>
          <p:cNvCxnSpPr>
            <a:cxnSpLocks noChangeShapeType="1"/>
            <a:stCxn id="35" idx="6"/>
            <a:endCxn id="36" idx="2"/>
          </p:cNvCxnSpPr>
          <p:nvPr/>
        </p:nvCxnSpPr>
        <p:spPr bwMode="auto">
          <a:xfrm>
            <a:off x="6445250" y="4225925"/>
            <a:ext cx="925513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8C0CD5-502C-390D-834F-1A0E43A6927B}"/>
              </a:ext>
            </a:extLst>
          </p:cNvPr>
          <p:cNvCxnSpPr>
            <a:cxnSpLocks noChangeShapeType="1"/>
            <a:stCxn id="43" idx="6"/>
            <a:endCxn id="44" idx="2"/>
          </p:cNvCxnSpPr>
          <p:nvPr/>
        </p:nvCxnSpPr>
        <p:spPr bwMode="auto">
          <a:xfrm flipV="1">
            <a:off x="5449888" y="5440363"/>
            <a:ext cx="735012" cy="206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DB24110-FBA8-D321-A834-48E5F1F3C20E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>
            <a:off x="7572375" y="5416550"/>
            <a:ext cx="39528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F850A3C-B4F8-0B59-A685-4C9977C97F21}"/>
              </a:ext>
            </a:extLst>
          </p:cNvPr>
          <p:cNvCxnSpPr>
            <a:cxnSpLocks noChangeShapeType="1"/>
            <a:stCxn id="44" idx="7"/>
            <a:endCxn id="36" idx="3"/>
          </p:cNvCxnSpPr>
          <p:nvPr/>
        </p:nvCxnSpPr>
        <p:spPr bwMode="auto">
          <a:xfrm rot="5400000" flipH="1" flipV="1">
            <a:off x="6510338" y="4381500"/>
            <a:ext cx="938212" cy="9032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6575E-EE8B-76D9-F179-1E5086949C30}"/>
              </a:ext>
            </a:extLst>
          </p:cNvPr>
          <p:cNvGrpSpPr>
            <a:grpSpLocks/>
          </p:cNvGrpSpPr>
          <p:nvPr/>
        </p:nvGrpSpPr>
        <p:grpSpPr bwMode="auto">
          <a:xfrm>
            <a:off x="4170363" y="3392488"/>
            <a:ext cx="401637" cy="1520825"/>
            <a:chOff x="3594100" y="3581400"/>
            <a:chExt cx="401638" cy="152082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2BEC443-CE58-3FFA-3247-857C843FC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35814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9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4E5A77F-4CC6-3B28-8BF8-B83AE8581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47117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0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9874A8-0617-ED8F-34DD-1ACD9CCF11F0}"/>
                </a:ext>
              </a:extLst>
            </p:cNvPr>
            <p:cNvCxnSpPr>
              <a:cxnSpLocks noChangeShapeType="1"/>
              <a:stCxn id="50" idx="4"/>
              <a:endCxn id="52" idx="0"/>
            </p:cNvCxnSpPr>
            <p:nvPr/>
          </p:nvCxnSpPr>
          <p:spPr bwMode="auto">
            <a:xfrm rot="5400000">
              <a:off x="3425032" y="4342606"/>
              <a:ext cx="739775" cy="15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35" grpId="0" animBg="1"/>
      <p:bldP spid="36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56" grpId="0" animBg="1"/>
      <p:bldP spid="57" grpId="0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CA57BDF-DDD4-E5E4-1A27-2D9C6B01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on the board…</a:t>
            </a:r>
          </a:p>
        </p:txBody>
      </p:sp>
      <p:pic>
        <p:nvPicPr>
          <p:cNvPr id="37890" name="Picture 4" descr="Jul27-2008 062.JPG">
            <a:extLst>
              <a:ext uri="{FF2B5EF4-FFF2-40B4-BE49-F238E27FC236}">
                <a16:creationId xmlns:a16="http://schemas.microsoft.com/office/drawing/2014/main" id="{36AA9822-F779-D5C0-2350-8D1F28AA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2EEE551-CEDB-AF95-DD96-2480666D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facts about BFS trees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3A0D7769-2789-6A3E-C0D8-FB3BD5635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887538"/>
            <a:ext cx="7065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(1) All non-tree edges are in the same or consecutive layer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8C151F6A-FD45-7B6C-569D-8CDC256B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967038"/>
            <a:ext cx="3968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(2) If 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u</a:t>
            </a:r>
            <a:r>
              <a:rPr lang="en-US" altLang="en-US" sz="2400" dirty="0">
                <a:latin typeface="+mn-lt"/>
              </a:rPr>
              <a:t> is in 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2400" baseline="-25000" dirty="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then </a:t>
            </a:r>
            <a:r>
              <a:rPr lang="en-US" altLang="en-US" sz="2400" dirty="0" err="1">
                <a:solidFill>
                  <a:srgbClr val="7030A0"/>
                </a:solidFill>
                <a:latin typeface="+mn-lt"/>
              </a:rPr>
              <a:t>dist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(</a:t>
            </a:r>
            <a:r>
              <a:rPr lang="en-US" altLang="en-US" sz="2400" dirty="0" err="1">
                <a:solidFill>
                  <a:srgbClr val="7030A0"/>
                </a:solidFill>
                <a:latin typeface="+mn-lt"/>
              </a:rPr>
              <a:t>s,u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)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dirty="0" err="1">
                <a:solidFill>
                  <a:srgbClr val="7030A0"/>
                </a:solidFill>
                <a:latin typeface="+mn-lt"/>
              </a:rPr>
              <a:t>i</a:t>
            </a:r>
            <a:endParaRPr lang="en-US" altLang="en-US" sz="24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A753355-A13D-5E61-6CE5-1E6DC60B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Rest of today’</a:t>
            </a:r>
            <a:r>
              <a:rPr lang="en-US" altLang="ja-JP"/>
              <a:t>s agenda</a:t>
            </a:r>
            <a:endParaRPr lang="en-US" altLang="en-US"/>
          </a:p>
        </p:txBody>
      </p:sp>
      <p:sp>
        <p:nvSpPr>
          <p:cNvPr id="26626" name="TextBox 3">
            <a:extLst>
              <a:ext uri="{FF2B5EF4-FFF2-40B4-BE49-F238E27FC236}">
                <a16:creationId xmlns:a16="http://schemas.microsoft.com/office/drawing/2014/main" id="{200454D9-AA16-7711-B44E-30E45434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856" y="2626112"/>
            <a:ext cx="4840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+mn-lt"/>
              </a:rPr>
              <a:t>Computing Connected component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C2FCB-AA24-CDD3-C1D5-23467FA3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next Monday</a:t>
            </a:r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4DE45C2-C840-E8F2-7962-559C53746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01474"/>
            <a:ext cx="9135965" cy="44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0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DB567E6-8E4F-E719-3657-5CA09A92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Connected Component</a:t>
            </a:r>
          </a:p>
        </p:txBody>
      </p: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8D203D1D-AE32-D54A-44A0-172778B1E593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2330450"/>
            <a:ext cx="3014662" cy="2068513"/>
            <a:chOff x="1042988" y="1951038"/>
            <a:chExt cx="6740525" cy="3406775"/>
          </a:xfrm>
        </p:grpSpPr>
        <p:grpSp>
          <p:nvGrpSpPr>
            <p:cNvPr id="27661" name="Group 25">
              <a:extLst>
                <a:ext uri="{FF2B5EF4-FFF2-40B4-BE49-F238E27FC236}">
                  <a16:creationId xmlns:a16="http://schemas.microsoft.com/office/drawing/2014/main" id="{462537A6-2142-4551-870A-DB24CDF0A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1951038"/>
              <a:ext cx="5180013" cy="3406774"/>
              <a:chOff x="335996" y="1955800"/>
              <a:chExt cx="7628492" cy="4759325"/>
            </a:xfrm>
          </p:grpSpPr>
          <p:pic>
            <p:nvPicPr>
              <p:cNvPr id="27666" name="Picture 4">
                <a:extLst>
                  <a:ext uri="{FF2B5EF4-FFF2-40B4-BE49-F238E27FC236}">
                    <a16:creationId xmlns:a16="http://schemas.microsoft.com/office/drawing/2014/main" id="{BB3FDEA3-9773-10FB-A5CA-F8589FB64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1288" y="1965325"/>
                <a:ext cx="1143000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7" name="Picture 5">
                <a:extLst>
                  <a:ext uri="{FF2B5EF4-FFF2-40B4-BE49-F238E27FC236}">
                    <a16:creationId xmlns:a16="http://schemas.microsoft.com/office/drawing/2014/main" id="{DEC1CB01-F832-B239-9727-A267E8D37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50" y="4110038"/>
                <a:ext cx="1074738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8" name="Picture 6">
                <a:extLst>
                  <a:ext uri="{FF2B5EF4-FFF2-40B4-BE49-F238E27FC236}">
                    <a16:creationId xmlns:a16="http://schemas.microsoft.com/office/drawing/2014/main" id="{038FE7E9-2C25-EFD9-B32B-2CF8A5624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5362575"/>
                <a:ext cx="1354137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9" name="Picture 7">
                <a:extLst>
                  <a:ext uri="{FF2B5EF4-FFF2-40B4-BE49-F238E27FC236}">
                    <a16:creationId xmlns:a16="http://schemas.microsoft.com/office/drawing/2014/main" id="{C62849EE-44CA-AE03-0988-F19F75E58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13" y="3898900"/>
                <a:ext cx="1171575" cy="146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0" name="Picture 13">
                <a:extLst>
                  <a:ext uri="{FF2B5EF4-FFF2-40B4-BE49-F238E27FC236}">
                    <a16:creationId xmlns:a16="http://schemas.microsoft.com/office/drawing/2014/main" id="{2EFDCADF-D8DA-05EE-6278-0F457DD26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898900"/>
                <a:ext cx="1230312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7D430D-5192-37D9-ACC0-01AB3E35D0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588047" y="3324650"/>
                <a:ext cx="463878" cy="6847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FBE7D22-CCF5-E517-530B-357556DFA9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60097" y="3465788"/>
                <a:ext cx="463878" cy="40250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151FF8F-4AEA-A2C0-1110-A157FD2B40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7368" y="4399385"/>
                <a:ext cx="1495005" cy="44561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10BF0A4-879D-2E73-437A-ABC8BD499A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4575213" y="5102193"/>
                <a:ext cx="460226" cy="627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DDCB336-5544-B28D-6072-C91AF583C8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390784" y="4399385"/>
                <a:ext cx="1400914" cy="2301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27676" name="Picture 24">
                <a:extLst>
                  <a:ext uri="{FF2B5EF4-FFF2-40B4-BE49-F238E27FC236}">
                    <a16:creationId xmlns:a16="http://schemas.microsoft.com/office/drawing/2014/main" id="{976FB2B1-A451-8C5F-E52B-83992A322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594100"/>
                <a:ext cx="1230312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7" name="Picture 20">
                <a:extLst>
                  <a:ext uri="{FF2B5EF4-FFF2-40B4-BE49-F238E27FC236}">
                    <a16:creationId xmlns:a16="http://schemas.microsoft.com/office/drawing/2014/main" id="{EC0C078F-192E-4C05-30E4-628380421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850" y="1955800"/>
                <a:ext cx="12192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8" name="Picture 22">
                <a:extLst>
                  <a:ext uri="{FF2B5EF4-FFF2-40B4-BE49-F238E27FC236}">
                    <a16:creationId xmlns:a16="http://schemas.microsoft.com/office/drawing/2014/main" id="{1E888685-589E-FC0C-3914-A1E2285DA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96" y="2428875"/>
                <a:ext cx="1257854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A73A53-D9D8-A123-DFDF-1E777AC5C1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963271" y="3898978"/>
                <a:ext cx="632500" cy="9460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E0CAF28-D04D-2877-558E-3C24201826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53281" y="2693623"/>
                <a:ext cx="1270230" cy="730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7662" name="Group 42">
              <a:extLst>
                <a:ext uri="{FF2B5EF4-FFF2-40B4-BE49-F238E27FC236}">
                  <a16:creationId xmlns:a16="http://schemas.microsoft.com/office/drawing/2014/main" id="{1778871C-400B-0B1F-133B-6DD2F2624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063" y="1951039"/>
              <a:ext cx="806450" cy="2781301"/>
              <a:chOff x="6977395" y="1950586"/>
              <a:chExt cx="806807" cy="2781782"/>
            </a:xfrm>
          </p:grpSpPr>
          <p:pic>
            <p:nvPicPr>
              <p:cNvPr id="27663" name="Picture 30">
                <a:extLst>
                  <a:ext uri="{FF2B5EF4-FFF2-40B4-BE49-F238E27FC236}">
                    <a16:creationId xmlns:a16="http://schemas.microsoft.com/office/drawing/2014/main" id="{F0DDEC33-CB74-ACDC-1B33-BEA933A5E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693" y="1950586"/>
                <a:ext cx="757509" cy="97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38">
                <a:extLst>
                  <a:ext uri="{FF2B5EF4-FFF2-40B4-BE49-F238E27FC236}">
                    <a16:creationId xmlns:a16="http://schemas.microsoft.com/office/drawing/2014/main" id="{8AA002F7-247A-C22E-63AC-EF2B12768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395" y="3764199"/>
                <a:ext cx="806807" cy="9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C328C97-0629-4D46-8F8D-359BCC42A8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75648" y="3333267"/>
                <a:ext cx="839419" cy="248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E1E544-10F8-70E3-AB28-D1017C1B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1238"/>
            <a:ext cx="1832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Start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{s}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4515B5-8B8B-217C-2478-9B101CC8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2970213"/>
            <a:ext cx="806450" cy="993775"/>
          </a:xfrm>
          <a:prstGeom prst="ellipse">
            <a:avLst/>
          </a:prstGeom>
          <a:solidFill>
            <a:srgbClr val="FAC090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A21BB3E-3456-A6DE-FA7C-1992B0E62852}"/>
              </a:ext>
            </a:extLst>
          </p:cNvPr>
          <p:cNvSpPr>
            <a:spLocks/>
          </p:cNvSpPr>
          <p:nvPr/>
        </p:nvSpPr>
        <p:spPr bwMode="auto">
          <a:xfrm>
            <a:off x="2000250" y="2127250"/>
            <a:ext cx="1635125" cy="2714625"/>
          </a:xfrm>
          <a:custGeom>
            <a:avLst/>
            <a:gdLst>
              <a:gd name="T0" fmla="*/ 1277744 w 1635124"/>
              <a:gd name="T1" fmla="*/ 108613 h 2713890"/>
              <a:gd name="T2" fmla="*/ 1158339 w 1635124"/>
              <a:gd name="T3" fmla="*/ 32584 h 2713890"/>
              <a:gd name="T4" fmla="*/ 1006368 w 1635124"/>
              <a:gd name="T5" fmla="*/ 0 h 2713890"/>
              <a:gd name="T6" fmla="*/ 507035 w 1635124"/>
              <a:gd name="T7" fmla="*/ 108613 h 2713890"/>
              <a:gd name="T8" fmla="*/ 485325 w 1635124"/>
              <a:gd name="T9" fmla="*/ 173783 h 2713890"/>
              <a:gd name="T10" fmla="*/ 431050 w 1635124"/>
              <a:gd name="T11" fmla="*/ 260675 h 2713890"/>
              <a:gd name="T12" fmla="*/ 387630 w 1635124"/>
              <a:gd name="T13" fmla="*/ 358427 h 2713890"/>
              <a:gd name="T14" fmla="*/ 311645 w 1635124"/>
              <a:gd name="T15" fmla="*/ 586518 h 2713890"/>
              <a:gd name="T16" fmla="*/ 279080 w 1635124"/>
              <a:gd name="T17" fmla="*/ 684270 h 2713890"/>
              <a:gd name="T18" fmla="*/ 257370 w 1635124"/>
              <a:gd name="T19" fmla="*/ 825469 h 2713890"/>
              <a:gd name="T20" fmla="*/ 203095 w 1635124"/>
              <a:gd name="T21" fmla="*/ 944945 h 2713890"/>
              <a:gd name="T22" fmla="*/ 137965 w 1635124"/>
              <a:gd name="T23" fmla="*/ 1151313 h 2713890"/>
              <a:gd name="T24" fmla="*/ 105399 w 1635124"/>
              <a:gd name="T25" fmla="*/ 1325096 h 2713890"/>
              <a:gd name="T26" fmla="*/ 72834 w 1635124"/>
              <a:gd name="T27" fmla="*/ 1466294 h 2713890"/>
              <a:gd name="T28" fmla="*/ 29414 w 1635124"/>
              <a:gd name="T29" fmla="*/ 1650939 h 2713890"/>
              <a:gd name="T30" fmla="*/ 83689 w 1635124"/>
              <a:gd name="T31" fmla="*/ 2650191 h 2713890"/>
              <a:gd name="T32" fmla="*/ 213950 w 1635124"/>
              <a:gd name="T33" fmla="*/ 2704498 h 2713890"/>
              <a:gd name="T34" fmla="*/ 441905 w 1635124"/>
              <a:gd name="T35" fmla="*/ 2704498 h 2713890"/>
              <a:gd name="T36" fmla="*/ 583020 w 1635124"/>
              <a:gd name="T37" fmla="*/ 2606746 h 2713890"/>
              <a:gd name="T38" fmla="*/ 659006 w 1635124"/>
              <a:gd name="T39" fmla="*/ 2454685 h 2713890"/>
              <a:gd name="T40" fmla="*/ 713281 w 1635124"/>
              <a:gd name="T41" fmla="*/ 2335209 h 2713890"/>
              <a:gd name="T42" fmla="*/ 832688 w 1635124"/>
              <a:gd name="T43" fmla="*/ 2215734 h 2713890"/>
              <a:gd name="T44" fmla="*/ 1017223 w 1635124"/>
              <a:gd name="T45" fmla="*/ 2117980 h 2713890"/>
              <a:gd name="T46" fmla="*/ 1125774 w 1635124"/>
              <a:gd name="T47" fmla="*/ 2074536 h 2713890"/>
              <a:gd name="T48" fmla="*/ 1277744 w 1635124"/>
              <a:gd name="T49" fmla="*/ 2041951 h 2713890"/>
              <a:gd name="T50" fmla="*/ 1353729 w 1635124"/>
              <a:gd name="T51" fmla="*/ 1976782 h 2713890"/>
              <a:gd name="T52" fmla="*/ 1429714 w 1635124"/>
              <a:gd name="T53" fmla="*/ 1824722 h 2713890"/>
              <a:gd name="T54" fmla="*/ 1462279 w 1635124"/>
              <a:gd name="T55" fmla="*/ 1694385 h 2713890"/>
              <a:gd name="T56" fmla="*/ 1494844 w 1635124"/>
              <a:gd name="T57" fmla="*/ 1607493 h 2713890"/>
              <a:gd name="T58" fmla="*/ 1538264 w 1635124"/>
              <a:gd name="T59" fmla="*/ 1444571 h 2713890"/>
              <a:gd name="T60" fmla="*/ 1581685 w 1635124"/>
              <a:gd name="T61" fmla="*/ 1314235 h 2713890"/>
              <a:gd name="T62" fmla="*/ 1559975 w 1635124"/>
              <a:gd name="T63" fmla="*/ 673408 h 2713890"/>
              <a:gd name="T64" fmla="*/ 1538264 w 1635124"/>
              <a:gd name="T65" fmla="*/ 575656 h 2713890"/>
              <a:gd name="T66" fmla="*/ 1494844 w 1635124"/>
              <a:gd name="T67" fmla="*/ 488764 h 2713890"/>
              <a:gd name="T68" fmla="*/ 1440569 w 1635124"/>
              <a:gd name="T69" fmla="*/ 401873 h 2713890"/>
              <a:gd name="T70" fmla="*/ 1397149 w 1635124"/>
              <a:gd name="T71" fmla="*/ 228091 h 27138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35124" h="2713890">
                <a:moveTo>
                  <a:pt x="1353727" y="162833"/>
                </a:moveTo>
                <a:cubicBezTo>
                  <a:pt x="1333826" y="142931"/>
                  <a:pt x="1371991" y="175880"/>
                  <a:pt x="1277742" y="108555"/>
                </a:cubicBezTo>
                <a:cubicBezTo>
                  <a:pt x="1267126" y="100972"/>
                  <a:pt x="1255793" y="94427"/>
                  <a:pt x="1245177" y="86844"/>
                </a:cubicBezTo>
                <a:cubicBezTo>
                  <a:pt x="1198430" y="53452"/>
                  <a:pt x="1209335" y="54424"/>
                  <a:pt x="1158337" y="32566"/>
                </a:cubicBezTo>
                <a:cubicBezTo>
                  <a:pt x="1123086" y="17457"/>
                  <a:pt x="1102061" y="18386"/>
                  <a:pt x="1060641" y="10855"/>
                </a:cubicBezTo>
                <a:cubicBezTo>
                  <a:pt x="1042489" y="7554"/>
                  <a:pt x="1024458" y="3618"/>
                  <a:pt x="1006366" y="0"/>
                </a:cubicBezTo>
                <a:cubicBezTo>
                  <a:pt x="858014" y="7237"/>
                  <a:pt x="709228" y="8263"/>
                  <a:pt x="561310" y="21711"/>
                </a:cubicBezTo>
                <a:cubicBezTo>
                  <a:pt x="519917" y="25474"/>
                  <a:pt x="514954" y="84798"/>
                  <a:pt x="507035" y="108555"/>
                </a:cubicBezTo>
                <a:lnTo>
                  <a:pt x="496180" y="141122"/>
                </a:lnTo>
                <a:cubicBezTo>
                  <a:pt x="492562" y="151978"/>
                  <a:pt x="494846" y="167341"/>
                  <a:pt x="485325" y="173689"/>
                </a:cubicBezTo>
                <a:lnTo>
                  <a:pt x="452760" y="195400"/>
                </a:lnTo>
                <a:cubicBezTo>
                  <a:pt x="445523" y="217111"/>
                  <a:pt x="443744" y="241491"/>
                  <a:pt x="431050" y="260533"/>
                </a:cubicBezTo>
                <a:cubicBezTo>
                  <a:pt x="423813" y="271389"/>
                  <a:pt x="414639" y="281178"/>
                  <a:pt x="409340" y="293100"/>
                </a:cubicBezTo>
                <a:cubicBezTo>
                  <a:pt x="400046" y="314013"/>
                  <a:pt x="387630" y="358233"/>
                  <a:pt x="387630" y="358233"/>
                </a:cubicBezTo>
                <a:cubicBezTo>
                  <a:pt x="383432" y="396018"/>
                  <a:pt x="380722" y="482580"/>
                  <a:pt x="355065" y="521067"/>
                </a:cubicBezTo>
                <a:cubicBezTo>
                  <a:pt x="340592" y="542778"/>
                  <a:pt x="319896" y="561446"/>
                  <a:pt x="311645" y="586200"/>
                </a:cubicBezTo>
                <a:lnTo>
                  <a:pt x="289935" y="651333"/>
                </a:lnTo>
                <a:lnTo>
                  <a:pt x="279080" y="683900"/>
                </a:lnTo>
                <a:cubicBezTo>
                  <a:pt x="275462" y="720085"/>
                  <a:pt x="273754" y="756513"/>
                  <a:pt x="268225" y="792456"/>
                </a:cubicBezTo>
                <a:cubicBezTo>
                  <a:pt x="266485" y="803765"/>
                  <a:pt x="263717" y="815501"/>
                  <a:pt x="257370" y="825022"/>
                </a:cubicBezTo>
                <a:cubicBezTo>
                  <a:pt x="248855" y="837796"/>
                  <a:pt x="235660" y="846733"/>
                  <a:pt x="224805" y="857589"/>
                </a:cubicBezTo>
                <a:cubicBezTo>
                  <a:pt x="217568" y="886537"/>
                  <a:pt x="214176" y="916728"/>
                  <a:pt x="203095" y="944433"/>
                </a:cubicBezTo>
                <a:cubicBezTo>
                  <a:pt x="191871" y="972495"/>
                  <a:pt x="165250" y="1035970"/>
                  <a:pt x="159675" y="1063845"/>
                </a:cubicBezTo>
                <a:cubicBezTo>
                  <a:pt x="146576" y="1129343"/>
                  <a:pt x="154654" y="1100618"/>
                  <a:pt x="137965" y="1150689"/>
                </a:cubicBezTo>
                <a:cubicBezTo>
                  <a:pt x="134347" y="1176019"/>
                  <a:pt x="131316" y="1201439"/>
                  <a:pt x="127110" y="1226678"/>
                </a:cubicBezTo>
                <a:cubicBezTo>
                  <a:pt x="108153" y="1340422"/>
                  <a:pt x="124913" y="1226801"/>
                  <a:pt x="105399" y="1324378"/>
                </a:cubicBezTo>
                <a:cubicBezTo>
                  <a:pt x="101083" y="1345961"/>
                  <a:pt x="99493" y="1368064"/>
                  <a:pt x="94544" y="1389511"/>
                </a:cubicBezTo>
                <a:cubicBezTo>
                  <a:pt x="88621" y="1415180"/>
                  <a:pt x="78867" y="1439857"/>
                  <a:pt x="72834" y="1465500"/>
                </a:cubicBezTo>
                <a:cubicBezTo>
                  <a:pt x="64382" y="1501421"/>
                  <a:pt x="60074" y="1538256"/>
                  <a:pt x="51124" y="1574056"/>
                </a:cubicBezTo>
                <a:cubicBezTo>
                  <a:pt x="37494" y="1628579"/>
                  <a:pt x="44987" y="1603324"/>
                  <a:pt x="29414" y="1650045"/>
                </a:cubicBezTo>
                <a:cubicBezTo>
                  <a:pt x="0" y="2032447"/>
                  <a:pt x="10040" y="1846221"/>
                  <a:pt x="29414" y="2572767"/>
                </a:cubicBezTo>
                <a:cubicBezTo>
                  <a:pt x="30321" y="2606784"/>
                  <a:pt x="61551" y="2629384"/>
                  <a:pt x="83689" y="2648756"/>
                </a:cubicBezTo>
                <a:cubicBezTo>
                  <a:pt x="97305" y="2660670"/>
                  <a:pt x="110410" y="2674364"/>
                  <a:pt x="127110" y="2681323"/>
                </a:cubicBezTo>
                <a:cubicBezTo>
                  <a:pt x="154652" y="2692799"/>
                  <a:pt x="185644" y="2693598"/>
                  <a:pt x="213950" y="2703034"/>
                </a:cubicBezTo>
                <a:lnTo>
                  <a:pt x="246515" y="2713890"/>
                </a:lnTo>
                <a:cubicBezTo>
                  <a:pt x="311645" y="2710271"/>
                  <a:pt x="377178" y="2711125"/>
                  <a:pt x="441905" y="2703034"/>
                </a:cubicBezTo>
                <a:cubicBezTo>
                  <a:pt x="464613" y="2700195"/>
                  <a:pt x="507035" y="2681323"/>
                  <a:pt x="507035" y="2681323"/>
                </a:cubicBezTo>
                <a:cubicBezTo>
                  <a:pt x="532363" y="2655993"/>
                  <a:pt x="564035" y="2635710"/>
                  <a:pt x="583020" y="2605334"/>
                </a:cubicBezTo>
                <a:lnTo>
                  <a:pt x="637296" y="2518490"/>
                </a:lnTo>
                <a:cubicBezTo>
                  <a:pt x="644533" y="2496779"/>
                  <a:pt x="648772" y="2473826"/>
                  <a:pt x="659006" y="2453356"/>
                </a:cubicBezTo>
                <a:cubicBezTo>
                  <a:pt x="686550" y="2398265"/>
                  <a:pt x="671740" y="2423399"/>
                  <a:pt x="702426" y="2377367"/>
                </a:cubicBezTo>
                <a:cubicBezTo>
                  <a:pt x="706044" y="2362893"/>
                  <a:pt x="706609" y="2347289"/>
                  <a:pt x="713281" y="2333945"/>
                </a:cubicBezTo>
                <a:cubicBezTo>
                  <a:pt x="721372" y="2317763"/>
                  <a:pt x="733933" y="2304139"/>
                  <a:pt x="745846" y="2290523"/>
                </a:cubicBezTo>
                <a:cubicBezTo>
                  <a:pt x="770221" y="2262664"/>
                  <a:pt x="801032" y="2234319"/>
                  <a:pt x="832686" y="2214534"/>
                </a:cubicBezTo>
                <a:cubicBezTo>
                  <a:pt x="846408" y="2205957"/>
                  <a:pt x="861961" y="2200682"/>
                  <a:pt x="876106" y="2192823"/>
                </a:cubicBezTo>
                <a:cubicBezTo>
                  <a:pt x="922852" y="2166851"/>
                  <a:pt x="965627" y="2134033"/>
                  <a:pt x="1017221" y="2116834"/>
                </a:cubicBezTo>
                <a:cubicBezTo>
                  <a:pt x="1038931" y="2109597"/>
                  <a:pt x="1061883" y="2105358"/>
                  <a:pt x="1082352" y="2095123"/>
                </a:cubicBezTo>
                <a:cubicBezTo>
                  <a:pt x="1096825" y="2087886"/>
                  <a:pt x="1110621" y="2079094"/>
                  <a:pt x="1125772" y="2073412"/>
                </a:cubicBezTo>
                <a:cubicBezTo>
                  <a:pt x="1154593" y="2062603"/>
                  <a:pt x="1207514" y="2057063"/>
                  <a:pt x="1234322" y="2051701"/>
                </a:cubicBezTo>
                <a:cubicBezTo>
                  <a:pt x="1248951" y="2048775"/>
                  <a:pt x="1263269" y="2044464"/>
                  <a:pt x="1277742" y="2040845"/>
                </a:cubicBezTo>
                <a:cubicBezTo>
                  <a:pt x="1292215" y="2029989"/>
                  <a:pt x="1307426" y="2020052"/>
                  <a:pt x="1321162" y="2008278"/>
                </a:cubicBezTo>
                <a:cubicBezTo>
                  <a:pt x="1332818" y="1998287"/>
                  <a:pt x="1343737" y="1987368"/>
                  <a:pt x="1353727" y="1975712"/>
                </a:cubicBezTo>
                <a:cubicBezTo>
                  <a:pt x="1378221" y="1947134"/>
                  <a:pt x="1394104" y="1923615"/>
                  <a:pt x="1408002" y="1888867"/>
                </a:cubicBezTo>
                <a:cubicBezTo>
                  <a:pt x="1416501" y="1867618"/>
                  <a:pt x="1422475" y="1845445"/>
                  <a:pt x="1429712" y="1823734"/>
                </a:cubicBezTo>
                <a:cubicBezTo>
                  <a:pt x="1433330" y="1812878"/>
                  <a:pt x="1438323" y="1802388"/>
                  <a:pt x="1440567" y="1791167"/>
                </a:cubicBezTo>
                <a:cubicBezTo>
                  <a:pt x="1442499" y="1781507"/>
                  <a:pt x="1456528" y="1706882"/>
                  <a:pt x="1462277" y="1693467"/>
                </a:cubicBezTo>
                <a:cubicBezTo>
                  <a:pt x="1467416" y="1681475"/>
                  <a:pt x="1476750" y="1671756"/>
                  <a:pt x="1483987" y="1660900"/>
                </a:cubicBezTo>
                <a:cubicBezTo>
                  <a:pt x="1487605" y="1642808"/>
                  <a:pt x="1489988" y="1624424"/>
                  <a:pt x="1494842" y="1606623"/>
                </a:cubicBezTo>
                <a:cubicBezTo>
                  <a:pt x="1500863" y="1584544"/>
                  <a:pt x="1511588" y="1563830"/>
                  <a:pt x="1516552" y="1541489"/>
                </a:cubicBezTo>
                <a:cubicBezTo>
                  <a:pt x="1523789" y="1508922"/>
                  <a:pt x="1530171" y="1476154"/>
                  <a:pt x="1538262" y="1443789"/>
                </a:cubicBezTo>
                <a:cubicBezTo>
                  <a:pt x="1541037" y="1432688"/>
                  <a:pt x="1546343" y="1422324"/>
                  <a:pt x="1549118" y="1411223"/>
                </a:cubicBezTo>
                <a:cubicBezTo>
                  <a:pt x="1570163" y="1327043"/>
                  <a:pt x="1545568" y="1385756"/>
                  <a:pt x="1581683" y="1313523"/>
                </a:cubicBezTo>
                <a:cubicBezTo>
                  <a:pt x="1585301" y="1295430"/>
                  <a:pt x="1592538" y="1277696"/>
                  <a:pt x="1592538" y="1259245"/>
                </a:cubicBezTo>
                <a:cubicBezTo>
                  <a:pt x="1592538" y="559134"/>
                  <a:pt x="1635124" y="923563"/>
                  <a:pt x="1559973" y="673044"/>
                </a:cubicBezTo>
                <a:cubicBezTo>
                  <a:pt x="1555686" y="658754"/>
                  <a:pt x="1552354" y="644186"/>
                  <a:pt x="1549118" y="629622"/>
                </a:cubicBezTo>
                <a:cubicBezTo>
                  <a:pt x="1545115" y="611610"/>
                  <a:pt x="1545114" y="592475"/>
                  <a:pt x="1538262" y="575344"/>
                </a:cubicBezTo>
                <a:cubicBezTo>
                  <a:pt x="1530426" y="555754"/>
                  <a:pt x="1515132" y="539939"/>
                  <a:pt x="1505697" y="521067"/>
                </a:cubicBezTo>
                <a:cubicBezTo>
                  <a:pt x="1500580" y="510832"/>
                  <a:pt x="1499959" y="498735"/>
                  <a:pt x="1494842" y="488500"/>
                </a:cubicBezTo>
                <a:cubicBezTo>
                  <a:pt x="1489008" y="476831"/>
                  <a:pt x="1478966" y="467602"/>
                  <a:pt x="1473132" y="455933"/>
                </a:cubicBezTo>
                <a:cubicBezTo>
                  <a:pt x="1444949" y="399565"/>
                  <a:pt x="1482972" y="444064"/>
                  <a:pt x="1440567" y="401655"/>
                </a:cubicBezTo>
                <a:cubicBezTo>
                  <a:pt x="1433330" y="379944"/>
                  <a:pt x="1422093" y="359177"/>
                  <a:pt x="1418857" y="336522"/>
                </a:cubicBezTo>
                <a:cubicBezTo>
                  <a:pt x="1416160" y="317642"/>
                  <a:pt x="1411721" y="254202"/>
                  <a:pt x="1397147" y="227967"/>
                </a:cubicBezTo>
                <a:cubicBezTo>
                  <a:pt x="1384475" y="205157"/>
                  <a:pt x="1373628" y="182735"/>
                  <a:pt x="1353727" y="162833"/>
                </a:cubicBezTo>
                <a:close/>
              </a:path>
            </a:pathLst>
          </a:custGeom>
          <a:solidFill>
            <a:srgbClr val="FAC090">
              <a:alpha val="61960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2D8D1F-7368-E44B-5158-3DF92D5D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22600"/>
            <a:ext cx="439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exists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(u,w) </a:t>
            </a:r>
            <a:r>
              <a:rPr lang="en-US" altLang="en-US" sz="1800">
                <a:latin typeface="+mn-lt"/>
              </a:rPr>
              <a:t>edge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B3887E-6D22-FBB6-FB67-A4532AFB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2281238"/>
            <a:ext cx="392112" cy="692150"/>
          </a:xfrm>
          <a:prstGeom prst="roundRect">
            <a:avLst>
              <a:gd name="adj" fmla="val 16667"/>
            </a:avLst>
          </a:prstGeom>
          <a:solidFill>
            <a:srgbClr val="C3D69B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4EAA2AD-FA55-998F-734D-B6B8DCCEE3D2}"/>
              </a:ext>
            </a:extLst>
          </p:cNvPr>
          <p:cNvSpPr>
            <a:spLocks/>
          </p:cNvSpPr>
          <p:nvPr/>
        </p:nvSpPr>
        <p:spPr bwMode="auto">
          <a:xfrm>
            <a:off x="1639888" y="1744663"/>
            <a:ext cx="1939925" cy="2978150"/>
          </a:xfrm>
          <a:custGeom>
            <a:avLst/>
            <a:gdLst>
              <a:gd name="T0" fmla="*/ 249410 w 1940920"/>
              <a:gd name="T1" fmla="*/ 68921 h 2979467"/>
              <a:gd name="T2" fmla="*/ 130127 w 1940920"/>
              <a:gd name="T3" fmla="*/ 199071 h 2979467"/>
              <a:gd name="T4" fmla="*/ 65065 w 1940920"/>
              <a:gd name="T5" fmla="*/ 350915 h 2979467"/>
              <a:gd name="T6" fmla="*/ 10843 w 1940920"/>
              <a:gd name="T7" fmla="*/ 481066 h 2979467"/>
              <a:gd name="T8" fmla="*/ 0 w 1940920"/>
              <a:gd name="T9" fmla="*/ 676294 h 2979467"/>
              <a:gd name="T10" fmla="*/ 21689 w 1940920"/>
              <a:gd name="T11" fmla="*/ 1012518 h 2979467"/>
              <a:gd name="T12" fmla="*/ 108439 w 1940920"/>
              <a:gd name="T13" fmla="*/ 1066748 h 2979467"/>
              <a:gd name="T14" fmla="*/ 151815 w 1940920"/>
              <a:gd name="T15" fmla="*/ 1153517 h 2979467"/>
              <a:gd name="T16" fmla="*/ 206034 w 1940920"/>
              <a:gd name="T17" fmla="*/ 1305359 h 2979467"/>
              <a:gd name="T18" fmla="*/ 238567 w 1940920"/>
              <a:gd name="T19" fmla="*/ 1402973 h 2979467"/>
              <a:gd name="T20" fmla="*/ 281941 w 1940920"/>
              <a:gd name="T21" fmla="*/ 1468050 h 2979467"/>
              <a:gd name="T22" fmla="*/ 303629 w 1940920"/>
              <a:gd name="T23" fmla="*/ 1609046 h 2979467"/>
              <a:gd name="T24" fmla="*/ 336161 w 1940920"/>
              <a:gd name="T25" fmla="*/ 1869349 h 2979467"/>
              <a:gd name="T26" fmla="*/ 347005 w 1940920"/>
              <a:gd name="T27" fmla="*/ 2314034 h 2979467"/>
              <a:gd name="T28" fmla="*/ 347005 w 1940920"/>
              <a:gd name="T29" fmla="*/ 2780411 h 2979467"/>
              <a:gd name="T30" fmla="*/ 542196 w 1940920"/>
              <a:gd name="T31" fmla="*/ 2856332 h 2979467"/>
              <a:gd name="T32" fmla="*/ 628946 w 1940920"/>
              <a:gd name="T33" fmla="*/ 2899717 h 2979467"/>
              <a:gd name="T34" fmla="*/ 737386 w 1940920"/>
              <a:gd name="T35" fmla="*/ 2932254 h 2979467"/>
              <a:gd name="T36" fmla="*/ 921731 w 1940920"/>
              <a:gd name="T37" fmla="*/ 2975639 h 2979467"/>
              <a:gd name="T38" fmla="*/ 1051858 w 1940920"/>
              <a:gd name="T39" fmla="*/ 2953946 h 2979467"/>
              <a:gd name="T40" fmla="*/ 1138610 w 1940920"/>
              <a:gd name="T41" fmla="*/ 2899717 h 2979467"/>
              <a:gd name="T42" fmla="*/ 1203673 w 1940920"/>
              <a:gd name="T43" fmla="*/ 2834640 h 2979467"/>
              <a:gd name="T44" fmla="*/ 1268736 w 1940920"/>
              <a:gd name="T45" fmla="*/ 2758718 h 2979467"/>
              <a:gd name="T46" fmla="*/ 1333800 w 1940920"/>
              <a:gd name="T47" fmla="*/ 2682797 h 2979467"/>
              <a:gd name="T48" fmla="*/ 1398863 w 1940920"/>
              <a:gd name="T49" fmla="*/ 2596029 h 2979467"/>
              <a:gd name="T50" fmla="*/ 1550678 w 1940920"/>
              <a:gd name="T51" fmla="*/ 2455032 h 2979467"/>
              <a:gd name="T52" fmla="*/ 1637429 w 1940920"/>
              <a:gd name="T53" fmla="*/ 2379110 h 2979467"/>
              <a:gd name="T54" fmla="*/ 1735024 w 1940920"/>
              <a:gd name="T55" fmla="*/ 2238113 h 2979467"/>
              <a:gd name="T56" fmla="*/ 1821775 w 1940920"/>
              <a:gd name="T57" fmla="*/ 2162191 h 2979467"/>
              <a:gd name="T58" fmla="*/ 1897682 w 1940920"/>
              <a:gd name="T59" fmla="*/ 2042885 h 2979467"/>
              <a:gd name="T60" fmla="*/ 1908527 w 1940920"/>
              <a:gd name="T61" fmla="*/ 1565663 h 2979467"/>
              <a:gd name="T62" fmla="*/ 1832619 w 1940920"/>
              <a:gd name="T63" fmla="*/ 1207746 h 2979467"/>
              <a:gd name="T64" fmla="*/ 1767555 w 1940920"/>
              <a:gd name="T65" fmla="*/ 1012518 h 2979467"/>
              <a:gd name="T66" fmla="*/ 1702492 w 1940920"/>
              <a:gd name="T67" fmla="*/ 849829 h 2979467"/>
              <a:gd name="T68" fmla="*/ 1669960 w 1940920"/>
              <a:gd name="T69" fmla="*/ 752215 h 2979467"/>
              <a:gd name="T70" fmla="*/ 1626585 w 1940920"/>
              <a:gd name="T71" fmla="*/ 643755 h 2979467"/>
              <a:gd name="T72" fmla="*/ 1453083 w 1940920"/>
              <a:gd name="T73" fmla="*/ 513604 h 2979467"/>
              <a:gd name="T74" fmla="*/ 1377175 w 1940920"/>
              <a:gd name="T75" fmla="*/ 394299 h 2979467"/>
              <a:gd name="T76" fmla="*/ 1247048 w 1940920"/>
              <a:gd name="T77" fmla="*/ 264147 h 2979467"/>
              <a:gd name="T78" fmla="*/ 1203673 w 1940920"/>
              <a:gd name="T79" fmla="*/ 188226 h 2979467"/>
              <a:gd name="T80" fmla="*/ 1138610 w 1940920"/>
              <a:gd name="T81" fmla="*/ 101457 h 2979467"/>
              <a:gd name="T82" fmla="*/ 975951 w 1940920"/>
              <a:gd name="T83" fmla="*/ 47227 h 2979467"/>
              <a:gd name="T84" fmla="*/ 466288 w 1940920"/>
              <a:gd name="T85" fmla="*/ 47227 h 29794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40920" h="2979467">
                <a:moveTo>
                  <a:pt x="412491" y="58125"/>
                </a:moveTo>
                <a:cubicBezTo>
                  <a:pt x="376308" y="61744"/>
                  <a:pt x="301705" y="53142"/>
                  <a:pt x="249666" y="68981"/>
                </a:cubicBezTo>
                <a:cubicBezTo>
                  <a:pt x="212122" y="80408"/>
                  <a:pt x="161359" y="126194"/>
                  <a:pt x="141116" y="166681"/>
                </a:cubicBezTo>
                <a:cubicBezTo>
                  <a:pt x="135999" y="176916"/>
                  <a:pt x="135378" y="189012"/>
                  <a:pt x="130261" y="199247"/>
                </a:cubicBezTo>
                <a:cubicBezTo>
                  <a:pt x="81991" y="295792"/>
                  <a:pt x="136922" y="148361"/>
                  <a:pt x="86841" y="286092"/>
                </a:cubicBezTo>
                <a:cubicBezTo>
                  <a:pt x="79020" y="307600"/>
                  <a:pt x="77825" y="332183"/>
                  <a:pt x="65131" y="351225"/>
                </a:cubicBezTo>
                <a:cubicBezTo>
                  <a:pt x="30726" y="402835"/>
                  <a:pt x="47548" y="371413"/>
                  <a:pt x="21711" y="448925"/>
                </a:cubicBezTo>
                <a:lnTo>
                  <a:pt x="10855" y="481492"/>
                </a:lnTo>
                <a:lnTo>
                  <a:pt x="0" y="514058"/>
                </a:lnTo>
                <a:cubicBezTo>
                  <a:pt x="24425" y="636192"/>
                  <a:pt x="0" y="486519"/>
                  <a:pt x="0" y="676892"/>
                </a:cubicBezTo>
                <a:cubicBezTo>
                  <a:pt x="0" y="771043"/>
                  <a:pt x="4793" y="865180"/>
                  <a:pt x="10855" y="959136"/>
                </a:cubicBezTo>
                <a:cubicBezTo>
                  <a:pt x="12043" y="977549"/>
                  <a:pt x="17236" y="995514"/>
                  <a:pt x="21711" y="1013414"/>
                </a:cubicBezTo>
                <a:cubicBezTo>
                  <a:pt x="24486" y="1024515"/>
                  <a:pt x="22863" y="1039916"/>
                  <a:pt x="32566" y="1045981"/>
                </a:cubicBezTo>
                <a:cubicBezTo>
                  <a:pt x="54904" y="1059943"/>
                  <a:pt x="83223" y="1060455"/>
                  <a:pt x="108551" y="1067692"/>
                </a:cubicBezTo>
                <a:cubicBezTo>
                  <a:pt x="115788" y="1085785"/>
                  <a:pt x="121547" y="1104541"/>
                  <a:pt x="130261" y="1121970"/>
                </a:cubicBezTo>
                <a:cubicBezTo>
                  <a:pt x="136095" y="1133639"/>
                  <a:pt x="145498" y="1143209"/>
                  <a:pt x="151971" y="1154537"/>
                </a:cubicBezTo>
                <a:cubicBezTo>
                  <a:pt x="159999" y="1168587"/>
                  <a:pt x="166444" y="1183485"/>
                  <a:pt x="173681" y="1197959"/>
                </a:cubicBezTo>
                <a:cubicBezTo>
                  <a:pt x="197499" y="1364695"/>
                  <a:pt x="164674" y="1212973"/>
                  <a:pt x="206246" y="1306514"/>
                </a:cubicBezTo>
                <a:cubicBezTo>
                  <a:pt x="215540" y="1327427"/>
                  <a:pt x="220719" y="1349937"/>
                  <a:pt x="227956" y="1371648"/>
                </a:cubicBezTo>
                <a:lnTo>
                  <a:pt x="238811" y="1404214"/>
                </a:lnTo>
                <a:cubicBezTo>
                  <a:pt x="242429" y="1415070"/>
                  <a:pt x="241575" y="1428689"/>
                  <a:pt x="249666" y="1436781"/>
                </a:cubicBezTo>
                <a:lnTo>
                  <a:pt x="282231" y="1469348"/>
                </a:lnTo>
                <a:cubicBezTo>
                  <a:pt x="285849" y="1494678"/>
                  <a:pt x="289196" y="1520048"/>
                  <a:pt x="293086" y="1545337"/>
                </a:cubicBezTo>
                <a:cubicBezTo>
                  <a:pt x="296433" y="1567092"/>
                  <a:pt x="300828" y="1588681"/>
                  <a:pt x="303941" y="1610470"/>
                </a:cubicBezTo>
                <a:cubicBezTo>
                  <a:pt x="320882" y="1729061"/>
                  <a:pt x="305555" y="1660348"/>
                  <a:pt x="325651" y="1740737"/>
                </a:cubicBezTo>
                <a:cubicBezTo>
                  <a:pt x="329269" y="1784159"/>
                  <a:pt x="334089" y="1827498"/>
                  <a:pt x="336506" y="1871003"/>
                </a:cubicBezTo>
                <a:cubicBezTo>
                  <a:pt x="352370" y="2156569"/>
                  <a:pt x="319279" y="2047287"/>
                  <a:pt x="358216" y="2164104"/>
                </a:cubicBezTo>
                <a:cubicBezTo>
                  <a:pt x="354598" y="2214763"/>
                  <a:pt x="352969" y="2265604"/>
                  <a:pt x="347361" y="2316081"/>
                </a:cubicBezTo>
                <a:cubicBezTo>
                  <a:pt x="345713" y="2330909"/>
                  <a:pt x="336506" y="2344584"/>
                  <a:pt x="336506" y="2359504"/>
                </a:cubicBezTo>
                <a:cubicBezTo>
                  <a:pt x="336506" y="2500673"/>
                  <a:pt x="330674" y="2642692"/>
                  <a:pt x="347361" y="2782871"/>
                </a:cubicBezTo>
                <a:cubicBezTo>
                  <a:pt x="349908" y="2804263"/>
                  <a:pt x="405258" y="2821125"/>
                  <a:pt x="423346" y="2826293"/>
                </a:cubicBezTo>
                <a:cubicBezTo>
                  <a:pt x="492902" y="2846167"/>
                  <a:pt x="451396" y="2828405"/>
                  <a:pt x="542752" y="2858859"/>
                </a:cubicBezTo>
                <a:cubicBezTo>
                  <a:pt x="561238" y="2865021"/>
                  <a:pt x="579599" y="2871856"/>
                  <a:pt x="597027" y="2880571"/>
                </a:cubicBezTo>
                <a:cubicBezTo>
                  <a:pt x="608696" y="2886406"/>
                  <a:pt x="617376" y="2897701"/>
                  <a:pt x="629592" y="2902282"/>
                </a:cubicBezTo>
                <a:cubicBezTo>
                  <a:pt x="646867" y="2908760"/>
                  <a:pt x="665775" y="2909519"/>
                  <a:pt x="683867" y="2913137"/>
                </a:cubicBezTo>
                <a:cubicBezTo>
                  <a:pt x="701959" y="2920374"/>
                  <a:pt x="719518" y="2929117"/>
                  <a:pt x="738142" y="2934848"/>
                </a:cubicBezTo>
                <a:cubicBezTo>
                  <a:pt x="766660" y="2943623"/>
                  <a:pt x="796196" y="2948708"/>
                  <a:pt x="824982" y="2956559"/>
                </a:cubicBezTo>
                <a:cubicBezTo>
                  <a:pt x="908973" y="2979467"/>
                  <a:pt x="787503" y="2955740"/>
                  <a:pt x="922677" y="2978271"/>
                </a:cubicBezTo>
                <a:cubicBezTo>
                  <a:pt x="951624" y="2974652"/>
                  <a:pt x="980743" y="2972211"/>
                  <a:pt x="1009518" y="2967415"/>
                </a:cubicBezTo>
                <a:cubicBezTo>
                  <a:pt x="1024234" y="2964962"/>
                  <a:pt x="1040525" y="2964835"/>
                  <a:pt x="1052938" y="2956559"/>
                </a:cubicBezTo>
                <a:cubicBezTo>
                  <a:pt x="1063793" y="2949322"/>
                  <a:pt x="1063585" y="2930908"/>
                  <a:pt x="1074648" y="2923993"/>
                </a:cubicBezTo>
                <a:cubicBezTo>
                  <a:pt x="1094054" y="2911864"/>
                  <a:pt x="1118068" y="2909519"/>
                  <a:pt x="1139778" y="2902282"/>
                </a:cubicBezTo>
                <a:cubicBezTo>
                  <a:pt x="1150633" y="2887808"/>
                  <a:pt x="1159550" y="2871653"/>
                  <a:pt x="1172343" y="2858859"/>
                </a:cubicBezTo>
                <a:cubicBezTo>
                  <a:pt x="1181568" y="2849634"/>
                  <a:pt x="1195003" y="2845639"/>
                  <a:pt x="1204908" y="2837148"/>
                </a:cubicBezTo>
                <a:cubicBezTo>
                  <a:pt x="1220449" y="2823827"/>
                  <a:pt x="1235007" y="2809267"/>
                  <a:pt x="1248328" y="2793726"/>
                </a:cubicBezTo>
                <a:cubicBezTo>
                  <a:pt x="1256818" y="2783820"/>
                  <a:pt x="1262455" y="2771776"/>
                  <a:pt x="1270038" y="2761159"/>
                </a:cubicBezTo>
                <a:cubicBezTo>
                  <a:pt x="1280554" y="2746437"/>
                  <a:pt x="1290829" y="2731474"/>
                  <a:pt x="1302603" y="2717737"/>
                </a:cubicBezTo>
                <a:cubicBezTo>
                  <a:pt x="1312593" y="2706081"/>
                  <a:pt x="1325059" y="2696724"/>
                  <a:pt x="1335168" y="2685170"/>
                </a:cubicBezTo>
                <a:cubicBezTo>
                  <a:pt x="1350425" y="2667733"/>
                  <a:pt x="1364687" y="2649429"/>
                  <a:pt x="1378588" y="2630893"/>
                </a:cubicBezTo>
                <a:cubicBezTo>
                  <a:pt x="1386416" y="2620456"/>
                  <a:pt x="1391522" y="2607980"/>
                  <a:pt x="1400298" y="2598326"/>
                </a:cubicBezTo>
                <a:cubicBezTo>
                  <a:pt x="1427835" y="2568034"/>
                  <a:pt x="1458192" y="2540430"/>
                  <a:pt x="1487139" y="2511482"/>
                </a:cubicBezTo>
                <a:cubicBezTo>
                  <a:pt x="1528931" y="2469688"/>
                  <a:pt x="1506929" y="2487432"/>
                  <a:pt x="1552269" y="2457204"/>
                </a:cubicBezTo>
                <a:cubicBezTo>
                  <a:pt x="1559506" y="2446348"/>
                  <a:pt x="1564161" y="2433229"/>
                  <a:pt x="1573979" y="2424637"/>
                </a:cubicBezTo>
                <a:cubicBezTo>
                  <a:pt x="1593615" y="2407454"/>
                  <a:pt x="1623454" y="2402089"/>
                  <a:pt x="1639109" y="2381215"/>
                </a:cubicBezTo>
                <a:cubicBezTo>
                  <a:pt x="1680885" y="2325511"/>
                  <a:pt x="1658881" y="2350587"/>
                  <a:pt x="1704239" y="2305226"/>
                </a:cubicBezTo>
                <a:cubicBezTo>
                  <a:pt x="1711017" y="2284891"/>
                  <a:pt x="1718099" y="2254123"/>
                  <a:pt x="1736804" y="2240093"/>
                </a:cubicBezTo>
                <a:cubicBezTo>
                  <a:pt x="1756222" y="2225529"/>
                  <a:pt x="1780224" y="2218382"/>
                  <a:pt x="1801934" y="2207526"/>
                </a:cubicBezTo>
                <a:cubicBezTo>
                  <a:pt x="1809171" y="2193052"/>
                  <a:pt x="1815319" y="2177980"/>
                  <a:pt x="1823644" y="2164104"/>
                </a:cubicBezTo>
                <a:cubicBezTo>
                  <a:pt x="1837068" y="2141729"/>
                  <a:pt x="1858813" y="2123724"/>
                  <a:pt x="1867064" y="2098970"/>
                </a:cubicBezTo>
                <a:cubicBezTo>
                  <a:pt x="1881155" y="2056695"/>
                  <a:pt x="1869828" y="2074495"/>
                  <a:pt x="1899629" y="2044692"/>
                </a:cubicBezTo>
                <a:cubicBezTo>
                  <a:pt x="1903248" y="2033837"/>
                  <a:pt x="1908003" y="2023296"/>
                  <a:pt x="1910485" y="2012126"/>
                </a:cubicBezTo>
                <a:cubicBezTo>
                  <a:pt x="1940920" y="1875166"/>
                  <a:pt x="1929151" y="1663047"/>
                  <a:pt x="1910485" y="1567048"/>
                </a:cubicBezTo>
                <a:cubicBezTo>
                  <a:pt x="1906284" y="1545443"/>
                  <a:pt x="1867064" y="1559811"/>
                  <a:pt x="1845354" y="1556192"/>
                </a:cubicBezTo>
                <a:cubicBezTo>
                  <a:pt x="1841736" y="1440399"/>
                  <a:pt x="1845747" y="1324116"/>
                  <a:pt x="1834499" y="1208814"/>
                </a:cubicBezTo>
                <a:cubicBezTo>
                  <a:pt x="1830313" y="1165901"/>
                  <a:pt x="1795076" y="1101394"/>
                  <a:pt x="1780224" y="1056836"/>
                </a:cubicBezTo>
                <a:cubicBezTo>
                  <a:pt x="1775506" y="1042682"/>
                  <a:pt x="1775107" y="1027186"/>
                  <a:pt x="1769369" y="1013414"/>
                </a:cubicBezTo>
                <a:cubicBezTo>
                  <a:pt x="1756922" y="983539"/>
                  <a:pt x="1733798" y="957968"/>
                  <a:pt x="1725949" y="926570"/>
                </a:cubicBezTo>
                <a:cubicBezTo>
                  <a:pt x="1692015" y="790827"/>
                  <a:pt x="1735384" y="959595"/>
                  <a:pt x="1704239" y="850581"/>
                </a:cubicBezTo>
                <a:cubicBezTo>
                  <a:pt x="1700141" y="836236"/>
                  <a:pt x="1698102" y="821313"/>
                  <a:pt x="1693384" y="807159"/>
                </a:cubicBezTo>
                <a:cubicBezTo>
                  <a:pt x="1687222" y="788673"/>
                  <a:pt x="1678516" y="771127"/>
                  <a:pt x="1671674" y="752881"/>
                </a:cubicBezTo>
                <a:cubicBezTo>
                  <a:pt x="1620760" y="617102"/>
                  <a:pt x="1715351" y="854799"/>
                  <a:pt x="1639109" y="676892"/>
                </a:cubicBezTo>
                <a:cubicBezTo>
                  <a:pt x="1634602" y="666374"/>
                  <a:pt x="1635402" y="653261"/>
                  <a:pt x="1628254" y="644325"/>
                </a:cubicBezTo>
                <a:cubicBezTo>
                  <a:pt x="1604772" y="614971"/>
                  <a:pt x="1562340" y="617056"/>
                  <a:pt x="1530559" y="611759"/>
                </a:cubicBezTo>
                <a:cubicBezTo>
                  <a:pt x="1505231" y="579192"/>
                  <a:pt x="1476440" y="549044"/>
                  <a:pt x="1454574" y="514058"/>
                </a:cubicBezTo>
                <a:cubicBezTo>
                  <a:pt x="1436482" y="485110"/>
                  <a:pt x="1418625" y="456014"/>
                  <a:pt x="1400298" y="427214"/>
                </a:cubicBezTo>
                <a:cubicBezTo>
                  <a:pt x="1393294" y="416207"/>
                  <a:pt x="1387813" y="403873"/>
                  <a:pt x="1378588" y="394647"/>
                </a:cubicBezTo>
                <a:cubicBezTo>
                  <a:pt x="1353260" y="369317"/>
                  <a:pt x="1322472" y="348463"/>
                  <a:pt x="1302603" y="318658"/>
                </a:cubicBezTo>
                <a:cubicBezTo>
                  <a:pt x="1273656" y="275237"/>
                  <a:pt x="1291748" y="293329"/>
                  <a:pt x="1248328" y="264381"/>
                </a:cubicBezTo>
                <a:cubicBezTo>
                  <a:pt x="1241091" y="253525"/>
                  <a:pt x="1233091" y="243142"/>
                  <a:pt x="1226618" y="231814"/>
                </a:cubicBezTo>
                <a:cubicBezTo>
                  <a:pt x="1218590" y="217764"/>
                  <a:pt x="1214843" y="201166"/>
                  <a:pt x="1204908" y="188392"/>
                </a:cubicBezTo>
                <a:cubicBezTo>
                  <a:pt x="1189200" y="168195"/>
                  <a:pt x="1168725" y="152207"/>
                  <a:pt x="1150633" y="134114"/>
                </a:cubicBezTo>
                <a:cubicBezTo>
                  <a:pt x="1147015" y="123258"/>
                  <a:pt x="1146125" y="111068"/>
                  <a:pt x="1139778" y="101547"/>
                </a:cubicBezTo>
                <a:cubicBezTo>
                  <a:pt x="1131263" y="88774"/>
                  <a:pt x="1120542" y="76598"/>
                  <a:pt x="1107213" y="68981"/>
                </a:cubicBezTo>
                <a:cubicBezTo>
                  <a:pt x="1087151" y="57517"/>
                  <a:pt x="977583" y="47329"/>
                  <a:pt x="976953" y="47269"/>
                </a:cubicBezTo>
                <a:cubicBezTo>
                  <a:pt x="929988" y="42796"/>
                  <a:pt x="882876" y="40032"/>
                  <a:pt x="835837" y="36414"/>
                </a:cubicBezTo>
                <a:cubicBezTo>
                  <a:pt x="690195" y="0"/>
                  <a:pt x="783086" y="18511"/>
                  <a:pt x="466766" y="47269"/>
                </a:cubicBezTo>
                <a:cubicBezTo>
                  <a:pt x="297010" y="62702"/>
                  <a:pt x="448674" y="54506"/>
                  <a:pt x="412491" y="58125"/>
                </a:cubicBezTo>
                <a:close/>
              </a:path>
            </a:pathLst>
          </a:custGeom>
          <a:solidFill>
            <a:srgbClr val="F79646">
              <a:alpha val="43137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48F8CC-C205-08E2-31C0-67FB0EDA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625850"/>
            <a:ext cx="122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C415B2-B85D-0D1B-1A57-A61572FF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44975"/>
            <a:ext cx="1526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= R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9CC3D05-C3AA-E933-E30C-FCB2F012CCE5}"/>
              </a:ext>
            </a:extLst>
          </p:cNvPr>
          <p:cNvSpPr>
            <a:spLocks/>
          </p:cNvSpPr>
          <p:nvPr/>
        </p:nvSpPr>
        <p:spPr bwMode="auto">
          <a:xfrm>
            <a:off x="430213" y="1763713"/>
            <a:ext cx="3217862" cy="2746375"/>
          </a:xfrm>
          <a:custGeom>
            <a:avLst/>
            <a:gdLst>
              <a:gd name="T0" fmla="*/ 1535139 w 3217354"/>
              <a:gd name="T1" fmla="*/ 49131 h 2746067"/>
              <a:gd name="T2" fmla="*/ 1122518 w 3217354"/>
              <a:gd name="T3" fmla="*/ 114278 h 2746067"/>
              <a:gd name="T4" fmla="*/ 536163 w 3217354"/>
              <a:gd name="T5" fmla="*/ 168568 h 2746067"/>
              <a:gd name="T6" fmla="*/ 416720 w 3217354"/>
              <a:gd name="T7" fmla="*/ 190283 h 2746067"/>
              <a:gd name="T8" fmla="*/ 188692 w 3217354"/>
              <a:gd name="T9" fmla="*/ 288005 h 2746067"/>
              <a:gd name="T10" fmla="*/ 80108 w 3217354"/>
              <a:gd name="T11" fmla="*/ 385727 h 2746067"/>
              <a:gd name="T12" fmla="*/ 25815 w 3217354"/>
              <a:gd name="T13" fmla="*/ 461734 h 2746067"/>
              <a:gd name="T14" fmla="*/ 80108 w 3217354"/>
              <a:gd name="T15" fmla="*/ 613746 h 2746067"/>
              <a:gd name="T16" fmla="*/ 145258 w 3217354"/>
              <a:gd name="T17" fmla="*/ 1352090 h 2746067"/>
              <a:gd name="T18" fmla="*/ 242983 w 3217354"/>
              <a:gd name="T19" fmla="*/ 1580106 h 2746067"/>
              <a:gd name="T20" fmla="*/ 308136 w 3217354"/>
              <a:gd name="T21" fmla="*/ 1699546 h 2746067"/>
              <a:gd name="T22" fmla="*/ 525304 w 3217354"/>
              <a:gd name="T23" fmla="*/ 2079574 h 2746067"/>
              <a:gd name="T24" fmla="*/ 688181 w 3217354"/>
              <a:gd name="T25" fmla="*/ 2275018 h 2746067"/>
              <a:gd name="T26" fmla="*/ 959641 w 3217354"/>
              <a:gd name="T27" fmla="*/ 2437888 h 2746067"/>
              <a:gd name="T28" fmla="*/ 1350546 w 3217354"/>
              <a:gd name="T29" fmla="*/ 2644191 h 2746067"/>
              <a:gd name="T30" fmla="*/ 1502564 w 3217354"/>
              <a:gd name="T31" fmla="*/ 2698481 h 2746067"/>
              <a:gd name="T32" fmla="*/ 1860894 w 3217354"/>
              <a:gd name="T33" fmla="*/ 2720196 h 2746067"/>
              <a:gd name="T34" fmla="*/ 2240940 w 3217354"/>
              <a:gd name="T35" fmla="*/ 2709339 h 2746067"/>
              <a:gd name="T36" fmla="*/ 2392958 w 3217354"/>
              <a:gd name="T37" fmla="*/ 2644191 h 2746067"/>
              <a:gd name="T38" fmla="*/ 2458108 w 3217354"/>
              <a:gd name="T39" fmla="*/ 2611617 h 2746067"/>
              <a:gd name="T40" fmla="*/ 2686136 w 3217354"/>
              <a:gd name="T41" fmla="*/ 2546469 h 2746067"/>
              <a:gd name="T42" fmla="*/ 2773004 w 3217354"/>
              <a:gd name="T43" fmla="*/ 2503037 h 2746067"/>
              <a:gd name="T44" fmla="*/ 2849013 w 3217354"/>
              <a:gd name="T45" fmla="*/ 2459605 h 2746067"/>
              <a:gd name="T46" fmla="*/ 3001031 w 3217354"/>
              <a:gd name="T47" fmla="*/ 2318451 h 2746067"/>
              <a:gd name="T48" fmla="*/ 3066181 w 3217354"/>
              <a:gd name="T49" fmla="*/ 2209871 h 2746067"/>
              <a:gd name="T50" fmla="*/ 3098756 w 3217354"/>
              <a:gd name="T51" fmla="*/ 2068717 h 2746067"/>
              <a:gd name="T52" fmla="*/ 3142191 w 3217354"/>
              <a:gd name="T53" fmla="*/ 1156646 h 2746067"/>
              <a:gd name="T54" fmla="*/ 3044465 w 3217354"/>
              <a:gd name="T55" fmla="*/ 852622 h 2746067"/>
              <a:gd name="T56" fmla="*/ 3011888 w 3217354"/>
              <a:gd name="T57" fmla="*/ 754900 h 2746067"/>
              <a:gd name="T58" fmla="*/ 2914163 w 3217354"/>
              <a:gd name="T59" fmla="*/ 537739 h 2746067"/>
              <a:gd name="T60" fmla="*/ 2773004 w 3217354"/>
              <a:gd name="T61" fmla="*/ 396584 h 2746067"/>
              <a:gd name="T62" fmla="*/ 2696995 w 3217354"/>
              <a:gd name="T63" fmla="*/ 331437 h 2746067"/>
              <a:gd name="T64" fmla="*/ 2599267 w 3217354"/>
              <a:gd name="T65" fmla="*/ 244573 h 2746067"/>
              <a:gd name="T66" fmla="*/ 2468967 w 3217354"/>
              <a:gd name="T67" fmla="*/ 190283 h 2746067"/>
              <a:gd name="T68" fmla="*/ 2316949 w 3217354"/>
              <a:gd name="T69" fmla="*/ 135993 h 2746067"/>
              <a:gd name="T70" fmla="*/ 2175788 w 3217354"/>
              <a:gd name="T71" fmla="*/ 103420 h 2746067"/>
              <a:gd name="T72" fmla="*/ 2034628 w 3217354"/>
              <a:gd name="T73" fmla="*/ 59988 h 2746067"/>
              <a:gd name="T74" fmla="*/ 1947760 w 3217354"/>
              <a:gd name="T75" fmla="*/ 5698 h 27460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17354" h="2746067">
                <a:moveTo>
                  <a:pt x="1925436" y="27407"/>
                </a:moveTo>
                <a:cubicBezTo>
                  <a:pt x="1856688" y="34644"/>
                  <a:pt x="1664469" y="36137"/>
                  <a:pt x="1534655" y="49119"/>
                </a:cubicBezTo>
                <a:cubicBezTo>
                  <a:pt x="1483105" y="54274"/>
                  <a:pt x="1433559" y="71901"/>
                  <a:pt x="1382685" y="81685"/>
                </a:cubicBezTo>
                <a:cubicBezTo>
                  <a:pt x="1250208" y="107162"/>
                  <a:pt x="1255946" y="103103"/>
                  <a:pt x="1122164" y="114252"/>
                </a:cubicBezTo>
                <a:cubicBezTo>
                  <a:pt x="1004538" y="135639"/>
                  <a:pt x="946917" y="148695"/>
                  <a:pt x="818224" y="157674"/>
                </a:cubicBezTo>
                <a:cubicBezTo>
                  <a:pt x="724306" y="164227"/>
                  <a:pt x="630070" y="164911"/>
                  <a:pt x="535993" y="168530"/>
                </a:cubicBezTo>
                <a:cubicBezTo>
                  <a:pt x="521520" y="172148"/>
                  <a:pt x="507251" y="176716"/>
                  <a:pt x="492573" y="179385"/>
                </a:cubicBezTo>
                <a:cubicBezTo>
                  <a:pt x="467400" y="183962"/>
                  <a:pt x="441876" y="186350"/>
                  <a:pt x="416588" y="190241"/>
                </a:cubicBezTo>
                <a:cubicBezTo>
                  <a:pt x="394834" y="193588"/>
                  <a:pt x="373168" y="197478"/>
                  <a:pt x="351458" y="201096"/>
                </a:cubicBezTo>
                <a:cubicBezTo>
                  <a:pt x="337753" y="207949"/>
                  <a:pt x="218289" y="264214"/>
                  <a:pt x="188632" y="287941"/>
                </a:cubicBezTo>
                <a:cubicBezTo>
                  <a:pt x="168653" y="303925"/>
                  <a:pt x="153375" y="325102"/>
                  <a:pt x="134357" y="342219"/>
                </a:cubicBezTo>
                <a:cubicBezTo>
                  <a:pt x="117136" y="357719"/>
                  <a:pt x="96465" y="369258"/>
                  <a:pt x="80082" y="385641"/>
                </a:cubicBezTo>
                <a:cubicBezTo>
                  <a:pt x="70857" y="394867"/>
                  <a:pt x="65955" y="407591"/>
                  <a:pt x="58372" y="418208"/>
                </a:cubicBezTo>
                <a:cubicBezTo>
                  <a:pt x="47856" y="432930"/>
                  <a:pt x="36662" y="447156"/>
                  <a:pt x="25807" y="461630"/>
                </a:cubicBezTo>
                <a:cubicBezTo>
                  <a:pt x="12824" y="500581"/>
                  <a:pt x="0" y="522870"/>
                  <a:pt x="25807" y="570185"/>
                </a:cubicBezTo>
                <a:cubicBezTo>
                  <a:pt x="36901" y="590525"/>
                  <a:pt x="61990" y="599134"/>
                  <a:pt x="80082" y="613608"/>
                </a:cubicBezTo>
                <a:cubicBezTo>
                  <a:pt x="83700" y="790915"/>
                  <a:pt x="81777" y="968422"/>
                  <a:pt x="90937" y="1145530"/>
                </a:cubicBezTo>
                <a:cubicBezTo>
                  <a:pt x="93020" y="1185796"/>
                  <a:pt x="134568" y="1318077"/>
                  <a:pt x="145212" y="1351786"/>
                </a:cubicBezTo>
                <a:cubicBezTo>
                  <a:pt x="181897" y="1467961"/>
                  <a:pt x="168190" y="1430311"/>
                  <a:pt x="221197" y="1536330"/>
                </a:cubicBezTo>
                <a:cubicBezTo>
                  <a:pt x="228434" y="1550804"/>
                  <a:pt x="233198" y="1566806"/>
                  <a:pt x="242907" y="1579752"/>
                </a:cubicBezTo>
                <a:cubicBezTo>
                  <a:pt x="283300" y="1633612"/>
                  <a:pt x="265436" y="1608121"/>
                  <a:pt x="297183" y="1655741"/>
                </a:cubicBezTo>
                <a:cubicBezTo>
                  <a:pt x="300801" y="1670215"/>
                  <a:pt x="302089" y="1685481"/>
                  <a:pt x="308038" y="1699164"/>
                </a:cubicBezTo>
                <a:cubicBezTo>
                  <a:pt x="308785" y="1700881"/>
                  <a:pt x="461503" y="2036683"/>
                  <a:pt x="492573" y="2057397"/>
                </a:cubicBezTo>
                <a:lnTo>
                  <a:pt x="525138" y="2079108"/>
                </a:lnTo>
                <a:cubicBezTo>
                  <a:pt x="535993" y="2097201"/>
                  <a:pt x="546000" y="2115830"/>
                  <a:pt x="557703" y="2133386"/>
                </a:cubicBezTo>
                <a:cubicBezTo>
                  <a:pt x="588499" y="2179582"/>
                  <a:pt x="652319" y="2250744"/>
                  <a:pt x="687963" y="2274508"/>
                </a:cubicBezTo>
                <a:cubicBezTo>
                  <a:pt x="858891" y="2388466"/>
                  <a:pt x="650127" y="2253173"/>
                  <a:pt x="818224" y="2350497"/>
                </a:cubicBezTo>
                <a:cubicBezTo>
                  <a:pt x="866023" y="2378171"/>
                  <a:pt x="913077" y="2407169"/>
                  <a:pt x="959339" y="2437342"/>
                </a:cubicBezTo>
                <a:cubicBezTo>
                  <a:pt x="996334" y="2461471"/>
                  <a:pt x="1029462" y="2491555"/>
                  <a:pt x="1067889" y="2513331"/>
                </a:cubicBezTo>
                <a:cubicBezTo>
                  <a:pt x="1478581" y="2746067"/>
                  <a:pt x="1159267" y="2564070"/>
                  <a:pt x="1350120" y="2643597"/>
                </a:cubicBezTo>
                <a:cubicBezTo>
                  <a:pt x="1372525" y="2652933"/>
                  <a:pt x="1392391" y="2668000"/>
                  <a:pt x="1415250" y="2676164"/>
                </a:cubicBezTo>
                <a:cubicBezTo>
                  <a:pt x="1443349" y="2686200"/>
                  <a:pt x="1502090" y="2697875"/>
                  <a:pt x="1502090" y="2697875"/>
                </a:cubicBezTo>
                <a:cubicBezTo>
                  <a:pt x="1629649" y="2688063"/>
                  <a:pt x="1656761" y="2678741"/>
                  <a:pt x="1784321" y="2697875"/>
                </a:cubicBezTo>
                <a:cubicBezTo>
                  <a:pt x="1810372" y="2701783"/>
                  <a:pt x="1834415" y="2714731"/>
                  <a:pt x="1860306" y="2719586"/>
                </a:cubicBezTo>
                <a:cubicBezTo>
                  <a:pt x="1892510" y="2725625"/>
                  <a:pt x="1925436" y="2726823"/>
                  <a:pt x="1958001" y="2730442"/>
                </a:cubicBezTo>
                <a:cubicBezTo>
                  <a:pt x="2052078" y="2723205"/>
                  <a:pt x="2146345" y="2718120"/>
                  <a:pt x="2240232" y="2708731"/>
                </a:cubicBezTo>
                <a:cubicBezTo>
                  <a:pt x="2259699" y="2706784"/>
                  <a:pt x="2296384" y="2693631"/>
                  <a:pt x="2316217" y="2687020"/>
                </a:cubicBezTo>
                <a:cubicBezTo>
                  <a:pt x="2348922" y="2665215"/>
                  <a:pt x="2353639" y="2660125"/>
                  <a:pt x="2392202" y="2643597"/>
                </a:cubicBezTo>
                <a:cubicBezTo>
                  <a:pt x="2402719" y="2639090"/>
                  <a:pt x="2413912" y="2636360"/>
                  <a:pt x="2424767" y="2632742"/>
                </a:cubicBezTo>
                <a:cubicBezTo>
                  <a:pt x="2435622" y="2625505"/>
                  <a:pt x="2445663" y="2616866"/>
                  <a:pt x="2457332" y="2611031"/>
                </a:cubicBezTo>
                <a:cubicBezTo>
                  <a:pt x="2476111" y="2601641"/>
                  <a:pt x="2515224" y="2594887"/>
                  <a:pt x="2533317" y="2589320"/>
                </a:cubicBezTo>
                <a:cubicBezTo>
                  <a:pt x="2675951" y="2545431"/>
                  <a:pt x="2582606" y="2566435"/>
                  <a:pt x="2685288" y="2545897"/>
                </a:cubicBezTo>
                <a:cubicBezTo>
                  <a:pt x="2699761" y="2535042"/>
                  <a:pt x="2712526" y="2521422"/>
                  <a:pt x="2728708" y="2513331"/>
                </a:cubicBezTo>
                <a:cubicBezTo>
                  <a:pt x="2742052" y="2506659"/>
                  <a:pt x="2758416" y="2508352"/>
                  <a:pt x="2772128" y="2502475"/>
                </a:cubicBezTo>
                <a:cubicBezTo>
                  <a:pt x="2784119" y="2497336"/>
                  <a:pt x="2793366" y="2487237"/>
                  <a:pt x="2804693" y="2480764"/>
                </a:cubicBezTo>
                <a:cubicBezTo>
                  <a:pt x="2818743" y="2472735"/>
                  <a:pt x="2834649" y="2468029"/>
                  <a:pt x="2848113" y="2459053"/>
                </a:cubicBezTo>
                <a:cubicBezTo>
                  <a:pt x="2895065" y="2427750"/>
                  <a:pt x="2927481" y="2390536"/>
                  <a:pt x="2967518" y="2350497"/>
                </a:cubicBezTo>
                <a:lnTo>
                  <a:pt x="3000083" y="2317931"/>
                </a:lnTo>
                <a:cubicBezTo>
                  <a:pt x="3007320" y="2310694"/>
                  <a:pt x="3017216" y="2305373"/>
                  <a:pt x="3021793" y="2296219"/>
                </a:cubicBezTo>
                <a:cubicBezTo>
                  <a:pt x="3036266" y="2267271"/>
                  <a:pt x="3057364" y="2240773"/>
                  <a:pt x="3065213" y="2209375"/>
                </a:cubicBezTo>
                <a:cubicBezTo>
                  <a:pt x="3068831" y="2194901"/>
                  <a:pt x="3072713" y="2180490"/>
                  <a:pt x="3076068" y="2165953"/>
                </a:cubicBezTo>
                <a:cubicBezTo>
                  <a:pt x="3083569" y="2133446"/>
                  <a:pt x="3086245" y="2099557"/>
                  <a:pt x="3097778" y="2068253"/>
                </a:cubicBezTo>
                <a:cubicBezTo>
                  <a:pt x="3111763" y="2030291"/>
                  <a:pt x="3152054" y="1959697"/>
                  <a:pt x="3152054" y="1959697"/>
                </a:cubicBezTo>
                <a:cubicBezTo>
                  <a:pt x="3217354" y="1633180"/>
                  <a:pt x="3187273" y="1829095"/>
                  <a:pt x="3141199" y="1156386"/>
                </a:cubicBezTo>
                <a:cubicBezTo>
                  <a:pt x="3135265" y="1069752"/>
                  <a:pt x="3114660" y="1057987"/>
                  <a:pt x="3086923" y="982697"/>
                </a:cubicBezTo>
                <a:cubicBezTo>
                  <a:pt x="3071100" y="939748"/>
                  <a:pt x="3057976" y="895852"/>
                  <a:pt x="3043503" y="852430"/>
                </a:cubicBezTo>
                <a:lnTo>
                  <a:pt x="3021793" y="787297"/>
                </a:lnTo>
                <a:cubicBezTo>
                  <a:pt x="3018175" y="776441"/>
                  <a:pt x="3016055" y="764965"/>
                  <a:pt x="3010938" y="754730"/>
                </a:cubicBezTo>
                <a:cubicBezTo>
                  <a:pt x="2986269" y="705389"/>
                  <a:pt x="2988308" y="712473"/>
                  <a:pt x="2967518" y="657030"/>
                </a:cubicBezTo>
                <a:cubicBezTo>
                  <a:pt x="2950552" y="611784"/>
                  <a:pt x="2950120" y="583718"/>
                  <a:pt x="2913243" y="537619"/>
                </a:cubicBezTo>
                <a:cubicBezTo>
                  <a:pt x="2869568" y="483023"/>
                  <a:pt x="2861127" y="468375"/>
                  <a:pt x="2804693" y="418208"/>
                </a:cubicBezTo>
                <a:cubicBezTo>
                  <a:pt x="2794942" y="409540"/>
                  <a:pt x="2782744" y="404079"/>
                  <a:pt x="2772128" y="396496"/>
                </a:cubicBezTo>
                <a:cubicBezTo>
                  <a:pt x="2757406" y="385980"/>
                  <a:pt x="2742444" y="375704"/>
                  <a:pt x="2728708" y="363930"/>
                </a:cubicBezTo>
                <a:cubicBezTo>
                  <a:pt x="2717052" y="353939"/>
                  <a:pt x="2707799" y="341354"/>
                  <a:pt x="2696143" y="331363"/>
                </a:cubicBezTo>
                <a:cubicBezTo>
                  <a:pt x="2682407" y="319588"/>
                  <a:pt x="2666245" y="310816"/>
                  <a:pt x="2652723" y="298796"/>
                </a:cubicBezTo>
                <a:cubicBezTo>
                  <a:pt x="2633600" y="281797"/>
                  <a:pt x="2622720" y="252611"/>
                  <a:pt x="2598447" y="244519"/>
                </a:cubicBezTo>
                <a:cubicBezTo>
                  <a:pt x="2576737" y="237282"/>
                  <a:pt x="2552358" y="235501"/>
                  <a:pt x="2533317" y="222807"/>
                </a:cubicBezTo>
                <a:cubicBezTo>
                  <a:pt x="2491232" y="194749"/>
                  <a:pt x="2513129" y="205222"/>
                  <a:pt x="2468187" y="190241"/>
                </a:cubicBezTo>
                <a:cubicBezTo>
                  <a:pt x="2411516" y="152459"/>
                  <a:pt x="2460796" y="179343"/>
                  <a:pt x="2381347" y="157674"/>
                </a:cubicBezTo>
                <a:cubicBezTo>
                  <a:pt x="2359269" y="151652"/>
                  <a:pt x="2337927" y="143200"/>
                  <a:pt x="2316217" y="135963"/>
                </a:cubicBezTo>
                <a:cubicBezTo>
                  <a:pt x="2298714" y="130128"/>
                  <a:pt x="2279919" y="129256"/>
                  <a:pt x="2261942" y="125107"/>
                </a:cubicBezTo>
                <a:cubicBezTo>
                  <a:pt x="2232869" y="118397"/>
                  <a:pt x="2203408" y="112832"/>
                  <a:pt x="2175102" y="103396"/>
                </a:cubicBezTo>
                <a:cubicBezTo>
                  <a:pt x="2153392" y="96159"/>
                  <a:pt x="2132172" y="87235"/>
                  <a:pt x="2109971" y="81685"/>
                </a:cubicBezTo>
                <a:cubicBezTo>
                  <a:pt x="1974234" y="47751"/>
                  <a:pt x="2142995" y="91121"/>
                  <a:pt x="2033986" y="59974"/>
                </a:cubicBezTo>
                <a:cubicBezTo>
                  <a:pt x="1938575" y="32712"/>
                  <a:pt x="2036081" y="64292"/>
                  <a:pt x="1958001" y="38263"/>
                </a:cubicBezTo>
                <a:cubicBezTo>
                  <a:pt x="1954383" y="27407"/>
                  <a:pt x="1957770" y="9946"/>
                  <a:pt x="1947146" y="5696"/>
                </a:cubicBezTo>
                <a:cubicBezTo>
                  <a:pt x="1932906" y="0"/>
                  <a:pt x="1994185" y="20170"/>
                  <a:pt x="1925436" y="27407"/>
                </a:cubicBezTo>
                <a:close/>
              </a:path>
            </a:pathLst>
          </a:custGeom>
          <a:solidFill>
            <a:srgbClr val="F79646">
              <a:alpha val="36862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7660" name="TextBox 32">
            <a:extLst>
              <a:ext uri="{FF2B5EF4-FFF2-40B4-BE49-F238E27FC236}">
                <a16:creationId xmlns:a16="http://schemas.microsoft.com/office/drawing/2014/main" id="{A5D90848-50D8-A211-0FA3-4184E272A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1744663"/>
            <a:ext cx="112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Explore(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EB7EE2E-9F67-6662-AE0F-D30B1A1D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553" y="5098751"/>
            <a:ext cx="367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+mn-lt"/>
              </a:rPr>
              <a:t>BFS (Build layers of vertices</a:t>
            </a:r>
            <a:r>
              <a:rPr lang="en-US" altLang="en-US" sz="2400" u="sng" dirty="0">
                <a:solidFill>
                  <a:srgbClr val="660066"/>
                </a:solidFill>
                <a:latin typeface="+mn-lt"/>
              </a:rPr>
              <a:t>)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2E03705-4B2F-3C67-FBFE-070DE9E77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267" y="5466230"/>
            <a:ext cx="944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 dirty="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 baseline="-25000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= 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{s}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8516699-BD89-DFA1-34BF-0559CC169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267" y="5721302"/>
            <a:ext cx="3707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Assume 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 dirty="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,..,L</a:t>
            </a:r>
            <a:r>
              <a:rPr lang="en-US" altLang="en-US" sz="1800" baseline="-25000" dirty="0">
                <a:solidFill>
                  <a:srgbClr val="660066"/>
                </a:solidFill>
                <a:latin typeface="+mn-lt"/>
              </a:rPr>
              <a:t>j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have been constructed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630BE31-D4D0-22C9-660B-C991ED36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92" y="5985341"/>
            <a:ext cx="5465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j+1</a:t>
            </a:r>
            <a:r>
              <a:rPr lang="en-US" altLang="en-US" sz="1800" baseline="-25000"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set of vertices not chosen yet but are connected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02FF790-1BAB-1799-DA9E-A886F440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380" y="6243670"/>
            <a:ext cx="2842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Stop when new layer is empty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08D38D-28AB-8C76-17B0-C3A568BEA033}"/>
              </a:ext>
            </a:extLst>
          </p:cNvPr>
          <p:cNvSpPr/>
          <p:nvPr/>
        </p:nvSpPr>
        <p:spPr>
          <a:xfrm>
            <a:off x="3352601" y="5173362"/>
            <a:ext cx="5758447" cy="14396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  <p:bldP spid="27" grpId="0"/>
      <p:bldP spid="28" grpId="0" animBg="1"/>
      <p:bldP spid="28" grpId="1" animBg="1"/>
      <p:bldP spid="30" grpId="0"/>
      <p:bldP spid="31" grpId="0"/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A9B98BF-D5C9-8838-48FC-10413D5C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E52E7CB1-861E-5835-A0ED-D2B57DA1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12D0-FAEF-6AD4-E9EF-986DA7D9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Autolab</a:t>
            </a:r>
            <a:r>
              <a:rPr lang="en-US" dirty="0"/>
              <a:t> Project Group Registration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D28285ED-326C-846E-E05C-75E225B6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690"/>
            <a:ext cx="9228223" cy="3657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0312E-1521-3FBC-9511-80629B3B71C3}"/>
              </a:ext>
            </a:extLst>
          </p:cNvPr>
          <p:cNvSpPr txBox="1"/>
          <p:nvPr/>
        </p:nvSpPr>
        <p:spPr>
          <a:xfrm>
            <a:off x="2676293" y="1421568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Also due next Monday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1F1E5-ABB5-74A7-9F17-5DA29EEFA35F}"/>
              </a:ext>
            </a:extLst>
          </p:cNvPr>
          <p:cNvSpPr/>
          <p:nvPr/>
        </p:nvSpPr>
        <p:spPr>
          <a:xfrm>
            <a:off x="2308302" y="3289610"/>
            <a:ext cx="5408342" cy="101476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miss this deadline then you will get a ZERO on the ENTIRE project</a:t>
            </a:r>
          </a:p>
        </p:txBody>
      </p:sp>
    </p:spTree>
    <p:extLst>
      <p:ext uri="{BB962C8B-B14F-4D97-AF65-F5344CB8AC3E}">
        <p14:creationId xmlns:p14="http://schemas.microsoft.com/office/powerpoint/2010/main" val="9472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04F9-465B-7293-1F43-E67905BA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instruction carefully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1BFEC367-57DD-109C-A7ED-B53D6DAF5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191"/>
            <a:ext cx="9144000" cy="59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A69EDB6-8A14-3532-E965-42C7682E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Connectivity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6AE0BF9B-B602-B8E9-AA9D-7F5F8113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008188"/>
            <a:ext cx="702551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960096"/>
                </a:solidFill>
                <a:latin typeface="+mn-lt"/>
              </a:rPr>
              <a:t>u</a:t>
            </a:r>
            <a:r>
              <a:rPr lang="en-US" altLang="en-US" sz="2500">
                <a:latin typeface="+mn-lt"/>
              </a:rPr>
              <a:t> and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w</a:t>
            </a:r>
            <a:r>
              <a:rPr lang="en-US" altLang="en-US" sz="2500">
                <a:latin typeface="+mn-lt"/>
              </a:rPr>
              <a:t> are connected iff there is a path between them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42065C40-D870-7136-57AF-3E29FF65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897313"/>
            <a:ext cx="74887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+mn-lt"/>
              </a:rPr>
              <a:t>A </a:t>
            </a:r>
            <a:r>
              <a:rPr lang="en-US" altLang="en-US" sz="2500">
                <a:latin typeface="+mn-lt"/>
              </a:rPr>
              <a:t>graph is connected iff all pairs of vertices are connected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459AE75-4F52-C22D-4B56-19DCB070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19458" name="Picture 5">
            <a:extLst>
              <a:ext uri="{FF2B5EF4-FFF2-40B4-BE49-F238E27FC236}">
                <a16:creationId xmlns:a16="http://schemas.microsoft.com/office/drawing/2014/main" id="{DCB75C9E-BC98-11FB-2911-17113142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89E4175-7947-45BB-0CBE-D4C92E8D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Rest of Today’</a:t>
            </a:r>
            <a:r>
              <a:rPr lang="en-US" altLang="ja-JP"/>
              <a:t>s agenda</a:t>
            </a:r>
            <a:endParaRPr lang="en-US" altLang="en-US"/>
          </a:p>
        </p:txBody>
      </p:sp>
      <p:sp>
        <p:nvSpPr>
          <p:cNvPr id="27650" name="TextBox 3">
            <a:extLst>
              <a:ext uri="{FF2B5EF4-FFF2-40B4-BE49-F238E27FC236}">
                <a16:creationId xmlns:a16="http://schemas.microsoft.com/office/drawing/2014/main" id="{7093CAFC-F6DC-CED0-93B8-9990475D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05125"/>
            <a:ext cx="5341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Algorithms for checking connectivity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86B2DAE0-49C3-8785-406F-AAB81249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Checking by inspection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69ABDAF6-4950-01D3-845E-90F3C62F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239963"/>
            <a:ext cx="7747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41269348-4974-6029-2B0B-F80ACCCAB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775075"/>
            <a:ext cx="7302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B75129BD-7314-EFC4-0540-B0E4736FD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672013"/>
            <a:ext cx="9191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DB14DBFE-D099-ECF0-5142-B37BB1141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624263"/>
            <a:ext cx="795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EBBA6476-C4AA-DE3B-A7D6-8F7132448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624263"/>
            <a:ext cx="835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EEC178-6963-7F33-4A41-F87E165B75A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242469" y="3226594"/>
            <a:ext cx="331788" cy="463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EA4EBA-9BE9-7BB7-ED0A-8230FE924D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45794" y="3321844"/>
            <a:ext cx="331788" cy="273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DFAB3D-1BFD-3BA9-0C91-D69A7208AC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7313" y="3983038"/>
            <a:ext cx="1012825" cy="317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C05EC0-2D5D-6B3B-89F0-A281CBD8FF9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913981" y="4487069"/>
            <a:ext cx="328613" cy="41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17206B-09AA-6F66-905C-906A4DD6886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475163" y="3983038"/>
            <a:ext cx="952500" cy="165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8684" name="Picture 14">
            <a:extLst>
              <a:ext uri="{FF2B5EF4-FFF2-40B4-BE49-F238E27FC236}">
                <a16:creationId xmlns:a16="http://schemas.microsoft.com/office/drawing/2014/main" id="{4D1D9B7E-E0BC-580B-660C-C66732459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405188"/>
            <a:ext cx="8350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5">
            <a:extLst>
              <a:ext uri="{FF2B5EF4-FFF2-40B4-BE49-F238E27FC236}">
                <a16:creationId xmlns:a16="http://schemas.microsoft.com/office/drawing/2014/main" id="{13F4923D-FCAD-7BCC-A5E7-B5BA3E001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233613"/>
            <a:ext cx="8286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6">
            <a:extLst>
              <a:ext uri="{FF2B5EF4-FFF2-40B4-BE49-F238E27FC236}">
                <a16:creationId xmlns:a16="http://schemas.microsoft.com/office/drawing/2014/main" id="{765A12C8-27C2-65B2-2124-65E285124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71750"/>
            <a:ext cx="8540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CE5774-3B2B-FE4D-2EAC-CD775804240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70025" y="3624263"/>
            <a:ext cx="427038" cy="676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E55CBF-E271-A03C-98E5-A501911A61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2025" y="2760663"/>
            <a:ext cx="858838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8689" name="Group 20">
            <a:extLst>
              <a:ext uri="{FF2B5EF4-FFF2-40B4-BE49-F238E27FC236}">
                <a16:creationId xmlns:a16="http://schemas.microsoft.com/office/drawing/2014/main" id="{6048B3B5-3CD5-2238-FDC8-AD74D9B389A8}"/>
              </a:ext>
            </a:extLst>
          </p:cNvPr>
          <p:cNvGrpSpPr>
            <a:grpSpLocks/>
          </p:cNvGrpSpPr>
          <p:nvPr/>
        </p:nvGrpSpPr>
        <p:grpSpPr bwMode="auto">
          <a:xfrm>
            <a:off x="6977063" y="2233613"/>
            <a:ext cx="806450" cy="2781300"/>
            <a:chOff x="6977395" y="1950586"/>
            <a:chExt cx="806807" cy="2781782"/>
          </a:xfrm>
        </p:grpSpPr>
        <p:pic>
          <p:nvPicPr>
            <p:cNvPr id="28690" name="Picture 21">
              <a:extLst>
                <a:ext uri="{FF2B5EF4-FFF2-40B4-BE49-F238E27FC236}">
                  <a16:creationId xmlns:a16="http://schemas.microsoft.com/office/drawing/2014/main" id="{F5A706A2-80F5-03E4-FBE5-FC3BAC2F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693" y="1950586"/>
              <a:ext cx="757509" cy="9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22">
              <a:extLst>
                <a:ext uri="{FF2B5EF4-FFF2-40B4-BE49-F238E27FC236}">
                  <a16:creationId xmlns:a16="http://schemas.microsoft.com/office/drawing/2014/main" id="{D55997FF-16E2-FD2C-831F-C8A132370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95" y="3764199"/>
              <a:ext cx="806807" cy="96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5980971-123B-BD73-FC2E-BE5BC8FD4E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5125" y="3332741"/>
              <a:ext cx="836758" cy="254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85D1D42-B61E-72E3-5CD1-8E5EEEE3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large graphs?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558CCAEA-A16A-2DC1-C0C3-2DF20A98A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33588"/>
            <a:ext cx="508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8C75BCF3-3E72-D8B9-5D62-90E96E4A32B7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3778250"/>
            <a:ext cx="7137400" cy="2022475"/>
            <a:chOff x="1009517" y="3777735"/>
            <a:chExt cx="7138141" cy="202374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66F5DC0-487B-C55D-2B11-F9CB740945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03235" y="4516385"/>
              <a:ext cx="1344752" cy="44477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59C13E2-1564-48BE-4A5E-1D22D100C2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6376970" y="3848034"/>
              <a:ext cx="1693335" cy="1552736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9703" name="TextBox 7">
              <a:extLst>
                <a:ext uri="{FF2B5EF4-FFF2-40B4-BE49-F238E27FC236}">
                  <a16:creationId xmlns:a16="http://schemas.microsoft.com/office/drawing/2014/main" id="{87809AD0-4BB3-4550-8BB9-14B9E2837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517" y="4787303"/>
              <a:ext cx="295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660066"/>
                  </a:solidFill>
                </a:rPr>
                <a:t>s</a:t>
              </a:r>
            </a:p>
          </p:txBody>
        </p:sp>
        <p:sp>
          <p:nvSpPr>
            <p:cNvPr id="29704" name="TextBox 8">
              <a:extLst>
                <a:ext uri="{FF2B5EF4-FFF2-40B4-BE49-F238E27FC236}">
                  <a16:creationId xmlns:a16="http://schemas.microsoft.com/office/drawing/2014/main" id="{C24ECA8B-719D-AC37-011E-B8040DC13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2648" y="5370590"/>
              <a:ext cx="295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660066"/>
                  </a:solidFill>
                </a:rPr>
                <a:t>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3239E2-2C1D-05FE-061D-1B46D26E9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6273800"/>
            <a:ext cx="2228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Are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connected?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10054</TotalTime>
  <Words>400</Words>
  <Application>Microsoft Macintosh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Garamond</vt:lpstr>
      <vt:lpstr>Office Theme</vt:lpstr>
      <vt:lpstr>Lecture 12</vt:lpstr>
      <vt:lpstr>Quiz 1 next Monday</vt:lpstr>
      <vt:lpstr>Autolab Project Group Registration</vt:lpstr>
      <vt:lpstr>Read the instruction carefully</vt:lpstr>
      <vt:lpstr>Connectivity</vt:lpstr>
      <vt:lpstr>Questions/Comments?</vt:lpstr>
      <vt:lpstr>Rest of Today’s agenda</vt:lpstr>
      <vt:lpstr>Checking by inspection</vt:lpstr>
      <vt:lpstr>What about large graphs?</vt:lpstr>
      <vt:lpstr>Brute-force algorithm?</vt:lpstr>
      <vt:lpstr>Algorithm motivation</vt:lpstr>
      <vt:lpstr>Questions/Comments?</vt:lpstr>
      <vt:lpstr>Breadth First Search (BFS)</vt:lpstr>
      <vt:lpstr>Connectivity Problem</vt:lpstr>
      <vt:lpstr>Breadth First Search (BFS)</vt:lpstr>
      <vt:lpstr>BFS Tree</vt:lpstr>
      <vt:lpstr>Argue on the board…</vt:lpstr>
      <vt:lpstr>Two facts about BFS trees</vt:lpstr>
      <vt:lpstr>Rest of today’s agenda</vt:lpstr>
      <vt:lpstr>Computing Connected Component</vt:lpstr>
      <vt:lpstr>Argue correctness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Atri</dc:creator>
  <cp:lastModifiedBy>Atri Rudra</cp:lastModifiedBy>
  <cp:revision>61</cp:revision>
  <dcterms:created xsi:type="dcterms:W3CDTF">2010-10-04T00:41:42Z</dcterms:created>
  <dcterms:modified xsi:type="dcterms:W3CDTF">2024-09-23T16:42:45Z</dcterms:modified>
</cp:coreProperties>
</file>