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1" r:id="rId3"/>
    <p:sldId id="460" r:id="rId4"/>
    <p:sldId id="462" r:id="rId5"/>
    <p:sldId id="463" r:id="rId6"/>
    <p:sldId id="464" r:id="rId7"/>
    <p:sldId id="465" r:id="rId8"/>
    <p:sldId id="466" r:id="rId9"/>
    <p:sldId id="301" r:id="rId10"/>
    <p:sldId id="467" r:id="rId11"/>
    <p:sldId id="468" r:id="rId12"/>
    <p:sldId id="450" r:id="rId13"/>
    <p:sldId id="469" r:id="rId14"/>
    <p:sldId id="277" r:id="rId15"/>
    <p:sldId id="432" r:id="rId16"/>
    <p:sldId id="258" r:id="rId17"/>
    <p:sldId id="268" r:id="rId18"/>
    <p:sldId id="282" r:id="rId19"/>
    <p:sldId id="275" r:id="rId20"/>
    <p:sldId id="449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9"/>
    <p:restoredTop sz="94885"/>
  </p:normalViewPr>
  <p:slideViewPr>
    <p:cSldViewPr snapToGrid="0" snapToObjects="1">
      <p:cViewPr varScale="1">
        <p:scale>
          <a:sx n="114" d="100"/>
          <a:sy n="114" d="100"/>
        </p:scale>
        <p:origin x="1272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805CD5-C029-B56E-EC39-4432F394DF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80CC-C3F1-0A01-EF39-6549877E05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221B3-740B-7745-BD5B-0CA32D8E5280}" type="datetimeFigureOut">
              <a:rPr lang="en-US"/>
              <a:pPr>
                <a:defRPr/>
              </a:pPr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F0838-0BA9-2D88-B710-BF2F211037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69694-473E-906B-D872-67780A0CB1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AE73B2-7B30-564A-9377-4A008E78E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97626A-072C-8050-EEE9-03A8A6891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FE20-47E2-C543-AA9B-24B7D47124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896EF1F-026C-B04A-999B-824594C26B38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AFF7DF-8A85-D8C7-B856-BE6155F6F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B9136F-E326-7D44-0312-65C582325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A445E-AC53-7CBB-D213-92FE4E8A7A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730C9-0F23-CB7E-C522-30B7F4D11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44D0FB-E548-7949-A084-83C6EBAE9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66C2E91-7BC8-7051-B4CD-19D612BE1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20E56C3-6A72-75E2-406F-7AC31396B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22ACBB7-A7B5-F2C9-E7A4-947C62323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837C52-58BF-A041-82FA-1F5CBDF14B6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D3EA94BF-16ED-6BBE-519D-CB8A4324A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CBDECC27-5F52-6206-5B7A-B7FBF1E69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2463F6BF-7842-C9F7-3BD3-3C3F67E16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370553-1518-1B4E-A80C-BBF1CDF286FA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0943-260F-2B25-DB21-8E8B0989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5C6F-E45D-1E47-A383-DFD9DF03B467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670F-3FCD-92A7-85E8-020D2CD8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1B55-5B1C-A932-C2A6-0D09A131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8FA8-8863-5940-AC5D-222C381B5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0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5F4CD-288C-09E6-017B-B7BBCDEA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1B08-0DF2-A541-8957-307E6F37151D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0DFC-7FA3-00A6-3A0B-F7F9F9E4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B5A5-1077-1603-EC0B-4121FDA9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248E-C881-D946-91A4-FBA0D197B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7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24E52-4DD1-438A-CDEC-00FC3C13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4D7E-E07A-0D4B-8966-358E2E2A29B8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D323-10AC-F768-B80B-646A07C3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29DA-60A9-5EB2-0B10-878EFFB6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2EB4-C60C-694E-B131-A129D24D1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95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6997C-42E0-06E0-4D77-AC6F3AF6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1987-9BF6-074E-91E2-2C0BD67A8C09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8D204-39F3-5255-8B37-C8728C6E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F4E5-FC30-CAF0-3F29-B340B334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206C-75EF-5548-9C4D-98F8181D7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242A0-DDC4-E52F-1EDC-F410A465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C91C-4A4A-EF45-B115-A049D4D58F8F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9BB3C-267F-6CC3-FE33-014C6D62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8394-600D-FE5C-637F-F7CF23D7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EB55-E6A9-1643-A6C5-B5885C2A6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9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F59FA6-2A0C-D48B-D22B-CE414265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4EDB-4263-9946-8100-59FFF53AD13D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FB954C-E8BD-8795-4680-ED8C3523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394AAB-2766-FB40-D83B-4B6AD57B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3A76-C74C-4C4E-B4AF-92FD97EC1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13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DE455C-578F-A605-767C-F8E11F27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3702-1821-C347-AB42-D5EE2E1198DC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470E58-031E-FF36-3A03-9B1725C8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CD05C8-6177-FB7F-C27F-DA72CF44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2AB4-DBCF-A64A-8890-A1D098DD5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2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125457-370B-2769-D3A0-83D91B45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7611-D649-6648-8565-E58A6B9AFCE3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D69969-A1BE-B746-9B80-9DB99128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A7765-8EDF-22D9-A475-E36FA325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3D65-9EC2-3649-993B-F2FB4602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925C34-C065-FA12-789B-CEB23208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4316-C9B0-6649-AE31-D86136978B62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DB76DB-63FF-6043-71C9-70045AF4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82F45B-4187-51A8-EC67-CFDE26F7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0BC0-CFBC-0D4F-8B91-65556868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1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BF59D5-2A9A-6BE1-3F0E-6D62AC2E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2BA4-858B-4D4F-86FD-4FFFE2CD0F2C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EF15AD-9A63-36BD-524B-B042A324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8058CF-7C39-F4CE-D3D1-47FCBBC8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E5BA-3F98-744F-9C14-6AA31449A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2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FD0A82-4F2C-C90F-1FAC-AB5CC67A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F351-6A5B-4346-B9F5-85F0BD40BFFF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364430-5B52-8AFD-9525-F0B644AE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A94FD9-9939-35CC-E578-F8B1DEE3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A8E4-CD0C-B94A-BF4E-4AEF9CF76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1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7503F1-1F28-FA6E-3ECD-B91111A0D8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08F7FA-E845-37B5-7607-6095BA880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E068-1BAD-E3A0-AB8D-DF7B4014B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231E93-CB7D-8B4A-A761-EE03BF332071}" type="datetime1">
              <a:rPr lang="en-US" altLang="en-US"/>
              <a:pPr>
                <a:defRPr/>
              </a:pPr>
              <a:t>9/27/24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C6AD-AF3E-0A6E-5ED7-E93E9BD8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403-42C7-86A3-CC6B-D052AEDA2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818271-C7F8-9A49-95D3-03A3316B5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D7C76DD-AC10-070E-7E97-57D97E356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A075C-1755-CA65-9E65-1D659BAF1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27,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>
            <a:extLst>
              <a:ext uri="{FF2B5EF4-FFF2-40B4-BE49-F238E27FC236}">
                <a16:creationId xmlns:a16="http://schemas.microsoft.com/office/drawing/2014/main" id="{CEEBA11E-5E2F-0D84-4A76-1D022A71333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19538"/>
            <a:ext cx="8229600" cy="2486025"/>
            <a:chOff x="457200" y="3918857"/>
            <a:chExt cx="8229600" cy="248671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49D61D2-C99E-F443-A4F4-A2919AD6A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918857"/>
              <a:ext cx="8229600" cy="2485129"/>
            </a:xfrm>
            <a:prstGeom prst="rect">
              <a:avLst/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DD2D7FC-4ACC-A617-12BC-E4AA9DC89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818135" y="5161422"/>
              <a:ext cx="2486717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EF8DC1-36AA-C559-9D21-87F9A9E606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35910" y="5151897"/>
              <a:ext cx="2486717" cy="206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842" name="Title 1">
            <a:extLst>
              <a:ext uri="{FF2B5EF4-FFF2-40B4-BE49-F238E27FC236}">
                <a16:creationId xmlns:a16="http://schemas.microsoft.com/office/drawing/2014/main" id="{86B90C88-B80F-AC4E-7028-018C648B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 representations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BEC4A9-AD85-7C57-B2D6-0CBA1497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433513"/>
            <a:ext cx="382587" cy="37941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A64B8D-CB58-F0BF-7495-8AF2C3AA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2193925"/>
            <a:ext cx="381000" cy="379413"/>
          </a:xfrm>
          <a:prstGeom prst="ellipse">
            <a:avLst/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D973A-361E-E4F0-B5EE-5D279416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2193925"/>
            <a:ext cx="382587" cy="379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30DEA2-540E-49B4-339C-87E9F51F467E}"/>
              </a:ext>
            </a:extLst>
          </p:cNvPr>
          <p:cNvCxnSpPr>
            <a:cxnSpLocks noChangeShapeType="1"/>
            <a:stCxn id="3" idx="3"/>
            <a:endCxn id="4" idx="0"/>
          </p:cNvCxnSpPr>
          <p:nvPr/>
        </p:nvCxnSpPr>
        <p:spPr bwMode="auto">
          <a:xfrm rot="5400000">
            <a:off x="3904457" y="1851819"/>
            <a:ext cx="43656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136CF1-2921-CBA9-EFCA-AF6984E788A5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4410869" y="1862932"/>
            <a:ext cx="492125" cy="2809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841753C-66CC-6EFC-5C2C-03DA04A6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919538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Adjacency matrix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FCF1FA3-A1CC-A98A-D045-7DCDEB343D2F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417638"/>
            <a:ext cx="2643188" cy="2143125"/>
            <a:chOff x="266219" y="1417638"/>
            <a:chExt cx="2642927" cy="21434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1CC28D-9791-D427-0370-E5C3129B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78" y="1417638"/>
              <a:ext cx="382549" cy="3794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7C20D0-F133-974A-2631-75EAFB3C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1998740"/>
              <a:ext cx="382550" cy="38105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378B72-0AF6-2516-97C6-DA47E1BE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2579843"/>
              <a:ext cx="382550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8A37B7-06B7-36E5-3C3A-071E0AB8C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714" y="1417638"/>
              <a:ext cx="380962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2A270A-BB4D-26A5-1EC9-171CA295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3116489"/>
              <a:ext cx="382550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B1E62C-BB90-9001-1558-9145CA25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191" y="1417638"/>
              <a:ext cx="382549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D7F06C8F-7FB6-3268-ADC8-9F99A48C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86" y="1862197"/>
              <a:ext cx="133337" cy="1698851"/>
            </a:xfrm>
            <a:prstGeom prst="leftBracket">
              <a:avLst>
                <a:gd name="adj" fmla="val 8317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3D445BE7-2C0D-5FF3-9401-FC94F991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839" y="1854258"/>
              <a:ext cx="187307" cy="1706790"/>
            </a:xfrm>
            <a:prstGeom prst="rightBracket">
              <a:avLst>
                <a:gd name="adj" fmla="val 8353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6F13635D-BACE-A714-23F9-49A48EEA69B9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998663"/>
            <a:ext cx="1466850" cy="1497012"/>
            <a:chOff x="1062187" y="1999421"/>
            <a:chExt cx="1467463" cy="1496491"/>
          </a:xfrm>
        </p:grpSpPr>
        <p:sp>
          <p:nvSpPr>
            <p:cNvPr id="35889" name="TextBox 27">
              <a:extLst>
                <a:ext uri="{FF2B5EF4-FFF2-40B4-BE49-F238E27FC236}">
                  <a16:creationId xmlns:a16="http://schemas.microsoft.com/office/drawing/2014/main" id="{4757BF28-58C3-C727-A78A-37455D311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0098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0" name="TextBox 28">
              <a:extLst>
                <a:ext uri="{FF2B5EF4-FFF2-40B4-BE49-F238E27FC236}">
                  <a16:creationId xmlns:a16="http://schemas.microsoft.com/office/drawing/2014/main" id="{CA604C9E-F8C6-5B89-653D-E1E0E31C2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5790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1" name="TextBox 29">
              <a:extLst>
                <a:ext uri="{FF2B5EF4-FFF2-40B4-BE49-F238E27FC236}">
                  <a16:creationId xmlns:a16="http://schemas.microsoft.com/office/drawing/2014/main" id="{457E4C92-A9FF-55B7-EF6A-7F10A368F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31160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2" name="TextBox 31">
              <a:extLst>
                <a:ext uri="{FF2B5EF4-FFF2-40B4-BE49-F238E27FC236}">
                  <a16:creationId xmlns:a16="http://schemas.microsoft.com/office/drawing/2014/main" id="{84CEA363-A5C5-8BCF-8A86-A63BE8BD1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199942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3" name="TextBox 32">
              <a:extLst>
                <a:ext uri="{FF2B5EF4-FFF2-40B4-BE49-F238E27FC236}">
                  <a16:creationId xmlns:a16="http://schemas.microsoft.com/office/drawing/2014/main" id="{FFAC2114-018F-0DF8-6A67-361D33F06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256861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4" name="TextBox 33">
              <a:extLst>
                <a:ext uri="{FF2B5EF4-FFF2-40B4-BE49-F238E27FC236}">
                  <a16:creationId xmlns:a16="http://schemas.microsoft.com/office/drawing/2014/main" id="{DA23F904-E22D-BB8E-7FDF-260193809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310557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5" name="TextBox 34">
              <a:extLst>
                <a:ext uri="{FF2B5EF4-FFF2-40B4-BE49-F238E27FC236}">
                  <a16:creationId xmlns:a16="http://schemas.microsoft.com/office/drawing/2014/main" id="{D76424F3-8B51-A038-306A-35AD9E5AB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02042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5896" name="TextBox 35">
              <a:extLst>
                <a:ext uri="{FF2B5EF4-FFF2-40B4-BE49-F238E27FC236}">
                  <a16:creationId xmlns:a16="http://schemas.microsoft.com/office/drawing/2014/main" id="{7BD0E95F-4D6E-0080-0DAA-44D41F37E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58962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  <p:sp>
          <p:nvSpPr>
            <p:cNvPr id="35897" name="TextBox 36">
              <a:extLst>
                <a:ext uri="{FF2B5EF4-FFF2-40B4-BE49-F238E27FC236}">
                  <a16:creationId xmlns:a16="http://schemas.microsoft.com/office/drawing/2014/main" id="{21F58339-458A-5F6F-AD9D-A51C89A17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312658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</a:t>
              </a: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983EA2D6-A9CC-74CF-57CB-E028D0AFC892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1797050"/>
            <a:ext cx="520700" cy="1763713"/>
            <a:chOff x="6057159" y="1797537"/>
            <a:chExt cx="520985" cy="17635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9292D1-FD4A-1D69-ABC9-4525C741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1888015"/>
              <a:ext cx="382797" cy="37936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89D99E-EBF4-9E57-3351-8623C0E0B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2513418"/>
              <a:ext cx="382797" cy="379369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A56615-B194-9E17-1EEB-EC7E23A8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3116599"/>
              <a:ext cx="382797" cy="3793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7F2A46-4E1E-139C-4B5B-B781ED02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159" y="1797537"/>
              <a:ext cx="520985" cy="176351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87423E-C773-4DD0-5CC2-F1A18E5022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378495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D67A86-7AC6-BFF8-4DC4-D92DB7C688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991200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49B3E03-25C3-4169-181E-2D79C388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3919538"/>
            <a:ext cx="150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Adjacency List</a:t>
            </a: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9DE6ADF7-418C-D77D-9082-7523994A927F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1822450"/>
            <a:ext cx="1389063" cy="514350"/>
            <a:chOff x="6578144" y="1821701"/>
            <a:chExt cx="1389872" cy="51527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15106D-5E0C-FB1F-FA46-C702E55BA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534" y="1821701"/>
              <a:ext cx="1086482" cy="515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D9542-219B-2917-E2AF-2B113FBF1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189" y="1886906"/>
              <a:ext cx="382811" cy="380097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DF8521-7A3E-4794-5229-0918951D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668" y="1886906"/>
              <a:ext cx="381222" cy="38009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DE7984-3ABD-A7F6-7FFD-549A40554B8F}"/>
                </a:ext>
              </a:extLst>
            </p:cNvPr>
            <p:cNvCxnSpPr>
              <a:cxnSpLocks noChangeShapeType="1"/>
              <a:stCxn id="40" idx="0"/>
              <a:endCxn id="40" idx="2"/>
            </p:cNvCxnSpPr>
            <p:nvPr/>
          </p:nvCxnSpPr>
          <p:spPr bwMode="auto">
            <a:xfrm rot="16200000" flipH="1">
              <a:off x="7167930" y="2078546"/>
              <a:ext cx="515278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DECAEDE-7880-018A-8F3E-70FD032C8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8144" y="2063436"/>
              <a:ext cx="301801" cy="159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7" name="Group 58">
            <a:extLst>
              <a:ext uri="{FF2B5EF4-FFF2-40B4-BE49-F238E27FC236}">
                <a16:creationId xmlns:a16="http://schemas.microsoft.com/office/drawing/2014/main" id="{1E737F70-1E52-9362-F975-C08C77FA73E0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492375"/>
            <a:ext cx="769938" cy="1042988"/>
            <a:chOff x="6600714" y="2491795"/>
            <a:chExt cx="770276" cy="1043302"/>
          </a:xfrm>
        </p:grpSpPr>
        <p:grpSp>
          <p:nvGrpSpPr>
            <p:cNvPr id="35870" name="Group 42">
              <a:extLst>
                <a:ext uri="{FF2B5EF4-FFF2-40B4-BE49-F238E27FC236}">
                  <a16:creationId xmlns:a16="http://schemas.microsoft.com/office/drawing/2014/main" id="{FD2D6053-E519-3BB2-3256-68188D88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49" y="2491795"/>
              <a:ext cx="456341" cy="445451"/>
              <a:chOff x="6914649" y="2491795"/>
              <a:chExt cx="456341" cy="4454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C34C89-156C-B5CB-3023-598D3006E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77" y="2491795"/>
                <a:ext cx="455813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8977A4-A932-2368-2374-A301716F0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6470" y="2514027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71" name="Group 43">
              <a:extLst>
                <a:ext uri="{FF2B5EF4-FFF2-40B4-BE49-F238E27FC236}">
                  <a16:creationId xmlns:a16="http://schemas.microsoft.com/office/drawing/2014/main" id="{3873DCBD-A1F7-2BC3-B4DA-1AA537F3F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0693" y="3089646"/>
              <a:ext cx="456341" cy="445451"/>
              <a:chOff x="6914649" y="2491795"/>
              <a:chExt cx="456341" cy="44545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97B352-DCF2-4307-8292-49063B645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4193" y="2491024"/>
                <a:ext cx="457400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77E23DC-AF93-197F-9019-76F761702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5486" y="2513255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7C7DE9C-90D2-E87C-D1EE-B385131E6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1361" y="2672824"/>
              <a:ext cx="303345" cy="158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029C950-1573-5776-4096-CED3F8CF46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0714" y="3258789"/>
              <a:ext cx="301757" cy="158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0" name="Group 69">
            <a:extLst>
              <a:ext uri="{FF2B5EF4-FFF2-40B4-BE49-F238E27FC236}">
                <a16:creationId xmlns:a16="http://schemas.microsoft.com/office/drawing/2014/main" id="{327A3122-C198-B704-CCCA-4171B679F02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87838"/>
            <a:ext cx="8229600" cy="685800"/>
            <a:chOff x="457200" y="4288189"/>
            <a:chExt cx="8229600" cy="68524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057411-B9DC-28D8-71FC-004857CE2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288189"/>
              <a:ext cx="8229600" cy="15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8" name="TextBox 67">
              <a:extLst>
                <a:ext uri="{FF2B5EF4-FFF2-40B4-BE49-F238E27FC236}">
                  <a16:creationId xmlns:a16="http://schemas.microsoft.com/office/drawing/2014/main" id="{BB210FFC-691D-58BF-A610-B46B99C17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979" y="446322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(u,v) </a:t>
              </a:r>
              <a:r>
                <a:rPr lang="en-US" altLang="en-US" sz="1800">
                  <a:latin typeface="+mn-lt"/>
                </a:rPr>
                <a:t>in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E</a:t>
              </a:r>
              <a:r>
                <a:rPr lang="en-US" altLang="en-US" sz="1800">
                  <a:latin typeface="+mn-lt"/>
                </a:rPr>
                <a:t>?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EA4B6C4-D93E-DAB5-60E9-99B7081037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971847"/>
              <a:ext cx="82296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C537537-6C64-C634-8ECE-46E39D7C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462463"/>
            <a:ext cx="60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O(1)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B4CCD4-CB58-3282-7A85-0841D7B7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4462463"/>
            <a:ext cx="1417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O(n) </a:t>
            </a:r>
            <a:r>
              <a:rPr lang="en-US" altLang="en-US" sz="1800">
                <a:latin typeface="+mn-lt"/>
              </a:rPr>
              <a:t>[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v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) </a:t>
            </a:r>
            <a:r>
              <a:rPr lang="en-US" altLang="en-US" sz="1800">
                <a:latin typeface="+mn-lt"/>
              </a:rPr>
              <a:t>]</a:t>
            </a:r>
          </a:p>
        </p:txBody>
      </p:sp>
      <p:grpSp>
        <p:nvGrpSpPr>
          <p:cNvPr id="31" name="Group 75">
            <a:extLst>
              <a:ext uri="{FF2B5EF4-FFF2-40B4-BE49-F238E27FC236}">
                <a16:creationId xmlns:a16="http://schemas.microsoft.com/office/drawing/2014/main" id="{06891AAF-9CB5-36A9-6356-C6490E13BC7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35563"/>
            <a:ext cx="8229600" cy="531812"/>
            <a:chOff x="457200" y="5103706"/>
            <a:chExt cx="8229600" cy="53033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D5F8AA-B08F-67F7-6FED-E325899805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5622955"/>
              <a:ext cx="8229600" cy="110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6" name="TextBox 74">
              <a:extLst>
                <a:ext uri="{FF2B5EF4-FFF2-40B4-BE49-F238E27FC236}">
                  <a16:creationId xmlns:a16="http://schemas.microsoft.com/office/drawing/2014/main" id="{FA02ED83-3FC3-B824-0682-1ED4A904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912" y="5103706"/>
              <a:ext cx="1929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All neighbors of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u</a:t>
              </a:r>
              <a:r>
                <a:rPr lang="en-US" altLang="en-US" sz="1800">
                  <a:latin typeface="+mn-lt"/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E748451-42D3-DBAC-11EB-D673503E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5126038"/>
            <a:ext cx="617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3917F3-DD2B-69C6-C8E7-B69CA970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5126038"/>
            <a:ext cx="6898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61C75E-DBA1-34B8-53D7-17A1CCE1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5838825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Space?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9928E3-3DEF-67A8-CE73-F06C7C15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838825"/>
            <a:ext cx="68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</a:t>
            </a:r>
            <a:r>
              <a:rPr lang="en-US" altLang="en-US" sz="1800" baseline="30000">
                <a:solidFill>
                  <a:srgbClr val="660066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B4B956-CECA-42A6-B995-F1D3ABA7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838825"/>
            <a:ext cx="94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O(m+n)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9ED0267A-CD9C-0510-A7BE-AF570DDA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533650"/>
            <a:ext cx="2398712" cy="1200150"/>
          </a:xfrm>
          <a:prstGeom prst="cloudCallout">
            <a:avLst>
              <a:gd name="adj1" fmla="val 67403"/>
              <a:gd name="adj2" fmla="val 76699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Better for sparse graphs and traversals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>
            <a:extLst>
              <a:ext uri="{FF2B5EF4-FFF2-40B4-BE49-F238E27FC236}">
                <a16:creationId xmlns:a16="http://schemas.microsoft.com/office/drawing/2014/main" id="{FAD7B926-8354-67CA-F9AD-3C28F76C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1423988"/>
            <a:ext cx="313079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>
                <a:solidFill>
                  <a:srgbClr val="980098"/>
                </a:solidFill>
                <a:latin typeface="+mn-lt"/>
              </a:rPr>
              <a:t>2m</a:t>
            </a:r>
            <a:r>
              <a:rPr lang="en-US" altLang="en-US" sz="3900">
                <a:latin typeface="+mn-lt"/>
              </a:rPr>
              <a:t> = </a:t>
            </a:r>
            <a:r>
              <a:rPr lang="en-US" altLang="en-US" sz="3900">
                <a:solidFill>
                  <a:srgbClr val="980098"/>
                </a:solidFill>
                <a:latin typeface="+mn-lt"/>
              </a:rPr>
              <a:t>Σ </a:t>
            </a:r>
            <a:r>
              <a:rPr lang="en-US" altLang="en-US" sz="3900" baseline="-25000">
                <a:solidFill>
                  <a:srgbClr val="980098"/>
                </a:solidFill>
                <a:latin typeface="+mn-lt"/>
              </a:rPr>
              <a:t>u</a:t>
            </a:r>
            <a:r>
              <a:rPr lang="en-US" altLang="en-US" sz="3900" baseline="-25000">
                <a:latin typeface="+mn-lt"/>
              </a:rPr>
              <a:t> in </a:t>
            </a:r>
            <a:r>
              <a:rPr lang="en-US" altLang="en-US" sz="3900" baseline="-25000">
                <a:solidFill>
                  <a:srgbClr val="980098"/>
                </a:solidFill>
                <a:latin typeface="+mn-lt"/>
              </a:rPr>
              <a:t>V </a:t>
            </a:r>
            <a:r>
              <a:rPr lang="en-US" altLang="en-US" sz="3900">
                <a:solidFill>
                  <a:srgbClr val="980098"/>
                </a:solidFill>
                <a:latin typeface="+mn-lt"/>
              </a:rPr>
              <a:t>n</a:t>
            </a:r>
            <a:r>
              <a:rPr lang="en-US" altLang="en-US" sz="3900" baseline="-25000">
                <a:solidFill>
                  <a:srgbClr val="980098"/>
                </a:solidFill>
                <a:latin typeface="+mn-lt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A4C-037E-249F-D42A-370EF665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887663"/>
            <a:ext cx="26911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Give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2</a:t>
            </a:r>
            <a:r>
              <a:rPr lang="en-US" altLang="en-US" sz="1800">
                <a:latin typeface="+mn-lt"/>
              </a:rPr>
              <a:t> pennies to each edge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0B7556-F949-9D88-CE87-CDC21493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027488"/>
            <a:ext cx="152400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B044B-80AC-824F-4046-61B44E98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027488"/>
            <a:ext cx="150813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918" name="TextBox 7">
            <a:extLst>
              <a:ext uri="{FF2B5EF4-FFF2-40B4-BE49-F238E27FC236}">
                <a16:creationId xmlns:a16="http://schemas.microsoft.com/office/drawing/2014/main" id="{A2B1FF38-1965-2368-E68A-7A796D9D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140200"/>
            <a:ext cx="2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u</a:t>
            </a:r>
          </a:p>
        </p:txBody>
      </p:sp>
      <p:sp>
        <p:nvSpPr>
          <p:cNvPr id="38919" name="TextBox 8">
            <a:extLst>
              <a:ext uri="{FF2B5EF4-FFF2-40B4-BE49-F238E27FC236}">
                <a16:creationId xmlns:a16="http://schemas.microsoft.com/office/drawing/2014/main" id="{D6E3F28B-772C-0C94-170D-3DE2C6A4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086225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F14B44-B22C-54FE-F73B-FF4AAD999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5088" y="4086225"/>
            <a:ext cx="1428750" cy="38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A9319F8-FD4F-EED9-691B-F5FBE476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2506663"/>
            <a:ext cx="2486025" cy="9890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Rest of the graph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B09D5C-AC65-8373-8AA5-79FBFA53B41B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5875338" y="3482975"/>
            <a:ext cx="998538" cy="134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B0BB14-9ED1-88CF-E635-F3E7367281C3}"/>
              </a:ext>
            </a:extLst>
          </p:cNvPr>
          <p:cNvCxnSpPr>
            <a:cxnSpLocks noChangeShapeType="1"/>
            <a:stCxn id="6" idx="7"/>
          </p:cNvCxnSpPr>
          <p:nvPr/>
        </p:nvCxnSpPr>
        <p:spPr bwMode="auto">
          <a:xfrm rot="5400000" flipH="1" flipV="1">
            <a:off x="6382544" y="3344069"/>
            <a:ext cx="738188" cy="673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BE0A84-DFAA-9D1A-4E67-0313507EC255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6116637" y="3371851"/>
            <a:ext cx="868363" cy="487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9FAD09-0864-BCB3-7325-B627576B0A6E}"/>
              </a:ext>
            </a:extLst>
          </p:cNvPr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7573963" y="3454400"/>
            <a:ext cx="998538" cy="1920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2C37BB-EE12-6190-4194-F467071896B1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rot="16200000" flipV="1">
            <a:off x="7262812" y="3441701"/>
            <a:ext cx="868363" cy="3476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C0F83589-D37E-813B-8ACB-EDBAD0F8F9C4}"/>
              </a:ext>
            </a:extLst>
          </p:cNvPr>
          <p:cNvSpPr>
            <a:spLocks/>
          </p:cNvSpPr>
          <p:nvPr/>
        </p:nvSpPr>
        <p:spPr bwMode="auto">
          <a:xfrm>
            <a:off x="6122988" y="3744913"/>
            <a:ext cx="635000" cy="650875"/>
          </a:xfrm>
          <a:custGeom>
            <a:avLst/>
            <a:gdLst>
              <a:gd name="T0" fmla="*/ 0 w 636273"/>
              <a:gd name="T1" fmla="*/ 32475 h 651334"/>
              <a:gd name="T2" fmla="*/ 172295 w 636273"/>
              <a:gd name="T3" fmla="*/ 10824 h 651334"/>
              <a:gd name="T4" fmla="*/ 204599 w 636273"/>
              <a:gd name="T5" fmla="*/ 0 h 651334"/>
              <a:gd name="T6" fmla="*/ 355358 w 636273"/>
              <a:gd name="T7" fmla="*/ 10824 h 651334"/>
              <a:gd name="T8" fmla="*/ 387663 w 636273"/>
              <a:gd name="T9" fmla="*/ 32475 h 651334"/>
              <a:gd name="T10" fmla="*/ 419968 w 636273"/>
              <a:gd name="T11" fmla="*/ 43298 h 651334"/>
              <a:gd name="T12" fmla="*/ 473809 w 636273"/>
              <a:gd name="T13" fmla="*/ 97424 h 651334"/>
              <a:gd name="T14" fmla="*/ 538420 w 636273"/>
              <a:gd name="T15" fmla="*/ 129899 h 651334"/>
              <a:gd name="T16" fmla="*/ 559957 w 636273"/>
              <a:gd name="T17" fmla="*/ 194849 h 651334"/>
              <a:gd name="T18" fmla="*/ 613800 w 636273"/>
              <a:gd name="T19" fmla="*/ 205676 h 651334"/>
              <a:gd name="T20" fmla="*/ 613800 w 636273"/>
              <a:gd name="T21" fmla="*/ 649500 h 651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36273" h="651334">
                <a:moveTo>
                  <a:pt x="0" y="32567"/>
                </a:moveTo>
                <a:cubicBezTo>
                  <a:pt x="57893" y="25330"/>
                  <a:pt x="116050" y="19956"/>
                  <a:pt x="173680" y="10856"/>
                </a:cubicBezTo>
                <a:cubicBezTo>
                  <a:pt x="184982" y="9071"/>
                  <a:pt x="194803" y="0"/>
                  <a:pt x="206245" y="0"/>
                </a:cubicBezTo>
                <a:cubicBezTo>
                  <a:pt x="257031" y="0"/>
                  <a:pt x="307559" y="7237"/>
                  <a:pt x="358216" y="10856"/>
                </a:cubicBezTo>
                <a:cubicBezTo>
                  <a:pt x="369071" y="18093"/>
                  <a:pt x="379112" y="26732"/>
                  <a:pt x="390781" y="32567"/>
                </a:cubicBezTo>
                <a:cubicBezTo>
                  <a:pt x="401015" y="37684"/>
                  <a:pt x="414192" y="36556"/>
                  <a:pt x="423346" y="43422"/>
                </a:cubicBezTo>
                <a:cubicBezTo>
                  <a:pt x="443815" y="58774"/>
                  <a:pt x="453348" y="89608"/>
                  <a:pt x="477621" y="97700"/>
                </a:cubicBezTo>
                <a:cubicBezTo>
                  <a:pt x="522563" y="112682"/>
                  <a:pt x="500666" y="102209"/>
                  <a:pt x="542751" y="130267"/>
                </a:cubicBezTo>
                <a:cubicBezTo>
                  <a:pt x="549988" y="151978"/>
                  <a:pt x="542020" y="190911"/>
                  <a:pt x="564461" y="195400"/>
                </a:cubicBezTo>
                <a:cubicBezTo>
                  <a:pt x="582553" y="199019"/>
                  <a:pt x="616555" y="187935"/>
                  <a:pt x="618736" y="206256"/>
                </a:cubicBezTo>
                <a:cubicBezTo>
                  <a:pt x="636273" y="353575"/>
                  <a:pt x="618736" y="502975"/>
                  <a:pt x="618736" y="651334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928" name="TextBox 29">
            <a:extLst>
              <a:ext uri="{FF2B5EF4-FFF2-40B4-BE49-F238E27FC236}">
                <a16:creationId xmlns:a16="http://schemas.microsoft.com/office/drawing/2014/main" id="{340A4629-E3C1-FECC-2AD8-75CD124B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4129088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n</a:t>
            </a:r>
            <a:r>
              <a:rPr lang="en-US" altLang="en-US" sz="1400" baseline="-25000">
                <a:latin typeface="+mn-lt"/>
              </a:rPr>
              <a:t>u</a:t>
            </a:r>
            <a:r>
              <a:rPr lang="en-US" altLang="en-US" sz="1400">
                <a:latin typeface="+mn-lt"/>
              </a:rPr>
              <a:t>=4</a:t>
            </a:r>
            <a:endParaRPr lang="en-US" altLang="en-US" sz="1400" baseline="-25000">
              <a:latin typeface="+mn-lt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2515642-82E9-DAA4-7D56-652CE585A054}"/>
              </a:ext>
            </a:extLst>
          </p:cNvPr>
          <p:cNvSpPr>
            <a:spLocks/>
          </p:cNvSpPr>
          <p:nvPr/>
        </p:nvSpPr>
        <p:spPr bwMode="auto">
          <a:xfrm>
            <a:off x="7620000" y="3713163"/>
            <a:ext cx="715963" cy="617537"/>
          </a:xfrm>
          <a:custGeom>
            <a:avLst/>
            <a:gdLst>
              <a:gd name="T0" fmla="*/ 0 w 716432"/>
              <a:gd name="T1" fmla="*/ 613864 h 618766"/>
              <a:gd name="T2" fmla="*/ 10827 w 716432"/>
              <a:gd name="T3" fmla="*/ 484632 h 618766"/>
              <a:gd name="T4" fmla="*/ 32481 w 716432"/>
              <a:gd name="T5" fmla="*/ 441551 h 618766"/>
              <a:gd name="T6" fmla="*/ 43308 w 716432"/>
              <a:gd name="T7" fmla="*/ 344625 h 618766"/>
              <a:gd name="T8" fmla="*/ 54133 w 716432"/>
              <a:gd name="T9" fmla="*/ 301547 h 618766"/>
              <a:gd name="T10" fmla="*/ 108266 w 716432"/>
              <a:gd name="T11" fmla="*/ 204621 h 618766"/>
              <a:gd name="T12" fmla="*/ 140747 w 716432"/>
              <a:gd name="T13" fmla="*/ 183082 h 618766"/>
              <a:gd name="T14" fmla="*/ 184052 w 716432"/>
              <a:gd name="T15" fmla="*/ 129234 h 618766"/>
              <a:gd name="T16" fmla="*/ 205706 w 716432"/>
              <a:gd name="T17" fmla="*/ 86157 h 618766"/>
              <a:gd name="T18" fmla="*/ 238187 w 716432"/>
              <a:gd name="T19" fmla="*/ 53847 h 618766"/>
              <a:gd name="T20" fmla="*/ 259840 w 716432"/>
              <a:gd name="T21" fmla="*/ 10769 h 618766"/>
              <a:gd name="T22" fmla="*/ 292319 w 716432"/>
              <a:gd name="T23" fmla="*/ 0 h 618766"/>
              <a:gd name="T24" fmla="*/ 433065 w 716432"/>
              <a:gd name="T25" fmla="*/ 10769 h 618766"/>
              <a:gd name="T26" fmla="*/ 584638 w 716432"/>
              <a:gd name="T27" fmla="*/ 43078 h 618766"/>
              <a:gd name="T28" fmla="*/ 617117 w 716432"/>
              <a:gd name="T29" fmla="*/ 53847 h 618766"/>
              <a:gd name="T30" fmla="*/ 638772 w 716432"/>
              <a:gd name="T31" fmla="*/ 75386 h 618766"/>
              <a:gd name="T32" fmla="*/ 660425 w 716432"/>
              <a:gd name="T33" fmla="*/ 107695 h 618766"/>
              <a:gd name="T34" fmla="*/ 692905 w 716432"/>
              <a:gd name="T35" fmla="*/ 118465 h 618766"/>
              <a:gd name="T36" fmla="*/ 714558 w 716432"/>
              <a:gd name="T37" fmla="*/ 140004 h 6187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6432" h="618766">
                <a:moveTo>
                  <a:pt x="0" y="618766"/>
                </a:moveTo>
                <a:cubicBezTo>
                  <a:pt x="3618" y="575344"/>
                  <a:pt x="2825" y="531326"/>
                  <a:pt x="10855" y="488500"/>
                </a:cubicBezTo>
                <a:cubicBezTo>
                  <a:pt x="13837" y="472595"/>
                  <a:pt x="28926" y="460845"/>
                  <a:pt x="32565" y="445077"/>
                </a:cubicBezTo>
                <a:cubicBezTo>
                  <a:pt x="39933" y="413149"/>
                  <a:pt x="38438" y="379763"/>
                  <a:pt x="43420" y="347377"/>
                </a:cubicBezTo>
                <a:cubicBezTo>
                  <a:pt x="45688" y="332631"/>
                  <a:pt x="50176" y="318300"/>
                  <a:pt x="54275" y="303955"/>
                </a:cubicBezTo>
                <a:cubicBezTo>
                  <a:pt x="63590" y="271350"/>
                  <a:pt x="81110" y="224549"/>
                  <a:pt x="108550" y="206255"/>
                </a:cubicBezTo>
                <a:lnTo>
                  <a:pt x="141115" y="184544"/>
                </a:lnTo>
                <a:cubicBezTo>
                  <a:pt x="167032" y="106787"/>
                  <a:pt x="129979" y="195736"/>
                  <a:pt x="184536" y="130266"/>
                </a:cubicBezTo>
                <a:cubicBezTo>
                  <a:pt x="194895" y="117834"/>
                  <a:pt x="196841" y="100012"/>
                  <a:pt x="206246" y="86844"/>
                </a:cubicBezTo>
                <a:cubicBezTo>
                  <a:pt x="215169" y="74352"/>
                  <a:pt x="229888" y="66769"/>
                  <a:pt x="238811" y="54277"/>
                </a:cubicBezTo>
                <a:cubicBezTo>
                  <a:pt x="248216" y="41109"/>
                  <a:pt x="249079" y="22298"/>
                  <a:pt x="260521" y="10855"/>
                </a:cubicBezTo>
                <a:cubicBezTo>
                  <a:pt x="268612" y="2764"/>
                  <a:pt x="282231" y="3618"/>
                  <a:pt x="293086" y="0"/>
                </a:cubicBezTo>
                <a:cubicBezTo>
                  <a:pt x="340124" y="3618"/>
                  <a:pt x="387420" y="4753"/>
                  <a:pt x="434201" y="10855"/>
                </a:cubicBezTo>
                <a:cubicBezTo>
                  <a:pt x="457145" y="13848"/>
                  <a:pt x="547479" y="32367"/>
                  <a:pt x="586171" y="43422"/>
                </a:cubicBezTo>
                <a:cubicBezTo>
                  <a:pt x="597173" y="46566"/>
                  <a:pt x="607881" y="50659"/>
                  <a:pt x="618736" y="54277"/>
                </a:cubicBezTo>
                <a:cubicBezTo>
                  <a:pt x="625973" y="61514"/>
                  <a:pt x="634054" y="67996"/>
                  <a:pt x="640447" y="75988"/>
                </a:cubicBezTo>
                <a:cubicBezTo>
                  <a:pt x="648597" y="86176"/>
                  <a:pt x="651970" y="100404"/>
                  <a:pt x="662157" y="108555"/>
                </a:cubicBezTo>
                <a:cubicBezTo>
                  <a:pt x="671092" y="115703"/>
                  <a:pt x="684910" y="113524"/>
                  <a:pt x="694722" y="119411"/>
                </a:cubicBezTo>
                <a:cubicBezTo>
                  <a:pt x="703498" y="124677"/>
                  <a:pt x="709195" y="133885"/>
                  <a:pt x="716432" y="141122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930" name="TextBox 31">
            <a:extLst>
              <a:ext uri="{FF2B5EF4-FFF2-40B4-BE49-F238E27FC236}">
                <a16:creationId xmlns:a16="http://schemas.microsoft.com/office/drawing/2014/main" id="{16E91D6C-C9B5-4614-E16C-8D2F17C9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495675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n</a:t>
            </a:r>
            <a:r>
              <a:rPr lang="en-US" altLang="en-US" sz="1400" baseline="-25000">
                <a:latin typeface="+mn-lt"/>
              </a:rPr>
              <a:t>v</a:t>
            </a:r>
            <a:r>
              <a:rPr lang="en-US" altLang="en-US" sz="1400">
                <a:latin typeface="+mn-lt"/>
              </a:rPr>
              <a:t>=3</a:t>
            </a:r>
            <a:endParaRPr lang="en-US" altLang="en-US" sz="1400" baseline="-25000"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54E405-3F79-9E5E-DC20-79D82EB4E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7401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A526D2-8F76-0F5D-23D6-3211F0F69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744913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72AA9D-BB77-D25E-F4EF-880082CC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332163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Total # of pennies =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2m</a:t>
            </a:r>
            <a:r>
              <a:rPr lang="en-US" altLang="en-US" sz="1800">
                <a:latin typeface="+mn-lt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6C69A9-51B2-CB5C-6AF1-ED6B3AB5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689475"/>
            <a:ext cx="4188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Each edges gives one penny to its end points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5C06BE6-D2E3-1885-A939-32DA81E8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05752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B48965-6248-5095-B3AE-BA3C27507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181350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97058D-D156-EBA8-0750-81043A75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981325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C540796-3695-D85D-5E1F-F8F6D08F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5117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CFE83B-E2DC-D4C4-4C4A-6F7A69998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132138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88F72F4-65C1-DAC3-A7EE-226D7386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232400"/>
            <a:ext cx="2802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# of pennies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receives = </a:t>
            </a:r>
            <a:r>
              <a:rPr lang="en-US" altLang="en-US" sz="1800">
                <a:solidFill>
                  <a:srgbClr val="980098"/>
                </a:solidFill>
                <a:latin typeface="+mn-lt"/>
              </a:rPr>
              <a:t>n</a:t>
            </a:r>
            <a:r>
              <a:rPr lang="en-US" altLang="en-US" sz="1800" baseline="-25000">
                <a:solidFill>
                  <a:srgbClr val="980098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EA32D3-C1A2-2037-8C35-A1F89F9D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# edges = sum of #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47E-7 -5.49745E-6 L 0.03787 -0.00163 " pathEditMode="relative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558E-6 4.50255E-6 L -0.04394 4.50255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632E-6 -4.21101E-7 L -0.00834 0.07196 " pathEditMode="relative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687E-6 -7.20037E-6 L 0.0172 0.06362 " pathEditMode="relative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481E-6 4.03054E-6 L -0.01424 0.07219 " pathEditMode="relative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9 0.03888 L -0.04395 0.07081 " pathEditMode="relative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749E-6 4.6969E-6 L -0.0271 0.04697 " pathEditMode="relative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6B45E56-98FB-4979-FB38-2A905547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1AEA3FB1-A580-F922-1404-3925C024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95F81927-8311-F62C-0DC9-CF949CD6C4A1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3875088"/>
            <a:ext cx="3814762" cy="2124075"/>
            <a:chOff x="3615484" y="3875088"/>
            <a:chExt cx="3814016" cy="2124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AC76D6-FCD0-9ABA-C100-DE9D15282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484" y="3875088"/>
              <a:ext cx="1437994" cy="36836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3EE5EED9-4274-1136-CC7E-EF1088E47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456" y="4907144"/>
              <a:ext cx="2076044" cy="1092391"/>
            </a:xfrm>
            <a:prstGeom prst="wedgeRoundRectCallout">
              <a:avLst>
                <a:gd name="adj1" fmla="val -75750"/>
                <a:gd name="adj2" fmla="val -108287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Use </a:t>
              </a: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CC[v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] array</a:t>
              </a:r>
            </a:p>
          </p:txBody>
        </p:sp>
      </p:grpSp>
      <p:sp>
        <p:nvSpPr>
          <p:cNvPr id="39938" name="TextBox 6">
            <a:extLst>
              <a:ext uri="{FF2B5EF4-FFF2-40B4-BE49-F238E27FC236}">
                <a16:creationId xmlns:a16="http://schemas.microsoft.com/office/drawing/2014/main" id="{244D86BC-2D6A-F6B3-7BE4-36DA1114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875088"/>
            <a:ext cx="5312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j+1</a:t>
            </a:r>
            <a:r>
              <a:rPr lang="en-US" altLang="en-US" sz="1800" baseline="-25000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6CAA342-97DC-9511-2883-B5480D56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067300"/>
            <a:ext cx="2060575" cy="931863"/>
          </a:xfrm>
          <a:prstGeom prst="wedgeRoundRectCallout">
            <a:avLst>
              <a:gd name="adj1" fmla="val 13759"/>
              <a:gd name="adj2" fmla="val -1416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Use linked lists</a:t>
            </a:r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0E8016D6-8670-BFF5-874B-CC21960C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Breadth First Search (BFS)</a:t>
            </a:r>
          </a:p>
        </p:txBody>
      </p:sp>
      <p:sp>
        <p:nvSpPr>
          <p:cNvPr id="39941" name="TextBox 3">
            <a:extLst>
              <a:ext uri="{FF2B5EF4-FFF2-40B4-BE49-F238E27FC236}">
                <a16:creationId xmlns:a16="http://schemas.microsoft.com/office/drawing/2014/main" id="{48CE4C7D-FAE3-4549-BB06-4E2DED73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703388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39942" name="TextBox 4">
            <a:extLst>
              <a:ext uri="{FF2B5EF4-FFF2-40B4-BE49-F238E27FC236}">
                <a16:creationId xmlns:a16="http://schemas.microsoft.com/office/drawing/2014/main" id="{C0BC3348-1FDA-69B2-EC9B-7FAC2896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746375"/>
            <a:ext cx="944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 baseline="-25000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</a:p>
        </p:txBody>
      </p:sp>
      <p:sp>
        <p:nvSpPr>
          <p:cNvPr id="39943" name="TextBox 5">
            <a:extLst>
              <a:ext uri="{FF2B5EF4-FFF2-40B4-BE49-F238E27FC236}">
                <a16:creationId xmlns:a16="http://schemas.microsoft.com/office/drawing/2014/main" id="{513F564C-B057-F7FC-A722-B02514B8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3363913"/>
            <a:ext cx="3597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j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have been constructed</a:t>
            </a:r>
          </a:p>
        </p:txBody>
      </p:sp>
      <p:sp>
        <p:nvSpPr>
          <p:cNvPr id="39944" name="TextBox 7">
            <a:extLst>
              <a:ext uri="{FF2B5EF4-FFF2-40B4-BE49-F238E27FC236}">
                <a16:creationId xmlns:a16="http://schemas.microsoft.com/office/drawing/2014/main" id="{B966F2D9-394D-222A-8FE8-1CDC4DFC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537075"/>
            <a:ext cx="2842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Stop when new layer is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49B24A6-F98A-1E86-7E26-1A994BA4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0C35782-AE3B-E2BB-E4CD-0AA4F4A2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228850"/>
            <a:ext cx="3116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Quick  run time analysis for BFS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06024091-A9E3-6EF9-8A2A-0B5BB70B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913188"/>
            <a:ext cx="441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Helping you schedule your activities for the day</a:t>
            </a:r>
          </a:p>
        </p:txBody>
      </p:sp>
      <p:sp>
        <p:nvSpPr>
          <p:cNvPr id="27652" name="TextBox 2">
            <a:extLst>
              <a:ext uri="{FF2B5EF4-FFF2-40B4-BE49-F238E27FC236}">
                <a16:creationId xmlns:a16="http://schemas.microsoft.com/office/drawing/2014/main" id="{AA60C553-7D35-995F-ECB6-E34A5A8B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097213"/>
            <a:ext cx="56955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Quick run time analysis for DFS (and Queue version of BFS)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A9B98BF-D5C9-8838-48FC-10413D5C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Initial BFS analysis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E52E7CB1-861E-5835-A0ED-D2B57DA1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F7A6BB-04B9-2A70-F57D-87A025C1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5719762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D133A1-2565-14ED-860A-6266F447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84563"/>
            <a:ext cx="3919538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2F1EDE-C107-CDBA-5D78-C248D516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135312" cy="1844675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46EC789B-0623-1039-37F8-47211107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BFS Implementation</a:t>
            </a:r>
          </a:p>
        </p:txBody>
      </p:sp>
      <p:sp>
        <p:nvSpPr>
          <p:cNvPr id="28677" name="TextBox 2">
            <a:extLst>
              <a:ext uri="{FF2B5EF4-FFF2-40B4-BE49-F238E27FC236}">
                <a16:creationId xmlns:a16="http://schemas.microsoft.com/office/drawing/2014/main" id="{00A46614-C14D-F2F9-B7E5-EAA7A3CE0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9172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BFS(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2200">
                <a:latin typeface="+mn-lt"/>
              </a:rPr>
              <a:t>)</a:t>
            </a:r>
          </a:p>
        </p:txBody>
      </p:sp>
      <p:sp>
        <p:nvSpPr>
          <p:cNvPr id="28678" name="TextBox 3">
            <a:extLst>
              <a:ext uri="{FF2B5EF4-FFF2-40B4-BE49-F238E27FC236}">
                <a16:creationId xmlns:a16="http://schemas.microsoft.com/office/drawing/2014/main" id="{2B9AC062-960D-6569-C096-1F15C383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878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CC[s] = T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F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w≠ s</a:t>
            </a:r>
          </a:p>
        </p:txBody>
      </p:sp>
      <p:sp>
        <p:nvSpPr>
          <p:cNvPr id="28679" name="TextBox 4">
            <a:extLst>
              <a:ext uri="{FF2B5EF4-FFF2-40B4-BE49-F238E27FC236}">
                <a16:creationId xmlns:a16="http://schemas.microsoft.com/office/drawing/2014/main" id="{745221DB-EDAE-3F00-B30D-4E4AD23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724150"/>
            <a:ext cx="9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i = 0</a:t>
            </a:r>
          </a:p>
        </p:txBody>
      </p:sp>
      <p:sp>
        <p:nvSpPr>
          <p:cNvPr id="28680" name="TextBox 5">
            <a:extLst>
              <a:ext uri="{FF2B5EF4-FFF2-40B4-BE49-F238E27FC236}">
                <a16:creationId xmlns:a16="http://schemas.microsoft.com/office/drawing/2014/main" id="{2B1E9FE7-EA37-C304-5FF1-F76E8525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295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{s} </a:t>
            </a:r>
          </a:p>
        </p:txBody>
      </p:sp>
      <p:sp>
        <p:nvSpPr>
          <p:cNvPr id="28681" name="TextBox 6">
            <a:extLst>
              <a:ext uri="{FF2B5EF4-FFF2-40B4-BE49-F238E27FC236}">
                <a16:creationId xmlns:a16="http://schemas.microsoft.com/office/drawing/2014/main" id="{0C0516B0-516D-5FFB-C693-B6406F4F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28682" name="TextBox 7">
            <a:extLst>
              <a:ext uri="{FF2B5EF4-FFF2-40B4-BE49-F238E27FC236}">
                <a16:creationId xmlns:a16="http://schemas.microsoft.com/office/drawing/2014/main" id="{C185DA5A-1F78-9915-7532-D9C757BEF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908425"/>
            <a:ext cx="957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i+1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Ø</a:t>
            </a:r>
          </a:p>
        </p:txBody>
      </p:sp>
      <p:sp>
        <p:nvSpPr>
          <p:cNvPr id="28683" name="TextBox 8">
            <a:extLst>
              <a:ext uri="{FF2B5EF4-FFF2-40B4-BE49-F238E27FC236}">
                <a16:creationId xmlns:a16="http://schemas.microsoft.com/office/drawing/2014/main" id="{5D00B4E7-AAC1-248A-E06E-62F37A5B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166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</a:t>
            </a:r>
          </a:p>
        </p:txBody>
      </p:sp>
      <p:sp>
        <p:nvSpPr>
          <p:cNvPr id="28684" name="TextBox 9">
            <a:extLst>
              <a:ext uri="{FF2B5EF4-FFF2-40B4-BE49-F238E27FC236}">
                <a16:creationId xmlns:a16="http://schemas.microsoft.com/office/drawing/2014/main" id="{7533372E-9892-F716-AD46-0FCB0A19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017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 every edge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(u,w)</a:t>
            </a:r>
          </a:p>
        </p:txBody>
      </p:sp>
      <p:sp>
        <p:nvSpPr>
          <p:cNvPr id="28685" name="TextBox 10">
            <a:extLst>
              <a:ext uri="{FF2B5EF4-FFF2-40B4-BE49-F238E27FC236}">
                <a16:creationId xmlns:a16="http://schemas.microsoft.com/office/drawing/2014/main" id="{9A205190-8427-9842-0D1D-E4D3D3A4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35563"/>
            <a:ext cx="1853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F </a:t>
            </a:r>
            <a:r>
              <a:rPr lang="en-US" altLang="en-US" sz="1800">
                <a:latin typeface="+mn-lt"/>
              </a:rPr>
              <a:t>then</a:t>
            </a:r>
          </a:p>
        </p:txBody>
      </p:sp>
      <p:sp>
        <p:nvSpPr>
          <p:cNvPr id="28686" name="TextBox 11">
            <a:extLst>
              <a:ext uri="{FF2B5EF4-FFF2-40B4-BE49-F238E27FC236}">
                <a16:creationId xmlns:a16="http://schemas.microsoft.com/office/drawing/2014/main" id="{3FA39F16-FD83-F81A-EEFD-0E9EDD85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16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T</a:t>
            </a:r>
          </a:p>
        </p:txBody>
      </p:sp>
      <p:sp>
        <p:nvSpPr>
          <p:cNvPr id="28687" name="TextBox 12">
            <a:extLst>
              <a:ext uri="{FF2B5EF4-FFF2-40B4-BE49-F238E27FC236}">
                <a16:creationId xmlns:a16="http://schemas.microsoft.com/office/drawing/2014/main" id="{3204DBF7-A45F-4DE3-D7A6-77A62D12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i+1</a:t>
            </a:r>
          </a:p>
        </p:txBody>
      </p:sp>
      <p:sp>
        <p:nvSpPr>
          <p:cNvPr id="28688" name="TextBox 13">
            <a:extLst>
              <a:ext uri="{FF2B5EF4-FFF2-40B4-BE49-F238E27FC236}">
                <a16:creationId xmlns:a16="http://schemas.microsoft.com/office/drawing/2014/main" id="{7321FE72-18DE-B495-FA47-878C9252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132513"/>
            <a:ext cx="545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i++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28325EF0-3B36-07A2-02CE-93E59811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1682750"/>
            <a:ext cx="1455738" cy="430213"/>
          </a:xfrm>
          <a:prstGeom prst="wedgeRoundRectCallout">
            <a:avLst>
              <a:gd name="adj1" fmla="val -113370"/>
              <a:gd name="adj2" fmla="val 12548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Array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9216D33-D19C-85E9-D775-5B2AEAAF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3722688"/>
            <a:ext cx="1717675" cy="652462"/>
          </a:xfrm>
          <a:prstGeom prst="wedgeRoundRectCallout">
            <a:avLst>
              <a:gd name="adj1" fmla="val -344991"/>
              <a:gd name="adj2" fmla="val -3583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Linked List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7E453264-88F9-5ABC-C961-7586B689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1173163"/>
            <a:ext cx="2333625" cy="1474787"/>
          </a:xfrm>
          <a:prstGeom prst="cloudCallout">
            <a:avLst>
              <a:gd name="adj1" fmla="val -16435"/>
              <a:gd name="adj2" fmla="val 4336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Input graph as Adjacency list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C3AB6DDF-72CD-DD85-3EA7-91BAAB61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4765675"/>
            <a:ext cx="2174875" cy="1736725"/>
          </a:xfrm>
          <a:prstGeom prst="cloudCallout">
            <a:avLst>
              <a:gd name="adj1" fmla="val -17852"/>
              <a:gd name="adj2" fmla="val 48324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Version in KT also computes a BFS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7E9AD7-2B04-2F1E-3286-14DEBA8D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179AD9-4947-6C47-91F9-575E77BB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84563"/>
            <a:ext cx="3919538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17872-2C03-E3EF-6B6A-D6741607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135312" cy="1844675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700" name="Title 1">
            <a:extLst>
              <a:ext uri="{FF2B5EF4-FFF2-40B4-BE49-F238E27FC236}">
                <a16:creationId xmlns:a16="http://schemas.microsoft.com/office/drawing/2014/main" id="{6FBD059D-58E4-DB89-009C-E21B345F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the layers as one</a:t>
            </a:r>
          </a:p>
        </p:txBody>
      </p:sp>
      <p:sp>
        <p:nvSpPr>
          <p:cNvPr id="29701" name="TextBox 2">
            <a:extLst>
              <a:ext uri="{FF2B5EF4-FFF2-40B4-BE49-F238E27FC236}">
                <a16:creationId xmlns:a16="http://schemas.microsoft.com/office/drawing/2014/main" id="{D55D75F0-9F5B-0215-4A10-9CFC58D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9172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BFS(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2200">
                <a:latin typeface="+mn-lt"/>
              </a:rPr>
              <a:t>)</a:t>
            </a:r>
          </a:p>
        </p:txBody>
      </p:sp>
      <p:sp>
        <p:nvSpPr>
          <p:cNvPr id="29702" name="TextBox 3">
            <a:extLst>
              <a:ext uri="{FF2B5EF4-FFF2-40B4-BE49-F238E27FC236}">
                <a16:creationId xmlns:a16="http://schemas.microsoft.com/office/drawing/2014/main" id="{F88D3CD8-E0E9-3E27-C773-FCFAC78D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878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CC[s] = T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F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w≠ s</a:t>
            </a:r>
          </a:p>
        </p:txBody>
      </p:sp>
      <p:sp>
        <p:nvSpPr>
          <p:cNvPr id="29703" name="TextBox 4">
            <a:extLst>
              <a:ext uri="{FF2B5EF4-FFF2-40B4-BE49-F238E27FC236}">
                <a16:creationId xmlns:a16="http://schemas.microsoft.com/office/drawing/2014/main" id="{5C6EE5FB-ABD7-9360-E775-0465A9B4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724150"/>
            <a:ext cx="9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i = 0</a:t>
            </a:r>
          </a:p>
        </p:txBody>
      </p:sp>
      <p:sp>
        <p:nvSpPr>
          <p:cNvPr id="29704" name="TextBox 5">
            <a:extLst>
              <a:ext uri="{FF2B5EF4-FFF2-40B4-BE49-F238E27FC236}">
                <a16:creationId xmlns:a16="http://schemas.microsoft.com/office/drawing/2014/main" id="{6A01DBC6-F7FD-1E24-4E0D-1593A220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295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0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{s} </a:t>
            </a:r>
          </a:p>
        </p:txBody>
      </p:sp>
      <p:sp>
        <p:nvSpPr>
          <p:cNvPr id="29705" name="TextBox 6">
            <a:extLst>
              <a:ext uri="{FF2B5EF4-FFF2-40B4-BE49-F238E27FC236}">
                <a16:creationId xmlns:a16="http://schemas.microsoft.com/office/drawing/2014/main" id="{45AD82E4-CDEA-70F0-8FBF-C6CCFCA56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29706" name="TextBox 7">
            <a:extLst>
              <a:ext uri="{FF2B5EF4-FFF2-40B4-BE49-F238E27FC236}">
                <a16:creationId xmlns:a16="http://schemas.microsoft.com/office/drawing/2014/main" id="{8A75FE90-52E6-CE9F-1718-4FD8F6206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908425"/>
            <a:ext cx="957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i+1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= Ø</a:t>
            </a:r>
          </a:p>
        </p:txBody>
      </p:sp>
      <p:sp>
        <p:nvSpPr>
          <p:cNvPr id="29707" name="TextBox 8">
            <a:extLst>
              <a:ext uri="{FF2B5EF4-FFF2-40B4-BE49-F238E27FC236}">
                <a16:creationId xmlns:a16="http://schemas.microsoft.com/office/drawing/2014/main" id="{7FC8858E-0DD1-E527-D664-B47C2B35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166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</a:t>
            </a:r>
          </a:p>
        </p:txBody>
      </p:sp>
      <p:sp>
        <p:nvSpPr>
          <p:cNvPr id="29708" name="TextBox 9">
            <a:extLst>
              <a:ext uri="{FF2B5EF4-FFF2-40B4-BE49-F238E27FC236}">
                <a16:creationId xmlns:a16="http://schemas.microsoft.com/office/drawing/2014/main" id="{E5355EA5-FB43-28CA-5BE0-EDA486B5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017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 every edge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(u,w)</a:t>
            </a:r>
          </a:p>
        </p:txBody>
      </p:sp>
      <p:sp>
        <p:nvSpPr>
          <p:cNvPr id="29709" name="TextBox 10">
            <a:extLst>
              <a:ext uri="{FF2B5EF4-FFF2-40B4-BE49-F238E27FC236}">
                <a16:creationId xmlns:a16="http://schemas.microsoft.com/office/drawing/2014/main" id="{C93993A4-73C9-2B03-71D8-8EE46365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35563"/>
            <a:ext cx="1853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F </a:t>
            </a:r>
            <a:r>
              <a:rPr lang="en-US" altLang="en-US" sz="1800">
                <a:latin typeface="+mn-lt"/>
              </a:rPr>
              <a:t>then</a:t>
            </a:r>
          </a:p>
        </p:txBody>
      </p:sp>
      <p:sp>
        <p:nvSpPr>
          <p:cNvPr id="29710" name="TextBox 11">
            <a:extLst>
              <a:ext uri="{FF2B5EF4-FFF2-40B4-BE49-F238E27FC236}">
                <a16:creationId xmlns:a16="http://schemas.microsoft.com/office/drawing/2014/main" id="{2EE8C080-04B6-FF9C-5FE8-C2150FD5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16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T</a:t>
            </a:r>
          </a:p>
        </p:txBody>
      </p:sp>
      <p:sp>
        <p:nvSpPr>
          <p:cNvPr id="29711" name="TextBox 12">
            <a:extLst>
              <a:ext uri="{FF2B5EF4-FFF2-40B4-BE49-F238E27FC236}">
                <a16:creationId xmlns:a16="http://schemas.microsoft.com/office/drawing/2014/main" id="{5CB85EE6-F96B-BA6E-0B4D-2CD7032A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i+1</a:t>
            </a:r>
          </a:p>
        </p:txBody>
      </p:sp>
      <p:sp>
        <p:nvSpPr>
          <p:cNvPr id="29712" name="TextBox 13">
            <a:extLst>
              <a:ext uri="{FF2B5EF4-FFF2-40B4-BE49-F238E27FC236}">
                <a16:creationId xmlns:a16="http://schemas.microsoft.com/office/drawing/2014/main" id="{20621833-A45A-F030-8F78-EEFB3489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132513"/>
            <a:ext cx="545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i++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22894425-A22C-3AF8-B207-F00467ED8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2112963"/>
            <a:ext cx="3082925" cy="1741487"/>
          </a:xfrm>
          <a:prstGeom prst="cloudCallout">
            <a:avLst>
              <a:gd name="adj1" fmla="val -134917"/>
              <a:gd name="adj2" fmla="val 4192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layers are considered in first-in-first-out order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A75C413-0AB0-9879-91A1-EAAB6EC8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375150"/>
            <a:ext cx="2846387" cy="212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combine all layers into one queue: all the children of a node are added to the end of the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8609A84-B93D-EAF0-4768-3FAD0F1C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illustration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9E0008-0C88-6454-3BA0-9D09C0DF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8943CB-D5C0-C0FD-FAA6-1F7DFC4FC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B52787-2CBE-759B-A21E-04F8FA7F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2D92AB-F8A9-8EEC-AEB5-771FC18B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0E81C-B320-E4DA-DF86-2E6E4D67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5FB8A0-4860-0D9D-4A15-E648B374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2E75F4-BD2E-2A40-67DA-C81F02D2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D3F422-F599-904B-178B-E04A5E0B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7E070E-273C-DFDE-2F58-9BF84FB7A6FD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89700F-7A00-47CB-E9AA-5230C231E72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EA4FC-78DB-5CF8-3420-1C5EF66AC567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FEBB1C-B82F-4BD3-6FE6-FCEDEF4CE7D7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33F41-408C-5919-161C-299DF4EB357E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350FD6-8227-6209-25E6-540B3233AA9D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FB5D68-3273-F4B0-1BCD-8AE4A8B089CB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42A904-3ACF-E93A-D951-0C3A880A0ECF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C7A8C-B1AD-002D-AD95-DA924CFDCD83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8CC91C-999E-063E-5993-314EF4F2D78C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E4B5A9-7759-8BF6-C04A-45CF2D790AB1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B83290-B6B8-4A26-E5F6-6768E5147D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43338" y="1855788"/>
            <a:ext cx="4843462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622559C-1B34-56A5-7A54-3C296F0804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43338" y="2463800"/>
            <a:ext cx="484346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29A5B8C-51D3-5880-E955-D65F22D9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690FAF-946A-C23D-B58D-154A2922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E70D94-BAB1-96A4-FFF7-7780B06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F6A9DBA-4820-7E8B-9E40-84830365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CFF6144-8E37-E161-BCEF-A65DAF47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F0BBD5-72B0-979B-4EEB-5470425C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2F3B9D1-191C-1731-938F-8FD54C59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2D50088-17A5-3362-6E0F-7C1533B7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95421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1CD187-5557-9132-35F4-44E842BF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71863"/>
            <a:ext cx="4022725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4E0263-FF6D-9121-9002-68464405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FF34B-4DAD-01ED-2473-1E7079A2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446462" cy="1846263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748" name="Title 1">
            <a:extLst>
              <a:ext uri="{FF2B5EF4-FFF2-40B4-BE49-F238E27FC236}">
                <a16:creationId xmlns:a16="http://schemas.microsoft.com/office/drawing/2014/main" id="{725DD439-3BC6-D45E-AD30-3DFFB7E2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Queue </a:t>
            </a:r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implementation</a:t>
            </a:r>
          </a:p>
        </p:txBody>
      </p:sp>
      <p:sp>
        <p:nvSpPr>
          <p:cNvPr id="31749" name="TextBox 2">
            <a:extLst>
              <a:ext uri="{FF2B5EF4-FFF2-40B4-BE49-F238E27FC236}">
                <a16:creationId xmlns:a16="http://schemas.microsoft.com/office/drawing/2014/main" id="{D0A6DAC4-AE43-5AB9-19DE-A41E1F37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9172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BFS(</a:t>
            </a:r>
            <a:r>
              <a:rPr lang="en-US" altLang="en-US" sz="22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2200">
                <a:latin typeface="+mn-lt"/>
              </a:rPr>
              <a:t>)</a:t>
            </a:r>
          </a:p>
        </p:txBody>
      </p:sp>
      <p:sp>
        <p:nvSpPr>
          <p:cNvPr id="31750" name="TextBox 3">
            <a:extLst>
              <a:ext uri="{FF2B5EF4-FFF2-40B4-BE49-F238E27FC236}">
                <a16:creationId xmlns:a16="http://schemas.microsoft.com/office/drawing/2014/main" id="{627E6192-A2DE-E72F-BFDA-762DBC1D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878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CC[s] = T </a:t>
            </a:r>
            <a:r>
              <a:rPr lang="en-US" altLang="en-US" sz="1800">
                <a:latin typeface="+mn-lt"/>
              </a:rPr>
              <a:t>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F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w≠ s</a:t>
            </a:r>
          </a:p>
        </p:txBody>
      </p:sp>
      <p:sp>
        <p:nvSpPr>
          <p:cNvPr id="31751" name="TextBox 5">
            <a:extLst>
              <a:ext uri="{FF2B5EF4-FFF2-40B4-BE49-F238E27FC236}">
                <a16:creationId xmlns:a16="http://schemas.microsoft.com/office/drawing/2014/main" id="{45F8CB4B-823D-4143-D114-0D9114E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83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Intitialize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Q= {s} </a:t>
            </a:r>
          </a:p>
        </p:txBody>
      </p:sp>
      <p:sp>
        <p:nvSpPr>
          <p:cNvPr id="31752" name="TextBox 6">
            <a:extLst>
              <a:ext uri="{FF2B5EF4-FFF2-40B4-BE49-F238E27FC236}">
                <a16:creationId xmlns:a16="http://schemas.microsoft.com/office/drawing/2014/main" id="{3A70DE93-7551-BA05-4BFA-BAFBA305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Q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97B9C824-78C3-25F5-18D6-7737E9E0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Delete the front element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Q</a:t>
            </a:r>
            <a:endParaRPr lang="en-US" altLang="en-US" sz="1800" baseline="-250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1754" name="TextBox 9">
            <a:extLst>
              <a:ext uri="{FF2B5EF4-FFF2-40B4-BE49-F238E27FC236}">
                <a16:creationId xmlns:a16="http://schemas.microsoft.com/office/drawing/2014/main" id="{43AC14D9-9971-E564-5406-F3A0F1BB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017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 every edge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(u,w)</a:t>
            </a:r>
          </a:p>
        </p:txBody>
      </p:sp>
      <p:sp>
        <p:nvSpPr>
          <p:cNvPr id="31755" name="TextBox 10">
            <a:extLst>
              <a:ext uri="{FF2B5EF4-FFF2-40B4-BE49-F238E27FC236}">
                <a16:creationId xmlns:a16="http://schemas.microsoft.com/office/drawing/2014/main" id="{961ED777-8386-09C3-2ABF-4C98E693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5135563"/>
            <a:ext cx="1853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F </a:t>
            </a:r>
            <a:r>
              <a:rPr lang="en-US" altLang="en-US" sz="1800">
                <a:latin typeface="+mn-lt"/>
              </a:rPr>
              <a:t>then</a:t>
            </a:r>
          </a:p>
        </p:txBody>
      </p:sp>
      <p:sp>
        <p:nvSpPr>
          <p:cNvPr id="31756" name="TextBox 11">
            <a:extLst>
              <a:ext uri="{FF2B5EF4-FFF2-40B4-BE49-F238E27FC236}">
                <a16:creationId xmlns:a16="http://schemas.microsoft.com/office/drawing/2014/main" id="{C3425A3D-18E4-A849-CFD9-B625E626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167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CC[w] = T</a:t>
            </a:r>
          </a:p>
        </p:txBody>
      </p:sp>
      <p:sp>
        <p:nvSpPr>
          <p:cNvPr id="31757" name="TextBox 12">
            <a:extLst>
              <a:ext uri="{FF2B5EF4-FFF2-40B4-BE49-F238E27FC236}">
                <a16:creationId xmlns:a16="http://schemas.microsoft.com/office/drawing/2014/main" id="{CABBB24B-49E8-C61E-B188-0640F570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the back of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Q</a:t>
            </a:r>
            <a:endParaRPr lang="en-US" altLang="en-US" sz="1800" baseline="-250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B64D6115-5B82-85E8-5143-54C069003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333625"/>
            <a:ext cx="1139825" cy="369888"/>
          </a:xfrm>
          <a:prstGeom prst="wedgeRoundRectCallout">
            <a:avLst>
              <a:gd name="adj1" fmla="val -129926"/>
              <a:gd name="adj2" fmla="val 1338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92BF1EA8-AC65-930B-0222-F7D1C209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027363"/>
            <a:ext cx="1139825" cy="369887"/>
          </a:xfrm>
          <a:prstGeom prst="wedgeRoundRectCallout">
            <a:avLst>
              <a:gd name="adj1" fmla="val -317426"/>
              <a:gd name="adj2" fmla="val 636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O(1)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C81BC11A-8987-BCE9-E715-EA169FA47E0C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5135563"/>
            <a:ext cx="5718175" cy="1085850"/>
            <a:chOff x="2519094" y="5135007"/>
            <a:chExt cx="5717795" cy="108585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0CF3EA9-562E-7C68-7104-268D10CD6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094" y="5135007"/>
              <a:ext cx="2566816" cy="1085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Rounded Rectangular Callout 24">
              <a:extLst>
                <a:ext uri="{FF2B5EF4-FFF2-40B4-BE49-F238E27FC236}">
                  <a16:creationId xmlns:a16="http://schemas.microsoft.com/office/drawing/2014/main" id="{5A9459DF-E846-0B49-18E8-1EFF857A8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140" y="5666819"/>
              <a:ext cx="1139749" cy="369888"/>
            </a:xfrm>
            <a:prstGeom prst="wedgeRoundRectCallout">
              <a:avLst>
                <a:gd name="adj1" fmla="val -226514"/>
                <a:gd name="adj2" fmla="val -1819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O(1)</a:t>
              </a:r>
            </a:p>
          </p:txBody>
        </p: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A163CB68-B33B-8190-D369-3BA5258B3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765675"/>
            <a:ext cx="1978025" cy="369888"/>
          </a:xfrm>
          <a:prstGeom prst="wedgeRoundRectCallout">
            <a:avLst>
              <a:gd name="adj1" fmla="val -172787"/>
              <a:gd name="adj2" fmla="val 285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Repeated n</a:t>
            </a:r>
            <a:r>
              <a:rPr lang="en-US" baseline="-250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u</a:t>
            </a:r>
            <a:r>
              <a:rPr lang="en-US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times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A9447F3F-0C0B-85FE-6DFC-FBCCE090033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765675"/>
            <a:ext cx="6027738" cy="1455738"/>
            <a:chOff x="2209800" y="4765675"/>
            <a:chExt cx="6027089" cy="145518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9AE53D-91B0-17D7-B659-FC212ABB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65675"/>
              <a:ext cx="2876240" cy="14551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0BB1802F-A687-E208-E252-913AFE019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187" y="5297285"/>
              <a:ext cx="1139702" cy="369746"/>
            </a:xfrm>
            <a:prstGeom prst="wedgeRoundRectCallout">
              <a:avLst>
                <a:gd name="adj1" fmla="val -226514"/>
                <a:gd name="adj2" fmla="val -1819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charset="0"/>
                  <a:cs typeface="ＭＳ Ｐゴシック" charset="0"/>
                </a:rPr>
                <a:t>O(n</a:t>
              </a:r>
              <a:r>
                <a:rPr lang="en-US" baseline="-25000">
                  <a:solidFill>
                    <a:srgbClr val="FFFFFF"/>
                  </a:solidFill>
                  <a:latin typeface="+mn-lt"/>
                  <a:ea typeface="ＭＳ Ｐゴシック" charset="0"/>
                  <a:cs typeface="ＭＳ Ｐゴシック" charset="0"/>
                </a:rPr>
                <a:t>u</a:t>
              </a:r>
              <a:r>
                <a:rPr lang="en-US">
                  <a:solidFill>
                    <a:srgbClr val="FFFFFF"/>
                  </a:solidFill>
                  <a:latin typeface="+mn-lt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</p:grp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B3F0408B-6CF6-AAC4-A032-C23D88B86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3657600"/>
            <a:ext cx="1978025" cy="1073150"/>
          </a:xfrm>
          <a:prstGeom prst="wedgeRoundRectCallout">
            <a:avLst>
              <a:gd name="adj1" fmla="val -201616"/>
              <a:gd name="adj2" fmla="val -4308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Repeated at most once for each vertex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3C2E9AB3-6172-C75B-D6E4-E477C3F73440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3484563"/>
            <a:ext cx="7813675" cy="3017837"/>
            <a:chOff x="1063624" y="3484563"/>
            <a:chExt cx="7813103" cy="3017837"/>
          </a:xfrm>
        </p:grpSpPr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3A821D60-F0F8-2636-0786-AF0F1E8D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002" y="3686175"/>
              <a:ext cx="2047725" cy="1344613"/>
            </a:xfrm>
            <a:prstGeom prst="wedgeRoundRectCallout">
              <a:avLst>
                <a:gd name="adj1" fmla="val -134125"/>
                <a:gd name="adj2" fmla="val 82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+mn-lt"/>
                </a:rPr>
                <a:t>Σ</a:t>
              </a:r>
              <a:r>
                <a:rPr lang="en-US" altLang="en-US" sz="2600" baseline="-25000">
                  <a:solidFill>
                    <a:srgbClr val="FFFFFF"/>
                  </a:solidFill>
                  <a:latin typeface="+mn-lt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+mn-lt"/>
                </a:rPr>
                <a:t> O(n</a:t>
              </a:r>
              <a:r>
                <a:rPr lang="en-US" altLang="en-US" sz="2600" baseline="-25000">
                  <a:solidFill>
                    <a:srgbClr val="FFFFFF"/>
                  </a:solidFill>
                  <a:latin typeface="+mn-lt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+mn-lt"/>
                </a:rPr>
                <a:t>) = </a:t>
              </a:r>
            </a:p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+mn-lt"/>
                </a:rPr>
                <a:t>O(Σ</a:t>
              </a:r>
              <a:r>
                <a:rPr lang="en-US" altLang="en-US" sz="2600" baseline="-25000">
                  <a:solidFill>
                    <a:srgbClr val="FFFFFF"/>
                  </a:solidFill>
                  <a:latin typeface="+mn-lt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+mn-lt"/>
                </a:rPr>
                <a:t> n</a:t>
              </a:r>
              <a:r>
                <a:rPr lang="en-US" altLang="en-US" sz="2600" baseline="-25000">
                  <a:solidFill>
                    <a:srgbClr val="FFFFFF"/>
                  </a:solidFill>
                  <a:latin typeface="+mn-lt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+mn-lt"/>
                </a:rPr>
                <a:t>) =</a:t>
              </a:r>
            </a:p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+mn-lt"/>
                </a:rPr>
                <a:t>O(m) 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2EA7626-F5EE-5581-28E2-81F09C130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24" y="3484563"/>
              <a:ext cx="4022431" cy="301783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F351B3B-A8B6-960E-E44F-8F82A1D8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4846638"/>
            <a:ext cx="1139825" cy="369887"/>
          </a:xfrm>
          <a:prstGeom prst="wedgeRoundRectCallout">
            <a:avLst>
              <a:gd name="adj1" fmla="val -207199"/>
              <a:gd name="adj2" fmla="val -11292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69ABD2-745F-6188-634B-91C58AB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Upcoming quiz/exams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00432CA3-744E-4025-FC39-C58B20C6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897063"/>
            <a:ext cx="2810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Quiz 1 on MONDAY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EEF3BCE7-02F3-EFE3-A683-1881CC46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71763"/>
            <a:ext cx="295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Mid-term 1 Mon Oct 7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A7744827-03FA-1E7A-DCE2-5E8FAA21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540125"/>
            <a:ext cx="5338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Mid-term 2 Wed two days after Mid-term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C46AC88-B1F2-2B36-F37B-807E0180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47286856-BD27-CEC8-879A-6E90B280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D36E9A56-6EC6-6170-98F0-E2E61257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DFS in </a:t>
            </a:r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time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BA80A910-8F87-8C4E-34BE-16B207F7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378075"/>
            <a:ext cx="5972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+mn-lt"/>
              </a:rPr>
              <a:t>Same as BFS except stack instead of a queue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08F1E30-F22A-5956-3ACD-3BC5DD95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DFS run using an explicit stack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B0DC6E-4AA0-3EE5-B04B-A6B01B7E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389AB-B4E9-0775-BB6C-364C667D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750195-F0E2-F8B2-A074-BDFF6D9E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1D7E9C-6F46-F116-EC49-2E2F0916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47817A-85B8-74C0-7375-8E1527C3E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FB1E14-42C8-7A7A-6056-1EFE2640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78589A-46D3-2186-6727-BB401EB1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487CC9-7EAA-BC67-A531-B9F1098A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94E500-EE2F-7569-BAA2-1D8631298996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E0B7D8-34E4-CD93-F8EB-B3BCEB47DDEE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74F17-3DCE-F697-07A1-69292295552E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73B229-4223-0F90-1223-0F57793E6F7E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05538A-B4D8-5089-81C8-5DE6E8B74BEE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563BC6-C723-53E1-52C0-C9EC4CBE012A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6E995E-C06D-EBDF-F77B-42B80482FCBF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31D0C1-33FE-F8A8-B59A-206D2616D838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638DF8-396F-6198-669B-FD97B5566337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F94827-2188-0513-71A1-4AAD4EFAB9FE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47A750-D86D-4FFF-0D8B-F357D275AAC0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3185618-40F4-4C0A-527E-9C7C7C346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60007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06F228-68FA-2058-F2D9-CA0E655B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0101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D58919-C26B-F2B3-9575-4FB94F44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5369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BBEFEA-0A0E-19AF-BDE6-D3F33A96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0036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E330CEC-B1B6-736A-9A6A-C29698FD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1605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C52FCC-DC0A-8C86-33C2-5AC9EF16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5181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F2C158-09D8-E4D9-8838-495713843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7287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B4511D-6261-28A5-A573-08CAF9EA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1748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68AC0A-2F04-2357-AC64-FD0D04D49B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20119" y="3964782"/>
            <a:ext cx="50942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0E3964-7DF1-F3D3-3C0B-34A1E5B0A2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36888" y="3963988"/>
            <a:ext cx="5092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6F5ED8-3FA1-1987-D1FE-6C26C0D16C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67263" y="6510338"/>
            <a:ext cx="8159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9A81A0-36D0-49BF-427D-8E96FEF6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49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2951073-DF9F-5641-6450-EE3716A0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0686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4E5D52-BF49-5F4E-32D0-D59C5303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590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402C32D-F964-E2F1-54C6-910441DB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2604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42" grpId="0" animBg="1"/>
      <p:bldP spid="42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472F-F52C-45A1-1F33-483711FF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more on Quiz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048F63B-7FFF-9260-958E-651FA257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270"/>
            <a:ext cx="9161712" cy="37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6397-9513-8BA0-A0DB-DB0EAFCE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mid-terms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4601573-8F4C-6F05-F37F-146CF9B9D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227"/>
            <a:ext cx="9158629" cy="46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3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FAD1-89D9-4E97-BBCF-C230ACA7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post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BD360E0-D53A-131A-857C-4406DB1E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7FCF-B915-53DA-85FA-991A7ADD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post 2</a:t>
            </a:r>
          </a:p>
        </p:txBody>
      </p:sp>
      <p:pic>
        <p:nvPicPr>
          <p:cNvPr id="4" name="Picture 3" descr="A screenshot of a test&#10;&#10;Description automatically generated">
            <a:extLst>
              <a:ext uri="{FF2B5EF4-FFF2-40B4-BE49-F238E27FC236}">
                <a16:creationId xmlns:a16="http://schemas.microsoft.com/office/drawing/2014/main" id="{6B00018B-0B94-15C1-6E06-1209DF40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073"/>
            <a:ext cx="9144000" cy="50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1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12D0-FAEF-6AD4-E9EF-986DA7D9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r>
              <a:rPr lang="en-US" dirty="0"/>
              <a:t> Project Group Registration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D28285ED-326C-846E-E05C-75E225B6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690"/>
            <a:ext cx="9228223" cy="3657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0312E-1521-3FBC-9511-80629B3B71C3}"/>
              </a:ext>
            </a:extLst>
          </p:cNvPr>
          <p:cNvSpPr txBox="1"/>
          <p:nvPr/>
        </p:nvSpPr>
        <p:spPr>
          <a:xfrm>
            <a:off x="2676293" y="1421568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Also due  Monday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1F1E5-ABB5-74A7-9F17-5DA29EEFA35F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  <p:extLst>
      <p:ext uri="{BB962C8B-B14F-4D97-AF65-F5344CB8AC3E}">
        <p14:creationId xmlns:p14="http://schemas.microsoft.com/office/powerpoint/2010/main" val="9472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6118-7C00-B6B1-18EC-7796F76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stats on HW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D431A-E339-34D1-8F46-3E258A4ED4BA}"/>
              </a:ext>
            </a:extLst>
          </p:cNvPr>
          <p:cNvSpPr txBox="1"/>
          <p:nvPr/>
        </p:nvSpPr>
        <p:spPr>
          <a:xfrm>
            <a:off x="1828799" y="1895706"/>
            <a:ext cx="5441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Q1(a) submissions: 110 (FA 22: 150)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Q1(b) submissions:  97 (FA 22: 130)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Q2(a) submissions:  80 (FA 22: 112)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Q2(b) submissions:  46 (FA 22: 83)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AF9DC-6069-B0BE-0B6C-16F62675FDF0}"/>
              </a:ext>
            </a:extLst>
          </p:cNvPr>
          <p:cNvSpPr/>
          <p:nvPr/>
        </p:nvSpPr>
        <p:spPr>
          <a:xfrm>
            <a:off x="1694985" y="3925229"/>
            <a:ext cx="4605454" cy="847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BFB77FB-95A1-4317-F42C-73B0289E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2104E258-1332-0A25-86A3-77E3B0ECE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749</Words>
  <Application>Microsoft Macintosh PowerPoint</Application>
  <PresentationFormat>On-screen Show (4:3)</PresentationFormat>
  <Paragraphs>165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Garamond</vt:lpstr>
      <vt:lpstr>Office Theme</vt:lpstr>
      <vt:lpstr>Lecture 14</vt:lpstr>
      <vt:lpstr>Upcoming quiz/exams</vt:lpstr>
      <vt:lpstr>Bit more on Quiz 1</vt:lpstr>
      <vt:lpstr>Sample mid-terms</vt:lpstr>
      <vt:lpstr>Mid-term post 1</vt:lpstr>
      <vt:lpstr>Mid-term post 2</vt:lpstr>
      <vt:lpstr>Autolab Project Group Registration</vt:lpstr>
      <vt:lpstr>Submission stats on HW 2</vt:lpstr>
      <vt:lpstr>Questions?</vt:lpstr>
      <vt:lpstr>Graph representations</vt:lpstr>
      <vt:lpstr>2 # edges = sum of # neighbors</vt:lpstr>
      <vt:lpstr>Questions/Comments?</vt:lpstr>
      <vt:lpstr>Breadth First Search (BFS)</vt:lpstr>
      <vt:lpstr>Rest of Today’s agenda</vt:lpstr>
      <vt:lpstr>Initial BFS analysis on the board…</vt:lpstr>
      <vt:lpstr>O(m+n) BFS Implementation</vt:lpstr>
      <vt:lpstr>All the layers as one</vt:lpstr>
      <vt:lpstr>An illustration</vt:lpstr>
      <vt:lpstr> Queue O(m+n) implementation</vt:lpstr>
      <vt:lpstr>Questions/Comments?</vt:lpstr>
      <vt:lpstr>Implementing DFS in O(m+n) time</vt:lpstr>
      <vt:lpstr>A DFS run using an explicit stack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Atri</dc:creator>
  <cp:lastModifiedBy>Atri Rudra</cp:lastModifiedBy>
  <cp:revision>65</cp:revision>
  <cp:lastPrinted>2017-10-02T01:19:19Z</cp:lastPrinted>
  <dcterms:created xsi:type="dcterms:W3CDTF">2011-10-05T02:55:29Z</dcterms:created>
  <dcterms:modified xsi:type="dcterms:W3CDTF">2024-09-27T16:17:09Z</dcterms:modified>
</cp:coreProperties>
</file>