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466" r:id="rId3"/>
    <p:sldId id="277" r:id="rId4"/>
    <p:sldId id="464" r:id="rId5"/>
    <p:sldId id="279" r:id="rId6"/>
    <p:sldId id="465" r:id="rId7"/>
    <p:sldId id="293" r:id="rId8"/>
    <p:sldId id="270" r:id="rId9"/>
    <p:sldId id="449" r:id="rId10"/>
    <p:sldId id="290" r:id="rId11"/>
    <p:sldId id="291" r:id="rId12"/>
    <p:sldId id="462" r:id="rId13"/>
    <p:sldId id="292" r:id="rId14"/>
    <p:sldId id="294" r:id="rId15"/>
    <p:sldId id="295" r:id="rId16"/>
    <p:sldId id="296" r:id="rId17"/>
    <p:sldId id="297" r:id="rId18"/>
    <p:sldId id="298" r:id="rId19"/>
    <p:sldId id="299" r:id="rId20"/>
    <p:sldId id="261" r:id="rId21"/>
    <p:sldId id="263" r:id="rId22"/>
    <p:sldId id="267" r:id="rId23"/>
    <p:sldId id="268" r:id="rId24"/>
    <p:sldId id="264" r:id="rId25"/>
    <p:sldId id="432" r:id="rId26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70"/>
    <p:restoredTop sz="94842"/>
  </p:normalViewPr>
  <p:slideViewPr>
    <p:cSldViewPr snapToGrid="0" snapToObjects="1">
      <p:cViewPr varScale="1">
        <p:scale>
          <a:sx n="115" d="100"/>
          <a:sy n="115" d="100"/>
        </p:scale>
        <p:origin x="1936" y="192"/>
      </p:cViewPr>
      <p:guideLst>
        <p:guide orient="horz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62AD4D8-91F2-FB4B-9C02-E0C768DE2C0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238433-749F-A44E-A8B6-EA146A9B376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A36043CA-C670-6E4C-9BB5-4A2737642CDD}" type="datetimeFigureOut">
              <a:rPr lang="en-US"/>
              <a:pPr>
                <a:defRPr/>
              </a:pPr>
              <a:t>10/11/24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C62B87-7D1D-B044-8B22-0AFA0032BB0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296C2D-667C-ED49-9682-5E0B00A1F73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0189A50-B474-AA4D-B40D-E6BD62C688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4C69DC2-6FBB-6247-AF3B-28DAF8199AB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5729D2-A651-7646-B767-3E54E97C868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9DBF1024-CD5C-D440-8AAA-DAD7352BAAD6}" type="datetimeFigureOut">
              <a:rPr lang="en-US"/>
              <a:pPr>
                <a:defRPr/>
              </a:pPr>
              <a:t>10/11/24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92399FA-2945-6A40-8550-18D49916C6C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4CE0013-EC16-2449-A323-F3A96DC30D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E4BBAA-9104-534E-BCB1-4485F985DD9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FE079A-ABA2-FF49-B71D-7296FE767E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D4A8AC6-BF4B-E748-852C-200E7603145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>
            <a:extLst>
              <a:ext uri="{FF2B5EF4-FFF2-40B4-BE49-F238E27FC236}">
                <a16:creationId xmlns:a16="http://schemas.microsoft.com/office/drawing/2014/main" id="{751CB0E6-B26B-4B44-910C-0BD960CD500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Notes Placeholder 2">
            <a:extLst>
              <a:ext uri="{FF2B5EF4-FFF2-40B4-BE49-F238E27FC236}">
                <a16:creationId xmlns:a16="http://schemas.microsoft.com/office/drawing/2014/main" id="{CE5C4763-A71F-814B-90AC-DE275CC0934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4579" name="Slide Number Placeholder 3">
            <a:extLst>
              <a:ext uri="{FF2B5EF4-FFF2-40B4-BE49-F238E27FC236}">
                <a16:creationId xmlns:a16="http://schemas.microsoft.com/office/drawing/2014/main" id="{440D3EBF-52F9-1240-9D3E-2D92FE9824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F6208E7-2EED-8E43-8B56-3114A03476D3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0E4467-5567-1D40-A4D8-12F8C6726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13BD8-0DF5-1548-B00B-0B6E7B61623F}" type="datetime1">
              <a:rPr lang="en-US" altLang="en-US"/>
              <a:pPr>
                <a:defRPr/>
              </a:pPr>
              <a:t>10/11/24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74C433-968A-2240-8015-AF3E68A75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C9E525-80C2-2348-B406-00749C24E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874FE2-E992-CC47-BD78-2104BFD187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5557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3E5878-A87F-0C41-AF50-1A894F09D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90502-EED1-BF4C-8C55-88B223499B9E}" type="datetime1">
              <a:rPr lang="en-US" altLang="en-US"/>
              <a:pPr>
                <a:defRPr/>
              </a:pPr>
              <a:t>10/11/24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AA463F-00E9-8E44-A63B-FD3E2CE14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B19CAA-CFA3-DC4D-B56B-04BBBF5D7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A622AA-6B6F-8B4E-8DC8-2FA003AC7F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8304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932991-E2E6-C847-9FED-D285677E3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00776-7DC8-9148-A433-EDB40FDDD3E2}" type="datetime1">
              <a:rPr lang="en-US" altLang="en-US"/>
              <a:pPr>
                <a:defRPr/>
              </a:pPr>
              <a:t>10/11/24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79F3F7-3426-E64D-A35B-9F59D884B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023840-77F8-F24A-A3D1-D14F990EB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54C0D2-8439-A84D-BCF0-0FF3E1A266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7013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D8CEB2-CCD5-F548-BA78-F0ACDA9AA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2B367-FD7C-FE40-A677-03FF7045F2C1}" type="datetime1">
              <a:rPr lang="en-US" altLang="en-US"/>
              <a:pPr>
                <a:defRPr/>
              </a:pPr>
              <a:t>10/11/24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DC4CB3-FD94-134F-B920-D3DA42A19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D3DB1E-31C5-5B4F-9799-FAED9E546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86DF13-CB37-CB43-9814-E71F119584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7315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DD8399-9C41-F344-AAE9-14DC9691C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F5E88-5250-A84B-882D-B2C14212C806}" type="datetime1">
              <a:rPr lang="en-US" altLang="en-US"/>
              <a:pPr>
                <a:defRPr/>
              </a:pPr>
              <a:t>10/11/24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1AD746-2FEC-BD42-80D9-4DC7DE2A4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6D05D2-B1CB-6E4D-A856-C085F4A9E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3815FE-3A19-B147-8FF6-0B05AF7B68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248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6CD4C08-2522-734C-8DFD-427490724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59352-1B0F-D947-9020-3DA4E37E66E1}" type="datetime1">
              <a:rPr lang="en-US" altLang="en-US"/>
              <a:pPr>
                <a:defRPr/>
              </a:pPr>
              <a:t>10/11/24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35640C9-C083-6D49-B913-CDE9AD3E4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68F0E97-BD06-0742-A781-B4D4A4A50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86E607-7732-BF4F-8452-731D8516C8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280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216DBAE-1011-3E48-B97D-33D0DA8DB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F812F-D913-BB44-BB4E-5DE8660EB0E7}" type="datetime1">
              <a:rPr lang="en-US" altLang="en-US"/>
              <a:pPr>
                <a:defRPr/>
              </a:pPr>
              <a:t>10/11/24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42F6301-3F10-EA4B-AEE4-8C0589899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057A803-E2F0-6248-B4EC-90083C94B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5F7881-744D-7E46-9133-8644D121F9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7754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6B69683-3440-ED4F-80C7-9E9B59F67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8F43D-0881-C14C-AF2A-220499DC7B46}" type="datetime1">
              <a:rPr lang="en-US" altLang="en-US"/>
              <a:pPr>
                <a:defRPr/>
              </a:pPr>
              <a:t>10/11/24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7BF9CFB-6FD8-B447-B53A-D7E7809D2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2018314-F72B-EA45-A8FE-82771857E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72BB55-B0C7-2D47-A51B-2C04131E01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7877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C148366-A9C3-5C4F-B365-4F717F05A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34B8D-BA65-9440-A89A-3FC905B8F46D}" type="datetime1">
              <a:rPr lang="en-US" altLang="en-US"/>
              <a:pPr>
                <a:defRPr/>
              </a:pPr>
              <a:t>10/11/24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C5EBEA0-19B9-E44F-8891-A364EF2C1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1962306-4EBF-B04D-ACBC-5F86A9C99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73206D-9D80-AB47-9465-870FB1BDCF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8239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E92F7B6-8CE9-4348-B839-772ADE3F9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44B11-DBB5-C94B-8CA9-1A4D2F0A034A}" type="datetime1">
              <a:rPr lang="en-US" altLang="en-US"/>
              <a:pPr>
                <a:defRPr/>
              </a:pPr>
              <a:t>10/11/24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D681AD3-D49C-4344-9425-4AD8E92EC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95389E3-F709-214C-B197-817D4A988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1B4C87-8705-EE48-AA73-8ADE2D70AE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4980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A96EEA8-ED7F-D742-BCDF-08774C515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B4AD8-8EF1-2A48-A62A-E3458BB24514}" type="datetime1">
              <a:rPr lang="en-US" altLang="en-US"/>
              <a:pPr>
                <a:defRPr/>
              </a:pPr>
              <a:t>10/11/24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673A6FA-DD0D-B245-918E-687821BAF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7DF1B22-A7C9-524C-8315-24F1C418B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A03429-D6A7-AB4A-9EE5-195C93ACA1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3393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A54CC4DE-A5D7-7F4F-80F5-1A602151D40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34CDAAC-D9B7-6249-A2DB-FC7FB7630C9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B2F8A4-0EB0-FC42-862B-CFAA076942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E2F7F8C1-BB3D-9C4C-A632-4314DA748841}" type="datetime1">
              <a:rPr lang="en-US" altLang="en-US"/>
              <a:pPr>
                <a:defRPr/>
              </a:pPr>
              <a:t>10/11/24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5EED33-AFBF-0D43-8E9F-26490B5480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96F47A-F741-1740-A1DE-A6932F3485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52A1DD03-7519-2B49-95EE-FD48C314C56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70C3E045-572E-B848-A1B7-E520967DC7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Lecture 18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CF41B4-1844-914C-8710-5A9036348A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CSE 331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Oct 11,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EC0FFB71-3DDA-F547-84DA-8349C1FC5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Algorithm implementation</a:t>
            </a:r>
          </a:p>
        </p:txBody>
      </p:sp>
      <p:sp>
        <p:nvSpPr>
          <p:cNvPr id="20482" name="TextBox 2">
            <a:extLst>
              <a:ext uri="{FF2B5EF4-FFF2-40B4-BE49-F238E27FC236}">
                <a16:creationId xmlns:a16="http://schemas.microsoft.com/office/drawing/2014/main" id="{42E9F8F2-7644-5848-BA78-9A74DE037E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1113" y="1943100"/>
            <a:ext cx="61277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+mn-lt"/>
              </a:rPr>
              <a:t>Go through the intervals in order of their finish time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676D45-F694-434B-8A30-F9A88BEB93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2400" y="3408363"/>
            <a:ext cx="1236663" cy="381000"/>
          </a:xfrm>
          <a:prstGeom prst="rect">
            <a:avLst/>
          </a:prstGeom>
          <a:solidFill>
            <a:srgbClr val="4F6228"/>
          </a:solidFill>
          <a:ln w="76200">
            <a:solidFill>
              <a:srgbClr val="4F6228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A131F5-C059-8046-8DE6-6A65A76DE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2163" y="2968625"/>
            <a:ext cx="1498600" cy="293688"/>
          </a:xfrm>
          <a:prstGeom prst="rect">
            <a:avLst/>
          </a:prstGeom>
          <a:solidFill>
            <a:srgbClr val="376092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17ACB1-BCC5-3644-94B0-980A9006F5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2400" y="2505075"/>
            <a:ext cx="3397250" cy="295275"/>
          </a:xfrm>
          <a:prstGeom prst="rect">
            <a:avLst/>
          </a:prstGeom>
          <a:solidFill>
            <a:srgbClr val="604A7B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75A2A4-854D-BD45-9D74-54FC74915C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4038" y="3429000"/>
            <a:ext cx="1725612" cy="360363"/>
          </a:xfrm>
          <a:prstGeom prst="rect">
            <a:avLst/>
          </a:prstGeom>
          <a:solidFill>
            <a:srgbClr val="984807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4</a:t>
            </a:r>
          </a:p>
        </p:txBody>
      </p:sp>
      <p:sp>
        <p:nvSpPr>
          <p:cNvPr id="9" name="Cloud Callout 8">
            <a:extLst>
              <a:ext uri="{FF2B5EF4-FFF2-40B4-BE49-F238E27FC236}">
                <a16:creationId xmlns:a16="http://schemas.microsoft.com/office/drawing/2014/main" id="{21199327-816C-2441-B806-72774AC923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9588" y="2505075"/>
            <a:ext cx="2943225" cy="2000250"/>
          </a:xfrm>
          <a:prstGeom prst="cloudCallout">
            <a:avLst>
              <a:gd name="adj1" fmla="val -14931"/>
              <a:gd name="adj2" fmla="val 45139"/>
            </a:avLst>
          </a:prstGeom>
          <a:solidFill>
            <a:srgbClr val="31859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How can you tell in 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O(1)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 time if any of 2,3 or 4 conflict with 1?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5EF1AC4-16F5-E443-9724-8C8ED94543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9588" y="2627313"/>
            <a:ext cx="2943225" cy="1270000"/>
          </a:xfrm>
          <a:prstGeom prst="roundRect">
            <a:avLst>
              <a:gd name="adj" fmla="val 16667"/>
            </a:avLst>
          </a:prstGeom>
          <a:solidFill>
            <a:srgbClr val="D99694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Check if </a:t>
            </a:r>
            <a:r>
              <a:rPr lang="en-US" dirty="0" err="1">
                <a:solidFill>
                  <a:srgbClr val="660066"/>
                </a:solidFill>
                <a:latin typeface="+mn-lt"/>
                <a:ea typeface="+mn-ea"/>
              </a:rPr>
              <a:t>s[i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] &lt; f(1)</a:t>
            </a:r>
          </a:p>
        </p:txBody>
      </p:sp>
      <p:grpSp>
        <p:nvGrpSpPr>
          <p:cNvPr id="2" name="Group 12">
            <a:extLst>
              <a:ext uri="{FF2B5EF4-FFF2-40B4-BE49-F238E27FC236}">
                <a16:creationId xmlns:a16="http://schemas.microsoft.com/office/drawing/2014/main" id="{3E7841EA-77F8-BB44-A68E-5B181DBCB25E}"/>
              </a:ext>
            </a:extLst>
          </p:cNvPr>
          <p:cNvGrpSpPr>
            <a:grpSpLocks/>
          </p:cNvGrpSpPr>
          <p:nvPr/>
        </p:nvGrpSpPr>
        <p:grpSpPr bwMode="auto">
          <a:xfrm>
            <a:off x="1422400" y="5210175"/>
            <a:ext cx="4333238" cy="771525"/>
            <a:chOff x="1422008" y="5210669"/>
            <a:chExt cx="4333575" cy="770866"/>
          </a:xfrm>
        </p:grpSpPr>
        <p:sp>
          <p:nvSpPr>
            <p:cNvPr id="20491" name="TextBox 10">
              <a:extLst>
                <a:ext uri="{FF2B5EF4-FFF2-40B4-BE49-F238E27FC236}">
                  <a16:creationId xmlns:a16="http://schemas.microsoft.com/office/drawing/2014/main" id="{89DA5366-638A-9640-B267-FD47D384CC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22008" y="5210669"/>
              <a:ext cx="4333575" cy="369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In general, if </a:t>
              </a:r>
              <a:r>
                <a:rPr lang="en-US" altLang="en-US" sz="1800">
                  <a:solidFill>
                    <a:srgbClr val="660066"/>
                  </a:solidFill>
                  <a:latin typeface="+mn-lt"/>
                </a:rPr>
                <a:t>j</a:t>
              </a:r>
              <a:r>
                <a:rPr lang="en-US" altLang="en-US" sz="1800">
                  <a:latin typeface="+mn-lt"/>
                </a:rPr>
                <a:t>th interval is the last one chosen</a:t>
              </a:r>
            </a:p>
          </p:txBody>
        </p:sp>
        <p:sp>
          <p:nvSpPr>
            <p:cNvPr id="20492" name="TextBox 11">
              <a:extLst>
                <a:ext uri="{FF2B5EF4-FFF2-40B4-BE49-F238E27FC236}">
                  <a16:creationId xmlns:a16="http://schemas.microsoft.com/office/drawing/2014/main" id="{A092A6DB-C7EF-914B-A3B9-10900B482F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57303" y="5612203"/>
              <a:ext cx="340628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Pick smallest </a:t>
              </a:r>
              <a:r>
                <a:rPr lang="en-US" altLang="en-US" sz="1800">
                  <a:solidFill>
                    <a:srgbClr val="660066"/>
                  </a:solidFill>
                  <a:latin typeface="+mn-lt"/>
                </a:rPr>
                <a:t>i&gt;j</a:t>
              </a:r>
              <a:r>
                <a:rPr lang="en-US" altLang="en-US" sz="1800">
                  <a:latin typeface="+mn-lt"/>
                </a:rPr>
                <a:t> such that </a:t>
              </a:r>
              <a:r>
                <a:rPr lang="en-US" altLang="en-US" sz="1800">
                  <a:solidFill>
                    <a:srgbClr val="660066"/>
                  </a:solidFill>
                  <a:latin typeface="+mn-lt"/>
                </a:rPr>
                <a:t>s[i] ≥ f(j)</a:t>
              </a:r>
            </a:p>
          </p:txBody>
        </p:sp>
      </p:grpSp>
      <p:sp>
        <p:nvSpPr>
          <p:cNvPr id="14" name="Cloud Callout 13">
            <a:extLst>
              <a:ext uri="{FF2B5EF4-FFF2-40B4-BE49-F238E27FC236}">
                <a16:creationId xmlns:a16="http://schemas.microsoft.com/office/drawing/2014/main" id="{A49FC22E-4276-464B-AAB8-58C84F7B90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4738" y="5026025"/>
            <a:ext cx="2532062" cy="1258888"/>
          </a:xfrm>
          <a:prstGeom prst="cloudCallout">
            <a:avLst>
              <a:gd name="adj1" fmla="val -79565"/>
              <a:gd name="adj2" fmla="val 14222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660066"/>
                </a:solidFill>
                <a:latin typeface="+mn-lt"/>
                <a:ea typeface="+mn-ea"/>
              </a:rPr>
              <a:t>O(n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 log </a:t>
            </a:r>
            <a:r>
              <a:rPr lang="en-US" dirty="0" err="1">
                <a:solidFill>
                  <a:srgbClr val="660066"/>
                </a:solidFill>
                <a:latin typeface="+mn-lt"/>
                <a:ea typeface="+mn-ea"/>
              </a:rPr>
              <a:t>n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) 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run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1426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9" grpId="1" animBg="1"/>
      <p:bldP spid="10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101CC2BE-1D40-8A4A-991B-8076313A6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 final algo</a:t>
            </a:r>
          </a:p>
        </p:txBody>
      </p:sp>
      <p:grpSp>
        <p:nvGrpSpPr>
          <p:cNvPr id="21506" name="Group 12">
            <a:extLst>
              <a:ext uri="{FF2B5EF4-FFF2-40B4-BE49-F238E27FC236}">
                <a16:creationId xmlns:a16="http://schemas.microsoft.com/office/drawing/2014/main" id="{4A7D1F0F-1891-F94D-B14E-326120307FD8}"/>
              </a:ext>
            </a:extLst>
          </p:cNvPr>
          <p:cNvGrpSpPr>
            <a:grpSpLocks/>
          </p:cNvGrpSpPr>
          <p:nvPr/>
        </p:nvGrpSpPr>
        <p:grpSpPr bwMode="auto">
          <a:xfrm>
            <a:off x="704850" y="3267075"/>
            <a:ext cx="5526088" cy="3343275"/>
            <a:chOff x="704850" y="2605088"/>
            <a:chExt cx="5526088" cy="3343275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34D86DC6-BBD8-CD43-87B5-C9A16E70F9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850" y="2605088"/>
              <a:ext cx="5526088" cy="3343275"/>
            </a:xfrm>
            <a:prstGeom prst="roundRect">
              <a:avLst>
                <a:gd name="adj" fmla="val 16667"/>
              </a:avLst>
            </a:prstGeom>
            <a:solidFill>
              <a:srgbClr val="F79646">
                <a:alpha val="58823"/>
              </a:srgbClr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1510" name="TextBox 3">
              <a:extLst>
                <a:ext uri="{FF2B5EF4-FFF2-40B4-BE49-F238E27FC236}">
                  <a16:creationId xmlns:a16="http://schemas.microsoft.com/office/drawing/2014/main" id="{CAC3D576-842E-614B-B20B-3A721E04D5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8538" y="2681288"/>
              <a:ext cx="258891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+mn-lt"/>
                </a:rPr>
                <a:t>Add </a:t>
              </a:r>
              <a:r>
                <a:rPr lang="en-US" altLang="en-US" sz="1800" dirty="0">
                  <a:solidFill>
                    <a:srgbClr val="660066"/>
                  </a:solidFill>
                  <a:latin typeface="+mn-lt"/>
                </a:rPr>
                <a:t>1</a:t>
              </a:r>
              <a:r>
                <a:rPr lang="en-US" altLang="en-US" sz="1800" dirty="0">
                  <a:latin typeface="+mn-lt"/>
                </a:rPr>
                <a:t> to </a:t>
              </a:r>
              <a:r>
                <a:rPr lang="en-US" altLang="en-US" sz="1800" dirty="0">
                  <a:solidFill>
                    <a:srgbClr val="660066"/>
                  </a:solidFill>
                  <a:latin typeface="+mn-lt"/>
                </a:rPr>
                <a:t>S</a:t>
              </a:r>
              <a:r>
                <a:rPr lang="en-US" altLang="en-US" sz="1800" dirty="0">
                  <a:latin typeface="+mn-lt"/>
                </a:rPr>
                <a:t> and set </a:t>
              </a:r>
              <a:r>
                <a:rPr lang="en-US" altLang="en-US" sz="1800" dirty="0">
                  <a:solidFill>
                    <a:srgbClr val="660066"/>
                  </a:solidFill>
                  <a:latin typeface="+mn-lt"/>
                </a:rPr>
                <a:t>f</a:t>
              </a:r>
              <a:r>
                <a:rPr lang="en-US" altLang="en-US" sz="1800" dirty="0">
                  <a:latin typeface="+mn-lt"/>
                </a:rPr>
                <a:t> = </a:t>
              </a:r>
              <a:r>
                <a:rPr lang="en-US" altLang="en-US" sz="1800" dirty="0">
                  <a:solidFill>
                    <a:srgbClr val="660066"/>
                  </a:solidFill>
                  <a:latin typeface="+mn-lt"/>
                </a:rPr>
                <a:t>f(1)</a:t>
              </a:r>
            </a:p>
          </p:txBody>
        </p:sp>
        <p:sp>
          <p:nvSpPr>
            <p:cNvPr id="21511" name="TextBox 4">
              <a:extLst>
                <a:ext uri="{FF2B5EF4-FFF2-40B4-BE49-F238E27FC236}">
                  <a16:creationId xmlns:a16="http://schemas.microsoft.com/office/drawing/2014/main" id="{E73A206E-C427-DE46-8ECE-256E37D90F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8538" y="3244850"/>
              <a:ext cx="132363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For </a:t>
              </a:r>
              <a:r>
                <a:rPr lang="en-US" altLang="en-US" sz="1800">
                  <a:solidFill>
                    <a:srgbClr val="660066"/>
                  </a:solidFill>
                  <a:latin typeface="+mn-lt"/>
                </a:rPr>
                <a:t>i</a:t>
              </a:r>
              <a:r>
                <a:rPr lang="en-US" altLang="en-US" sz="1800">
                  <a:latin typeface="+mn-lt"/>
                </a:rPr>
                <a:t> = </a:t>
              </a:r>
              <a:r>
                <a:rPr lang="en-US" altLang="en-US" sz="1800">
                  <a:solidFill>
                    <a:srgbClr val="660066"/>
                  </a:solidFill>
                  <a:latin typeface="+mn-lt"/>
                </a:rPr>
                <a:t>2 .. n</a:t>
              </a:r>
            </a:p>
          </p:txBody>
        </p:sp>
        <p:sp>
          <p:nvSpPr>
            <p:cNvPr id="21512" name="TextBox 5">
              <a:extLst>
                <a:ext uri="{FF2B5EF4-FFF2-40B4-BE49-F238E27FC236}">
                  <a16:creationId xmlns:a16="http://schemas.microsoft.com/office/drawing/2014/main" id="{AA704637-92A9-6845-83A2-FA92368B49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3688" y="3951288"/>
              <a:ext cx="103400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If </a:t>
              </a:r>
              <a:r>
                <a:rPr lang="en-US" altLang="en-US" sz="1800">
                  <a:solidFill>
                    <a:srgbClr val="660066"/>
                  </a:solidFill>
                  <a:latin typeface="+mn-lt"/>
                </a:rPr>
                <a:t>s[i] ≥ f</a:t>
              </a:r>
            </a:p>
          </p:txBody>
        </p:sp>
        <p:sp>
          <p:nvSpPr>
            <p:cNvPr id="21513" name="TextBox 6">
              <a:extLst>
                <a:ext uri="{FF2B5EF4-FFF2-40B4-BE49-F238E27FC236}">
                  <a16:creationId xmlns:a16="http://schemas.microsoft.com/office/drawing/2014/main" id="{6B66D11E-C44D-5141-994D-8BB5EE2752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3688" y="4395788"/>
              <a:ext cx="138211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+mn-lt"/>
                </a:rPr>
                <a:t>     Add </a:t>
              </a:r>
              <a:r>
                <a:rPr lang="en-US" altLang="en-US" sz="1800" dirty="0" err="1">
                  <a:solidFill>
                    <a:srgbClr val="660066"/>
                  </a:solidFill>
                  <a:latin typeface="+mn-lt"/>
                </a:rPr>
                <a:t>i</a:t>
              </a:r>
              <a:r>
                <a:rPr lang="en-US" altLang="en-US" sz="1800" dirty="0">
                  <a:latin typeface="+mn-lt"/>
                </a:rPr>
                <a:t> to </a:t>
              </a:r>
              <a:r>
                <a:rPr lang="en-US" altLang="en-US" sz="1800" dirty="0">
                  <a:solidFill>
                    <a:srgbClr val="660066"/>
                  </a:solidFill>
                  <a:latin typeface="+mn-lt"/>
                </a:rPr>
                <a:t>S</a:t>
              </a:r>
            </a:p>
          </p:txBody>
        </p:sp>
        <p:sp>
          <p:nvSpPr>
            <p:cNvPr id="21514" name="TextBox 7">
              <a:extLst>
                <a:ext uri="{FF2B5EF4-FFF2-40B4-BE49-F238E27FC236}">
                  <a16:creationId xmlns:a16="http://schemas.microsoft.com/office/drawing/2014/main" id="{6B8B101E-898F-C340-9030-FDA3CFD9D6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3688" y="4830763"/>
              <a:ext cx="138185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    Set </a:t>
              </a:r>
              <a:r>
                <a:rPr lang="en-US" altLang="en-US" sz="1800">
                  <a:solidFill>
                    <a:srgbClr val="660066"/>
                  </a:solidFill>
                  <a:latin typeface="+mn-lt"/>
                </a:rPr>
                <a:t>f </a:t>
              </a:r>
              <a:r>
                <a:rPr lang="en-US" altLang="en-US" sz="1800">
                  <a:latin typeface="+mn-lt"/>
                </a:rPr>
                <a:t>= </a:t>
              </a:r>
              <a:r>
                <a:rPr lang="en-US" altLang="en-US" sz="1800">
                  <a:solidFill>
                    <a:srgbClr val="660066"/>
                  </a:solidFill>
                  <a:latin typeface="+mn-lt"/>
                </a:rPr>
                <a:t>f(i)</a:t>
              </a:r>
            </a:p>
          </p:txBody>
        </p:sp>
        <p:sp>
          <p:nvSpPr>
            <p:cNvPr id="21515" name="TextBox 8">
              <a:extLst>
                <a:ext uri="{FF2B5EF4-FFF2-40B4-BE49-F238E27FC236}">
                  <a16:creationId xmlns:a16="http://schemas.microsoft.com/office/drawing/2014/main" id="{BB5FB46D-1938-7F42-A668-BF22F3BC36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8538" y="5405438"/>
              <a:ext cx="14466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+mn-lt"/>
                </a:rPr>
                <a:t>Return </a:t>
              </a:r>
              <a:r>
                <a:rPr lang="en-US" altLang="en-US" sz="1800" dirty="0">
                  <a:solidFill>
                    <a:srgbClr val="660066"/>
                  </a:solidFill>
                  <a:latin typeface="+mn-lt"/>
                </a:rPr>
                <a:t>S* = S</a:t>
              </a:r>
            </a:p>
          </p:txBody>
        </p:sp>
      </p:grp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FE750F7-40CF-F847-803F-50A419A6DB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1547813"/>
            <a:ext cx="5438775" cy="6016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1800">
                <a:solidFill>
                  <a:srgbClr val="660066"/>
                </a:solidFill>
                <a:latin typeface="+mn-lt"/>
              </a:rPr>
              <a:t>O(n log n) </a:t>
            </a:r>
            <a:r>
              <a:rPr lang="en-US" altLang="en-US" sz="1800">
                <a:solidFill>
                  <a:srgbClr val="FFFFFF"/>
                </a:solidFill>
                <a:latin typeface="+mn-lt"/>
              </a:rPr>
              <a:t>time sort intervals such that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f(i) ≤ f(i+1)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241AC860-4FA9-4A45-846F-3B98A32B3C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463800"/>
            <a:ext cx="5364163" cy="5429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660066"/>
                </a:solidFill>
                <a:latin typeface="+mn-lt"/>
                <a:ea typeface="+mn-ea"/>
              </a:rPr>
              <a:t>O(n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) 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time build array 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s[1..n]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 </a:t>
            </a:r>
            <a:r>
              <a:rPr lang="en-US" dirty="0" err="1">
                <a:solidFill>
                  <a:schemeClr val="lt1"/>
                </a:solidFill>
                <a:latin typeface="+mn-lt"/>
                <a:ea typeface="+mn-ea"/>
              </a:rPr>
              <a:t>s.t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. </a:t>
            </a:r>
            <a:r>
              <a:rPr lang="en-US" dirty="0" err="1">
                <a:solidFill>
                  <a:srgbClr val="660066"/>
                </a:solidFill>
                <a:latin typeface="+mn-lt"/>
                <a:ea typeface="+mn-ea"/>
              </a:rPr>
              <a:t>s[i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]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 = start time for </a:t>
            </a:r>
            <a:r>
              <a:rPr lang="en-US" dirty="0" err="1">
                <a:solidFill>
                  <a:srgbClr val="660066"/>
                </a:solidFill>
                <a:latin typeface="+mn-lt"/>
                <a:ea typeface="+mn-ea"/>
              </a:rPr>
              <a:t>i</a:t>
            </a:r>
            <a:endParaRPr lang="en-US" dirty="0">
              <a:solidFill>
                <a:srgbClr val="660066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F976037A-5F40-E14B-AFCE-EA8EF3688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27650" name="Picture 5">
            <a:extLst>
              <a:ext uri="{FF2B5EF4-FFF2-40B4-BE49-F238E27FC236}">
                <a16:creationId xmlns:a16="http://schemas.microsoft.com/office/drawing/2014/main" id="{98B288DC-120A-824D-ACAB-BC1162B93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173163"/>
            <a:ext cx="7985125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1320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CCD79BA9-DEE1-7B43-8AD9-4025AD5E2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Reading Assignment</a:t>
            </a:r>
          </a:p>
        </p:txBody>
      </p:sp>
      <p:sp>
        <p:nvSpPr>
          <p:cNvPr id="22530" name="TextBox 2">
            <a:extLst>
              <a:ext uri="{FF2B5EF4-FFF2-40B4-BE49-F238E27FC236}">
                <a16:creationId xmlns:a16="http://schemas.microsoft.com/office/drawing/2014/main" id="{D78D38F0-956D-D24D-AF71-EA3070840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1113" y="1417638"/>
            <a:ext cx="20555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Sec 4.1 of [KT]</a:t>
            </a:r>
          </a:p>
        </p:txBody>
      </p:sp>
      <p:pic>
        <p:nvPicPr>
          <p:cNvPr id="22531" name="Picture 4">
            <a:extLst>
              <a:ext uri="{FF2B5EF4-FFF2-40B4-BE49-F238E27FC236}">
                <a16:creationId xmlns:a16="http://schemas.microsoft.com/office/drawing/2014/main" id="{FAAD285B-D99D-914B-AC65-1CE05E4EEA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963" y="1933575"/>
            <a:ext cx="3165475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F2913245-2B91-7145-B000-BC8902713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 “</a:t>
            </a:r>
            <a:r>
              <a:rPr lang="en-US" altLang="ja-JP">
                <a:ea typeface="ＭＳ Ｐゴシック" panose="020B0600070205080204" pitchFamily="34" charset="-128"/>
              </a:rPr>
              <a:t>real” end of Semester blues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5EC1EA74-2C49-124A-BDA8-C86A104F59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1417638"/>
            <a:ext cx="1900237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E2B2680-D8CA-6444-8A15-BE6A2C5E4F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3" y="5600700"/>
            <a:ext cx="7031037" cy="401638"/>
          </a:xfrm>
          <a:prstGeom prst="rect">
            <a:avLst/>
          </a:prstGeom>
          <a:solidFill>
            <a:srgbClr val="FF0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Project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15D7D20-D4F9-EC48-8B57-715C67E363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0413" y="4895850"/>
            <a:ext cx="1843087" cy="423863"/>
          </a:xfrm>
          <a:prstGeom prst="rect">
            <a:avLst/>
          </a:prstGeom>
          <a:solidFill>
            <a:srgbClr val="4F6228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331  HW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C85418F-78F2-FD48-9DC4-BB6422F2AA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1225" y="4873625"/>
            <a:ext cx="1935163" cy="434975"/>
          </a:xfrm>
          <a:prstGeom prst="rect">
            <a:avLst/>
          </a:prstGeom>
          <a:solidFill>
            <a:schemeClr val="tx2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Exam study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95A4EA6-72E8-844B-A39B-B587B43819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298950"/>
            <a:ext cx="1725613" cy="412750"/>
          </a:xfrm>
          <a:prstGeom prst="rect">
            <a:avLst/>
          </a:prstGeom>
          <a:solidFill>
            <a:srgbClr val="604A7B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Party!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0E71B50-903A-F44D-BC5F-91A64848A1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3" y="3592513"/>
            <a:ext cx="5187950" cy="434975"/>
          </a:xfrm>
          <a:prstGeom prst="rect">
            <a:avLst/>
          </a:prstGeom>
          <a:solidFill>
            <a:srgbClr val="4A452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Write up a term paper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5690D5F8-6EA3-5E4A-A189-9BA2B79D5A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8125" y="1704975"/>
            <a:ext cx="3594100" cy="1236663"/>
          </a:xfrm>
          <a:prstGeom prst="roundRect">
            <a:avLst>
              <a:gd name="adj" fmla="val 16667"/>
            </a:avLst>
          </a:prstGeom>
          <a:solidFill>
            <a:srgbClr val="F79646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There are deadlines and durations of tasks</a:t>
            </a:r>
          </a:p>
        </p:txBody>
      </p:sp>
      <p:grpSp>
        <p:nvGrpSpPr>
          <p:cNvPr id="2" name="Group 17">
            <a:extLst>
              <a:ext uri="{FF2B5EF4-FFF2-40B4-BE49-F238E27FC236}">
                <a16:creationId xmlns:a16="http://schemas.microsoft.com/office/drawing/2014/main" id="{2FC27E3B-C62E-E37B-5921-5B0FCBCC6F71}"/>
              </a:ext>
            </a:extLst>
          </p:cNvPr>
          <p:cNvGrpSpPr>
            <a:grpSpLocks/>
          </p:cNvGrpSpPr>
          <p:nvPr/>
        </p:nvGrpSpPr>
        <p:grpSpPr bwMode="auto">
          <a:xfrm>
            <a:off x="173038" y="6078537"/>
            <a:ext cx="7976021" cy="663355"/>
            <a:chOff x="173558" y="6079118"/>
            <a:chExt cx="7975073" cy="660989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EFE37AB3-EC41-7008-4CE6-6B7B7EB83DA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57686" y="6208828"/>
              <a:ext cx="7661950" cy="11072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58EBB61D-438F-1F74-3C74-D87A37D868A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25580" y="6203289"/>
              <a:ext cx="249930" cy="1587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D5715E71-ECE0-0EFE-0316-827A7AF366A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2055747" y="6203289"/>
              <a:ext cx="249930" cy="1587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38C7F08D-184C-DF8B-A8D9-28FD292D1F5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3990679" y="6203289"/>
              <a:ext cx="249930" cy="158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6F19FFE-DB39-09E8-B14D-4327A34C576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716086" y="6203289"/>
              <a:ext cx="249930" cy="1587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8DD3854-DFF8-B891-FA4F-3F01297E0B7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7558954" y="6203289"/>
              <a:ext cx="249930" cy="158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9" name="TextBox 12">
              <a:extLst>
                <a:ext uri="{FF2B5EF4-FFF2-40B4-BE49-F238E27FC236}">
                  <a16:creationId xmlns:a16="http://schemas.microsoft.com/office/drawing/2014/main" id="{58E06373-FB58-9E2A-254B-A701C29205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558" y="6372092"/>
              <a:ext cx="755758" cy="368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+mn-lt"/>
                </a:rPr>
                <a:t>Friday</a:t>
              </a:r>
            </a:p>
          </p:txBody>
        </p:sp>
        <p:sp>
          <p:nvSpPr>
            <p:cNvPr id="10" name="TextBox 13">
              <a:extLst>
                <a:ext uri="{FF2B5EF4-FFF2-40B4-BE49-F238E27FC236}">
                  <a16:creationId xmlns:a16="http://schemas.microsoft.com/office/drawing/2014/main" id="{441462E0-B216-21C6-DC53-B212C6CAC3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1733" y="6372092"/>
              <a:ext cx="950981" cy="368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+mn-lt"/>
                </a:rPr>
                <a:t>Saturday</a:t>
              </a:r>
            </a:p>
          </p:txBody>
        </p:sp>
        <p:sp>
          <p:nvSpPr>
            <p:cNvPr id="11" name="TextBox 14">
              <a:extLst>
                <a:ext uri="{FF2B5EF4-FFF2-40B4-BE49-F238E27FC236}">
                  <a16:creationId xmlns:a16="http://schemas.microsoft.com/office/drawing/2014/main" id="{2C264E32-2C3B-E224-08D8-90198D82D2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7105" y="6372092"/>
              <a:ext cx="829167" cy="368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+mn-lt"/>
                </a:rPr>
                <a:t>Sunday</a:t>
              </a:r>
            </a:p>
          </p:txBody>
        </p:sp>
        <p:sp>
          <p:nvSpPr>
            <p:cNvPr id="12" name="TextBox 15">
              <a:extLst>
                <a:ext uri="{FF2B5EF4-FFF2-40B4-BE49-F238E27FC236}">
                  <a16:creationId xmlns:a16="http://schemas.microsoft.com/office/drawing/2014/main" id="{8FEF7B15-A890-A5D2-539D-40BFD0EE8C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1464" y="6372092"/>
              <a:ext cx="914116" cy="368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+mn-lt"/>
                </a:rPr>
                <a:t>Monday</a:t>
              </a:r>
            </a:p>
          </p:txBody>
        </p:sp>
        <p:sp>
          <p:nvSpPr>
            <p:cNvPr id="13" name="TextBox 16">
              <a:extLst>
                <a:ext uri="{FF2B5EF4-FFF2-40B4-BE49-F238E27FC236}">
                  <a16:creationId xmlns:a16="http://schemas.microsoft.com/office/drawing/2014/main" id="{80588B69-1433-595D-523C-7BA14DE466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6818" y="6372092"/>
              <a:ext cx="941813" cy="368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+mn-lt"/>
                </a:rPr>
                <a:t>Tuesday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4D0AAB7C-F9E0-744D-A0F7-AAD8583BD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 “</a:t>
            </a:r>
            <a:r>
              <a:rPr lang="en-US" altLang="ja-JP">
                <a:ea typeface="ＭＳ Ｐゴシック" panose="020B0600070205080204" pitchFamily="34" charset="-128"/>
              </a:rPr>
              <a:t>real” end of Semester blues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1B783B16-B52F-1A4F-8F2C-AA8D5A9CFE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1203325"/>
            <a:ext cx="1516062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BE4C3DE-F037-3444-9A10-FA2CF35E23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3" y="5600700"/>
            <a:ext cx="7031037" cy="401638"/>
          </a:xfrm>
          <a:prstGeom prst="rect">
            <a:avLst/>
          </a:prstGeom>
          <a:solidFill>
            <a:srgbClr val="FF0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Project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C618E3E-DE29-634F-9A84-51A6FA558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3" y="5064125"/>
            <a:ext cx="1528762" cy="423863"/>
          </a:xfrm>
          <a:prstGeom prst="rect">
            <a:avLst/>
          </a:prstGeom>
          <a:solidFill>
            <a:srgbClr val="4F6228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331  HW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91182E5-90D4-4542-95C3-DD16AF25CE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288" y="3863975"/>
            <a:ext cx="1531937" cy="434975"/>
          </a:xfrm>
          <a:prstGeom prst="rect">
            <a:avLst/>
          </a:prstGeom>
          <a:solidFill>
            <a:schemeClr val="tx2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Exam study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7B35FC7-26B2-4E44-8187-34710D2DD0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3" y="4483100"/>
            <a:ext cx="1528762" cy="412750"/>
          </a:xfrm>
          <a:prstGeom prst="rect">
            <a:avLst/>
          </a:prstGeom>
          <a:solidFill>
            <a:srgbClr val="604A7B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Party!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C1CA2A7-15B1-084F-AAE5-13F4843C4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288" y="3200400"/>
            <a:ext cx="5187950" cy="434975"/>
          </a:xfrm>
          <a:prstGeom prst="rect">
            <a:avLst/>
          </a:prstGeom>
          <a:solidFill>
            <a:srgbClr val="4A452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Write up a term paper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0CF26106-CD3F-B342-8700-35BE046707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8125" y="1563688"/>
            <a:ext cx="3594100" cy="1236662"/>
          </a:xfrm>
          <a:prstGeom prst="roundRect">
            <a:avLst>
              <a:gd name="adj" fmla="val 16667"/>
            </a:avLst>
          </a:prstGeom>
          <a:solidFill>
            <a:srgbClr val="F79646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There are deadlines and durations of tasks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242E56F-505E-F24D-B95F-470913FE4A4B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485063" y="5802313"/>
            <a:ext cx="401637" cy="15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668BF25-4D96-F945-99C7-D4D6E12D9061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486650" y="5264150"/>
            <a:ext cx="401638" cy="15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4631A36-7B5E-FD4B-812A-F614E18658CF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916363" y="4694238"/>
            <a:ext cx="401637" cy="15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C97F6ED-2E97-8945-A788-67D6FAE56638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635625" y="4097338"/>
            <a:ext cx="401637" cy="15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D324DE2-115E-284A-9570-5F77953E58CD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481888" y="3433763"/>
            <a:ext cx="401637" cy="15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" name="Group 17">
            <a:extLst>
              <a:ext uri="{FF2B5EF4-FFF2-40B4-BE49-F238E27FC236}">
                <a16:creationId xmlns:a16="http://schemas.microsoft.com/office/drawing/2014/main" id="{BB76596A-B5E5-AFF2-CD56-05E67F1EBE9F}"/>
              </a:ext>
            </a:extLst>
          </p:cNvPr>
          <p:cNvGrpSpPr>
            <a:grpSpLocks/>
          </p:cNvGrpSpPr>
          <p:nvPr/>
        </p:nvGrpSpPr>
        <p:grpSpPr bwMode="auto">
          <a:xfrm>
            <a:off x="173038" y="6078537"/>
            <a:ext cx="7976021" cy="663355"/>
            <a:chOff x="173558" y="6079118"/>
            <a:chExt cx="7975073" cy="660989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5F276641-07EB-674C-C816-579EF5D521D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57686" y="6208828"/>
              <a:ext cx="7661950" cy="11072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807E72E-C98D-296C-658D-1730571313A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25580" y="6203289"/>
              <a:ext cx="249930" cy="1587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97CDB41E-2F4A-2078-356A-EA1F38B451E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2055747" y="6203289"/>
              <a:ext cx="249930" cy="1587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281ACE9-AB5F-711A-CD7D-0DBEC9ECB5E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3990679" y="6203289"/>
              <a:ext cx="249930" cy="158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B825AA5-F747-F4E2-8984-DC813809B5E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716086" y="6203289"/>
              <a:ext cx="249930" cy="1587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D223184-B9C5-8257-7756-0A419D508FC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7558954" y="6203289"/>
              <a:ext cx="249930" cy="158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9" name="TextBox 12">
              <a:extLst>
                <a:ext uri="{FF2B5EF4-FFF2-40B4-BE49-F238E27FC236}">
                  <a16:creationId xmlns:a16="http://schemas.microsoft.com/office/drawing/2014/main" id="{70F2D965-E0EF-45CC-5CA2-063BFBA0AC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558" y="6372092"/>
              <a:ext cx="755758" cy="368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+mn-lt"/>
                </a:rPr>
                <a:t>Friday</a:t>
              </a:r>
            </a:p>
          </p:txBody>
        </p:sp>
        <p:sp>
          <p:nvSpPr>
            <p:cNvPr id="10" name="TextBox 13">
              <a:extLst>
                <a:ext uri="{FF2B5EF4-FFF2-40B4-BE49-F238E27FC236}">
                  <a16:creationId xmlns:a16="http://schemas.microsoft.com/office/drawing/2014/main" id="{AAD4186D-1900-1EB3-2A20-93EC2655DB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1733" y="6372092"/>
              <a:ext cx="950981" cy="368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+mn-lt"/>
                </a:rPr>
                <a:t>Saturday</a:t>
              </a:r>
            </a:p>
          </p:txBody>
        </p:sp>
        <p:sp>
          <p:nvSpPr>
            <p:cNvPr id="11" name="TextBox 14">
              <a:extLst>
                <a:ext uri="{FF2B5EF4-FFF2-40B4-BE49-F238E27FC236}">
                  <a16:creationId xmlns:a16="http://schemas.microsoft.com/office/drawing/2014/main" id="{0DE4E572-FD3C-B103-8FD4-E3E60FDEB9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7105" y="6372092"/>
              <a:ext cx="829167" cy="368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+mn-lt"/>
                </a:rPr>
                <a:t>Sunday</a:t>
              </a:r>
            </a:p>
          </p:txBody>
        </p:sp>
        <p:sp>
          <p:nvSpPr>
            <p:cNvPr id="12" name="TextBox 15">
              <a:extLst>
                <a:ext uri="{FF2B5EF4-FFF2-40B4-BE49-F238E27FC236}">
                  <a16:creationId xmlns:a16="http://schemas.microsoft.com/office/drawing/2014/main" id="{1248DFBE-5F7F-D0C7-1A66-C77328BD95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1464" y="6372092"/>
              <a:ext cx="914116" cy="368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+mn-lt"/>
                </a:rPr>
                <a:t>Monday</a:t>
              </a:r>
            </a:p>
          </p:txBody>
        </p:sp>
        <p:sp>
          <p:nvSpPr>
            <p:cNvPr id="13" name="TextBox 16">
              <a:extLst>
                <a:ext uri="{FF2B5EF4-FFF2-40B4-BE49-F238E27FC236}">
                  <a16:creationId xmlns:a16="http://schemas.microsoft.com/office/drawing/2014/main" id="{C03A7C03-EC3F-C9B1-D088-51E2214A72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6818" y="6372092"/>
              <a:ext cx="941813" cy="368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+mn-lt"/>
                </a:rPr>
                <a:t>Tuesday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F7E48A09-9550-DF45-AC1A-6DD80CF4E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 algorithmic task</a:t>
            </a:r>
          </a:p>
        </p:txBody>
      </p:sp>
      <p:pic>
        <p:nvPicPr>
          <p:cNvPr id="19458" name="Picture 2">
            <a:extLst>
              <a:ext uri="{FF2B5EF4-FFF2-40B4-BE49-F238E27FC236}">
                <a16:creationId xmlns:a16="http://schemas.microsoft.com/office/drawing/2014/main" id="{6ADD5EC8-4765-9F46-97E8-A58E1F1FB6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1203325"/>
            <a:ext cx="1516062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1AE9150-A783-0644-B846-AD0AC0D6DC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3" y="5600700"/>
            <a:ext cx="7031037" cy="401638"/>
          </a:xfrm>
          <a:prstGeom prst="rect">
            <a:avLst/>
          </a:prstGeom>
          <a:solidFill>
            <a:srgbClr val="FF0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Project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6C366C7-CF85-0742-9E18-C671061962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3" y="5064125"/>
            <a:ext cx="1528762" cy="423863"/>
          </a:xfrm>
          <a:prstGeom prst="rect">
            <a:avLst/>
          </a:prstGeom>
          <a:solidFill>
            <a:srgbClr val="4F6228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331  HW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C7CBA95-DE61-7044-9C21-46EA6823B7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288" y="3863975"/>
            <a:ext cx="1531937" cy="434975"/>
          </a:xfrm>
          <a:prstGeom prst="rect">
            <a:avLst/>
          </a:prstGeom>
          <a:solidFill>
            <a:schemeClr val="tx2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Exam study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8023E20-85F5-CC45-9967-A02B90055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3" y="4483100"/>
            <a:ext cx="1528762" cy="412750"/>
          </a:xfrm>
          <a:prstGeom prst="rect">
            <a:avLst/>
          </a:prstGeom>
          <a:solidFill>
            <a:srgbClr val="604A7B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Party!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3AC583B-81E7-7549-AE17-741965056D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288" y="3200400"/>
            <a:ext cx="5187950" cy="434975"/>
          </a:xfrm>
          <a:prstGeom prst="rect">
            <a:avLst/>
          </a:prstGeom>
          <a:solidFill>
            <a:srgbClr val="4A452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Write up a term paper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97AF4B82-4981-3442-81CA-8F6CAC5B03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8125" y="1563688"/>
            <a:ext cx="3594100" cy="1236662"/>
          </a:xfrm>
          <a:prstGeom prst="roundRect">
            <a:avLst>
              <a:gd name="adj" fmla="val 16667"/>
            </a:avLst>
          </a:prstGeom>
          <a:solidFill>
            <a:srgbClr val="F79646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YOU decide when to start each task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3D18684-E7E2-CA42-BADB-030DEDAEA7F0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485063" y="5802313"/>
            <a:ext cx="401637" cy="15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68BE2F1-1B4F-454B-8093-BB2152DBE778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486650" y="5264150"/>
            <a:ext cx="401638" cy="15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7971A29-C242-8447-917E-E3D2742E0ADB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916363" y="4694238"/>
            <a:ext cx="401637" cy="15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2BC8EF2-F6DC-1948-B884-134C96543E9C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635625" y="4097338"/>
            <a:ext cx="401637" cy="15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9DF756C-55D0-D248-8758-60D785FA3FD4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481888" y="3433763"/>
            <a:ext cx="401637" cy="15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Cloud Callout 31">
            <a:extLst>
              <a:ext uri="{FF2B5EF4-FFF2-40B4-BE49-F238E27FC236}">
                <a16:creationId xmlns:a16="http://schemas.microsoft.com/office/drawing/2014/main" id="{F154CA40-4682-394B-9407-6571A6BD12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6963" y="3863975"/>
            <a:ext cx="2509837" cy="836613"/>
          </a:xfrm>
          <a:prstGeom prst="cloudCallout">
            <a:avLst>
              <a:gd name="adj1" fmla="val -20833"/>
              <a:gd name="adj2" fmla="val 62500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You have to do ALL the tasks</a:t>
            </a:r>
          </a:p>
        </p:txBody>
      </p:sp>
      <p:grpSp>
        <p:nvGrpSpPr>
          <p:cNvPr id="2" name="Group 17">
            <a:extLst>
              <a:ext uri="{FF2B5EF4-FFF2-40B4-BE49-F238E27FC236}">
                <a16:creationId xmlns:a16="http://schemas.microsoft.com/office/drawing/2014/main" id="{DD8C79E8-16DD-4786-AFBB-228E8716AD76}"/>
              </a:ext>
            </a:extLst>
          </p:cNvPr>
          <p:cNvGrpSpPr>
            <a:grpSpLocks/>
          </p:cNvGrpSpPr>
          <p:nvPr/>
        </p:nvGrpSpPr>
        <p:grpSpPr bwMode="auto">
          <a:xfrm>
            <a:off x="173038" y="6078537"/>
            <a:ext cx="7976021" cy="663355"/>
            <a:chOff x="173558" y="6079118"/>
            <a:chExt cx="7975073" cy="660989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4BDBE741-B0F4-D0D3-8E53-B375F3F5B7C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57686" y="6208828"/>
              <a:ext cx="7661950" cy="11072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E23DC9A-BC37-A4A7-4907-E6317C33AB0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25580" y="6203289"/>
              <a:ext cx="249930" cy="1587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7B33D4B7-7E03-EC9E-D0AE-E2BB8C4D05F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2055747" y="6203289"/>
              <a:ext cx="249930" cy="1587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E3C5DE7-C3D2-54A8-2ADE-25C9E892ED4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3990679" y="6203289"/>
              <a:ext cx="249930" cy="158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1E687C4-E433-71D4-47B3-7642A17F9A8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716086" y="6203289"/>
              <a:ext cx="249930" cy="1587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39B969D-EA18-E623-1C5F-F3FA3B53B86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7558954" y="6203289"/>
              <a:ext cx="249930" cy="158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9" name="TextBox 12">
              <a:extLst>
                <a:ext uri="{FF2B5EF4-FFF2-40B4-BE49-F238E27FC236}">
                  <a16:creationId xmlns:a16="http://schemas.microsoft.com/office/drawing/2014/main" id="{68D6C745-17D5-4E1A-3FBA-EB85ECC70C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558" y="6372092"/>
              <a:ext cx="755758" cy="368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+mn-lt"/>
                </a:rPr>
                <a:t>Friday</a:t>
              </a:r>
            </a:p>
          </p:txBody>
        </p:sp>
        <p:sp>
          <p:nvSpPr>
            <p:cNvPr id="10" name="TextBox 13">
              <a:extLst>
                <a:ext uri="{FF2B5EF4-FFF2-40B4-BE49-F238E27FC236}">
                  <a16:creationId xmlns:a16="http://schemas.microsoft.com/office/drawing/2014/main" id="{E11B74A9-54DD-E926-94AB-97CD88B769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1733" y="6372092"/>
              <a:ext cx="950981" cy="368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+mn-lt"/>
                </a:rPr>
                <a:t>Saturday</a:t>
              </a:r>
            </a:p>
          </p:txBody>
        </p:sp>
        <p:sp>
          <p:nvSpPr>
            <p:cNvPr id="11" name="TextBox 14">
              <a:extLst>
                <a:ext uri="{FF2B5EF4-FFF2-40B4-BE49-F238E27FC236}">
                  <a16:creationId xmlns:a16="http://schemas.microsoft.com/office/drawing/2014/main" id="{517C4854-4EEE-6BB8-58CC-7CB265BF70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7105" y="6372092"/>
              <a:ext cx="829167" cy="368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+mn-lt"/>
                </a:rPr>
                <a:t>Sunday</a:t>
              </a:r>
            </a:p>
          </p:txBody>
        </p:sp>
        <p:sp>
          <p:nvSpPr>
            <p:cNvPr id="12" name="TextBox 15">
              <a:extLst>
                <a:ext uri="{FF2B5EF4-FFF2-40B4-BE49-F238E27FC236}">
                  <a16:creationId xmlns:a16="http://schemas.microsoft.com/office/drawing/2014/main" id="{BFBC72CB-9687-9C15-CBD4-A241E0DCF2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1464" y="6372092"/>
              <a:ext cx="914116" cy="368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+mn-lt"/>
                </a:rPr>
                <a:t>Monday</a:t>
              </a:r>
            </a:p>
          </p:txBody>
        </p:sp>
        <p:sp>
          <p:nvSpPr>
            <p:cNvPr id="13" name="TextBox 16">
              <a:extLst>
                <a:ext uri="{FF2B5EF4-FFF2-40B4-BE49-F238E27FC236}">
                  <a16:creationId xmlns:a16="http://schemas.microsoft.com/office/drawing/2014/main" id="{81CF6C43-8539-4AF6-09F4-DB38898D61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6818" y="6372092"/>
              <a:ext cx="941813" cy="368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+mn-lt"/>
                </a:rPr>
                <a:t>Tuesday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736D1177-6AFD-8845-8134-CFE271EFB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Scheduling to minimize lateness</a:t>
            </a:r>
          </a:p>
        </p:txBody>
      </p:sp>
      <p:pic>
        <p:nvPicPr>
          <p:cNvPr id="20482" name="Picture 2">
            <a:extLst>
              <a:ext uri="{FF2B5EF4-FFF2-40B4-BE49-F238E27FC236}">
                <a16:creationId xmlns:a16="http://schemas.microsoft.com/office/drawing/2014/main" id="{A6009DAF-4C13-0D44-994A-56389D509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1203325"/>
            <a:ext cx="1516062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8E94659-B451-D14E-A183-B3D041E2E3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3" y="5600700"/>
            <a:ext cx="7031037" cy="401638"/>
          </a:xfrm>
          <a:prstGeom prst="rect">
            <a:avLst/>
          </a:prstGeom>
          <a:solidFill>
            <a:srgbClr val="FF0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Project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0FB19A8-D787-F044-B2A8-8B236E463B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3" y="5064125"/>
            <a:ext cx="1528762" cy="423863"/>
          </a:xfrm>
          <a:prstGeom prst="rect">
            <a:avLst/>
          </a:prstGeom>
          <a:solidFill>
            <a:srgbClr val="4F6228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331  HW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D1B5425-3065-2541-B593-C3FB3F6F4D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288" y="3863975"/>
            <a:ext cx="1531937" cy="434975"/>
          </a:xfrm>
          <a:prstGeom prst="rect">
            <a:avLst/>
          </a:prstGeom>
          <a:solidFill>
            <a:schemeClr val="tx2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Exam study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80F1EA8-97E0-8D45-9CCF-8482D87608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3" y="4483100"/>
            <a:ext cx="1528762" cy="412750"/>
          </a:xfrm>
          <a:prstGeom prst="rect">
            <a:avLst/>
          </a:prstGeom>
          <a:solidFill>
            <a:srgbClr val="604A7B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Party!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DE69B8-3CC6-AB4D-B589-6494EF1EE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288" y="3200400"/>
            <a:ext cx="5187950" cy="434975"/>
          </a:xfrm>
          <a:prstGeom prst="rect">
            <a:avLst/>
          </a:prstGeom>
          <a:solidFill>
            <a:srgbClr val="4A452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Write up a term paper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733937A3-2F4A-DE4B-BC49-E3A29449DE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8125" y="1563688"/>
            <a:ext cx="3594100" cy="1236662"/>
          </a:xfrm>
          <a:prstGeom prst="roundRect">
            <a:avLst>
              <a:gd name="adj" fmla="val 16667"/>
            </a:avLst>
          </a:prstGeom>
          <a:solidFill>
            <a:srgbClr val="F79646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All the tasks have to be scheduled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GOAL: minimize maximum lateness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89D9130-25EC-5E42-A507-AD70FCF2891E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485063" y="5802313"/>
            <a:ext cx="401637" cy="15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3098982-6922-A645-AEF2-89907F9CCF84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486650" y="5264150"/>
            <a:ext cx="401638" cy="15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7C4E58D-CEBD-E944-88CF-63859A0EB1AF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916363" y="4694238"/>
            <a:ext cx="401637" cy="15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79E2CA8-FBA3-5B46-99B6-CDA546C1048A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635625" y="4097338"/>
            <a:ext cx="401637" cy="15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4C4B3F3-1BC1-8B4A-951D-314026F300C9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481888" y="3433763"/>
            <a:ext cx="401637" cy="15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" name="Group 17">
            <a:extLst>
              <a:ext uri="{FF2B5EF4-FFF2-40B4-BE49-F238E27FC236}">
                <a16:creationId xmlns:a16="http://schemas.microsoft.com/office/drawing/2014/main" id="{AC0BB814-4BC5-6F06-08FC-2E97917CF6F2}"/>
              </a:ext>
            </a:extLst>
          </p:cNvPr>
          <p:cNvGrpSpPr>
            <a:grpSpLocks/>
          </p:cNvGrpSpPr>
          <p:nvPr/>
        </p:nvGrpSpPr>
        <p:grpSpPr bwMode="auto">
          <a:xfrm>
            <a:off x="173038" y="6078537"/>
            <a:ext cx="7976021" cy="663355"/>
            <a:chOff x="173558" y="6079118"/>
            <a:chExt cx="7975073" cy="660989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0E9127B5-C47F-BB36-C1EA-E64A5B129C3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57686" y="6208828"/>
              <a:ext cx="7661950" cy="11072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B46504B8-EFFA-715D-C22B-D5DDC675E6C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25580" y="6203289"/>
              <a:ext cx="249930" cy="1587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DF5FA02F-F2CB-6E18-D389-7B649F4EFC0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2055747" y="6203289"/>
              <a:ext cx="249930" cy="1587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A7BB3613-F3E4-2C95-C4BF-9668C124A42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3990679" y="6203289"/>
              <a:ext cx="249930" cy="158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EE97768-4C46-E311-AE74-441917505B6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716086" y="6203289"/>
              <a:ext cx="249930" cy="1587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E9106A4-5B14-61BC-8567-6A214A39747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7558954" y="6203289"/>
              <a:ext cx="249930" cy="158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9" name="TextBox 12">
              <a:extLst>
                <a:ext uri="{FF2B5EF4-FFF2-40B4-BE49-F238E27FC236}">
                  <a16:creationId xmlns:a16="http://schemas.microsoft.com/office/drawing/2014/main" id="{81AFDC27-D453-C924-BDCE-3F2DBD2DF2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558" y="6372092"/>
              <a:ext cx="755758" cy="368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+mn-lt"/>
                </a:rPr>
                <a:t>Friday</a:t>
              </a:r>
            </a:p>
          </p:txBody>
        </p:sp>
        <p:sp>
          <p:nvSpPr>
            <p:cNvPr id="10" name="TextBox 13">
              <a:extLst>
                <a:ext uri="{FF2B5EF4-FFF2-40B4-BE49-F238E27FC236}">
                  <a16:creationId xmlns:a16="http://schemas.microsoft.com/office/drawing/2014/main" id="{F8CC3089-239C-E4BA-A195-279336AD10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1733" y="6372092"/>
              <a:ext cx="950981" cy="368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+mn-lt"/>
                </a:rPr>
                <a:t>Saturday</a:t>
              </a:r>
            </a:p>
          </p:txBody>
        </p:sp>
        <p:sp>
          <p:nvSpPr>
            <p:cNvPr id="11" name="TextBox 14">
              <a:extLst>
                <a:ext uri="{FF2B5EF4-FFF2-40B4-BE49-F238E27FC236}">
                  <a16:creationId xmlns:a16="http://schemas.microsoft.com/office/drawing/2014/main" id="{00036D3D-B2CD-7664-BC11-52186EA34B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7105" y="6372092"/>
              <a:ext cx="829167" cy="368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+mn-lt"/>
                </a:rPr>
                <a:t>Sunday</a:t>
              </a:r>
            </a:p>
          </p:txBody>
        </p:sp>
        <p:sp>
          <p:nvSpPr>
            <p:cNvPr id="12" name="TextBox 15">
              <a:extLst>
                <a:ext uri="{FF2B5EF4-FFF2-40B4-BE49-F238E27FC236}">
                  <a16:creationId xmlns:a16="http://schemas.microsoft.com/office/drawing/2014/main" id="{1B7B9D4A-044A-DD49-1C8A-50312EC7F5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1464" y="6372092"/>
              <a:ext cx="914116" cy="368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+mn-lt"/>
                </a:rPr>
                <a:t>Monday</a:t>
              </a:r>
            </a:p>
          </p:txBody>
        </p:sp>
        <p:sp>
          <p:nvSpPr>
            <p:cNvPr id="13" name="TextBox 16">
              <a:extLst>
                <a:ext uri="{FF2B5EF4-FFF2-40B4-BE49-F238E27FC236}">
                  <a16:creationId xmlns:a16="http://schemas.microsoft.com/office/drawing/2014/main" id="{0F53E690-7CD4-3643-5924-662920FE03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6818" y="6372092"/>
              <a:ext cx="941813" cy="368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+mn-lt"/>
                </a:rPr>
                <a:t>Tuesday</a:t>
              </a: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F31EA46D-5D21-8049-9F36-D5A73C586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One possible schedule</a:t>
            </a:r>
          </a:p>
        </p:txBody>
      </p:sp>
      <p:pic>
        <p:nvPicPr>
          <p:cNvPr id="21506" name="Picture 2">
            <a:extLst>
              <a:ext uri="{FF2B5EF4-FFF2-40B4-BE49-F238E27FC236}">
                <a16:creationId xmlns:a16="http://schemas.microsoft.com/office/drawing/2014/main" id="{12DE0A93-6E9F-A049-8AE0-8DE2FE845B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1203325"/>
            <a:ext cx="1516062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51061C9-104E-1D42-9090-2B0083752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288" y="5602288"/>
            <a:ext cx="1528762" cy="423862"/>
          </a:xfrm>
          <a:prstGeom prst="rect">
            <a:avLst/>
          </a:prstGeom>
          <a:solidFill>
            <a:srgbClr val="4F6228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331  HW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BAA6367-0B87-374C-A3C8-A25169C31A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589588"/>
            <a:ext cx="1727200" cy="488950"/>
          </a:xfrm>
          <a:prstGeom prst="rect">
            <a:avLst/>
          </a:prstGeom>
          <a:solidFill>
            <a:schemeClr val="tx2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Exam study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E394AAC-822F-9746-8F8C-7FE5EF0B2B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1225" y="5600700"/>
            <a:ext cx="1933575" cy="423863"/>
          </a:xfrm>
          <a:prstGeom prst="rect">
            <a:avLst/>
          </a:prstGeom>
          <a:solidFill>
            <a:srgbClr val="604A7B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Party!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6A638E0-3294-6247-8452-0B0C715B0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4063" y="5602288"/>
            <a:ext cx="5187950" cy="434975"/>
          </a:xfrm>
          <a:prstGeom prst="rect">
            <a:avLst/>
          </a:prstGeom>
          <a:solidFill>
            <a:srgbClr val="4A452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Write up a term paper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CE6836F7-9183-4842-BC7C-0E3C351E3F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8125" y="1563688"/>
            <a:ext cx="3594100" cy="1236662"/>
          </a:xfrm>
          <a:prstGeom prst="roundRect">
            <a:avLst>
              <a:gd name="adj" fmla="val 16667"/>
            </a:avLst>
          </a:prstGeom>
          <a:solidFill>
            <a:srgbClr val="F79646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All the tasks have to be scheduled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GOAL: minimize maximum lateness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6A4AF56-CDDD-C245-9730-19A604DCB72B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488238" y="4683125"/>
            <a:ext cx="401638" cy="158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39EFCA7-A4B2-8F49-8A92-8296AA9559FE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488238" y="4064000"/>
            <a:ext cx="401638" cy="1587"/>
          </a:xfrm>
          <a:prstGeom prst="line">
            <a:avLst/>
          </a:prstGeom>
          <a:noFill/>
          <a:ln w="76200">
            <a:solidFill>
              <a:srgbClr val="4F6228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F3B192E-A4C2-4E4B-B91F-C2C8560F3629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916363" y="4694238"/>
            <a:ext cx="401637" cy="1587"/>
          </a:xfrm>
          <a:prstGeom prst="line">
            <a:avLst/>
          </a:prstGeom>
          <a:noFill/>
          <a:ln w="76200">
            <a:solidFill>
              <a:srgbClr val="604A7B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F46E114-D2E7-E04B-BF05-870B7E949261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634832" y="4682331"/>
            <a:ext cx="401638" cy="3175"/>
          </a:xfrm>
          <a:prstGeom prst="line">
            <a:avLst/>
          </a:prstGeom>
          <a:noFill/>
          <a:ln w="76200">
            <a:solidFill>
              <a:srgbClr val="25406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5569824-E83B-204D-9B27-D089E656F456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481888" y="3433763"/>
            <a:ext cx="401637" cy="1587"/>
          </a:xfrm>
          <a:prstGeom prst="line">
            <a:avLst/>
          </a:prstGeom>
          <a:noFill/>
          <a:ln w="76200">
            <a:solidFill>
              <a:srgbClr val="4A452A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Rounded Rectangular Callout 31">
            <a:extLst>
              <a:ext uri="{FF2B5EF4-FFF2-40B4-BE49-F238E27FC236}">
                <a16:creationId xmlns:a16="http://schemas.microsoft.com/office/drawing/2014/main" id="{3F60DA79-375B-0042-93E3-51EE7D7DD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213" y="4711700"/>
            <a:ext cx="1982787" cy="501650"/>
          </a:xfrm>
          <a:prstGeom prst="wedgeRoundRectCallout">
            <a:avLst>
              <a:gd name="adj1" fmla="val -17593"/>
              <a:gd name="adj2" fmla="val 113611"/>
              <a:gd name="adj3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Lateness = 0</a:t>
            </a:r>
          </a:p>
        </p:txBody>
      </p:sp>
      <p:sp>
        <p:nvSpPr>
          <p:cNvPr id="33" name="Rounded Rectangular Callout 32">
            <a:extLst>
              <a:ext uri="{FF2B5EF4-FFF2-40B4-BE49-F238E27FC236}">
                <a16:creationId xmlns:a16="http://schemas.microsoft.com/office/drawing/2014/main" id="{91812AB4-05CD-9146-A11B-BADAF0F073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6238" y="4745038"/>
            <a:ext cx="1982787" cy="501650"/>
          </a:xfrm>
          <a:prstGeom prst="wedgeRoundRectCallout">
            <a:avLst>
              <a:gd name="adj1" fmla="val -17593"/>
              <a:gd name="adj2" fmla="val 113611"/>
              <a:gd name="adj3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Lateness = 2</a:t>
            </a:r>
          </a:p>
        </p:txBody>
      </p:sp>
      <p:grpSp>
        <p:nvGrpSpPr>
          <p:cNvPr id="2" name="Group 17">
            <a:extLst>
              <a:ext uri="{FF2B5EF4-FFF2-40B4-BE49-F238E27FC236}">
                <a16:creationId xmlns:a16="http://schemas.microsoft.com/office/drawing/2014/main" id="{9F64AC78-82B7-6A93-D242-76DA07E4152F}"/>
              </a:ext>
            </a:extLst>
          </p:cNvPr>
          <p:cNvGrpSpPr>
            <a:grpSpLocks/>
          </p:cNvGrpSpPr>
          <p:nvPr/>
        </p:nvGrpSpPr>
        <p:grpSpPr bwMode="auto">
          <a:xfrm>
            <a:off x="173038" y="6078537"/>
            <a:ext cx="7976021" cy="663355"/>
            <a:chOff x="173558" y="6079118"/>
            <a:chExt cx="7975073" cy="660989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9B787EED-93C2-4D10-FCB4-B55F19B09F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57686" y="6208828"/>
              <a:ext cx="7661950" cy="11072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9E1059FC-3A36-171B-2DB0-8613243FA32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25580" y="6203289"/>
              <a:ext cx="249930" cy="1587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0A315E24-F161-F1A5-662D-4369485C348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2055747" y="6203289"/>
              <a:ext cx="249930" cy="1587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832217A-8184-B2EC-DA42-34E3FE096F9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3990679" y="6203289"/>
              <a:ext cx="249930" cy="158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A043034-FCA3-86E6-3B22-73DB53DFC25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716086" y="6203289"/>
              <a:ext cx="249930" cy="1587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6400004-1658-859B-2654-CD5E948D33E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7558954" y="6203289"/>
              <a:ext cx="249930" cy="158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9" name="TextBox 12">
              <a:extLst>
                <a:ext uri="{FF2B5EF4-FFF2-40B4-BE49-F238E27FC236}">
                  <a16:creationId xmlns:a16="http://schemas.microsoft.com/office/drawing/2014/main" id="{C1DA0D42-A36B-4047-C21C-029BD52CAE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558" y="6372092"/>
              <a:ext cx="755758" cy="368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+mn-lt"/>
                </a:rPr>
                <a:t>Friday</a:t>
              </a:r>
            </a:p>
          </p:txBody>
        </p:sp>
        <p:sp>
          <p:nvSpPr>
            <p:cNvPr id="10" name="TextBox 13">
              <a:extLst>
                <a:ext uri="{FF2B5EF4-FFF2-40B4-BE49-F238E27FC236}">
                  <a16:creationId xmlns:a16="http://schemas.microsoft.com/office/drawing/2014/main" id="{A9C501B1-067E-448A-DC20-206AB4EDD9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1733" y="6372092"/>
              <a:ext cx="950981" cy="368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+mn-lt"/>
                </a:rPr>
                <a:t>Saturday</a:t>
              </a:r>
            </a:p>
          </p:txBody>
        </p:sp>
        <p:sp>
          <p:nvSpPr>
            <p:cNvPr id="11" name="TextBox 14">
              <a:extLst>
                <a:ext uri="{FF2B5EF4-FFF2-40B4-BE49-F238E27FC236}">
                  <a16:creationId xmlns:a16="http://schemas.microsoft.com/office/drawing/2014/main" id="{E0159508-7895-36A8-99C4-5690FDD2D5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7105" y="6372092"/>
              <a:ext cx="829167" cy="368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+mn-lt"/>
                </a:rPr>
                <a:t>Sunday</a:t>
              </a:r>
            </a:p>
          </p:txBody>
        </p:sp>
        <p:sp>
          <p:nvSpPr>
            <p:cNvPr id="12" name="TextBox 15">
              <a:extLst>
                <a:ext uri="{FF2B5EF4-FFF2-40B4-BE49-F238E27FC236}">
                  <a16:creationId xmlns:a16="http://schemas.microsoft.com/office/drawing/2014/main" id="{301E355D-BD20-633B-8AD3-048BA27617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1464" y="6372092"/>
              <a:ext cx="914116" cy="368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+mn-lt"/>
                </a:rPr>
                <a:t>Monday</a:t>
              </a:r>
            </a:p>
          </p:txBody>
        </p:sp>
        <p:sp>
          <p:nvSpPr>
            <p:cNvPr id="13" name="TextBox 16">
              <a:extLst>
                <a:ext uri="{FF2B5EF4-FFF2-40B4-BE49-F238E27FC236}">
                  <a16:creationId xmlns:a16="http://schemas.microsoft.com/office/drawing/2014/main" id="{A046C4A9-7537-2CE6-F09E-5695038327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6818" y="6372092"/>
              <a:ext cx="941813" cy="368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+mn-lt"/>
                </a:rPr>
                <a:t>Tuesday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348E-6 -5.28337E-6 C 0.04912 0.00277 0.09789 0.00485 0.14735 0.00485 " pathEditMode="relative" ptsTypes="fA">
                                      <p:cBhvr>
                                        <p:cTn id="1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735 0.00485 L 0.3629 0.00231 " pathEditMode="relative" ptsTypes="AA">
                                      <p:cBhvr>
                                        <p:cTn id="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29 0.00231 L 0.63815 0.0037 " pathEditMode="relative" ptsTypes="AA">
                                      <p:cBhvr>
                                        <p:cTn id="1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2" grpId="2" animBg="1"/>
      <p:bldP spid="32" grpId="3" animBg="1"/>
      <p:bldP spid="32" grpId="4" animBg="1"/>
      <p:bldP spid="3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87E5ECC3-10B6-8B40-8CCD-3B6EB2CA0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Minimizing Max Lateness</a:t>
            </a:r>
          </a:p>
        </p:txBody>
      </p:sp>
      <p:pic>
        <p:nvPicPr>
          <p:cNvPr id="31746" name="Picture 3">
            <a:extLst>
              <a:ext uri="{FF2B5EF4-FFF2-40B4-BE49-F238E27FC236}">
                <a16:creationId xmlns:a16="http://schemas.microsoft.com/office/drawing/2014/main" id="{1B963E75-FA07-8642-8307-F74522D22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3075"/>
            <a:ext cx="9144000" cy="496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0AA1C-5CDD-A51A-FAF3-DE712D71B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Grading update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D8A03A-9D1E-E29B-6E31-E1CD41D0A1EE}"/>
              </a:ext>
            </a:extLst>
          </p:cNvPr>
          <p:cNvSpPr txBox="1"/>
          <p:nvPr/>
        </p:nvSpPr>
        <p:spPr>
          <a:xfrm>
            <a:off x="1435351" y="2374036"/>
            <a:ext cx="6461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n-lt"/>
              </a:rPr>
              <a:t>Mid terms should hopefully be handed back next Th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675787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C4A5F90B-5CEE-6A4A-A7D0-31233BA73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Rest of today</a:t>
            </a:r>
          </a:p>
        </p:txBody>
      </p:sp>
      <p:sp>
        <p:nvSpPr>
          <p:cNvPr id="22530" name="TextBox 2">
            <a:extLst>
              <a:ext uri="{FF2B5EF4-FFF2-40B4-BE49-F238E27FC236}">
                <a16:creationId xmlns:a16="http://schemas.microsoft.com/office/drawing/2014/main" id="{2F82432E-DF3C-3D43-899C-FA38CA3DE8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88" y="3160713"/>
            <a:ext cx="32194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/>
              <a:t>Shortest Path Problem</a:t>
            </a:r>
          </a:p>
        </p:txBody>
      </p:sp>
      <p:pic>
        <p:nvPicPr>
          <p:cNvPr id="22531" name="Picture 4">
            <a:extLst>
              <a:ext uri="{FF2B5EF4-FFF2-40B4-BE49-F238E27FC236}">
                <a16:creationId xmlns:a16="http://schemas.microsoft.com/office/drawing/2014/main" id="{9C36D0AD-B0E3-9548-8DA9-017A7C7A70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675" y="1190625"/>
            <a:ext cx="4930775" cy="554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Box 5">
            <a:extLst>
              <a:ext uri="{FF2B5EF4-FFF2-40B4-BE49-F238E27FC236}">
                <a16:creationId xmlns:a16="http://schemas.microsoft.com/office/drawing/2014/main" id="{70B5DDAD-4E2C-8841-A62C-0AB4E7A44A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2175" y="6134100"/>
            <a:ext cx="2108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http://xkcd.com/85/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8903C8B1-B0C7-DB44-9A04-1B7DF329A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Reading Assignment</a:t>
            </a:r>
          </a:p>
        </p:txBody>
      </p:sp>
      <p:sp>
        <p:nvSpPr>
          <p:cNvPr id="23554" name="TextBox 2">
            <a:extLst>
              <a:ext uri="{FF2B5EF4-FFF2-40B4-BE49-F238E27FC236}">
                <a16:creationId xmlns:a16="http://schemas.microsoft.com/office/drawing/2014/main" id="{B50472B3-376F-FA47-AE70-C6031CC4D4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1113" y="1417638"/>
            <a:ext cx="20555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+mn-lt"/>
              </a:rPr>
              <a:t>Sec 2.5 of [KT]</a:t>
            </a:r>
          </a:p>
        </p:txBody>
      </p:sp>
      <p:pic>
        <p:nvPicPr>
          <p:cNvPr id="23555" name="Picture 4">
            <a:extLst>
              <a:ext uri="{FF2B5EF4-FFF2-40B4-BE49-F238E27FC236}">
                <a16:creationId xmlns:a16="http://schemas.microsoft.com/office/drawing/2014/main" id="{C55201EF-BDF6-154E-A0B9-B7790D89AE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963" y="1933575"/>
            <a:ext cx="3165475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EEEF7DE9-42E4-1A49-A57D-7A0A87872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Shortest Path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78" name="TextBox 2">
                <a:extLst>
                  <a:ext uri="{FF2B5EF4-FFF2-40B4-BE49-F238E27FC236}">
                    <a16:creationId xmlns:a16="http://schemas.microsoft.com/office/drawing/2014/main" id="{C5BCDFFD-267A-5240-B01D-80EF8835B4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03275" y="2019300"/>
                <a:ext cx="3130537" cy="14773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 dirty="0">
                    <a:latin typeface="+mn-lt"/>
                  </a:rPr>
                  <a:t>Input: </a:t>
                </a:r>
                <a:r>
                  <a:rPr lang="en-US" altLang="en-US" sz="1800" i="1" dirty="0">
                    <a:latin typeface="+mn-lt"/>
                  </a:rPr>
                  <a:t>Directed</a:t>
                </a:r>
                <a:r>
                  <a:rPr lang="en-US" altLang="en-US" sz="1800" dirty="0">
                    <a:latin typeface="+mn-lt"/>
                  </a:rPr>
                  <a:t> graph </a:t>
                </a:r>
                <a:r>
                  <a:rPr lang="en-US" altLang="en-US" sz="1800" dirty="0">
                    <a:solidFill>
                      <a:srgbClr val="9C009C"/>
                    </a:solidFill>
                    <a:latin typeface="+mn-lt"/>
                  </a:rPr>
                  <a:t>G=(V,E)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dirty="0">
                  <a:latin typeface="+mn-lt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dirty="0">
                    <a:latin typeface="+mn-lt"/>
                  </a:rPr>
                  <a:t>          Edge lengths, </a:t>
                </a:r>
                <a14:m>
                  <m:oMath xmlns:m="http://schemas.openxmlformats.org/officeDocument/2006/math">
                    <m:r>
                      <a:rPr lang="en-US" altLang="en-US" sz="1800" i="1" dirty="0" smtClean="0">
                        <a:solidFill>
                          <a:srgbClr val="9C009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altLang="en-US" sz="1800" baseline="-25000" dirty="0">
                    <a:solidFill>
                      <a:srgbClr val="9C009C"/>
                    </a:solidFill>
                    <a:latin typeface="+mn-lt"/>
                  </a:rPr>
                  <a:t>e</a:t>
                </a:r>
                <a:r>
                  <a:rPr lang="en-US" altLang="en-US" sz="1800" dirty="0">
                    <a:latin typeface="+mn-lt"/>
                  </a:rPr>
                  <a:t> for </a:t>
                </a:r>
                <a:r>
                  <a:rPr lang="en-US" altLang="en-US" sz="1800" dirty="0">
                    <a:solidFill>
                      <a:srgbClr val="9C009C"/>
                    </a:solidFill>
                    <a:latin typeface="+mn-lt"/>
                  </a:rPr>
                  <a:t>e</a:t>
                </a:r>
                <a:r>
                  <a:rPr lang="en-US" altLang="en-US" sz="1800" dirty="0">
                    <a:latin typeface="+mn-lt"/>
                  </a:rPr>
                  <a:t> in </a:t>
                </a:r>
                <a:r>
                  <a:rPr lang="en-US" altLang="en-US" sz="1800" dirty="0">
                    <a:solidFill>
                      <a:srgbClr val="9C009C"/>
                    </a:solidFill>
                    <a:latin typeface="+mn-lt"/>
                  </a:rPr>
                  <a:t>E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dirty="0">
                  <a:latin typeface="+mn-lt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dirty="0">
                    <a:latin typeface="+mn-lt"/>
                  </a:rPr>
                  <a:t>          </a:t>
                </a:r>
                <a:r>
                  <a:rPr lang="ja-JP" altLang="en-US" sz="1800">
                    <a:latin typeface="+mn-lt"/>
                  </a:rPr>
                  <a:t>“</a:t>
                </a:r>
                <a:r>
                  <a:rPr lang="en-US" altLang="ja-JP" sz="1800" dirty="0">
                    <a:latin typeface="+mn-lt"/>
                  </a:rPr>
                  <a:t>start</a:t>
                </a:r>
                <a:r>
                  <a:rPr lang="ja-JP" altLang="en-US" sz="1800">
                    <a:latin typeface="+mn-lt"/>
                  </a:rPr>
                  <a:t>”</a:t>
                </a:r>
                <a:r>
                  <a:rPr lang="en-US" altLang="ja-JP" sz="1800" dirty="0">
                    <a:latin typeface="+mn-lt"/>
                  </a:rPr>
                  <a:t> vertex </a:t>
                </a:r>
                <a:r>
                  <a:rPr lang="en-US" altLang="ja-JP" sz="1800" dirty="0">
                    <a:solidFill>
                      <a:srgbClr val="9C009C"/>
                    </a:solidFill>
                    <a:latin typeface="+mn-lt"/>
                  </a:rPr>
                  <a:t>s</a:t>
                </a:r>
                <a:r>
                  <a:rPr lang="en-US" altLang="ja-JP" sz="1800" dirty="0">
                    <a:latin typeface="+mn-lt"/>
                  </a:rPr>
                  <a:t> in </a:t>
                </a:r>
                <a:r>
                  <a:rPr lang="en-US" altLang="ja-JP" sz="1800" dirty="0">
                    <a:solidFill>
                      <a:srgbClr val="9C009C"/>
                    </a:solidFill>
                    <a:latin typeface="+mn-lt"/>
                  </a:rPr>
                  <a:t>V</a:t>
                </a:r>
                <a:endParaRPr lang="en-US" altLang="en-US" sz="1800" dirty="0">
                  <a:solidFill>
                    <a:srgbClr val="9C009C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4578" name="TextBox 2">
                <a:extLst>
                  <a:ext uri="{FF2B5EF4-FFF2-40B4-BE49-F238E27FC236}">
                    <a16:creationId xmlns:a16="http://schemas.microsoft.com/office/drawing/2014/main" id="{C5BCDFFD-267A-5240-B01D-80EF8835B4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3275" y="2019300"/>
                <a:ext cx="3130537" cy="1477328"/>
              </a:xfrm>
              <a:prstGeom prst="rect">
                <a:avLst/>
              </a:prstGeom>
              <a:blipFill>
                <a:blip r:embed="rId2"/>
                <a:stretch>
                  <a:fillRect l="-1619" t="-1695" r="-810" b="-508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579" name="TextBox 3">
            <a:extLst>
              <a:ext uri="{FF2B5EF4-FFF2-40B4-BE49-F238E27FC236}">
                <a16:creationId xmlns:a16="http://schemas.microsoft.com/office/drawing/2014/main" id="{B27BA14E-DB00-B841-AB8B-CDE21E9190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275" y="5311775"/>
            <a:ext cx="47658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+mn-lt"/>
              </a:rPr>
              <a:t>Output: </a:t>
            </a:r>
            <a:r>
              <a:rPr lang="en-US" altLang="en-US" sz="1800">
                <a:latin typeface="+mn-lt"/>
              </a:rPr>
              <a:t>All shortest paths from </a:t>
            </a:r>
            <a:r>
              <a:rPr lang="en-US" altLang="en-US" sz="1800">
                <a:solidFill>
                  <a:srgbClr val="9C009C"/>
                </a:solidFill>
                <a:latin typeface="+mn-lt"/>
              </a:rPr>
              <a:t>s</a:t>
            </a:r>
            <a:r>
              <a:rPr lang="en-US" altLang="en-US" sz="1800">
                <a:latin typeface="+mn-lt"/>
              </a:rPr>
              <a:t> to all nodes in </a:t>
            </a:r>
            <a:r>
              <a:rPr lang="en-US" altLang="en-US" sz="1800">
                <a:solidFill>
                  <a:srgbClr val="9C009C"/>
                </a:solidFill>
                <a:latin typeface="+mn-lt"/>
              </a:rPr>
              <a:t>V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2334385-5603-E84B-80D4-F912EA0DEC2E}"/>
              </a:ext>
            </a:extLst>
          </p:cNvPr>
          <p:cNvCxnSpPr>
            <a:cxnSpLocks noChangeShapeType="1"/>
            <a:stCxn id="5" idx="7"/>
            <a:endCxn id="6" idx="2"/>
          </p:cNvCxnSpPr>
          <p:nvPr/>
        </p:nvCxnSpPr>
        <p:spPr bwMode="auto">
          <a:xfrm rot="16200000" flipH="1">
            <a:off x="6281737" y="1566863"/>
            <a:ext cx="187325" cy="1403350"/>
          </a:xfrm>
          <a:prstGeom prst="straightConnector1">
            <a:avLst/>
          </a:prstGeom>
          <a:noFill/>
          <a:ln w="38100">
            <a:solidFill>
              <a:srgbClr val="008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81" name="TextBox 13">
            <a:extLst>
              <a:ext uri="{FF2B5EF4-FFF2-40B4-BE49-F238E27FC236}">
                <a16:creationId xmlns:a16="http://schemas.microsoft.com/office/drawing/2014/main" id="{2057935C-8BBD-C540-A7EF-FD3940AD66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7600" y="1943100"/>
            <a:ext cx="5116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C009C"/>
                </a:solidFill>
                <a:latin typeface="+mn-lt"/>
              </a:rPr>
              <a:t>100</a:t>
            </a:r>
          </a:p>
        </p:txBody>
      </p:sp>
      <p:grpSp>
        <p:nvGrpSpPr>
          <p:cNvPr id="24582" name="Group 27">
            <a:extLst>
              <a:ext uri="{FF2B5EF4-FFF2-40B4-BE49-F238E27FC236}">
                <a16:creationId xmlns:a16="http://schemas.microsoft.com/office/drawing/2014/main" id="{1C825ED2-7907-E245-9A31-1F60D1E9EE5F}"/>
              </a:ext>
            </a:extLst>
          </p:cNvPr>
          <p:cNvGrpSpPr>
            <a:grpSpLocks/>
          </p:cNvGrpSpPr>
          <p:nvPr/>
        </p:nvGrpSpPr>
        <p:grpSpPr bwMode="auto">
          <a:xfrm>
            <a:off x="5373687" y="1874838"/>
            <a:ext cx="2106336" cy="1295499"/>
            <a:chOff x="5373643" y="1874315"/>
            <a:chExt cx="2107229" cy="129584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3338CF9-2D11-9943-9E96-2ED9C92E65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7752" y="2312583"/>
              <a:ext cx="96879" cy="9845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+mn-lt"/>
              </a:endParaRP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3D031794-EB18-734A-85EE-B78A24A9F02D}"/>
                </a:ext>
              </a:extLst>
            </p:cNvPr>
            <p:cNvCxnSpPr>
              <a:cxnSpLocks noChangeShapeType="1"/>
              <a:stCxn id="7" idx="6"/>
              <a:endCxn id="6" idx="3"/>
            </p:cNvCxnSpPr>
            <p:nvPr/>
          </p:nvCxnSpPr>
          <p:spPr bwMode="auto">
            <a:xfrm flipV="1">
              <a:off x="6372603" y="2396742"/>
              <a:ext cx="719443" cy="441444"/>
            </a:xfrm>
            <a:prstGeom prst="straightConnector1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604" name="TextBox 15">
              <a:extLst>
                <a:ext uri="{FF2B5EF4-FFF2-40B4-BE49-F238E27FC236}">
                  <a16:creationId xmlns:a16="http://schemas.microsoft.com/office/drawing/2014/main" id="{459B6278-5F11-494C-916C-F976519800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11496" y="2562319"/>
              <a:ext cx="402845" cy="369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9C009C"/>
                  </a:solidFill>
                  <a:latin typeface="+mn-lt"/>
                </a:rPr>
                <a:t>15</a:t>
              </a:r>
            </a:p>
          </p:txBody>
        </p:sp>
        <p:grpSp>
          <p:nvGrpSpPr>
            <p:cNvPr id="24605" name="Group 19">
              <a:extLst>
                <a:ext uri="{FF2B5EF4-FFF2-40B4-BE49-F238E27FC236}">
                  <a16:creationId xmlns:a16="http://schemas.microsoft.com/office/drawing/2014/main" id="{BE78B98A-C10C-5A4F-B932-B07B79FBD2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73643" y="1874315"/>
              <a:ext cx="1092547" cy="1295847"/>
              <a:chOff x="5373643" y="1874315"/>
              <a:chExt cx="1092547" cy="1295847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E6861D93-98B3-AA43-BCE7-21ED8419C9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89635" y="2160142"/>
                <a:ext cx="98467" cy="9845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 sz="1800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12065D0A-500E-5441-8DD9-C48E755447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4137" y="2790548"/>
                <a:ext cx="98467" cy="9686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 sz="1800">
                  <a:solidFill>
                    <a:srgbClr val="FFFFFF"/>
                  </a:solidFill>
                  <a:latin typeface="+mn-lt"/>
                </a:endParaRPr>
              </a:p>
            </p:txBody>
          </p: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C6972602-08B0-B848-9401-063EA72FD908}"/>
                  </a:ext>
                </a:extLst>
              </p:cNvPr>
              <p:cNvCxnSpPr>
                <a:cxnSpLocks noChangeShapeType="1"/>
                <a:stCxn id="5" idx="5"/>
                <a:endCxn id="7" idx="2"/>
              </p:cNvCxnSpPr>
              <p:nvPr/>
            </p:nvCxnSpPr>
            <p:spPr bwMode="auto">
              <a:xfrm rot="16200000" flipH="1">
                <a:off x="5677030" y="2241079"/>
                <a:ext cx="593885" cy="600329"/>
              </a:xfrm>
              <a:prstGeom prst="straightConnector1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4610" name="TextBox 14">
                <a:extLst>
                  <a:ext uri="{FF2B5EF4-FFF2-40B4-BE49-F238E27FC236}">
                    <a16:creationId xmlns:a16="http://schemas.microsoft.com/office/drawing/2014/main" id="{0737E187-BD87-6E41-B993-9A4A288514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06290" y="2409920"/>
                <a:ext cx="285683" cy="3694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9C009C"/>
                    </a:solidFill>
                    <a:latin typeface="+mn-lt"/>
                  </a:rPr>
                  <a:t>5</a:t>
                </a:r>
              </a:p>
            </p:txBody>
          </p:sp>
          <p:sp>
            <p:nvSpPr>
              <p:cNvPr id="24611" name="TextBox 16">
                <a:extLst>
                  <a:ext uri="{FF2B5EF4-FFF2-40B4-BE49-F238E27FC236}">
                    <a16:creationId xmlns:a16="http://schemas.microsoft.com/office/drawing/2014/main" id="{2E6B546D-15AF-314E-B911-6FD21CE09D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73643" y="1874315"/>
                <a:ext cx="269740" cy="3694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latin typeface="+mn-lt"/>
                  </a:rPr>
                  <a:t>s</a:t>
                </a:r>
              </a:p>
            </p:txBody>
          </p:sp>
          <p:sp>
            <p:nvSpPr>
              <p:cNvPr id="24612" name="TextBox 17">
                <a:extLst>
                  <a:ext uri="{FF2B5EF4-FFF2-40B4-BE49-F238E27FC236}">
                    <a16:creationId xmlns:a16="http://schemas.microsoft.com/office/drawing/2014/main" id="{081C58A7-AE07-C441-A5BB-192E938C4ED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67583" y="2800731"/>
                <a:ext cx="298607" cy="3694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latin typeface="+mn-lt"/>
                  </a:rPr>
                  <a:t>u</a:t>
                </a:r>
              </a:p>
            </p:txBody>
          </p:sp>
        </p:grpSp>
        <p:sp>
          <p:nvSpPr>
            <p:cNvPr id="24606" name="TextBox 18">
              <a:extLst>
                <a:ext uri="{FF2B5EF4-FFF2-40B4-BE49-F238E27FC236}">
                  <a16:creationId xmlns:a16="http://schemas.microsoft.com/office/drawing/2014/main" id="{AF50AD47-56EA-AA43-9830-2BC5CCC356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42175" y="2116714"/>
              <a:ext cx="338697" cy="369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w</a:t>
              </a:r>
            </a:p>
          </p:txBody>
        </p:sp>
      </p:grpSp>
      <p:grpSp>
        <p:nvGrpSpPr>
          <p:cNvPr id="24583" name="Group 20">
            <a:extLst>
              <a:ext uri="{FF2B5EF4-FFF2-40B4-BE49-F238E27FC236}">
                <a16:creationId xmlns:a16="http://schemas.microsoft.com/office/drawing/2014/main" id="{AE48CA2C-EBE4-8943-A4F9-BC0B435A26C1}"/>
              </a:ext>
            </a:extLst>
          </p:cNvPr>
          <p:cNvGrpSpPr>
            <a:grpSpLocks/>
          </p:cNvGrpSpPr>
          <p:nvPr/>
        </p:nvGrpSpPr>
        <p:grpSpPr bwMode="auto">
          <a:xfrm>
            <a:off x="5591173" y="4016375"/>
            <a:ext cx="1092064" cy="1295499"/>
            <a:chOff x="5373643" y="1874315"/>
            <a:chExt cx="1092554" cy="1295847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6D1B9D1-A111-E141-A943-BCDD5EF396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9640" y="2160142"/>
              <a:ext cx="98469" cy="9845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B278BA2A-AB95-0C4B-BFDD-4AF2F3E692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74159" y="2790549"/>
              <a:ext cx="98469" cy="968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+mn-lt"/>
              </a:endParaRP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FA65CFFD-7B34-0142-BFDE-1B106D030E5C}"/>
                </a:ext>
              </a:extLst>
            </p:cNvPr>
            <p:cNvCxnSpPr>
              <a:cxnSpLocks noChangeShapeType="1"/>
              <a:stCxn id="22" idx="5"/>
              <a:endCxn id="23" idx="2"/>
            </p:cNvCxnSpPr>
            <p:nvPr/>
          </p:nvCxnSpPr>
          <p:spPr bwMode="auto">
            <a:xfrm rot="16200000" flipH="1">
              <a:off x="5677045" y="2241073"/>
              <a:ext cx="593885" cy="600344"/>
            </a:xfrm>
            <a:prstGeom prst="straightConnector1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599" name="TextBox 24">
              <a:extLst>
                <a:ext uri="{FF2B5EF4-FFF2-40B4-BE49-F238E27FC236}">
                  <a16:creationId xmlns:a16="http://schemas.microsoft.com/office/drawing/2014/main" id="{7EA64967-E047-4746-99D3-D6CF7DB32A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6290" y="2409920"/>
              <a:ext cx="285683" cy="369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9C009C"/>
                  </a:solidFill>
                  <a:latin typeface="+mn-lt"/>
                </a:rPr>
                <a:t>5</a:t>
              </a:r>
            </a:p>
          </p:txBody>
        </p:sp>
        <p:sp>
          <p:nvSpPr>
            <p:cNvPr id="24600" name="TextBox 25">
              <a:extLst>
                <a:ext uri="{FF2B5EF4-FFF2-40B4-BE49-F238E27FC236}">
                  <a16:creationId xmlns:a16="http://schemas.microsoft.com/office/drawing/2014/main" id="{75E36740-8608-344F-BB23-DF27B469D7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73643" y="1874315"/>
              <a:ext cx="269747" cy="369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s</a:t>
              </a:r>
            </a:p>
          </p:txBody>
        </p:sp>
        <p:sp>
          <p:nvSpPr>
            <p:cNvPr id="24601" name="TextBox 26">
              <a:extLst>
                <a:ext uri="{FF2B5EF4-FFF2-40B4-BE49-F238E27FC236}">
                  <a16:creationId xmlns:a16="http://schemas.microsoft.com/office/drawing/2014/main" id="{3BD6E093-6B52-F445-9CA1-94966F045C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67583" y="2800731"/>
              <a:ext cx="298614" cy="369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u</a:t>
              </a:r>
            </a:p>
          </p:txBody>
        </p:sp>
      </p:grpSp>
      <p:grpSp>
        <p:nvGrpSpPr>
          <p:cNvPr id="24584" name="Group 28">
            <a:extLst>
              <a:ext uri="{FF2B5EF4-FFF2-40B4-BE49-F238E27FC236}">
                <a16:creationId xmlns:a16="http://schemas.microsoft.com/office/drawing/2014/main" id="{6D06E5E4-3CBA-F846-AA73-9ADB7CC19538}"/>
              </a:ext>
            </a:extLst>
          </p:cNvPr>
          <p:cNvGrpSpPr>
            <a:grpSpLocks/>
          </p:cNvGrpSpPr>
          <p:nvPr/>
        </p:nvGrpSpPr>
        <p:grpSpPr bwMode="auto">
          <a:xfrm>
            <a:off x="6764337" y="3903663"/>
            <a:ext cx="2106336" cy="1296634"/>
            <a:chOff x="5373643" y="1874315"/>
            <a:chExt cx="2107229" cy="1295395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950D7EE-6D3D-BF43-90EB-4EB5E1DCE2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7752" y="2312046"/>
              <a:ext cx="96879" cy="9833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+mn-lt"/>
              </a:endParaRP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A752AEBA-9A12-4B4B-9F52-0D6ADBB76046}"/>
                </a:ext>
              </a:extLst>
            </p:cNvPr>
            <p:cNvCxnSpPr>
              <a:cxnSpLocks noChangeShapeType="1"/>
              <a:endCxn id="30" idx="3"/>
            </p:cNvCxnSpPr>
            <p:nvPr/>
          </p:nvCxnSpPr>
          <p:spPr bwMode="auto">
            <a:xfrm flipV="1">
              <a:off x="6372603" y="2396103"/>
              <a:ext cx="719443" cy="442490"/>
            </a:xfrm>
            <a:prstGeom prst="straightConnector1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587" name="TextBox 31">
              <a:extLst>
                <a:ext uri="{FF2B5EF4-FFF2-40B4-BE49-F238E27FC236}">
                  <a16:creationId xmlns:a16="http://schemas.microsoft.com/office/drawing/2014/main" id="{BDF23081-C226-FC4E-90C0-95A2FD468C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11496" y="2562319"/>
              <a:ext cx="402845" cy="368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9C009C"/>
                  </a:solidFill>
                  <a:latin typeface="+mn-lt"/>
                </a:rPr>
                <a:t>15</a:t>
              </a:r>
            </a:p>
          </p:txBody>
        </p:sp>
        <p:grpSp>
          <p:nvGrpSpPr>
            <p:cNvPr id="24588" name="Group 19">
              <a:extLst>
                <a:ext uri="{FF2B5EF4-FFF2-40B4-BE49-F238E27FC236}">
                  <a16:creationId xmlns:a16="http://schemas.microsoft.com/office/drawing/2014/main" id="{FFFEA171-D277-D64A-8DB7-A1364A8AD6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73643" y="1874315"/>
              <a:ext cx="1092547" cy="1295395"/>
              <a:chOff x="5373643" y="1874315"/>
              <a:chExt cx="1092547" cy="1295395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D59BD553-2D45-1C4E-858E-4466169F3C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89635" y="2159792"/>
                <a:ext cx="98467" cy="9833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 sz="1800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36" name="Oval 6">
                <a:extLst>
                  <a:ext uri="{FF2B5EF4-FFF2-40B4-BE49-F238E27FC236}">
                    <a16:creationId xmlns:a16="http://schemas.microsoft.com/office/drawing/2014/main" id="{CA752203-A1E0-5344-BDAF-D15C24DCB1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4137" y="2789427"/>
                <a:ext cx="98467" cy="9833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 sz="1800">
                  <a:solidFill>
                    <a:srgbClr val="FFFFFF"/>
                  </a:solidFill>
                  <a:latin typeface="+mn-lt"/>
                </a:endParaRPr>
              </a:p>
            </p:txBody>
          </p: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CB2BB6D7-7130-6149-9302-6E81BD8D8A44}"/>
                  </a:ext>
                </a:extLst>
              </p:cNvPr>
              <p:cNvCxnSpPr>
                <a:cxnSpLocks noChangeShapeType="1"/>
                <a:stCxn id="35" idx="5"/>
              </p:cNvCxnSpPr>
              <p:nvPr/>
            </p:nvCxnSpPr>
            <p:spPr bwMode="auto">
              <a:xfrm rot="16200000" flipH="1">
                <a:off x="5676600" y="2241056"/>
                <a:ext cx="594744" cy="600329"/>
              </a:xfrm>
              <a:prstGeom prst="straightConnector1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4593" name="TextBox 37">
                <a:extLst>
                  <a:ext uri="{FF2B5EF4-FFF2-40B4-BE49-F238E27FC236}">
                    <a16:creationId xmlns:a16="http://schemas.microsoft.com/office/drawing/2014/main" id="{956FDB5E-0CDA-414B-927B-3D225C2209C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06290" y="2409920"/>
                <a:ext cx="285683" cy="3689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9C009C"/>
                    </a:solidFill>
                    <a:latin typeface="+mn-lt"/>
                  </a:rPr>
                  <a:t>5</a:t>
                </a:r>
              </a:p>
            </p:txBody>
          </p:sp>
          <p:sp>
            <p:nvSpPr>
              <p:cNvPr id="24594" name="TextBox 38">
                <a:extLst>
                  <a:ext uri="{FF2B5EF4-FFF2-40B4-BE49-F238E27FC236}">
                    <a16:creationId xmlns:a16="http://schemas.microsoft.com/office/drawing/2014/main" id="{1B2C72BF-0F24-4540-BD2D-63AC0A6396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73643" y="1874315"/>
                <a:ext cx="269740" cy="3689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latin typeface="+mn-lt"/>
                  </a:rPr>
                  <a:t>s</a:t>
                </a:r>
              </a:p>
            </p:txBody>
          </p:sp>
          <p:sp>
            <p:nvSpPr>
              <p:cNvPr id="24595" name="TextBox 39">
                <a:extLst>
                  <a:ext uri="{FF2B5EF4-FFF2-40B4-BE49-F238E27FC236}">
                    <a16:creationId xmlns:a16="http://schemas.microsoft.com/office/drawing/2014/main" id="{817DAEEC-B88D-F849-B101-77CBD4C717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67583" y="2800731"/>
                <a:ext cx="298607" cy="3689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latin typeface="+mn-lt"/>
                  </a:rPr>
                  <a:t>u</a:t>
                </a:r>
              </a:p>
            </p:txBody>
          </p:sp>
        </p:grpSp>
        <p:sp>
          <p:nvSpPr>
            <p:cNvPr id="24589" name="TextBox 33">
              <a:extLst>
                <a:ext uri="{FF2B5EF4-FFF2-40B4-BE49-F238E27FC236}">
                  <a16:creationId xmlns:a16="http://schemas.microsoft.com/office/drawing/2014/main" id="{0D9A3B75-91BB-134A-A73F-0DF2593F56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42175" y="2116714"/>
              <a:ext cx="338697" cy="368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w</a:t>
              </a: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17F906E3-8DE0-F849-B1C0-B76861F33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Naïve Algorithm</a:t>
            </a:r>
          </a:p>
        </p:txBody>
      </p:sp>
      <p:sp>
        <p:nvSpPr>
          <p:cNvPr id="25602" name="TextBox 2">
            <a:extLst>
              <a:ext uri="{FF2B5EF4-FFF2-40B4-BE49-F238E27FC236}">
                <a16:creationId xmlns:a16="http://schemas.microsoft.com/office/drawing/2014/main" id="{D071D60B-2FA2-1849-BCFE-7B6182BCCB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3017838"/>
            <a:ext cx="174118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>
                <a:solidFill>
                  <a:srgbClr val="9C009C"/>
                </a:solidFill>
                <a:latin typeface="+mn-lt"/>
              </a:rPr>
              <a:t>Ω(n!) </a:t>
            </a:r>
            <a:r>
              <a:rPr lang="en-US" altLang="en-US" sz="3000">
                <a:latin typeface="+mn-lt"/>
              </a:rPr>
              <a:t>time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3B23CB2F-5FA7-B94F-8FC8-8D5EDB93B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Dijkstra’</a:t>
            </a:r>
            <a:r>
              <a:rPr lang="en-US" altLang="ja-JP">
                <a:ea typeface="ＭＳ Ｐゴシック" panose="020B0600070205080204" pitchFamily="34" charset="-128"/>
              </a:rPr>
              <a:t>s shortest path algorithm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26626" name="Picture 2">
            <a:extLst>
              <a:ext uri="{FF2B5EF4-FFF2-40B4-BE49-F238E27FC236}">
                <a16:creationId xmlns:a16="http://schemas.microsoft.com/office/drawing/2014/main" id="{54098DD4-9BEC-2A4F-87B6-FD58B8C27C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413" y="1287463"/>
            <a:ext cx="3963987" cy="528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4">
            <a:extLst>
              <a:ext uri="{FF2B5EF4-FFF2-40B4-BE49-F238E27FC236}">
                <a16:creationId xmlns:a16="http://schemas.microsoft.com/office/drawing/2014/main" id="{81BC2044-7886-034B-8DB5-ECE9FD24E8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1700" y="1298575"/>
            <a:ext cx="28908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t>E. W. Dijkstra (1930-2002)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BFF5ED30-D3EB-2A4A-9170-F2CAA3BDD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On to the board…</a:t>
            </a:r>
          </a:p>
        </p:txBody>
      </p:sp>
      <p:pic>
        <p:nvPicPr>
          <p:cNvPr id="28674" name="Picture 4" descr="Jul27-2008 062.JPG">
            <a:extLst>
              <a:ext uri="{FF2B5EF4-FFF2-40B4-BE49-F238E27FC236}">
                <a16:creationId xmlns:a16="http://schemas.microsoft.com/office/drawing/2014/main" id="{B4D5D255-3A8E-AC4A-9E51-5787019D3D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335213"/>
            <a:ext cx="2667000" cy="401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A1E5A9EE-4178-3F44-9CAF-5AA40DB0C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Interval Scheduling Problem</a:t>
            </a:r>
          </a:p>
        </p:txBody>
      </p:sp>
      <p:sp>
        <p:nvSpPr>
          <p:cNvPr id="16386" name="TextBox 2">
            <a:extLst>
              <a:ext uri="{FF2B5EF4-FFF2-40B4-BE49-F238E27FC236}">
                <a16:creationId xmlns:a16="http://schemas.microsoft.com/office/drawing/2014/main" id="{59E2E6A9-32D3-6C44-B434-43A38B11A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0150" y="2187575"/>
            <a:ext cx="525496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 b="1">
                <a:latin typeface="+mn-lt"/>
              </a:rPr>
              <a:t>Input: </a:t>
            </a:r>
            <a:r>
              <a:rPr lang="en-US" altLang="en-US" sz="2500">
                <a:solidFill>
                  <a:srgbClr val="960096"/>
                </a:solidFill>
                <a:latin typeface="+mn-lt"/>
              </a:rPr>
              <a:t>n</a:t>
            </a:r>
            <a:r>
              <a:rPr lang="en-US" altLang="en-US" sz="2500">
                <a:latin typeface="+mn-lt"/>
              </a:rPr>
              <a:t> intervals  </a:t>
            </a:r>
            <a:r>
              <a:rPr lang="en-US" altLang="en-US" sz="3000">
                <a:latin typeface="+mn-lt"/>
              </a:rPr>
              <a:t>[</a:t>
            </a:r>
            <a:r>
              <a:rPr lang="en-US" altLang="en-US" sz="2500">
                <a:solidFill>
                  <a:srgbClr val="960096"/>
                </a:solidFill>
                <a:latin typeface="+mn-lt"/>
              </a:rPr>
              <a:t>s(i), f(i)</a:t>
            </a:r>
            <a:r>
              <a:rPr lang="en-US" altLang="en-US" sz="3000">
                <a:latin typeface="+mn-lt"/>
              </a:rPr>
              <a:t>)</a:t>
            </a:r>
            <a:r>
              <a:rPr lang="en-US" altLang="en-US" sz="2500">
                <a:latin typeface="+mn-lt"/>
              </a:rPr>
              <a:t> for </a:t>
            </a:r>
            <a:r>
              <a:rPr lang="en-US" altLang="en-US" sz="2500">
                <a:solidFill>
                  <a:srgbClr val="960096"/>
                </a:solidFill>
                <a:latin typeface="+mn-lt"/>
              </a:rPr>
              <a:t>1≤ i ≤ n</a:t>
            </a:r>
          </a:p>
        </p:txBody>
      </p:sp>
      <p:sp>
        <p:nvSpPr>
          <p:cNvPr id="16387" name="TextBox 3">
            <a:extLst>
              <a:ext uri="{FF2B5EF4-FFF2-40B4-BE49-F238E27FC236}">
                <a16:creationId xmlns:a16="http://schemas.microsoft.com/office/drawing/2014/main" id="{80E9113D-A77E-0648-A43C-1210866ED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0150" y="3457575"/>
            <a:ext cx="4929811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 b="1">
                <a:latin typeface="+mn-lt"/>
              </a:rPr>
              <a:t>Output: </a:t>
            </a:r>
            <a:r>
              <a:rPr lang="en-US" altLang="en-US" sz="2500">
                <a:latin typeface="+mn-lt"/>
              </a:rPr>
              <a:t>A </a:t>
            </a:r>
            <a:r>
              <a:rPr lang="en-US" altLang="en-US" sz="2500" i="1">
                <a:latin typeface="+mn-lt"/>
              </a:rPr>
              <a:t>schedule</a:t>
            </a:r>
            <a:r>
              <a:rPr lang="en-US" altLang="en-US" sz="2500">
                <a:latin typeface="+mn-lt"/>
              </a:rPr>
              <a:t> </a:t>
            </a:r>
            <a:r>
              <a:rPr lang="en-US" altLang="en-US" sz="2500">
                <a:solidFill>
                  <a:srgbClr val="960096"/>
                </a:solidFill>
                <a:latin typeface="+mn-lt"/>
              </a:rPr>
              <a:t>S</a:t>
            </a:r>
            <a:r>
              <a:rPr lang="en-US" altLang="en-US" sz="2500">
                <a:latin typeface="+mn-lt"/>
              </a:rPr>
              <a:t> of the </a:t>
            </a:r>
            <a:r>
              <a:rPr lang="en-US" altLang="en-US" sz="2500">
                <a:solidFill>
                  <a:srgbClr val="960096"/>
                </a:solidFill>
                <a:latin typeface="+mn-lt"/>
              </a:rPr>
              <a:t>n</a:t>
            </a:r>
            <a:r>
              <a:rPr lang="en-US" altLang="en-US" sz="2500">
                <a:latin typeface="+mn-lt"/>
              </a:rPr>
              <a:t> intervals</a:t>
            </a:r>
          </a:p>
        </p:txBody>
      </p:sp>
      <p:sp>
        <p:nvSpPr>
          <p:cNvPr id="16388" name="TextBox 4">
            <a:extLst>
              <a:ext uri="{FF2B5EF4-FFF2-40B4-BE49-F238E27FC236}">
                <a16:creationId xmlns:a16="http://schemas.microsoft.com/office/drawing/2014/main" id="{C119591C-F932-3540-B0A5-242E09F4FC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9213" y="4271963"/>
            <a:ext cx="28152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No two intervals in </a:t>
            </a:r>
            <a:r>
              <a:rPr lang="en-US" altLang="en-US" sz="1800">
                <a:solidFill>
                  <a:srgbClr val="960096"/>
                </a:solidFill>
                <a:latin typeface="+mn-lt"/>
              </a:rPr>
              <a:t>S</a:t>
            </a:r>
            <a:r>
              <a:rPr lang="en-US" altLang="en-US" sz="1800">
                <a:latin typeface="+mn-lt"/>
              </a:rPr>
              <a:t> conflict</a:t>
            </a:r>
          </a:p>
        </p:txBody>
      </p:sp>
      <p:sp>
        <p:nvSpPr>
          <p:cNvPr id="16389" name="TextBox 5">
            <a:extLst>
              <a:ext uri="{FF2B5EF4-FFF2-40B4-BE49-F238E27FC236}">
                <a16:creationId xmlns:a16="http://schemas.microsoft.com/office/drawing/2014/main" id="{D07C0FEA-18AC-D648-86E3-4659AB0D5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9213" y="4933950"/>
            <a:ext cx="17524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60096"/>
                </a:solidFill>
                <a:latin typeface="+mn-lt"/>
              </a:rPr>
              <a:t>|S| </a:t>
            </a:r>
            <a:r>
              <a:rPr lang="en-US" altLang="en-US" sz="1800">
                <a:latin typeface="+mn-lt"/>
              </a:rPr>
              <a:t>is maximized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E2C0EFE-D9ED-544C-8D51-D4B032E80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605088"/>
            <a:ext cx="5526088" cy="3343275"/>
          </a:xfrm>
          <a:prstGeom prst="roundRect">
            <a:avLst>
              <a:gd name="adj" fmla="val 16667"/>
            </a:avLst>
          </a:prstGeom>
          <a:solidFill>
            <a:srgbClr val="F79646">
              <a:alpha val="58823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7410" name="Title 1">
            <a:extLst>
              <a:ext uri="{FF2B5EF4-FFF2-40B4-BE49-F238E27FC236}">
                <a16:creationId xmlns:a16="http://schemas.microsoft.com/office/drawing/2014/main" id="{0318094E-1856-3140-99F4-F51F7BD39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Analyzing the algorithm</a:t>
            </a:r>
          </a:p>
        </p:txBody>
      </p:sp>
      <p:sp>
        <p:nvSpPr>
          <p:cNvPr id="17411" name="TextBox 2">
            <a:extLst>
              <a:ext uri="{FF2B5EF4-FFF2-40B4-BE49-F238E27FC236}">
                <a16:creationId xmlns:a16="http://schemas.microsoft.com/office/drawing/2014/main" id="{F76F79A1-28CA-044A-B852-4F0E7F3A80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1779588"/>
            <a:ext cx="1806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  <a:latin typeface="+mn-lt"/>
              </a:rPr>
              <a:t>R</a:t>
            </a:r>
            <a:r>
              <a:rPr lang="en-US" altLang="en-US" sz="1800">
                <a:latin typeface="+mn-lt"/>
              </a:rPr>
              <a:t>: set of requests</a:t>
            </a:r>
          </a:p>
        </p:txBody>
      </p:sp>
      <p:sp>
        <p:nvSpPr>
          <p:cNvPr id="17412" name="TextBox 3">
            <a:extLst>
              <a:ext uri="{FF2B5EF4-FFF2-40B4-BE49-F238E27FC236}">
                <a16:creationId xmlns:a16="http://schemas.microsoft.com/office/drawing/2014/main" id="{AF2F4B1C-CD3F-DE42-81B5-3F2145D933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2681288"/>
            <a:ext cx="23968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Set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S</a:t>
            </a:r>
            <a:r>
              <a:rPr lang="en-US" altLang="en-US" sz="1800">
                <a:latin typeface="+mn-lt"/>
              </a:rPr>
              <a:t> to be the empty set</a:t>
            </a:r>
          </a:p>
        </p:txBody>
      </p:sp>
      <p:sp>
        <p:nvSpPr>
          <p:cNvPr id="17413" name="TextBox 4">
            <a:extLst>
              <a:ext uri="{FF2B5EF4-FFF2-40B4-BE49-F238E27FC236}">
                <a16:creationId xmlns:a16="http://schemas.microsoft.com/office/drawing/2014/main" id="{EDF415BA-5BEF-FC42-9778-B0F6499DC0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3244850"/>
            <a:ext cx="2133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While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R</a:t>
            </a:r>
            <a:r>
              <a:rPr lang="en-US" altLang="en-US" sz="1800">
                <a:latin typeface="+mn-lt"/>
              </a:rPr>
              <a:t> is not empty</a:t>
            </a:r>
          </a:p>
        </p:txBody>
      </p:sp>
      <p:sp>
        <p:nvSpPr>
          <p:cNvPr id="17414" name="TextBox 5">
            <a:extLst>
              <a:ext uri="{FF2B5EF4-FFF2-40B4-BE49-F238E27FC236}">
                <a16:creationId xmlns:a16="http://schemas.microsoft.com/office/drawing/2014/main" id="{C702CDFF-CB2F-514C-81EB-CAAD41EA94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688" y="3951288"/>
            <a:ext cx="4005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Choose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i</a:t>
            </a:r>
            <a:r>
              <a:rPr lang="en-US" altLang="en-US" sz="1800">
                <a:latin typeface="+mn-lt"/>
              </a:rPr>
              <a:t> in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R</a:t>
            </a:r>
            <a:r>
              <a:rPr lang="en-US" altLang="en-US" sz="1800">
                <a:latin typeface="+mn-lt"/>
              </a:rPr>
              <a:t> with the earliest finish time</a:t>
            </a:r>
          </a:p>
        </p:txBody>
      </p:sp>
      <p:sp>
        <p:nvSpPr>
          <p:cNvPr id="17415" name="TextBox 6">
            <a:extLst>
              <a:ext uri="{FF2B5EF4-FFF2-40B4-BE49-F238E27FC236}">
                <a16:creationId xmlns:a16="http://schemas.microsoft.com/office/drawing/2014/main" id="{08828D82-755C-FA48-B8EA-E3F52B93BE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688" y="4395788"/>
            <a:ext cx="10935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Add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i</a:t>
            </a:r>
            <a:r>
              <a:rPr lang="en-US" altLang="en-US" sz="1800">
                <a:latin typeface="+mn-lt"/>
              </a:rPr>
              <a:t> to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S</a:t>
            </a:r>
          </a:p>
        </p:txBody>
      </p:sp>
      <p:sp>
        <p:nvSpPr>
          <p:cNvPr id="17416" name="TextBox 7">
            <a:extLst>
              <a:ext uri="{FF2B5EF4-FFF2-40B4-BE49-F238E27FC236}">
                <a16:creationId xmlns:a16="http://schemas.microsoft.com/office/drawing/2014/main" id="{D5B9055D-685A-CC4D-8629-148781DFD0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688" y="4830763"/>
            <a:ext cx="4505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Remove all requests that conflict with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i</a:t>
            </a:r>
            <a:r>
              <a:rPr lang="en-US" altLang="en-US" sz="1800">
                <a:latin typeface="+mn-lt"/>
              </a:rPr>
              <a:t> from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R</a:t>
            </a:r>
          </a:p>
        </p:txBody>
      </p:sp>
      <p:sp>
        <p:nvSpPr>
          <p:cNvPr id="17417" name="TextBox 8">
            <a:extLst>
              <a:ext uri="{FF2B5EF4-FFF2-40B4-BE49-F238E27FC236}">
                <a16:creationId xmlns:a16="http://schemas.microsoft.com/office/drawing/2014/main" id="{5FA7A346-A4AA-0C4B-8DA9-CE545C6FD1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5405438"/>
            <a:ext cx="14466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Return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S* = S</a:t>
            </a:r>
          </a:p>
        </p:txBody>
      </p:sp>
      <p:sp>
        <p:nvSpPr>
          <p:cNvPr id="11" name="Cloud Callout 10">
            <a:extLst>
              <a:ext uri="{FF2B5EF4-FFF2-40B4-BE49-F238E27FC236}">
                <a16:creationId xmlns:a16="http://schemas.microsoft.com/office/drawing/2014/main" id="{C373EB7C-B52E-3044-86D6-C87F501670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3513" y="1779588"/>
            <a:ext cx="2173287" cy="1833562"/>
          </a:xfrm>
          <a:prstGeom prst="cloudCallout">
            <a:avLst>
              <a:gd name="adj1" fmla="val -15838"/>
              <a:gd name="adj2" fmla="val 38815"/>
            </a:avLst>
          </a:prstGeom>
          <a:solidFill>
            <a:srgbClr val="37609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rgbClr val="660066"/>
                </a:solidFill>
                <a:latin typeface="+mn-lt"/>
                <a:ea typeface="ＭＳ Ｐゴシック" charset="0"/>
                <a:cs typeface="ＭＳ Ｐゴシック" charset="0"/>
              </a:rPr>
              <a:t>S*</a:t>
            </a:r>
            <a:r>
              <a:rPr lang="en-US" dirty="0">
                <a:solidFill>
                  <a:srgbClr val="FFFFFF"/>
                </a:solidFill>
                <a:latin typeface="+mn-lt"/>
                <a:ea typeface="ＭＳ Ｐゴシック" charset="0"/>
                <a:cs typeface="ＭＳ Ｐゴシック" charset="0"/>
              </a:rPr>
              <a:t> has no conflicts</a:t>
            </a:r>
          </a:p>
        </p:txBody>
      </p:sp>
      <p:sp>
        <p:nvSpPr>
          <p:cNvPr id="12" name="Cloud Callout 11">
            <a:extLst>
              <a:ext uri="{FF2B5EF4-FFF2-40B4-BE49-F238E27FC236}">
                <a16:creationId xmlns:a16="http://schemas.microsoft.com/office/drawing/2014/main" id="{B04F5007-D865-1B41-B294-508722EFF3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3513" y="4321175"/>
            <a:ext cx="2486025" cy="1974850"/>
          </a:xfrm>
          <a:prstGeom prst="cloudCallout">
            <a:avLst>
              <a:gd name="adj1" fmla="val -12972"/>
              <a:gd name="adj2" fmla="val 43815"/>
            </a:avLst>
          </a:prstGeom>
          <a:solidFill>
            <a:srgbClr val="4F6228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660066"/>
                </a:solidFill>
                <a:latin typeface="+mn-lt"/>
                <a:ea typeface="ＭＳ Ｐゴシック" charset="0"/>
                <a:cs typeface="ＭＳ Ｐゴシック" charset="0"/>
              </a:rPr>
              <a:t>S*</a:t>
            </a:r>
            <a:r>
              <a:rPr lang="en-US" sz="2400" dirty="0">
                <a:solidFill>
                  <a:srgbClr val="FFFFFF"/>
                </a:solidFill>
                <a:latin typeface="+mn-lt"/>
                <a:ea typeface="ＭＳ Ｐゴシック" charset="0"/>
                <a:cs typeface="ＭＳ Ｐゴシック" charset="0"/>
              </a:rPr>
              <a:t> is an optimal solution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F150AA36-7CB2-4845-8A52-34F0091BF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Greedy </a:t>
            </a:r>
            <a:r>
              <a:rPr lang="ja-JP" altLang="en-US">
                <a:ea typeface="ＭＳ Ｐゴシック" panose="020B0600070205080204" pitchFamily="34" charset="-128"/>
              </a:rPr>
              <a:t>“</a:t>
            </a:r>
            <a:r>
              <a:rPr lang="en-US" altLang="ja-JP">
                <a:ea typeface="ＭＳ Ｐゴシック" panose="020B0600070205080204" pitchFamily="34" charset="-128"/>
              </a:rPr>
              <a:t>stays ahead</a:t>
            </a:r>
            <a:r>
              <a:rPr lang="ja-JP" altLang="en-US">
                <a:ea typeface="ＭＳ Ｐゴシック" panose="020B0600070205080204" pitchFamily="34" charset="-128"/>
              </a:rPr>
              <a:t>”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DF24E32A-1174-8848-9735-4DA3077EF1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475" y="1423988"/>
            <a:ext cx="537845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82FD23F-3BB6-0842-9539-2FD1BA44D5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3975" y="3484563"/>
            <a:ext cx="912813" cy="238125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Greedy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046A70-438B-0F47-9277-A97BC2C9AB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0525" y="5133975"/>
            <a:ext cx="608013" cy="239713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OPT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2732F-F2B6-DF74-3A04-B6ECD8324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stays ahead lemma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57E1C3-EF21-CD9A-5B2F-55AE22985125}"/>
              </a:ext>
            </a:extLst>
          </p:cNvPr>
          <p:cNvSpPr txBox="1"/>
          <p:nvPr/>
        </p:nvSpPr>
        <p:spPr>
          <a:xfrm>
            <a:off x="2853260" y="1515978"/>
            <a:ext cx="1718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+mn-lt"/>
              </a:rPr>
              <a:t>S</a:t>
            </a:r>
            <a:r>
              <a:rPr lang="en-US" sz="2400" baseline="30000" dirty="0">
                <a:solidFill>
                  <a:srgbClr val="7030A0"/>
                </a:solidFill>
                <a:latin typeface="+mn-lt"/>
              </a:rPr>
              <a:t>*</a:t>
            </a:r>
            <a:r>
              <a:rPr lang="en-US" sz="2400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2400" dirty="0">
                <a:latin typeface="+mn-lt"/>
              </a:rPr>
              <a:t>= {</a:t>
            </a:r>
            <a:r>
              <a:rPr lang="en-US" sz="2400" dirty="0">
                <a:solidFill>
                  <a:srgbClr val="7030A0"/>
                </a:solidFill>
                <a:latin typeface="+mn-lt"/>
              </a:rPr>
              <a:t>i</a:t>
            </a:r>
            <a:r>
              <a:rPr lang="en-US" sz="2400" baseline="-25000" dirty="0">
                <a:solidFill>
                  <a:srgbClr val="7030A0"/>
                </a:solidFill>
                <a:latin typeface="+mn-lt"/>
              </a:rPr>
              <a:t>1</a:t>
            </a:r>
            <a:r>
              <a:rPr lang="en-US" sz="2400" dirty="0">
                <a:solidFill>
                  <a:srgbClr val="7030A0"/>
                </a:solidFill>
                <a:latin typeface="+mn-lt"/>
              </a:rPr>
              <a:t>,..,i</a:t>
            </a:r>
            <a:r>
              <a:rPr lang="en-US" sz="2400" baseline="-25000" dirty="0">
                <a:solidFill>
                  <a:srgbClr val="7030A0"/>
                </a:solidFill>
                <a:latin typeface="+mn-lt"/>
              </a:rPr>
              <a:t>k</a:t>
            </a:r>
            <a:r>
              <a:rPr lang="en-US" sz="2400" dirty="0">
                <a:latin typeface="+mn-lt"/>
              </a:rPr>
              <a:t>}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C7936F-3D03-0819-815C-EDD4A4E4BED7}"/>
              </a:ext>
            </a:extLst>
          </p:cNvPr>
          <p:cNvSpPr txBox="1"/>
          <p:nvPr/>
        </p:nvSpPr>
        <p:spPr>
          <a:xfrm>
            <a:off x="2853260" y="2046440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+mn-lt"/>
              </a:rPr>
              <a:t>O </a:t>
            </a:r>
            <a:r>
              <a:rPr lang="en-US" sz="2400" dirty="0">
                <a:latin typeface="+mn-lt"/>
              </a:rPr>
              <a:t>= {</a:t>
            </a:r>
            <a:r>
              <a:rPr lang="en-US" sz="2400" dirty="0">
                <a:solidFill>
                  <a:srgbClr val="7030A0"/>
                </a:solidFill>
                <a:latin typeface="+mn-lt"/>
              </a:rPr>
              <a:t>j</a:t>
            </a:r>
            <a:r>
              <a:rPr lang="en-US" sz="2400" baseline="-25000" dirty="0">
                <a:solidFill>
                  <a:srgbClr val="7030A0"/>
                </a:solidFill>
                <a:latin typeface="+mn-lt"/>
              </a:rPr>
              <a:t>1</a:t>
            </a:r>
            <a:r>
              <a:rPr lang="en-US" sz="2400" dirty="0">
                <a:solidFill>
                  <a:srgbClr val="7030A0"/>
                </a:solidFill>
                <a:latin typeface="+mn-lt"/>
              </a:rPr>
              <a:t>,..,j</a:t>
            </a:r>
            <a:r>
              <a:rPr lang="en-US" sz="2400" baseline="-25000" dirty="0">
                <a:solidFill>
                  <a:srgbClr val="7030A0"/>
                </a:solidFill>
                <a:latin typeface="+mn-lt"/>
              </a:rPr>
              <a:t>m</a:t>
            </a:r>
            <a:r>
              <a:rPr lang="en-US" sz="2400" dirty="0">
                <a:latin typeface="+mn-lt"/>
              </a:rPr>
              <a:t>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33A1FF6-99CE-9C64-BA01-85500773A903}"/>
                  </a:ext>
                </a:extLst>
              </p:cNvPr>
              <p:cNvSpPr txBox="1"/>
              <p:nvPr/>
            </p:nvSpPr>
            <p:spPr>
              <a:xfrm>
                <a:off x="1503947" y="2971800"/>
                <a:ext cx="26845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+mn-lt"/>
                  </a:rPr>
                  <a:t>Lemma 1: For all </a:t>
                </a:r>
                <a:r>
                  <a:rPr lang="en-US" dirty="0">
                    <a:solidFill>
                      <a:srgbClr val="7030A0"/>
                    </a:solidFill>
                    <a:latin typeface="+mn-lt"/>
                  </a:rPr>
                  <a:t>1</a:t>
                </a:r>
                <a:r>
                  <a:rPr lang="en-US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>
                    <a:latin typeface="+mn-lt"/>
                  </a:rPr>
                  <a:t> </a:t>
                </a:r>
                <a:r>
                  <a:rPr lang="en-US" dirty="0">
                    <a:solidFill>
                      <a:srgbClr val="7030A0"/>
                    </a:solidFill>
                    <a:latin typeface="+mn-lt"/>
                  </a:rPr>
                  <a:t>k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33A1FF6-99CE-9C64-BA01-85500773A9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947" y="2971800"/>
                <a:ext cx="2684581" cy="369332"/>
              </a:xfrm>
              <a:prstGeom prst="rect">
                <a:avLst/>
              </a:prstGeom>
              <a:blipFill>
                <a:blip r:embed="rId2"/>
                <a:stretch>
                  <a:fillRect l="-1887" t="-10000" r="-943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9839281-62CA-047D-1B02-47962531B936}"/>
                  </a:ext>
                </a:extLst>
              </p:cNvPr>
              <p:cNvSpPr txBox="1"/>
              <p:nvPr/>
            </p:nvSpPr>
            <p:spPr>
              <a:xfrm>
                <a:off x="2652849" y="3543217"/>
                <a:ext cx="173957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rgbClr val="7030A0"/>
                    </a:solidFill>
                    <a:latin typeface="+mn-lt"/>
                  </a:rPr>
                  <a:t>f(</a:t>
                </a:r>
                <a:r>
                  <a:rPr lang="en-US" sz="2800" dirty="0" err="1">
                    <a:solidFill>
                      <a:srgbClr val="7030A0"/>
                    </a:solidFill>
                    <a:latin typeface="+mn-lt"/>
                  </a:rPr>
                  <a:t>i</a:t>
                </a:r>
                <a14:m>
                  <m:oMath xmlns:m="http://schemas.openxmlformats.org/officeDocument/2006/math">
                    <m:r>
                      <a:rPr lang="en-US" sz="2800" i="1" baseline="-2500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sz="2800" dirty="0">
                    <a:solidFill>
                      <a:srgbClr val="7030A0"/>
                    </a:solidFill>
                    <a:latin typeface="+mn-lt"/>
                  </a:rPr>
                  <a:t>)</a:t>
                </a:r>
                <a:r>
                  <a:rPr lang="en-US" sz="2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800" dirty="0">
                    <a:latin typeface="+mn-lt"/>
                  </a:rPr>
                  <a:t> </a:t>
                </a:r>
                <a:r>
                  <a:rPr lang="en-US" sz="2800" dirty="0">
                    <a:solidFill>
                      <a:srgbClr val="7030A0"/>
                    </a:solidFill>
                    <a:latin typeface="+mn-lt"/>
                  </a:rPr>
                  <a:t>f(j</a:t>
                </a:r>
                <a14:m>
                  <m:oMath xmlns:m="http://schemas.openxmlformats.org/officeDocument/2006/math">
                    <m:r>
                      <a:rPr lang="en-US" sz="2800" i="1" baseline="-2500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sz="2800" dirty="0">
                    <a:solidFill>
                      <a:srgbClr val="7030A0"/>
                    </a:solidFill>
                    <a:latin typeface="+mn-lt"/>
                  </a:rPr>
                  <a:t>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9839281-62CA-047D-1B02-47962531B9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2849" y="3543217"/>
                <a:ext cx="1739579" cy="523220"/>
              </a:xfrm>
              <a:prstGeom prst="rect">
                <a:avLst/>
              </a:prstGeom>
              <a:blipFill>
                <a:blip r:embed="rId3"/>
                <a:stretch>
                  <a:fillRect l="-7194" t="-9302" r="-2878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503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AE10741D-E7BF-E14D-ACF3-D763739E1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Questions?</a:t>
            </a:r>
          </a:p>
        </p:txBody>
      </p:sp>
      <p:pic>
        <p:nvPicPr>
          <p:cNvPr id="23554" name="Picture 4">
            <a:extLst>
              <a:ext uri="{FF2B5EF4-FFF2-40B4-BE49-F238E27FC236}">
                <a16:creationId xmlns:a16="http://schemas.microsoft.com/office/drawing/2014/main" id="{FA767013-AA5F-EE43-8849-30800DAAF1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263" y="1331913"/>
            <a:ext cx="3530600" cy="532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E2C0EFE-D9ED-544C-8D51-D4B032E80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605088"/>
            <a:ext cx="5526088" cy="3343275"/>
          </a:xfrm>
          <a:prstGeom prst="roundRect">
            <a:avLst>
              <a:gd name="adj" fmla="val 16667"/>
            </a:avLst>
          </a:prstGeom>
          <a:solidFill>
            <a:srgbClr val="F79646">
              <a:alpha val="58823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7410" name="Title 1">
            <a:extLst>
              <a:ext uri="{FF2B5EF4-FFF2-40B4-BE49-F238E27FC236}">
                <a16:creationId xmlns:a16="http://schemas.microsoft.com/office/drawing/2014/main" id="{0318094E-1856-3140-99F4-F51F7BD39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Runtime analysis of Greedy Algo.</a:t>
            </a:r>
          </a:p>
        </p:txBody>
      </p:sp>
      <p:sp>
        <p:nvSpPr>
          <p:cNvPr id="17411" name="TextBox 2">
            <a:extLst>
              <a:ext uri="{FF2B5EF4-FFF2-40B4-BE49-F238E27FC236}">
                <a16:creationId xmlns:a16="http://schemas.microsoft.com/office/drawing/2014/main" id="{F76F79A1-28CA-044A-B852-4F0E7F3A80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1779588"/>
            <a:ext cx="1806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  <a:latin typeface="+mn-lt"/>
              </a:rPr>
              <a:t>R</a:t>
            </a:r>
            <a:r>
              <a:rPr lang="en-US" altLang="en-US" sz="1800">
                <a:latin typeface="+mn-lt"/>
              </a:rPr>
              <a:t>: set of requests</a:t>
            </a:r>
          </a:p>
        </p:txBody>
      </p:sp>
      <p:sp>
        <p:nvSpPr>
          <p:cNvPr id="17412" name="TextBox 3">
            <a:extLst>
              <a:ext uri="{FF2B5EF4-FFF2-40B4-BE49-F238E27FC236}">
                <a16:creationId xmlns:a16="http://schemas.microsoft.com/office/drawing/2014/main" id="{AF2F4B1C-CD3F-DE42-81B5-3F2145D933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2681288"/>
            <a:ext cx="23968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Set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S</a:t>
            </a:r>
            <a:r>
              <a:rPr lang="en-US" altLang="en-US" sz="1800">
                <a:latin typeface="+mn-lt"/>
              </a:rPr>
              <a:t> to be the empty set</a:t>
            </a:r>
          </a:p>
        </p:txBody>
      </p:sp>
      <p:sp>
        <p:nvSpPr>
          <p:cNvPr id="17413" name="TextBox 4">
            <a:extLst>
              <a:ext uri="{FF2B5EF4-FFF2-40B4-BE49-F238E27FC236}">
                <a16:creationId xmlns:a16="http://schemas.microsoft.com/office/drawing/2014/main" id="{EDF415BA-5BEF-FC42-9778-B0F6499DC0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3244850"/>
            <a:ext cx="2133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While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R</a:t>
            </a:r>
            <a:r>
              <a:rPr lang="en-US" altLang="en-US" sz="1800">
                <a:latin typeface="+mn-lt"/>
              </a:rPr>
              <a:t> is not empty</a:t>
            </a:r>
          </a:p>
        </p:txBody>
      </p:sp>
      <p:sp>
        <p:nvSpPr>
          <p:cNvPr id="17414" name="TextBox 5">
            <a:extLst>
              <a:ext uri="{FF2B5EF4-FFF2-40B4-BE49-F238E27FC236}">
                <a16:creationId xmlns:a16="http://schemas.microsoft.com/office/drawing/2014/main" id="{C702CDFF-CB2F-514C-81EB-CAAD41EA94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688" y="3951288"/>
            <a:ext cx="4005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Choose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i</a:t>
            </a:r>
            <a:r>
              <a:rPr lang="en-US" altLang="en-US" sz="1800">
                <a:latin typeface="+mn-lt"/>
              </a:rPr>
              <a:t> in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R</a:t>
            </a:r>
            <a:r>
              <a:rPr lang="en-US" altLang="en-US" sz="1800">
                <a:latin typeface="+mn-lt"/>
              </a:rPr>
              <a:t> with the earliest finish time</a:t>
            </a:r>
          </a:p>
        </p:txBody>
      </p:sp>
      <p:sp>
        <p:nvSpPr>
          <p:cNvPr id="17415" name="TextBox 6">
            <a:extLst>
              <a:ext uri="{FF2B5EF4-FFF2-40B4-BE49-F238E27FC236}">
                <a16:creationId xmlns:a16="http://schemas.microsoft.com/office/drawing/2014/main" id="{08828D82-755C-FA48-B8EA-E3F52B93BE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688" y="4395788"/>
            <a:ext cx="10935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Add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i</a:t>
            </a:r>
            <a:r>
              <a:rPr lang="en-US" altLang="en-US" sz="1800">
                <a:latin typeface="+mn-lt"/>
              </a:rPr>
              <a:t> to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S</a:t>
            </a:r>
          </a:p>
        </p:txBody>
      </p:sp>
      <p:sp>
        <p:nvSpPr>
          <p:cNvPr id="17416" name="TextBox 7">
            <a:extLst>
              <a:ext uri="{FF2B5EF4-FFF2-40B4-BE49-F238E27FC236}">
                <a16:creationId xmlns:a16="http://schemas.microsoft.com/office/drawing/2014/main" id="{D5B9055D-685A-CC4D-8629-148781DFD0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688" y="4830763"/>
            <a:ext cx="4505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Remove all requests that conflict with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i</a:t>
            </a:r>
            <a:r>
              <a:rPr lang="en-US" altLang="en-US" sz="1800">
                <a:latin typeface="+mn-lt"/>
              </a:rPr>
              <a:t> from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R</a:t>
            </a:r>
          </a:p>
        </p:txBody>
      </p:sp>
      <p:sp>
        <p:nvSpPr>
          <p:cNvPr id="17417" name="TextBox 8">
            <a:extLst>
              <a:ext uri="{FF2B5EF4-FFF2-40B4-BE49-F238E27FC236}">
                <a16:creationId xmlns:a16="http://schemas.microsoft.com/office/drawing/2014/main" id="{5FA7A346-A4AA-0C4B-8DA9-CE545C6FD1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5405438"/>
            <a:ext cx="14466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Return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S* = S</a:t>
            </a:r>
          </a:p>
        </p:txBody>
      </p:sp>
      <p:sp>
        <p:nvSpPr>
          <p:cNvPr id="2" name="Rectangular Callout 1">
            <a:extLst>
              <a:ext uri="{FF2B5EF4-FFF2-40B4-BE49-F238E27FC236}">
                <a16:creationId xmlns:a16="http://schemas.microsoft.com/office/drawing/2014/main" id="{97C85B4B-5A0C-424F-9215-7BE8068E118C}"/>
              </a:ext>
            </a:extLst>
          </p:cNvPr>
          <p:cNvSpPr/>
          <p:nvPr/>
        </p:nvSpPr>
        <p:spPr>
          <a:xfrm>
            <a:off x="3688422" y="1962364"/>
            <a:ext cx="708917" cy="390418"/>
          </a:xfrm>
          <a:prstGeom prst="wedgeRectCallout">
            <a:avLst>
              <a:gd name="adj1" fmla="val -86050"/>
              <a:gd name="adj2" fmla="val 188816"/>
            </a:avLst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O(1)</a:t>
            </a:r>
          </a:p>
        </p:txBody>
      </p:sp>
      <p:sp>
        <p:nvSpPr>
          <p:cNvPr id="14" name="Rectangular Callout 13">
            <a:extLst>
              <a:ext uri="{FF2B5EF4-FFF2-40B4-BE49-F238E27FC236}">
                <a16:creationId xmlns:a16="http://schemas.microsoft.com/office/drawing/2014/main" id="{6201A461-21B6-A448-BE85-0DF04FBAF572}"/>
              </a:ext>
            </a:extLst>
          </p:cNvPr>
          <p:cNvSpPr/>
          <p:nvPr/>
        </p:nvSpPr>
        <p:spPr>
          <a:xfrm>
            <a:off x="4860033" y="2643242"/>
            <a:ext cx="2866133" cy="390418"/>
          </a:xfrm>
          <a:prstGeom prst="wedgeRectCallout">
            <a:avLst>
              <a:gd name="adj1" fmla="val -111977"/>
              <a:gd name="adj2" fmla="val 151974"/>
            </a:avLst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Repeated at most n times</a:t>
            </a:r>
          </a:p>
        </p:txBody>
      </p:sp>
      <p:sp>
        <p:nvSpPr>
          <p:cNvPr id="15" name="Rectangular Callout 14">
            <a:extLst>
              <a:ext uri="{FF2B5EF4-FFF2-40B4-BE49-F238E27FC236}">
                <a16:creationId xmlns:a16="http://schemas.microsoft.com/office/drawing/2014/main" id="{DBAB5909-E2A7-A245-8FF4-AD3B052DFF5A}"/>
              </a:ext>
            </a:extLst>
          </p:cNvPr>
          <p:cNvSpPr/>
          <p:nvPr/>
        </p:nvSpPr>
        <p:spPr>
          <a:xfrm>
            <a:off x="547241" y="3862495"/>
            <a:ext cx="708917" cy="390418"/>
          </a:xfrm>
          <a:prstGeom prst="wedgeRectCallout">
            <a:avLst>
              <a:gd name="adj1" fmla="val 102356"/>
              <a:gd name="adj2" fmla="val 144079"/>
            </a:avLst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O(1)</a:t>
            </a:r>
          </a:p>
        </p:txBody>
      </p:sp>
      <p:sp>
        <p:nvSpPr>
          <p:cNvPr id="16" name="Rectangular Callout 15">
            <a:extLst>
              <a:ext uri="{FF2B5EF4-FFF2-40B4-BE49-F238E27FC236}">
                <a16:creationId xmlns:a16="http://schemas.microsoft.com/office/drawing/2014/main" id="{F23B5F46-D1B5-9D42-A521-886980740EC8}"/>
              </a:ext>
            </a:extLst>
          </p:cNvPr>
          <p:cNvSpPr/>
          <p:nvPr/>
        </p:nvSpPr>
        <p:spPr>
          <a:xfrm>
            <a:off x="6293099" y="3429000"/>
            <a:ext cx="708917" cy="390418"/>
          </a:xfrm>
          <a:prstGeom prst="wedgeRectCallout">
            <a:avLst>
              <a:gd name="adj1" fmla="val -162862"/>
              <a:gd name="adj2" fmla="val 146711"/>
            </a:avLst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O(n)</a:t>
            </a:r>
          </a:p>
        </p:txBody>
      </p:sp>
      <p:sp>
        <p:nvSpPr>
          <p:cNvPr id="17" name="Rectangular Callout 16">
            <a:extLst>
              <a:ext uri="{FF2B5EF4-FFF2-40B4-BE49-F238E27FC236}">
                <a16:creationId xmlns:a16="http://schemas.microsoft.com/office/drawing/2014/main" id="{1EFB8318-3C8D-BD45-BAB9-41A4B46810C3}"/>
              </a:ext>
            </a:extLst>
          </p:cNvPr>
          <p:cNvSpPr/>
          <p:nvPr/>
        </p:nvSpPr>
        <p:spPr>
          <a:xfrm>
            <a:off x="6735317" y="4277244"/>
            <a:ext cx="708917" cy="390418"/>
          </a:xfrm>
          <a:prstGeom prst="wedgeRectCallout">
            <a:avLst>
              <a:gd name="adj1" fmla="val -162862"/>
              <a:gd name="adj2" fmla="val 146711"/>
            </a:avLst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O(n)</a:t>
            </a:r>
          </a:p>
        </p:txBody>
      </p:sp>
      <p:sp>
        <p:nvSpPr>
          <p:cNvPr id="18" name="Rectangular Callout 17">
            <a:extLst>
              <a:ext uri="{FF2B5EF4-FFF2-40B4-BE49-F238E27FC236}">
                <a16:creationId xmlns:a16="http://schemas.microsoft.com/office/drawing/2014/main" id="{3EA6E63C-EC9A-474F-AB61-96C95737772C}"/>
              </a:ext>
            </a:extLst>
          </p:cNvPr>
          <p:cNvSpPr/>
          <p:nvPr/>
        </p:nvSpPr>
        <p:spPr>
          <a:xfrm>
            <a:off x="3848279" y="5923069"/>
            <a:ext cx="708917" cy="390418"/>
          </a:xfrm>
          <a:prstGeom prst="wedgeRectCallout">
            <a:avLst>
              <a:gd name="adj1" fmla="val -246920"/>
              <a:gd name="adj2" fmla="val -124342"/>
            </a:avLst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O(n)</a:t>
            </a:r>
          </a:p>
        </p:txBody>
      </p:sp>
      <p:sp>
        <p:nvSpPr>
          <p:cNvPr id="3" name="Cloud Callout 2">
            <a:extLst>
              <a:ext uri="{FF2B5EF4-FFF2-40B4-BE49-F238E27FC236}">
                <a16:creationId xmlns:a16="http://schemas.microsoft.com/office/drawing/2014/main" id="{9B32604B-E7C4-7543-A949-AB6129AFD92E}"/>
              </a:ext>
            </a:extLst>
          </p:cNvPr>
          <p:cNvSpPr/>
          <p:nvPr/>
        </p:nvSpPr>
        <p:spPr>
          <a:xfrm>
            <a:off x="6927851" y="4667662"/>
            <a:ext cx="1951483" cy="1731411"/>
          </a:xfrm>
          <a:prstGeom prst="cloudCallout">
            <a:avLst>
              <a:gd name="adj1" fmla="val -83484"/>
              <a:gd name="adj2" fmla="val -36343"/>
            </a:avLst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Overall: O(n) + n*O(n) = O(n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F976037A-5F40-E14B-AFCE-EA8EF3688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27650" name="Picture 5">
            <a:extLst>
              <a:ext uri="{FF2B5EF4-FFF2-40B4-BE49-F238E27FC236}">
                <a16:creationId xmlns:a16="http://schemas.microsoft.com/office/drawing/2014/main" id="{98B288DC-120A-824D-ACAB-BC1162B93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173163"/>
            <a:ext cx="7985125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8184</TotalTime>
  <Words>725</Words>
  <Application>Microsoft Macintosh PowerPoint</Application>
  <PresentationFormat>On-screen Show (4:3)</PresentationFormat>
  <Paragraphs>165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ＭＳ Ｐゴシック</vt:lpstr>
      <vt:lpstr>Arial</vt:lpstr>
      <vt:lpstr>Calibri</vt:lpstr>
      <vt:lpstr>Cambria Math</vt:lpstr>
      <vt:lpstr>Garamond</vt:lpstr>
      <vt:lpstr>Office Theme</vt:lpstr>
      <vt:lpstr>Lecture 18</vt:lpstr>
      <vt:lpstr>Grading update</vt:lpstr>
      <vt:lpstr>Interval Scheduling Problem</vt:lpstr>
      <vt:lpstr>Analyzing the algorithm</vt:lpstr>
      <vt:lpstr>Greedy “stays ahead”</vt:lpstr>
      <vt:lpstr>Greedy stays ahead lemma</vt:lpstr>
      <vt:lpstr>Questions?</vt:lpstr>
      <vt:lpstr>Runtime analysis of Greedy Algo.</vt:lpstr>
      <vt:lpstr>Questions/Comments?</vt:lpstr>
      <vt:lpstr>Algorithm implementation</vt:lpstr>
      <vt:lpstr>The final algo</vt:lpstr>
      <vt:lpstr>Questions/Comments?</vt:lpstr>
      <vt:lpstr>Reading Assignment</vt:lpstr>
      <vt:lpstr>The “real” end of Semester blues</vt:lpstr>
      <vt:lpstr>The “real” end of Semester blues</vt:lpstr>
      <vt:lpstr>The algorithmic task</vt:lpstr>
      <vt:lpstr>Scheduling to minimize lateness</vt:lpstr>
      <vt:lpstr>One possible schedule</vt:lpstr>
      <vt:lpstr>Minimizing Max Lateness</vt:lpstr>
      <vt:lpstr>Rest of today</vt:lpstr>
      <vt:lpstr>Reading Assignment</vt:lpstr>
      <vt:lpstr>Shortest Path problem</vt:lpstr>
      <vt:lpstr>Naïve Algorithm</vt:lpstr>
      <vt:lpstr>Dijkstra’s shortest path algorithm</vt:lpstr>
      <vt:lpstr>On to the board…</vt:lpstr>
    </vt:vector>
  </TitlesOfParts>
  <Company>UB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23</dc:title>
  <dc:creator>Atri</dc:creator>
  <cp:lastModifiedBy>Atri Rudra</cp:lastModifiedBy>
  <cp:revision>46</cp:revision>
  <dcterms:created xsi:type="dcterms:W3CDTF">2011-10-24T01:14:33Z</dcterms:created>
  <dcterms:modified xsi:type="dcterms:W3CDTF">2024-10-11T16:21:51Z</dcterms:modified>
</cp:coreProperties>
</file>