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478" r:id="rId3"/>
    <p:sldId id="480" r:id="rId4"/>
    <p:sldId id="481" r:id="rId5"/>
    <p:sldId id="479" r:id="rId6"/>
    <p:sldId id="460" r:id="rId7"/>
    <p:sldId id="482" r:id="rId8"/>
    <p:sldId id="454" r:id="rId9"/>
    <p:sldId id="270" r:id="rId10"/>
    <p:sldId id="260" r:id="rId11"/>
    <p:sldId id="474" r:id="rId12"/>
    <p:sldId id="434" r:id="rId13"/>
    <p:sldId id="262" r:id="rId14"/>
    <p:sldId id="455" r:id="rId15"/>
    <p:sldId id="274" r:id="rId16"/>
    <p:sldId id="271" r:id="rId17"/>
    <p:sldId id="263" r:id="rId18"/>
    <p:sldId id="420" r:id="rId19"/>
    <p:sldId id="266" r:id="rId20"/>
    <p:sldId id="267" r:id="rId21"/>
    <p:sldId id="268" r:id="rId22"/>
    <p:sldId id="269" r:id="rId2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64"/>
    <p:restoredTop sz="94669"/>
  </p:normalViewPr>
  <p:slideViewPr>
    <p:cSldViewPr snapToGrid="0" snapToObjects="1">
      <p:cViewPr varScale="1">
        <p:scale>
          <a:sx n="114" d="100"/>
          <a:sy n="114" d="100"/>
        </p:scale>
        <p:origin x="1424" y="168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3D04D8-44C5-6D42-9792-77F2745D34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748849-5921-E746-BBC3-BD8B13CD24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0160E7F-FC99-BF45-A3D9-EF97C23548EB}" type="datetimeFigureOut">
              <a:rPr lang="en-US"/>
              <a:pPr>
                <a:defRPr/>
              </a:pPr>
              <a:t>10/20/24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1F41A6-9130-1B49-AF86-E1CB0E9F74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4E266A-17F4-164A-9752-D4E2333BAD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C9EFB4F-A7EA-9142-A1A5-2F496A45EA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602D315-09F0-3C4F-92B5-4828D8396F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E03936-2451-BA43-A728-4C5296B7BDA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41A5454-D079-3040-82AC-476EB886AC2A}" type="datetimeFigureOut">
              <a:rPr lang="en-US"/>
              <a:pPr>
                <a:defRPr/>
              </a:pPr>
              <a:t>10/20/24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71C9B19-0782-384E-8BFE-D2DF77F618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5159F02-FF89-464C-87E3-4C7AE0835C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CF5271-2662-7D4F-8D3C-AC3E776A27D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B79E30-8319-4B47-B283-BACBB5F3C2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D310D22-CDF5-1947-BF3F-C612565C659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310D22-CDF5-1947-BF3F-C612565C6599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7357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5050E-04B1-614F-9C2E-AF7F85B66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5FD64-D466-784B-8454-F10702704B3E}" type="datetime1">
              <a:rPr lang="en-US" altLang="en-US"/>
              <a:pPr>
                <a:defRPr/>
              </a:pPr>
              <a:t>10/20/24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1BEA9-472E-4C4B-9377-52AB46ED5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4431B-6DD4-B142-A7A3-0F01AE608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00BBE-3B05-CE43-8648-2F58EADD25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9901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55768-BF20-D04E-AA18-B9756C1AF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75D5D-B354-1E43-B524-9AC4005645AB}" type="datetime1">
              <a:rPr lang="en-US" altLang="en-US"/>
              <a:pPr>
                <a:defRPr/>
              </a:pPr>
              <a:t>10/20/24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E7F06-F46F-BD49-8699-4D3CF5233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9FA62-19E7-FE4A-9016-C6EAC2528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5E09D-2CA1-F641-9672-D73D7915F5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6322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4A734-88F2-624F-8CB5-93D71ED8C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7451A-B1CC-E249-9C81-DF8C6C084B4E}" type="datetime1">
              <a:rPr lang="en-US" altLang="en-US"/>
              <a:pPr>
                <a:defRPr/>
              </a:pPr>
              <a:t>10/20/24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E0BD71-AFB9-9A46-893C-475BEEEC5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0AB03-8DCA-6148-81AE-059244962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5633B-AFC0-514A-84A0-929ECEDB4F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037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580D6-1975-784B-A66F-040A1F352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45DF8-DE78-A14E-AE3B-1C275200CF23}" type="datetime1">
              <a:rPr lang="en-US" altLang="en-US"/>
              <a:pPr>
                <a:defRPr/>
              </a:pPr>
              <a:t>10/20/24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A3AF1-2531-3644-9750-CE4DA1F2B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F5DF4-4211-7148-84AC-B26FAF816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32565-04AC-1645-A2B9-E9F32AF28C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535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2D9E5-E775-C146-ADDC-D38565E45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DCDA6-C7FE-5D48-BEEE-E1DD30D8C2BA}" type="datetime1">
              <a:rPr lang="en-US" altLang="en-US"/>
              <a:pPr>
                <a:defRPr/>
              </a:pPr>
              <a:t>10/20/24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13206-4B79-B141-8B37-36E3894A5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35943-CFD0-6D4F-AA02-8B610AB8C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975FE-BFEF-E24D-9465-17697742B6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9488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318A55D-F5D2-A549-BAC8-5C6725BEC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E2831-6D99-E042-9C52-593C5C2C500F}" type="datetime1">
              <a:rPr lang="en-US" altLang="en-US"/>
              <a:pPr>
                <a:defRPr/>
              </a:pPr>
              <a:t>10/20/24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9325A86-24FD-EE4E-B059-0D454EE0C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9666CB2-2174-FD4E-8DBB-A1C942AD4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71D5B-5884-0545-9591-87C5DAEEFE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020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63AF4B4-85AD-0649-8DC6-7B6D6CCA4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6844B-325A-2B48-8366-BA27E7692F44}" type="datetime1">
              <a:rPr lang="en-US" altLang="en-US"/>
              <a:pPr>
                <a:defRPr/>
              </a:pPr>
              <a:t>10/20/24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E823972-2328-B24B-A68D-98B7728D4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7352D87-3368-0D45-9EC1-E9DED829F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0115C-835B-8F46-BDA3-09C01025C1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3937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A7CC9EA-29E3-C247-98F9-2C3250CCD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52CD4-3E0F-2949-AAD7-70DC9378EC04}" type="datetime1">
              <a:rPr lang="en-US" altLang="en-US"/>
              <a:pPr>
                <a:defRPr/>
              </a:pPr>
              <a:t>10/20/24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744EC5C-95F5-334F-B050-62097AD7F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CAC3FE7-4BBA-0342-BB11-44E8958DA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277C8-7B7B-6642-AB7C-3D440072B2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085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63D3017-1DA7-3B4C-8DF0-CA80304A5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506B2-E5ED-CD46-BD7C-B75FF840CA63}" type="datetime1">
              <a:rPr lang="en-US" altLang="en-US"/>
              <a:pPr>
                <a:defRPr/>
              </a:pPr>
              <a:t>10/20/24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F3C6B00-8BE4-E64A-AB29-0FDD5CB50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2918EBB-925C-504B-A06E-993BD6F0F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EFF8C-0810-FE4C-8D43-24EA00D092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1813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9AD1A30-EE2C-674F-9435-52026BBA0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61495-301E-3D4A-9DFC-00411FC35B0C}" type="datetime1">
              <a:rPr lang="en-US" altLang="en-US"/>
              <a:pPr>
                <a:defRPr/>
              </a:pPr>
              <a:t>10/20/24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C2A4CC2-D56F-7D4D-AECF-93D6A650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3D3F2D-3DB6-A346-B2D5-688584441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AF769-FF33-AA41-B1EA-6C002C1578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276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A1F81F9-1D41-134C-8356-918049BE3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EA2AE-D087-9949-9D0D-C683683D3D0B}" type="datetime1">
              <a:rPr lang="en-US" altLang="en-US"/>
              <a:pPr>
                <a:defRPr/>
              </a:pPr>
              <a:t>10/20/24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B010701-C978-2348-9E2E-ACC97D8A4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46DE846-C674-9C48-882D-5D04F2EB0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C9289E-4D6E-7749-8F34-F0DDDA6171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8566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C511CF4-11DA-EB45-A199-CA5F3B70A77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CBFDA2C-5517-7146-8EB3-225684172F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F75F0-4568-764D-B7E3-1CF07BB018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3B429135-6526-C74C-97BF-C2CFC95AF5D5}" type="datetime1">
              <a:rPr lang="en-US" altLang="en-US"/>
              <a:pPr>
                <a:defRPr/>
              </a:pPr>
              <a:t>10/20/24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BDC76-BB17-064C-8F04-A2506B1D3D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8050A-67A2-5A45-96CD-2E685097A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7E19AC4-BB5D-CB4D-947B-651AD3C4806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510363FF-DF63-0341-8048-226C851FC7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Lecture 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49D8DA-407B-2642-B784-EC27C2241A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Oct 21,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9E009286-AFFE-8E42-A0D6-0494C41A9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Reading Assignment</a:t>
            </a:r>
          </a:p>
        </p:txBody>
      </p:sp>
      <p:sp>
        <p:nvSpPr>
          <p:cNvPr id="18434" name="TextBox 2">
            <a:extLst>
              <a:ext uri="{FF2B5EF4-FFF2-40B4-BE49-F238E27FC236}">
                <a16:creationId xmlns:a16="http://schemas.microsoft.com/office/drawing/2014/main" id="{D63D51F1-794E-9B4D-8AA0-6DC8593E4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1113" y="1417638"/>
            <a:ext cx="2055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Sec 4.4 of [KT]</a:t>
            </a:r>
          </a:p>
        </p:txBody>
      </p:sp>
      <p:pic>
        <p:nvPicPr>
          <p:cNvPr id="18435" name="Picture 4">
            <a:extLst>
              <a:ext uri="{FF2B5EF4-FFF2-40B4-BE49-F238E27FC236}">
                <a16:creationId xmlns:a16="http://schemas.microsoft.com/office/drawing/2014/main" id="{B14C0740-FD33-5A48-868D-06D3D982D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1933575"/>
            <a:ext cx="3165475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722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422D532F-E55F-514C-9DB0-73446AEE6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Make broadband more available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856DB3E0-8AF4-DB46-917B-56F57A3E1224}"/>
              </a:ext>
            </a:extLst>
          </p:cNvPr>
          <p:cNvSpPr>
            <a:spLocks noChangeArrowheads="1"/>
          </p:cNvSpPr>
          <p:nvPr/>
        </p:nvSpPr>
        <p:spPr bwMode="auto">
          <a:xfrm rot="2182267">
            <a:off x="2297113" y="3614738"/>
            <a:ext cx="4768850" cy="341312"/>
          </a:xfrm>
          <a:prstGeom prst="rightArrow">
            <a:avLst>
              <a:gd name="adj1" fmla="val 50000"/>
              <a:gd name="adj2" fmla="val 5001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35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58371" name="Picture 2">
            <a:extLst>
              <a:ext uri="{FF2B5EF4-FFF2-40B4-BE49-F238E27FC236}">
                <a16:creationId xmlns:a16="http://schemas.microsoft.com/office/drawing/2014/main" id="{AD749396-6671-684C-9BF2-71A502847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4329113"/>
            <a:ext cx="1227138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4">
            <a:extLst>
              <a:ext uri="{FF2B5EF4-FFF2-40B4-BE49-F238E27FC236}">
                <a16:creationId xmlns:a16="http://schemas.microsoft.com/office/drawing/2014/main" id="{1181BF45-5A1A-B043-A0BA-F3E2FEE69F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3" y="1920875"/>
            <a:ext cx="1214437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4" name="Group 10">
            <a:extLst>
              <a:ext uri="{FF2B5EF4-FFF2-40B4-BE49-F238E27FC236}">
                <a16:creationId xmlns:a16="http://schemas.microsoft.com/office/drawing/2014/main" id="{999FBE60-42FF-E64F-923A-8459BCC9B853}"/>
              </a:ext>
            </a:extLst>
          </p:cNvPr>
          <p:cNvGrpSpPr>
            <a:grpSpLocks/>
          </p:cNvGrpSpPr>
          <p:nvPr/>
        </p:nvGrpSpPr>
        <p:grpSpPr bwMode="auto">
          <a:xfrm>
            <a:off x="3822700" y="2143125"/>
            <a:ext cx="1041400" cy="2687638"/>
            <a:chOff x="3571303" y="1715178"/>
            <a:chExt cx="1389443" cy="3582337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B86ABCC9-3B0C-424B-9564-7D44BCFF2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303" y="1715178"/>
              <a:ext cx="1389443" cy="3212042"/>
            </a:xfrm>
            <a:custGeom>
              <a:avLst/>
              <a:gdLst>
                <a:gd name="T0" fmla="*/ 0 w 1389443"/>
                <a:gd name="T1" fmla="*/ 195341 h 3213246"/>
                <a:gd name="T2" fmla="*/ 303958 w 1389443"/>
                <a:gd name="T3" fmla="*/ 97671 h 3213246"/>
                <a:gd name="T4" fmla="*/ 412515 w 1389443"/>
                <a:gd name="T5" fmla="*/ 54261 h 3213246"/>
                <a:gd name="T6" fmla="*/ 607917 w 1389443"/>
                <a:gd name="T7" fmla="*/ 0 h 3213246"/>
                <a:gd name="T8" fmla="*/ 1074711 w 1389443"/>
                <a:gd name="T9" fmla="*/ 21705 h 3213246"/>
                <a:gd name="T10" fmla="*/ 1107278 w 1389443"/>
                <a:gd name="T11" fmla="*/ 43410 h 3213246"/>
                <a:gd name="T12" fmla="*/ 1139845 w 1389443"/>
                <a:gd name="T13" fmla="*/ 54261 h 3213246"/>
                <a:gd name="T14" fmla="*/ 1204979 w 1389443"/>
                <a:gd name="T15" fmla="*/ 130227 h 3213246"/>
                <a:gd name="T16" fmla="*/ 1248402 w 1389443"/>
                <a:gd name="T17" fmla="*/ 217045 h 3213246"/>
                <a:gd name="T18" fmla="*/ 1259257 w 1389443"/>
                <a:gd name="T19" fmla="*/ 293010 h 3213246"/>
                <a:gd name="T20" fmla="*/ 1270113 w 1389443"/>
                <a:gd name="T21" fmla="*/ 379828 h 3213246"/>
                <a:gd name="T22" fmla="*/ 1389526 w 1389443"/>
                <a:gd name="T23" fmla="*/ 390680 h 3213246"/>
                <a:gd name="T24" fmla="*/ 1367814 w 1389443"/>
                <a:gd name="T25" fmla="*/ 1020108 h 3213246"/>
                <a:gd name="T26" fmla="*/ 1346102 w 1389443"/>
                <a:gd name="T27" fmla="*/ 1096073 h 3213246"/>
                <a:gd name="T28" fmla="*/ 1335247 w 1389443"/>
                <a:gd name="T29" fmla="*/ 1172039 h 3213246"/>
                <a:gd name="T30" fmla="*/ 1313535 w 1389443"/>
                <a:gd name="T31" fmla="*/ 1248004 h 3213246"/>
                <a:gd name="T32" fmla="*/ 1302680 w 1389443"/>
                <a:gd name="T33" fmla="*/ 1313117 h 3213246"/>
                <a:gd name="T34" fmla="*/ 1280969 w 1389443"/>
                <a:gd name="T35" fmla="*/ 1389083 h 3213246"/>
                <a:gd name="T36" fmla="*/ 1259257 w 1389443"/>
                <a:gd name="T37" fmla="*/ 1497605 h 3213246"/>
                <a:gd name="T38" fmla="*/ 1215835 w 1389443"/>
                <a:gd name="T39" fmla="*/ 1573571 h 3213246"/>
                <a:gd name="T40" fmla="*/ 1204979 w 1389443"/>
                <a:gd name="T41" fmla="*/ 1616979 h 3213246"/>
                <a:gd name="T42" fmla="*/ 1161556 w 1389443"/>
                <a:gd name="T43" fmla="*/ 1649536 h 3213246"/>
                <a:gd name="T44" fmla="*/ 1096422 w 1389443"/>
                <a:gd name="T45" fmla="*/ 1703796 h 3213246"/>
                <a:gd name="T46" fmla="*/ 1063856 w 1389443"/>
                <a:gd name="T47" fmla="*/ 1736353 h 3213246"/>
                <a:gd name="T48" fmla="*/ 1031289 w 1389443"/>
                <a:gd name="T49" fmla="*/ 1758058 h 3213246"/>
                <a:gd name="T50" fmla="*/ 998722 w 1389443"/>
                <a:gd name="T51" fmla="*/ 1801466 h 3213246"/>
                <a:gd name="T52" fmla="*/ 933588 w 1389443"/>
                <a:gd name="T53" fmla="*/ 1855727 h 3213246"/>
                <a:gd name="T54" fmla="*/ 868453 w 1389443"/>
                <a:gd name="T55" fmla="*/ 1899136 h 3213246"/>
                <a:gd name="T56" fmla="*/ 846742 w 1389443"/>
                <a:gd name="T57" fmla="*/ 1920841 h 3213246"/>
                <a:gd name="T58" fmla="*/ 770752 w 1389443"/>
                <a:gd name="T59" fmla="*/ 1975101 h 3213246"/>
                <a:gd name="T60" fmla="*/ 716474 w 1389443"/>
                <a:gd name="T61" fmla="*/ 2029363 h 3213246"/>
                <a:gd name="T62" fmla="*/ 673051 w 1389443"/>
                <a:gd name="T63" fmla="*/ 2072771 h 3213246"/>
                <a:gd name="T64" fmla="*/ 662196 w 1389443"/>
                <a:gd name="T65" fmla="*/ 2105328 h 3213246"/>
                <a:gd name="T66" fmla="*/ 629629 w 1389443"/>
                <a:gd name="T67" fmla="*/ 2170441 h 3213246"/>
                <a:gd name="T68" fmla="*/ 597062 w 1389443"/>
                <a:gd name="T69" fmla="*/ 2311520 h 3213246"/>
                <a:gd name="T70" fmla="*/ 586206 w 1389443"/>
                <a:gd name="T71" fmla="*/ 2354929 h 3213246"/>
                <a:gd name="T72" fmla="*/ 564495 w 1389443"/>
                <a:gd name="T73" fmla="*/ 2463451 h 3213246"/>
                <a:gd name="T74" fmla="*/ 575350 w 1389443"/>
                <a:gd name="T75" fmla="*/ 2789017 h 3213246"/>
                <a:gd name="T76" fmla="*/ 597062 w 1389443"/>
                <a:gd name="T77" fmla="*/ 2810722 h 3213246"/>
                <a:gd name="T78" fmla="*/ 629629 w 1389443"/>
                <a:gd name="T79" fmla="*/ 2821574 h 3213246"/>
                <a:gd name="T80" fmla="*/ 629629 w 1389443"/>
                <a:gd name="T81" fmla="*/ 3212253 h 32132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389443" h="3213246">
                  <a:moveTo>
                    <a:pt x="0" y="195401"/>
                  </a:moveTo>
                  <a:cubicBezTo>
                    <a:pt x="101313" y="162834"/>
                    <a:pt x="203251" y="132149"/>
                    <a:pt x="303940" y="97701"/>
                  </a:cubicBezTo>
                  <a:cubicBezTo>
                    <a:pt x="340813" y="85086"/>
                    <a:pt x="375922" y="67751"/>
                    <a:pt x="412490" y="54278"/>
                  </a:cubicBezTo>
                  <a:cubicBezTo>
                    <a:pt x="510781" y="18064"/>
                    <a:pt x="506854" y="22452"/>
                    <a:pt x="607881" y="0"/>
                  </a:cubicBezTo>
                  <a:cubicBezTo>
                    <a:pt x="763470" y="7237"/>
                    <a:pt x="919476" y="8218"/>
                    <a:pt x="1074647" y="21712"/>
                  </a:cubicBezTo>
                  <a:cubicBezTo>
                    <a:pt x="1087644" y="22842"/>
                    <a:pt x="1095543" y="37588"/>
                    <a:pt x="1107212" y="43423"/>
                  </a:cubicBezTo>
                  <a:cubicBezTo>
                    <a:pt x="1117446" y="48540"/>
                    <a:pt x="1128922" y="50660"/>
                    <a:pt x="1139777" y="54278"/>
                  </a:cubicBezTo>
                  <a:cubicBezTo>
                    <a:pt x="1166482" y="80985"/>
                    <a:pt x="1188376" y="97204"/>
                    <a:pt x="1204907" y="130267"/>
                  </a:cubicBezTo>
                  <a:cubicBezTo>
                    <a:pt x="1258020" y="236497"/>
                    <a:pt x="1198027" y="141658"/>
                    <a:pt x="1248327" y="217112"/>
                  </a:cubicBezTo>
                  <a:cubicBezTo>
                    <a:pt x="1251945" y="242442"/>
                    <a:pt x="1255801" y="267739"/>
                    <a:pt x="1259182" y="293101"/>
                  </a:cubicBezTo>
                  <a:cubicBezTo>
                    <a:pt x="1263037" y="322018"/>
                    <a:pt x="1246699" y="362441"/>
                    <a:pt x="1270037" y="379945"/>
                  </a:cubicBezTo>
                  <a:cubicBezTo>
                    <a:pt x="1302009" y="403925"/>
                    <a:pt x="1349641" y="387182"/>
                    <a:pt x="1389443" y="390801"/>
                  </a:cubicBezTo>
                  <a:cubicBezTo>
                    <a:pt x="1382206" y="600675"/>
                    <a:pt x="1380630" y="810821"/>
                    <a:pt x="1367732" y="1020423"/>
                  </a:cubicBezTo>
                  <a:cubicBezTo>
                    <a:pt x="1366114" y="1046716"/>
                    <a:pt x="1351541" y="1070654"/>
                    <a:pt x="1346022" y="1096412"/>
                  </a:cubicBezTo>
                  <a:cubicBezTo>
                    <a:pt x="1340661" y="1121431"/>
                    <a:pt x="1340528" y="1147382"/>
                    <a:pt x="1335167" y="1172401"/>
                  </a:cubicBezTo>
                  <a:cubicBezTo>
                    <a:pt x="1329648" y="1198159"/>
                    <a:pt x="1319380" y="1222721"/>
                    <a:pt x="1313457" y="1248390"/>
                  </a:cubicBezTo>
                  <a:cubicBezTo>
                    <a:pt x="1308508" y="1269837"/>
                    <a:pt x="1307551" y="1292076"/>
                    <a:pt x="1302602" y="1313523"/>
                  </a:cubicBezTo>
                  <a:cubicBezTo>
                    <a:pt x="1296679" y="1339192"/>
                    <a:pt x="1286815" y="1363843"/>
                    <a:pt x="1280892" y="1389512"/>
                  </a:cubicBezTo>
                  <a:cubicBezTo>
                    <a:pt x="1273388" y="1422030"/>
                    <a:pt x="1271441" y="1465375"/>
                    <a:pt x="1259182" y="1498068"/>
                  </a:cubicBezTo>
                  <a:cubicBezTo>
                    <a:pt x="1247378" y="1529548"/>
                    <a:pt x="1233758" y="1547062"/>
                    <a:pt x="1215762" y="1574057"/>
                  </a:cubicBezTo>
                  <a:cubicBezTo>
                    <a:pt x="1212144" y="1588531"/>
                    <a:pt x="1213578" y="1605338"/>
                    <a:pt x="1204907" y="1617479"/>
                  </a:cubicBezTo>
                  <a:cubicBezTo>
                    <a:pt x="1194392" y="1632201"/>
                    <a:pt x="1175614" y="1638744"/>
                    <a:pt x="1161487" y="1650046"/>
                  </a:cubicBezTo>
                  <a:cubicBezTo>
                    <a:pt x="1139420" y="1667701"/>
                    <a:pt x="1117479" y="1685547"/>
                    <a:pt x="1096357" y="1704323"/>
                  </a:cubicBezTo>
                  <a:cubicBezTo>
                    <a:pt x="1084883" y="1714522"/>
                    <a:pt x="1075585" y="1727062"/>
                    <a:pt x="1063792" y="1736890"/>
                  </a:cubicBezTo>
                  <a:cubicBezTo>
                    <a:pt x="1053770" y="1745242"/>
                    <a:pt x="1040452" y="1749376"/>
                    <a:pt x="1031227" y="1758601"/>
                  </a:cubicBezTo>
                  <a:cubicBezTo>
                    <a:pt x="1018434" y="1771394"/>
                    <a:pt x="1010244" y="1788124"/>
                    <a:pt x="998662" y="1802023"/>
                  </a:cubicBezTo>
                  <a:cubicBezTo>
                    <a:pt x="976341" y="1828810"/>
                    <a:pt x="963607" y="1831238"/>
                    <a:pt x="933532" y="1856301"/>
                  </a:cubicBezTo>
                  <a:cubicBezTo>
                    <a:pt x="883804" y="1897742"/>
                    <a:pt x="947182" y="1860331"/>
                    <a:pt x="868401" y="1899723"/>
                  </a:cubicBezTo>
                  <a:cubicBezTo>
                    <a:pt x="861164" y="1906960"/>
                    <a:pt x="854683" y="1915041"/>
                    <a:pt x="846691" y="1921435"/>
                  </a:cubicBezTo>
                  <a:cubicBezTo>
                    <a:pt x="788321" y="1968134"/>
                    <a:pt x="839473" y="1914583"/>
                    <a:pt x="770706" y="1975712"/>
                  </a:cubicBezTo>
                  <a:cubicBezTo>
                    <a:pt x="751583" y="1992711"/>
                    <a:pt x="734523" y="2011897"/>
                    <a:pt x="716431" y="2029990"/>
                  </a:cubicBezTo>
                  <a:lnTo>
                    <a:pt x="673011" y="2073412"/>
                  </a:lnTo>
                  <a:cubicBezTo>
                    <a:pt x="669393" y="2084268"/>
                    <a:pt x="666803" y="2095522"/>
                    <a:pt x="662156" y="2105979"/>
                  </a:cubicBezTo>
                  <a:cubicBezTo>
                    <a:pt x="652298" y="2128161"/>
                    <a:pt x="637755" y="2148253"/>
                    <a:pt x="629591" y="2171112"/>
                  </a:cubicBezTo>
                  <a:cubicBezTo>
                    <a:pt x="613943" y="2214928"/>
                    <a:pt x="607217" y="2266372"/>
                    <a:pt x="597026" y="2312235"/>
                  </a:cubicBezTo>
                  <a:cubicBezTo>
                    <a:pt x="593790" y="2326799"/>
                    <a:pt x="588840" y="2340978"/>
                    <a:pt x="586171" y="2355657"/>
                  </a:cubicBezTo>
                  <a:cubicBezTo>
                    <a:pt x="566214" y="2465427"/>
                    <a:pt x="586754" y="2397330"/>
                    <a:pt x="564461" y="2464213"/>
                  </a:cubicBezTo>
                  <a:cubicBezTo>
                    <a:pt x="568079" y="2572768"/>
                    <a:pt x="565178" y="2681738"/>
                    <a:pt x="575316" y="2789879"/>
                  </a:cubicBezTo>
                  <a:cubicBezTo>
                    <a:pt x="576271" y="2800069"/>
                    <a:pt x="588250" y="2806325"/>
                    <a:pt x="597026" y="2811591"/>
                  </a:cubicBezTo>
                  <a:cubicBezTo>
                    <a:pt x="606837" y="2817478"/>
                    <a:pt x="628666" y="2811041"/>
                    <a:pt x="629591" y="2822446"/>
                  </a:cubicBezTo>
                  <a:cubicBezTo>
                    <a:pt x="640118" y="2952287"/>
                    <a:pt x="629591" y="3082979"/>
                    <a:pt x="629591" y="3213246"/>
                  </a:cubicBezTo>
                </a:path>
              </a:pathLst>
            </a:custGeom>
            <a:noFill/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eaLnBrk="1" hangingPunct="1"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F35E0E9-D4DB-7140-992D-2F391EB28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6233" y="5013975"/>
              <a:ext cx="118611" cy="2835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350">
                <a:solidFill>
                  <a:srgbClr val="FFFFFF"/>
                </a:solidFill>
                <a:latin typeface="+mn-lt"/>
              </a:endParaRPr>
            </a:p>
          </p:txBody>
        </p:sp>
      </p:grpSp>
      <p:sp>
        <p:nvSpPr>
          <p:cNvPr id="6" name="Cloud Callout 5">
            <a:extLst>
              <a:ext uri="{FF2B5EF4-FFF2-40B4-BE49-F238E27FC236}">
                <a16:creationId xmlns:a16="http://schemas.microsoft.com/office/drawing/2014/main" id="{0106B1E7-1A4A-2A4B-9B09-38F65E2DF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050" y="3795713"/>
            <a:ext cx="2922588" cy="1755775"/>
          </a:xfrm>
          <a:prstGeom prst="cloudCallout">
            <a:avLst>
              <a:gd name="adj1" fmla="val -16898"/>
              <a:gd name="adj2" fmla="val 50046"/>
            </a:avLst>
          </a:prstGeom>
          <a:solidFill>
            <a:srgbClr val="0000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</a:rPr>
              <a:t>Say you are tasked to come up with the infrastructure</a:t>
            </a:r>
          </a:p>
        </p:txBody>
      </p:sp>
      <p:sp>
        <p:nvSpPr>
          <p:cNvPr id="2" name="Explosion 2 1">
            <a:extLst>
              <a:ext uri="{FF2B5EF4-FFF2-40B4-BE49-F238E27FC236}">
                <a16:creationId xmlns:a16="http://schemas.microsoft.com/office/drawing/2014/main" id="{C1F7A522-F074-8B4E-9852-80BF03742E0C}"/>
              </a:ext>
            </a:extLst>
          </p:cNvPr>
          <p:cNvSpPr/>
          <p:nvPr/>
        </p:nvSpPr>
        <p:spPr>
          <a:xfrm>
            <a:off x="4864100" y="1074738"/>
            <a:ext cx="3698875" cy="2720975"/>
          </a:xfrm>
          <a:prstGeom prst="irregularSeal2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BOTH technical and societal issues</a:t>
            </a:r>
          </a:p>
        </p:txBody>
      </p:sp>
    </p:spTree>
    <p:custDataLst>
      <p:tags r:id="rId1"/>
    </p:custDataLst>
  </p:cSld>
  <p:clrMapOvr>
    <a:masterClrMapping/>
  </p:clrMapOvr>
  <p:transition spd="slow" advTm="71972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C878BE0E-3DCC-614F-8763-602F7C458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Building a fiber network</a:t>
            </a:r>
          </a:p>
        </p:txBody>
      </p:sp>
      <p:sp>
        <p:nvSpPr>
          <p:cNvPr id="19458" name="TextBox 2">
            <a:extLst>
              <a:ext uri="{FF2B5EF4-FFF2-40B4-BE49-F238E27FC236}">
                <a16:creationId xmlns:a16="http://schemas.microsoft.com/office/drawing/2014/main" id="{A4593FF5-F679-294E-8C24-CD28C7D71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1628775"/>
            <a:ext cx="476567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300">
                <a:latin typeface="+mn-lt"/>
              </a:rPr>
              <a:t>Lay down fibers to connect </a:t>
            </a:r>
            <a:r>
              <a:rPr lang="en-US" altLang="en-US" sz="2300">
                <a:solidFill>
                  <a:srgbClr val="660066"/>
                </a:solidFill>
                <a:latin typeface="+mn-lt"/>
              </a:rPr>
              <a:t>n</a:t>
            </a:r>
            <a:r>
              <a:rPr lang="en-US" altLang="en-US" sz="2300">
                <a:latin typeface="+mn-lt"/>
              </a:rPr>
              <a:t> locations</a:t>
            </a:r>
          </a:p>
        </p:txBody>
      </p:sp>
      <p:sp>
        <p:nvSpPr>
          <p:cNvPr id="19459" name="TextBox 3">
            <a:extLst>
              <a:ext uri="{FF2B5EF4-FFF2-40B4-BE49-F238E27FC236}">
                <a16:creationId xmlns:a16="http://schemas.microsoft.com/office/drawing/2014/main" id="{DBF7EFA7-C70F-9C4C-A229-D7355F139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2398713"/>
            <a:ext cx="4418012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300">
                <a:latin typeface="+mn-lt"/>
              </a:rPr>
              <a:t>All </a:t>
            </a:r>
            <a:r>
              <a:rPr lang="en-US" altLang="en-US" sz="2300">
                <a:solidFill>
                  <a:srgbClr val="660066"/>
                </a:solidFill>
                <a:latin typeface="+mn-lt"/>
              </a:rPr>
              <a:t>n</a:t>
            </a:r>
            <a:r>
              <a:rPr lang="en-US" altLang="en-US" sz="2300">
                <a:latin typeface="+mn-lt"/>
              </a:rPr>
              <a:t> locations should be connected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DDEF8E-7310-0A4A-9090-84DA65F1F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3198813"/>
            <a:ext cx="4251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+mn-lt"/>
              </a:rPr>
              <a:t>Laying down a fiber costs money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DF6BA5-6996-AD43-B452-E7ABAB094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613" y="2844800"/>
            <a:ext cx="3254375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>
            <a:extLst>
              <a:ext uri="{FF2B5EF4-FFF2-40B4-BE49-F238E27FC236}">
                <a16:creationId xmlns:a16="http://schemas.microsoft.com/office/drawing/2014/main" id="{81EF6225-C6C5-C748-9ED4-A3881ED09B1F}"/>
              </a:ext>
            </a:extLst>
          </p:cNvPr>
          <p:cNvGrpSpPr>
            <a:grpSpLocks/>
          </p:cNvGrpSpPr>
          <p:nvPr/>
        </p:nvGrpSpPr>
        <p:grpSpPr bwMode="auto">
          <a:xfrm>
            <a:off x="1182688" y="5373688"/>
            <a:ext cx="6677025" cy="803275"/>
            <a:chOff x="1183198" y="5373502"/>
            <a:chExt cx="6675839" cy="80331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B26EA4E-C96D-1E4A-AB9B-D38565716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3198" y="5373502"/>
              <a:ext cx="6675839" cy="803312"/>
            </a:xfrm>
            <a:prstGeom prst="rect">
              <a:avLst/>
            </a:prstGeom>
            <a:solidFill>
              <a:srgbClr val="FAC09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9464" name="TextBox 6">
              <a:extLst>
                <a:ext uri="{FF2B5EF4-FFF2-40B4-BE49-F238E27FC236}">
                  <a16:creationId xmlns:a16="http://schemas.microsoft.com/office/drawing/2014/main" id="{1C20229A-D08D-0A4E-BEB0-D31A66A95D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9847" y="5514625"/>
              <a:ext cx="5946854" cy="461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+mn-lt"/>
                </a:rPr>
                <a:t>What is the cheapest way to lay down the fibers?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52DFC8B6-C753-D74A-826B-35871D329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Today’</a:t>
            </a:r>
            <a:r>
              <a:rPr lang="en-US" altLang="ja-JP">
                <a:ea typeface="ＭＳ Ｐゴシック" panose="020B0600070205080204" pitchFamily="34" charset="-128"/>
              </a:rPr>
              <a:t>s agenda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7740A878-3F76-CA40-88E7-4AEE225AF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2279650"/>
            <a:ext cx="3922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Minimum Spanning Tree (MST) Problem</a:t>
            </a:r>
          </a:p>
        </p:txBody>
      </p:sp>
      <p:sp>
        <p:nvSpPr>
          <p:cNvPr id="20483" name="TextBox 3">
            <a:extLst>
              <a:ext uri="{FF2B5EF4-FFF2-40B4-BE49-F238E27FC236}">
                <a16:creationId xmlns:a16="http://schemas.microsoft.com/office/drawing/2014/main" id="{C1D7E7A6-4298-664D-AB49-6A4F605BF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3571875"/>
            <a:ext cx="3686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Greedy algorithm(s) for MST problem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D067788C-F133-CB41-B67E-0C0A7BFAF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On to the board…</a:t>
            </a:r>
          </a:p>
        </p:txBody>
      </p:sp>
      <p:pic>
        <p:nvPicPr>
          <p:cNvPr id="4" name="Picture 4" descr="Jul27-2008 062.JPG">
            <a:extLst>
              <a:ext uri="{FF2B5EF4-FFF2-40B4-BE49-F238E27FC236}">
                <a16:creationId xmlns:a16="http://schemas.microsoft.com/office/drawing/2014/main" id="{3A2C5E98-2A2B-AD4C-ACDB-05B4435C8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35213"/>
            <a:ext cx="26670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1E68EFFA-D2FB-5541-A311-7BE1DF926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Minimum Spanning Tree Problem</a:t>
            </a:r>
          </a:p>
        </p:txBody>
      </p:sp>
      <p:sp>
        <p:nvSpPr>
          <p:cNvPr id="26626" name="TextBox 2">
            <a:extLst>
              <a:ext uri="{FF2B5EF4-FFF2-40B4-BE49-F238E27FC236}">
                <a16:creationId xmlns:a16="http://schemas.microsoft.com/office/drawing/2014/main" id="{B6FDB110-6684-874C-B7D3-4EFB5D0FF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8" y="1614488"/>
            <a:ext cx="67111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1">
                <a:latin typeface="+mn-lt"/>
              </a:rPr>
              <a:t>Input</a:t>
            </a:r>
            <a:r>
              <a:rPr lang="en-US" altLang="en-US" sz="2400">
                <a:latin typeface="+mn-lt"/>
              </a:rPr>
              <a:t>: Undirected, connected </a:t>
            </a:r>
            <a:r>
              <a:rPr lang="en-US" altLang="en-US" sz="2400">
                <a:solidFill>
                  <a:srgbClr val="7030A0"/>
                </a:solidFill>
                <a:latin typeface="+mn-lt"/>
              </a:rPr>
              <a:t>G = (V,E)</a:t>
            </a:r>
            <a:r>
              <a:rPr lang="en-US" altLang="en-US" sz="2400">
                <a:latin typeface="+mn-lt"/>
              </a:rPr>
              <a:t>, edge costs </a:t>
            </a:r>
            <a:r>
              <a:rPr lang="en-US" altLang="en-US" sz="2400">
                <a:solidFill>
                  <a:srgbClr val="7030A0"/>
                </a:solidFill>
                <a:latin typeface="+mn-lt"/>
              </a:rPr>
              <a:t>c</a:t>
            </a:r>
            <a:r>
              <a:rPr lang="en-US" altLang="en-US" sz="2400" baseline="-25000">
                <a:solidFill>
                  <a:srgbClr val="7030A0"/>
                </a:solidFill>
                <a:latin typeface="+mn-lt"/>
              </a:rPr>
              <a:t>e</a:t>
            </a:r>
          </a:p>
        </p:txBody>
      </p:sp>
      <p:sp>
        <p:nvSpPr>
          <p:cNvPr id="26627" name="TextBox 3">
            <a:extLst>
              <a:ext uri="{FF2B5EF4-FFF2-40B4-BE49-F238E27FC236}">
                <a16:creationId xmlns:a16="http://schemas.microsoft.com/office/drawing/2014/main" id="{7690584E-3F38-AC42-805F-DEC5B1E18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8" y="2327275"/>
            <a:ext cx="633243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1" dirty="0">
                <a:latin typeface="+mn-lt"/>
              </a:rPr>
              <a:t>Output</a:t>
            </a:r>
            <a:r>
              <a:rPr lang="en-US" altLang="en-US" sz="2400" dirty="0">
                <a:latin typeface="+mn-lt"/>
              </a:rPr>
              <a:t>: Subset </a:t>
            </a:r>
            <a:r>
              <a:rPr lang="en-US" altLang="en-US" sz="2400" dirty="0">
                <a:solidFill>
                  <a:srgbClr val="7030A0"/>
                </a:solidFill>
                <a:latin typeface="+mn-lt"/>
              </a:rPr>
              <a:t>E’ ⊆ E</a:t>
            </a:r>
            <a:r>
              <a:rPr lang="en-US" altLang="en-US" sz="2400" dirty="0">
                <a:latin typeface="+mn-lt"/>
              </a:rPr>
              <a:t>, </a:t>
            </a:r>
            <a:r>
              <a:rPr lang="en-US" altLang="en-US" sz="2400" dirty="0" err="1">
                <a:latin typeface="+mn-lt"/>
              </a:rPr>
              <a:t>s.t.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>
                <a:solidFill>
                  <a:srgbClr val="7030A0"/>
                </a:solidFill>
                <a:latin typeface="+mn-lt"/>
              </a:rPr>
              <a:t>T</a:t>
            </a:r>
            <a:r>
              <a:rPr lang="en-US" altLang="en-US" sz="2400" dirty="0">
                <a:latin typeface="+mn-lt"/>
              </a:rPr>
              <a:t> = </a:t>
            </a:r>
            <a:r>
              <a:rPr lang="en-US" altLang="en-US" sz="2400" dirty="0">
                <a:solidFill>
                  <a:srgbClr val="7030A0"/>
                </a:solidFill>
                <a:latin typeface="+mn-lt"/>
              </a:rPr>
              <a:t>(V,E’) </a:t>
            </a:r>
            <a:r>
              <a:rPr lang="en-US" altLang="en-US" sz="2400" dirty="0">
                <a:latin typeface="+mn-lt"/>
              </a:rPr>
              <a:t>is connected</a:t>
            </a:r>
          </a:p>
          <a:p>
            <a:r>
              <a:rPr lang="en-US" altLang="en-US" sz="2400" dirty="0">
                <a:latin typeface="+mn-lt"/>
              </a:rPr>
              <a:t>		   </a:t>
            </a:r>
            <a:r>
              <a:rPr lang="en-US" altLang="en-US" sz="2400" dirty="0">
                <a:solidFill>
                  <a:srgbClr val="7030A0"/>
                </a:solidFill>
                <a:latin typeface="+mn-lt"/>
              </a:rPr>
              <a:t>C(T) </a:t>
            </a:r>
            <a:r>
              <a:rPr lang="en-US" altLang="en-US" sz="2400" dirty="0">
                <a:latin typeface="+mn-lt"/>
              </a:rPr>
              <a:t>is minimized</a:t>
            </a:r>
            <a:endParaRPr lang="en-US" altLang="en-US" sz="2400" baseline="-250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21729F00-AC87-314B-B255-1721C2F9DE36}"/>
              </a:ext>
            </a:extLst>
          </p:cNvPr>
          <p:cNvSpPr/>
          <p:nvPr/>
        </p:nvSpPr>
        <p:spPr>
          <a:xfrm>
            <a:off x="1139825" y="3646488"/>
            <a:ext cx="6692900" cy="1293812"/>
          </a:xfrm>
          <a:prstGeom prst="wedgeRoundRectCallout">
            <a:avLst>
              <a:gd name="adj1" fmla="val -20656"/>
              <a:gd name="adj2" fmla="val -93463"/>
              <a:gd name="adj3" fmla="val 16667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If all </a:t>
            </a:r>
            <a:r>
              <a:rPr lang="en-US" sz="2800" dirty="0" err="1"/>
              <a:t>c</a:t>
            </a:r>
            <a:r>
              <a:rPr lang="en-US" sz="2800" baseline="-25000" dirty="0" err="1"/>
              <a:t>e</a:t>
            </a:r>
            <a:r>
              <a:rPr lang="en-US" sz="2800" dirty="0"/>
              <a:t> &gt; 0, then T is indeed a tree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788299DA-696A-E84B-B5C8-12DFCD7F5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Rest of today’</a:t>
            </a:r>
            <a:r>
              <a:rPr lang="en-US" altLang="ja-JP" dirty="0">
                <a:ea typeface="ＭＳ Ｐゴシック" panose="020B0600070205080204" pitchFamily="34" charset="-128"/>
              </a:rPr>
              <a:t>s agenda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6386" name="TextBox 3">
            <a:extLst>
              <a:ext uri="{FF2B5EF4-FFF2-40B4-BE49-F238E27FC236}">
                <a16:creationId xmlns:a16="http://schemas.microsoft.com/office/drawing/2014/main" id="{7ACCFA0D-81B8-854F-A8F5-D3313E379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963" y="2609850"/>
            <a:ext cx="4918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+mn-lt"/>
              </a:rPr>
              <a:t>Greedy algorithm(s) for MST problem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548975C9-2F66-F94A-8CD6-B680AA9A3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Discuss: Greedy algorithm!</a:t>
            </a:r>
          </a:p>
        </p:txBody>
      </p:sp>
      <p:pic>
        <p:nvPicPr>
          <p:cNvPr id="36866" name="Picture 2">
            <a:extLst>
              <a:ext uri="{FF2B5EF4-FFF2-40B4-BE49-F238E27FC236}">
                <a16:creationId xmlns:a16="http://schemas.microsoft.com/office/drawing/2014/main" id="{25C51B1C-14C5-0C41-9988-A66172D92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658938"/>
            <a:ext cx="63500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5898A9D4-BB10-4849-841E-43D603A74F9F}"/>
              </a:ext>
            </a:extLst>
          </p:cNvPr>
          <p:cNvSpPr>
            <a:spLocks/>
          </p:cNvSpPr>
          <p:nvPr/>
        </p:nvSpPr>
        <p:spPr bwMode="auto">
          <a:xfrm>
            <a:off x="379413" y="3376613"/>
            <a:ext cx="7743825" cy="2887662"/>
          </a:xfrm>
          <a:custGeom>
            <a:avLst/>
            <a:gdLst>
              <a:gd name="T0" fmla="*/ 32565 w 7743638"/>
              <a:gd name="T1" fmla="*/ 987856 h 2887579"/>
              <a:gd name="T2" fmla="*/ 65130 w 7743638"/>
              <a:gd name="T3" fmla="*/ 1389512 h 2887579"/>
              <a:gd name="T4" fmla="*/ 65130 w 7743638"/>
              <a:gd name="T5" fmla="*/ 2518490 h 2887579"/>
              <a:gd name="T6" fmla="*/ 141115 w 7743638"/>
              <a:gd name="T7" fmla="*/ 2637901 h 2887579"/>
              <a:gd name="T8" fmla="*/ 217100 w 7743638"/>
              <a:gd name="T9" fmla="*/ 2692179 h 2887579"/>
              <a:gd name="T10" fmla="*/ 618736 w 7743638"/>
              <a:gd name="T11" fmla="*/ 2757312 h 2887579"/>
              <a:gd name="T12" fmla="*/ 987807 w 7743638"/>
              <a:gd name="T13" fmla="*/ 2833301 h 2887579"/>
              <a:gd name="T14" fmla="*/ 1215762 w 7743638"/>
              <a:gd name="T15" fmla="*/ 2876724 h 2887579"/>
              <a:gd name="T16" fmla="*/ 1758514 w 7743638"/>
              <a:gd name="T17" fmla="*/ 2876724 h 2887579"/>
              <a:gd name="T18" fmla="*/ 2529220 w 7743638"/>
              <a:gd name="T19" fmla="*/ 2844157 h 2887579"/>
              <a:gd name="T20" fmla="*/ 3158811 w 7743638"/>
              <a:gd name="T21" fmla="*/ 2768168 h 2887579"/>
              <a:gd name="T22" fmla="*/ 3614722 w 7743638"/>
              <a:gd name="T23" fmla="*/ 2735601 h 2887579"/>
              <a:gd name="T24" fmla="*/ 3734128 w 7743638"/>
              <a:gd name="T25" fmla="*/ 2713890 h 2887579"/>
              <a:gd name="T26" fmla="*/ 4374574 w 7743638"/>
              <a:gd name="T27" fmla="*/ 2692179 h 2887579"/>
              <a:gd name="T28" fmla="*/ 4830485 w 7743638"/>
              <a:gd name="T29" fmla="*/ 2659612 h 2887579"/>
              <a:gd name="T30" fmla="*/ 5698887 w 7743638"/>
              <a:gd name="T31" fmla="*/ 2670468 h 2887579"/>
              <a:gd name="T32" fmla="*/ 6013683 w 7743638"/>
              <a:gd name="T33" fmla="*/ 2670468 h 2887579"/>
              <a:gd name="T34" fmla="*/ 6903794 w 7743638"/>
              <a:gd name="T35" fmla="*/ 2637901 h 2887579"/>
              <a:gd name="T36" fmla="*/ 7023200 w 7743638"/>
              <a:gd name="T37" fmla="*/ 2561912 h 2887579"/>
              <a:gd name="T38" fmla="*/ 7327140 w 7743638"/>
              <a:gd name="T39" fmla="*/ 2518490 h 2887579"/>
              <a:gd name="T40" fmla="*/ 7587661 w 7743638"/>
              <a:gd name="T41" fmla="*/ 2442501 h 2887579"/>
              <a:gd name="T42" fmla="*/ 7663646 w 7743638"/>
              <a:gd name="T43" fmla="*/ 2388223 h 2887579"/>
              <a:gd name="T44" fmla="*/ 7717921 w 7743638"/>
              <a:gd name="T45" fmla="*/ 2323090 h 2887579"/>
              <a:gd name="T46" fmla="*/ 7685356 w 7743638"/>
              <a:gd name="T47" fmla="*/ 2192823 h 2887579"/>
              <a:gd name="T48" fmla="*/ 7522531 w 7743638"/>
              <a:gd name="T49" fmla="*/ 2127690 h 2887579"/>
              <a:gd name="T50" fmla="*/ 7413981 w 7743638"/>
              <a:gd name="T51" fmla="*/ 2095123 h 2887579"/>
              <a:gd name="T52" fmla="*/ 7283720 w 7743638"/>
              <a:gd name="T53" fmla="*/ 2051701 h 2887579"/>
              <a:gd name="T54" fmla="*/ 7186025 w 7743638"/>
              <a:gd name="T55" fmla="*/ 1997423 h 2887579"/>
              <a:gd name="T56" fmla="*/ 7099185 w 7743638"/>
              <a:gd name="T57" fmla="*/ 1943145 h 2887579"/>
              <a:gd name="T58" fmla="*/ 6968925 w 7743638"/>
              <a:gd name="T59" fmla="*/ 1899723 h 2887579"/>
              <a:gd name="T60" fmla="*/ 6806099 w 7743638"/>
              <a:gd name="T61" fmla="*/ 1867156 h 2887579"/>
              <a:gd name="T62" fmla="*/ 6534724 w 7743638"/>
              <a:gd name="T63" fmla="*/ 1823734 h 2887579"/>
              <a:gd name="T64" fmla="*/ 5666322 w 7743638"/>
              <a:gd name="T65" fmla="*/ 1791168 h 2887579"/>
              <a:gd name="T66" fmla="*/ 5362381 w 7743638"/>
              <a:gd name="T67" fmla="*/ 1769456 h 2887579"/>
              <a:gd name="T68" fmla="*/ 5166991 w 7743638"/>
              <a:gd name="T69" fmla="*/ 1747745 h 2887579"/>
              <a:gd name="T70" fmla="*/ 5080151 w 7743638"/>
              <a:gd name="T71" fmla="*/ 1715179 h 2887579"/>
              <a:gd name="T72" fmla="*/ 4472269 w 7743638"/>
              <a:gd name="T73" fmla="*/ 1693467 h 2887579"/>
              <a:gd name="T74" fmla="*/ 4363719 w 7743638"/>
              <a:gd name="T75" fmla="*/ 1617479 h 2887579"/>
              <a:gd name="T76" fmla="*/ 4298589 w 7743638"/>
              <a:gd name="T77" fmla="*/ 1465501 h 2887579"/>
              <a:gd name="T78" fmla="*/ 4298589 w 7743638"/>
              <a:gd name="T79" fmla="*/ 1009567 h 2887579"/>
              <a:gd name="T80" fmla="*/ 4179184 w 7743638"/>
              <a:gd name="T81" fmla="*/ 781600 h 2887579"/>
              <a:gd name="T82" fmla="*/ 4124909 w 7743638"/>
              <a:gd name="T83" fmla="*/ 597056 h 2887579"/>
              <a:gd name="T84" fmla="*/ 4070633 w 7743638"/>
              <a:gd name="T85" fmla="*/ 347378 h 2887579"/>
              <a:gd name="T86" fmla="*/ 4027213 w 7743638"/>
              <a:gd name="T87" fmla="*/ 282245 h 2887579"/>
              <a:gd name="T88" fmla="*/ 3929518 w 7743638"/>
              <a:gd name="T89" fmla="*/ 151978 h 2887579"/>
              <a:gd name="T90" fmla="*/ 3766693 w 7743638"/>
              <a:gd name="T91" fmla="*/ 21711 h 2887579"/>
              <a:gd name="T92" fmla="*/ 1335168 w 7743638"/>
              <a:gd name="T93" fmla="*/ 10856 h 2887579"/>
              <a:gd name="T94" fmla="*/ 900967 w 7743638"/>
              <a:gd name="T95" fmla="*/ 43422 h 2887579"/>
              <a:gd name="T96" fmla="*/ 97695 w 7743638"/>
              <a:gd name="T97" fmla="*/ 65134 h 2887579"/>
              <a:gd name="T98" fmla="*/ 0 w 7743638"/>
              <a:gd name="T99" fmla="*/ 141122 h 2887579"/>
              <a:gd name="T100" fmla="*/ 21710 w 7743638"/>
              <a:gd name="T101" fmla="*/ 271389 h 2887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743638" h="2887579">
                <a:moveTo>
                  <a:pt x="21710" y="271389"/>
                </a:moveTo>
                <a:cubicBezTo>
                  <a:pt x="25328" y="392609"/>
                  <a:pt x="15051" y="749649"/>
                  <a:pt x="32565" y="987856"/>
                </a:cubicBezTo>
                <a:cubicBezTo>
                  <a:pt x="33752" y="1003994"/>
                  <a:pt x="74677" y="993438"/>
                  <a:pt x="75985" y="1009567"/>
                </a:cubicBezTo>
                <a:cubicBezTo>
                  <a:pt x="86224" y="1135853"/>
                  <a:pt x="72030" y="1263000"/>
                  <a:pt x="65130" y="1389512"/>
                </a:cubicBezTo>
                <a:cubicBezTo>
                  <a:pt x="61169" y="1462135"/>
                  <a:pt x="43420" y="1606623"/>
                  <a:pt x="43420" y="1606623"/>
                </a:cubicBezTo>
                <a:cubicBezTo>
                  <a:pt x="45308" y="1708562"/>
                  <a:pt x="53866" y="2326991"/>
                  <a:pt x="65130" y="2518490"/>
                </a:cubicBezTo>
                <a:cubicBezTo>
                  <a:pt x="65974" y="2532842"/>
                  <a:pt x="95137" y="2626407"/>
                  <a:pt x="97695" y="2627046"/>
                </a:cubicBezTo>
                <a:lnTo>
                  <a:pt x="141115" y="2637901"/>
                </a:lnTo>
                <a:cubicBezTo>
                  <a:pt x="151970" y="2645138"/>
                  <a:pt x="163064" y="2652029"/>
                  <a:pt x="173680" y="2659612"/>
                </a:cubicBezTo>
                <a:cubicBezTo>
                  <a:pt x="188402" y="2670128"/>
                  <a:pt x="200918" y="2684088"/>
                  <a:pt x="217100" y="2692179"/>
                </a:cubicBezTo>
                <a:cubicBezTo>
                  <a:pt x="238557" y="2702908"/>
                  <a:pt x="325988" y="2711786"/>
                  <a:pt x="336506" y="2713890"/>
                </a:cubicBezTo>
                <a:cubicBezTo>
                  <a:pt x="571539" y="2760898"/>
                  <a:pt x="207846" y="2711655"/>
                  <a:pt x="618736" y="2757312"/>
                </a:cubicBezTo>
                <a:cubicBezTo>
                  <a:pt x="769319" y="2800338"/>
                  <a:pt x="616585" y="2760131"/>
                  <a:pt x="835837" y="2800735"/>
                </a:cubicBezTo>
                <a:cubicBezTo>
                  <a:pt x="886778" y="2810169"/>
                  <a:pt x="937006" y="2823141"/>
                  <a:pt x="987807" y="2833301"/>
                </a:cubicBezTo>
                <a:cubicBezTo>
                  <a:pt x="1027476" y="2841235"/>
                  <a:pt x="1067472" y="2847442"/>
                  <a:pt x="1107212" y="2855012"/>
                </a:cubicBezTo>
                <a:cubicBezTo>
                  <a:pt x="1143460" y="2861917"/>
                  <a:pt x="1179125" y="2872327"/>
                  <a:pt x="1215762" y="2876724"/>
                </a:cubicBezTo>
                <a:cubicBezTo>
                  <a:pt x="1269770" y="2883205"/>
                  <a:pt x="1324313" y="2883961"/>
                  <a:pt x="1378588" y="2887579"/>
                </a:cubicBezTo>
                <a:lnTo>
                  <a:pt x="1758514" y="2876724"/>
                </a:lnTo>
                <a:lnTo>
                  <a:pt x="2236135" y="2865868"/>
                </a:lnTo>
                <a:cubicBezTo>
                  <a:pt x="2334010" y="2861732"/>
                  <a:pt x="2432242" y="2858012"/>
                  <a:pt x="2529220" y="2844157"/>
                </a:cubicBezTo>
                <a:cubicBezTo>
                  <a:pt x="2637641" y="2828667"/>
                  <a:pt x="2579776" y="2836126"/>
                  <a:pt x="2702901" y="2822446"/>
                </a:cubicBezTo>
                <a:cubicBezTo>
                  <a:pt x="2920601" y="2735360"/>
                  <a:pt x="2767763" y="2782135"/>
                  <a:pt x="3158811" y="2768168"/>
                </a:cubicBezTo>
                <a:lnTo>
                  <a:pt x="3419332" y="2757312"/>
                </a:lnTo>
                <a:cubicBezTo>
                  <a:pt x="3493094" y="2749936"/>
                  <a:pt x="3542993" y="2745848"/>
                  <a:pt x="3614722" y="2735601"/>
                </a:cubicBezTo>
                <a:cubicBezTo>
                  <a:pt x="3636511" y="2732488"/>
                  <a:pt x="3658198" y="2728683"/>
                  <a:pt x="3679853" y="2724746"/>
                </a:cubicBezTo>
                <a:cubicBezTo>
                  <a:pt x="3698005" y="2721445"/>
                  <a:pt x="3715692" y="2714599"/>
                  <a:pt x="3734128" y="2713890"/>
                </a:cubicBezTo>
                <a:cubicBezTo>
                  <a:pt x="3904103" y="2707352"/>
                  <a:pt x="4074252" y="2706653"/>
                  <a:pt x="4244314" y="2703035"/>
                </a:cubicBezTo>
                <a:lnTo>
                  <a:pt x="4374574" y="2692179"/>
                </a:lnTo>
                <a:cubicBezTo>
                  <a:pt x="4486703" y="2684356"/>
                  <a:pt x="4599140" y="2680645"/>
                  <a:pt x="4711080" y="2670468"/>
                </a:cubicBezTo>
                <a:lnTo>
                  <a:pt x="4830485" y="2659612"/>
                </a:lnTo>
                <a:cubicBezTo>
                  <a:pt x="5141400" y="2597426"/>
                  <a:pt x="4902158" y="2636607"/>
                  <a:pt x="5557772" y="2659612"/>
                </a:cubicBezTo>
                <a:lnTo>
                  <a:pt x="5698887" y="2670468"/>
                </a:lnTo>
                <a:cubicBezTo>
                  <a:pt x="5731518" y="2673435"/>
                  <a:pt x="5763817" y="2681323"/>
                  <a:pt x="5796582" y="2681323"/>
                </a:cubicBezTo>
                <a:cubicBezTo>
                  <a:pt x="5869039" y="2681323"/>
                  <a:pt x="5941242" y="2671993"/>
                  <a:pt x="6013683" y="2670468"/>
                </a:cubicBezTo>
                <a:lnTo>
                  <a:pt x="6827809" y="2659612"/>
                </a:lnTo>
                <a:cubicBezTo>
                  <a:pt x="6853137" y="2652375"/>
                  <a:pt x="6879336" y="2647684"/>
                  <a:pt x="6903794" y="2637901"/>
                </a:cubicBezTo>
                <a:cubicBezTo>
                  <a:pt x="6933843" y="2625881"/>
                  <a:pt x="6990635" y="2594479"/>
                  <a:pt x="6990635" y="2594479"/>
                </a:cubicBezTo>
                <a:cubicBezTo>
                  <a:pt x="7001490" y="2583623"/>
                  <a:pt x="7008272" y="2565495"/>
                  <a:pt x="7023200" y="2561912"/>
                </a:cubicBezTo>
                <a:cubicBezTo>
                  <a:pt x="7101321" y="2543162"/>
                  <a:pt x="7182763" y="2542555"/>
                  <a:pt x="7262010" y="2529346"/>
                </a:cubicBezTo>
                <a:cubicBezTo>
                  <a:pt x="7283720" y="2525727"/>
                  <a:pt x="7305788" y="2523828"/>
                  <a:pt x="7327140" y="2518490"/>
                </a:cubicBezTo>
                <a:cubicBezTo>
                  <a:pt x="7378251" y="2505712"/>
                  <a:pt x="7428534" y="2489820"/>
                  <a:pt x="7479111" y="2475068"/>
                </a:cubicBezTo>
                <a:lnTo>
                  <a:pt x="7587661" y="2442501"/>
                </a:lnTo>
                <a:cubicBezTo>
                  <a:pt x="7602134" y="2431645"/>
                  <a:pt x="7616359" y="2420450"/>
                  <a:pt x="7631081" y="2409934"/>
                </a:cubicBezTo>
                <a:cubicBezTo>
                  <a:pt x="7641697" y="2402351"/>
                  <a:pt x="7654421" y="2397448"/>
                  <a:pt x="7663646" y="2388223"/>
                </a:cubicBezTo>
                <a:cubicBezTo>
                  <a:pt x="7672871" y="2378998"/>
                  <a:pt x="7677004" y="2365680"/>
                  <a:pt x="7685356" y="2355657"/>
                </a:cubicBezTo>
                <a:cubicBezTo>
                  <a:pt x="7695184" y="2343863"/>
                  <a:pt x="7707066" y="2333946"/>
                  <a:pt x="7717921" y="2323090"/>
                </a:cubicBezTo>
                <a:cubicBezTo>
                  <a:pt x="7732728" y="2278666"/>
                  <a:pt x="7743638" y="2261546"/>
                  <a:pt x="7717921" y="2203679"/>
                </a:cubicBezTo>
                <a:cubicBezTo>
                  <a:pt x="7713274" y="2193223"/>
                  <a:pt x="7696211" y="2196442"/>
                  <a:pt x="7685356" y="2192823"/>
                </a:cubicBezTo>
                <a:cubicBezTo>
                  <a:pt x="7605411" y="2132862"/>
                  <a:pt x="7680359" y="2180299"/>
                  <a:pt x="7555096" y="2138545"/>
                </a:cubicBezTo>
                <a:cubicBezTo>
                  <a:pt x="7544241" y="2134927"/>
                  <a:pt x="7533245" y="2131708"/>
                  <a:pt x="7522531" y="2127690"/>
                </a:cubicBezTo>
                <a:cubicBezTo>
                  <a:pt x="7504286" y="2120848"/>
                  <a:pt x="7486920" y="2111578"/>
                  <a:pt x="7468256" y="2105979"/>
                </a:cubicBezTo>
                <a:cubicBezTo>
                  <a:pt x="7450584" y="2100677"/>
                  <a:pt x="7431781" y="2099978"/>
                  <a:pt x="7413981" y="2095123"/>
                </a:cubicBezTo>
                <a:cubicBezTo>
                  <a:pt x="7391903" y="2089101"/>
                  <a:pt x="7370560" y="2080649"/>
                  <a:pt x="7348850" y="2073412"/>
                </a:cubicBezTo>
                <a:lnTo>
                  <a:pt x="7283720" y="2051701"/>
                </a:lnTo>
                <a:cubicBezTo>
                  <a:pt x="7272865" y="2048082"/>
                  <a:pt x="7260675" y="2047192"/>
                  <a:pt x="7251155" y="2040845"/>
                </a:cubicBezTo>
                <a:lnTo>
                  <a:pt x="7186025" y="1997423"/>
                </a:lnTo>
                <a:cubicBezTo>
                  <a:pt x="7175170" y="1990186"/>
                  <a:pt x="7164523" y="1982627"/>
                  <a:pt x="7153460" y="1975712"/>
                </a:cubicBezTo>
                <a:cubicBezTo>
                  <a:pt x="7135569" y="1964529"/>
                  <a:pt x="7119201" y="1949817"/>
                  <a:pt x="7099185" y="1943145"/>
                </a:cubicBezTo>
                <a:lnTo>
                  <a:pt x="7066620" y="1932290"/>
                </a:lnTo>
                <a:cubicBezTo>
                  <a:pt x="7009964" y="1894517"/>
                  <a:pt x="7056672" y="1919223"/>
                  <a:pt x="6968925" y="1899723"/>
                </a:cubicBezTo>
                <a:cubicBezTo>
                  <a:pt x="6891501" y="1882517"/>
                  <a:pt x="6987497" y="1893773"/>
                  <a:pt x="6892939" y="1878012"/>
                </a:cubicBezTo>
                <a:cubicBezTo>
                  <a:pt x="6864164" y="1873216"/>
                  <a:pt x="6835046" y="1870775"/>
                  <a:pt x="6806099" y="1867156"/>
                </a:cubicBezTo>
                <a:cubicBezTo>
                  <a:pt x="6717614" y="1837661"/>
                  <a:pt x="6830973" y="1872522"/>
                  <a:pt x="6632419" y="1845445"/>
                </a:cubicBezTo>
                <a:cubicBezTo>
                  <a:pt x="6599365" y="1840937"/>
                  <a:pt x="6568052" y="1825183"/>
                  <a:pt x="6534724" y="1823734"/>
                </a:cubicBezTo>
                <a:cubicBezTo>
                  <a:pt x="6317798" y="1814302"/>
                  <a:pt x="6100523" y="1816497"/>
                  <a:pt x="5883422" y="1812879"/>
                </a:cubicBezTo>
                <a:lnTo>
                  <a:pt x="5666322" y="1791168"/>
                </a:lnTo>
                <a:cubicBezTo>
                  <a:pt x="5637316" y="1788060"/>
                  <a:pt x="5608580" y="1782391"/>
                  <a:pt x="5579482" y="1780312"/>
                </a:cubicBezTo>
                <a:cubicBezTo>
                  <a:pt x="5507209" y="1775149"/>
                  <a:pt x="5434697" y="1773976"/>
                  <a:pt x="5362381" y="1769456"/>
                </a:cubicBezTo>
                <a:cubicBezTo>
                  <a:pt x="5318895" y="1766738"/>
                  <a:pt x="5275541" y="1762219"/>
                  <a:pt x="5232121" y="1758601"/>
                </a:cubicBezTo>
                <a:cubicBezTo>
                  <a:pt x="5210411" y="1754982"/>
                  <a:pt x="5188072" y="1754070"/>
                  <a:pt x="5166991" y="1747745"/>
                </a:cubicBezTo>
                <a:cubicBezTo>
                  <a:pt x="5151492" y="1743095"/>
                  <a:pt x="5138722" y="1731716"/>
                  <a:pt x="5123571" y="1726034"/>
                </a:cubicBezTo>
                <a:cubicBezTo>
                  <a:pt x="5109602" y="1720796"/>
                  <a:pt x="5094496" y="1719278"/>
                  <a:pt x="5080151" y="1715179"/>
                </a:cubicBezTo>
                <a:cubicBezTo>
                  <a:pt x="5069149" y="1712035"/>
                  <a:pt x="5059021" y="1704731"/>
                  <a:pt x="5047586" y="1704323"/>
                </a:cubicBezTo>
                <a:cubicBezTo>
                  <a:pt x="4855902" y="1697477"/>
                  <a:pt x="4664041" y="1697086"/>
                  <a:pt x="4472269" y="1693467"/>
                </a:cubicBezTo>
                <a:cubicBezTo>
                  <a:pt x="4445725" y="1680195"/>
                  <a:pt x="4419299" y="1669225"/>
                  <a:pt x="4396284" y="1650045"/>
                </a:cubicBezTo>
                <a:cubicBezTo>
                  <a:pt x="4384491" y="1640217"/>
                  <a:pt x="4374574" y="1628334"/>
                  <a:pt x="4363719" y="1617479"/>
                </a:cubicBezTo>
                <a:cubicBezTo>
                  <a:pt x="4356482" y="1595768"/>
                  <a:pt x="4351024" y="1573380"/>
                  <a:pt x="4342009" y="1552345"/>
                </a:cubicBezTo>
                <a:cubicBezTo>
                  <a:pt x="4329261" y="1522597"/>
                  <a:pt x="4298589" y="1465501"/>
                  <a:pt x="4298589" y="1465501"/>
                </a:cubicBezTo>
                <a:cubicBezTo>
                  <a:pt x="4294403" y="1448756"/>
                  <a:pt x="4276879" y="1381581"/>
                  <a:pt x="4276879" y="1367801"/>
                </a:cubicBezTo>
                <a:cubicBezTo>
                  <a:pt x="4276879" y="1064408"/>
                  <a:pt x="4254572" y="1141625"/>
                  <a:pt x="4298589" y="1009567"/>
                </a:cubicBezTo>
                <a:cubicBezTo>
                  <a:pt x="4272142" y="877326"/>
                  <a:pt x="4319010" y="1029989"/>
                  <a:pt x="4222604" y="933578"/>
                </a:cubicBezTo>
                <a:cubicBezTo>
                  <a:pt x="4212169" y="923143"/>
                  <a:pt x="4179440" y="782419"/>
                  <a:pt x="4179184" y="781600"/>
                </a:cubicBezTo>
                <a:cubicBezTo>
                  <a:pt x="4169963" y="752091"/>
                  <a:pt x="4155342" y="724416"/>
                  <a:pt x="4146619" y="694756"/>
                </a:cubicBezTo>
                <a:cubicBezTo>
                  <a:pt x="4137206" y="662750"/>
                  <a:pt x="4133000" y="629421"/>
                  <a:pt x="4124909" y="597056"/>
                </a:cubicBezTo>
                <a:cubicBezTo>
                  <a:pt x="4085912" y="441065"/>
                  <a:pt x="4118377" y="609263"/>
                  <a:pt x="4081488" y="412511"/>
                </a:cubicBezTo>
                <a:cubicBezTo>
                  <a:pt x="4077432" y="390878"/>
                  <a:pt x="4074570" y="369033"/>
                  <a:pt x="4070633" y="347378"/>
                </a:cubicBezTo>
                <a:cubicBezTo>
                  <a:pt x="4067333" y="329225"/>
                  <a:pt x="4070012" y="308452"/>
                  <a:pt x="4059778" y="293100"/>
                </a:cubicBezTo>
                <a:cubicBezTo>
                  <a:pt x="4053431" y="283579"/>
                  <a:pt x="4038068" y="285863"/>
                  <a:pt x="4027213" y="282245"/>
                </a:cubicBezTo>
                <a:cubicBezTo>
                  <a:pt x="3974305" y="176422"/>
                  <a:pt x="4044283" y="300203"/>
                  <a:pt x="3962083" y="206256"/>
                </a:cubicBezTo>
                <a:cubicBezTo>
                  <a:pt x="3948189" y="190377"/>
                  <a:pt x="3942878" y="168308"/>
                  <a:pt x="3929518" y="151978"/>
                </a:cubicBezTo>
                <a:cubicBezTo>
                  <a:pt x="3879372" y="90685"/>
                  <a:pt x="3861521" y="84933"/>
                  <a:pt x="3799258" y="43422"/>
                </a:cubicBezTo>
                <a:cubicBezTo>
                  <a:pt x="3788403" y="36185"/>
                  <a:pt x="3779070" y="25837"/>
                  <a:pt x="3766693" y="21711"/>
                </a:cubicBezTo>
                <a:cubicBezTo>
                  <a:pt x="3716625" y="5022"/>
                  <a:pt x="3745348" y="13100"/>
                  <a:pt x="3679853" y="0"/>
                </a:cubicBezTo>
                <a:lnTo>
                  <a:pt x="1335168" y="10856"/>
                </a:lnTo>
                <a:cubicBezTo>
                  <a:pt x="1309583" y="11085"/>
                  <a:pt x="1284696" y="19797"/>
                  <a:pt x="1259182" y="21711"/>
                </a:cubicBezTo>
                <a:cubicBezTo>
                  <a:pt x="1139893" y="30658"/>
                  <a:pt x="1020579" y="41737"/>
                  <a:pt x="900967" y="43422"/>
                </a:cubicBezTo>
                <a:lnTo>
                  <a:pt x="130260" y="54278"/>
                </a:lnTo>
                <a:cubicBezTo>
                  <a:pt x="119405" y="57897"/>
                  <a:pt x="108915" y="62890"/>
                  <a:pt x="97695" y="65134"/>
                </a:cubicBezTo>
                <a:cubicBezTo>
                  <a:pt x="72606" y="70152"/>
                  <a:pt x="41906" y="60281"/>
                  <a:pt x="21710" y="75989"/>
                </a:cubicBezTo>
                <a:cubicBezTo>
                  <a:pt x="3646" y="90040"/>
                  <a:pt x="0" y="141122"/>
                  <a:pt x="0" y="141122"/>
                </a:cubicBezTo>
                <a:cubicBezTo>
                  <a:pt x="3618" y="180926"/>
                  <a:pt x="2481" y="221453"/>
                  <a:pt x="10855" y="260534"/>
                </a:cubicBezTo>
                <a:cubicBezTo>
                  <a:pt x="13588" y="273291"/>
                  <a:pt x="18092" y="150169"/>
                  <a:pt x="21710" y="271389"/>
                </a:cubicBezTo>
                <a:close/>
              </a:path>
            </a:pathLst>
          </a:custGeom>
          <a:solidFill>
            <a:srgbClr val="FAC090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7410" name="Title 1">
            <a:extLst>
              <a:ext uri="{FF2B5EF4-FFF2-40B4-BE49-F238E27FC236}">
                <a16:creationId xmlns:a16="http://schemas.microsoft.com/office/drawing/2014/main" id="{5FEDAD3E-65E9-3A47-BF4E-5DAD5EDC5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Kruskal’</a:t>
            </a:r>
            <a:r>
              <a:rPr lang="en-US" altLang="ja-JP">
                <a:ea typeface="ＭＳ Ｐゴシック" panose="020B0600070205080204" pitchFamily="34" charset="-128"/>
              </a:rPr>
              <a:t>s Algorithm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id="{B99D4C61-990F-E543-B450-3B1BB0E28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1417638"/>
            <a:ext cx="25019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3">
            <a:extLst>
              <a:ext uri="{FF2B5EF4-FFF2-40B4-BE49-F238E27FC236}">
                <a16:creationId xmlns:a16="http://schemas.microsoft.com/office/drawing/2014/main" id="{F489581F-9C34-4746-AD7A-E7DC516E7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713" y="4635500"/>
            <a:ext cx="178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Joseph B. Kruskal</a:t>
            </a:r>
          </a:p>
        </p:txBody>
      </p:sp>
      <p:sp>
        <p:nvSpPr>
          <p:cNvPr id="17413" name="TextBox 4">
            <a:extLst>
              <a:ext uri="{FF2B5EF4-FFF2-40B4-BE49-F238E27FC236}">
                <a16:creationId xmlns:a16="http://schemas.microsoft.com/office/drawing/2014/main" id="{493886D7-DAA4-4F43-B39F-E8526E0FF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75"/>
            <a:ext cx="36271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Input: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G=(V,E)</a:t>
            </a:r>
            <a:r>
              <a:rPr lang="en-US" altLang="en-US" sz="1800">
                <a:latin typeface="+mn-lt"/>
              </a:rPr>
              <a:t>,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c</a:t>
            </a:r>
            <a:r>
              <a:rPr lang="en-US" altLang="en-US" sz="1800" baseline="-25000">
                <a:solidFill>
                  <a:srgbClr val="660066"/>
                </a:solidFill>
                <a:latin typeface="+mn-lt"/>
              </a:rPr>
              <a:t>e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&gt; 0 </a:t>
            </a:r>
            <a:r>
              <a:rPr lang="en-US" altLang="en-US" sz="1800">
                <a:latin typeface="+mn-lt"/>
              </a:rPr>
              <a:t>for every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e</a:t>
            </a:r>
            <a:r>
              <a:rPr lang="en-US" altLang="en-US" sz="1800">
                <a:latin typeface="+mn-lt"/>
              </a:rPr>
              <a:t> in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E</a:t>
            </a:r>
          </a:p>
        </p:txBody>
      </p:sp>
      <p:sp>
        <p:nvSpPr>
          <p:cNvPr id="17414" name="TextBox 5">
            <a:extLst>
              <a:ext uri="{FF2B5EF4-FFF2-40B4-BE49-F238E27FC236}">
                <a16:creationId xmlns:a16="http://schemas.microsoft.com/office/drawing/2014/main" id="{5DB29E33-9FE5-3B46-9210-6F60A48DD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613150"/>
            <a:ext cx="7777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T = Ø</a:t>
            </a:r>
          </a:p>
        </p:txBody>
      </p:sp>
      <p:sp>
        <p:nvSpPr>
          <p:cNvPr id="17415" name="TextBox 6">
            <a:extLst>
              <a:ext uri="{FF2B5EF4-FFF2-40B4-BE49-F238E27FC236}">
                <a16:creationId xmlns:a16="http://schemas.microsoft.com/office/drawing/2014/main" id="{6C04BCC2-49BB-2B4D-8BCE-DFB0AAA63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197350"/>
            <a:ext cx="4146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Sort edges in increasing order of their cost</a:t>
            </a:r>
          </a:p>
        </p:txBody>
      </p:sp>
      <p:sp>
        <p:nvSpPr>
          <p:cNvPr id="17416" name="TextBox 7">
            <a:extLst>
              <a:ext uri="{FF2B5EF4-FFF2-40B4-BE49-F238E27FC236}">
                <a16:creationId xmlns:a16="http://schemas.microsoft.com/office/drawing/2014/main" id="{72F52806-CD48-0B48-8FFF-13CF46656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884738"/>
            <a:ext cx="29354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Consider edges in sorted order</a:t>
            </a:r>
          </a:p>
        </p:txBody>
      </p:sp>
      <p:sp>
        <p:nvSpPr>
          <p:cNvPr id="17417" name="TextBox 8">
            <a:extLst>
              <a:ext uri="{FF2B5EF4-FFF2-40B4-BE49-F238E27FC236}">
                <a16:creationId xmlns:a16="http://schemas.microsoft.com/office/drawing/2014/main" id="{47798529-ECB6-7E40-922E-F2E63EBC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5449888"/>
            <a:ext cx="6481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If an edge can be added to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T</a:t>
            </a:r>
            <a:r>
              <a:rPr lang="en-US" altLang="en-US" sz="1800">
                <a:latin typeface="+mn-lt"/>
              </a:rPr>
              <a:t> without adding a cycle then add it to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4C34F7-B717-6C3E-8163-7FDE97876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Mid-term 2 graded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BD8D2A8E-E11C-7B0F-C3A1-CFDD04FEE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2362"/>
            <a:ext cx="9144000" cy="451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86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 61">
            <a:extLst>
              <a:ext uri="{FF2B5EF4-FFF2-40B4-BE49-F238E27FC236}">
                <a16:creationId xmlns:a16="http://schemas.microsoft.com/office/drawing/2014/main" id="{E8070921-A280-E543-BF36-89516EAC1836}"/>
              </a:ext>
            </a:extLst>
          </p:cNvPr>
          <p:cNvSpPr>
            <a:spLocks/>
          </p:cNvSpPr>
          <p:nvPr/>
        </p:nvSpPr>
        <p:spPr bwMode="auto">
          <a:xfrm>
            <a:off x="1035050" y="1800225"/>
            <a:ext cx="3367088" cy="1762125"/>
          </a:xfrm>
          <a:custGeom>
            <a:avLst/>
            <a:gdLst>
              <a:gd name="T0" fmla="*/ 17333 w 3367326"/>
              <a:gd name="T1" fmla="*/ 512020 h 1762625"/>
              <a:gd name="T2" fmla="*/ 39043 w 3367326"/>
              <a:gd name="T3" fmla="*/ 663998 h 1762625"/>
              <a:gd name="T4" fmla="*/ 17333 w 3367326"/>
              <a:gd name="T5" fmla="*/ 1098221 h 1762625"/>
              <a:gd name="T6" fmla="*/ 60753 w 3367326"/>
              <a:gd name="T7" fmla="*/ 1640999 h 1762625"/>
              <a:gd name="T8" fmla="*/ 266999 w 3367326"/>
              <a:gd name="T9" fmla="*/ 1716987 h 1762625"/>
              <a:gd name="T10" fmla="*/ 625215 w 3367326"/>
              <a:gd name="T11" fmla="*/ 1673565 h 1762625"/>
              <a:gd name="T12" fmla="*/ 766330 w 3367326"/>
              <a:gd name="T13" fmla="*/ 1630143 h 1762625"/>
              <a:gd name="T14" fmla="*/ 853170 w 3367326"/>
              <a:gd name="T15" fmla="*/ 1597576 h 1762625"/>
              <a:gd name="T16" fmla="*/ 1265661 w 3367326"/>
              <a:gd name="T17" fmla="*/ 1597576 h 1762625"/>
              <a:gd name="T18" fmla="*/ 1363356 w 3367326"/>
              <a:gd name="T19" fmla="*/ 1630143 h 1762625"/>
              <a:gd name="T20" fmla="*/ 1439341 w 3367326"/>
              <a:gd name="T21" fmla="*/ 1651854 h 1762625"/>
              <a:gd name="T22" fmla="*/ 1667297 w 3367326"/>
              <a:gd name="T23" fmla="*/ 1706132 h 1762625"/>
              <a:gd name="T24" fmla="*/ 1830122 w 3367326"/>
              <a:gd name="T25" fmla="*/ 1738699 h 1762625"/>
              <a:gd name="T26" fmla="*/ 2134063 w 3367326"/>
              <a:gd name="T27" fmla="*/ 1738699 h 1762625"/>
              <a:gd name="T28" fmla="*/ 2199193 w 3367326"/>
              <a:gd name="T29" fmla="*/ 1706132 h 1762625"/>
              <a:gd name="T30" fmla="*/ 2220903 w 3367326"/>
              <a:gd name="T31" fmla="*/ 1250198 h 1762625"/>
              <a:gd name="T32" fmla="*/ 2188338 w 3367326"/>
              <a:gd name="T33" fmla="*/ 957098 h 1762625"/>
              <a:gd name="T34" fmla="*/ 2286033 w 3367326"/>
              <a:gd name="T35" fmla="*/ 642287 h 1762625"/>
              <a:gd name="T36" fmla="*/ 2438003 w 3367326"/>
              <a:gd name="T37" fmla="*/ 609720 h 1762625"/>
              <a:gd name="T38" fmla="*/ 2904769 w 3367326"/>
              <a:gd name="T39" fmla="*/ 588009 h 1762625"/>
              <a:gd name="T40" fmla="*/ 3100160 w 3367326"/>
              <a:gd name="T41" fmla="*/ 555443 h 1762625"/>
              <a:gd name="T42" fmla="*/ 3241275 w 3367326"/>
              <a:gd name="T43" fmla="*/ 490309 h 1762625"/>
              <a:gd name="T44" fmla="*/ 3295550 w 3367326"/>
              <a:gd name="T45" fmla="*/ 403465 h 1762625"/>
              <a:gd name="T46" fmla="*/ 3338970 w 3367326"/>
              <a:gd name="T47" fmla="*/ 251487 h 1762625"/>
              <a:gd name="T48" fmla="*/ 3338970 w 3367326"/>
              <a:gd name="T49" fmla="*/ 88653 h 1762625"/>
              <a:gd name="T50" fmla="*/ 3111015 w 3367326"/>
              <a:gd name="T51" fmla="*/ 34376 h 1762625"/>
              <a:gd name="T52" fmla="*/ 2579119 w 3367326"/>
              <a:gd name="T53" fmla="*/ 12665 h 1762625"/>
              <a:gd name="T54" fmla="*/ 2036368 w 3367326"/>
              <a:gd name="T55" fmla="*/ 56087 h 1762625"/>
              <a:gd name="T56" fmla="*/ 1895252 w 3367326"/>
              <a:gd name="T57" fmla="*/ 77798 h 1762625"/>
              <a:gd name="T58" fmla="*/ 1569602 w 3367326"/>
              <a:gd name="T59" fmla="*/ 77798 h 1762625"/>
              <a:gd name="T60" fmla="*/ 755475 w 3367326"/>
              <a:gd name="T61" fmla="*/ 23520 h 1762625"/>
              <a:gd name="T62" fmla="*/ 570939 w 3367326"/>
              <a:gd name="T63" fmla="*/ 23520 h 1762625"/>
              <a:gd name="T64" fmla="*/ 429824 w 3367326"/>
              <a:gd name="T65" fmla="*/ 56087 h 1762625"/>
              <a:gd name="T66" fmla="*/ 104173 w 3367326"/>
              <a:gd name="T67" fmla="*/ 34376 h 1762625"/>
              <a:gd name="T68" fmla="*/ 6478 w 3367326"/>
              <a:gd name="T69" fmla="*/ 45231 h 1762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367326" h="1762625">
                <a:moveTo>
                  <a:pt x="6478" y="77798"/>
                </a:moveTo>
                <a:cubicBezTo>
                  <a:pt x="8287" y="155596"/>
                  <a:pt x="11044" y="367371"/>
                  <a:pt x="17333" y="512020"/>
                </a:cubicBezTo>
                <a:cubicBezTo>
                  <a:pt x="18289" y="534010"/>
                  <a:pt x="25075" y="555364"/>
                  <a:pt x="28188" y="577154"/>
                </a:cubicBezTo>
                <a:cubicBezTo>
                  <a:pt x="32314" y="606034"/>
                  <a:pt x="35425" y="635050"/>
                  <a:pt x="39043" y="663998"/>
                </a:cubicBezTo>
                <a:cubicBezTo>
                  <a:pt x="35425" y="776172"/>
                  <a:pt x="33792" y="888428"/>
                  <a:pt x="28188" y="1000520"/>
                </a:cubicBezTo>
                <a:cubicBezTo>
                  <a:pt x="26552" y="1033247"/>
                  <a:pt x="17333" y="1065454"/>
                  <a:pt x="17333" y="1098221"/>
                </a:cubicBezTo>
                <a:cubicBezTo>
                  <a:pt x="17333" y="1268330"/>
                  <a:pt x="14623" y="1438865"/>
                  <a:pt x="28188" y="1608432"/>
                </a:cubicBezTo>
                <a:cubicBezTo>
                  <a:pt x="29412" y="1623735"/>
                  <a:pt x="47980" y="1632483"/>
                  <a:pt x="60753" y="1640999"/>
                </a:cubicBezTo>
                <a:cubicBezTo>
                  <a:pt x="103552" y="1669533"/>
                  <a:pt x="143208" y="1679340"/>
                  <a:pt x="191014" y="1695276"/>
                </a:cubicBezTo>
                <a:cubicBezTo>
                  <a:pt x="237740" y="1710852"/>
                  <a:pt x="212468" y="1703354"/>
                  <a:pt x="266999" y="1716987"/>
                </a:cubicBezTo>
                <a:cubicBezTo>
                  <a:pt x="272597" y="1716692"/>
                  <a:pt x="529907" y="1706395"/>
                  <a:pt x="581794" y="1695276"/>
                </a:cubicBezTo>
                <a:cubicBezTo>
                  <a:pt x="597617" y="1691885"/>
                  <a:pt x="609863" y="1678682"/>
                  <a:pt x="625215" y="1673565"/>
                </a:cubicBezTo>
                <a:cubicBezTo>
                  <a:pt x="642718" y="1667731"/>
                  <a:pt x="661398" y="1666328"/>
                  <a:pt x="679490" y="1662710"/>
                </a:cubicBezTo>
                <a:cubicBezTo>
                  <a:pt x="800377" y="1602264"/>
                  <a:pt x="648093" y="1674485"/>
                  <a:pt x="766330" y="1630143"/>
                </a:cubicBezTo>
                <a:cubicBezTo>
                  <a:pt x="781481" y="1624461"/>
                  <a:pt x="794599" y="1614114"/>
                  <a:pt x="809750" y="1608432"/>
                </a:cubicBezTo>
                <a:cubicBezTo>
                  <a:pt x="823719" y="1603193"/>
                  <a:pt x="838880" y="1601863"/>
                  <a:pt x="853170" y="1597576"/>
                </a:cubicBezTo>
                <a:cubicBezTo>
                  <a:pt x="875089" y="1591000"/>
                  <a:pt x="918300" y="1575865"/>
                  <a:pt x="918300" y="1575865"/>
                </a:cubicBezTo>
                <a:cubicBezTo>
                  <a:pt x="1008102" y="1580356"/>
                  <a:pt x="1165909" y="1585840"/>
                  <a:pt x="1265661" y="1597576"/>
                </a:cubicBezTo>
                <a:cubicBezTo>
                  <a:pt x="1283985" y="1599732"/>
                  <a:pt x="1301844" y="1604813"/>
                  <a:pt x="1319936" y="1608432"/>
                </a:cubicBezTo>
                <a:cubicBezTo>
                  <a:pt x="1334409" y="1615669"/>
                  <a:pt x="1348205" y="1624461"/>
                  <a:pt x="1363356" y="1630143"/>
                </a:cubicBezTo>
                <a:cubicBezTo>
                  <a:pt x="1377325" y="1635382"/>
                  <a:pt x="1392431" y="1636900"/>
                  <a:pt x="1406776" y="1640999"/>
                </a:cubicBezTo>
                <a:cubicBezTo>
                  <a:pt x="1417778" y="1644143"/>
                  <a:pt x="1428302" y="1648843"/>
                  <a:pt x="1439341" y="1651854"/>
                </a:cubicBezTo>
                <a:cubicBezTo>
                  <a:pt x="1468127" y="1659705"/>
                  <a:pt x="1526181" y="1673565"/>
                  <a:pt x="1526181" y="1673565"/>
                </a:cubicBezTo>
                <a:cubicBezTo>
                  <a:pt x="1595804" y="1719983"/>
                  <a:pt x="1526806" y="1681338"/>
                  <a:pt x="1667297" y="1706132"/>
                </a:cubicBezTo>
                <a:cubicBezTo>
                  <a:pt x="1693238" y="1710710"/>
                  <a:pt x="1717452" y="1722677"/>
                  <a:pt x="1743282" y="1727843"/>
                </a:cubicBezTo>
                <a:cubicBezTo>
                  <a:pt x="1771887" y="1733564"/>
                  <a:pt x="1801450" y="1733323"/>
                  <a:pt x="1830122" y="1738699"/>
                </a:cubicBezTo>
                <a:cubicBezTo>
                  <a:pt x="1859449" y="1744198"/>
                  <a:pt x="1916962" y="1760410"/>
                  <a:pt x="1916962" y="1760410"/>
                </a:cubicBezTo>
                <a:cubicBezTo>
                  <a:pt x="2043491" y="1752501"/>
                  <a:pt x="2050325" y="1762625"/>
                  <a:pt x="2134063" y="1738699"/>
                </a:cubicBezTo>
                <a:cubicBezTo>
                  <a:pt x="2145065" y="1735555"/>
                  <a:pt x="2156394" y="1732960"/>
                  <a:pt x="2166628" y="1727843"/>
                </a:cubicBezTo>
                <a:cubicBezTo>
                  <a:pt x="2178297" y="1722008"/>
                  <a:pt x="2188338" y="1713369"/>
                  <a:pt x="2199193" y="1706132"/>
                </a:cubicBezTo>
                <a:cubicBezTo>
                  <a:pt x="2203433" y="1697652"/>
                  <a:pt x="2231758" y="1646116"/>
                  <a:pt x="2231758" y="1630143"/>
                </a:cubicBezTo>
                <a:cubicBezTo>
                  <a:pt x="2231758" y="1503443"/>
                  <a:pt x="2227076" y="1376748"/>
                  <a:pt x="2220903" y="1250198"/>
                </a:cubicBezTo>
                <a:cubicBezTo>
                  <a:pt x="2220007" y="1231830"/>
                  <a:pt x="2203473" y="1152189"/>
                  <a:pt x="2199193" y="1130787"/>
                </a:cubicBezTo>
                <a:cubicBezTo>
                  <a:pt x="2195575" y="1072891"/>
                  <a:pt x="2193590" y="1014869"/>
                  <a:pt x="2188338" y="957098"/>
                </a:cubicBezTo>
                <a:cubicBezTo>
                  <a:pt x="2178069" y="844136"/>
                  <a:pt x="2152469" y="899520"/>
                  <a:pt x="2188338" y="729131"/>
                </a:cubicBezTo>
                <a:cubicBezTo>
                  <a:pt x="2194352" y="700562"/>
                  <a:pt x="2266719" y="644219"/>
                  <a:pt x="2286033" y="642287"/>
                </a:cubicBezTo>
                <a:lnTo>
                  <a:pt x="2394583" y="631431"/>
                </a:lnTo>
                <a:cubicBezTo>
                  <a:pt x="2409056" y="624194"/>
                  <a:pt x="2422304" y="613645"/>
                  <a:pt x="2438003" y="609720"/>
                </a:cubicBezTo>
                <a:cubicBezTo>
                  <a:pt x="2466304" y="602645"/>
                  <a:pt x="2495703" y="600220"/>
                  <a:pt x="2524844" y="598865"/>
                </a:cubicBezTo>
                <a:cubicBezTo>
                  <a:pt x="2651401" y="592978"/>
                  <a:pt x="2778127" y="591628"/>
                  <a:pt x="2904769" y="588009"/>
                </a:cubicBezTo>
                <a:cubicBezTo>
                  <a:pt x="2915624" y="584391"/>
                  <a:pt x="2926164" y="579636"/>
                  <a:pt x="2937334" y="577154"/>
                </a:cubicBezTo>
                <a:cubicBezTo>
                  <a:pt x="2986067" y="566324"/>
                  <a:pt x="3053114" y="560670"/>
                  <a:pt x="3100160" y="555443"/>
                </a:cubicBezTo>
                <a:cubicBezTo>
                  <a:pt x="3190525" y="532850"/>
                  <a:pt x="3101182" y="560360"/>
                  <a:pt x="3176145" y="522876"/>
                </a:cubicBezTo>
                <a:cubicBezTo>
                  <a:pt x="3266028" y="477932"/>
                  <a:pt x="3147948" y="552530"/>
                  <a:pt x="3241275" y="490309"/>
                </a:cubicBezTo>
                <a:cubicBezTo>
                  <a:pt x="3248512" y="475835"/>
                  <a:pt x="3254409" y="460610"/>
                  <a:pt x="3262985" y="446887"/>
                </a:cubicBezTo>
                <a:cubicBezTo>
                  <a:pt x="3272574" y="431545"/>
                  <a:pt x="3286574" y="419174"/>
                  <a:pt x="3295550" y="403465"/>
                </a:cubicBezTo>
                <a:cubicBezTo>
                  <a:pt x="3307006" y="383416"/>
                  <a:pt x="3312599" y="333710"/>
                  <a:pt x="3317260" y="316620"/>
                </a:cubicBezTo>
                <a:cubicBezTo>
                  <a:pt x="3323281" y="294541"/>
                  <a:pt x="3331733" y="273198"/>
                  <a:pt x="3338970" y="251487"/>
                </a:cubicBezTo>
                <a:lnTo>
                  <a:pt x="3349825" y="218920"/>
                </a:lnTo>
                <a:cubicBezTo>
                  <a:pt x="3346207" y="175498"/>
                  <a:pt x="3367326" y="121737"/>
                  <a:pt x="3338970" y="88653"/>
                </a:cubicBezTo>
                <a:cubicBezTo>
                  <a:pt x="3312644" y="57937"/>
                  <a:pt x="3258919" y="76312"/>
                  <a:pt x="3219565" y="66942"/>
                </a:cubicBezTo>
                <a:cubicBezTo>
                  <a:pt x="3182816" y="58192"/>
                  <a:pt x="3148233" y="40849"/>
                  <a:pt x="3111015" y="34376"/>
                </a:cubicBezTo>
                <a:cubicBezTo>
                  <a:pt x="3064535" y="26292"/>
                  <a:pt x="3017037" y="25444"/>
                  <a:pt x="2969899" y="23520"/>
                </a:cubicBezTo>
                <a:cubicBezTo>
                  <a:pt x="2839697" y="18205"/>
                  <a:pt x="2709379" y="16283"/>
                  <a:pt x="2579119" y="12665"/>
                </a:cubicBezTo>
                <a:lnTo>
                  <a:pt x="2264323" y="23520"/>
                </a:lnTo>
                <a:cubicBezTo>
                  <a:pt x="2206381" y="26570"/>
                  <a:pt x="2086765" y="46008"/>
                  <a:pt x="2036368" y="56087"/>
                </a:cubicBezTo>
                <a:cubicBezTo>
                  <a:pt x="2018276" y="59705"/>
                  <a:pt x="2000328" y="64136"/>
                  <a:pt x="1982092" y="66942"/>
                </a:cubicBezTo>
                <a:cubicBezTo>
                  <a:pt x="1953259" y="71378"/>
                  <a:pt x="1924168" y="73942"/>
                  <a:pt x="1895252" y="77798"/>
                </a:cubicBezTo>
                <a:lnTo>
                  <a:pt x="1819267" y="88653"/>
                </a:lnTo>
                <a:lnTo>
                  <a:pt x="1569602" y="77798"/>
                </a:lnTo>
                <a:cubicBezTo>
                  <a:pt x="1352534" y="72567"/>
                  <a:pt x="1135096" y="78987"/>
                  <a:pt x="918300" y="66942"/>
                </a:cubicBezTo>
                <a:cubicBezTo>
                  <a:pt x="520659" y="44850"/>
                  <a:pt x="896019" y="45143"/>
                  <a:pt x="755475" y="23520"/>
                </a:cubicBezTo>
                <a:cubicBezTo>
                  <a:pt x="719534" y="17990"/>
                  <a:pt x="683108" y="16283"/>
                  <a:pt x="646925" y="12665"/>
                </a:cubicBezTo>
                <a:cubicBezTo>
                  <a:pt x="621596" y="16283"/>
                  <a:pt x="596112" y="18943"/>
                  <a:pt x="570939" y="23520"/>
                </a:cubicBezTo>
                <a:cubicBezTo>
                  <a:pt x="440953" y="47155"/>
                  <a:pt x="599551" y="21986"/>
                  <a:pt x="494954" y="45231"/>
                </a:cubicBezTo>
                <a:cubicBezTo>
                  <a:pt x="473469" y="50006"/>
                  <a:pt x="451534" y="52468"/>
                  <a:pt x="429824" y="56087"/>
                </a:cubicBezTo>
                <a:cubicBezTo>
                  <a:pt x="332129" y="52468"/>
                  <a:pt x="234284" y="51734"/>
                  <a:pt x="136738" y="45231"/>
                </a:cubicBezTo>
                <a:cubicBezTo>
                  <a:pt x="125321" y="44470"/>
                  <a:pt x="115175" y="37520"/>
                  <a:pt x="104173" y="34376"/>
                </a:cubicBezTo>
                <a:cubicBezTo>
                  <a:pt x="8762" y="7115"/>
                  <a:pt x="106268" y="38692"/>
                  <a:pt x="28188" y="12665"/>
                </a:cubicBezTo>
                <a:cubicBezTo>
                  <a:pt x="20951" y="23520"/>
                  <a:pt x="11059" y="33015"/>
                  <a:pt x="6478" y="45231"/>
                </a:cubicBezTo>
                <a:cubicBezTo>
                  <a:pt x="0" y="62507"/>
                  <a:pt x="4669" y="0"/>
                  <a:pt x="6478" y="77798"/>
                </a:cubicBezTo>
                <a:close/>
              </a:path>
            </a:pathLst>
          </a:custGeom>
          <a:solidFill>
            <a:srgbClr val="C3D69B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1FDD72B5-7812-A746-B094-14A13848431B}"/>
              </a:ext>
            </a:extLst>
          </p:cNvPr>
          <p:cNvSpPr>
            <a:spLocks/>
          </p:cNvSpPr>
          <p:nvPr/>
        </p:nvSpPr>
        <p:spPr bwMode="auto">
          <a:xfrm>
            <a:off x="1095375" y="1770063"/>
            <a:ext cx="3313113" cy="1997075"/>
          </a:xfrm>
          <a:custGeom>
            <a:avLst/>
            <a:gdLst>
              <a:gd name="T0" fmla="*/ 23060 w 3312812"/>
              <a:gd name="T1" fmla="*/ 130267 h 1997423"/>
              <a:gd name="T2" fmla="*/ 1350 w 3312812"/>
              <a:gd name="T3" fmla="*/ 217111 h 1997423"/>
              <a:gd name="T4" fmla="*/ 88191 w 3312812"/>
              <a:gd name="T5" fmla="*/ 466789 h 1997423"/>
              <a:gd name="T6" fmla="*/ 175031 w 3312812"/>
              <a:gd name="T7" fmla="*/ 499356 h 1997423"/>
              <a:gd name="T8" fmla="*/ 370421 w 3312812"/>
              <a:gd name="T9" fmla="*/ 542778 h 1997423"/>
              <a:gd name="T10" fmla="*/ 576667 w 3312812"/>
              <a:gd name="T11" fmla="*/ 586201 h 1997423"/>
              <a:gd name="T12" fmla="*/ 1119418 w 3312812"/>
              <a:gd name="T13" fmla="*/ 640478 h 1997423"/>
              <a:gd name="T14" fmla="*/ 1227968 w 3312812"/>
              <a:gd name="T15" fmla="*/ 673045 h 1997423"/>
              <a:gd name="T16" fmla="*/ 1369083 w 3312812"/>
              <a:gd name="T17" fmla="*/ 749034 h 1997423"/>
              <a:gd name="T18" fmla="*/ 1401648 w 3312812"/>
              <a:gd name="T19" fmla="*/ 1530634 h 1997423"/>
              <a:gd name="T20" fmla="*/ 1445068 w 3312812"/>
              <a:gd name="T21" fmla="*/ 1650045 h 1997423"/>
              <a:gd name="T22" fmla="*/ 1521054 w 3312812"/>
              <a:gd name="T23" fmla="*/ 1791168 h 1997423"/>
              <a:gd name="T24" fmla="*/ 1586184 w 3312812"/>
              <a:gd name="T25" fmla="*/ 1856301 h 1997423"/>
              <a:gd name="T26" fmla="*/ 1770719 w 3312812"/>
              <a:gd name="T27" fmla="*/ 1975712 h 1997423"/>
              <a:gd name="T28" fmla="*/ 2020385 w 3312812"/>
              <a:gd name="T29" fmla="*/ 1986568 h 1997423"/>
              <a:gd name="T30" fmla="*/ 2150645 w 3312812"/>
              <a:gd name="T31" fmla="*/ 1878012 h 1997423"/>
              <a:gd name="T32" fmla="*/ 2237485 w 3312812"/>
              <a:gd name="T33" fmla="*/ 1715179 h 1997423"/>
              <a:gd name="T34" fmla="*/ 2259195 w 3312812"/>
              <a:gd name="T35" fmla="*/ 1617479 h 1997423"/>
              <a:gd name="T36" fmla="*/ 2215775 w 3312812"/>
              <a:gd name="T37" fmla="*/ 1335234 h 1997423"/>
              <a:gd name="T38" fmla="*/ 2183210 w 3312812"/>
              <a:gd name="T39" fmla="*/ 857590 h 1997423"/>
              <a:gd name="T40" fmla="*/ 2324325 w 3312812"/>
              <a:gd name="T41" fmla="*/ 694756 h 1997423"/>
              <a:gd name="T42" fmla="*/ 2411165 w 3312812"/>
              <a:gd name="T43" fmla="*/ 662189 h 1997423"/>
              <a:gd name="T44" fmla="*/ 2736816 w 3312812"/>
              <a:gd name="T45" fmla="*/ 629623 h 1997423"/>
              <a:gd name="T46" fmla="*/ 3073322 w 3312812"/>
              <a:gd name="T47" fmla="*/ 629623 h 1997423"/>
              <a:gd name="T48" fmla="*/ 3192727 w 3312812"/>
              <a:gd name="T49" fmla="*/ 575345 h 1997423"/>
              <a:gd name="T50" fmla="*/ 3279567 w 3312812"/>
              <a:gd name="T51" fmla="*/ 445078 h 1997423"/>
              <a:gd name="T52" fmla="*/ 3268712 w 3312812"/>
              <a:gd name="T53" fmla="*/ 162834 h 1997423"/>
              <a:gd name="T54" fmla="*/ 3127597 w 3312812"/>
              <a:gd name="T55" fmla="*/ 65134 h 1997423"/>
              <a:gd name="T56" fmla="*/ 2997337 w 3312812"/>
              <a:gd name="T57" fmla="*/ 21711 h 1997423"/>
              <a:gd name="T58" fmla="*/ 2910496 w 3312812"/>
              <a:gd name="T59" fmla="*/ 0 h 1997423"/>
              <a:gd name="T60" fmla="*/ 2476296 w 3312812"/>
              <a:gd name="T61" fmla="*/ 54278 h 1997423"/>
              <a:gd name="T62" fmla="*/ 1857559 w 3312812"/>
              <a:gd name="T63" fmla="*/ 97700 h 1997423"/>
              <a:gd name="T64" fmla="*/ 1162838 w 3312812"/>
              <a:gd name="T65" fmla="*/ 86845 h 1997423"/>
              <a:gd name="T66" fmla="*/ 598377 w 3312812"/>
              <a:gd name="T67" fmla="*/ 65134 h 1997423"/>
              <a:gd name="T68" fmla="*/ 457261 w 3312812"/>
              <a:gd name="T69" fmla="*/ 43423 h 1997423"/>
              <a:gd name="T70" fmla="*/ 77335 w 3312812"/>
              <a:gd name="T71" fmla="*/ 75989 h 1997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312812" h="1997423">
                <a:moveTo>
                  <a:pt x="55625" y="86845"/>
                </a:moveTo>
                <a:cubicBezTo>
                  <a:pt x="46579" y="95891"/>
                  <a:pt x="30408" y="113734"/>
                  <a:pt x="23060" y="130267"/>
                </a:cubicBezTo>
                <a:cubicBezTo>
                  <a:pt x="15567" y="147128"/>
                  <a:pt x="16680" y="166645"/>
                  <a:pt x="12205" y="184545"/>
                </a:cubicBezTo>
                <a:cubicBezTo>
                  <a:pt x="9430" y="195646"/>
                  <a:pt x="4968" y="206256"/>
                  <a:pt x="1350" y="217111"/>
                </a:cubicBezTo>
                <a:cubicBezTo>
                  <a:pt x="4968" y="282245"/>
                  <a:pt x="0" y="348430"/>
                  <a:pt x="12205" y="412512"/>
                </a:cubicBezTo>
                <a:cubicBezTo>
                  <a:pt x="16617" y="435678"/>
                  <a:pt x="72776" y="460182"/>
                  <a:pt x="88191" y="466789"/>
                </a:cubicBezTo>
                <a:cubicBezTo>
                  <a:pt x="98708" y="471297"/>
                  <a:pt x="110042" y="473627"/>
                  <a:pt x="120756" y="477645"/>
                </a:cubicBezTo>
                <a:cubicBezTo>
                  <a:pt x="139001" y="484487"/>
                  <a:pt x="156786" y="492514"/>
                  <a:pt x="175031" y="499356"/>
                </a:cubicBezTo>
                <a:cubicBezTo>
                  <a:pt x="200380" y="508862"/>
                  <a:pt x="270738" y="529354"/>
                  <a:pt x="283581" y="531923"/>
                </a:cubicBezTo>
                <a:cubicBezTo>
                  <a:pt x="312186" y="537644"/>
                  <a:pt x="341474" y="539160"/>
                  <a:pt x="370421" y="542778"/>
                </a:cubicBezTo>
                <a:cubicBezTo>
                  <a:pt x="388513" y="550015"/>
                  <a:pt x="406032" y="558890"/>
                  <a:pt x="424696" y="564489"/>
                </a:cubicBezTo>
                <a:cubicBezTo>
                  <a:pt x="464770" y="576512"/>
                  <a:pt x="542912" y="582648"/>
                  <a:pt x="576667" y="586201"/>
                </a:cubicBezTo>
                <a:cubicBezTo>
                  <a:pt x="777425" y="607334"/>
                  <a:pt x="696253" y="597424"/>
                  <a:pt x="1010867" y="607912"/>
                </a:cubicBezTo>
                <a:cubicBezTo>
                  <a:pt x="1126564" y="654192"/>
                  <a:pt x="1004099" y="609026"/>
                  <a:pt x="1119418" y="640478"/>
                </a:cubicBezTo>
                <a:cubicBezTo>
                  <a:pt x="1141496" y="646499"/>
                  <a:pt x="1162629" y="655613"/>
                  <a:pt x="1184548" y="662189"/>
                </a:cubicBezTo>
                <a:cubicBezTo>
                  <a:pt x="1198838" y="666476"/>
                  <a:pt x="1213495" y="669426"/>
                  <a:pt x="1227968" y="673045"/>
                </a:cubicBezTo>
                <a:cubicBezTo>
                  <a:pt x="1274271" y="703915"/>
                  <a:pt x="1289786" y="718149"/>
                  <a:pt x="1336518" y="738178"/>
                </a:cubicBezTo>
                <a:cubicBezTo>
                  <a:pt x="1347035" y="742686"/>
                  <a:pt x="1358228" y="745415"/>
                  <a:pt x="1369083" y="749034"/>
                </a:cubicBezTo>
                <a:cubicBezTo>
                  <a:pt x="1376320" y="763508"/>
                  <a:pt x="1390119" y="776288"/>
                  <a:pt x="1390793" y="792456"/>
                </a:cubicBezTo>
                <a:cubicBezTo>
                  <a:pt x="1401037" y="1038329"/>
                  <a:pt x="1394815" y="1284643"/>
                  <a:pt x="1401648" y="1530634"/>
                </a:cubicBezTo>
                <a:cubicBezTo>
                  <a:pt x="1401921" y="1540451"/>
                  <a:pt x="1418030" y="1594191"/>
                  <a:pt x="1423358" y="1606623"/>
                </a:cubicBezTo>
                <a:cubicBezTo>
                  <a:pt x="1429732" y="1621497"/>
                  <a:pt x="1438372" y="1635313"/>
                  <a:pt x="1445068" y="1650045"/>
                </a:cubicBezTo>
                <a:cubicBezTo>
                  <a:pt x="1456471" y="1675133"/>
                  <a:pt x="1464568" y="1701770"/>
                  <a:pt x="1477633" y="1726034"/>
                </a:cubicBezTo>
                <a:cubicBezTo>
                  <a:pt x="1490003" y="1749009"/>
                  <a:pt x="1506091" y="1769791"/>
                  <a:pt x="1521054" y="1791168"/>
                </a:cubicBezTo>
                <a:cubicBezTo>
                  <a:pt x="1531429" y="1805990"/>
                  <a:pt x="1540826" y="1821797"/>
                  <a:pt x="1553619" y="1834590"/>
                </a:cubicBezTo>
                <a:cubicBezTo>
                  <a:pt x="1562844" y="1843815"/>
                  <a:pt x="1575747" y="1848473"/>
                  <a:pt x="1586184" y="1856301"/>
                </a:cubicBezTo>
                <a:cubicBezTo>
                  <a:pt x="1619188" y="1881056"/>
                  <a:pt x="1646979" y="1913839"/>
                  <a:pt x="1683879" y="1932290"/>
                </a:cubicBezTo>
                <a:cubicBezTo>
                  <a:pt x="1712826" y="1946764"/>
                  <a:pt x="1740016" y="1965477"/>
                  <a:pt x="1770719" y="1975712"/>
                </a:cubicBezTo>
                <a:lnTo>
                  <a:pt x="1835849" y="1997423"/>
                </a:lnTo>
                <a:cubicBezTo>
                  <a:pt x="1897361" y="1993805"/>
                  <a:pt x="1959448" y="1995709"/>
                  <a:pt x="2020385" y="1986568"/>
                </a:cubicBezTo>
                <a:cubicBezTo>
                  <a:pt x="2033287" y="1984633"/>
                  <a:pt x="2042334" y="1972440"/>
                  <a:pt x="2052950" y="1964857"/>
                </a:cubicBezTo>
                <a:cubicBezTo>
                  <a:pt x="2108851" y="1924925"/>
                  <a:pt x="2094873" y="1933787"/>
                  <a:pt x="2150645" y="1878012"/>
                </a:cubicBezTo>
                <a:cubicBezTo>
                  <a:pt x="2154263" y="1867156"/>
                  <a:pt x="2155735" y="1855329"/>
                  <a:pt x="2161500" y="1845445"/>
                </a:cubicBezTo>
                <a:cubicBezTo>
                  <a:pt x="2244891" y="1702482"/>
                  <a:pt x="2210770" y="1795325"/>
                  <a:pt x="2237485" y="1715179"/>
                </a:cubicBezTo>
                <a:cubicBezTo>
                  <a:pt x="2241103" y="1693468"/>
                  <a:pt x="2243565" y="1671532"/>
                  <a:pt x="2248340" y="1650045"/>
                </a:cubicBezTo>
                <a:cubicBezTo>
                  <a:pt x="2250822" y="1638875"/>
                  <a:pt x="2259195" y="1628921"/>
                  <a:pt x="2259195" y="1617479"/>
                </a:cubicBezTo>
                <a:cubicBezTo>
                  <a:pt x="2259195" y="1553077"/>
                  <a:pt x="2253879" y="1476802"/>
                  <a:pt x="2237485" y="1411223"/>
                </a:cubicBezTo>
                <a:cubicBezTo>
                  <a:pt x="2231096" y="1385666"/>
                  <a:pt x="2222562" y="1360688"/>
                  <a:pt x="2215775" y="1335234"/>
                </a:cubicBezTo>
                <a:cubicBezTo>
                  <a:pt x="2183128" y="1212802"/>
                  <a:pt x="2206630" y="1286088"/>
                  <a:pt x="2183210" y="1215823"/>
                </a:cubicBezTo>
                <a:cubicBezTo>
                  <a:pt x="2167085" y="1086819"/>
                  <a:pt x="2152695" y="1010172"/>
                  <a:pt x="2183210" y="857590"/>
                </a:cubicBezTo>
                <a:cubicBezTo>
                  <a:pt x="2201607" y="765598"/>
                  <a:pt x="2229753" y="763863"/>
                  <a:pt x="2280905" y="727323"/>
                </a:cubicBezTo>
                <a:cubicBezTo>
                  <a:pt x="2295627" y="716807"/>
                  <a:pt x="2308143" y="702847"/>
                  <a:pt x="2324325" y="694756"/>
                </a:cubicBezTo>
                <a:cubicBezTo>
                  <a:pt x="2337669" y="688084"/>
                  <a:pt x="2353272" y="687519"/>
                  <a:pt x="2367745" y="683901"/>
                </a:cubicBezTo>
                <a:cubicBezTo>
                  <a:pt x="2382218" y="676664"/>
                  <a:pt x="2396013" y="667871"/>
                  <a:pt x="2411165" y="662189"/>
                </a:cubicBezTo>
                <a:cubicBezTo>
                  <a:pt x="2428677" y="655622"/>
                  <a:pt x="2494134" y="643424"/>
                  <a:pt x="2508861" y="640478"/>
                </a:cubicBezTo>
                <a:cubicBezTo>
                  <a:pt x="2595190" y="582923"/>
                  <a:pt x="2530953" y="616341"/>
                  <a:pt x="2736816" y="629623"/>
                </a:cubicBezTo>
                <a:cubicBezTo>
                  <a:pt x="2783895" y="632661"/>
                  <a:pt x="2830893" y="636860"/>
                  <a:pt x="2877931" y="640478"/>
                </a:cubicBezTo>
                <a:cubicBezTo>
                  <a:pt x="2943061" y="636860"/>
                  <a:pt x="3008747" y="638848"/>
                  <a:pt x="3073322" y="629623"/>
                </a:cubicBezTo>
                <a:cubicBezTo>
                  <a:pt x="3086237" y="627778"/>
                  <a:pt x="3093896" y="613051"/>
                  <a:pt x="3105887" y="607912"/>
                </a:cubicBezTo>
                <a:cubicBezTo>
                  <a:pt x="3312812" y="519225"/>
                  <a:pt x="2975645" y="683891"/>
                  <a:pt x="3192727" y="575345"/>
                </a:cubicBezTo>
                <a:cubicBezTo>
                  <a:pt x="3214437" y="553634"/>
                  <a:pt x="3248148" y="539340"/>
                  <a:pt x="3257857" y="510212"/>
                </a:cubicBezTo>
                <a:lnTo>
                  <a:pt x="3279567" y="445078"/>
                </a:lnTo>
                <a:cubicBezTo>
                  <a:pt x="3293356" y="320971"/>
                  <a:pt x="3296902" y="342752"/>
                  <a:pt x="3279567" y="195400"/>
                </a:cubicBezTo>
                <a:cubicBezTo>
                  <a:pt x="3278230" y="184036"/>
                  <a:pt x="3275059" y="172355"/>
                  <a:pt x="3268712" y="162834"/>
                </a:cubicBezTo>
                <a:cubicBezTo>
                  <a:pt x="3243128" y="124457"/>
                  <a:pt x="3230459" y="131196"/>
                  <a:pt x="3192727" y="108556"/>
                </a:cubicBezTo>
                <a:cubicBezTo>
                  <a:pt x="3170353" y="95131"/>
                  <a:pt x="3152910" y="71463"/>
                  <a:pt x="3127597" y="65134"/>
                </a:cubicBezTo>
                <a:cubicBezTo>
                  <a:pt x="3093392" y="56582"/>
                  <a:pt x="3082749" y="55100"/>
                  <a:pt x="3051612" y="43423"/>
                </a:cubicBezTo>
                <a:cubicBezTo>
                  <a:pt x="3033367" y="36581"/>
                  <a:pt x="3016001" y="27310"/>
                  <a:pt x="2997337" y="21711"/>
                </a:cubicBezTo>
                <a:cubicBezTo>
                  <a:pt x="2979665" y="16409"/>
                  <a:pt x="2960961" y="15331"/>
                  <a:pt x="2943062" y="10856"/>
                </a:cubicBezTo>
                <a:cubicBezTo>
                  <a:pt x="2931961" y="8081"/>
                  <a:pt x="2921351" y="3619"/>
                  <a:pt x="2910496" y="0"/>
                </a:cubicBezTo>
                <a:cubicBezTo>
                  <a:pt x="2829658" y="3234"/>
                  <a:pt x="2658163" y="2459"/>
                  <a:pt x="2552281" y="21711"/>
                </a:cubicBezTo>
                <a:cubicBezTo>
                  <a:pt x="2510552" y="29298"/>
                  <a:pt x="2521200" y="39309"/>
                  <a:pt x="2476296" y="54278"/>
                </a:cubicBezTo>
                <a:cubicBezTo>
                  <a:pt x="2428237" y="70298"/>
                  <a:pt x="2353477" y="84769"/>
                  <a:pt x="2302615" y="86845"/>
                </a:cubicBezTo>
                <a:cubicBezTo>
                  <a:pt x="2154342" y="92897"/>
                  <a:pt x="2005911" y="94082"/>
                  <a:pt x="1857559" y="97700"/>
                </a:cubicBezTo>
                <a:cubicBezTo>
                  <a:pt x="1557479" y="115353"/>
                  <a:pt x="1634057" y="115905"/>
                  <a:pt x="1206258" y="97700"/>
                </a:cubicBezTo>
                <a:cubicBezTo>
                  <a:pt x="1191353" y="97066"/>
                  <a:pt x="1177183" y="90944"/>
                  <a:pt x="1162838" y="86845"/>
                </a:cubicBezTo>
                <a:cubicBezTo>
                  <a:pt x="1151836" y="83701"/>
                  <a:pt x="1141707" y="76429"/>
                  <a:pt x="1130273" y="75989"/>
                </a:cubicBezTo>
                <a:cubicBezTo>
                  <a:pt x="953068" y="69173"/>
                  <a:pt x="775676" y="68752"/>
                  <a:pt x="598377" y="65134"/>
                </a:cubicBezTo>
                <a:cubicBezTo>
                  <a:pt x="565812" y="61515"/>
                  <a:pt x="533066" y="59260"/>
                  <a:pt x="500681" y="54278"/>
                </a:cubicBezTo>
                <a:cubicBezTo>
                  <a:pt x="485936" y="52009"/>
                  <a:pt x="472180" y="43423"/>
                  <a:pt x="457261" y="43423"/>
                </a:cubicBezTo>
                <a:cubicBezTo>
                  <a:pt x="341418" y="43423"/>
                  <a:pt x="225688" y="50660"/>
                  <a:pt x="109901" y="54278"/>
                </a:cubicBezTo>
                <a:cubicBezTo>
                  <a:pt x="99046" y="61515"/>
                  <a:pt x="86560" y="66764"/>
                  <a:pt x="77335" y="75989"/>
                </a:cubicBezTo>
                <a:cubicBezTo>
                  <a:pt x="24938" y="128387"/>
                  <a:pt x="64671" y="77799"/>
                  <a:pt x="55625" y="86845"/>
                </a:cubicBezTo>
                <a:close/>
              </a:path>
            </a:pathLst>
          </a:custGeom>
          <a:solidFill>
            <a:srgbClr val="C3D69B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59" name="Freeform 58">
            <a:extLst>
              <a:ext uri="{FF2B5EF4-FFF2-40B4-BE49-F238E27FC236}">
                <a16:creationId xmlns:a16="http://schemas.microsoft.com/office/drawing/2014/main" id="{2CED646D-EEC0-E04A-A4A1-5E2376F608F4}"/>
              </a:ext>
            </a:extLst>
          </p:cNvPr>
          <p:cNvSpPr>
            <a:spLocks/>
          </p:cNvSpPr>
          <p:nvPr/>
        </p:nvSpPr>
        <p:spPr bwMode="auto">
          <a:xfrm>
            <a:off x="2535238" y="1790700"/>
            <a:ext cx="1871662" cy="1770063"/>
          </a:xfrm>
          <a:custGeom>
            <a:avLst/>
            <a:gdLst>
              <a:gd name="T0" fmla="*/ 4885 w 1871951"/>
              <a:gd name="T1" fmla="*/ 141219 h 1769457"/>
              <a:gd name="T2" fmla="*/ 15738 w 1871951"/>
              <a:gd name="T3" fmla="*/ 771273 h 1769457"/>
              <a:gd name="T4" fmla="*/ 26589 w 1871951"/>
              <a:gd name="T5" fmla="*/ 836451 h 1769457"/>
              <a:gd name="T6" fmla="*/ 15738 w 1871951"/>
              <a:gd name="T7" fmla="*/ 1401328 h 1769457"/>
              <a:gd name="T8" fmla="*/ 26589 w 1871951"/>
              <a:gd name="T9" fmla="*/ 1662039 h 1769457"/>
              <a:gd name="T10" fmla="*/ 113402 w 1871951"/>
              <a:gd name="T11" fmla="*/ 1705491 h 1769457"/>
              <a:gd name="T12" fmla="*/ 189365 w 1871951"/>
              <a:gd name="T13" fmla="*/ 1738080 h 1769457"/>
              <a:gd name="T14" fmla="*/ 308732 w 1871951"/>
              <a:gd name="T15" fmla="*/ 1770669 h 1769457"/>
              <a:gd name="T16" fmla="*/ 504062 w 1871951"/>
              <a:gd name="T17" fmla="*/ 1759805 h 1769457"/>
              <a:gd name="T18" fmla="*/ 580024 w 1871951"/>
              <a:gd name="T19" fmla="*/ 1738080 h 1769457"/>
              <a:gd name="T20" fmla="*/ 601728 w 1871951"/>
              <a:gd name="T21" fmla="*/ 1694628 h 1769457"/>
              <a:gd name="T22" fmla="*/ 645134 w 1871951"/>
              <a:gd name="T23" fmla="*/ 1662039 h 1769457"/>
              <a:gd name="T24" fmla="*/ 666838 w 1871951"/>
              <a:gd name="T25" fmla="*/ 1596862 h 1769457"/>
              <a:gd name="T26" fmla="*/ 688542 w 1871951"/>
              <a:gd name="T27" fmla="*/ 1433916 h 1769457"/>
              <a:gd name="T28" fmla="*/ 699393 w 1871951"/>
              <a:gd name="T29" fmla="*/ 1390464 h 1769457"/>
              <a:gd name="T30" fmla="*/ 710244 w 1871951"/>
              <a:gd name="T31" fmla="*/ 1336148 h 1769457"/>
              <a:gd name="T32" fmla="*/ 688542 w 1871951"/>
              <a:gd name="T33" fmla="*/ 1118889 h 1769457"/>
              <a:gd name="T34" fmla="*/ 655987 w 1871951"/>
              <a:gd name="T35" fmla="*/ 890766 h 1769457"/>
              <a:gd name="T36" fmla="*/ 710244 w 1871951"/>
              <a:gd name="T37" fmla="*/ 619191 h 1769457"/>
              <a:gd name="T38" fmla="*/ 786207 w 1871951"/>
              <a:gd name="T39" fmla="*/ 608328 h 1769457"/>
              <a:gd name="T40" fmla="*/ 1046646 w 1871951"/>
              <a:gd name="T41" fmla="*/ 619191 h 1769457"/>
              <a:gd name="T42" fmla="*/ 1393900 w 1871951"/>
              <a:gd name="T43" fmla="*/ 630055 h 1769457"/>
              <a:gd name="T44" fmla="*/ 1556676 w 1871951"/>
              <a:gd name="T45" fmla="*/ 651780 h 1769457"/>
              <a:gd name="T46" fmla="*/ 1719450 w 1871951"/>
              <a:gd name="T47" fmla="*/ 630055 h 1769457"/>
              <a:gd name="T48" fmla="*/ 1752004 w 1871951"/>
              <a:gd name="T49" fmla="*/ 597465 h 1769457"/>
              <a:gd name="T50" fmla="*/ 1806263 w 1871951"/>
              <a:gd name="T51" fmla="*/ 510562 h 1769457"/>
              <a:gd name="T52" fmla="*/ 1817114 w 1871951"/>
              <a:gd name="T53" fmla="*/ 467109 h 1769457"/>
              <a:gd name="T54" fmla="*/ 1838818 w 1871951"/>
              <a:gd name="T55" fmla="*/ 423657 h 1769457"/>
              <a:gd name="T56" fmla="*/ 1860522 w 1871951"/>
              <a:gd name="T57" fmla="*/ 336753 h 1769457"/>
              <a:gd name="T58" fmla="*/ 1871373 w 1871951"/>
              <a:gd name="T59" fmla="*/ 293301 h 1769457"/>
              <a:gd name="T60" fmla="*/ 1849669 w 1871951"/>
              <a:gd name="T61" fmla="*/ 173808 h 1769457"/>
              <a:gd name="T62" fmla="*/ 1817114 w 1871951"/>
              <a:gd name="T63" fmla="*/ 141219 h 1769457"/>
              <a:gd name="T64" fmla="*/ 1795412 w 1871951"/>
              <a:gd name="T65" fmla="*/ 108630 h 1769457"/>
              <a:gd name="T66" fmla="*/ 1730302 w 1871951"/>
              <a:gd name="T67" fmla="*/ 65178 h 1769457"/>
              <a:gd name="T68" fmla="*/ 1600082 w 1871951"/>
              <a:gd name="T69" fmla="*/ 32589 h 1769457"/>
              <a:gd name="T70" fmla="*/ 1383047 w 1871951"/>
              <a:gd name="T71" fmla="*/ 10864 h 1769457"/>
              <a:gd name="T72" fmla="*/ 786207 w 1871951"/>
              <a:gd name="T73" fmla="*/ 21726 h 1769457"/>
              <a:gd name="T74" fmla="*/ 438952 w 1871951"/>
              <a:gd name="T75" fmla="*/ 0 h 1769457"/>
              <a:gd name="T76" fmla="*/ 221920 w 1871951"/>
              <a:gd name="T77" fmla="*/ 21726 h 1769457"/>
              <a:gd name="T78" fmla="*/ 189365 w 1871951"/>
              <a:gd name="T79" fmla="*/ 32589 h 1769457"/>
              <a:gd name="T80" fmla="*/ 113402 w 1871951"/>
              <a:gd name="T81" fmla="*/ 76041 h 1769457"/>
              <a:gd name="T82" fmla="*/ 48293 w 1871951"/>
              <a:gd name="T83" fmla="*/ 97766 h 1769457"/>
              <a:gd name="T84" fmla="*/ 4885 w 1871951"/>
              <a:gd name="T85" fmla="*/ 141219 h 176945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871951" h="1769457">
                <a:moveTo>
                  <a:pt x="4887" y="141123"/>
                </a:moveTo>
                <a:cubicBezTo>
                  <a:pt x="8505" y="350997"/>
                  <a:pt x="9186" y="560942"/>
                  <a:pt x="15742" y="770745"/>
                </a:cubicBezTo>
                <a:cubicBezTo>
                  <a:pt x="16429" y="792745"/>
                  <a:pt x="26597" y="813868"/>
                  <a:pt x="26597" y="835879"/>
                </a:cubicBezTo>
                <a:cubicBezTo>
                  <a:pt x="26597" y="1024077"/>
                  <a:pt x="19360" y="1212205"/>
                  <a:pt x="15742" y="1400368"/>
                </a:cubicBezTo>
                <a:cubicBezTo>
                  <a:pt x="19360" y="1487212"/>
                  <a:pt x="0" y="1578151"/>
                  <a:pt x="26597" y="1660901"/>
                </a:cubicBezTo>
                <a:cubicBezTo>
                  <a:pt x="36500" y="1691713"/>
                  <a:pt x="82735" y="1694088"/>
                  <a:pt x="113438" y="1704323"/>
                </a:cubicBezTo>
                <a:cubicBezTo>
                  <a:pt x="218276" y="1739272"/>
                  <a:pt x="55269" y="1683226"/>
                  <a:pt x="189423" y="1736890"/>
                </a:cubicBezTo>
                <a:cubicBezTo>
                  <a:pt x="244510" y="1758926"/>
                  <a:pt x="254321" y="1758555"/>
                  <a:pt x="308828" y="1769457"/>
                </a:cubicBezTo>
                <a:cubicBezTo>
                  <a:pt x="373958" y="1765838"/>
                  <a:pt x="439255" y="1764507"/>
                  <a:pt x="504218" y="1758601"/>
                </a:cubicBezTo>
                <a:cubicBezTo>
                  <a:pt x="522966" y="1756897"/>
                  <a:pt x="560922" y="1743318"/>
                  <a:pt x="580204" y="1736890"/>
                </a:cubicBezTo>
                <a:cubicBezTo>
                  <a:pt x="587441" y="1722416"/>
                  <a:pt x="591383" y="1705755"/>
                  <a:pt x="601914" y="1693468"/>
                </a:cubicBezTo>
                <a:cubicBezTo>
                  <a:pt x="613688" y="1679731"/>
                  <a:pt x="635299" y="1675955"/>
                  <a:pt x="645334" y="1660901"/>
                </a:cubicBezTo>
                <a:cubicBezTo>
                  <a:pt x="658028" y="1641859"/>
                  <a:pt x="662556" y="1618209"/>
                  <a:pt x="667044" y="1595768"/>
                </a:cubicBezTo>
                <a:cubicBezTo>
                  <a:pt x="694689" y="1457535"/>
                  <a:pt x="657027" y="1655037"/>
                  <a:pt x="688754" y="1432934"/>
                </a:cubicBezTo>
                <a:cubicBezTo>
                  <a:pt x="690864" y="1418165"/>
                  <a:pt x="696373" y="1404076"/>
                  <a:pt x="699609" y="1389512"/>
                </a:cubicBezTo>
                <a:cubicBezTo>
                  <a:pt x="703611" y="1371500"/>
                  <a:pt x="706846" y="1353327"/>
                  <a:pt x="710464" y="1335234"/>
                </a:cubicBezTo>
                <a:cubicBezTo>
                  <a:pt x="703227" y="1262864"/>
                  <a:pt x="698366" y="1190216"/>
                  <a:pt x="688754" y="1118123"/>
                </a:cubicBezTo>
                <a:cubicBezTo>
                  <a:pt x="638100" y="738201"/>
                  <a:pt x="693244" y="1297781"/>
                  <a:pt x="656189" y="890156"/>
                </a:cubicBezTo>
                <a:cubicBezTo>
                  <a:pt x="665534" y="665860"/>
                  <a:pt x="583086" y="641928"/>
                  <a:pt x="710464" y="618767"/>
                </a:cubicBezTo>
                <a:cubicBezTo>
                  <a:pt x="735637" y="614190"/>
                  <a:pt x="761121" y="611530"/>
                  <a:pt x="786449" y="607912"/>
                </a:cubicBezTo>
                <a:lnTo>
                  <a:pt x="1046970" y="618767"/>
                </a:lnTo>
                <a:lnTo>
                  <a:pt x="1394330" y="629623"/>
                </a:lnTo>
                <a:cubicBezTo>
                  <a:pt x="1450690" y="632372"/>
                  <a:pt x="1502166" y="642168"/>
                  <a:pt x="1557156" y="651334"/>
                </a:cubicBezTo>
                <a:cubicBezTo>
                  <a:pt x="1611431" y="644097"/>
                  <a:pt x="1667223" y="644279"/>
                  <a:pt x="1719981" y="629623"/>
                </a:cubicBezTo>
                <a:cubicBezTo>
                  <a:pt x="1734773" y="625514"/>
                  <a:pt x="1742556" y="608712"/>
                  <a:pt x="1752546" y="597056"/>
                </a:cubicBezTo>
                <a:cubicBezTo>
                  <a:pt x="1786366" y="557598"/>
                  <a:pt x="1784582" y="554692"/>
                  <a:pt x="1806821" y="510212"/>
                </a:cubicBezTo>
                <a:cubicBezTo>
                  <a:pt x="1810439" y="495738"/>
                  <a:pt x="1812438" y="480759"/>
                  <a:pt x="1817676" y="466789"/>
                </a:cubicBezTo>
                <a:cubicBezTo>
                  <a:pt x="1823358" y="451637"/>
                  <a:pt x="1834269" y="438719"/>
                  <a:pt x="1839386" y="423367"/>
                </a:cubicBezTo>
                <a:cubicBezTo>
                  <a:pt x="1848821" y="395059"/>
                  <a:pt x="1853859" y="365471"/>
                  <a:pt x="1861096" y="336523"/>
                </a:cubicBezTo>
                <a:lnTo>
                  <a:pt x="1871951" y="293101"/>
                </a:lnTo>
                <a:cubicBezTo>
                  <a:pt x="1871526" y="290123"/>
                  <a:pt x="1859990" y="190750"/>
                  <a:pt x="1850241" y="173689"/>
                </a:cubicBezTo>
                <a:cubicBezTo>
                  <a:pt x="1842625" y="160360"/>
                  <a:pt x="1827504" y="152917"/>
                  <a:pt x="1817676" y="141123"/>
                </a:cubicBezTo>
                <a:cubicBezTo>
                  <a:pt x="1809324" y="131100"/>
                  <a:pt x="1805784" y="117148"/>
                  <a:pt x="1795966" y="108556"/>
                </a:cubicBezTo>
                <a:cubicBezTo>
                  <a:pt x="1776330" y="91373"/>
                  <a:pt x="1755589" y="73386"/>
                  <a:pt x="1730836" y="65134"/>
                </a:cubicBezTo>
                <a:cubicBezTo>
                  <a:pt x="1651343" y="38635"/>
                  <a:pt x="1682011" y="45096"/>
                  <a:pt x="1600576" y="32567"/>
                </a:cubicBezTo>
                <a:cubicBezTo>
                  <a:pt x="1495426" y="16389"/>
                  <a:pt x="1517762" y="21187"/>
                  <a:pt x="1383475" y="10856"/>
                </a:cubicBezTo>
                <a:lnTo>
                  <a:pt x="786449" y="21712"/>
                </a:lnTo>
                <a:cubicBezTo>
                  <a:pt x="532615" y="21712"/>
                  <a:pt x="578339" y="27853"/>
                  <a:pt x="439088" y="0"/>
                </a:cubicBezTo>
                <a:cubicBezTo>
                  <a:pt x="366721" y="7237"/>
                  <a:pt x="294105" y="12305"/>
                  <a:pt x="221988" y="21712"/>
                </a:cubicBezTo>
                <a:cubicBezTo>
                  <a:pt x="210642" y="23192"/>
                  <a:pt x="199657" y="27450"/>
                  <a:pt x="189423" y="32567"/>
                </a:cubicBezTo>
                <a:cubicBezTo>
                  <a:pt x="111090" y="71735"/>
                  <a:pt x="208595" y="37925"/>
                  <a:pt x="113438" y="75989"/>
                </a:cubicBezTo>
                <a:cubicBezTo>
                  <a:pt x="92190" y="84488"/>
                  <a:pt x="48307" y="97700"/>
                  <a:pt x="48307" y="97700"/>
                </a:cubicBezTo>
                <a:lnTo>
                  <a:pt x="4887" y="141123"/>
                </a:lnTo>
                <a:close/>
              </a:path>
            </a:pathLst>
          </a:custGeom>
          <a:solidFill>
            <a:srgbClr val="C3D69B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58" name="Freeform 57">
            <a:extLst>
              <a:ext uri="{FF2B5EF4-FFF2-40B4-BE49-F238E27FC236}">
                <a16:creationId xmlns:a16="http://schemas.microsoft.com/office/drawing/2014/main" id="{2591F3A0-A5AC-E845-882B-2C45328758B2}"/>
              </a:ext>
            </a:extLst>
          </p:cNvPr>
          <p:cNvSpPr>
            <a:spLocks/>
          </p:cNvSpPr>
          <p:nvPr/>
        </p:nvSpPr>
        <p:spPr bwMode="auto">
          <a:xfrm>
            <a:off x="2543175" y="1787525"/>
            <a:ext cx="712788" cy="1892300"/>
          </a:xfrm>
          <a:custGeom>
            <a:avLst/>
            <a:gdLst>
              <a:gd name="T0" fmla="*/ 61834 w 713209"/>
              <a:gd name="T1" fmla="*/ 68093 h 1891791"/>
              <a:gd name="T2" fmla="*/ 83520 w 713209"/>
              <a:gd name="T3" fmla="*/ 285322 h 1891791"/>
              <a:gd name="T4" fmla="*/ 94361 w 713209"/>
              <a:gd name="T5" fmla="*/ 372212 h 1891791"/>
              <a:gd name="T6" fmla="*/ 116045 w 713209"/>
              <a:gd name="T7" fmla="*/ 404797 h 1891791"/>
              <a:gd name="T8" fmla="*/ 116045 w 713209"/>
              <a:gd name="T9" fmla="*/ 926144 h 1891791"/>
              <a:gd name="T10" fmla="*/ 105204 w 713209"/>
              <a:gd name="T11" fmla="*/ 958729 h 1891791"/>
              <a:gd name="T12" fmla="*/ 94361 w 713209"/>
              <a:gd name="T13" fmla="*/ 1002174 h 1891791"/>
              <a:gd name="T14" fmla="*/ 50992 w 713209"/>
              <a:gd name="T15" fmla="*/ 1121650 h 1891791"/>
              <a:gd name="T16" fmla="*/ 29308 w 713209"/>
              <a:gd name="T17" fmla="*/ 1208541 h 1891791"/>
              <a:gd name="T18" fmla="*/ 18465 w 713209"/>
              <a:gd name="T19" fmla="*/ 1251987 h 1891791"/>
              <a:gd name="T20" fmla="*/ 18465 w 713209"/>
              <a:gd name="T21" fmla="*/ 1697304 h 1891791"/>
              <a:gd name="T22" fmla="*/ 29308 w 713209"/>
              <a:gd name="T23" fmla="*/ 1729887 h 1891791"/>
              <a:gd name="T24" fmla="*/ 50992 w 713209"/>
              <a:gd name="T25" fmla="*/ 1805918 h 1891791"/>
              <a:gd name="T26" fmla="*/ 94361 w 713209"/>
              <a:gd name="T27" fmla="*/ 1838502 h 1891791"/>
              <a:gd name="T28" fmla="*/ 126888 w 713209"/>
              <a:gd name="T29" fmla="*/ 1871086 h 1891791"/>
              <a:gd name="T30" fmla="*/ 181099 w 713209"/>
              <a:gd name="T31" fmla="*/ 1881947 h 1891791"/>
              <a:gd name="T32" fmla="*/ 213626 w 713209"/>
              <a:gd name="T33" fmla="*/ 1892809 h 1891791"/>
              <a:gd name="T34" fmla="*/ 387100 w 713209"/>
              <a:gd name="T35" fmla="*/ 1881947 h 1891791"/>
              <a:gd name="T36" fmla="*/ 430470 w 713209"/>
              <a:gd name="T37" fmla="*/ 1860224 h 1891791"/>
              <a:gd name="T38" fmla="*/ 560577 w 713209"/>
              <a:gd name="T39" fmla="*/ 1795057 h 1891791"/>
              <a:gd name="T40" fmla="*/ 636472 w 713209"/>
              <a:gd name="T41" fmla="*/ 1762472 h 1891791"/>
              <a:gd name="T42" fmla="*/ 668999 w 713209"/>
              <a:gd name="T43" fmla="*/ 1740749 h 1891791"/>
              <a:gd name="T44" fmla="*/ 690683 w 713209"/>
              <a:gd name="T45" fmla="*/ 1664720 h 1891791"/>
              <a:gd name="T46" fmla="*/ 712367 w 713209"/>
              <a:gd name="T47" fmla="*/ 1599551 h 1891791"/>
              <a:gd name="T48" fmla="*/ 701525 w 713209"/>
              <a:gd name="T49" fmla="*/ 1143372 h 1891791"/>
              <a:gd name="T50" fmla="*/ 679840 w 713209"/>
              <a:gd name="T51" fmla="*/ 1110789 h 1891791"/>
              <a:gd name="T52" fmla="*/ 625629 w 713209"/>
              <a:gd name="T53" fmla="*/ 1013034 h 1891791"/>
              <a:gd name="T54" fmla="*/ 593103 w 713209"/>
              <a:gd name="T55" fmla="*/ 1002174 h 1891791"/>
              <a:gd name="T56" fmla="*/ 560577 w 713209"/>
              <a:gd name="T57" fmla="*/ 904421 h 1891791"/>
              <a:gd name="T58" fmla="*/ 549734 w 713209"/>
              <a:gd name="T59" fmla="*/ 871837 h 1891791"/>
              <a:gd name="T60" fmla="*/ 571418 w 713209"/>
              <a:gd name="T61" fmla="*/ 448243 h 1891791"/>
              <a:gd name="T62" fmla="*/ 593103 w 713209"/>
              <a:gd name="T63" fmla="*/ 383074 h 1891791"/>
              <a:gd name="T64" fmla="*/ 603945 w 713209"/>
              <a:gd name="T65" fmla="*/ 350489 h 1891791"/>
              <a:gd name="T66" fmla="*/ 614788 w 713209"/>
              <a:gd name="T67" fmla="*/ 317906 h 1891791"/>
              <a:gd name="T68" fmla="*/ 571418 w 713209"/>
              <a:gd name="T69" fmla="*/ 144124 h 1891791"/>
              <a:gd name="T70" fmla="*/ 528050 w 713209"/>
              <a:gd name="T71" fmla="*/ 122401 h 1891791"/>
              <a:gd name="T72" fmla="*/ 462996 w 713209"/>
              <a:gd name="T73" fmla="*/ 68093 h 1891791"/>
              <a:gd name="T74" fmla="*/ 441311 w 713209"/>
              <a:gd name="T75" fmla="*/ 24649 h 1891791"/>
              <a:gd name="T76" fmla="*/ 408785 w 713209"/>
              <a:gd name="T77" fmla="*/ 13787 h 1891791"/>
              <a:gd name="T78" fmla="*/ 354574 w 713209"/>
              <a:gd name="T79" fmla="*/ 2925 h 1891791"/>
              <a:gd name="T80" fmla="*/ 159415 w 713209"/>
              <a:gd name="T81" fmla="*/ 35510 h 1891791"/>
              <a:gd name="T82" fmla="*/ 126888 w 713209"/>
              <a:gd name="T83" fmla="*/ 46370 h 1891791"/>
              <a:gd name="T84" fmla="*/ 94361 w 713209"/>
              <a:gd name="T85" fmla="*/ 57231 h 1891791"/>
              <a:gd name="T86" fmla="*/ 61834 w 713209"/>
              <a:gd name="T87" fmla="*/ 68093 h 189179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13209" h="1891791">
                <a:moveTo>
                  <a:pt x="61908" y="68057"/>
                </a:moveTo>
                <a:cubicBezTo>
                  <a:pt x="60099" y="106051"/>
                  <a:pt x="75870" y="212851"/>
                  <a:pt x="83618" y="285168"/>
                </a:cubicBezTo>
                <a:cubicBezTo>
                  <a:pt x="86726" y="314175"/>
                  <a:pt x="86797" y="343867"/>
                  <a:pt x="94473" y="372012"/>
                </a:cubicBezTo>
                <a:cubicBezTo>
                  <a:pt x="97906" y="384599"/>
                  <a:pt x="108946" y="393723"/>
                  <a:pt x="116183" y="404579"/>
                </a:cubicBezTo>
                <a:cubicBezTo>
                  <a:pt x="164880" y="599375"/>
                  <a:pt x="135722" y="466465"/>
                  <a:pt x="116183" y="925646"/>
                </a:cubicBezTo>
                <a:cubicBezTo>
                  <a:pt x="115697" y="937078"/>
                  <a:pt x="108471" y="947210"/>
                  <a:pt x="105328" y="958213"/>
                </a:cubicBezTo>
                <a:cubicBezTo>
                  <a:pt x="101230" y="972558"/>
                  <a:pt x="99191" y="987481"/>
                  <a:pt x="94473" y="1001635"/>
                </a:cubicBezTo>
                <a:cubicBezTo>
                  <a:pt x="72897" y="1066367"/>
                  <a:pt x="68786" y="1050105"/>
                  <a:pt x="51052" y="1121046"/>
                </a:cubicBezTo>
                <a:lnTo>
                  <a:pt x="29342" y="1207891"/>
                </a:lnTo>
                <a:lnTo>
                  <a:pt x="18487" y="1251313"/>
                </a:lnTo>
                <a:cubicBezTo>
                  <a:pt x="0" y="1454677"/>
                  <a:pt x="318" y="1396589"/>
                  <a:pt x="18487" y="1696391"/>
                </a:cubicBezTo>
                <a:cubicBezTo>
                  <a:pt x="19179" y="1707813"/>
                  <a:pt x="26199" y="1717955"/>
                  <a:pt x="29342" y="1728957"/>
                </a:cubicBezTo>
                <a:cubicBezTo>
                  <a:pt x="30045" y="1731417"/>
                  <a:pt x="45393" y="1798156"/>
                  <a:pt x="51052" y="1804946"/>
                </a:cubicBezTo>
                <a:cubicBezTo>
                  <a:pt x="62634" y="1818845"/>
                  <a:pt x="80737" y="1825738"/>
                  <a:pt x="94473" y="1837513"/>
                </a:cubicBezTo>
                <a:cubicBezTo>
                  <a:pt x="106129" y="1847504"/>
                  <a:pt x="113307" y="1863214"/>
                  <a:pt x="127038" y="1870080"/>
                </a:cubicBezTo>
                <a:cubicBezTo>
                  <a:pt x="143540" y="1878331"/>
                  <a:pt x="163414" y="1876460"/>
                  <a:pt x="181313" y="1880935"/>
                </a:cubicBezTo>
                <a:cubicBezTo>
                  <a:pt x="192414" y="1883710"/>
                  <a:pt x="203023" y="1888172"/>
                  <a:pt x="213878" y="1891791"/>
                </a:cubicBezTo>
                <a:cubicBezTo>
                  <a:pt x="271771" y="1888172"/>
                  <a:pt x="330194" y="1889540"/>
                  <a:pt x="387558" y="1880935"/>
                </a:cubicBezTo>
                <a:cubicBezTo>
                  <a:pt x="403561" y="1878534"/>
                  <a:pt x="415954" y="1865234"/>
                  <a:pt x="430978" y="1859224"/>
                </a:cubicBezTo>
                <a:cubicBezTo>
                  <a:pt x="575430" y="1801441"/>
                  <a:pt x="414848" y="1881929"/>
                  <a:pt x="561239" y="1794091"/>
                </a:cubicBezTo>
                <a:cubicBezTo>
                  <a:pt x="674184" y="1726321"/>
                  <a:pt x="547383" y="1806447"/>
                  <a:pt x="637224" y="1761524"/>
                </a:cubicBezTo>
                <a:cubicBezTo>
                  <a:pt x="648893" y="1755689"/>
                  <a:pt x="658934" y="1747050"/>
                  <a:pt x="669789" y="1739813"/>
                </a:cubicBezTo>
                <a:cubicBezTo>
                  <a:pt x="706273" y="1630356"/>
                  <a:pt x="650605" y="1800145"/>
                  <a:pt x="691499" y="1663824"/>
                </a:cubicBezTo>
                <a:cubicBezTo>
                  <a:pt x="698075" y="1641904"/>
                  <a:pt x="705972" y="1620402"/>
                  <a:pt x="713209" y="1598691"/>
                </a:cubicBezTo>
                <a:cubicBezTo>
                  <a:pt x="709591" y="1446713"/>
                  <a:pt x="712466" y="1294441"/>
                  <a:pt x="702354" y="1142757"/>
                </a:cubicBezTo>
                <a:cubicBezTo>
                  <a:pt x="701486" y="1129740"/>
                  <a:pt x="686478" y="1121860"/>
                  <a:pt x="680644" y="1110191"/>
                </a:cubicBezTo>
                <a:cubicBezTo>
                  <a:pt x="665352" y="1079605"/>
                  <a:pt x="667440" y="1026180"/>
                  <a:pt x="626369" y="1012490"/>
                </a:cubicBezTo>
                <a:lnTo>
                  <a:pt x="593804" y="1001635"/>
                </a:lnTo>
                <a:lnTo>
                  <a:pt x="561239" y="903935"/>
                </a:lnTo>
                <a:lnTo>
                  <a:pt x="550384" y="871368"/>
                </a:lnTo>
                <a:cubicBezTo>
                  <a:pt x="550825" y="859914"/>
                  <a:pt x="560146" y="523677"/>
                  <a:pt x="572094" y="448001"/>
                </a:cubicBezTo>
                <a:cubicBezTo>
                  <a:pt x="575663" y="425396"/>
                  <a:pt x="586567" y="404579"/>
                  <a:pt x="593804" y="382868"/>
                </a:cubicBezTo>
                <a:lnTo>
                  <a:pt x="604659" y="350301"/>
                </a:lnTo>
                <a:lnTo>
                  <a:pt x="615514" y="317735"/>
                </a:lnTo>
                <a:cubicBezTo>
                  <a:pt x="608193" y="222561"/>
                  <a:pt x="636487" y="190042"/>
                  <a:pt x="572094" y="144046"/>
                </a:cubicBezTo>
                <a:cubicBezTo>
                  <a:pt x="558926" y="134640"/>
                  <a:pt x="543147" y="129572"/>
                  <a:pt x="528674" y="122335"/>
                </a:cubicBezTo>
                <a:cubicBezTo>
                  <a:pt x="453566" y="9672"/>
                  <a:pt x="573727" y="178246"/>
                  <a:pt x="463543" y="68057"/>
                </a:cubicBezTo>
                <a:cubicBezTo>
                  <a:pt x="452101" y="56614"/>
                  <a:pt x="453275" y="36078"/>
                  <a:pt x="441833" y="24635"/>
                </a:cubicBezTo>
                <a:cubicBezTo>
                  <a:pt x="433742" y="16544"/>
                  <a:pt x="420369" y="16554"/>
                  <a:pt x="409268" y="13779"/>
                </a:cubicBezTo>
                <a:cubicBezTo>
                  <a:pt x="391369" y="9304"/>
                  <a:pt x="373085" y="6542"/>
                  <a:pt x="354993" y="2923"/>
                </a:cubicBezTo>
                <a:cubicBezTo>
                  <a:pt x="201932" y="15679"/>
                  <a:pt x="266065" y="0"/>
                  <a:pt x="159603" y="35490"/>
                </a:cubicBezTo>
                <a:lnTo>
                  <a:pt x="127038" y="46346"/>
                </a:lnTo>
                <a:lnTo>
                  <a:pt x="94473" y="57201"/>
                </a:lnTo>
                <a:cubicBezTo>
                  <a:pt x="55176" y="83400"/>
                  <a:pt x="63717" y="30063"/>
                  <a:pt x="61908" y="68057"/>
                </a:cubicBezTo>
                <a:close/>
              </a:path>
            </a:pathLst>
          </a:custGeom>
          <a:solidFill>
            <a:srgbClr val="C3D69B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BA625C50-AEE0-394B-8CA1-AB5A694AD60A}"/>
              </a:ext>
            </a:extLst>
          </p:cNvPr>
          <p:cNvSpPr>
            <a:spLocks/>
          </p:cNvSpPr>
          <p:nvPr/>
        </p:nvSpPr>
        <p:spPr bwMode="auto">
          <a:xfrm>
            <a:off x="2517775" y="2865438"/>
            <a:ext cx="728663" cy="660400"/>
          </a:xfrm>
          <a:custGeom>
            <a:avLst/>
            <a:gdLst>
              <a:gd name="T0" fmla="*/ 577496 w 727287"/>
              <a:gd name="T1" fmla="*/ 620849 h 659292"/>
              <a:gd name="T2" fmla="*/ 76273 w 727287"/>
              <a:gd name="T3" fmla="*/ 620849 h 659292"/>
              <a:gd name="T4" fmla="*/ 54481 w 727287"/>
              <a:gd name="T5" fmla="*/ 588172 h 659292"/>
              <a:gd name="T6" fmla="*/ 32689 w 727287"/>
              <a:gd name="T7" fmla="*/ 522820 h 659292"/>
              <a:gd name="T8" fmla="*/ 0 w 727287"/>
              <a:gd name="T9" fmla="*/ 457467 h 659292"/>
              <a:gd name="T10" fmla="*/ 10897 w 727287"/>
              <a:gd name="T11" fmla="*/ 315870 h 659292"/>
              <a:gd name="T12" fmla="*/ 21792 w 727287"/>
              <a:gd name="T13" fmla="*/ 261410 h 659292"/>
              <a:gd name="T14" fmla="*/ 119858 w 727287"/>
              <a:gd name="T15" fmla="*/ 141597 h 659292"/>
              <a:gd name="T16" fmla="*/ 174339 w 727287"/>
              <a:gd name="T17" fmla="*/ 87136 h 659292"/>
              <a:gd name="T18" fmla="*/ 239716 w 727287"/>
              <a:gd name="T19" fmla="*/ 76245 h 659292"/>
              <a:gd name="T20" fmla="*/ 272403 w 727287"/>
              <a:gd name="T21" fmla="*/ 54460 h 659292"/>
              <a:gd name="T22" fmla="*/ 348676 w 727287"/>
              <a:gd name="T23" fmla="*/ 32677 h 659292"/>
              <a:gd name="T24" fmla="*/ 381365 w 727287"/>
              <a:gd name="T25" fmla="*/ 21784 h 659292"/>
              <a:gd name="T26" fmla="*/ 414053 w 727287"/>
              <a:gd name="T27" fmla="*/ 0 h 659292"/>
              <a:gd name="T28" fmla="*/ 512118 w 727287"/>
              <a:gd name="T29" fmla="*/ 10891 h 659292"/>
              <a:gd name="T30" fmla="*/ 577496 w 727287"/>
              <a:gd name="T31" fmla="*/ 54460 h 659292"/>
              <a:gd name="T32" fmla="*/ 610184 w 727287"/>
              <a:gd name="T33" fmla="*/ 76245 h 659292"/>
              <a:gd name="T34" fmla="*/ 631976 w 727287"/>
              <a:gd name="T35" fmla="*/ 108920 h 659292"/>
              <a:gd name="T36" fmla="*/ 642873 w 727287"/>
              <a:gd name="T37" fmla="*/ 141597 h 659292"/>
              <a:gd name="T38" fmla="*/ 675561 w 727287"/>
              <a:gd name="T39" fmla="*/ 152489 h 659292"/>
              <a:gd name="T40" fmla="*/ 686457 w 727287"/>
              <a:gd name="T41" fmla="*/ 185165 h 659292"/>
              <a:gd name="T42" fmla="*/ 708249 w 727287"/>
              <a:gd name="T43" fmla="*/ 217841 h 659292"/>
              <a:gd name="T44" fmla="*/ 730042 w 727287"/>
              <a:gd name="T45" fmla="*/ 304979 h 659292"/>
              <a:gd name="T46" fmla="*/ 719145 w 727287"/>
              <a:gd name="T47" fmla="*/ 511927 h 659292"/>
              <a:gd name="T48" fmla="*/ 697353 w 727287"/>
              <a:gd name="T49" fmla="*/ 577281 h 659292"/>
              <a:gd name="T50" fmla="*/ 631976 w 727287"/>
              <a:gd name="T51" fmla="*/ 609956 h 659292"/>
              <a:gd name="T52" fmla="*/ 577496 w 727287"/>
              <a:gd name="T53" fmla="*/ 620849 h 6592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727287" h="659292">
                <a:moveTo>
                  <a:pt x="575317" y="618767"/>
                </a:moveTo>
                <a:cubicBezTo>
                  <a:pt x="483049" y="620576"/>
                  <a:pt x="270495" y="659292"/>
                  <a:pt x="75985" y="618767"/>
                </a:cubicBezTo>
                <a:cubicBezTo>
                  <a:pt x="63213" y="616106"/>
                  <a:pt x="59574" y="598122"/>
                  <a:pt x="54275" y="586200"/>
                </a:cubicBezTo>
                <a:cubicBezTo>
                  <a:pt x="44981" y="565287"/>
                  <a:pt x="45259" y="540109"/>
                  <a:pt x="32565" y="521067"/>
                </a:cubicBezTo>
                <a:cubicBezTo>
                  <a:pt x="4508" y="478979"/>
                  <a:pt x="14980" y="500877"/>
                  <a:pt x="0" y="455933"/>
                </a:cubicBezTo>
                <a:cubicBezTo>
                  <a:pt x="3618" y="408892"/>
                  <a:pt x="5645" y="361702"/>
                  <a:pt x="10855" y="314811"/>
                </a:cubicBezTo>
                <a:cubicBezTo>
                  <a:pt x="12892" y="296473"/>
                  <a:pt x="14075" y="277330"/>
                  <a:pt x="21710" y="260533"/>
                </a:cubicBezTo>
                <a:cubicBezTo>
                  <a:pt x="74688" y="143975"/>
                  <a:pt x="51224" y="243402"/>
                  <a:pt x="119406" y="141122"/>
                </a:cubicBezTo>
                <a:cubicBezTo>
                  <a:pt x="135946" y="116310"/>
                  <a:pt x="142666" y="97183"/>
                  <a:pt x="173681" y="86844"/>
                </a:cubicBezTo>
                <a:cubicBezTo>
                  <a:pt x="194561" y="79884"/>
                  <a:pt x="217101" y="79607"/>
                  <a:pt x="238811" y="75989"/>
                </a:cubicBezTo>
                <a:cubicBezTo>
                  <a:pt x="249666" y="68752"/>
                  <a:pt x="259707" y="60113"/>
                  <a:pt x="271376" y="54278"/>
                </a:cubicBezTo>
                <a:cubicBezTo>
                  <a:pt x="288732" y="45599"/>
                  <a:pt x="331123" y="37207"/>
                  <a:pt x="347361" y="32567"/>
                </a:cubicBezTo>
                <a:cubicBezTo>
                  <a:pt x="358363" y="29423"/>
                  <a:pt x="369692" y="26828"/>
                  <a:pt x="379926" y="21711"/>
                </a:cubicBezTo>
                <a:cubicBezTo>
                  <a:pt x="391595" y="15876"/>
                  <a:pt x="401636" y="7237"/>
                  <a:pt x="412491" y="0"/>
                </a:cubicBezTo>
                <a:cubicBezTo>
                  <a:pt x="445056" y="3618"/>
                  <a:pt x="479102" y="493"/>
                  <a:pt x="510186" y="10855"/>
                </a:cubicBezTo>
                <a:cubicBezTo>
                  <a:pt x="534940" y="19107"/>
                  <a:pt x="553607" y="39804"/>
                  <a:pt x="575317" y="54278"/>
                </a:cubicBezTo>
                <a:lnTo>
                  <a:pt x="607882" y="75989"/>
                </a:lnTo>
                <a:cubicBezTo>
                  <a:pt x="615119" y="86844"/>
                  <a:pt x="623758" y="96886"/>
                  <a:pt x="629592" y="108555"/>
                </a:cubicBezTo>
                <a:cubicBezTo>
                  <a:pt x="634709" y="118790"/>
                  <a:pt x="632356" y="133030"/>
                  <a:pt x="640447" y="141122"/>
                </a:cubicBezTo>
                <a:cubicBezTo>
                  <a:pt x="648538" y="149213"/>
                  <a:pt x="662157" y="148359"/>
                  <a:pt x="673012" y="151978"/>
                </a:cubicBezTo>
                <a:cubicBezTo>
                  <a:pt x="676630" y="162833"/>
                  <a:pt x="678750" y="174309"/>
                  <a:pt x="683867" y="184544"/>
                </a:cubicBezTo>
                <a:cubicBezTo>
                  <a:pt x="689701" y="196213"/>
                  <a:pt x="701119" y="204850"/>
                  <a:pt x="705577" y="217111"/>
                </a:cubicBezTo>
                <a:cubicBezTo>
                  <a:pt x="715774" y="245154"/>
                  <a:pt x="727287" y="303956"/>
                  <a:pt x="727287" y="303956"/>
                </a:cubicBezTo>
                <a:cubicBezTo>
                  <a:pt x="723669" y="372708"/>
                  <a:pt x="724634" y="441855"/>
                  <a:pt x="716432" y="510211"/>
                </a:cubicBezTo>
                <a:cubicBezTo>
                  <a:pt x="713705" y="532934"/>
                  <a:pt x="713764" y="562650"/>
                  <a:pt x="694722" y="575345"/>
                </a:cubicBezTo>
                <a:cubicBezTo>
                  <a:pt x="665445" y="594864"/>
                  <a:pt x="663300" y="600420"/>
                  <a:pt x="629592" y="607911"/>
                </a:cubicBezTo>
                <a:cubicBezTo>
                  <a:pt x="608107" y="612686"/>
                  <a:pt x="667585" y="616958"/>
                  <a:pt x="575317" y="618767"/>
                </a:cubicBezTo>
                <a:close/>
              </a:path>
            </a:pathLst>
          </a:custGeom>
          <a:solidFill>
            <a:srgbClr val="C3D69B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D848C066-24C6-7A40-9D41-8F573E875C03}"/>
              </a:ext>
            </a:extLst>
          </p:cNvPr>
          <p:cNvSpPr>
            <a:spLocks/>
          </p:cNvSpPr>
          <p:nvPr/>
        </p:nvSpPr>
        <p:spPr bwMode="auto">
          <a:xfrm>
            <a:off x="323850" y="4548188"/>
            <a:ext cx="8229600" cy="2084387"/>
          </a:xfrm>
          <a:custGeom>
            <a:avLst/>
            <a:gdLst>
              <a:gd name="T0" fmla="*/ 45635 w 7878185"/>
              <a:gd name="T1" fmla="*/ 857589 h 2084267"/>
              <a:gd name="T2" fmla="*/ 67345 w 7878185"/>
              <a:gd name="T3" fmla="*/ 1552345 h 2084267"/>
              <a:gd name="T4" fmla="*/ 110765 w 7878185"/>
              <a:gd name="T5" fmla="*/ 1715178 h 2084267"/>
              <a:gd name="T6" fmla="*/ 143330 w 7878185"/>
              <a:gd name="T7" fmla="*/ 1812878 h 2084267"/>
              <a:gd name="T8" fmla="*/ 360430 w 7878185"/>
              <a:gd name="T9" fmla="*/ 1899723 h 2084267"/>
              <a:gd name="T10" fmla="*/ 610096 w 7878185"/>
              <a:gd name="T11" fmla="*/ 1986567 h 2084267"/>
              <a:gd name="T12" fmla="*/ 783776 w 7878185"/>
              <a:gd name="T13" fmla="*/ 2040845 h 2084267"/>
              <a:gd name="T14" fmla="*/ 1044297 w 7878185"/>
              <a:gd name="T15" fmla="*/ 2084267 h 2084267"/>
              <a:gd name="T16" fmla="*/ 2086379 w 7878185"/>
              <a:gd name="T17" fmla="*/ 2019134 h 2084267"/>
              <a:gd name="T18" fmla="*/ 2325190 w 7878185"/>
              <a:gd name="T19" fmla="*/ 1975712 h 2084267"/>
              <a:gd name="T20" fmla="*/ 2488015 w 7878185"/>
              <a:gd name="T21" fmla="*/ 1899723 h 2084267"/>
              <a:gd name="T22" fmla="*/ 2629130 w 7878185"/>
              <a:gd name="T23" fmla="*/ 1812878 h 2084267"/>
              <a:gd name="T24" fmla="*/ 2737680 w 7878185"/>
              <a:gd name="T25" fmla="*/ 1758600 h 2084267"/>
              <a:gd name="T26" fmla="*/ 2857086 w 7878185"/>
              <a:gd name="T27" fmla="*/ 1715178 h 2084267"/>
              <a:gd name="T28" fmla="*/ 3671212 w 7878185"/>
              <a:gd name="T29" fmla="*/ 1693467 h 2084267"/>
              <a:gd name="T30" fmla="*/ 4018573 w 7878185"/>
              <a:gd name="T31" fmla="*/ 1693467 h 2084267"/>
              <a:gd name="T32" fmla="*/ 4995525 w 7878185"/>
              <a:gd name="T33" fmla="*/ 1660900 h 2084267"/>
              <a:gd name="T34" fmla="*/ 6037607 w 7878185"/>
              <a:gd name="T35" fmla="*/ 1617478 h 2084267"/>
              <a:gd name="T36" fmla="*/ 6536939 w 7878185"/>
              <a:gd name="T37" fmla="*/ 1584911 h 2084267"/>
              <a:gd name="T38" fmla="*/ 6938574 w 7878185"/>
              <a:gd name="T39" fmla="*/ 1552345 h 2084267"/>
              <a:gd name="T40" fmla="*/ 7068835 w 7878185"/>
              <a:gd name="T41" fmla="*/ 1508922 h 2084267"/>
              <a:gd name="T42" fmla="*/ 7676716 w 7878185"/>
              <a:gd name="T43" fmla="*/ 1476356 h 2084267"/>
              <a:gd name="T44" fmla="*/ 7817831 w 7878185"/>
              <a:gd name="T45" fmla="*/ 1432934 h 2084267"/>
              <a:gd name="T46" fmla="*/ 7817831 w 7878185"/>
              <a:gd name="T47" fmla="*/ 1356945 h 2084267"/>
              <a:gd name="T48" fmla="*/ 7579021 w 7878185"/>
              <a:gd name="T49" fmla="*/ 1259245 h 2084267"/>
              <a:gd name="T50" fmla="*/ 7427050 w 7878185"/>
              <a:gd name="T51" fmla="*/ 1194111 h 2084267"/>
              <a:gd name="T52" fmla="*/ 7285935 w 7878185"/>
              <a:gd name="T53" fmla="*/ 1139833 h 2084267"/>
              <a:gd name="T54" fmla="*/ 6732329 w 7878185"/>
              <a:gd name="T55" fmla="*/ 1139833 h 2084267"/>
              <a:gd name="T56" fmla="*/ 6482663 w 7878185"/>
              <a:gd name="T57" fmla="*/ 1172400 h 2084267"/>
              <a:gd name="T58" fmla="*/ 5711957 w 7878185"/>
              <a:gd name="T59" fmla="*/ 1139833 h 2084267"/>
              <a:gd name="T60" fmla="*/ 5364596 w 7878185"/>
              <a:gd name="T61" fmla="*/ 1107267 h 2084267"/>
              <a:gd name="T62" fmla="*/ 5147496 w 7878185"/>
              <a:gd name="T63" fmla="*/ 1085556 h 2084267"/>
              <a:gd name="T64" fmla="*/ 4865265 w 7878185"/>
              <a:gd name="T65" fmla="*/ 1042133 h 2084267"/>
              <a:gd name="T66" fmla="*/ 4040283 w 7878185"/>
              <a:gd name="T67" fmla="*/ 998711 h 2084267"/>
              <a:gd name="T68" fmla="*/ 3931733 w 7878185"/>
              <a:gd name="T69" fmla="*/ 977000 h 2084267"/>
              <a:gd name="T70" fmla="*/ 3269577 w 7878185"/>
              <a:gd name="T71" fmla="*/ 922722 h 2084267"/>
              <a:gd name="T72" fmla="*/ 3117606 w 7878185"/>
              <a:gd name="T73" fmla="*/ 803311 h 2084267"/>
              <a:gd name="T74" fmla="*/ 3095896 w 7878185"/>
              <a:gd name="T75" fmla="*/ 640478 h 2084267"/>
              <a:gd name="T76" fmla="*/ 3052476 w 7878185"/>
              <a:gd name="T77" fmla="*/ 369089 h 2084267"/>
              <a:gd name="T78" fmla="*/ 2867941 w 7878185"/>
              <a:gd name="T79" fmla="*/ 217111 h 2084267"/>
              <a:gd name="T80" fmla="*/ 2748536 w 7878185"/>
              <a:gd name="T81" fmla="*/ 97700 h 2084267"/>
              <a:gd name="T82" fmla="*/ 2650840 w 7878185"/>
              <a:gd name="T83" fmla="*/ 65133 h 2084267"/>
              <a:gd name="T84" fmla="*/ 2086379 w 7878185"/>
              <a:gd name="T85" fmla="*/ 32566 h 2084267"/>
              <a:gd name="T86" fmla="*/ 1521918 w 7878185"/>
              <a:gd name="T87" fmla="*/ 54277 h 2084267"/>
              <a:gd name="T88" fmla="*/ 1011732 w 7878185"/>
              <a:gd name="T89" fmla="*/ 54277 h 2084267"/>
              <a:gd name="T90" fmla="*/ 805486 w 7878185"/>
              <a:gd name="T91" fmla="*/ 21711 h 2084267"/>
              <a:gd name="T92" fmla="*/ 89055 w 7878185"/>
              <a:gd name="T93" fmla="*/ 10855 h 2084267"/>
              <a:gd name="T94" fmla="*/ 23925 w 7878185"/>
              <a:gd name="T95" fmla="*/ 97700 h 2084267"/>
              <a:gd name="T96" fmla="*/ 45635 w 7878185"/>
              <a:gd name="T97" fmla="*/ 249677 h 2084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878185" h="2084267">
                <a:moveTo>
                  <a:pt x="34780" y="162833"/>
                </a:moveTo>
                <a:cubicBezTo>
                  <a:pt x="38398" y="394418"/>
                  <a:pt x="39378" y="626060"/>
                  <a:pt x="45635" y="857589"/>
                </a:cubicBezTo>
                <a:cubicBezTo>
                  <a:pt x="46617" y="893941"/>
                  <a:pt x="55354" y="929796"/>
                  <a:pt x="56490" y="966144"/>
                </a:cubicBezTo>
                <a:cubicBezTo>
                  <a:pt x="62594" y="1161482"/>
                  <a:pt x="57900" y="1357140"/>
                  <a:pt x="67345" y="1552345"/>
                </a:cubicBezTo>
                <a:cubicBezTo>
                  <a:pt x="68787" y="1582149"/>
                  <a:pt x="81818" y="1610241"/>
                  <a:pt x="89055" y="1639189"/>
                </a:cubicBezTo>
                <a:cubicBezTo>
                  <a:pt x="122989" y="1774932"/>
                  <a:pt x="79620" y="1606164"/>
                  <a:pt x="110765" y="1715178"/>
                </a:cubicBezTo>
                <a:cubicBezTo>
                  <a:pt x="114863" y="1729523"/>
                  <a:pt x="116902" y="1744446"/>
                  <a:pt x="121620" y="1758600"/>
                </a:cubicBezTo>
                <a:cubicBezTo>
                  <a:pt x="127782" y="1777086"/>
                  <a:pt x="128665" y="1800046"/>
                  <a:pt x="143330" y="1812878"/>
                </a:cubicBezTo>
                <a:cubicBezTo>
                  <a:pt x="160552" y="1827948"/>
                  <a:pt x="187627" y="1825119"/>
                  <a:pt x="208460" y="1834589"/>
                </a:cubicBezTo>
                <a:cubicBezTo>
                  <a:pt x="441355" y="1940456"/>
                  <a:pt x="0" y="1769962"/>
                  <a:pt x="360430" y="1899723"/>
                </a:cubicBezTo>
                <a:cubicBezTo>
                  <a:pt x="418605" y="1920667"/>
                  <a:pt x="474659" y="1947869"/>
                  <a:pt x="534111" y="1964856"/>
                </a:cubicBezTo>
                <a:cubicBezTo>
                  <a:pt x="559439" y="1972093"/>
                  <a:pt x="585106" y="1978237"/>
                  <a:pt x="610096" y="1986567"/>
                </a:cubicBezTo>
                <a:cubicBezTo>
                  <a:pt x="639425" y="1996344"/>
                  <a:pt x="667428" y="2009912"/>
                  <a:pt x="696936" y="2019134"/>
                </a:cubicBezTo>
                <a:cubicBezTo>
                  <a:pt x="725415" y="2028034"/>
                  <a:pt x="754946" y="2033157"/>
                  <a:pt x="783776" y="2040845"/>
                </a:cubicBezTo>
                <a:cubicBezTo>
                  <a:pt x="809229" y="2047633"/>
                  <a:pt x="834005" y="2057036"/>
                  <a:pt x="859762" y="2062556"/>
                </a:cubicBezTo>
                <a:cubicBezTo>
                  <a:pt x="901764" y="2071557"/>
                  <a:pt x="1009750" y="2080812"/>
                  <a:pt x="1044297" y="2084267"/>
                </a:cubicBezTo>
                <a:lnTo>
                  <a:pt x="1706453" y="2073412"/>
                </a:lnTo>
                <a:cubicBezTo>
                  <a:pt x="1929250" y="2067308"/>
                  <a:pt x="1777586" y="2047209"/>
                  <a:pt x="2086379" y="2019134"/>
                </a:cubicBezTo>
                <a:lnTo>
                  <a:pt x="2205784" y="2008278"/>
                </a:lnTo>
                <a:cubicBezTo>
                  <a:pt x="2303726" y="1983792"/>
                  <a:pt x="2264318" y="1996003"/>
                  <a:pt x="2325190" y="1975712"/>
                </a:cubicBezTo>
                <a:cubicBezTo>
                  <a:pt x="2391522" y="1931487"/>
                  <a:pt x="2319547" y="1975348"/>
                  <a:pt x="2422885" y="1932289"/>
                </a:cubicBezTo>
                <a:cubicBezTo>
                  <a:pt x="2445290" y="1922953"/>
                  <a:pt x="2466305" y="1910578"/>
                  <a:pt x="2488015" y="1899723"/>
                </a:cubicBezTo>
                <a:cubicBezTo>
                  <a:pt x="2525684" y="1862051"/>
                  <a:pt x="2520904" y="1861566"/>
                  <a:pt x="2574855" y="1834589"/>
                </a:cubicBezTo>
                <a:cubicBezTo>
                  <a:pt x="2592283" y="1825874"/>
                  <a:pt x="2611702" y="1821593"/>
                  <a:pt x="2629130" y="1812878"/>
                </a:cubicBezTo>
                <a:cubicBezTo>
                  <a:pt x="2648001" y="1803442"/>
                  <a:pt x="2664534" y="1789747"/>
                  <a:pt x="2683405" y="1780311"/>
                </a:cubicBezTo>
                <a:cubicBezTo>
                  <a:pt x="2700833" y="1771596"/>
                  <a:pt x="2720252" y="1767314"/>
                  <a:pt x="2737680" y="1758600"/>
                </a:cubicBezTo>
                <a:cubicBezTo>
                  <a:pt x="2756551" y="1749164"/>
                  <a:pt x="2772128" y="1733245"/>
                  <a:pt x="2791956" y="1726034"/>
                </a:cubicBezTo>
                <a:cubicBezTo>
                  <a:pt x="2812640" y="1718512"/>
                  <a:pt x="2835432" y="1719115"/>
                  <a:pt x="2857086" y="1715178"/>
                </a:cubicBezTo>
                <a:cubicBezTo>
                  <a:pt x="2924601" y="1702902"/>
                  <a:pt x="2905270" y="1706354"/>
                  <a:pt x="2976491" y="1682611"/>
                </a:cubicBezTo>
                <a:lnTo>
                  <a:pt x="3671212" y="1693467"/>
                </a:lnTo>
                <a:cubicBezTo>
                  <a:pt x="3686125" y="1693906"/>
                  <a:pt x="3699714" y="1704323"/>
                  <a:pt x="3714633" y="1704323"/>
                </a:cubicBezTo>
                <a:cubicBezTo>
                  <a:pt x="3816011" y="1704323"/>
                  <a:pt x="3917260" y="1697086"/>
                  <a:pt x="4018573" y="1693467"/>
                </a:cubicBezTo>
                <a:cubicBezTo>
                  <a:pt x="4328621" y="1665278"/>
                  <a:pt x="4050785" y="1687705"/>
                  <a:pt x="4680730" y="1671756"/>
                </a:cubicBezTo>
                <a:lnTo>
                  <a:pt x="4995525" y="1660900"/>
                </a:lnTo>
                <a:cubicBezTo>
                  <a:pt x="5428717" y="1594252"/>
                  <a:pt x="5011331" y="1651757"/>
                  <a:pt x="5983332" y="1628334"/>
                </a:cubicBezTo>
                <a:cubicBezTo>
                  <a:pt x="6001777" y="1627890"/>
                  <a:pt x="6019270" y="1619516"/>
                  <a:pt x="6037607" y="1617478"/>
                </a:cubicBezTo>
                <a:cubicBezTo>
                  <a:pt x="6084496" y="1612268"/>
                  <a:pt x="6131645" y="1609692"/>
                  <a:pt x="6178723" y="1606622"/>
                </a:cubicBezTo>
                <a:lnTo>
                  <a:pt x="6536939" y="1584911"/>
                </a:lnTo>
                <a:lnTo>
                  <a:pt x="6699764" y="1574056"/>
                </a:lnTo>
                <a:cubicBezTo>
                  <a:pt x="6866262" y="1560180"/>
                  <a:pt x="6786670" y="1567535"/>
                  <a:pt x="6938574" y="1552345"/>
                </a:cubicBezTo>
                <a:cubicBezTo>
                  <a:pt x="6967521" y="1545108"/>
                  <a:pt x="6997108" y="1540070"/>
                  <a:pt x="7025415" y="1530634"/>
                </a:cubicBezTo>
                <a:cubicBezTo>
                  <a:pt x="7040766" y="1525517"/>
                  <a:pt x="7053336" y="1513572"/>
                  <a:pt x="7068835" y="1508922"/>
                </a:cubicBezTo>
                <a:cubicBezTo>
                  <a:pt x="7089916" y="1502597"/>
                  <a:pt x="7112255" y="1501685"/>
                  <a:pt x="7133965" y="1498067"/>
                </a:cubicBezTo>
                <a:cubicBezTo>
                  <a:pt x="7332379" y="1431923"/>
                  <a:pt x="7088504" y="1509652"/>
                  <a:pt x="7676716" y="1476356"/>
                </a:cubicBezTo>
                <a:cubicBezTo>
                  <a:pt x="7699564" y="1475063"/>
                  <a:pt x="7719927" y="1461221"/>
                  <a:pt x="7741846" y="1454645"/>
                </a:cubicBezTo>
                <a:cubicBezTo>
                  <a:pt x="7878185" y="1413741"/>
                  <a:pt x="7708361" y="1469424"/>
                  <a:pt x="7817831" y="1432934"/>
                </a:cubicBezTo>
                <a:cubicBezTo>
                  <a:pt x="7821449" y="1422078"/>
                  <a:pt x="7828686" y="1411810"/>
                  <a:pt x="7828686" y="1400367"/>
                </a:cubicBezTo>
                <a:cubicBezTo>
                  <a:pt x="7828686" y="1385448"/>
                  <a:pt x="7824503" y="1370289"/>
                  <a:pt x="7817831" y="1356945"/>
                </a:cubicBezTo>
                <a:cubicBezTo>
                  <a:pt x="7798029" y="1317338"/>
                  <a:pt x="7738982" y="1328373"/>
                  <a:pt x="7709281" y="1313522"/>
                </a:cubicBezTo>
                <a:cubicBezTo>
                  <a:pt x="7609097" y="1263428"/>
                  <a:pt x="7653838" y="1277949"/>
                  <a:pt x="7579021" y="1259245"/>
                </a:cubicBezTo>
                <a:cubicBezTo>
                  <a:pt x="7546316" y="1237440"/>
                  <a:pt x="7541599" y="1232350"/>
                  <a:pt x="7503036" y="1215822"/>
                </a:cubicBezTo>
                <a:cubicBezTo>
                  <a:pt x="7392539" y="1168465"/>
                  <a:pt x="7564730" y="1249185"/>
                  <a:pt x="7427050" y="1194111"/>
                </a:cubicBezTo>
                <a:cubicBezTo>
                  <a:pt x="7404514" y="1185096"/>
                  <a:pt x="7384100" y="1171403"/>
                  <a:pt x="7361920" y="1161545"/>
                </a:cubicBezTo>
                <a:cubicBezTo>
                  <a:pt x="7338495" y="1151133"/>
                  <a:pt x="7310086" y="1146734"/>
                  <a:pt x="7285935" y="1139833"/>
                </a:cubicBezTo>
                <a:cubicBezTo>
                  <a:pt x="7274933" y="1136689"/>
                  <a:pt x="7264225" y="1132596"/>
                  <a:pt x="7253370" y="1128978"/>
                </a:cubicBezTo>
                <a:cubicBezTo>
                  <a:pt x="7079690" y="1132596"/>
                  <a:pt x="6905830" y="1131157"/>
                  <a:pt x="6732329" y="1139833"/>
                </a:cubicBezTo>
                <a:cubicBezTo>
                  <a:pt x="6688365" y="1142031"/>
                  <a:pt x="6645907" y="1157560"/>
                  <a:pt x="6602069" y="1161545"/>
                </a:cubicBezTo>
                <a:lnTo>
                  <a:pt x="6482663" y="1172400"/>
                </a:lnTo>
                <a:lnTo>
                  <a:pt x="5918202" y="1161545"/>
                </a:lnTo>
                <a:cubicBezTo>
                  <a:pt x="5857154" y="1159607"/>
                  <a:pt x="5774652" y="1147209"/>
                  <a:pt x="5711957" y="1139833"/>
                </a:cubicBezTo>
                <a:cubicBezTo>
                  <a:pt x="5575037" y="1123724"/>
                  <a:pt x="5614342" y="1128983"/>
                  <a:pt x="5440581" y="1118122"/>
                </a:cubicBezTo>
                <a:cubicBezTo>
                  <a:pt x="5415253" y="1114504"/>
                  <a:pt x="5390025" y="1110093"/>
                  <a:pt x="5364596" y="1107267"/>
                </a:cubicBezTo>
                <a:cubicBezTo>
                  <a:pt x="5324875" y="1102853"/>
                  <a:pt x="5284958" y="1100388"/>
                  <a:pt x="5245191" y="1096411"/>
                </a:cubicBezTo>
                <a:cubicBezTo>
                  <a:pt x="5212588" y="1093151"/>
                  <a:pt x="5180061" y="1089174"/>
                  <a:pt x="5147496" y="1085556"/>
                </a:cubicBezTo>
                <a:cubicBezTo>
                  <a:pt x="5069722" y="1059629"/>
                  <a:pt x="5151804" y="1084229"/>
                  <a:pt x="4995525" y="1063844"/>
                </a:cubicBezTo>
                <a:cubicBezTo>
                  <a:pt x="4951876" y="1058150"/>
                  <a:pt x="4908914" y="1047827"/>
                  <a:pt x="4865265" y="1042133"/>
                </a:cubicBezTo>
                <a:cubicBezTo>
                  <a:pt x="4763257" y="1028827"/>
                  <a:pt x="4608466" y="1024735"/>
                  <a:pt x="4517904" y="1020422"/>
                </a:cubicBezTo>
                <a:cubicBezTo>
                  <a:pt x="4253777" y="991075"/>
                  <a:pt x="4609614" y="1027909"/>
                  <a:pt x="4040283" y="998711"/>
                </a:cubicBezTo>
                <a:cubicBezTo>
                  <a:pt x="4025384" y="997947"/>
                  <a:pt x="4011492" y="990782"/>
                  <a:pt x="3996863" y="987856"/>
                </a:cubicBezTo>
                <a:cubicBezTo>
                  <a:pt x="3975281" y="983539"/>
                  <a:pt x="3953725" y="977880"/>
                  <a:pt x="3931733" y="977000"/>
                </a:cubicBezTo>
                <a:cubicBezTo>
                  <a:pt x="3772612" y="970635"/>
                  <a:pt x="3613319" y="969763"/>
                  <a:pt x="3454112" y="966144"/>
                </a:cubicBezTo>
                <a:cubicBezTo>
                  <a:pt x="3401752" y="955672"/>
                  <a:pt x="3306626" y="937542"/>
                  <a:pt x="3269577" y="922722"/>
                </a:cubicBezTo>
                <a:cubicBezTo>
                  <a:pt x="3231209" y="907374"/>
                  <a:pt x="3212753" y="904316"/>
                  <a:pt x="3182736" y="879300"/>
                </a:cubicBezTo>
                <a:cubicBezTo>
                  <a:pt x="3152498" y="854101"/>
                  <a:pt x="3141563" y="835254"/>
                  <a:pt x="3117606" y="803311"/>
                </a:cubicBezTo>
                <a:cubicBezTo>
                  <a:pt x="3113988" y="767126"/>
                  <a:pt x="3111557" y="730802"/>
                  <a:pt x="3106751" y="694755"/>
                </a:cubicBezTo>
                <a:cubicBezTo>
                  <a:pt x="3104313" y="676466"/>
                  <a:pt x="3097210" y="658882"/>
                  <a:pt x="3095896" y="640478"/>
                </a:cubicBezTo>
                <a:cubicBezTo>
                  <a:pt x="3089961" y="557385"/>
                  <a:pt x="3098202" y="473058"/>
                  <a:pt x="3085041" y="390800"/>
                </a:cubicBezTo>
                <a:cubicBezTo>
                  <a:pt x="3082980" y="377918"/>
                  <a:pt x="3062817" y="377044"/>
                  <a:pt x="3052476" y="369089"/>
                </a:cubicBezTo>
                <a:cubicBezTo>
                  <a:pt x="3015748" y="340835"/>
                  <a:pt x="2976691" y="315011"/>
                  <a:pt x="2943926" y="282244"/>
                </a:cubicBezTo>
                <a:cubicBezTo>
                  <a:pt x="2891281" y="229597"/>
                  <a:pt x="2917537" y="250176"/>
                  <a:pt x="2867941" y="217111"/>
                </a:cubicBezTo>
                <a:cubicBezTo>
                  <a:pt x="2841838" y="177955"/>
                  <a:pt x="2825715" y="149155"/>
                  <a:pt x="2781101" y="119411"/>
                </a:cubicBezTo>
                <a:cubicBezTo>
                  <a:pt x="2770246" y="112174"/>
                  <a:pt x="2760527" y="102839"/>
                  <a:pt x="2748536" y="97700"/>
                </a:cubicBezTo>
                <a:cubicBezTo>
                  <a:pt x="2734823" y="91823"/>
                  <a:pt x="2719268" y="91562"/>
                  <a:pt x="2705115" y="86844"/>
                </a:cubicBezTo>
                <a:cubicBezTo>
                  <a:pt x="2686630" y="80682"/>
                  <a:pt x="2670233" y="67025"/>
                  <a:pt x="2650840" y="65133"/>
                </a:cubicBezTo>
                <a:cubicBezTo>
                  <a:pt x="2520995" y="52465"/>
                  <a:pt x="2390304" y="50937"/>
                  <a:pt x="2260059" y="43422"/>
                </a:cubicBezTo>
                <a:lnTo>
                  <a:pt x="2086379" y="32566"/>
                </a:lnTo>
                <a:lnTo>
                  <a:pt x="1576193" y="43422"/>
                </a:lnTo>
                <a:cubicBezTo>
                  <a:pt x="1557757" y="44131"/>
                  <a:pt x="1540183" y="51668"/>
                  <a:pt x="1521918" y="54277"/>
                </a:cubicBezTo>
                <a:cubicBezTo>
                  <a:pt x="1489482" y="58911"/>
                  <a:pt x="1456788" y="61514"/>
                  <a:pt x="1424223" y="65133"/>
                </a:cubicBezTo>
                <a:lnTo>
                  <a:pt x="1011732" y="54277"/>
                </a:lnTo>
                <a:cubicBezTo>
                  <a:pt x="803172" y="45209"/>
                  <a:pt x="995856" y="51390"/>
                  <a:pt x="892327" y="32566"/>
                </a:cubicBezTo>
                <a:cubicBezTo>
                  <a:pt x="863625" y="27347"/>
                  <a:pt x="834433" y="25329"/>
                  <a:pt x="805486" y="21711"/>
                </a:cubicBezTo>
                <a:cubicBezTo>
                  <a:pt x="726800" y="2038"/>
                  <a:pt x="729280" y="0"/>
                  <a:pt x="610096" y="0"/>
                </a:cubicBezTo>
                <a:cubicBezTo>
                  <a:pt x="436378" y="0"/>
                  <a:pt x="262735" y="7237"/>
                  <a:pt x="89055" y="10855"/>
                </a:cubicBezTo>
                <a:cubicBezTo>
                  <a:pt x="74582" y="18092"/>
                  <a:pt x="55344" y="19620"/>
                  <a:pt x="45635" y="32566"/>
                </a:cubicBezTo>
                <a:cubicBezTo>
                  <a:pt x="31904" y="50875"/>
                  <a:pt x="23925" y="97700"/>
                  <a:pt x="23925" y="97700"/>
                </a:cubicBezTo>
                <a:cubicBezTo>
                  <a:pt x="27543" y="133885"/>
                  <a:pt x="29251" y="170312"/>
                  <a:pt x="34780" y="206255"/>
                </a:cubicBezTo>
                <a:cubicBezTo>
                  <a:pt x="46779" y="284253"/>
                  <a:pt x="45635" y="214099"/>
                  <a:pt x="45635" y="249677"/>
                </a:cubicBezTo>
                <a:lnTo>
                  <a:pt x="34780" y="162833"/>
                </a:lnTo>
                <a:close/>
              </a:path>
            </a:pathLst>
          </a:custGeom>
          <a:solidFill>
            <a:srgbClr val="FAC090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8439" name="Title 1">
            <a:extLst>
              <a:ext uri="{FF2B5EF4-FFF2-40B4-BE49-F238E27FC236}">
                <a16:creationId xmlns:a16="http://schemas.microsoft.com/office/drawing/2014/main" id="{212EDCA0-1389-484D-BD7F-03BC4BA33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Prim’</a:t>
            </a:r>
            <a:r>
              <a:rPr lang="en-US" altLang="ja-JP">
                <a:ea typeface="ＭＳ Ｐゴシック" panose="020B0600070205080204" pitchFamily="34" charset="-128"/>
              </a:rPr>
              <a:t>s algorithm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8440" name="Picture 2">
            <a:extLst>
              <a:ext uri="{FF2B5EF4-FFF2-40B4-BE49-F238E27FC236}">
                <a16:creationId xmlns:a16="http://schemas.microsoft.com/office/drawing/2014/main" id="{C67E28E8-C8C0-5C43-B4D2-A7F1E741A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1084263"/>
            <a:ext cx="1849437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TextBox 3">
            <a:extLst>
              <a:ext uri="{FF2B5EF4-FFF2-40B4-BE49-F238E27FC236}">
                <a16:creationId xmlns:a16="http://schemas.microsoft.com/office/drawing/2014/main" id="{32392445-8159-684B-81DB-29255AB0A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5325" y="3484563"/>
            <a:ext cx="1309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Robert Prim</a:t>
            </a:r>
          </a:p>
        </p:txBody>
      </p:sp>
      <p:sp>
        <p:nvSpPr>
          <p:cNvPr id="18442" name="TextBox 4">
            <a:extLst>
              <a:ext uri="{FF2B5EF4-FFF2-40B4-BE49-F238E27FC236}">
                <a16:creationId xmlns:a16="http://schemas.microsoft.com/office/drawing/2014/main" id="{4916DF0B-2B7F-4C4F-9CFB-475BC76F6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8" y="1417638"/>
            <a:ext cx="2925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Similar to Dijkstra</a:t>
            </a:r>
            <a:r>
              <a:rPr lang="ja-JP" altLang="en-US" sz="1800">
                <a:latin typeface="+mn-lt"/>
              </a:rPr>
              <a:t>’</a:t>
            </a:r>
            <a:r>
              <a:rPr lang="en-US" altLang="ja-JP" sz="1800">
                <a:latin typeface="+mn-lt"/>
              </a:rPr>
              <a:t>s algorithm</a:t>
            </a:r>
            <a:endParaRPr lang="en-US" altLang="en-US" sz="1800">
              <a:latin typeface="+mn-lt"/>
            </a:endParaRPr>
          </a:p>
        </p:txBody>
      </p:sp>
      <p:sp>
        <p:nvSpPr>
          <p:cNvPr id="18443" name="TextBox 5">
            <a:extLst>
              <a:ext uri="{FF2B5EF4-FFF2-40B4-BE49-F238E27FC236}">
                <a16:creationId xmlns:a16="http://schemas.microsoft.com/office/drawing/2014/main" id="{D866E2C7-99A2-CA4E-BE21-E01BB1F81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4168775"/>
            <a:ext cx="36271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Input: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G=(V,E)</a:t>
            </a:r>
            <a:r>
              <a:rPr lang="en-US" altLang="en-US" sz="1800">
                <a:latin typeface="+mn-lt"/>
              </a:rPr>
              <a:t>,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c</a:t>
            </a:r>
            <a:r>
              <a:rPr lang="en-US" altLang="en-US" sz="1800" baseline="-25000">
                <a:solidFill>
                  <a:srgbClr val="660066"/>
                </a:solidFill>
                <a:latin typeface="+mn-lt"/>
              </a:rPr>
              <a:t>e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&gt; 0 </a:t>
            </a:r>
            <a:r>
              <a:rPr lang="en-US" altLang="en-US" sz="1800">
                <a:latin typeface="+mn-lt"/>
              </a:rPr>
              <a:t>for every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e</a:t>
            </a:r>
            <a:r>
              <a:rPr lang="en-US" altLang="en-US" sz="1800">
                <a:latin typeface="+mn-lt"/>
              </a:rPr>
              <a:t> in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E</a:t>
            </a: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C7A2F587-127A-FE4B-B193-A4957A51DA61}"/>
              </a:ext>
            </a:extLst>
          </p:cNvPr>
          <p:cNvGrpSpPr>
            <a:grpSpLocks/>
          </p:cNvGrpSpPr>
          <p:nvPr/>
        </p:nvGrpSpPr>
        <p:grpSpPr bwMode="auto">
          <a:xfrm>
            <a:off x="1073150" y="1765300"/>
            <a:ext cx="3094038" cy="1622425"/>
            <a:chOff x="1148572" y="1222230"/>
            <a:chExt cx="3095049" cy="162277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D80FE20-9189-2645-81D3-ADA1DFEFD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9733" y="1417535"/>
              <a:ext cx="303312" cy="276284"/>
            </a:xfrm>
            <a:prstGeom prst="ellipse">
              <a:avLst/>
            </a:prstGeom>
            <a:noFill/>
            <a:ln w="762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CDFB362-1417-624B-AC49-801D97068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583" y="1417535"/>
              <a:ext cx="303312" cy="276284"/>
            </a:xfrm>
            <a:prstGeom prst="ellipse">
              <a:avLst/>
            </a:prstGeom>
            <a:noFill/>
            <a:ln w="762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6E02CB4-D381-C043-AC94-45C56F903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0309" y="1417535"/>
              <a:ext cx="303312" cy="276284"/>
            </a:xfrm>
            <a:prstGeom prst="ellipse">
              <a:avLst/>
            </a:prstGeom>
            <a:noFill/>
            <a:ln w="762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063746E-5499-B24B-AB79-03A1CB559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583" y="2568717"/>
              <a:ext cx="303312" cy="276284"/>
            </a:xfrm>
            <a:prstGeom prst="ellipse">
              <a:avLst/>
            </a:prstGeom>
            <a:noFill/>
            <a:ln w="762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A90A7B7-B02C-1542-81AF-48D5A99143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9733" y="2568717"/>
              <a:ext cx="303312" cy="276284"/>
            </a:xfrm>
            <a:prstGeom prst="ellipse">
              <a:avLst/>
            </a:prstGeom>
            <a:noFill/>
            <a:ln w="762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F65A7A3-6A4F-B944-BF48-A89F36659914}"/>
                </a:ext>
              </a:extLst>
            </p:cNvPr>
            <p:cNvCxnSpPr>
              <a:cxnSpLocks noChangeShapeType="1"/>
              <a:stCxn id="8" idx="6"/>
              <a:endCxn id="9" idx="2"/>
            </p:cNvCxnSpPr>
            <p:nvPr/>
          </p:nvCxnSpPr>
          <p:spPr bwMode="auto">
            <a:xfrm>
              <a:off x="1563045" y="1555676"/>
              <a:ext cx="1227538" cy="1588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3AE27F8-C971-184D-98B1-4D30DBE4735B}"/>
                </a:ext>
              </a:extLst>
            </p:cNvPr>
            <p:cNvCxnSpPr>
              <a:cxnSpLocks noChangeShapeType="1"/>
              <a:stCxn id="8" idx="4"/>
              <a:endCxn id="12" idx="0"/>
            </p:cNvCxnSpPr>
            <p:nvPr/>
          </p:nvCxnSpPr>
          <p:spPr bwMode="auto">
            <a:xfrm rot="5400000">
              <a:off x="973146" y="2131268"/>
              <a:ext cx="876487" cy="15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63DBF25-351F-CB4C-9B73-FDDCE4592BF6}"/>
                </a:ext>
              </a:extLst>
            </p:cNvPr>
            <p:cNvCxnSpPr>
              <a:cxnSpLocks noChangeShapeType="1"/>
              <a:stCxn id="12" idx="6"/>
              <a:endCxn id="11" idx="2"/>
            </p:cNvCxnSpPr>
            <p:nvPr/>
          </p:nvCxnSpPr>
          <p:spPr bwMode="auto">
            <a:xfrm>
              <a:off x="1563045" y="2706860"/>
              <a:ext cx="1227538" cy="1587"/>
            </a:xfrm>
            <a:prstGeom prst="line">
              <a:avLst/>
            </a:prstGeom>
            <a:noFill/>
            <a:ln w="57150">
              <a:solidFill>
                <a:srgbClr val="7F7F7F">
                  <a:alpha val="69019"/>
                </a:srgbClr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73E6889-2426-0F4C-99A1-8D57EFDC8059}"/>
                </a:ext>
              </a:extLst>
            </p:cNvPr>
            <p:cNvCxnSpPr>
              <a:cxnSpLocks noChangeShapeType="1"/>
              <a:stCxn id="9" idx="4"/>
              <a:endCxn id="11" idx="0"/>
            </p:cNvCxnSpPr>
            <p:nvPr/>
          </p:nvCxnSpPr>
          <p:spPr bwMode="auto">
            <a:xfrm rot="5400000">
              <a:off x="2503996" y="2131268"/>
              <a:ext cx="876487" cy="1588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C8494E7-7B65-EE4F-83AF-E2B32AC1F1A7}"/>
                </a:ext>
              </a:extLst>
            </p:cNvPr>
            <p:cNvCxnSpPr>
              <a:cxnSpLocks noChangeShapeType="1"/>
              <a:stCxn id="9" idx="6"/>
              <a:endCxn id="10" idx="2"/>
            </p:cNvCxnSpPr>
            <p:nvPr/>
          </p:nvCxnSpPr>
          <p:spPr bwMode="auto">
            <a:xfrm>
              <a:off x="3093895" y="1555676"/>
              <a:ext cx="846413" cy="15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14F5A83-A49C-CA41-A244-7359E418E622}"/>
                </a:ext>
              </a:extLst>
            </p:cNvPr>
            <p:cNvCxnSpPr>
              <a:cxnSpLocks noChangeShapeType="1"/>
              <a:stCxn id="12" idx="7"/>
              <a:endCxn id="9" idx="3"/>
            </p:cNvCxnSpPr>
            <p:nvPr/>
          </p:nvCxnSpPr>
          <p:spPr bwMode="auto">
            <a:xfrm rot="5400000" flipH="1" flipV="1">
              <a:off x="1698082" y="1473034"/>
              <a:ext cx="957466" cy="1316467"/>
            </a:xfrm>
            <a:prstGeom prst="line">
              <a:avLst/>
            </a:prstGeom>
            <a:noFill/>
            <a:ln w="57150">
              <a:solidFill>
                <a:srgbClr val="E46C0A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77" name="TextBox 18">
              <a:extLst>
                <a:ext uri="{FF2B5EF4-FFF2-40B4-BE49-F238E27FC236}">
                  <a16:creationId xmlns:a16="http://schemas.microsoft.com/office/drawing/2014/main" id="{8329D414-B60D-8B4D-87DF-A2294AEFA8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4759" y="1240317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2</a:t>
              </a:r>
            </a:p>
          </p:txBody>
        </p:sp>
        <p:sp>
          <p:nvSpPr>
            <p:cNvPr id="18478" name="TextBox 19">
              <a:extLst>
                <a:ext uri="{FF2B5EF4-FFF2-40B4-BE49-F238E27FC236}">
                  <a16:creationId xmlns:a16="http://schemas.microsoft.com/office/drawing/2014/main" id="{5B6E1043-D228-5E4A-9518-C40D452567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8572" y="1975705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1</a:t>
              </a:r>
            </a:p>
          </p:txBody>
        </p:sp>
        <p:sp>
          <p:nvSpPr>
            <p:cNvPr id="18479" name="TextBox 20">
              <a:extLst>
                <a:ext uri="{FF2B5EF4-FFF2-40B4-BE49-F238E27FC236}">
                  <a16:creationId xmlns:a16="http://schemas.microsoft.com/office/drawing/2014/main" id="{83F8E776-F41C-5349-9AC3-5C56AA1B5F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3049" y="1845433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3</a:t>
              </a:r>
            </a:p>
          </p:txBody>
        </p:sp>
        <p:sp>
          <p:nvSpPr>
            <p:cNvPr id="18480" name="TextBox 21">
              <a:extLst>
                <a:ext uri="{FF2B5EF4-FFF2-40B4-BE49-F238E27FC236}">
                  <a16:creationId xmlns:a16="http://schemas.microsoft.com/office/drawing/2014/main" id="{D5577F06-4876-8746-A0CE-743966F6B4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8464" y="2392447"/>
              <a:ext cx="4186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51</a:t>
              </a:r>
            </a:p>
          </p:txBody>
        </p:sp>
        <p:sp>
          <p:nvSpPr>
            <p:cNvPr id="18481" name="TextBox 22">
              <a:extLst>
                <a:ext uri="{FF2B5EF4-FFF2-40B4-BE49-F238E27FC236}">
                  <a16:creationId xmlns:a16="http://schemas.microsoft.com/office/drawing/2014/main" id="{6454D936-80A3-E247-9868-1891F228F5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0371" y="1997645"/>
              <a:ext cx="4186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50</a:t>
              </a:r>
            </a:p>
          </p:txBody>
        </p:sp>
        <p:sp>
          <p:nvSpPr>
            <p:cNvPr id="18482" name="TextBox 23">
              <a:extLst>
                <a:ext uri="{FF2B5EF4-FFF2-40B4-BE49-F238E27FC236}">
                  <a16:creationId xmlns:a16="http://schemas.microsoft.com/office/drawing/2014/main" id="{B930D051-884F-A94C-9FDF-3EB888C41D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9025" y="1222230"/>
              <a:ext cx="454118" cy="369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0.5</a:t>
              </a:r>
            </a:p>
          </p:txBody>
        </p:sp>
      </p:grpSp>
      <p:sp>
        <p:nvSpPr>
          <p:cNvPr id="18445" name="TextBox 24">
            <a:extLst>
              <a:ext uri="{FF2B5EF4-FFF2-40B4-BE49-F238E27FC236}">
                <a16:creationId xmlns:a16="http://schemas.microsoft.com/office/drawing/2014/main" id="{67E4D9C0-0389-C641-BF9A-C45512C25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4581525"/>
            <a:ext cx="15728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S = {s}, T = Ø</a:t>
            </a:r>
          </a:p>
        </p:txBody>
      </p:sp>
      <p:sp>
        <p:nvSpPr>
          <p:cNvPr id="18446" name="TextBox 25">
            <a:extLst>
              <a:ext uri="{FF2B5EF4-FFF2-40B4-BE49-F238E27FC236}">
                <a16:creationId xmlns:a16="http://schemas.microsoft.com/office/drawing/2014/main" id="{311D3B92-7E61-004A-8C40-307289FB8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5133975"/>
            <a:ext cx="2814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While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S</a:t>
            </a:r>
            <a:r>
              <a:rPr lang="en-US" altLang="en-US" sz="1800">
                <a:latin typeface="+mn-lt"/>
              </a:rPr>
              <a:t> is not the same as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V</a:t>
            </a:r>
          </a:p>
        </p:txBody>
      </p:sp>
      <p:sp>
        <p:nvSpPr>
          <p:cNvPr id="18447" name="TextBox 26">
            <a:extLst>
              <a:ext uri="{FF2B5EF4-FFF2-40B4-BE49-F238E27FC236}">
                <a16:creationId xmlns:a16="http://schemas.microsoft.com/office/drawing/2014/main" id="{9063159A-C044-8C4B-876B-F05EFC61D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50" y="5656263"/>
            <a:ext cx="7380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Among edges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e= (u,w)</a:t>
            </a:r>
            <a:r>
              <a:rPr lang="en-US" altLang="en-US" sz="1800">
                <a:latin typeface="+mn-lt"/>
              </a:rPr>
              <a:t> with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u</a:t>
            </a:r>
            <a:r>
              <a:rPr lang="en-US" altLang="en-US" sz="1800">
                <a:latin typeface="+mn-lt"/>
              </a:rPr>
              <a:t> in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S</a:t>
            </a:r>
            <a:r>
              <a:rPr lang="en-US" altLang="en-US" sz="1800">
                <a:latin typeface="+mn-lt"/>
              </a:rPr>
              <a:t> and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w</a:t>
            </a:r>
            <a:r>
              <a:rPr lang="en-US" altLang="en-US" sz="1800">
                <a:latin typeface="+mn-lt"/>
              </a:rPr>
              <a:t> not in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S</a:t>
            </a:r>
            <a:r>
              <a:rPr lang="en-US" altLang="en-US" sz="1800">
                <a:latin typeface="+mn-lt"/>
              </a:rPr>
              <a:t>, pick one with minimum cost </a:t>
            </a:r>
          </a:p>
        </p:txBody>
      </p:sp>
      <p:sp>
        <p:nvSpPr>
          <p:cNvPr id="18448" name="TextBox 27">
            <a:extLst>
              <a:ext uri="{FF2B5EF4-FFF2-40B4-BE49-F238E27FC236}">
                <a16:creationId xmlns:a16="http://schemas.microsoft.com/office/drawing/2014/main" id="{2D957ABE-0F1B-1F40-B95D-C666EB1EA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675" y="6132513"/>
            <a:ext cx="1825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Add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w</a:t>
            </a:r>
            <a:r>
              <a:rPr lang="en-US" altLang="en-US" sz="1800">
                <a:latin typeface="+mn-lt"/>
              </a:rPr>
              <a:t> to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S</a:t>
            </a:r>
            <a:r>
              <a:rPr lang="en-US" altLang="en-US" sz="1800">
                <a:latin typeface="+mn-lt"/>
              </a:rPr>
              <a:t>,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 e </a:t>
            </a:r>
            <a:r>
              <a:rPr lang="en-US" altLang="en-US" sz="1800">
                <a:latin typeface="+mn-lt"/>
              </a:rPr>
              <a:t>to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 T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4CF16F6-1519-4847-AC3D-6B6D3FBC6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4975" y="4002088"/>
            <a:ext cx="303213" cy="276225"/>
          </a:xfrm>
          <a:prstGeom prst="ellipse">
            <a:avLst/>
          </a:prstGeom>
          <a:noFill/>
          <a:ln w="76200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F3D12D6-B754-FB46-B166-1BB74E51D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5325" y="4002088"/>
            <a:ext cx="304800" cy="276225"/>
          </a:xfrm>
          <a:prstGeom prst="ellipse">
            <a:avLst/>
          </a:prstGeom>
          <a:noFill/>
          <a:ln w="76200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AFFB459-B2BC-9D44-8F92-D46E8F6DD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4675" y="4002088"/>
            <a:ext cx="304800" cy="276225"/>
          </a:xfrm>
          <a:prstGeom prst="ellipse">
            <a:avLst/>
          </a:prstGeom>
          <a:noFill/>
          <a:ln w="76200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1F7A456-66D2-1948-A787-0098F31DD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5325" y="5154613"/>
            <a:ext cx="304800" cy="274637"/>
          </a:xfrm>
          <a:prstGeom prst="ellipse">
            <a:avLst/>
          </a:prstGeom>
          <a:noFill/>
          <a:ln w="76200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3589451-45C1-7745-8E1E-553613337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4975" y="5154613"/>
            <a:ext cx="303213" cy="274637"/>
          </a:xfrm>
          <a:prstGeom prst="ellipse">
            <a:avLst/>
          </a:prstGeom>
          <a:noFill/>
          <a:ln w="76200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3" name="Group 37">
            <a:extLst>
              <a:ext uri="{FF2B5EF4-FFF2-40B4-BE49-F238E27FC236}">
                <a16:creationId xmlns:a16="http://schemas.microsoft.com/office/drawing/2014/main" id="{AB2EBC46-A89E-9549-8D91-764CBF0E2B45}"/>
              </a:ext>
            </a:extLst>
          </p:cNvPr>
          <p:cNvGrpSpPr>
            <a:grpSpLocks/>
          </p:cNvGrpSpPr>
          <p:nvPr/>
        </p:nvGrpSpPr>
        <p:grpSpPr bwMode="auto">
          <a:xfrm>
            <a:off x="4548188" y="3824288"/>
            <a:ext cx="1227137" cy="369887"/>
            <a:chOff x="5850856" y="3466213"/>
            <a:chExt cx="1227048" cy="369332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152AE73-1564-6845-9226-059F6AA100AF}"/>
                </a:ext>
              </a:extLst>
            </p:cNvPr>
            <p:cNvCxnSpPr>
              <a:cxnSpLocks noChangeShapeType="1"/>
              <a:stCxn id="33" idx="6"/>
              <a:endCxn id="34" idx="2"/>
            </p:cNvCxnSpPr>
            <p:nvPr/>
          </p:nvCxnSpPr>
          <p:spPr bwMode="auto">
            <a:xfrm>
              <a:off x="5850856" y="3781651"/>
              <a:ext cx="1227048" cy="1586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65" name="TextBox 39">
              <a:extLst>
                <a:ext uri="{FF2B5EF4-FFF2-40B4-BE49-F238E27FC236}">
                  <a16:creationId xmlns:a16="http://schemas.microsoft.com/office/drawing/2014/main" id="{24F034B5-82EB-9B4D-A274-F8170193AF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2492" y="3466213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2</a:t>
              </a:r>
            </a:p>
          </p:txBody>
        </p:sp>
      </p:grpSp>
      <p:grpSp>
        <p:nvGrpSpPr>
          <p:cNvPr id="4" name="Group 40">
            <a:extLst>
              <a:ext uri="{FF2B5EF4-FFF2-40B4-BE49-F238E27FC236}">
                <a16:creationId xmlns:a16="http://schemas.microsoft.com/office/drawing/2014/main" id="{262BBBD8-B361-B34C-8E4B-362B9DEF168E}"/>
              </a:ext>
            </a:extLst>
          </p:cNvPr>
          <p:cNvGrpSpPr>
            <a:grpSpLocks/>
          </p:cNvGrpSpPr>
          <p:nvPr/>
        </p:nvGrpSpPr>
        <p:grpSpPr bwMode="auto">
          <a:xfrm>
            <a:off x="4133850" y="4278313"/>
            <a:ext cx="301625" cy="876300"/>
            <a:chOff x="5436305" y="3920156"/>
            <a:chExt cx="301660" cy="875705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D7A0B4C-8DAD-D246-AA49-E421DF80D0D9}"/>
                </a:ext>
              </a:extLst>
            </p:cNvPr>
            <p:cNvCxnSpPr>
              <a:cxnSpLocks noChangeShapeType="1"/>
              <a:stCxn id="33" idx="4"/>
              <a:endCxn id="37" idx="0"/>
            </p:cNvCxnSpPr>
            <p:nvPr/>
          </p:nvCxnSpPr>
          <p:spPr bwMode="auto">
            <a:xfrm rot="5400000">
              <a:off x="5261215" y="4357214"/>
              <a:ext cx="875705" cy="158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63" name="TextBox 42">
              <a:extLst>
                <a:ext uri="{FF2B5EF4-FFF2-40B4-BE49-F238E27FC236}">
                  <a16:creationId xmlns:a16="http://schemas.microsoft.com/office/drawing/2014/main" id="{BD6DE394-30F4-684B-BFF7-BB30E3DEA4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6305" y="4201601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1</a:t>
              </a:r>
            </a:p>
          </p:txBody>
        </p:sp>
      </p:grpSp>
      <p:grpSp>
        <p:nvGrpSpPr>
          <p:cNvPr id="5" name="Group 49">
            <a:extLst>
              <a:ext uri="{FF2B5EF4-FFF2-40B4-BE49-F238E27FC236}">
                <a16:creationId xmlns:a16="http://schemas.microsoft.com/office/drawing/2014/main" id="{2DBB3ED6-6461-2945-B41F-ED74E05E584F}"/>
              </a:ext>
            </a:extLst>
          </p:cNvPr>
          <p:cNvGrpSpPr>
            <a:grpSpLocks/>
          </p:cNvGrpSpPr>
          <p:nvPr/>
        </p:nvGrpSpPr>
        <p:grpSpPr bwMode="auto">
          <a:xfrm>
            <a:off x="5895984" y="4278312"/>
            <a:ext cx="402674" cy="876300"/>
            <a:chOff x="7198104" y="3920155"/>
            <a:chExt cx="402245" cy="875705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ED65F0C-9EBA-8B42-9F1C-19AE92504D38}"/>
                </a:ext>
              </a:extLst>
            </p:cNvPr>
            <p:cNvCxnSpPr>
              <a:cxnSpLocks noChangeShapeType="1"/>
              <a:stCxn id="34" idx="4"/>
              <a:endCxn id="36" idx="0"/>
            </p:cNvCxnSpPr>
            <p:nvPr/>
          </p:nvCxnSpPr>
          <p:spPr bwMode="auto">
            <a:xfrm rot="5400000">
              <a:off x="6792761" y="4357215"/>
              <a:ext cx="875705" cy="1586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61" name="TextBox 51">
              <a:extLst>
                <a:ext uri="{FF2B5EF4-FFF2-40B4-BE49-F238E27FC236}">
                  <a16:creationId xmlns:a16="http://schemas.microsoft.com/office/drawing/2014/main" id="{32F25C2B-764C-E84E-9A2B-99498D1AA7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98104" y="4223541"/>
              <a:ext cx="402245" cy="369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50</a:t>
              </a:r>
            </a:p>
          </p:txBody>
        </p:sp>
      </p:grpSp>
      <p:grpSp>
        <p:nvGrpSpPr>
          <p:cNvPr id="6" name="Group 52">
            <a:extLst>
              <a:ext uri="{FF2B5EF4-FFF2-40B4-BE49-F238E27FC236}">
                <a16:creationId xmlns:a16="http://schemas.microsoft.com/office/drawing/2014/main" id="{25C88292-60EB-FD41-A956-C8244777EF17}"/>
              </a:ext>
            </a:extLst>
          </p:cNvPr>
          <p:cNvGrpSpPr>
            <a:grpSpLocks/>
          </p:cNvGrpSpPr>
          <p:nvPr/>
        </p:nvGrpSpPr>
        <p:grpSpPr bwMode="auto">
          <a:xfrm>
            <a:off x="6080125" y="3806823"/>
            <a:ext cx="844550" cy="369332"/>
            <a:chOff x="7381844" y="3448126"/>
            <a:chExt cx="845570" cy="368777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C0CC6D5-083F-9E42-A974-2CC856ABE878}"/>
                </a:ext>
              </a:extLst>
            </p:cNvPr>
            <p:cNvCxnSpPr>
              <a:cxnSpLocks noChangeShapeType="1"/>
              <a:stCxn id="34" idx="6"/>
              <a:endCxn id="35" idx="2"/>
            </p:cNvCxnSpPr>
            <p:nvPr/>
          </p:nvCxnSpPr>
          <p:spPr bwMode="auto">
            <a:xfrm>
              <a:off x="7381844" y="3781000"/>
              <a:ext cx="845570" cy="158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59" name="TextBox 54">
              <a:extLst>
                <a:ext uri="{FF2B5EF4-FFF2-40B4-BE49-F238E27FC236}">
                  <a16:creationId xmlns:a16="http://schemas.microsoft.com/office/drawing/2014/main" id="{056F683D-BF07-9E4C-AC3D-7498A5561D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16758" y="3448126"/>
              <a:ext cx="454518" cy="368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0.5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C1DAFBE9-C5C4-B042-92A1-DE4F2E3C14F0}"/>
              </a:ext>
            </a:extLst>
          </p:cNvPr>
          <p:cNvSpPr>
            <a:spLocks/>
          </p:cNvSpPr>
          <p:nvPr/>
        </p:nvSpPr>
        <p:spPr bwMode="auto">
          <a:xfrm>
            <a:off x="379413" y="3657600"/>
            <a:ext cx="8077200" cy="2887663"/>
          </a:xfrm>
          <a:custGeom>
            <a:avLst/>
            <a:gdLst>
              <a:gd name="T0" fmla="*/ 32565 w 7743638"/>
              <a:gd name="T1" fmla="*/ 987856 h 2887579"/>
              <a:gd name="T2" fmla="*/ 65130 w 7743638"/>
              <a:gd name="T3" fmla="*/ 1389512 h 2887579"/>
              <a:gd name="T4" fmla="*/ 65130 w 7743638"/>
              <a:gd name="T5" fmla="*/ 2518490 h 2887579"/>
              <a:gd name="T6" fmla="*/ 141115 w 7743638"/>
              <a:gd name="T7" fmla="*/ 2637901 h 2887579"/>
              <a:gd name="T8" fmla="*/ 217100 w 7743638"/>
              <a:gd name="T9" fmla="*/ 2692179 h 2887579"/>
              <a:gd name="T10" fmla="*/ 618736 w 7743638"/>
              <a:gd name="T11" fmla="*/ 2757312 h 2887579"/>
              <a:gd name="T12" fmla="*/ 987807 w 7743638"/>
              <a:gd name="T13" fmla="*/ 2833301 h 2887579"/>
              <a:gd name="T14" fmla="*/ 1215762 w 7743638"/>
              <a:gd name="T15" fmla="*/ 2876724 h 2887579"/>
              <a:gd name="T16" fmla="*/ 1758514 w 7743638"/>
              <a:gd name="T17" fmla="*/ 2876724 h 2887579"/>
              <a:gd name="T18" fmla="*/ 2529220 w 7743638"/>
              <a:gd name="T19" fmla="*/ 2844157 h 2887579"/>
              <a:gd name="T20" fmla="*/ 3158811 w 7743638"/>
              <a:gd name="T21" fmla="*/ 2768168 h 2887579"/>
              <a:gd name="T22" fmla="*/ 3614722 w 7743638"/>
              <a:gd name="T23" fmla="*/ 2735601 h 2887579"/>
              <a:gd name="T24" fmla="*/ 3734128 w 7743638"/>
              <a:gd name="T25" fmla="*/ 2713890 h 2887579"/>
              <a:gd name="T26" fmla="*/ 4374574 w 7743638"/>
              <a:gd name="T27" fmla="*/ 2692179 h 2887579"/>
              <a:gd name="T28" fmla="*/ 4830485 w 7743638"/>
              <a:gd name="T29" fmla="*/ 2659612 h 2887579"/>
              <a:gd name="T30" fmla="*/ 5698887 w 7743638"/>
              <a:gd name="T31" fmla="*/ 2670468 h 2887579"/>
              <a:gd name="T32" fmla="*/ 6013683 w 7743638"/>
              <a:gd name="T33" fmla="*/ 2670468 h 2887579"/>
              <a:gd name="T34" fmla="*/ 6903794 w 7743638"/>
              <a:gd name="T35" fmla="*/ 2637901 h 2887579"/>
              <a:gd name="T36" fmla="*/ 7023200 w 7743638"/>
              <a:gd name="T37" fmla="*/ 2561912 h 2887579"/>
              <a:gd name="T38" fmla="*/ 7327140 w 7743638"/>
              <a:gd name="T39" fmla="*/ 2518490 h 2887579"/>
              <a:gd name="T40" fmla="*/ 7587661 w 7743638"/>
              <a:gd name="T41" fmla="*/ 2442501 h 2887579"/>
              <a:gd name="T42" fmla="*/ 7663646 w 7743638"/>
              <a:gd name="T43" fmla="*/ 2388223 h 2887579"/>
              <a:gd name="T44" fmla="*/ 7717921 w 7743638"/>
              <a:gd name="T45" fmla="*/ 2323090 h 2887579"/>
              <a:gd name="T46" fmla="*/ 7685356 w 7743638"/>
              <a:gd name="T47" fmla="*/ 2192823 h 2887579"/>
              <a:gd name="T48" fmla="*/ 7522531 w 7743638"/>
              <a:gd name="T49" fmla="*/ 2127690 h 2887579"/>
              <a:gd name="T50" fmla="*/ 7413981 w 7743638"/>
              <a:gd name="T51" fmla="*/ 2095123 h 2887579"/>
              <a:gd name="T52" fmla="*/ 7283720 w 7743638"/>
              <a:gd name="T53" fmla="*/ 2051701 h 2887579"/>
              <a:gd name="T54" fmla="*/ 7186025 w 7743638"/>
              <a:gd name="T55" fmla="*/ 1997423 h 2887579"/>
              <a:gd name="T56" fmla="*/ 7099185 w 7743638"/>
              <a:gd name="T57" fmla="*/ 1943145 h 2887579"/>
              <a:gd name="T58" fmla="*/ 6968925 w 7743638"/>
              <a:gd name="T59" fmla="*/ 1899723 h 2887579"/>
              <a:gd name="T60" fmla="*/ 6806099 w 7743638"/>
              <a:gd name="T61" fmla="*/ 1867156 h 2887579"/>
              <a:gd name="T62" fmla="*/ 6534724 w 7743638"/>
              <a:gd name="T63" fmla="*/ 1823734 h 2887579"/>
              <a:gd name="T64" fmla="*/ 5666322 w 7743638"/>
              <a:gd name="T65" fmla="*/ 1791168 h 2887579"/>
              <a:gd name="T66" fmla="*/ 5362381 w 7743638"/>
              <a:gd name="T67" fmla="*/ 1769456 h 2887579"/>
              <a:gd name="T68" fmla="*/ 5166991 w 7743638"/>
              <a:gd name="T69" fmla="*/ 1747745 h 2887579"/>
              <a:gd name="T70" fmla="*/ 5080151 w 7743638"/>
              <a:gd name="T71" fmla="*/ 1715179 h 2887579"/>
              <a:gd name="T72" fmla="*/ 4472269 w 7743638"/>
              <a:gd name="T73" fmla="*/ 1693467 h 2887579"/>
              <a:gd name="T74" fmla="*/ 4363719 w 7743638"/>
              <a:gd name="T75" fmla="*/ 1617479 h 2887579"/>
              <a:gd name="T76" fmla="*/ 4298589 w 7743638"/>
              <a:gd name="T77" fmla="*/ 1465501 h 2887579"/>
              <a:gd name="T78" fmla="*/ 4298589 w 7743638"/>
              <a:gd name="T79" fmla="*/ 1009567 h 2887579"/>
              <a:gd name="T80" fmla="*/ 4179184 w 7743638"/>
              <a:gd name="T81" fmla="*/ 781600 h 2887579"/>
              <a:gd name="T82" fmla="*/ 4124909 w 7743638"/>
              <a:gd name="T83" fmla="*/ 597056 h 2887579"/>
              <a:gd name="T84" fmla="*/ 4070633 w 7743638"/>
              <a:gd name="T85" fmla="*/ 347378 h 2887579"/>
              <a:gd name="T86" fmla="*/ 4027213 w 7743638"/>
              <a:gd name="T87" fmla="*/ 282245 h 2887579"/>
              <a:gd name="T88" fmla="*/ 3929518 w 7743638"/>
              <a:gd name="T89" fmla="*/ 151978 h 2887579"/>
              <a:gd name="T90" fmla="*/ 3766693 w 7743638"/>
              <a:gd name="T91" fmla="*/ 21711 h 2887579"/>
              <a:gd name="T92" fmla="*/ 1335168 w 7743638"/>
              <a:gd name="T93" fmla="*/ 10856 h 2887579"/>
              <a:gd name="T94" fmla="*/ 900967 w 7743638"/>
              <a:gd name="T95" fmla="*/ 43422 h 2887579"/>
              <a:gd name="T96" fmla="*/ 97695 w 7743638"/>
              <a:gd name="T97" fmla="*/ 65134 h 2887579"/>
              <a:gd name="T98" fmla="*/ 0 w 7743638"/>
              <a:gd name="T99" fmla="*/ 141122 h 2887579"/>
              <a:gd name="T100" fmla="*/ 21710 w 7743638"/>
              <a:gd name="T101" fmla="*/ 271389 h 2887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743638" h="2887579">
                <a:moveTo>
                  <a:pt x="21710" y="271389"/>
                </a:moveTo>
                <a:cubicBezTo>
                  <a:pt x="25328" y="392609"/>
                  <a:pt x="15051" y="749649"/>
                  <a:pt x="32565" y="987856"/>
                </a:cubicBezTo>
                <a:cubicBezTo>
                  <a:pt x="33752" y="1003994"/>
                  <a:pt x="74677" y="993438"/>
                  <a:pt x="75985" y="1009567"/>
                </a:cubicBezTo>
                <a:cubicBezTo>
                  <a:pt x="86224" y="1135853"/>
                  <a:pt x="72030" y="1263000"/>
                  <a:pt x="65130" y="1389512"/>
                </a:cubicBezTo>
                <a:cubicBezTo>
                  <a:pt x="61169" y="1462135"/>
                  <a:pt x="43420" y="1606623"/>
                  <a:pt x="43420" y="1606623"/>
                </a:cubicBezTo>
                <a:cubicBezTo>
                  <a:pt x="45308" y="1708562"/>
                  <a:pt x="53866" y="2326991"/>
                  <a:pt x="65130" y="2518490"/>
                </a:cubicBezTo>
                <a:cubicBezTo>
                  <a:pt x="65974" y="2532842"/>
                  <a:pt x="95137" y="2626407"/>
                  <a:pt x="97695" y="2627046"/>
                </a:cubicBezTo>
                <a:lnTo>
                  <a:pt x="141115" y="2637901"/>
                </a:lnTo>
                <a:cubicBezTo>
                  <a:pt x="151970" y="2645138"/>
                  <a:pt x="163064" y="2652029"/>
                  <a:pt x="173680" y="2659612"/>
                </a:cubicBezTo>
                <a:cubicBezTo>
                  <a:pt x="188402" y="2670128"/>
                  <a:pt x="200918" y="2684088"/>
                  <a:pt x="217100" y="2692179"/>
                </a:cubicBezTo>
                <a:cubicBezTo>
                  <a:pt x="238557" y="2702908"/>
                  <a:pt x="325988" y="2711786"/>
                  <a:pt x="336506" y="2713890"/>
                </a:cubicBezTo>
                <a:cubicBezTo>
                  <a:pt x="571539" y="2760898"/>
                  <a:pt x="207846" y="2711655"/>
                  <a:pt x="618736" y="2757312"/>
                </a:cubicBezTo>
                <a:cubicBezTo>
                  <a:pt x="769319" y="2800338"/>
                  <a:pt x="616585" y="2760131"/>
                  <a:pt x="835837" y="2800735"/>
                </a:cubicBezTo>
                <a:cubicBezTo>
                  <a:pt x="886778" y="2810169"/>
                  <a:pt x="937006" y="2823141"/>
                  <a:pt x="987807" y="2833301"/>
                </a:cubicBezTo>
                <a:cubicBezTo>
                  <a:pt x="1027476" y="2841235"/>
                  <a:pt x="1067472" y="2847442"/>
                  <a:pt x="1107212" y="2855012"/>
                </a:cubicBezTo>
                <a:cubicBezTo>
                  <a:pt x="1143460" y="2861917"/>
                  <a:pt x="1179125" y="2872327"/>
                  <a:pt x="1215762" y="2876724"/>
                </a:cubicBezTo>
                <a:cubicBezTo>
                  <a:pt x="1269770" y="2883205"/>
                  <a:pt x="1324313" y="2883961"/>
                  <a:pt x="1378588" y="2887579"/>
                </a:cubicBezTo>
                <a:lnTo>
                  <a:pt x="1758514" y="2876724"/>
                </a:lnTo>
                <a:lnTo>
                  <a:pt x="2236135" y="2865868"/>
                </a:lnTo>
                <a:cubicBezTo>
                  <a:pt x="2334010" y="2861732"/>
                  <a:pt x="2432242" y="2858012"/>
                  <a:pt x="2529220" y="2844157"/>
                </a:cubicBezTo>
                <a:cubicBezTo>
                  <a:pt x="2637641" y="2828667"/>
                  <a:pt x="2579776" y="2836126"/>
                  <a:pt x="2702901" y="2822446"/>
                </a:cubicBezTo>
                <a:cubicBezTo>
                  <a:pt x="2920601" y="2735360"/>
                  <a:pt x="2767763" y="2782135"/>
                  <a:pt x="3158811" y="2768168"/>
                </a:cubicBezTo>
                <a:lnTo>
                  <a:pt x="3419332" y="2757312"/>
                </a:lnTo>
                <a:cubicBezTo>
                  <a:pt x="3493094" y="2749936"/>
                  <a:pt x="3542993" y="2745848"/>
                  <a:pt x="3614722" y="2735601"/>
                </a:cubicBezTo>
                <a:cubicBezTo>
                  <a:pt x="3636511" y="2732488"/>
                  <a:pt x="3658198" y="2728683"/>
                  <a:pt x="3679853" y="2724746"/>
                </a:cubicBezTo>
                <a:cubicBezTo>
                  <a:pt x="3698005" y="2721445"/>
                  <a:pt x="3715692" y="2714599"/>
                  <a:pt x="3734128" y="2713890"/>
                </a:cubicBezTo>
                <a:cubicBezTo>
                  <a:pt x="3904103" y="2707352"/>
                  <a:pt x="4074252" y="2706653"/>
                  <a:pt x="4244314" y="2703035"/>
                </a:cubicBezTo>
                <a:lnTo>
                  <a:pt x="4374574" y="2692179"/>
                </a:lnTo>
                <a:cubicBezTo>
                  <a:pt x="4486703" y="2684356"/>
                  <a:pt x="4599140" y="2680645"/>
                  <a:pt x="4711080" y="2670468"/>
                </a:cubicBezTo>
                <a:lnTo>
                  <a:pt x="4830485" y="2659612"/>
                </a:lnTo>
                <a:cubicBezTo>
                  <a:pt x="5141400" y="2597426"/>
                  <a:pt x="4902158" y="2636607"/>
                  <a:pt x="5557772" y="2659612"/>
                </a:cubicBezTo>
                <a:lnTo>
                  <a:pt x="5698887" y="2670468"/>
                </a:lnTo>
                <a:cubicBezTo>
                  <a:pt x="5731518" y="2673435"/>
                  <a:pt x="5763817" y="2681323"/>
                  <a:pt x="5796582" y="2681323"/>
                </a:cubicBezTo>
                <a:cubicBezTo>
                  <a:pt x="5869039" y="2681323"/>
                  <a:pt x="5941242" y="2671993"/>
                  <a:pt x="6013683" y="2670468"/>
                </a:cubicBezTo>
                <a:lnTo>
                  <a:pt x="6827809" y="2659612"/>
                </a:lnTo>
                <a:cubicBezTo>
                  <a:pt x="6853137" y="2652375"/>
                  <a:pt x="6879336" y="2647684"/>
                  <a:pt x="6903794" y="2637901"/>
                </a:cubicBezTo>
                <a:cubicBezTo>
                  <a:pt x="6933843" y="2625881"/>
                  <a:pt x="6990635" y="2594479"/>
                  <a:pt x="6990635" y="2594479"/>
                </a:cubicBezTo>
                <a:cubicBezTo>
                  <a:pt x="7001490" y="2583623"/>
                  <a:pt x="7008272" y="2565495"/>
                  <a:pt x="7023200" y="2561912"/>
                </a:cubicBezTo>
                <a:cubicBezTo>
                  <a:pt x="7101321" y="2543162"/>
                  <a:pt x="7182763" y="2542555"/>
                  <a:pt x="7262010" y="2529346"/>
                </a:cubicBezTo>
                <a:cubicBezTo>
                  <a:pt x="7283720" y="2525727"/>
                  <a:pt x="7305788" y="2523828"/>
                  <a:pt x="7327140" y="2518490"/>
                </a:cubicBezTo>
                <a:cubicBezTo>
                  <a:pt x="7378251" y="2505712"/>
                  <a:pt x="7428534" y="2489820"/>
                  <a:pt x="7479111" y="2475068"/>
                </a:cubicBezTo>
                <a:lnTo>
                  <a:pt x="7587661" y="2442501"/>
                </a:lnTo>
                <a:cubicBezTo>
                  <a:pt x="7602134" y="2431645"/>
                  <a:pt x="7616359" y="2420450"/>
                  <a:pt x="7631081" y="2409934"/>
                </a:cubicBezTo>
                <a:cubicBezTo>
                  <a:pt x="7641697" y="2402351"/>
                  <a:pt x="7654421" y="2397448"/>
                  <a:pt x="7663646" y="2388223"/>
                </a:cubicBezTo>
                <a:cubicBezTo>
                  <a:pt x="7672871" y="2378998"/>
                  <a:pt x="7677004" y="2365680"/>
                  <a:pt x="7685356" y="2355657"/>
                </a:cubicBezTo>
                <a:cubicBezTo>
                  <a:pt x="7695184" y="2343863"/>
                  <a:pt x="7707066" y="2333946"/>
                  <a:pt x="7717921" y="2323090"/>
                </a:cubicBezTo>
                <a:cubicBezTo>
                  <a:pt x="7732728" y="2278666"/>
                  <a:pt x="7743638" y="2261546"/>
                  <a:pt x="7717921" y="2203679"/>
                </a:cubicBezTo>
                <a:cubicBezTo>
                  <a:pt x="7713274" y="2193223"/>
                  <a:pt x="7696211" y="2196442"/>
                  <a:pt x="7685356" y="2192823"/>
                </a:cubicBezTo>
                <a:cubicBezTo>
                  <a:pt x="7605411" y="2132862"/>
                  <a:pt x="7680359" y="2180299"/>
                  <a:pt x="7555096" y="2138545"/>
                </a:cubicBezTo>
                <a:cubicBezTo>
                  <a:pt x="7544241" y="2134927"/>
                  <a:pt x="7533245" y="2131708"/>
                  <a:pt x="7522531" y="2127690"/>
                </a:cubicBezTo>
                <a:cubicBezTo>
                  <a:pt x="7504286" y="2120848"/>
                  <a:pt x="7486920" y="2111578"/>
                  <a:pt x="7468256" y="2105979"/>
                </a:cubicBezTo>
                <a:cubicBezTo>
                  <a:pt x="7450584" y="2100677"/>
                  <a:pt x="7431781" y="2099978"/>
                  <a:pt x="7413981" y="2095123"/>
                </a:cubicBezTo>
                <a:cubicBezTo>
                  <a:pt x="7391903" y="2089101"/>
                  <a:pt x="7370560" y="2080649"/>
                  <a:pt x="7348850" y="2073412"/>
                </a:cubicBezTo>
                <a:lnTo>
                  <a:pt x="7283720" y="2051701"/>
                </a:lnTo>
                <a:cubicBezTo>
                  <a:pt x="7272865" y="2048082"/>
                  <a:pt x="7260675" y="2047192"/>
                  <a:pt x="7251155" y="2040845"/>
                </a:cubicBezTo>
                <a:lnTo>
                  <a:pt x="7186025" y="1997423"/>
                </a:lnTo>
                <a:cubicBezTo>
                  <a:pt x="7175170" y="1990186"/>
                  <a:pt x="7164523" y="1982627"/>
                  <a:pt x="7153460" y="1975712"/>
                </a:cubicBezTo>
                <a:cubicBezTo>
                  <a:pt x="7135569" y="1964529"/>
                  <a:pt x="7119201" y="1949817"/>
                  <a:pt x="7099185" y="1943145"/>
                </a:cubicBezTo>
                <a:lnTo>
                  <a:pt x="7066620" y="1932290"/>
                </a:lnTo>
                <a:cubicBezTo>
                  <a:pt x="7009964" y="1894517"/>
                  <a:pt x="7056672" y="1919223"/>
                  <a:pt x="6968925" y="1899723"/>
                </a:cubicBezTo>
                <a:cubicBezTo>
                  <a:pt x="6891501" y="1882517"/>
                  <a:pt x="6987497" y="1893773"/>
                  <a:pt x="6892939" y="1878012"/>
                </a:cubicBezTo>
                <a:cubicBezTo>
                  <a:pt x="6864164" y="1873216"/>
                  <a:pt x="6835046" y="1870775"/>
                  <a:pt x="6806099" y="1867156"/>
                </a:cubicBezTo>
                <a:cubicBezTo>
                  <a:pt x="6717614" y="1837661"/>
                  <a:pt x="6830973" y="1872522"/>
                  <a:pt x="6632419" y="1845445"/>
                </a:cubicBezTo>
                <a:cubicBezTo>
                  <a:pt x="6599365" y="1840937"/>
                  <a:pt x="6568052" y="1825183"/>
                  <a:pt x="6534724" y="1823734"/>
                </a:cubicBezTo>
                <a:cubicBezTo>
                  <a:pt x="6317798" y="1814302"/>
                  <a:pt x="6100523" y="1816497"/>
                  <a:pt x="5883422" y="1812879"/>
                </a:cubicBezTo>
                <a:lnTo>
                  <a:pt x="5666322" y="1791168"/>
                </a:lnTo>
                <a:cubicBezTo>
                  <a:pt x="5637316" y="1788060"/>
                  <a:pt x="5608580" y="1782391"/>
                  <a:pt x="5579482" y="1780312"/>
                </a:cubicBezTo>
                <a:cubicBezTo>
                  <a:pt x="5507209" y="1775149"/>
                  <a:pt x="5434697" y="1773976"/>
                  <a:pt x="5362381" y="1769456"/>
                </a:cubicBezTo>
                <a:cubicBezTo>
                  <a:pt x="5318895" y="1766738"/>
                  <a:pt x="5275541" y="1762219"/>
                  <a:pt x="5232121" y="1758601"/>
                </a:cubicBezTo>
                <a:cubicBezTo>
                  <a:pt x="5210411" y="1754982"/>
                  <a:pt x="5188072" y="1754070"/>
                  <a:pt x="5166991" y="1747745"/>
                </a:cubicBezTo>
                <a:cubicBezTo>
                  <a:pt x="5151492" y="1743095"/>
                  <a:pt x="5138722" y="1731716"/>
                  <a:pt x="5123571" y="1726034"/>
                </a:cubicBezTo>
                <a:cubicBezTo>
                  <a:pt x="5109602" y="1720796"/>
                  <a:pt x="5094496" y="1719278"/>
                  <a:pt x="5080151" y="1715179"/>
                </a:cubicBezTo>
                <a:cubicBezTo>
                  <a:pt x="5069149" y="1712035"/>
                  <a:pt x="5059021" y="1704731"/>
                  <a:pt x="5047586" y="1704323"/>
                </a:cubicBezTo>
                <a:cubicBezTo>
                  <a:pt x="4855902" y="1697477"/>
                  <a:pt x="4664041" y="1697086"/>
                  <a:pt x="4472269" y="1693467"/>
                </a:cubicBezTo>
                <a:cubicBezTo>
                  <a:pt x="4445725" y="1680195"/>
                  <a:pt x="4419299" y="1669225"/>
                  <a:pt x="4396284" y="1650045"/>
                </a:cubicBezTo>
                <a:cubicBezTo>
                  <a:pt x="4384491" y="1640217"/>
                  <a:pt x="4374574" y="1628334"/>
                  <a:pt x="4363719" y="1617479"/>
                </a:cubicBezTo>
                <a:cubicBezTo>
                  <a:pt x="4356482" y="1595768"/>
                  <a:pt x="4351024" y="1573380"/>
                  <a:pt x="4342009" y="1552345"/>
                </a:cubicBezTo>
                <a:cubicBezTo>
                  <a:pt x="4329261" y="1522597"/>
                  <a:pt x="4298589" y="1465501"/>
                  <a:pt x="4298589" y="1465501"/>
                </a:cubicBezTo>
                <a:cubicBezTo>
                  <a:pt x="4294403" y="1448756"/>
                  <a:pt x="4276879" y="1381581"/>
                  <a:pt x="4276879" y="1367801"/>
                </a:cubicBezTo>
                <a:cubicBezTo>
                  <a:pt x="4276879" y="1064408"/>
                  <a:pt x="4254572" y="1141625"/>
                  <a:pt x="4298589" y="1009567"/>
                </a:cubicBezTo>
                <a:cubicBezTo>
                  <a:pt x="4272142" y="877326"/>
                  <a:pt x="4319010" y="1029989"/>
                  <a:pt x="4222604" y="933578"/>
                </a:cubicBezTo>
                <a:cubicBezTo>
                  <a:pt x="4212169" y="923143"/>
                  <a:pt x="4179440" y="782419"/>
                  <a:pt x="4179184" y="781600"/>
                </a:cubicBezTo>
                <a:cubicBezTo>
                  <a:pt x="4169963" y="752091"/>
                  <a:pt x="4155342" y="724416"/>
                  <a:pt x="4146619" y="694756"/>
                </a:cubicBezTo>
                <a:cubicBezTo>
                  <a:pt x="4137206" y="662750"/>
                  <a:pt x="4133000" y="629421"/>
                  <a:pt x="4124909" y="597056"/>
                </a:cubicBezTo>
                <a:cubicBezTo>
                  <a:pt x="4085912" y="441065"/>
                  <a:pt x="4118377" y="609263"/>
                  <a:pt x="4081488" y="412511"/>
                </a:cubicBezTo>
                <a:cubicBezTo>
                  <a:pt x="4077432" y="390878"/>
                  <a:pt x="4074570" y="369033"/>
                  <a:pt x="4070633" y="347378"/>
                </a:cubicBezTo>
                <a:cubicBezTo>
                  <a:pt x="4067333" y="329225"/>
                  <a:pt x="4070012" y="308452"/>
                  <a:pt x="4059778" y="293100"/>
                </a:cubicBezTo>
                <a:cubicBezTo>
                  <a:pt x="4053431" y="283579"/>
                  <a:pt x="4038068" y="285863"/>
                  <a:pt x="4027213" y="282245"/>
                </a:cubicBezTo>
                <a:cubicBezTo>
                  <a:pt x="3974305" y="176422"/>
                  <a:pt x="4044283" y="300203"/>
                  <a:pt x="3962083" y="206256"/>
                </a:cubicBezTo>
                <a:cubicBezTo>
                  <a:pt x="3948189" y="190377"/>
                  <a:pt x="3942878" y="168308"/>
                  <a:pt x="3929518" y="151978"/>
                </a:cubicBezTo>
                <a:cubicBezTo>
                  <a:pt x="3879372" y="90685"/>
                  <a:pt x="3861521" y="84933"/>
                  <a:pt x="3799258" y="43422"/>
                </a:cubicBezTo>
                <a:cubicBezTo>
                  <a:pt x="3788403" y="36185"/>
                  <a:pt x="3779070" y="25837"/>
                  <a:pt x="3766693" y="21711"/>
                </a:cubicBezTo>
                <a:cubicBezTo>
                  <a:pt x="3716625" y="5022"/>
                  <a:pt x="3745348" y="13100"/>
                  <a:pt x="3679853" y="0"/>
                </a:cubicBezTo>
                <a:lnTo>
                  <a:pt x="1335168" y="10856"/>
                </a:lnTo>
                <a:cubicBezTo>
                  <a:pt x="1309583" y="11085"/>
                  <a:pt x="1284696" y="19797"/>
                  <a:pt x="1259182" y="21711"/>
                </a:cubicBezTo>
                <a:cubicBezTo>
                  <a:pt x="1139893" y="30658"/>
                  <a:pt x="1020579" y="41737"/>
                  <a:pt x="900967" y="43422"/>
                </a:cubicBezTo>
                <a:lnTo>
                  <a:pt x="130260" y="54278"/>
                </a:lnTo>
                <a:cubicBezTo>
                  <a:pt x="119405" y="57897"/>
                  <a:pt x="108915" y="62890"/>
                  <a:pt x="97695" y="65134"/>
                </a:cubicBezTo>
                <a:cubicBezTo>
                  <a:pt x="72606" y="70152"/>
                  <a:pt x="41906" y="60281"/>
                  <a:pt x="21710" y="75989"/>
                </a:cubicBezTo>
                <a:cubicBezTo>
                  <a:pt x="3646" y="90040"/>
                  <a:pt x="0" y="141122"/>
                  <a:pt x="0" y="141122"/>
                </a:cubicBezTo>
                <a:cubicBezTo>
                  <a:pt x="3618" y="180926"/>
                  <a:pt x="2481" y="221453"/>
                  <a:pt x="10855" y="260534"/>
                </a:cubicBezTo>
                <a:cubicBezTo>
                  <a:pt x="13588" y="273291"/>
                  <a:pt x="18092" y="150169"/>
                  <a:pt x="21710" y="271389"/>
                </a:cubicBezTo>
                <a:close/>
              </a:path>
            </a:pathLst>
          </a:custGeom>
          <a:solidFill>
            <a:srgbClr val="FAC090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9458" name="Title 1">
            <a:extLst>
              <a:ext uri="{FF2B5EF4-FFF2-40B4-BE49-F238E27FC236}">
                <a16:creationId xmlns:a16="http://schemas.microsoft.com/office/drawing/2014/main" id="{C8A7B532-FD47-954D-8569-96BA72770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Reverse-Delete Algorithm</a:t>
            </a:r>
          </a:p>
        </p:txBody>
      </p:sp>
      <p:sp>
        <p:nvSpPr>
          <p:cNvPr id="19459" name="TextBox 4">
            <a:extLst>
              <a:ext uri="{FF2B5EF4-FFF2-40B4-BE49-F238E27FC236}">
                <a16:creationId xmlns:a16="http://schemas.microsoft.com/office/drawing/2014/main" id="{8EF1D685-D603-8F4A-B4BC-B4A8FBFD0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28950"/>
            <a:ext cx="36271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Input: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G=(V,E)</a:t>
            </a:r>
            <a:r>
              <a:rPr lang="en-US" altLang="en-US" sz="1800">
                <a:latin typeface="+mn-lt"/>
              </a:rPr>
              <a:t>,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c</a:t>
            </a:r>
            <a:r>
              <a:rPr lang="en-US" altLang="en-US" sz="1800" baseline="-25000">
                <a:solidFill>
                  <a:srgbClr val="660066"/>
                </a:solidFill>
                <a:latin typeface="+mn-lt"/>
              </a:rPr>
              <a:t>e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&gt; 0 </a:t>
            </a:r>
            <a:r>
              <a:rPr lang="en-US" altLang="en-US" sz="1800">
                <a:latin typeface="+mn-lt"/>
              </a:rPr>
              <a:t>for every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e</a:t>
            </a:r>
            <a:r>
              <a:rPr lang="en-US" altLang="en-US" sz="1800">
                <a:latin typeface="+mn-lt"/>
              </a:rPr>
              <a:t> in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E</a:t>
            </a:r>
          </a:p>
        </p:txBody>
      </p:sp>
      <p:sp>
        <p:nvSpPr>
          <p:cNvPr id="19460" name="TextBox 5">
            <a:extLst>
              <a:ext uri="{FF2B5EF4-FFF2-40B4-BE49-F238E27FC236}">
                <a16:creationId xmlns:a16="http://schemas.microsoft.com/office/drawing/2014/main" id="{6A2B4F08-B0F0-2842-BA51-45E97B985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95725"/>
            <a:ext cx="7489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T = E</a:t>
            </a:r>
          </a:p>
        </p:txBody>
      </p:sp>
      <p:sp>
        <p:nvSpPr>
          <p:cNvPr id="19461" name="TextBox 6">
            <a:extLst>
              <a:ext uri="{FF2B5EF4-FFF2-40B4-BE49-F238E27FC236}">
                <a16:creationId xmlns:a16="http://schemas.microsoft.com/office/drawing/2014/main" id="{31F08D2B-0CEC-BC42-A2B6-BC51EFBC7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479925"/>
            <a:ext cx="4205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Sort edges in </a:t>
            </a:r>
            <a:r>
              <a:rPr lang="en-US" altLang="en-US" sz="1800">
                <a:solidFill>
                  <a:srgbClr val="FF0000"/>
                </a:solidFill>
                <a:latin typeface="+mn-lt"/>
              </a:rPr>
              <a:t>decreasing</a:t>
            </a:r>
            <a:r>
              <a:rPr lang="en-US" altLang="en-US" sz="1800">
                <a:latin typeface="+mn-lt"/>
              </a:rPr>
              <a:t> order of their cost</a:t>
            </a:r>
          </a:p>
        </p:txBody>
      </p:sp>
      <p:sp>
        <p:nvSpPr>
          <p:cNvPr id="19462" name="TextBox 7">
            <a:extLst>
              <a:ext uri="{FF2B5EF4-FFF2-40B4-BE49-F238E27FC236}">
                <a16:creationId xmlns:a16="http://schemas.microsoft.com/office/drawing/2014/main" id="{F8DA5ECD-D8CF-D443-B987-0D3DAD5DE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167313"/>
            <a:ext cx="29354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Consider edges in sorted order</a:t>
            </a:r>
          </a:p>
        </p:txBody>
      </p:sp>
      <p:sp>
        <p:nvSpPr>
          <p:cNvPr id="19463" name="TextBox 8">
            <a:extLst>
              <a:ext uri="{FF2B5EF4-FFF2-40B4-BE49-F238E27FC236}">
                <a16:creationId xmlns:a16="http://schemas.microsoft.com/office/drawing/2014/main" id="{9F5CA49B-2270-D341-8FA7-AC20F48E6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5732463"/>
            <a:ext cx="63814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If an edge can be removed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T</a:t>
            </a:r>
            <a:r>
              <a:rPr lang="en-US" altLang="en-US" sz="1800">
                <a:latin typeface="+mn-lt"/>
              </a:rPr>
              <a:t> without disconnecting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T</a:t>
            </a:r>
            <a:r>
              <a:rPr lang="en-US" altLang="en-US" sz="1800">
                <a:latin typeface="+mn-lt"/>
              </a:rPr>
              <a:t> then remove it</a:t>
            </a:r>
            <a:endParaRPr lang="en-US" altLang="en-US" sz="1800">
              <a:solidFill>
                <a:srgbClr val="660066"/>
              </a:solidFill>
              <a:latin typeface="+mn-lt"/>
            </a:endParaRPr>
          </a:p>
        </p:txBody>
      </p:sp>
      <p:grpSp>
        <p:nvGrpSpPr>
          <p:cNvPr id="2" name="Group 53">
            <a:extLst>
              <a:ext uri="{FF2B5EF4-FFF2-40B4-BE49-F238E27FC236}">
                <a16:creationId xmlns:a16="http://schemas.microsoft.com/office/drawing/2014/main" id="{8A9EFA6A-FB94-934C-AA82-BEFEC0E838FC}"/>
              </a:ext>
            </a:extLst>
          </p:cNvPr>
          <p:cNvGrpSpPr>
            <a:grpSpLocks/>
          </p:cNvGrpSpPr>
          <p:nvPr/>
        </p:nvGrpSpPr>
        <p:grpSpPr bwMode="auto">
          <a:xfrm>
            <a:off x="1149350" y="1222375"/>
            <a:ext cx="3094038" cy="1622425"/>
            <a:chOff x="1148572" y="1222230"/>
            <a:chExt cx="3095049" cy="162277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D61D1E9-85AC-F644-ABEF-CC645BA26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9733" y="1417535"/>
              <a:ext cx="303312" cy="276284"/>
            </a:xfrm>
            <a:prstGeom prst="ellipse">
              <a:avLst/>
            </a:prstGeom>
            <a:noFill/>
            <a:ln w="762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ABFCCA1-6076-0D43-AFB0-2502A5483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583" y="1417535"/>
              <a:ext cx="303312" cy="276284"/>
            </a:xfrm>
            <a:prstGeom prst="ellipse">
              <a:avLst/>
            </a:prstGeom>
            <a:noFill/>
            <a:ln w="762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161AB0F-645F-3142-8E18-607E408B5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0309" y="1417535"/>
              <a:ext cx="303312" cy="276284"/>
            </a:xfrm>
            <a:prstGeom prst="ellipse">
              <a:avLst/>
            </a:prstGeom>
            <a:noFill/>
            <a:ln w="762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ED97BA5-4367-764D-BC59-05DE6BAF2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583" y="2568717"/>
              <a:ext cx="303312" cy="276284"/>
            </a:xfrm>
            <a:prstGeom prst="ellipse">
              <a:avLst/>
            </a:prstGeom>
            <a:noFill/>
            <a:ln w="762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A6F334D-E6EA-C741-BD26-DD2AF9E9B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9733" y="2568717"/>
              <a:ext cx="303312" cy="276284"/>
            </a:xfrm>
            <a:prstGeom prst="ellipse">
              <a:avLst/>
            </a:prstGeom>
            <a:noFill/>
            <a:ln w="762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837875D-2D97-DF43-9AEE-98D8D62AF79F}"/>
                </a:ext>
              </a:extLst>
            </p:cNvPr>
            <p:cNvCxnSpPr>
              <a:cxnSpLocks noChangeShapeType="1"/>
              <a:stCxn id="11" idx="6"/>
              <a:endCxn id="12" idx="2"/>
            </p:cNvCxnSpPr>
            <p:nvPr/>
          </p:nvCxnSpPr>
          <p:spPr bwMode="auto">
            <a:xfrm>
              <a:off x="1563045" y="1555676"/>
              <a:ext cx="1227538" cy="1588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EFD7163-BCE4-E44B-A62C-9EC9D1619214}"/>
                </a:ext>
              </a:extLst>
            </p:cNvPr>
            <p:cNvCxnSpPr>
              <a:cxnSpLocks noChangeShapeType="1"/>
              <a:stCxn id="11" idx="4"/>
              <a:endCxn id="15" idx="0"/>
            </p:cNvCxnSpPr>
            <p:nvPr/>
          </p:nvCxnSpPr>
          <p:spPr bwMode="auto">
            <a:xfrm rot="5400000">
              <a:off x="973146" y="2131268"/>
              <a:ext cx="876487" cy="15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498FB83-D71D-9146-92F6-334B4D10A849}"/>
                </a:ext>
              </a:extLst>
            </p:cNvPr>
            <p:cNvCxnSpPr>
              <a:cxnSpLocks noChangeShapeType="1"/>
              <a:stCxn id="15" idx="6"/>
              <a:endCxn id="14" idx="2"/>
            </p:cNvCxnSpPr>
            <p:nvPr/>
          </p:nvCxnSpPr>
          <p:spPr bwMode="auto">
            <a:xfrm>
              <a:off x="1563045" y="2706860"/>
              <a:ext cx="1227538" cy="1587"/>
            </a:xfrm>
            <a:prstGeom prst="line">
              <a:avLst/>
            </a:prstGeom>
            <a:noFill/>
            <a:ln w="57150">
              <a:solidFill>
                <a:srgbClr val="7F7F7F">
                  <a:alpha val="69019"/>
                </a:srgbClr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40B9512-8D23-4947-86CF-BBE43371B7BB}"/>
                </a:ext>
              </a:extLst>
            </p:cNvPr>
            <p:cNvCxnSpPr>
              <a:cxnSpLocks noChangeShapeType="1"/>
              <a:stCxn id="12" idx="4"/>
              <a:endCxn id="14" idx="0"/>
            </p:cNvCxnSpPr>
            <p:nvPr/>
          </p:nvCxnSpPr>
          <p:spPr bwMode="auto">
            <a:xfrm rot="5400000">
              <a:off x="2503996" y="2131268"/>
              <a:ext cx="876487" cy="1588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A939F2F-F3D7-9C43-BB83-ACCEAF73F07E}"/>
                </a:ext>
              </a:extLst>
            </p:cNvPr>
            <p:cNvCxnSpPr>
              <a:cxnSpLocks noChangeShapeType="1"/>
              <a:stCxn id="12" idx="6"/>
              <a:endCxn id="13" idx="2"/>
            </p:cNvCxnSpPr>
            <p:nvPr/>
          </p:nvCxnSpPr>
          <p:spPr bwMode="auto">
            <a:xfrm>
              <a:off x="3093895" y="1555676"/>
              <a:ext cx="846413" cy="15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0F402F3-8735-B647-9622-A540107C1927}"/>
                </a:ext>
              </a:extLst>
            </p:cNvPr>
            <p:cNvCxnSpPr>
              <a:cxnSpLocks noChangeShapeType="1"/>
              <a:stCxn id="15" idx="7"/>
              <a:endCxn id="12" idx="3"/>
            </p:cNvCxnSpPr>
            <p:nvPr/>
          </p:nvCxnSpPr>
          <p:spPr bwMode="auto">
            <a:xfrm rot="5400000" flipH="1" flipV="1">
              <a:off x="1698082" y="1473034"/>
              <a:ext cx="957466" cy="1316467"/>
            </a:xfrm>
            <a:prstGeom prst="line">
              <a:avLst/>
            </a:prstGeom>
            <a:noFill/>
            <a:ln w="57150">
              <a:solidFill>
                <a:srgbClr val="E46C0A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500" name="TextBox 30">
              <a:extLst>
                <a:ext uri="{FF2B5EF4-FFF2-40B4-BE49-F238E27FC236}">
                  <a16:creationId xmlns:a16="http://schemas.microsoft.com/office/drawing/2014/main" id="{46791449-0F38-6649-BF56-B8E5FFCC44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4759" y="1240317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2</a:t>
              </a:r>
            </a:p>
          </p:txBody>
        </p:sp>
        <p:sp>
          <p:nvSpPr>
            <p:cNvPr id="19501" name="TextBox 31">
              <a:extLst>
                <a:ext uri="{FF2B5EF4-FFF2-40B4-BE49-F238E27FC236}">
                  <a16:creationId xmlns:a16="http://schemas.microsoft.com/office/drawing/2014/main" id="{902EBCBE-553B-2140-B522-728F40F091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8572" y="1975705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1</a:t>
              </a:r>
            </a:p>
          </p:txBody>
        </p:sp>
        <p:sp>
          <p:nvSpPr>
            <p:cNvPr id="19502" name="TextBox 32">
              <a:extLst>
                <a:ext uri="{FF2B5EF4-FFF2-40B4-BE49-F238E27FC236}">
                  <a16:creationId xmlns:a16="http://schemas.microsoft.com/office/drawing/2014/main" id="{E05D4CDD-E631-A449-B762-4D192CF419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3049" y="1845433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3</a:t>
              </a:r>
            </a:p>
          </p:txBody>
        </p:sp>
        <p:sp>
          <p:nvSpPr>
            <p:cNvPr id="19503" name="TextBox 33">
              <a:extLst>
                <a:ext uri="{FF2B5EF4-FFF2-40B4-BE49-F238E27FC236}">
                  <a16:creationId xmlns:a16="http://schemas.microsoft.com/office/drawing/2014/main" id="{A7DCCF4D-92CB-D946-AC71-1081665343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8464" y="2392447"/>
              <a:ext cx="4186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51</a:t>
              </a:r>
            </a:p>
          </p:txBody>
        </p:sp>
        <p:sp>
          <p:nvSpPr>
            <p:cNvPr id="19504" name="TextBox 34">
              <a:extLst>
                <a:ext uri="{FF2B5EF4-FFF2-40B4-BE49-F238E27FC236}">
                  <a16:creationId xmlns:a16="http://schemas.microsoft.com/office/drawing/2014/main" id="{6B3997B9-52A3-6D4B-A4C5-B6B9F53B39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0371" y="1997645"/>
              <a:ext cx="4186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50</a:t>
              </a:r>
            </a:p>
          </p:txBody>
        </p:sp>
        <p:sp>
          <p:nvSpPr>
            <p:cNvPr id="19505" name="TextBox 35">
              <a:extLst>
                <a:ext uri="{FF2B5EF4-FFF2-40B4-BE49-F238E27FC236}">
                  <a16:creationId xmlns:a16="http://schemas.microsoft.com/office/drawing/2014/main" id="{D0F0879C-0E86-6A4C-83D0-D3C4D2DEF7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9025" y="1222230"/>
              <a:ext cx="454118" cy="369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0.5</a:t>
              </a:r>
            </a:p>
          </p:txBody>
        </p:sp>
      </p:grpSp>
      <p:grpSp>
        <p:nvGrpSpPr>
          <p:cNvPr id="3" name="Group 60">
            <a:extLst>
              <a:ext uri="{FF2B5EF4-FFF2-40B4-BE49-F238E27FC236}">
                <a16:creationId xmlns:a16="http://schemas.microsoft.com/office/drawing/2014/main" id="{24FDE6F1-7C6C-E349-890C-EC253F76F835}"/>
              </a:ext>
            </a:extLst>
          </p:cNvPr>
          <p:cNvGrpSpPr>
            <a:grpSpLocks/>
          </p:cNvGrpSpPr>
          <p:nvPr/>
        </p:nvGrpSpPr>
        <p:grpSpPr bwMode="auto">
          <a:xfrm>
            <a:off x="5546725" y="3643313"/>
            <a:ext cx="2984500" cy="1427162"/>
            <a:chOff x="5546916" y="3643534"/>
            <a:chExt cx="2984438" cy="1427363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DB5B685-5203-8245-9D5B-1A9F5F6AA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6916" y="3643534"/>
              <a:ext cx="303207" cy="276264"/>
            </a:xfrm>
            <a:prstGeom prst="ellipse">
              <a:avLst/>
            </a:prstGeom>
            <a:noFill/>
            <a:ln w="762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8425000-83D1-A143-81D3-62B471EBF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7234" y="3643534"/>
              <a:ext cx="304794" cy="276264"/>
            </a:xfrm>
            <a:prstGeom prst="ellipse">
              <a:avLst/>
            </a:prstGeom>
            <a:noFill/>
            <a:ln w="762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EDDE02B-D6F7-4D44-B024-1CA879AF6F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8148" y="3643534"/>
              <a:ext cx="303206" cy="276264"/>
            </a:xfrm>
            <a:prstGeom prst="ellipse">
              <a:avLst/>
            </a:prstGeom>
            <a:noFill/>
            <a:ln w="762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A54C425-844E-0B4E-8F00-3D9B329DE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7234" y="4794633"/>
              <a:ext cx="304794" cy="276264"/>
            </a:xfrm>
            <a:prstGeom prst="ellipse">
              <a:avLst/>
            </a:prstGeom>
            <a:noFill/>
            <a:ln w="762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9C5E92D-EF5A-A649-84DD-DF91BC475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6916" y="4794633"/>
              <a:ext cx="303207" cy="276264"/>
            </a:xfrm>
            <a:prstGeom prst="ellipse">
              <a:avLst/>
            </a:prstGeom>
            <a:noFill/>
            <a:ln w="762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</p:grpSp>
      <p:grpSp>
        <p:nvGrpSpPr>
          <p:cNvPr id="4" name="Group 54">
            <a:extLst>
              <a:ext uri="{FF2B5EF4-FFF2-40B4-BE49-F238E27FC236}">
                <a16:creationId xmlns:a16="http://schemas.microsoft.com/office/drawing/2014/main" id="{AFD812A9-41D6-D148-B452-27C62A723904}"/>
              </a:ext>
            </a:extLst>
          </p:cNvPr>
          <p:cNvGrpSpPr>
            <a:grpSpLocks/>
          </p:cNvGrpSpPr>
          <p:nvPr/>
        </p:nvGrpSpPr>
        <p:grpSpPr bwMode="auto">
          <a:xfrm>
            <a:off x="5851525" y="3465513"/>
            <a:ext cx="1227138" cy="369887"/>
            <a:chOff x="5850856" y="3466213"/>
            <a:chExt cx="1227048" cy="369332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72E54AD-2FD4-9E4B-9F4F-D694100CC513}"/>
                </a:ext>
              </a:extLst>
            </p:cNvPr>
            <p:cNvCxnSpPr>
              <a:cxnSpLocks noChangeShapeType="1"/>
              <a:stCxn id="37" idx="6"/>
              <a:endCxn id="38" idx="2"/>
            </p:cNvCxnSpPr>
            <p:nvPr/>
          </p:nvCxnSpPr>
          <p:spPr bwMode="auto">
            <a:xfrm>
              <a:off x="5850856" y="3781651"/>
              <a:ext cx="1227048" cy="1586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83" name="TextBox 47">
              <a:extLst>
                <a:ext uri="{FF2B5EF4-FFF2-40B4-BE49-F238E27FC236}">
                  <a16:creationId xmlns:a16="http://schemas.microsoft.com/office/drawing/2014/main" id="{55482548-2E7F-F544-88CA-CFE5A734F2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2492" y="3466213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2</a:t>
              </a:r>
            </a:p>
          </p:txBody>
        </p:sp>
      </p:grpSp>
      <p:grpSp>
        <p:nvGrpSpPr>
          <p:cNvPr id="5" name="Group 55">
            <a:extLst>
              <a:ext uri="{FF2B5EF4-FFF2-40B4-BE49-F238E27FC236}">
                <a16:creationId xmlns:a16="http://schemas.microsoft.com/office/drawing/2014/main" id="{E4A6A830-EFB1-5F43-8891-FBE5A2F739B5}"/>
              </a:ext>
            </a:extLst>
          </p:cNvPr>
          <p:cNvGrpSpPr>
            <a:grpSpLocks/>
          </p:cNvGrpSpPr>
          <p:nvPr/>
        </p:nvGrpSpPr>
        <p:grpSpPr bwMode="auto">
          <a:xfrm>
            <a:off x="5435600" y="3919538"/>
            <a:ext cx="301625" cy="876300"/>
            <a:chOff x="5436305" y="3920156"/>
            <a:chExt cx="301660" cy="875705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A87E5B9-1844-5F4B-A067-57D66CAD0627}"/>
                </a:ext>
              </a:extLst>
            </p:cNvPr>
            <p:cNvCxnSpPr>
              <a:cxnSpLocks noChangeShapeType="1"/>
              <a:stCxn id="37" idx="4"/>
              <a:endCxn id="41" idx="0"/>
            </p:cNvCxnSpPr>
            <p:nvPr/>
          </p:nvCxnSpPr>
          <p:spPr bwMode="auto">
            <a:xfrm rot="5400000">
              <a:off x="5261215" y="4357214"/>
              <a:ext cx="875705" cy="158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81" name="TextBox 48">
              <a:extLst>
                <a:ext uri="{FF2B5EF4-FFF2-40B4-BE49-F238E27FC236}">
                  <a16:creationId xmlns:a16="http://schemas.microsoft.com/office/drawing/2014/main" id="{6F6BCAA8-823E-404B-BC34-C481A885DE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6305" y="4201601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1</a:t>
              </a:r>
            </a:p>
          </p:txBody>
        </p:sp>
      </p:grpSp>
      <p:grpSp>
        <p:nvGrpSpPr>
          <p:cNvPr id="6" name="Group 56">
            <a:extLst>
              <a:ext uri="{FF2B5EF4-FFF2-40B4-BE49-F238E27FC236}">
                <a16:creationId xmlns:a16="http://schemas.microsoft.com/office/drawing/2014/main" id="{6B70BAB9-B4D8-8249-9139-2D1FC90813C8}"/>
              </a:ext>
            </a:extLst>
          </p:cNvPr>
          <p:cNvGrpSpPr>
            <a:grpSpLocks/>
          </p:cNvGrpSpPr>
          <p:nvPr/>
        </p:nvGrpSpPr>
        <p:grpSpPr bwMode="auto">
          <a:xfrm>
            <a:off x="5807075" y="3878263"/>
            <a:ext cx="1316038" cy="957262"/>
            <a:chOff x="5806346" y="3878969"/>
            <a:chExt cx="1316070" cy="956493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ED1F0B8-DE30-A14A-8212-34BB31443006}"/>
                </a:ext>
              </a:extLst>
            </p:cNvPr>
            <p:cNvCxnSpPr>
              <a:cxnSpLocks noChangeShapeType="1"/>
              <a:stCxn id="41" idx="7"/>
              <a:endCxn id="38" idx="3"/>
            </p:cNvCxnSpPr>
            <p:nvPr/>
          </p:nvCxnSpPr>
          <p:spPr bwMode="auto">
            <a:xfrm rot="5400000" flipH="1" flipV="1">
              <a:off x="5986135" y="3699181"/>
              <a:ext cx="956493" cy="1316070"/>
            </a:xfrm>
            <a:prstGeom prst="line">
              <a:avLst/>
            </a:prstGeom>
            <a:noFill/>
            <a:ln w="57150">
              <a:solidFill>
                <a:srgbClr val="E46C0A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79" name="TextBox 49">
              <a:extLst>
                <a:ext uri="{FF2B5EF4-FFF2-40B4-BE49-F238E27FC236}">
                  <a16:creationId xmlns:a16="http://schemas.microsoft.com/office/drawing/2014/main" id="{9966EE04-B867-C242-A3E0-CD71365EE2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0782" y="4071329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3</a:t>
              </a:r>
            </a:p>
          </p:txBody>
        </p:sp>
      </p:grpSp>
      <p:grpSp>
        <p:nvGrpSpPr>
          <p:cNvPr id="7" name="Group 57">
            <a:extLst>
              <a:ext uri="{FF2B5EF4-FFF2-40B4-BE49-F238E27FC236}">
                <a16:creationId xmlns:a16="http://schemas.microsoft.com/office/drawing/2014/main" id="{7883F3B6-E8A4-1949-BD13-274712F00E62}"/>
              </a:ext>
            </a:extLst>
          </p:cNvPr>
          <p:cNvGrpSpPr>
            <a:grpSpLocks/>
          </p:cNvGrpSpPr>
          <p:nvPr/>
        </p:nvGrpSpPr>
        <p:grpSpPr bwMode="auto">
          <a:xfrm>
            <a:off x="5851525" y="4618038"/>
            <a:ext cx="1227138" cy="369887"/>
            <a:chOff x="5850856" y="4618343"/>
            <a:chExt cx="1227048" cy="369332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1258D70-8155-2F4E-8F4C-42844C750352}"/>
                </a:ext>
              </a:extLst>
            </p:cNvPr>
            <p:cNvCxnSpPr>
              <a:cxnSpLocks noChangeShapeType="1"/>
              <a:stCxn id="41" idx="6"/>
              <a:endCxn id="40" idx="2"/>
            </p:cNvCxnSpPr>
            <p:nvPr/>
          </p:nvCxnSpPr>
          <p:spPr bwMode="auto">
            <a:xfrm>
              <a:off x="5850856" y="4932196"/>
              <a:ext cx="1227048" cy="1585"/>
            </a:xfrm>
            <a:prstGeom prst="line">
              <a:avLst/>
            </a:prstGeom>
            <a:noFill/>
            <a:ln w="57150">
              <a:solidFill>
                <a:srgbClr val="7F7F7F">
                  <a:alpha val="69019"/>
                </a:srgbClr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77" name="TextBox 50">
              <a:extLst>
                <a:ext uri="{FF2B5EF4-FFF2-40B4-BE49-F238E27FC236}">
                  <a16:creationId xmlns:a16="http://schemas.microsoft.com/office/drawing/2014/main" id="{4C33E4BF-7492-934B-97A1-E3E301BE86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6197" y="4618343"/>
              <a:ext cx="4186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51</a:t>
              </a:r>
            </a:p>
          </p:txBody>
        </p:sp>
      </p:grpSp>
      <p:grpSp>
        <p:nvGrpSpPr>
          <p:cNvPr id="8" name="Group 58">
            <a:extLst>
              <a:ext uri="{FF2B5EF4-FFF2-40B4-BE49-F238E27FC236}">
                <a16:creationId xmlns:a16="http://schemas.microsoft.com/office/drawing/2014/main" id="{BD7EC3BB-751D-184E-8E0C-4007D900103D}"/>
              </a:ext>
            </a:extLst>
          </p:cNvPr>
          <p:cNvGrpSpPr>
            <a:grpSpLocks/>
          </p:cNvGrpSpPr>
          <p:nvPr/>
        </p:nvGrpSpPr>
        <p:grpSpPr bwMode="auto">
          <a:xfrm>
            <a:off x="7197734" y="3919537"/>
            <a:ext cx="402674" cy="876300"/>
            <a:chOff x="7198104" y="3920155"/>
            <a:chExt cx="402245" cy="875705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6380BC3-A8E2-654F-B1F4-F464285D7556}"/>
                </a:ext>
              </a:extLst>
            </p:cNvPr>
            <p:cNvCxnSpPr>
              <a:cxnSpLocks noChangeShapeType="1"/>
              <a:stCxn id="38" idx="4"/>
              <a:endCxn id="40" idx="0"/>
            </p:cNvCxnSpPr>
            <p:nvPr/>
          </p:nvCxnSpPr>
          <p:spPr bwMode="auto">
            <a:xfrm rot="5400000">
              <a:off x="6792761" y="4357215"/>
              <a:ext cx="875705" cy="1586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75" name="TextBox 51">
              <a:extLst>
                <a:ext uri="{FF2B5EF4-FFF2-40B4-BE49-F238E27FC236}">
                  <a16:creationId xmlns:a16="http://schemas.microsoft.com/office/drawing/2014/main" id="{782D3D0F-467B-824C-97C3-5573E548C5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98104" y="4223541"/>
              <a:ext cx="402245" cy="369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50</a:t>
              </a:r>
            </a:p>
          </p:txBody>
        </p:sp>
      </p:grpSp>
      <p:grpSp>
        <p:nvGrpSpPr>
          <p:cNvPr id="9" name="Group 59">
            <a:extLst>
              <a:ext uri="{FF2B5EF4-FFF2-40B4-BE49-F238E27FC236}">
                <a16:creationId xmlns:a16="http://schemas.microsoft.com/office/drawing/2014/main" id="{CE4D90DB-38BF-E84E-A68F-B2A07E9DFFFF}"/>
              </a:ext>
            </a:extLst>
          </p:cNvPr>
          <p:cNvGrpSpPr>
            <a:grpSpLocks/>
          </p:cNvGrpSpPr>
          <p:nvPr/>
        </p:nvGrpSpPr>
        <p:grpSpPr bwMode="auto">
          <a:xfrm>
            <a:off x="7381875" y="3448048"/>
            <a:ext cx="846138" cy="369332"/>
            <a:chOff x="7381844" y="3448126"/>
            <a:chExt cx="845570" cy="368777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1FC0A11-29FB-B244-BB09-E51801A82660}"/>
                </a:ext>
              </a:extLst>
            </p:cNvPr>
            <p:cNvCxnSpPr>
              <a:cxnSpLocks noChangeShapeType="1"/>
              <a:stCxn id="38" idx="6"/>
              <a:endCxn id="39" idx="2"/>
            </p:cNvCxnSpPr>
            <p:nvPr/>
          </p:nvCxnSpPr>
          <p:spPr bwMode="auto">
            <a:xfrm>
              <a:off x="7381844" y="3781000"/>
              <a:ext cx="845570" cy="158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73" name="TextBox 52">
              <a:extLst>
                <a:ext uri="{FF2B5EF4-FFF2-40B4-BE49-F238E27FC236}">
                  <a16:creationId xmlns:a16="http://schemas.microsoft.com/office/drawing/2014/main" id="{1A10BB05-323B-AC4C-86FE-4285D820DB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16758" y="3448126"/>
              <a:ext cx="453665" cy="368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0.5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63270305-DBDD-FF46-BFE0-053C2A366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(Old) History of MST algorithms</a:t>
            </a:r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21CE8091-189D-3045-B3B6-0DB5EC29D8BF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358900"/>
            <a:ext cx="4081463" cy="2070100"/>
            <a:chOff x="457200" y="1358900"/>
            <a:chExt cx="4082235" cy="2070100"/>
          </a:xfrm>
        </p:grpSpPr>
        <p:sp>
          <p:nvSpPr>
            <p:cNvPr id="20495" name="TextBox 2">
              <a:extLst>
                <a:ext uri="{FF2B5EF4-FFF2-40B4-BE49-F238E27FC236}">
                  <a16:creationId xmlns:a16="http://schemas.microsoft.com/office/drawing/2014/main" id="{8CE0CE02-3A21-AB4A-A376-305DC01D93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" y="2214664"/>
              <a:ext cx="221357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1920: Otakar Borůvka </a:t>
              </a:r>
            </a:p>
          </p:txBody>
        </p:sp>
        <p:pic>
          <p:nvPicPr>
            <p:cNvPr id="20496" name="Picture 3">
              <a:extLst>
                <a:ext uri="{FF2B5EF4-FFF2-40B4-BE49-F238E27FC236}">
                  <a16:creationId xmlns:a16="http://schemas.microsoft.com/office/drawing/2014/main" id="{5FE80BFF-8770-7F47-923C-EEB57AAF9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7485" y="1358900"/>
              <a:ext cx="1631950" cy="207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3">
            <a:extLst>
              <a:ext uri="{FF2B5EF4-FFF2-40B4-BE49-F238E27FC236}">
                <a16:creationId xmlns:a16="http://schemas.microsoft.com/office/drawing/2014/main" id="{74C3CF6F-4BD7-FC4B-8920-C3E1BC1D10ED}"/>
              </a:ext>
            </a:extLst>
          </p:cNvPr>
          <p:cNvGrpSpPr>
            <a:grpSpLocks/>
          </p:cNvGrpSpPr>
          <p:nvPr/>
        </p:nvGrpSpPr>
        <p:grpSpPr bwMode="auto">
          <a:xfrm>
            <a:off x="5080000" y="1314450"/>
            <a:ext cx="3606800" cy="2114550"/>
            <a:chOff x="5080151" y="1314388"/>
            <a:chExt cx="3606649" cy="2114612"/>
          </a:xfrm>
        </p:grpSpPr>
        <p:sp>
          <p:nvSpPr>
            <p:cNvPr id="20493" name="TextBox 4">
              <a:extLst>
                <a:ext uri="{FF2B5EF4-FFF2-40B4-BE49-F238E27FC236}">
                  <a16:creationId xmlns:a16="http://schemas.microsoft.com/office/drawing/2014/main" id="{5AA51303-8466-0847-9237-5AE7E76C4A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0151" y="2214664"/>
              <a:ext cx="206979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1930: Vojtěch Jarník </a:t>
              </a:r>
            </a:p>
          </p:txBody>
        </p:sp>
        <p:pic>
          <p:nvPicPr>
            <p:cNvPr id="20494" name="Picture 5">
              <a:extLst>
                <a:ext uri="{FF2B5EF4-FFF2-40B4-BE49-F238E27FC236}">
                  <a16:creationId xmlns:a16="http://schemas.microsoft.com/office/drawing/2014/main" id="{0BC19104-CEC0-7940-8A28-7A38BB305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8021" y="1314388"/>
              <a:ext cx="1538779" cy="2114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4">
            <a:extLst>
              <a:ext uri="{FF2B5EF4-FFF2-40B4-BE49-F238E27FC236}">
                <a16:creationId xmlns:a16="http://schemas.microsoft.com/office/drawing/2014/main" id="{16117417-7D5F-FD45-8DA5-BD20488B7FED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621088"/>
            <a:ext cx="4114800" cy="2011362"/>
            <a:chOff x="457200" y="3621317"/>
            <a:chExt cx="4114800" cy="2011362"/>
          </a:xfrm>
        </p:grpSpPr>
        <p:pic>
          <p:nvPicPr>
            <p:cNvPr id="20491" name="Picture 6">
              <a:extLst>
                <a:ext uri="{FF2B5EF4-FFF2-40B4-BE49-F238E27FC236}">
                  <a16:creationId xmlns:a16="http://schemas.microsoft.com/office/drawing/2014/main" id="{D8A64B9E-B836-EF42-ACB7-9FE547907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4265" y="3621317"/>
              <a:ext cx="1597735" cy="2011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2" name="TextBox 7">
              <a:extLst>
                <a:ext uri="{FF2B5EF4-FFF2-40B4-BE49-F238E27FC236}">
                  <a16:creationId xmlns:a16="http://schemas.microsoft.com/office/drawing/2014/main" id="{77F9F117-B75B-7842-8214-8477FE5A53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" y="4624469"/>
              <a:ext cx="14916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1956:  Kruskal</a:t>
              </a:r>
            </a:p>
          </p:txBody>
        </p:sp>
      </p:grpSp>
      <p:grpSp>
        <p:nvGrpSpPr>
          <p:cNvPr id="5" name="Group 15">
            <a:extLst>
              <a:ext uri="{FF2B5EF4-FFF2-40B4-BE49-F238E27FC236}">
                <a16:creationId xmlns:a16="http://schemas.microsoft.com/office/drawing/2014/main" id="{697455DF-0189-A343-BD1B-D229A323B9A3}"/>
              </a:ext>
            </a:extLst>
          </p:cNvPr>
          <p:cNvGrpSpPr>
            <a:grpSpLocks/>
          </p:cNvGrpSpPr>
          <p:nvPr/>
        </p:nvGrpSpPr>
        <p:grpSpPr bwMode="auto">
          <a:xfrm>
            <a:off x="5080000" y="3795713"/>
            <a:ext cx="1633538" cy="2587625"/>
            <a:chOff x="5080151" y="3795911"/>
            <a:chExt cx="1633079" cy="2587280"/>
          </a:xfrm>
        </p:grpSpPr>
        <p:pic>
          <p:nvPicPr>
            <p:cNvPr id="20489" name="Picture 8">
              <a:extLst>
                <a:ext uri="{FF2B5EF4-FFF2-40B4-BE49-F238E27FC236}">
                  <a16:creationId xmlns:a16="http://schemas.microsoft.com/office/drawing/2014/main" id="{97E021AB-AC9E-3549-8922-DB313B778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0151" y="3795911"/>
              <a:ext cx="1633079" cy="207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0" name="TextBox 10">
              <a:extLst>
                <a:ext uri="{FF2B5EF4-FFF2-40B4-BE49-F238E27FC236}">
                  <a16:creationId xmlns:a16="http://schemas.microsoft.com/office/drawing/2014/main" id="{E502B148-9461-3C4D-89BA-8D78FEADAE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3831" y="6013859"/>
              <a:ext cx="12558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1957:  Prim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B43A504-5E43-4E4D-ACB7-F5266D263B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13" y="3757613"/>
            <a:ext cx="1903412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92ADBE0-116E-3741-9B46-C6F376D40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7913" y="6013450"/>
            <a:ext cx="1470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1959: Dijkstra</a:t>
            </a:r>
          </a:p>
        </p:txBody>
      </p:sp>
      <p:sp>
        <p:nvSpPr>
          <p:cNvPr id="18" name="Cloud Callout 17">
            <a:extLst>
              <a:ext uri="{FF2B5EF4-FFF2-40B4-BE49-F238E27FC236}">
                <a16:creationId xmlns:a16="http://schemas.microsoft.com/office/drawing/2014/main" id="{6127DF78-1DEC-D843-B951-332EF2668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6788" y="3028950"/>
            <a:ext cx="2116137" cy="1204913"/>
          </a:xfrm>
          <a:prstGeom prst="cloudCallout">
            <a:avLst>
              <a:gd name="adj1" fmla="val -13653"/>
              <a:gd name="adj2" fmla="val 39079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Same </a:t>
            </a: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algo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A4434-B2D8-2B01-FAB0-EB8720E19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 mid-term grade assigned</a:t>
            </a:r>
          </a:p>
        </p:txBody>
      </p:sp>
      <p:pic>
        <p:nvPicPr>
          <p:cNvPr id="6" name="Picture 5" descr="A screenshot of a test&#10;&#10;Description automatically generated">
            <a:extLst>
              <a:ext uri="{FF2B5EF4-FFF2-40B4-BE49-F238E27FC236}">
                <a16:creationId xmlns:a16="http://schemas.microsoft.com/office/drawing/2014/main" id="{BE322977-08D9-002B-3CBC-82848D35C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8364"/>
            <a:ext cx="9171756" cy="430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62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A94EC-B851-07C6-E1B7-7A9B0BD79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Details on 1-on-1 meetings</a:t>
            </a:r>
          </a:p>
        </p:txBody>
      </p:sp>
      <p:pic>
        <p:nvPicPr>
          <p:cNvPr id="4" name="Picture 3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24B8B587-756E-DF84-EDA1-84CCDAFC1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31481"/>
            <a:ext cx="9173237" cy="447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39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0D924-1F8A-51DC-096C-687519A04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C++/Java project zips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F482AE61-7ADF-7402-EA1A-380C51C60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29951"/>
            <a:ext cx="9174351" cy="350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52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54207-5546-2C46-9AAB-7CFBE66C1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deadlines coming up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CBED068-94B2-3D95-5861-B923BF02A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3741"/>
            <a:ext cx="9144000" cy="47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73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28556-DB2B-0205-A2DE-4AADECF76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walkthrough videos up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3FDF3572-D50F-379F-E7C9-95269B96B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17638"/>
            <a:ext cx="8686800" cy="534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398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564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0481FB2-3701-7D41-8318-489FC6D59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586038"/>
            <a:ext cx="4572000" cy="2136775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7410" name="Title 1">
            <a:extLst>
              <a:ext uri="{FF2B5EF4-FFF2-40B4-BE49-F238E27FC236}">
                <a16:creationId xmlns:a16="http://schemas.microsoft.com/office/drawing/2014/main" id="{4546F530-0E7C-5F40-8EBA-4F0D262E5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Dijkstra’</a:t>
            </a:r>
            <a:r>
              <a:rPr lang="en-US" altLang="ja-JP">
                <a:ea typeface="ＭＳ Ｐゴシック" panose="020B0600070205080204" pitchFamily="34" charset="-128"/>
              </a:rPr>
              <a:t>s shortest path algorithm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TextBox 2">
                <a:extLst>
                  <a:ext uri="{FF2B5EF4-FFF2-40B4-BE49-F238E27FC236}">
                    <a16:creationId xmlns:a16="http://schemas.microsoft.com/office/drawing/2014/main" id="{96D2A322-29EC-1E43-B0DC-33B018AC54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62250" y="2116138"/>
                <a:ext cx="373070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latin typeface="+mn-lt"/>
                  </a:rPr>
                  <a:t>Input: Directed </a:t>
                </a:r>
                <a:r>
                  <a:rPr lang="en-US" altLang="en-US" sz="1800" dirty="0">
                    <a:solidFill>
                      <a:srgbClr val="660066"/>
                    </a:solidFill>
                    <a:latin typeface="+mn-lt"/>
                  </a:rPr>
                  <a:t>G=(V,E)</a:t>
                </a:r>
                <a:r>
                  <a:rPr lang="en-US" altLang="en-US" sz="1800" dirty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altLang="en-US" sz="1800" baseline="-25000" dirty="0">
                    <a:solidFill>
                      <a:srgbClr val="660066"/>
                    </a:solidFill>
                    <a:latin typeface="+mn-lt"/>
                  </a:rPr>
                  <a:t>e</a:t>
                </a:r>
                <a:r>
                  <a:rPr lang="en-US" altLang="en-US" sz="1800" dirty="0">
                    <a:solidFill>
                      <a:srgbClr val="660066"/>
                    </a:solidFill>
                    <a:latin typeface="+mn-lt"/>
                  </a:rPr>
                  <a:t> ≥ 0</a:t>
                </a:r>
                <a:r>
                  <a:rPr lang="en-US" altLang="en-US" sz="1800" dirty="0">
                    <a:latin typeface="+mn-lt"/>
                  </a:rPr>
                  <a:t>, </a:t>
                </a:r>
                <a:r>
                  <a:rPr lang="en-US" altLang="en-US" sz="1800" dirty="0">
                    <a:solidFill>
                      <a:srgbClr val="660066"/>
                    </a:solidFill>
                    <a:latin typeface="+mn-lt"/>
                  </a:rPr>
                  <a:t>s</a:t>
                </a:r>
                <a:r>
                  <a:rPr lang="en-US" altLang="en-US" sz="1800" dirty="0">
                    <a:latin typeface="+mn-lt"/>
                  </a:rPr>
                  <a:t> in </a:t>
                </a:r>
                <a:r>
                  <a:rPr lang="en-US" altLang="en-US" sz="1800" dirty="0">
                    <a:solidFill>
                      <a:srgbClr val="660066"/>
                    </a:solidFill>
                    <a:latin typeface="+mn-lt"/>
                  </a:rPr>
                  <a:t>V</a:t>
                </a:r>
              </a:p>
            </p:txBody>
          </p:sp>
        </mc:Choice>
        <mc:Fallback xmlns="">
          <p:sp>
            <p:nvSpPr>
              <p:cNvPr id="17411" name="TextBox 2">
                <a:extLst>
                  <a:ext uri="{FF2B5EF4-FFF2-40B4-BE49-F238E27FC236}">
                    <a16:creationId xmlns:a16="http://schemas.microsoft.com/office/drawing/2014/main" id="{96D2A322-29EC-1E43-B0DC-33B018AC5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62250" y="2116138"/>
                <a:ext cx="3730701" cy="369332"/>
              </a:xfrm>
              <a:prstGeom prst="rect">
                <a:avLst/>
              </a:prstGeom>
              <a:blipFill>
                <a:blip r:embed="rId2"/>
                <a:stretch>
                  <a:fillRect l="-1356" t="-6667" r="-339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12" name="TextBox 3">
            <a:extLst>
              <a:ext uri="{FF2B5EF4-FFF2-40B4-BE49-F238E27FC236}">
                <a16:creationId xmlns:a16="http://schemas.microsoft.com/office/drawing/2014/main" id="{DAD28FEB-9D78-474B-A40A-3DB8AF9BB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5063" y="2695575"/>
            <a:ext cx="16690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R</a:t>
            </a:r>
            <a:r>
              <a:rPr lang="en-US" altLang="en-US" sz="1800">
                <a:latin typeface="+mn-lt"/>
              </a:rPr>
              <a:t> =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{s}</a:t>
            </a:r>
            <a:r>
              <a:rPr lang="en-US" altLang="en-US" sz="1800">
                <a:latin typeface="+mn-lt"/>
              </a:rPr>
              <a:t>,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d(s) =0</a:t>
            </a:r>
          </a:p>
        </p:txBody>
      </p:sp>
      <p:sp>
        <p:nvSpPr>
          <p:cNvPr id="17413" name="TextBox 4">
            <a:extLst>
              <a:ext uri="{FF2B5EF4-FFF2-40B4-BE49-F238E27FC236}">
                <a16:creationId xmlns:a16="http://schemas.microsoft.com/office/drawing/2014/main" id="{7CF69611-5616-5448-81C8-2CFC3A800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5063" y="3151188"/>
            <a:ext cx="45577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While there is a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x</a:t>
            </a:r>
            <a:r>
              <a:rPr lang="en-US" altLang="en-US" sz="1800">
                <a:latin typeface="+mn-lt"/>
              </a:rPr>
              <a:t> not in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R</a:t>
            </a:r>
            <a:r>
              <a:rPr lang="en-US" altLang="en-US" sz="1800">
                <a:latin typeface="+mn-lt"/>
              </a:rPr>
              <a:t> with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(u,x)</a:t>
            </a:r>
            <a:r>
              <a:rPr lang="en-US" altLang="en-US" sz="1800">
                <a:latin typeface="+mn-lt"/>
              </a:rPr>
              <a:t> in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E</a:t>
            </a:r>
            <a:r>
              <a:rPr lang="en-US" altLang="en-US" sz="1800">
                <a:latin typeface="+mn-lt"/>
              </a:rPr>
              <a:t>,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u</a:t>
            </a:r>
            <a:r>
              <a:rPr lang="en-US" altLang="en-US" sz="1800">
                <a:latin typeface="+mn-lt"/>
              </a:rPr>
              <a:t> in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R</a:t>
            </a:r>
          </a:p>
        </p:txBody>
      </p:sp>
      <p:sp>
        <p:nvSpPr>
          <p:cNvPr id="17414" name="TextBox 6">
            <a:extLst>
              <a:ext uri="{FF2B5EF4-FFF2-40B4-BE49-F238E27FC236}">
                <a16:creationId xmlns:a16="http://schemas.microsoft.com/office/drawing/2014/main" id="{D09E80A3-B469-CB4C-AEB7-C453DD674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3629025"/>
            <a:ext cx="2740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Pick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w</a:t>
            </a:r>
            <a:r>
              <a:rPr lang="en-US" altLang="en-US" sz="1800">
                <a:latin typeface="+mn-lt"/>
              </a:rPr>
              <a:t> that minimizes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d’</a:t>
            </a:r>
            <a:r>
              <a:rPr lang="en-US" altLang="ja-JP" sz="1800">
                <a:solidFill>
                  <a:srgbClr val="660066"/>
                </a:solidFill>
                <a:latin typeface="+mn-lt"/>
              </a:rPr>
              <a:t>(w)</a:t>
            </a:r>
            <a:r>
              <a:rPr lang="en-US" altLang="ja-JP" sz="1800">
                <a:latin typeface="+mn-lt"/>
              </a:rPr>
              <a:t> </a:t>
            </a:r>
            <a:endParaRPr lang="en-US" altLang="en-US" sz="1800">
              <a:latin typeface="+mn-lt"/>
            </a:endParaRPr>
          </a:p>
        </p:txBody>
      </p:sp>
      <p:sp>
        <p:nvSpPr>
          <p:cNvPr id="17415" name="TextBox 7">
            <a:extLst>
              <a:ext uri="{FF2B5EF4-FFF2-40B4-BE49-F238E27FC236}">
                <a16:creationId xmlns:a16="http://schemas.microsoft.com/office/drawing/2014/main" id="{9674F6A6-EC83-D347-B362-476FA4A12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3932238"/>
            <a:ext cx="12282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Add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w</a:t>
            </a:r>
            <a:r>
              <a:rPr lang="en-US" altLang="en-US" sz="1800">
                <a:latin typeface="+mn-lt"/>
              </a:rPr>
              <a:t> to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R</a:t>
            </a:r>
          </a:p>
        </p:txBody>
      </p:sp>
      <p:sp>
        <p:nvSpPr>
          <p:cNvPr id="17416" name="TextBox 8">
            <a:extLst>
              <a:ext uri="{FF2B5EF4-FFF2-40B4-BE49-F238E27FC236}">
                <a16:creationId xmlns:a16="http://schemas.microsoft.com/office/drawing/2014/main" id="{45D347C2-1427-9A40-BD5D-870D69BCF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4203700"/>
            <a:ext cx="1308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  <a:latin typeface="+mn-lt"/>
              </a:rPr>
              <a:t>d(w)</a:t>
            </a:r>
            <a:r>
              <a:rPr lang="en-US" altLang="en-US" sz="1800">
                <a:latin typeface="+mn-lt"/>
              </a:rPr>
              <a:t> = </a:t>
            </a:r>
            <a:r>
              <a:rPr lang="en-US" altLang="en-US" sz="1800">
                <a:solidFill>
                  <a:srgbClr val="660066"/>
                </a:solidFill>
                <a:latin typeface="+mn-lt"/>
              </a:rPr>
              <a:t>d’</a:t>
            </a:r>
            <a:r>
              <a:rPr lang="en-US" altLang="ja-JP" sz="1800">
                <a:solidFill>
                  <a:srgbClr val="660066"/>
                </a:solidFill>
                <a:latin typeface="+mn-lt"/>
              </a:rPr>
              <a:t>(w)</a:t>
            </a:r>
            <a:endParaRPr lang="en-US" altLang="en-US" sz="1800">
              <a:solidFill>
                <a:srgbClr val="660066"/>
              </a:solidFill>
              <a:latin typeface="+mn-lt"/>
            </a:endParaRPr>
          </a:p>
        </p:txBody>
      </p:sp>
      <p:sp>
        <p:nvSpPr>
          <p:cNvPr id="73" name="Rounded Rectangular Callout 72">
            <a:extLst>
              <a:ext uri="{FF2B5EF4-FFF2-40B4-BE49-F238E27FC236}">
                <a16:creationId xmlns:a16="http://schemas.microsoft.com/office/drawing/2014/main" id="{7AFA5E13-E82E-9C4A-9C27-B508B9E16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575" y="3429000"/>
            <a:ext cx="1270000" cy="873125"/>
          </a:xfrm>
          <a:prstGeom prst="wedgeRoundRectCallout">
            <a:avLst>
              <a:gd name="adj1" fmla="val 123611"/>
              <a:gd name="adj2" fmla="val -59343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At most </a:t>
            </a: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n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iterations</a:t>
            </a:r>
          </a:p>
        </p:txBody>
      </p:sp>
      <p:sp>
        <p:nvSpPr>
          <p:cNvPr id="75" name="Cloud Callout 74">
            <a:extLst>
              <a:ext uri="{FF2B5EF4-FFF2-40B4-BE49-F238E27FC236}">
                <a16:creationId xmlns:a16="http://schemas.microsoft.com/office/drawing/2014/main" id="{1809E713-F0DD-8041-B7B1-E3E40A4219C5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6096000" y="4203700"/>
            <a:ext cx="3047999" cy="1538288"/>
          </a:xfrm>
          <a:prstGeom prst="cloudCallout">
            <a:avLst>
              <a:gd name="adj1" fmla="val -88341"/>
              <a:gd name="adj2" fmla="val -69833"/>
            </a:avLst>
          </a:prstGeom>
          <a:blipFill>
            <a:blip r:embed="rId3"/>
            <a:stretch>
              <a:fillRect/>
            </a:stretch>
          </a:blip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pSp>
        <p:nvGrpSpPr>
          <p:cNvPr id="2" name="Group 87">
            <a:extLst>
              <a:ext uri="{FF2B5EF4-FFF2-40B4-BE49-F238E27FC236}">
                <a16:creationId xmlns:a16="http://schemas.microsoft.com/office/drawing/2014/main" id="{1B01A3B5-B641-F741-B12F-9CBDB7121EBC}"/>
              </a:ext>
            </a:extLst>
          </p:cNvPr>
          <p:cNvGrpSpPr>
            <a:grpSpLocks/>
          </p:cNvGrpSpPr>
          <p:nvPr/>
        </p:nvGrpSpPr>
        <p:grpSpPr bwMode="auto">
          <a:xfrm>
            <a:off x="3165475" y="5297488"/>
            <a:ext cx="3149600" cy="369887"/>
            <a:chOff x="3165084" y="5297267"/>
            <a:chExt cx="3149266" cy="369332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01ECB5A2-E4EF-C546-9F44-E81FC83A2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6355" y="5297267"/>
              <a:ext cx="3107995" cy="369332"/>
            </a:xfrm>
            <a:prstGeom prst="rect">
              <a:avLst/>
            </a:prstGeom>
            <a:solidFill>
              <a:srgbClr val="77933C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7426" name="TextBox 81">
              <a:extLst>
                <a:ext uri="{FF2B5EF4-FFF2-40B4-BE49-F238E27FC236}">
                  <a16:creationId xmlns:a16="http://schemas.microsoft.com/office/drawing/2014/main" id="{87D87344-D34D-8640-B57C-F52CEA0C67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5084" y="5297267"/>
              <a:ext cx="3085493" cy="368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660066"/>
                  </a:solidFill>
                  <a:latin typeface="+mn-lt"/>
                </a:rPr>
                <a:t>O((m+n)n) </a:t>
              </a:r>
              <a:r>
                <a:rPr lang="en-US" altLang="en-US" sz="1800">
                  <a:latin typeface="+mn-lt"/>
                </a:rPr>
                <a:t>time bound is trivial</a:t>
              </a:r>
            </a:p>
          </p:txBody>
        </p:sp>
      </p:grpSp>
      <p:grpSp>
        <p:nvGrpSpPr>
          <p:cNvPr id="3" name="Group 93">
            <a:extLst>
              <a:ext uri="{FF2B5EF4-FFF2-40B4-BE49-F238E27FC236}">
                <a16:creationId xmlns:a16="http://schemas.microsoft.com/office/drawing/2014/main" id="{0EBB959D-E0C4-4F40-9F9B-E929699B45A0}"/>
              </a:ext>
            </a:extLst>
          </p:cNvPr>
          <p:cNvGrpSpPr>
            <a:grpSpLocks/>
          </p:cNvGrpSpPr>
          <p:nvPr/>
        </p:nvGrpSpPr>
        <p:grpSpPr bwMode="auto">
          <a:xfrm>
            <a:off x="2319338" y="6069013"/>
            <a:ext cx="5172075" cy="658812"/>
            <a:chOff x="2318564" y="6068248"/>
            <a:chExt cx="4664297" cy="659480"/>
          </a:xfrm>
        </p:grpSpPr>
        <p:sp>
          <p:nvSpPr>
            <p:cNvPr id="93" name="Rounded Rectangle 92">
              <a:extLst>
                <a:ext uri="{FF2B5EF4-FFF2-40B4-BE49-F238E27FC236}">
                  <a16:creationId xmlns:a16="http://schemas.microsoft.com/office/drawing/2014/main" id="{3110538A-2D81-B541-8772-8092736504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8564" y="6068248"/>
              <a:ext cx="4664297" cy="659480"/>
            </a:xfrm>
            <a:prstGeom prst="roundRect">
              <a:avLst>
                <a:gd name="adj" fmla="val 16667"/>
              </a:avLst>
            </a:prstGeom>
            <a:solidFill>
              <a:srgbClr val="93CDDD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7424" name="TextBox 89">
              <a:extLst>
                <a:ext uri="{FF2B5EF4-FFF2-40B4-BE49-F238E27FC236}">
                  <a16:creationId xmlns:a16="http://schemas.microsoft.com/office/drawing/2014/main" id="{D08DE249-2C64-BE41-9AD7-88C87B5E29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3039" y="6198520"/>
              <a:ext cx="4519822" cy="369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660066"/>
                  </a:solidFill>
                  <a:latin typeface="+mn-lt"/>
                </a:rPr>
                <a:t>O((m+n) log n) </a:t>
              </a:r>
              <a:r>
                <a:rPr lang="en-US" altLang="en-US" sz="1800">
                  <a:latin typeface="+mn-lt"/>
                </a:rPr>
                <a:t>time implementation with priority Q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567ACE3-1160-4446-B6E0-B98FD91D9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0162" y="1260475"/>
            <a:ext cx="3479033" cy="563563"/>
          </a:xfrm>
          <a:prstGeom prst="rect">
            <a:avLst/>
          </a:prstGeom>
          <a:solidFill>
            <a:srgbClr val="93CDD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22" name="TextBox 5">
                <a:extLst>
                  <a:ext uri="{FF2B5EF4-FFF2-40B4-BE49-F238E27FC236}">
                    <a16:creationId xmlns:a16="http://schemas.microsoft.com/office/drawing/2014/main" id="{8386FB80-7277-0644-83B5-63655715E7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10163" y="1293813"/>
                <a:ext cx="369684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solidFill>
                      <a:srgbClr val="660066"/>
                    </a:solidFill>
                    <a:latin typeface="+mn-lt"/>
                  </a:rPr>
                  <a:t>d’</a:t>
                </a:r>
                <a:r>
                  <a:rPr lang="en-US" altLang="ja-JP" sz="2000" dirty="0">
                    <a:solidFill>
                      <a:srgbClr val="660066"/>
                    </a:solidFill>
                    <a:latin typeface="+mn-lt"/>
                  </a:rPr>
                  <a:t>(w)</a:t>
                </a:r>
                <a:r>
                  <a:rPr lang="en-US" altLang="ja-JP" sz="2000" dirty="0">
                    <a:latin typeface="+mn-lt"/>
                  </a:rPr>
                  <a:t> = min </a:t>
                </a:r>
                <a:r>
                  <a:rPr lang="en-US" altLang="ja-JP" sz="2000" baseline="-25000" dirty="0">
                    <a:solidFill>
                      <a:srgbClr val="660066"/>
                    </a:solidFill>
                    <a:latin typeface="+mn-lt"/>
                  </a:rPr>
                  <a:t>e=(</a:t>
                </a:r>
                <a:r>
                  <a:rPr lang="en-US" altLang="ja-JP" sz="2000" baseline="-25000" dirty="0" err="1">
                    <a:solidFill>
                      <a:srgbClr val="660066"/>
                    </a:solidFill>
                    <a:latin typeface="+mn-lt"/>
                  </a:rPr>
                  <a:t>u,w</a:t>
                </a:r>
                <a:r>
                  <a:rPr lang="en-US" altLang="ja-JP" sz="2000" baseline="-25000" dirty="0">
                    <a:solidFill>
                      <a:srgbClr val="660066"/>
                    </a:solidFill>
                    <a:latin typeface="+mn-lt"/>
                  </a:rPr>
                  <a:t>) </a:t>
                </a:r>
                <a:r>
                  <a:rPr lang="en-US" altLang="ja-JP" sz="2000" baseline="-25000" dirty="0">
                    <a:latin typeface="+mn-lt"/>
                  </a:rPr>
                  <a:t>in </a:t>
                </a:r>
                <a:r>
                  <a:rPr lang="en-US" altLang="ja-JP" sz="2000" baseline="-25000" dirty="0">
                    <a:solidFill>
                      <a:srgbClr val="660066"/>
                    </a:solidFill>
                    <a:latin typeface="+mn-lt"/>
                  </a:rPr>
                  <a:t>E</a:t>
                </a:r>
                <a:r>
                  <a:rPr lang="en-US" altLang="ja-JP" sz="2000" baseline="-25000" dirty="0">
                    <a:latin typeface="+mn-lt"/>
                  </a:rPr>
                  <a:t>, </a:t>
                </a:r>
                <a:r>
                  <a:rPr lang="en-US" altLang="ja-JP" sz="2000" baseline="-25000" dirty="0">
                    <a:solidFill>
                      <a:srgbClr val="660066"/>
                    </a:solidFill>
                    <a:latin typeface="+mn-lt"/>
                  </a:rPr>
                  <a:t>u</a:t>
                </a:r>
                <a:r>
                  <a:rPr lang="en-US" altLang="ja-JP" sz="2000" baseline="-25000" dirty="0">
                    <a:latin typeface="+mn-lt"/>
                  </a:rPr>
                  <a:t> in </a:t>
                </a:r>
                <a:r>
                  <a:rPr lang="en-US" altLang="ja-JP" sz="2000" baseline="-25000" dirty="0">
                    <a:solidFill>
                      <a:srgbClr val="660066"/>
                    </a:solidFill>
                    <a:latin typeface="+mn-lt"/>
                  </a:rPr>
                  <a:t>R</a:t>
                </a:r>
                <a:r>
                  <a:rPr lang="en-US" altLang="ja-JP" sz="2000" baseline="-25000" dirty="0">
                    <a:latin typeface="+mn-lt"/>
                  </a:rPr>
                  <a:t>  </a:t>
                </a:r>
                <a:r>
                  <a:rPr lang="en-US" altLang="ja-JP" sz="2000" dirty="0">
                    <a:solidFill>
                      <a:srgbClr val="660066"/>
                    </a:solidFill>
                    <a:latin typeface="+mn-lt"/>
                  </a:rPr>
                  <a:t>d(u)+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altLang="ja-JP" sz="2000" baseline="-25000" dirty="0">
                    <a:solidFill>
                      <a:srgbClr val="660066"/>
                    </a:solidFill>
                    <a:latin typeface="+mn-lt"/>
                  </a:rPr>
                  <a:t>e</a:t>
                </a:r>
                <a:r>
                  <a:rPr lang="en-US" altLang="ja-JP" sz="2000" dirty="0">
                    <a:solidFill>
                      <a:srgbClr val="660066"/>
                    </a:solidFill>
                    <a:latin typeface="+mn-lt"/>
                  </a:rPr>
                  <a:t> </a:t>
                </a:r>
                <a:endParaRPr lang="en-US" altLang="en-US" sz="2000" dirty="0">
                  <a:solidFill>
                    <a:srgbClr val="660066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7422" name="TextBox 5">
                <a:extLst>
                  <a:ext uri="{FF2B5EF4-FFF2-40B4-BE49-F238E27FC236}">
                    <a16:creationId xmlns:a16="http://schemas.microsoft.com/office/drawing/2014/main" id="{8386FB80-7277-0644-83B5-63655715E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10163" y="1293813"/>
                <a:ext cx="3696846" cy="400110"/>
              </a:xfrm>
              <a:prstGeom prst="rect">
                <a:avLst/>
              </a:prstGeom>
              <a:blipFill>
                <a:blip r:embed="rId4"/>
                <a:stretch>
                  <a:fillRect l="-1712" t="-3030" b="-272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9532</TotalTime>
  <Words>553</Words>
  <Application>Microsoft Macintosh PowerPoint</Application>
  <PresentationFormat>On-screen Show (4:3)</PresentationFormat>
  <Paragraphs>96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ＭＳ Ｐゴシック</vt:lpstr>
      <vt:lpstr>Arial</vt:lpstr>
      <vt:lpstr>Calibri</vt:lpstr>
      <vt:lpstr>Cambria Math</vt:lpstr>
      <vt:lpstr>Garamond</vt:lpstr>
      <vt:lpstr>Office Theme</vt:lpstr>
      <vt:lpstr>Lecture 21</vt:lpstr>
      <vt:lpstr>Mid-term 2 graded</vt:lpstr>
      <vt:lpstr>Temp mid-term grade assigned</vt:lpstr>
      <vt:lpstr>Details on 1-on-1 meetings</vt:lpstr>
      <vt:lpstr>C++/Java project zips</vt:lpstr>
      <vt:lpstr>Project deadlines coming up</vt:lpstr>
      <vt:lpstr>New walkthrough videos up</vt:lpstr>
      <vt:lpstr>Questions/Comments?</vt:lpstr>
      <vt:lpstr>Dijkstra’s shortest path algorithm</vt:lpstr>
      <vt:lpstr>Reading Assignment</vt:lpstr>
      <vt:lpstr>Questions/Comments?</vt:lpstr>
      <vt:lpstr>Make broadband more available</vt:lpstr>
      <vt:lpstr>Building a fiber network</vt:lpstr>
      <vt:lpstr>Today’s agenda</vt:lpstr>
      <vt:lpstr>On to the board…</vt:lpstr>
      <vt:lpstr>Minimum Spanning Tree Problem</vt:lpstr>
      <vt:lpstr>Rest of today’s agenda</vt:lpstr>
      <vt:lpstr>Discuss: Greedy algorithm!</vt:lpstr>
      <vt:lpstr>Kruskal’s Algorithm</vt:lpstr>
      <vt:lpstr>Prim’s algorithm</vt:lpstr>
      <vt:lpstr>Reverse-Delete Algorithm</vt:lpstr>
      <vt:lpstr>(Old) History of MST algorithms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25</dc:title>
  <dc:creator>Atri</dc:creator>
  <cp:lastModifiedBy>Atri Rudra</cp:lastModifiedBy>
  <cp:revision>41</cp:revision>
  <cp:lastPrinted>2017-10-26T18:52:40Z</cp:lastPrinted>
  <dcterms:created xsi:type="dcterms:W3CDTF">2010-11-03T15:37:39Z</dcterms:created>
  <dcterms:modified xsi:type="dcterms:W3CDTF">2024-10-21T16:13:30Z</dcterms:modified>
</cp:coreProperties>
</file>