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60" r:id="rId3"/>
    <p:sldId id="454" r:id="rId4"/>
    <p:sldId id="282" r:id="rId5"/>
    <p:sldId id="283" r:id="rId6"/>
    <p:sldId id="287" r:id="rId7"/>
    <p:sldId id="462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1800" y="19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9FA67F-2E5A-5046-B801-4F45F6634E41}" type="datetimeFigureOut">
              <a:rPr lang="en-US"/>
              <a:pPr>
                <a:defRPr/>
              </a:pPr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3555D5-3B77-784B-B3EE-EF8F6182F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5F0A8C-0A8C-6E4B-8BFC-10C791FB34C4}" type="datetimeFigureOut">
              <a:rPr lang="en-US"/>
              <a:pPr>
                <a:defRPr/>
              </a:pPr>
              <a:t>10/28/24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8CADEE-0F1E-C147-A64D-F0FC13ED1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F352-FDFB-974C-8D03-665535BD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B49F-AD18-384D-A2A4-A5D7A0F49709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CABB-1A37-F94B-B3BA-6DB9C644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6E680-E101-9342-8E6D-761E8204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BD77-F6F0-CA41-948B-B9473A2B9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4CA1-3B45-EC45-9B31-F0E28C85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67D5-663D-2C4A-A6F3-28D70AF814E1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1EC17-CE9D-5049-909F-B1981101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0935-2522-214C-B7BB-345079C8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E49EB-BD1D-C742-867F-58DDF23A7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9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3733-07D4-9143-A4A7-970B6197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ED72-DC5F-B440-85EA-5CD3F3B0CB5B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EB68-34DA-904F-BB40-A4CA6C59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A2A39-D1EC-D84C-8F7B-AE2EA7CE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1EF8-623A-8D44-96F0-3207EDB13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61F5-512E-7341-BD69-7C07C698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B376-B601-5B43-86BC-3828B7C9DEC6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402A8-4BB6-184F-9438-7277FB35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7D4E6-74B7-DC4C-B146-3F94B8AC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949AE-8FFA-9F48-A6DC-D6FC6CBC9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2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07781-AA1E-C842-9906-F0E6A9AD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077E-8555-0549-98BE-10B2F0F03F45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104E-67DD-C04E-803D-2A715FE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AEA8-FA09-2243-A5C5-C2665A62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61901-9830-F64A-8068-F3BE235C7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71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03CF21-332E-E84C-A42C-50E6D19A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61F4-CA7E-3945-8C30-A46A32544335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0C0DB6-4FDE-A14A-B6E3-F4D45F33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67458-2E77-0F45-965F-5C90767F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557A1-CD9C-5D40-B2EE-452722AE2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9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C416C2-33A3-7E42-8D5A-9F70D5A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0EB8-85B0-9C45-BE87-721143911EFA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B07D5-2452-D242-92DF-2DF870DE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B581EA-5A1E-7347-B2A6-8EABF1F5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0855C-47B6-424B-B798-0C11FC129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3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CDFD8C-1D1B-A84E-9F82-73805566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D24D-6DBF-1745-898B-0D265A726558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AE7364-31A1-E144-802F-FF3AA729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7A500-A6FA-B24C-927F-B7D37490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E6B0-18B2-B041-941B-4BA02B5A1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E44ADC-EEB6-744C-BE63-E3930884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56FA-8EB9-7348-9EBA-9CA1E239C25B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9A6BA3-7737-4C4B-8EA1-1EB2468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DF08B6-9766-C74D-B1EA-42480F60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53D72-6698-1F40-BA73-D31F067E8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0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3135CA-B7BA-3B4E-90AD-D620A87E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59AA-563F-1E49-BE87-62E3A31E65C3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66BE4F-CEC4-EF4D-9AD8-11F7739B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D5DF2-8D0A-4648-8FC5-350FB156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5092-297A-B74E-A225-96C401BBB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CD454-7FE6-AC43-9AF8-7190D57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7501-E91C-D340-A775-F2010FEA61E9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00946C-7A09-D94E-8D21-9D24F61E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DA195-77A8-8B4D-A0D5-8C0A8B09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3C34-0900-424A-88A1-54D1EE4F9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19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979645-7F21-2E44-9938-F6E51DFBD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C20453-EF58-D64A-8552-3580A3F7F8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E7814-EB2A-3447-AF5C-902A1497DA70}" type="datetime1">
              <a:rPr lang="en-US" altLang="en-US"/>
              <a:pPr>
                <a:defRPr/>
              </a:pPr>
              <a:t>10/28/24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472C8F-0661-2444-BF07-E2AA7F4687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BE271C1F-D20B-8E41-BDC3-FA765C166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28,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project deadline THIS Friday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BED068-94B2-3D95-5861-B923BF02A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741"/>
            <a:ext cx="9144000" cy="47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BCC716-8342-9242-8365-6DDF783E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17A4976A-F210-4040-86A5-4933B42B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DB024881-1497-644B-8CBF-94C794D0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n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24E1B110-D935-FD4E-8FC0-E9A4C4B8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 Numbers in sorted order</a:t>
            </a:r>
          </a:p>
        </p:txBody>
      </p:sp>
      <p:grpSp>
        <p:nvGrpSpPr>
          <p:cNvPr id="16389" name="Group 9">
            <a:extLst>
              <a:ext uri="{FF2B5EF4-FFF2-40B4-BE49-F238E27FC236}">
                <a16:creationId xmlns:a16="http://schemas.microsoft.com/office/drawing/2014/main" id="{06428A4F-8000-8A47-8D02-5B90B91C339D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826795" cy="2676464"/>
            <a:chOff x="922677" y="2865881"/>
            <a:chExt cx="5826190" cy="2676113"/>
          </a:xfrm>
        </p:grpSpPr>
        <p:sp>
          <p:nvSpPr>
            <p:cNvPr id="16391" name="TextBox 4">
              <a:extLst>
                <a:ext uri="{FF2B5EF4-FFF2-40B4-BE49-F238E27FC236}">
                  <a16:creationId xmlns:a16="http://schemas.microsoft.com/office/drawing/2014/main" id="{FB5D64CA-3353-2E46-A64A-20DDC48B0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699392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a, n </a:t>
              </a:r>
              <a:r>
                <a:rPr lang="en-US" altLang="en-US" sz="1800">
                  <a:latin typeface="+mn-lt"/>
                </a:rPr>
                <a:t>)</a:t>
              </a:r>
            </a:p>
          </p:txBody>
        </p:sp>
        <p:sp>
          <p:nvSpPr>
            <p:cNvPr id="16392" name="TextBox 5">
              <a:extLst>
                <a:ext uri="{FF2B5EF4-FFF2-40B4-BE49-F238E27FC236}">
                  <a16:creationId xmlns:a16="http://schemas.microsoft.com/office/drawing/2014/main" id="{FA9B43F4-AA61-724E-AD06-C509977AC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610406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If </a:t>
              </a:r>
              <a:r>
                <a:rPr lang="en-US" altLang="en-US" sz="1800" dirty="0">
                  <a:solidFill>
                    <a:srgbClr val="C400C4"/>
                  </a:solidFill>
                  <a:latin typeface="+mn-lt"/>
                </a:rPr>
                <a:t>n = 2 </a:t>
              </a:r>
              <a:r>
                <a:rPr lang="en-US" altLang="en-US" sz="1800" b="1" dirty="0">
                  <a:latin typeface="+mn-lt"/>
                </a:rPr>
                <a:t>return</a:t>
              </a:r>
              <a:r>
                <a:rPr lang="en-US" altLang="en-US" sz="1800" dirty="0">
                  <a:latin typeface="+mn-lt"/>
                </a:rPr>
                <a:t> the order </a:t>
              </a:r>
              <a:r>
                <a:rPr lang="en-US" altLang="en-US" sz="1800" dirty="0">
                  <a:solidFill>
                    <a:srgbClr val="C400C4"/>
                  </a:solidFill>
                  <a:latin typeface="+mn-lt"/>
                </a:rPr>
                <a:t>min(a</a:t>
              </a:r>
              <a:r>
                <a:rPr lang="en-US" altLang="en-US" sz="1800" baseline="-25000" dirty="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 dirty="0">
                  <a:solidFill>
                    <a:srgbClr val="C400C4"/>
                  </a:solidFill>
                  <a:latin typeface="+mn-lt"/>
                </a:rPr>
                <a:t>,a</a:t>
              </a:r>
              <a:r>
                <a:rPr lang="en-US" altLang="en-US" sz="1800" baseline="-25000" dirty="0">
                  <a:solidFill>
                    <a:srgbClr val="C400C4"/>
                  </a:solidFill>
                  <a:latin typeface="+mn-lt"/>
                </a:rPr>
                <a:t>2</a:t>
              </a:r>
              <a:r>
                <a:rPr lang="en-US" altLang="en-US" sz="1800" dirty="0">
                  <a:solidFill>
                    <a:srgbClr val="C400C4"/>
                  </a:solidFill>
                  <a:latin typeface="+mn-lt"/>
                </a:rPr>
                <a:t>); max(a</a:t>
              </a:r>
              <a:r>
                <a:rPr lang="en-US" altLang="en-US" sz="1800" baseline="-25000" dirty="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 dirty="0">
                  <a:solidFill>
                    <a:srgbClr val="C400C4"/>
                  </a:solidFill>
                  <a:latin typeface="+mn-lt"/>
                </a:rPr>
                <a:t>,a</a:t>
              </a:r>
              <a:r>
                <a:rPr lang="en-US" altLang="en-US" sz="1800" baseline="-25000" dirty="0">
                  <a:solidFill>
                    <a:srgbClr val="C400C4"/>
                  </a:solidFill>
                  <a:latin typeface="+mn-lt"/>
                </a:rPr>
                <a:t>2</a:t>
              </a:r>
              <a:r>
                <a:rPr lang="en-US" altLang="en-US" sz="1800" dirty="0">
                  <a:solidFill>
                    <a:srgbClr val="C400C4"/>
                  </a:solidFill>
                  <a:latin typeface="+mn-lt"/>
                </a:rPr>
                <a:t>)</a:t>
              </a:r>
            </a:p>
          </p:txBody>
        </p:sp>
        <p:sp>
          <p:nvSpPr>
            <p:cNvPr id="16393" name="TextBox 6">
              <a:extLst>
                <a:ext uri="{FF2B5EF4-FFF2-40B4-BE49-F238E27FC236}">
                  <a16:creationId xmlns:a16="http://schemas.microsoft.com/office/drawing/2014/main" id="{39F393DB-B69F-F94E-9864-8E82D081C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516605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L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n/2</a:t>
              </a:r>
            </a:p>
          </p:txBody>
        </p:sp>
        <p:sp>
          <p:nvSpPr>
            <p:cNvPr id="16394" name="TextBox 7">
              <a:extLst>
                <a:ext uri="{FF2B5EF4-FFF2-40B4-BE49-F238E27FC236}">
                  <a16:creationId xmlns:a16="http://schemas.microsoft.com/office/drawing/2014/main" id="{F806E009-7254-3542-AD6A-78B61AF4C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705739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</a:t>
              </a:r>
            </a:p>
          </p:txBody>
        </p:sp>
        <p:sp>
          <p:nvSpPr>
            <p:cNvPr id="16395" name="TextBox 8">
              <a:extLst>
                <a:ext uri="{FF2B5EF4-FFF2-40B4-BE49-F238E27FC236}">
                  <a16:creationId xmlns:a16="http://schemas.microsoft.com/office/drawing/2014/main" id="{56A605A0-24BD-7648-B12D-2556C1417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576525" cy="46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+mn-lt"/>
                </a:rPr>
                <a:t>return</a:t>
              </a:r>
              <a:r>
                <a:rPr lang="en-US" altLang="en-US" sz="1800">
                  <a:latin typeface="+mn-lt"/>
                </a:rPr>
                <a:t> MERGE </a:t>
              </a:r>
              <a:r>
                <a:rPr lang="en-US" altLang="en-US" sz="2400">
                  <a:latin typeface="+mn-lt"/>
                </a:rPr>
                <a:t>(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),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 </a:t>
              </a:r>
              <a:r>
                <a:rPr lang="en-US" altLang="en-US" sz="2400">
                  <a:latin typeface="+mn-lt"/>
                </a:rPr>
                <a:t>)</a:t>
              </a:r>
            </a:p>
          </p:txBody>
        </p:sp>
      </p:grpSp>
      <p:sp>
        <p:nvSpPr>
          <p:cNvPr id="16390" name="TextBox 5">
            <a:extLst>
              <a:ext uri="{FF2B5EF4-FFF2-40B4-BE49-F238E27FC236}">
                <a16:creationId xmlns:a16="http://schemas.microsoft.com/office/drawing/2014/main" id="{FA28C1D9-0AD7-2343-87E6-23E0BD62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93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n = 1 </a:t>
            </a:r>
            <a:r>
              <a:rPr lang="en-US" altLang="en-US" sz="1800" b="1">
                <a:latin typeface="+mn-lt"/>
              </a:rPr>
              <a:t>return</a:t>
            </a:r>
            <a:r>
              <a:rPr lang="en-US" altLang="en-US" sz="1800">
                <a:latin typeface="+mn-lt"/>
              </a:rPr>
              <a:t> the order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  <a:latin typeface="+mn-lt"/>
              </a:rPr>
              <a:t>1</a:t>
            </a:r>
            <a:endParaRPr lang="en-US" altLang="en-US" sz="1800">
              <a:solidFill>
                <a:srgbClr val="C400C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9C72B46-91E4-5543-BF4A-A37C5C1C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1639888"/>
            <a:ext cx="1127125" cy="368300"/>
          </a:xfrm>
          <a:prstGeom prst="rect">
            <a:avLst/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D3E50-CA67-2C40-94EA-88E80DC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639888"/>
            <a:ext cx="1268413" cy="368300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19E1-BE9B-B041-B454-0D1376E3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1639888"/>
            <a:ext cx="1508125" cy="368300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04764-9640-1E4C-B6E5-38EB8F46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1327150" cy="368300"/>
          </a:xfrm>
          <a:prstGeom prst="rect">
            <a:avLst/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D9176-2F92-D141-B11F-6B32552A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1639888"/>
            <a:ext cx="3295650" cy="368300"/>
          </a:xfrm>
          <a:prstGeom prst="rect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B1898-F815-0C41-99A3-C8A345D4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3100388" cy="3683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415" name="Title 1">
            <a:extLst>
              <a:ext uri="{FF2B5EF4-FFF2-40B4-BE49-F238E27FC236}">
                <a16:creationId xmlns:a16="http://schemas.microsoft.com/office/drawing/2014/main" id="{3B5D217E-1D0D-1946-8524-FB819E18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run</a:t>
            </a:r>
          </a:p>
        </p:txBody>
      </p:sp>
      <p:grpSp>
        <p:nvGrpSpPr>
          <p:cNvPr id="17416" name="Group 11">
            <a:extLst>
              <a:ext uri="{FF2B5EF4-FFF2-40B4-BE49-F238E27FC236}">
                <a16:creationId xmlns:a16="http://schemas.microsoft.com/office/drawing/2014/main" id="{4E4CA143-9A90-6A43-8F5F-A63EC1080E3E}"/>
              </a:ext>
            </a:extLst>
          </p:cNvPr>
          <p:cNvGrpSpPr>
            <a:grpSpLocks/>
          </p:cNvGrpSpPr>
          <p:nvPr/>
        </p:nvGrpSpPr>
        <p:grpSpPr bwMode="auto">
          <a:xfrm>
            <a:off x="0" y="4016375"/>
            <a:ext cx="5826795" cy="2833688"/>
            <a:chOff x="922677" y="2865881"/>
            <a:chExt cx="5826189" cy="283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1CD471-8D16-C241-AD7B-F18137E0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77" y="2865881"/>
              <a:ext cx="5731867" cy="283328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17479" name="Group 9">
              <a:extLst>
                <a:ext uri="{FF2B5EF4-FFF2-40B4-BE49-F238E27FC236}">
                  <a16:creationId xmlns:a16="http://schemas.microsoft.com/office/drawing/2014/main" id="{85907889-6E25-B342-B223-95B967906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677" y="2865881"/>
              <a:ext cx="5826189" cy="2676109"/>
              <a:chOff x="922677" y="2865881"/>
              <a:chExt cx="5826189" cy="2676109"/>
            </a:xfrm>
          </p:grpSpPr>
          <p:sp>
            <p:nvSpPr>
              <p:cNvPr id="17480" name="TextBox 4">
                <a:extLst>
                  <a:ext uri="{FF2B5EF4-FFF2-40B4-BE49-F238E27FC236}">
                    <a16:creationId xmlns:a16="http://schemas.microsoft.com/office/drawing/2014/main" id="{70BE9C65-65DA-8F41-AE4E-D36451BCA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677" y="2865881"/>
                <a:ext cx="1699391" cy="36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  <a:latin typeface="+mn-lt"/>
                  </a:rPr>
                  <a:t>MergeSort</a:t>
                </a:r>
                <a:r>
                  <a:rPr lang="en-US" altLang="en-US" sz="1800">
                    <a:latin typeface="+mn-lt"/>
                  </a:rPr>
                  <a:t>(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a, n </a:t>
                </a:r>
                <a:r>
                  <a:rPr lang="en-US" altLang="en-US" sz="1800">
                    <a:latin typeface="+mn-lt"/>
                  </a:rPr>
                  <a:t>)</a:t>
                </a:r>
              </a:p>
            </p:txBody>
          </p:sp>
          <p:sp>
            <p:nvSpPr>
              <p:cNvPr id="17481" name="TextBox 5">
                <a:extLst>
                  <a:ext uri="{FF2B5EF4-FFF2-40B4-BE49-F238E27FC236}">
                    <a16:creationId xmlns:a16="http://schemas.microsoft.com/office/drawing/2014/main" id="{EE1C9826-EA5B-9F48-8D95-6CC219664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3682967"/>
                <a:ext cx="45187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If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n = 2 </a:t>
                </a:r>
                <a:r>
                  <a:rPr lang="en-US" altLang="en-US" sz="1800" b="1">
                    <a:latin typeface="+mn-lt"/>
                  </a:rPr>
                  <a:t>return</a:t>
                </a:r>
                <a:r>
                  <a:rPr lang="en-US" altLang="en-US" sz="1800">
                    <a:latin typeface="+mn-lt"/>
                  </a:rPr>
                  <a:t> the order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min(a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); max(a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)</a:t>
                </a:r>
              </a:p>
            </p:txBody>
          </p:sp>
          <p:sp>
            <p:nvSpPr>
              <p:cNvPr id="17482" name="TextBox 6">
                <a:extLst>
                  <a:ext uri="{FF2B5EF4-FFF2-40B4-BE49-F238E27FC236}">
                    <a16:creationId xmlns:a16="http://schemas.microsoft.com/office/drawing/2014/main" id="{B94589F2-92F9-FE40-A9DD-B8494516F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016436"/>
                <a:ext cx="1516604" cy="36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L</a:t>
                </a:r>
                <a:r>
                  <a:rPr lang="en-US" altLang="en-US" sz="1800">
                    <a:latin typeface="+mn-lt"/>
                  </a:rPr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n/2</a:t>
                </a:r>
              </a:p>
            </p:txBody>
          </p:sp>
          <p:sp>
            <p:nvSpPr>
              <p:cNvPr id="17483" name="TextBox 7">
                <a:extLst>
                  <a:ext uri="{FF2B5EF4-FFF2-40B4-BE49-F238E27FC236}">
                    <a16:creationId xmlns:a16="http://schemas.microsoft.com/office/drawing/2014/main" id="{0AA80F65-57F2-D444-98AC-11C6A12D0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538168"/>
                <a:ext cx="1705739" cy="36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R</a:t>
                </a:r>
                <a:r>
                  <a:rPr lang="en-US" altLang="en-US" sz="1800">
                    <a:latin typeface="+mn-lt"/>
                  </a:rPr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n/2+1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17484" name="TextBox 8">
                <a:extLst>
                  <a:ext uri="{FF2B5EF4-FFF2-40B4-BE49-F238E27FC236}">
                    <a16:creationId xmlns:a16="http://schemas.microsoft.com/office/drawing/2014/main" id="{68B8DBC2-E56C-3C4D-AA2A-4B59FD75B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5080390"/>
                <a:ext cx="5576524" cy="46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+mn-lt"/>
                  </a:rPr>
                  <a:t>return</a:t>
                </a:r>
                <a:r>
                  <a:rPr lang="en-US" altLang="en-US" sz="1800">
                    <a:latin typeface="+mn-lt"/>
                  </a:rPr>
                  <a:t> MERGE </a:t>
                </a:r>
                <a:r>
                  <a:rPr lang="en-US" altLang="en-US" sz="2400">
                    <a:latin typeface="+mn-lt"/>
                  </a:rPr>
                  <a:t>( </a:t>
                </a:r>
                <a:r>
                  <a:rPr lang="en-US" altLang="en-US" sz="1800">
                    <a:solidFill>
                      <a:srgbClr val="0000FF"/>
                    </a:solidFill>
                    <a:latin typeface="+mn-lt"/>
                  </a:rPr>
                  <a:t>MergeSort</a:t>
                </a:r>
                <a:r>
                  <a:rPr lang="en-US" altLang="en-US" sz="1800">
                    <a:latin typeface="+mn-lt"/>
                  </a:rPr>
                  <a:t>(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L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 n/2</a:t>
                </a:r>
                <a:r>
                  <a:rPr lang="en-US" altLang="en-US" sz="1800">
                    <a:latin typeface="+mn-lt"/>
                  </a:rPr>
                  <a:t>), </a:t>
                </a:r>
                <a:r>
                  <a:rPr lang="en-US" altLang="en-US" sz="1800">
                    <a:solidFill>
                      <a:srgbClr val="0000FF"/>
                    </a:solidFill>
                    <a:latin typeface="+mn-lt"/>
                  </a:rPr>
                  <a:t>MergeSort</a:t>
                </a:r>
                <a:r>
                  <a:rPr lang="en-US" altLang="en-US" sz="1800">
                    <a:latin typeface="+mn-lt"/>
                  </a:rPr>
                  <a:t>(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R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 n/2</a:t>
                </a:r>
                <a:r>
                  <a:rPr lang="en-US" altLang="en-US" sz="1800">
                    <a:latin typeface="+mn-lt"/>
                  </a:rPr>
                  <a:t>) </a:t>
                </a:r>
                <a:r>
                  <a:rPr lang="en-US" altLang="en-US" sz="2400">
                    <a:latin typeface="+mn-lt"/>
                  </a:rPr>
                  <a:t>)</a:t>
                </a:r>
              </a:p>
            </p:txBody>
          </p:sp>
        </p:grp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478B6EAA-282C-BE49-8459-A0B4B637C6A9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639888"/>
            <a:ext cx="1179513" cy="368300"/>
            <a:chOff x="800190" y="1639190"/>
            <a:chExt cx="1179731" cy="369332"/>
          </a:xfrm>
        </p:grpSpPr>
        <p:sp>
          <p:nvSpPr>
            <p:cNvPr id="17476" name="TextBox 12">
              <a:extLst>
                <a:ext uri="{FF2B5EF4-FFF2-40B4-BE49-F238E27FC236}">
                  <a16:creationId xmlns:a16="http://schemas.microsoft.com/office/drawing/2014/main" id="{7F5A211F-FABC-3F4D-8387-308EA4262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17477" name="TextBox 14">
              <a:extLst>
                <a:ext uri="{FF2B5EF4-FFF2-40B4-BE49-F238E27FC236}">
                  <a16:creationId xmlns:a16="http://schemas.microsoft.com/office/drawing/2014/main" id="{945D2418-DFB9-504F-9E3A-B1D2DF7C5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51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5637C77E-B04E-7A42-8C0B-7192592D2628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1639888"/>
            <a:ext cx="1508125" cy="369332"/>
            <a:chOff x="2391657" y="1639190"/>
            <a:chExt cx="1508378" cy="370367"/>
          </a:xfrm>
        </p:grpSpPr>
        <p:sp>
          <p:nvSpPr>
            <p:cNvPr id="17474" name="TextBox 13">
              <a:extLst>
                <a:ext uri="{FF2B5EF4-FFF2-40B4-BE49-F238E27FC236}">
                  <a16:creationId xmlns:a16="http://schemas.microsoft.com/office/drawing/2014/main" id="{6A46F486-5FE4-4A48-A6FB-B1CB18A0D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511765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100</a:t>
              </a:r>
            </a:p>
          </p:txBody>
        </p:sp>
        <p:sp>
          <p:nvSpPr>
            <p:cNvPr id="17475" name="TextBox 15">
              <a:extLst>
                <a:ext uri="{FF2B5EF4-FFF2-40B4-BE49-F238E27FC236}">
                  <a16:creationId xmlns:a16="http://schemas.microsoft.com/office/drawing/2014/main" id="{3E3A1985-D439-1044-A111-9039727EC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</a:t>
              </a: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33370216-6771-344C-9002-D2C776EB79B3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39888"/>
            <a:ext cx="1268413" cy="368300"/>
            <a:chOff x="4994451" y="1639190"/>
            <a:chExt cx="1267757" cy="369332"/>
          </a:xfrm>
        </p:grpSpPr>
        <p:sp>
          <p:nvSpPr>
            <p:cNvPr id="17472" name="TextBox 16">
              <a:extLst>
                <a:ext uri="{FF2B5EF4-FFF2-40B4-BE49-F238E27FC236}">
                  <a16:creationId xmlns:a16="http://schemas.microsoft.com/office/drawing/2014/main" id="{DF0621CE-FE97-664F-8F92-B6CDC172B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17473" name="TextBox 17">
              <a:extLst>
                <a:ext uri="{FF2B5EF4-FFF2-40B4-BE49-F238E27FC236}">
                  <a16:creationId xmlns:a16="http://schemas.microsoft.com/office/drawing/2014/main" id="{2C34A516-5C32-444C-9FBA-7194BF05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8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41E29259-928E-BC46-966F-D0E3729143D9}"/>
              </a:ext>
            </a:extLst>
          </p:cNvPr>
          <p:cNvGrpSpPr>
            <a:grpSpLocks/>
          </p:cNvGrpSpPr>
          <p:nvPr/>
        </p:nvGrpSpPr>
        <p:grpSpPr bwMode="auto">
          <a:xfrm>
            <a:off x="6602413" y="1639888"/>
            <a:ext cx="1127125" cy="368300"/>
            <a:chOff x="6602135" y="1639190"/>
            <a:chExt cx="1126641" cy="369332"/>
          </a:xfrm>
        </p:grpSpPr>
        <p:sp>
          <p:nvSpPr>
            <p:cNvPr id="17470" name="TextBox 18">
              <a:extLst>
                <a:ext uri="{FF2B5EF4-FFF2-40B4-BE49-F238E27FC236}">
                  <a16:creationId xmlns:a16="http://schemas.microsoft.com/office/drawing/2014/main" id="{EA55FC5F-C473-8543-8858-6C516F86D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17471" name="TextBox 19">
              <a:extLst>
                <a:ext uri="{FF2B5EF4-FFF2-40B4-BE49-F238E27FC236}">
                  <a16:creationId xmlns:a16="http://schemas.microsoft.com/office/drawing/2014/main" id="{AA7F4AA7-FDDD-344D-AA0A-6B692FC57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61ADBD27-06C5-1B45-9C97-97347F03F6DB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1280923" cy="369332"/>
            <a:chOff x="800190" y="1639190"/>
            <a:chExt cx="1280663" cy="370367"/>
          </a:xfrm>
        </p:grpSpPr>
        <p:sp>
          <p:nvSpPr>
            <p:cNvPr id="17468" name="TextBox 26">
              <a:extLst>
                <a:ext uri="{FF2B5EF4-FFF2-40B4-BE49-F238E27FC236}">
                  <a16:creationId xmlns:a16="http://schemas.microsoft.com/office/drawing/2014/main" id="{43865981-83C0-484F-81A6-69DFBA109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402592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51</a:t>
              </a:r>
            </a:p>
          </p:txBody>
        </p:sp>
        <p:sp>
          <p:nvSpPr>
            <p:cNvPr id="17469" name="TextBox 27">
              <a:extLst>
                <a:ext uri="{FF2B5EF4-FFF2-40B4-BE49-F238E27FC236}">
                  <a16:creationId xmlns:a16="http://schemas.microsoft.com/office/drawing/2014/main" id="{E43A9C40-5843-F54E-AE61-B6C099F88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D19B595D-2748-D547-B131-9CB3D2553AB8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01875"/>
            <a:ext cx="1601556" cy="369332"/>
            <a:chOff x="2391657" y="1639190"/>
            <a:chExt cx="1601331" cy="370367"/>
          </a:xfrm>
        </p:grpSpPr>
        <p:sp>
          <p:nvSpPr>
            <p:cNvPr id="17466" name="TextBox 30">
              <a:extLst>
                <a:ext uri="{FF2B5EF4-FFF2-40B4-BE49-F238E27FC236}">
                  <a16:creationId xmlns:a16="http://schemas.microsoft.com/office/drawing/2014/main" id="{06160811-CEB6-8046-A8D5-3FFBF3AC4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</a:t>
              </a:r>
            </a:p>
          </p:txBody>
        </p:sp>
        <p:sp>
          <p:nvSpPr>
            <p:cNvPr id="17467" name="TextBox 31">
              <a:extLst>
                <a:ext uri="{FF2B5EF4-FFF2-40B4-BE49-F238E27FC236}">
                  <a16:creationId xmlns:a16="http://schemas.microsoft.com/office/drawing/2014/main" id="{0A0A5B93-62AB-C34F-8F99-040552865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511607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100</a:t>
              </a:r>
            </a:p>
          </p:txBody>
        </p: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3C2E71BD-DDA0-CA4A-AD58-144A284772D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768599"/>
            <a:ext cx="3204865" cy="369332"/>
            <a:chOff x="800190" y="2767925"/>
            <a:chExt cx="3204020" cy="370367"/>
          </a:xfrm>
        </p:grpSpPr>
        <p:sp>
          <p:nvSpPr>
            <p:cNvPr id="17462" name="TextBox 32">
              <a:extLst>
                <a:ext uri="{FF2B5EF4-FFF2-40B4-BE49-F238E27FC236}">
                  <a16:creationId xmlns:a16="http://schemas.microsoft.com/office/drawing/2014/main" id="{8545F9B7-CA53-9748-B4ED-6555E265D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17463" name="TextBox 33">
              <a:extLst>
                <a:ext uri="{FF2B5EF4-FFF2-40B4-BE49-F238E27FC236}">
                  <a16:creationId xmlns:a16="http://schemas.microsoft.com/office/drawing/2014/main" id="{AAE6A049-F352-0A48-BC34-B5A46E6B6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402568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</a:t>
              </a:r>
            </a:p>
          </p:txBody>
        </p:sp>
        <p:sp>
          <p:nvSpPr>
            <p:cNvPr id="17464" name="TextBox 34">
              <a:extLst>
                <a:ext uri="{FF2B5EF4-FFF2-40B4-BE49-F238E27FC236}">
                  <a16:creationId xmlns:a16="http://schemas.microsoft.com/office/drawing/2014/main" id="{82597A8D-BF30-F845-AC9D-7137F7346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402568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51</a:t>
              </a:r>
            </a:p>
          </p:txBody>
        </p:sp>
        <p:sp>
          <p:nvSpPr>
            <p:cNvPr id="17465" name="TextBox 35">
              <a:extLst>
                <a:ext uri="{FF2B5EF4-FFF2-40B4-BE49-F238E27FC236}">
                  <a16:creationId xmlns:a16="http://schemas.microsoft.com/office/drawing/2014/main" id="{D747A786-DF31-1E46-9A03-377706F33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51154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100</a:t>
              </a: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B1E6F04C-D653-4944-BA57-8FF1A346F39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3228975" cy="596900"/>
            <a:chOff x="800190" y="2301136"/>
            <a:chExt cx="3228124" cy="59729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49969D-EF72-2F43-91F7-6BCE2D004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16972E-22CD-EC42-980A-5DD45753FC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8A77BA-EE1D-3A4E-A197-7F64F809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42E322-33AC-C347-8E20-2883152C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BEFE5314-4130-7D4E-8D98-8FB019DE9CC3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1268413" cy="368300"/>
            <a:chOff x="4994451" y="1639190"/>
            <a:chExt cx="1267757" cy="369332"/>
          </a:xfrm>
        </p:grpSpPr>
        <p:sp>
          <p:nvSpPr>
            <p:cNvPr id="17456" name="TextBox 50">
              <a:extLst>
                <a:ext uri="{FF2B5EF4-FFF2-40B4-BE49-F238E27FC236}">
                  <a16:creationId xmlns:a16="http://schemas.microsoft.com/office/drawing/2014/main" id="{F6C0BBB4-0D23-9B4B-AD60-E56947216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17457" name="TextBox 51">
              <a:extLst>
                <a:ext uri="{FF2B5EF4-FFF2-40B4-BE49-F238E27FC236}">
                  <a16:creationId xmlns:a16="http://schemas.microsoft.com/office/drawing/2014/main" id="{4D66E320-C01E-3249-A0B0-163F94CE1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8</a:t>
              </a: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A34D44F9-87C1-914A-A858-36442BD1B89C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301875"/>
            <a:ext cx="1127125" cy="368300"/>
            <a:chOff x="6602135" y="1639190"/>
            <a:chExt cx="1126641" cy="369332"/>
          </a:xfrm>
        </p:grpSpPr>
        <p:sp>
          <p:nvSpPr>
            <p:cNvPr id="17454" name="TextBox 54">
              <a:extLst>
                <a:ext uri="{FF2B5EF4-FFF2-40B4-BE49-F238E27FC236}">
                  <a16:creationId xmlns:a16="http://schemas.microsoft.com/office/drawing/2014/main" id="{1C739E4D-11C9-0947-8A1E-DA789DCF6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17455" name="TextBox 55">
              <a:extLst>
                <a:ext uri="{FF2B5EF4-FFF2-40B4-BE49-F238E27FC236}">
                  <a16:creationId xmlns:a16="http://schemas.microsoft.com/office/drawing/2014/main" id="{F31D1AED-3D24-7B44-ABD5-D1BBCB924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4B2B84BE-D64F-ED4B-97D0-80FA59A45161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3228975" cy="596900"/>
            <a:chOff x="800190" y="2301136"/>
            <a:chExt cx="3228124" cy="5972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5B4148-00E0-C546-AC7A-80DD05488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8C7FD02-D54C-8044-BB84-5ED095590C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FB726EA-1844-5346-8945-9FBC7DEF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2BA752A-436E-544D-B645-953DEDAA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6" name="Group 61">
            <a:extLst>
              <a:ext uri="{FF2B5EF4-FFF2-40B4-BE49-F238E27FC236}">
                <a16:creationId xmlns:a16="http://schemas.microsoft.com/office/drawing/2014/main" id="{060A4DE2-1BDF-814F-9968-F0B44B320FB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811463"/>
            <a:ext cx="2994025" cy="369887"/>
            <a:chOff x="800190" y="2767925"/>
            <a:chExt cx="2994136" cy="369332"/>
          </a:xfrm>
        </p:grpSpPr>
        <p:sp>
          <p:nvSpPr>
            <p:cNvPr id="17446" name="TextBox 62">
              <a:extLst>
                <a:ext uri="{FF2B5EF4-FFF2-40B4-BE49-F238E27FC236}">
                  <a16:creationId xmlns:a16="http://schemas.microsoft.com/office/drawing/2014/main" id="{CFA1287F-0983-1540-8DEA-855A421B0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17447" name="TextBox 63">
              <a:extLst>
                <a:ext uri="{FF2B5EF4-FFF2-40B4-BE49-F238E27FC236}">
                  <a16:creationId xmlns:a16="http://schemas.microsoft.com/office/drawing/2014/main" id="{87D856D6-7D3B-CE4C-B575-CECF64FAD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17448" name="TextBox 64">
              <a:extLst>
                <a:ext uri="{FF2B5EF4-FFF2-40B4-BE49-F238E27FC236}">
                  <a16:creationId xmlns:a16="http://schemas.microsoft.com/office/drawing/2014/main" id="{5354E723-9EEB-1447-A2E8-28B0C47FF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17449" name="TextBox 65">
              <a:extLst>
                <a:ext uri="{FF2B5EF4-FFF2-40B4-BE49-F238E27FC236}">
                  <a16:creationId xmlns:a16="http://schemas.microsoft.com/office/drawing/2014/main" id="{B6154656-6B9D-8747-820F-4561AC9F5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8</a:t>
              </a: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E568A94B-AB7B-4B4C-88B3-7B8F3CEDE68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854325"/>
            <a:ext cx="7291388" cy="673100"/>
            <a:chOff x="800190" y="2854769"/>
            <a:chExt cx="7291315" cy="67204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968B300-B36D-A543-BF56-C6A4A737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DA7193-9EC6-9A4E-ADE6-CBB47F22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49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FF72673-346E-4D40-95CE-6AB42D38C6B2}"/>
                </a:ext>
              </a:extLst>
            </p:cNvPr>
            <p:cNvCxnSpPr>
              <a:cxnSpLocks noChangeShapeType="1"/>
              <a:endCxn id="17441" idx="3"/>
            </p:cNvCxnSpPr>
            <p:nvPr/>
          </p:nvCxnSpPr>
          <p:spPr bwMode="auto">
            <a:xfrm>
              <a:off x="3900547" y="3136903"/>
              <a:ext cx="481007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2FEE78D-A731-F54F-B075-65E5487FFA34}"/>
                </a:ext>
              </a:extLst>
            </p:cNvPr>
            <p:cNvCxnSpPr>
              <a:cxnSpLocks noChangeShapeType="1"/>
              <a:endCxn id="17441" idx="3"/>
            </p:cNvCxnSpPr>
            <p:nvPr/>
          </p:nvCxnSpPr>
          <p:spPr bwMode="auto">
            <a:xfrm rot="10800000" flipV="1">
              <a:off x="4381554" y="3136903"/>
              <a:ext cx="612769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83">
            <a:extLst>
              <a:ext uri="{FF2B5EF4-FFF2-40B4-BE49-F238E27FC236}">
                <a16:creationId xmlns:a16="http://schemas.microsoft.com/office/drawing/2014/main" id="{47162869-411C-8B46-89EF-8A6E8E6464BB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3321050"/>
            <a:ext cx="6402274" cy="390525"/>
            <a:chOff x="1386790" y="3320440"/>
            <a:chExt cx="6402786" cy="391044"/>
          </a:xfrm>
        </p:grpSpPr>
        <p:grpSp>
          <p:nvGrpSpPr>
            <p:cNvPr id="17432" name="Group 73">
              <a:extLst>
                <a:ext uri="{FF2B5EF4-FFF2-40B4-BE49-F238E27FC236}">
                  <a16:creationId xmlns:a16="http://schemas.microsoft.com/office/drawing/2014/main" id="{86E89658-63D8-4D4F-BF91-8C4A02CFE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790" y="3342152"/>
              <a:ext cx="2994136" cy="369332"/>
              <a:chOff x="800190" y="2767925"/>
              <a:chExt cx="2994136" cy="369332"/>
            </a:xfrm>
          </p:grpSpPr>
          <p:sp>
            <p:nvSpPr>
              <p:cNvPr id="17438" name="TextBox 74">
                <a:extLst>
                  <a:ext uri="{FF2B5EF4-FFF2-40B4-BE49-F238E27FC236}">
                    <a16:creationId xmlns:a16="http://schemas.microsoft.com/office/drawing/2014/main" id="{BCD6B366-7A46-B746-AF24-08B822DA2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1</a:t>
                </a:r>
              </a:p>
            </p:txBody>
          </p:sp>
          <p:sp>
            <p:nvSpPr>
              <p:cNvPr id="17439" name="TextBox 75">
                <a:extLst>
                  <a:ext uri="{FF2B5EF4-FFF2-40B4-BE49-F238E27FC236}">
                    <a16:creationId xmlns:a16="http://schemas.microsoft.com/office/drawing/2014/main" id="{70DBF978-5BC6-7440-80F7-A12E00772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2</a:t>
                </a:r>
              </a:p>
            </p:txBody>
          </p:sp>
          <p:sp>
            <p:nvSpPr>
              <p:cNvPr id="17440" name="TextBox 76">
                <a:extLst>
                  <a:ext uri="{FF2B5EF4-FFF2-40B4-BE49-F238E27FC236}">
                    <a16:creationId xmlns:a16="http://schemas.microsoft.com/office/drawing/2014/main" id="{CDACB6E4-6F35-2C46-9AA0-96400FF3F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3</a:t>
                </a:r>
              </a:p>
            </p:txBody>
          </p:sp>
          <p:sp>
            <p:nvSpPr>
              <p:cNvPr id="17441" name="TextBox 77">
                <a:extLst>
                  <a:ext uri="{FF2B5EF4-FFF2-40B4-BE49-F238E27FC236}">
                    <a16:creationId xmlns:a16="http://schemas.microsoft.com/office/drawing/2014/main" id="{B2FBC512-8D59-D045-A07F-5F5FE8327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4</a:t>
                </a:r>
              </a:p>
            </p:txBody>
          </p:sp>
        </p:grpSp>
        <p:grpSp>
          <p:nvGrpSpPr>
            <p:cNvPr id="17433" name="Group 78">
              <a:extLst>
                <a:ext uri="{FF2B5EF4-FFF2-40B4-BE49-F238E27FC236}">
                  <a16:creationId xmlns:a16="http://schemas.microsoft.com/office/drawing/2014/main" id="{EC531CCA-40D7-9542-8B0A-9F37973AE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5380" y="3320440"/>
              <a:ext cx="3204196" cy="369823"/>
              <a:chOff x="800190" y="2767925"/>
              <a:chExt cx="3204196" cy="369823"/>
            </a:xfrm>
          </p:grpSpPr>
          <p:sp>
            <p:nvSpPr>
              <p:cNvPr id="17434" name="TextBox 79">
                <a:extLst>
                  <a:ext uri="{FF2B5EF4-FFF2-40B4-BE49-F238E27FC236}">
                    <a16:creationId xmlns:a16="http://schemas.microsoft.com/office/drawing/2014/main" id="{22AE47FF-E044-014D-A553-5AE1E7F73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8</a:t>
                </a:r>
              </a:p>
            </p:txBody>
          </p:sp>
          <p:sp>
            <p:nvSpPr>
              <p:cNvPr id="17435" name="TextBox 80">
                <a:extLst>
                  <a:ext uri="{FF2B5EF4-FFF2-40B4-BE49-F238E27FC236}">
                    <a16:creationId xmlns:a16="http://schemas.microsoft.com/office/drawing/2014/main" id="{3E9EB0F2-229F-3D4F-A081-A92D9841C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19</a:t>
                </a:r>
              </a:p>
            </p:txBody>
          </p:sp>
          <p:sp>
            <p:nvSpPr>
              <p:cNvPr id="17436" name="TextBox 81">
                <a:extLst>
                  <a:ext uri="{FF2B5EF4-FFF2-40B4-BE49-F238E27FC236}">
                    <a16:creationId xmlns:a16="http://schemas.microsoft.com/office/drawing/2014/main" id="{7F13890E-5FDD-6B44-B816-F886B09C6B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51</a:t>
                </a:r>
              </a:p>
            </p:txBody>
          </p:sp>
          <p:sp>
            <p:nvSpPr>
              <p:cNvPr id="17437" name="TextBox 82">
                <a:extLst>
                  <a:ext uri="{FF2B5EF4-FFF2-40B4-BE49-F238E27FC236}">
                    <a16:creationId xmlns:a16="http://schemas.microsoft.com/office/drawing/2014/main" id="{CD625883-C523-DF4D-A4A8-3629BECAB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511720" cy="369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100</a:t>
                </a:r>
              </a:p>
            </p:txBody>
          </p:sp>
        </p:grpSp>
      </p:grpSp>
      <p:sp>
        <p:nvSpPr>
          <p:cNvPr id="17431" name="TextBox 5">
            <a:extLst>
              <a:ext uri="{FF2B5EF4-FFF2-40B4-BE49-F238E27FC236}">
                <a16:creationId xmlns:a16="http://schemas.microsoft.com/office/drawing/2014/main" id="{C31C1B7A-B1B8-434D-9A4F-42E4CB23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543425"/>
            <a:ext cx="2693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n = 1 </a:t>
            </a:r>
            <a:r>
              <a:rPr lang="en-US" altLang="en-US" sz="1800" b="1">
                <a:latin typeface="+mn-lt"/>
              </a:rPr>
              <a:t>return</a:t>
            </a:r>
            <a:r>
              <a:rPr lang="en-US" altLang="en-US" sz="1800">
                <a:latin typeface="+mn-lt"/>
              </a:rPr>
              <a:t> the order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  <a:latin typeface="+mn-lt"/>
              </a:rPr>
              <a:t>1</a:t>
            </a:r>
            <a:endParaRPr lang="en-US" altLang="en-US" sz="1800">
              <a:solidFill>
                <a:srgbClr val="C400C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4" grpId="0" animBg="1"/>
      <p:bldP spid="23" grpId="0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8E26C1-A162-6A48-A876-520D83B5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E73140AA-9F0F-464E-A83A-9DF75F9E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Correctness</a:t>
            </a: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AB551AE-EC04-C146-AE59-9751DDBE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n</a:t>
            </a:r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2F4E9D3B-7EE5-7E4C-9A68-CA5A0CCF8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 Numbers in sorted order</a:t>
            </a:r>
          </a:p>
        </p:txBody>
      </p:sp>
      <p:grpSp>
        <p:nvGrpSpPr>
          <p:cNvPr id="18437" name="Group 9">
            <a:extLst>
              <a:ext uri="{FF2B5EF4-FFF2-40B4-BE49-F238E27FC236}">
                <a16:creationId xmlns:a16="http://schemas.microsoft.com/office/drawing/2014/main" id="{1A40DC32-2312-A944-A187-3422385E3844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826795" cy="2676464"/>
            <a:chOff x="922677" y="2865881"/>
            <a:chExt cx="5826190" cy="2676113"/>
          </a:xfrm>
        </p:grpSpPr>
        <p:sp>
          <p:nvSpPr>
            <p:cNvPr id="18446" name="TextBox 4">
              <a:extLst>
                <a:ext uri="{FF2B5EF4-FFF2-40B4-BE49-F238E27FC236}">
                  <a16:creationId xmlns:a16="http://schemas.microsoft.com/office/drawing/2014/main" id="{8DB20E5E-8B53-C04E-AC07-33FFF1B6A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699392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a, n </a:t>
              </a:r>
              <a:r>
                <a:rPr lang="en-US" altLang="en-US" sz="1800">
                  <a:latin typeface="+mn-lt"/>
                </a:rPr>
                <a:t>)</a:t>
              </a:r>
            </a:p>
          </p:txBody>
        </p:sp>
        <p:sp>
          <p:nvSpPr>
            <p:cNvPr id="18447" name="TextBox 5">
              <a:extLst>
                <a:ext uri="{FF2B5EF4-FFF2-40B4-BE49-F238E27FC236}">
                  <a16:creationId xmlns:a16="http://schemas.microsoft.com/office/drawing/2014/main" id="{2B985A81-A1F1-5D4D-BE9C-8CD6F9CB6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571519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n = 2 </a:t>
              </a:r>
              <a:r>
                <a:rPr lang="en-US" altLang="en-US" sz="1800" b="1">
                  <a:latin typeface="+mn-lt"/>
                </a:rPr>
                <a:t>return</a:t>
              </a:r>
              <a:r>
                <a:rPr lang="en-US" altLang="en-US" sz="1800">
                  <a:latin typeface="+mn-lt"/>
                </a:rPr>
                <a:t> the order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)</a:t>
              </a:r>
            </a:p>
          </p:txBody>
        </p:sp>
        <p:sp>
          <p:nvSpPr>
            <p:cNvPr id="18448" name="TextBox 6">
              <a:extLst>
                <a:ext uri="{FF2B5EF4-FFF2-40B4-BE49-F238E27FC236}">
                  <a16:creationId xmlns:a16="http://schemas.microsoft.com/office/drawing/2014/main" id="{0D6F9120-7628-334B-A6E0-302B7FE13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516605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L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n/2</a:t>
              </a:r>
            </a:p>
          </p:txBody>
        </p:sp>
        <p:sp>
          <p:nvSpPr>
            <p:cNvPr id="18449" name="TextBox 7">
              <a:extLst>
                <a:ext uri="{FF2B5EF4-FFF2-40B4-BE49-F238E27FC236}">
                  <a16:creationId xmlns:a16="http://schemas.microsoft.com/office/drawing/2014/main" id="{1926008F-062D-9D43-9A23-39C5CB620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705739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</a:t>
              </a:r>
            </a:p>
          </p:txBody>
        </p:sp>
        <p:sp>
          <p:nvSpPr>
            <p:cNvPr id="18450" name="TextBox 8">
              <a:extLst>
                <a:ext uri="{FF2B5EF4-FFF2-40B4-BE49-F238E27FC236}">
                  <a16:creationId xmlns:a16="http://schemas.microsoft.com/office/drawing/2014/main" id="{068AD924-DE4D-6C43-A530-DD88A9BF1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576525" cy="46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+mn-lt"/>
                </a:rPr>
                <a:t>return</a:t>
              </a:r>
              <a:r>
                <a:rPr lang="en-US" altLang="en-US" sz="1800">
                  <a:latin typeface="+mn-lt"/>
                </a:rPr>
                <a:t> MERGE </a:t>
              </a:r>
              <a:r>
                <a:rPr lang="en-US" altLang="en-US" sz="2400">
                  <a:latin typeface="+mn-lt"/>
                </a:rPr>
                <a:t>(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),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 </a:t>
              </a:r>
              <a:r>
                <a:rPr lang="en-US" altLang="en-US" sz="2400">
                  <a:latin typeface="+mn-lt"/>
                </a:rPr>
                <a:t>)</a:t>
              </a:r>
            </a:p>
          </p:txBody>
        </p:sp>
      </p:grp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B620C76-C447-F840-899D-183BB9B6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2703513"/>
            <a:ext cx="1674812" cy="1312862"/>
          </a:xfrm>
          <a:prstGeom prst="cloudCallout">
            <a:avLst>
              <a:gd name="adj1" fmla="val -17593"/>
              <a:gd name="adj2" fmla="val 467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induction on </a:t>
            </a:r>
            <a:r>
              <a:rPr lang="en-US" dirty="0" err="1">
                <a:solidFill>
                  <a:srgbClr val="C400C4"/>
                </a:solidFill>
                <a:latin typeface="+mn-lt"/>
                <a:ea typeface="+mn-ea"/>
              </a:rPr>
              <a:t>n</a:t>
            </a:r>
            <a:endParaRPr lang="en-US" dirty="0">
              <a:solidFill>
                <a:srgbClr val="C400C4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E47B9-C1A8-F74E-A16A-10051454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124200"/>
            <a:ext cx="4519613" cy="1052513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956ED31-083F-EB42-B24C-92917177B28D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5145088"/>
            <a:ext cx="3835400" cy="466725"/>
            <a:chOff x="2685294" y="5145532"/>
            <a:chExt cx="3836507" cy="4667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33D7F-FD43-7443-8896-BFD4B673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294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37BD1-936E-8344-B35C-559A2FCC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788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B9A42C7-426E-6546-BA9F-505B875A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970588"/>
            <a:ext cx="5461000" cy="500062"/>
          </a:xfrm>
          <a:prstGeom prst="wedgeRoundRectCallout">
            <a:avLst>
              <a:gd name="adj1" fmla="val -46676"/>
              <a:gd name="adj2" fmla="val -150542"/>
              <a:gd name="adj3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Inductive step follows from correctness of MERGE</a:t>
            </a:r>
          </a:p>
        </p:txBody>
      </p:sp>
      <p:sp>
        <p:nvSpPr>
          <p:cNvPr id="18442" name="TextBox 5">
            <a:extLst>
              <a:ext uri="{FF2B5EF4-FFF2-40B4-BE49-F238E27FC236}">
                <a16:creationId xmlns:a16="http://schemas.microsoft.com/office/drawing/2014/main" id="{4D8F17F1-563E-5E4A-AC31-A805F928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93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n = 1 </a:t>
            </a:r>
            <a:r>
              <a:rPr lang="en-US" altLang="en-US" sz="1800" b="1">
                <a:latin typeface="+mn-lt"/>
              </a:rPr>
              <a:t>return</a:t>
            </a:r>
            <a:r>
              <a:rPr lang="en-US" altLang="en-US" sz="1800">
                <a:latin typeface="+mn-lt"/>
              </a:rPr>
              <a:t> the order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  <a:latin typeface="+mn-lt"/>
              </a:rPr>
              <a:t>1</a:t>
            </a:r>
            <a:endParaRPr lang="en-US" altLang="en-US" sz="1800">
              <a:solidFill>
                <a:srgbClr val="C400C4"/>
              </a:solidFill>
              <a:latin typeface="+mn-lt"/>
            </a:endParaRPr>
          </a:p>
        </p:txBody>
      </p:sp>
      <p:sp>
        <p:nvSpPr>
          <p:cNvPr id="18443" name="TextBox 20">
            <a:extLst>
              <a:ext uri="{FF2B5EF4-FFF2-40B4-BE49-F238E27FC236}">
                <a16:creationId xmlns:a16="http://schemas.microsoft.com/office/drawing/2014/main" id="{8856BA0D-F485-B243-BF69-CBD60509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794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Runtime analysis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7834</TotalTime>
  <Words>301</Words>
  <Application>Microsoft Macintosh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Garamond</vt:lpstr>
      <vt:lpstr>Office Theme</vt:lpstr>
      <vt:lpstr>Lecture 24</vt:lpstr>
      <vt:lpstr>1st project deadline THIS Friday</vt:lpstr>
      <vt:lpstr>Questions/Comments?</vt:lpstr>
      <vt:lpstr>Mergesort algorithm</vt:lpstr>
      <vt:lpstr>An example run</vt:lpstr>
      <vt:lpstr>Correctness</vt:lpstr>
      <vt:lpstr>Runtime analysis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38</cp:revision>
  <dcterms:created xsi:type="dcterms:W3CDTF">2011-11-02T01:29:14Z</dcterms:created>
  <dcterms:modified xsi:type="dcterms:W3CDTF">2024-10-28T16:29:14Z</dcterms:modified>
</cp:coreProperties>
</file>