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0" r:id="rId3"/>
    <p:sldId id="454" r:id="rId4"/>
    <p:sldId id="265" r:id="rId5"/>
    <p:sldId id="266" r:id="rId6"/>
    <p:sldId id="267" r:id="rId7"/>
    <p:sldId id="462" r:id="rId8"/>
    <p:sldId id="278" r:id="rId9"/>
    <p:sldId id="279" r:id="rId10"/>
    <p:sldId id="280" r:id="rId11"/>
    <p:sldId id="281" r:id="rId12"/>
    <p:sldId id="282" r:id="rId13"/>
    <p:sldId id="284" r:id="rId14"/>
    <p:sldId id="285" r:id="rId15"/>
    <p:sldId id="268" r:id="rId16"/>
    <p:sldId id="277" r:id="rId17"/>
    <p:sldId id="292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6"/>
    <p:restoredTop sz="94820"/>
  </p:normalViewPr>
  <p:slideViewPr>
    <p:cSldViewPr snapToGrid="0" snapToObjects="1">
      <p:cViewPr varScale="1">
        <p:scale>
          <a:sx n="114" d="100"/>
          <a:sy n="114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1AE76-8154-BE43-AB73-D98B9D7E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69A-AC9E-6447-AD92-7655AE60EE52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26C9-40F2-1A41-8ECB-2B888B4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818E-9B64-124A-9C68-0ECDDD81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DE04-EFC7-9E4E-8DE4-3558D8F4D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7C781-D077-9741-808E-CE4DF72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7377-CE13-DE41-9688-842076A35E8E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EF5A-8C4B-6048-BE60-10851A78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B0A4-4DB5-5144-940A-55FDCB6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31DC-7F4B-374B-871D-EC44B87E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6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2B8-3D35-B448-8C00-34134D4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BDCA-E72D-3C45-A317-3E7FBEE0EAF1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28C0-1106-494F-9C49-A59B11F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2FC5-9F65-9E43-A8BA-C17A3337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4CF0-0899-2B48-A612-30F47684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FC95-32D6-E743-8DDB-588578B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2F52-7EA4-D64D-9570-7013FE30A08A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89DE-B3A3-AF40-B71F-6EBDD3B9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C7AF-AC7E-C24E-89A3-94B74867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D00B-B788-994D-92B2-2B08F8673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2274-0917-6E40-A7A7-8E28DE2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D6A4-62A4-DB4D-A513-0EA463E242B0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6F88-CBFC-B746-8474-A08032C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0F2E-5B6D-7544-8358-0E3C870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2E53-1B9C-FB47-BBE0-2E568FDED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E51B39-025F-F94D-BFA2-53733ED6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A47-7A89-2442-AB95-DBADE48EB89E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1A1F9-A039-784D-83E0-08D4FA50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5CEC9-60B2-0046-B880-18D890F1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157A-0651-DA45-95C5-00FC67FE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93A20A-320A-F34F-B4E6-2B5F1439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CB9-A766-B047-9632-6145A29CD1B5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B79B0C-B602-7D47-A86E-F317521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F81FD4-D496-7640-B31D-3636D37D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0602-B56A-9045-99F1-CFDF01AD9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124081-9EE5-5D4A-8D6F-C7AB0A8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E28D-DC9E-F846-BB16-02DA784242FB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C3FE8E-C622-A14F-BE1D-C360D6B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B6252-2F70-894C-8C76-B8AA7EE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FE71-EA84-7840-92A5-1D7286DCB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C8AF8E-751A-4445-8759-44A1A73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A90-4557-4E41-B2BA-05413DD83C60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C26DC-1223-8447-AD67-77234309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C8B66-98A9-AE47-A15F-235F88D3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41A1C-D724-DA4F-B4D6-1F2936579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8AF9A-E7F5-4642-A731-FD3CF813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67AF-8E8E-624A-8D4A-093C72BF3AC4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CCF26D-9612-E241-A17D-0682366C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D0A6E-5559-954F-88E1-AD7598D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7814-DACC-1749-8908-796D4E32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4F441-88D0-C147-85B4-582AAD58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99BC-FFCE-7A4C-9C53-1BF5289A6D45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5F1FA2-65B2-AE48-879D-79CE30E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BA9B9-BBC4-AE4D-9E6A-1C46019E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D88-5BC3-F64D-A091-80792308A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C6A525-3657-1C4F-B6A8-21C4405667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25B650-1E75-1943-A053-B2EB54173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29A4-E1B2-8D4C-AC35-826A5655D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28EB7-7734-E64F-B10A-664031CA96F9}" type="datetime1">
              <a:rPr lang="en-US" altLang="en-US"/>
              <a:pPr>
                <a:defRPr/>
              </a:pPr>
              <a:t>10/29/24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8A56-AFFE-6543-9046-CCE827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CEB-DEE2-334F-ACFA-B6644DAF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FE8299-B03E-8D49-889C-CFF8E81DC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845A097-629F-E549-9C75-EF18236C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25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13727-E75E-A249-BDE2-FCB1C4C31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30,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853F74-EDFF-D34B-A33D-B324DF5AFDD8}"/>
              </a:ext>
            </a:extLst>
          </p:cNvPr>
          <p:cNvSpPr/>
          <p:nvPr/>
        </p:nvSpPr>
        <p:spPr>
          <a:xfrm>
            <a:off x="4597400" y="5624513"/>
            <a:ext cx="1219200" cy="49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AB654-0BCF-CF44-A2EC-DCEDA717C398}"/>
              </a:ext>
            </a:extLst>
          </p:cNvPr>
          <p:cNvSpPr/>
          <p:nvPr/>
        </p:nvSpPr>
        <p:spPr>
          <a:xfrm>
            <a:off x="3352800" y="5624513"/>
            <a:ext cx="1219200" cy="492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89A86473-60B5-E24C-8C62-19CA4BD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be horribly wrong in general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8E0853BF-8571-3E40-8155-CFDD9B4EC407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1347788"/>
            <a:ext cx="5699125" cy="2827337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473" name="TextBox 4">
              <a:extLst>
                <a:ext uri="{FF2B5EF4-FFF2-40B4-BE49-F238E27FC236}">
                  <a16:creationId xmlns:a16="http://schemas.microsoft.com/office/drawing/2014/main" id="{46115BA4-699F-144D-B8E1-0B6ABEB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505887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>
                  <a:latin typeface="+mn-lt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19474" name="TextBox 5">
              <a:extLst>
                <a:ext uri="{FF2B5EF4-FFF2-40B4-BE49-F238E27FC236}">
                  <a16:creationId xmlns:a16="http://schemas.microsoft.com/office/drawing/2014/main" id="{5A8AB89F-2C0B-D642-92E8-924864C0E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671975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0</a:t>
              </a:r>
            </a:p>
          </p:txBody>
        </p:sp>
        <p:sp>
          <p:nvSpPr>
            <p:cNvPr id="19475" name="TextBox 6">
              <a:extLst>
                <a:ext uri="{FF2B5EF4-FFF2-40B4-BE49-F238E27FC236}">
                  <a16:creationId xmlns:a16="http://schemas.microsoft.com/office/drawing/2014/main" id="{26392D2C-1D75-FC41-9F66-526163365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165751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2</a:t>
              </a:r>
              <a:r>
                <a:rPr lang="en-US" altLang="en-US" sz="1800">
                  <a:latin typeface="+mn-lt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2</a:t>
              </a:r>
            </a:p>
          </p:txBody>
        </p:sp>
        <p:sp>
          <p:nvSpPr>
            <p:cNvPr id="19476" name="TextBox 7">
              <a:extLst>
                <a:ext uri="{FF2B5EF4-FFF2-40B4-BE49-F238E27FC236}">
                  <a16:creationId xmlns:a16="http://schemas.microsoft.com/office/drawing/2014/main" id="{6C1443B7-F329-3547-B399-2767DF56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587456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</a:t>
              </a:r>
            </a:p>
          </p:txBody>
        </p:sp>
        <p:sp>
          <p:nvSpPr>
            <p:cNvPr id="19477" name="TextBox 8">
              <a:extLst>
                <a:ext uri="{FF2B5EF4-FFF2-40B4-BE49-F238E27FC236}">
                  <a16:creationId xmlns:a16="http://schemas.microsoft.com/office/drawing/2014/main" id="{1A8BA3BA-B886-CE46-95D7-E3A50DA78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776630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n</a:t>
              </a:r>
            </a:p>
          </p:txBody>
        </p:sp>
        <p:sp>
          <p:nvSpPr>
            <p:cNvPr id="19478" name="TextBox 9">
              <a:extLst>
                <a:ext uri="{FF2B5EF4-FFF2-40B4-BE49-F238E27FC236}">
                  <a16:creationId xmlns:a16="http://schemas.microsoft.com/office/drawing/2014/main" id="{0310FC03-643F-7847-A13E-8B96923D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4894982" cy="36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, [n/2]</a:t>
              </a:r>
              <a:r>
                <a:rPr lang="en-US" altLang="en-US" sz="1800">
                  <a:latin typeface="+mn-lt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n- [n/2]</a:t>
              </a:r>
              <a:r>
                <a:rPr lang="en-US" altLang="en-US" sz="1800">
                  <a:latin typeface="+mn-lt"/>
                </a:rPr>
                <a:t>)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F1895-1A46-FC46-A53A-67B0F416FB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36073" y="4391891"/>
            <a:ext cx="6968836" cy="8432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70C22-54A1-414C-B087-4B9D45070E33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5618163"/>
            <a:ext cx="2438400" cy="504825"/>
            <a:chOff x="3352800" y="5617474"/>
            <a:chExt cx="2438400" cy="5051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656C2F-74B8-CA4D-8ECD-684B0D317374}"/>
                </a:ext>
              </a:extLst>
            </p:cNvPr>
            <p:cNvSpPr/>
            <p:nvPr/>
          </p:nvSpPr>
          <p:spPr>
            <a:xfrm>
              <a:off x="3352800" y="5617474"/>
              <a:ext cx="2438400" cy="498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582EB8-1804-034F-94C4-65D11E7C97C7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572000" y="5617474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DE41D7-3396-D241-9C9F-F59A15AACE7A}"/>
                </a:ext>
              </a:extLst>
            </p:cNvPr>
            <p:cNvCxnSpPr/>
            <p:nvPr/>
          </p:nvCxnSpPr>
          <p:spPr>
            <a:xfrm>
              <a:off x="3949700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506A53-5A65-8449-BB72-9016581F0CFF}"/>
                </a:ext>
              </a:extLst>
            </p:cNvPr>
            <p:cNvCxnSpPr/>
            <p:nvPr/>
          </p:nvCxnSpPr>
          <p:spPr>
            <a:xfrm>
              <a:off x="5127625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16">
              <a:extLst>
                <a:ext uri="{FF2B5EF4-FFF2-40B4-BE49-F238E27FC236}">
                  <a16:creationId xmlns:a16="http://schemas.microsoft.com/office/drawing/2014/main" id="{10612104-7E1D-5940-812F-A039C3715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041" y="5677948"/>
              <a:ext cx="293670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</a:t>
              </a:r>
            </a:p>
          </p:txBody>
        </p:sp>
        <p:sp>
          <p:nvSpPr>
            <p:cNvPr id="19469" name="TextBox 17">
              <a:extLst>
                <a:ext uri="{FF2B5EF4-FFF2-40B4-BE49-F238E27FC236}">
                  <a16:creationId xmlns:a16="http://schemas.microsoft.com/office/drawing/2014/main" id="{DB521359-2D33-1443-89DA-ADD62BA2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203" y="5688571"/>
              <a:ext cx="293670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6</a:t>
              </a:r>
            </a:p>
          </p:txBody>
        </p:sp>
        <p:sp>
          <p:nvSpPr>
            <p:cNvPr id="19470" name="TextBox 18">
              <a:extLst>
                <a:ext uri="{FF2B5EF4-FFF2-40B4-BE49-F238E27FC236}">
                  <a16:creationId xmlns:a16="http://schemas.microsoft.com/office/drawing/2014/main" id="{A08E7937-0659-1945-8188-43997FCF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8425" y="5690712"/>
              <a:ext cx="293670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19471" name="TextBox 19">
              <a:extLst>
                <a:ext uri="{FF2B5EF4-FFF2-40B4-BE49-F238E27FC236}">
                  <a16:creationId xmlns:a16="http://schemas.microsoft.com/office/drawing/2014/main" id="{F8A0DD6D-F0B8-8844-956B-66B63CA5C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807" y="5695270"/>
              <a:ext cx="293670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</p:grp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AEB56C1F-21A0-4B43-AA32-62ACC5A39F9B}"/>
              </a:ext>
            </a:extLst>
          </p:cNvPr>
          <p:cNvSpPr/>
          <p:nvPr/>
        </p:nvSpPr>
        <p:spPr>
          <a:xfrm>
            <a:off x="6442075" y="5618163"/>
            <a:ext cx="2244725" cy="782637"/>
          </a:xfrm>
          <a:prstGeom prst="wedgeRectCallout">
            <a:avLst>
              <a:gd name="adj1" fmla="val -73302"/>
              <a:gd name="adj2" fmla="val -15322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All 4 “crossing” pairs are inversions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00F42D8-DAC7-054B-A21C-5D8F09E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 case: “crossing inversions”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30A3CDF4-FEDE-1A49-908C-92552BA53274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1333500"/>
            <a:ext cx="5699125" cy="2825750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7B6D1CEC-5C81-C64F-B4D3-E87594531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505887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>
                  <a:latin typeface="+mn-lt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20493" name="TextBox 5">
              <a:extLst>
                <a:ext uri="{FF2B5EF4-FFF2-40B4-BE49-F238E27FC236}">
                  <a16:creationId xmlns:a16="http://schemas.microsoft.com/office/drawing/2014/main" id="{B60C6C5A-5404-7548-95FC-BFAB7DEC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67197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0</a:t>
              </a:r>
            </a:p>
          </p:txBody>
        </p:sp>
        <p:sp>
          <p:nvSpPr>
            <p:cNvPr id="20494" name="TextBox 6">
              <a:extLst>
                <a:ext uri="{FF2B5EF4-FFF2-40B4-BE49-F238E27FC236}">
                  <a16:creationId xmlns:a16="http://schemas.microsoft.com/office/drawing/2014/main" id="{7D8811DF-C042-C94D-A9A2-8490C45C5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165751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2</a:t>
              </a:r>
              <a:r>
                <a:rPr lang="en-US" altLang="en-US" sz="1800">
                  <a:latin typeface="+mn-lt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2</a:t>
              </a:r>
            </a:p>
          </p:txBody>
        </p:sp>
        <p:sp>
          <p:nvSpPr>
            <p:cNvPr id="20495" name="TextBox 7">
              <a:extLst>
                <a:ext uri="{FF2B5EF4-FFF2-40B4-BE49-F238E27FC236}">
                  <a16:creationId xmlns:a16="http://schemas.microsoft.com/office/drawing/2014/main" id="{7F6D3F22-990C-0F4B-99F1-08BB11AAE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587456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</a:t>
              </a:r>
            </a:p>
          </p:txBody>
        </p:sp>
        <p:sp>
          <p:nvSpPr>
            <p:cNvPr id="20496" name="TextBox 8">
              <a:extLst>
                <a:ext uri="{FF2B5EF4-FFF2-40B4-BE49-F238E27FC236}">
                  <a16:creationId xmlns:a16="http://schemas.microsoft.com/office/drawing/2014/main" id="{B0E5C6BB-0C09-1B48-B472-A3AF2B3C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776630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n</a:t>
              </a:r>
            </a:p>
          </p:txBody>
        </p:sp>
        <p:sp>
          <p:nvSpPr>
            <p:cNvPr id="20497" name="TextBox 9">
              <a:extLst>
                <a:ext uri="{FF2B5EF4-FFF2-40B4-BE49-F238E27FC236}">
                  <a16:creationId xmlns:a16="http://schemas.microsoft.com/office/drawing/2014/main" id="{9D961549-F37C-D64B-A3C1-46EC4174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4894982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, [n/2]</a:t>
              </a:r>
              <a:r>
                <a:rPr lang="en-US" altLang="en-US" sz="1800">
                  <a:latin typeface="+mn-lt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n- [n/2]</a:t>
              </a:r>
              <a:r>
                <a:rPr lang="en-US" altLang="en-US" sz="1800">
                  <a:latin typeface="+mn-lt"/>
                </a:rPr>
                <a:t>)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222875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222875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091782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FDA6D6-9B43-2246-AFDB-B1E78B6CF68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322763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0BAB333D-4297-2743-896B-F1986A2E44FF}"/>
              </a:ext>
            </a:extLst>
          </p:cNvPr>
          <p:cNvSpPr/>
          <p:nvPr/>
        </p:nvSpPr>
        <p:spPr>
          <a:xfrm>
            <a:off x="7037388" y="1417638"/>
            <a:ext cx="1843087" cy="2270125"/>
          </a:xfrm>
          <a:prstGeom prst="wedgeRectCallout">
            <a:avLst>
              <a:gd name="adj1" fmla="val -70457"/>
              <a:gd name="adj2" fmla="val 8080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Are </a:t>
            </a:r>
            <a:r>
              <a:rPr lang="en-US" sz="3200" dirty="0" err="1"/>
              <a:t>a</a:t>
            </a:r>
            <a:r>
              <a:rPr lang="en-US" sz="3200" baseline="-25000" dirty="0" err="1"/>
              <a:t>L</a:t>
            </a:r>
            <a:r>
              <a:rPr lang="en-US" sz="3200" dirty="0"/>
              <a:t> and </a:t>
            </a:r>
            <a:r>
              <a:rPr lang="en-US" sz="3200" dirty="0" err="1"/>
              <a:t>a</a:t>
            </a:r>
            <a:r>
              <a:rPr lang="en-US" sz="3200" baseline="-25000" dirty="0" err="1"/>
              <a:t>R</a:t>
            </a:r>
            <a:r>
              <a:rPr lang="en-US" sz="3200" dirty="0"/>
              <a:t> sorted?</a:t>
            </a:r>
          </a:p>
        </p:txBody>
      </p: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2EC7E27F-FDE4-AC4D-91EE-0912433AC644}"/>
              </a:ext>
            </a:extLst>
          </p:cNvPr>
          <p:cNvSpPr/>
          <p:nvPr/>
        </p:nvSpPr>
        <p:spPr>
          <a:xfrm>
            <a:off x="4572000" y="2082800"/>
            <a:ext cx="1735138" cy="847725"/>
          </a:xfrm>
          <a:prstGeom prst="cloudCallout">
            <a:avLst>
              <a:gd name="adj1" fmla="val 112467"/>
              <a:gd name="adj2" fmla="val 59233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E3C01B-6A9F-ED4A-9DB2-BE15B2FA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2008188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C52B3B-3E8D-4D4E-94AC-4B02F8E1889A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1697038"/>
            <a:ext cx="1863525" cy="504825"/>
            <a:chOff x="3368351" y="1696638"/>
            <a:chExt cx="1863689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530503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7">
              <a:extLst>
                <a:ext uri="{FF2B5EF4-FFF2-40B4-BE49-F238E27FC236}">
                  <a16:creationId xmlns:a16="http://schemas.microsoft.com/office/drawing/2014/main" id="{C25B0549-BA4B-A24E-98FF-92601F6D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293696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5</a:t>
              </a:r>
            </a:p>
          </p:txBody>
        </p:sp>
        <p:sp>
          <p:nvSpPr>
            <p:cNvPr id="21522" name="TextBox 8">
              <a:extLst>
                <a:ext uri="{FF2B5EF4-FFF2-40B4-BE49-F238E27FC236}">
                  <a16:creationId xmlns:a16="http://schemas.microsoft.com/office/drawing/2014/main" id="{53C6F006-5A59-F54A-90EA-D9510B62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293696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6</a:t>
              </a:r>
            </a:p>
          </p:txBody>
        </p:sp>
        <p:sp>
          <p:nvSpPr>
            <p:cNvPr id="21523" name="TextBox 12">
              <a:extLst>
                <a:ext uri="{FF2B5EF4-FFF2-40B4-BE49-F238E27FC236}">
                  <a16:creationId xmlns:a16="http://schemas.microsoft.com/office/drawing/2014/main" id="{91828A7C-256C-7F4F-B742-64683B55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18137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59705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19">
            <a:extLst>
              <a:ext uri="{FF2B5EF4-FFF2-40B4-BE49-F238E27FC236}">
                <a16:creationId xmlns:a16="http://schemas.microsoft.com/office/drawing/2014/main" id="{97DCA4E0-8F14-1247-A86B-F9B2C85D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67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</a:p>
        </p:txBody>
      </p:sp>
      <p:sp>
        <p:nvSpPr>
          <p:cNvPr id="21510" name="TextBox 20">
            <a:extLst>
              <a:ext uri="{FF2B5EF4-FFF2-40B4-BE49-F238E27FC236}">
                <a16:creationId xmlns:a16="http://schemas.microsoft.com/office/drawing/2014/main" id="{14809B1B-0D1D-6946-86E2-87701A14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375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DD46D-9980-1140-AD2D-0DFED245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1768475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1</a:t>
            </a:r>
          </a:p>
        </p:txBody>
      </p:sp>
      <p:sp>
        <p:nvSpPr>
          <p:cNvPr id="21512" name="TextBox 22">
            <a:extLst>
              <a:ext uri="{FF2B5EF4-FFF2-40B4-BE49-F238E27FC236}">
                <a16:creationId xmlns:a16="http://schemas.microsoft.com/office/drawing/2014/main" id="{C78CA6F8-266B-5149-87B8-DBC8E0DF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183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is sorted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23AD23AF-BE8B-8D4C-B2CE-5FC3E99C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154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element is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is larger than first/only element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78008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481920-DF18-3A46-9528-7DD69966B9BD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534025"/>
            <a:ext cx="1839913" cy="506413"/>
            <a:chOff x="3527828" y="5534459"/>
            <a:chExt cx="1838965" cy="506122"/>
          </a:xfrm>
        </p:grpSpPr>
        <p:sp>
          <p:nvSpPr>
            <p:cNvPr id="21517" name="TextBox 26">
              <a:extLst>
                <a:ext uri="{FF2B5EF4-FFF2-40B4-BE49-F238E27FC236}">
                  <a16:creationId xmlns:a16="http://schemas.microsoft.com/office/drawing/2014/main" id="{81E8DFF4-C41D-ED4A-9F99-5D7F54952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1646910" cy="36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size of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183896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EA341DF-71BF-814C-8B3B-9C5A513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5222875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6BAB7F-87AB-E047-A208-72B070A0E3B6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97038"/>
            <a:ext cx="1863525" cy="504825"/>
            <a:chOff x="3368351" y="1696638"/>
            <a:chExt cx="1863689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433657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7">
              <a:extLst>
                <a:ext uri="{FF2B5EF4-FFF2-40B4-BE49-F238E27FC236}">
                  <a16:creationId xmlns:a16="http://schemas.microsoft.com/office/drawing/2014/main" id="{C7FE33E7-863B-3A4C-9822-53E1A0E0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293696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5</a:t>
              </a:r>
            </a:p>
          </p:txBody>
        </p:sp>
        <p:sp>
          <p:nvSpPr>
            <p:cNvPr id="22546" name="TextBox 8">
              <a:extLst>
                <a:ext uri="{FF2B5EF4-FFF2-40B4-BE49-F238E27FC236}">
                  <a16:creationId xmlns:a16="http://schemas.microsoft.com/office/drawing/2014/main" id="{7EDF0549-24CB-0548-A976-82202333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293696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6</a:t>
              </a:r>
            </a:p>
          </p:txBody>
        </p:sp>
        <p:sp>
          <p:nvSpPr>
            <p:cNvPr id="22547" name="TextBox 12">
              <a:extLst>
                <a:ext uri="{FF2B5EF4-FFF2-40B4-BE49-F238E27FC236}">
                  <a16:creationId xmlns:a16="http://schemas.microsoft.com/office/drawing/2014/main" id="{92ACA7BF-5547-9048-AFEF-BCAA8962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18137" cy="36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27701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19">
            <a:extLst>
              <a:ext uri="{FF2B5EF4-FFF2-40B4-BE49-F238E27FC236}">
                <a16:creationId xmlns:a16="http://schemas.microsoft.com/office/drawing/2014/main" id="{8CE32E31-526A-4240-B6CE-A6609717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67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</a:p>
        </p:txBody>
      </p:sp>
      <p:sp>
        <p:nvSpPr>
          <p:cNvPr id="22534" name="TextBox 20">
            <a:extLst>
              <a:ext uri="{FF2B5EF4-FFF2-40B4-BE49-F238E27FC236}">
                <a16:creationId xmlns:a16="http://schemas.microsoft.com/office/drawing/2014/main" id="{BDC8D699-2301-7E41-B252-77464C03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375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39EF6-AD1A-3C44-8AE1-311A9BFB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68475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1</a:t>
            </a:r>
          </a:p>
        </p:txBody>
      </p:sp>
      <p:sp>
        <p:nvSpPr>
          <p:cNvPr id="22536" name="TextBox 22">
            <a:extLst>
              <a:ext uri="{FF2B5EF4-FFF2-40B4-BE49-F238E27FC236}">
                <a16:creationId xmlns:a16="http://schemas.microsoft.com/office/drawing/2014/main" id="{B4712704-E725-9345-88B1-B71A7CBE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1911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is sorted</a:t>
            </a:r>
          </a:p>
        </p:txBody>
      </p:sp>
      <p:sp>
        <p:nvSpPr>
          <p:cNvPr id="22537" name="TextBox 23">
            <a:extLst>
              <a:ext uri="{FF2B5EF4-FFF2-40B4-BE49-F238E27FC236}">
                <a16:creationId xmlns:a16="http://schemas.microsoft.com/office/drawing/2014/main" id="{2AAA8FA3-9194-A84D-886F-C6D9C15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287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First/only element is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is smaller than first element in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92613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A0AE63-F1AE-9042-98C5-0AADB730FCC6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5521325"/>
            <a:ext cx="979488" cy="504825"/>
            <a:chOff x="3527828" y="5534459"/>
            <a:chExt cx="979755" cy="506122"/>
          </a:xfrm>
        </p:grpSpPr>
        <p:sp>
          <p:nvSpPr>
            <p:cNvPr id="22541" name="TextBox 26">
              <a:extLst>
                <a:ext uri="{FF2B5EF4-FFF2-40B4-BE49-F238E27FC236}">
                  <a16:creationId xmlns:a16="http://schemas.microsoft.com/office/drawing/2014/main" id="{8F0C1188-3281-5B41-911A-BEF8C6BBF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904468" cy="37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0</a:t>
              </a:r>
              <a:endParaRPr lang="en-US" altLang="en-US" sz="1800" baseline="-2500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97975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4789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latin typeface="+mn-lt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4922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1800">
                <a:latin typeface="+mn-lt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+mn-lt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300"/>
            <a:chOff x="2008911" y="1683519"/>
            <a:chExt cx="4405744" cy="9196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224"/>
              <a:ext cx="1863694" cy="505014"/>
              <a:chOff x="3368351" y="1696224"/>
              <a:chExt cx="1863694" cy="505014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293699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293699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18142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67444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375461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293699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300"/>
            <a:chOff x="2770906" y="1683519"/>
            <a:chExt cx="4890664" cy="9196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224"/>
              <a:ext cx="1863766" cy="505014"/>
              <a:chOff x="3368351" y="1696224"/>
              <a:chExt cx="1863766" cy="50501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293740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293740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18214" cy="36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67495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375513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293740" cy="369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680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+mn-lt"/>
              </a:rPr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latin typeface="+mn-lt"/>
              </a:rPr>
              <a:t>“</a:t>
            </a:r>
            <a:r>
              <a:rPr lang="en-US" altLang="ja-JP" sz="2000">
                <a:latin typeface="+mn-lt"/>
              </a:rPr>
              <a:t>Patch up</a:t>
            </a:r>
            <a:r>
              <a:rPr lang="ja-JP" altLang="en-US" sz="2000">
                <a:latin typeface="+mn-lt"/>
              </a:rPr>
              <a:t>”</a:t>
            </a:r>
            <a:r>
              <a:rPr lang="en-US" altLang="ja-JP" sz="2000">
                <a:latin typeface="+mn-lt"/>
              </a:rPr>
              <a:t> the solutions to the sub-problems for the final solution</a:t>
            </a:r>
            <a:endParaRPr lang="en-US" altLang="en-US" sz="2000">
              <a:latin typeface="+mn-lt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237015" cy="37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MergeSortCount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a, n 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 = 2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( a1 &gt; a2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2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2"/>
            <a:ext cx="3306116" cy="369332"/>
            <a:chOff x="1172029" y="4016144"/>
            <a:chExt cx="3305616" cy="368825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516533" cy="36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705658" cy="36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91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L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R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,a</a:t>
            </a:r>
            <a:r>
              <a:rPr lang="en-US" altLang="en-US" sz="1800">
                <a:latin typeface="+mn-lt"/>
              </a:rPr>
              <a:t>)</a:t>
            </a:r>
            <a:endParaRPr lang="en-US" altLang="en-US" sz="2400">
              <a:latin typeface="+mn-lt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6"/>
            <a:ext cx="3419590" cy="890785"/>
            <a:chOff x="1197215" y="4556218"/>
            <a:chExt cx="3420074" cy="891261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96026" cy="36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)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MergeSortCount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420074" cy="36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)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0000FF"/>
                  </a:solidFill>
                  <a:latin typeface="+mn-lt"/>
                </a:rPr>
                <a:t>MergeSortCount</a:t>
              </a:r>
              <a:r>
                <a:rPr lang="en-US" altLang="en-US" sz="1800">
                  <a:latin typeface="+mn-lt"/>
                </a:rPr>
                <a:t>(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  <a:latin typeface="+mn-lt"/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  <a:latin typeface="+mn-lt"/>
                </a:rPr>
                <a:t>, n/2</a:t>
              </a:r>
              <a:r>
                <a:rPr lang="en-US" altLang="en-US" sz="1800">
                  <a:latin typeface="+mn-lt"/>
                </a:rPr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31950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  <a:latin typeface="+mn-lt"/>
              </a:rPr>
              <a:t>(c, a) </a:t>
            </a:r>
            <a:r>
              <a:rPr lang="en-US" altLang="en-US" sz="1800">
                <a:latin typeface="+mn-lt"/>
              </a:rPr>
              <a:t>=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MERGE-COUNT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L</a:t>
            </a:r>
            <a:r>
              <a:rPr lang="en-US" altLang="en-US" sz="1800">
                <a:solidFill>
                  <a:srgbClr val="C400C4"/>
                </a:solidFill>
                <a:latin typeface="+mn-lt"/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48" y="2540000"/>
            <a:ext cx="2058577" cy="888916"/>
            <a:chOff x="6990635" y="2540201"/>
            <a:chExt cx="2058500" cy="888715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936440" cy="36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T(2)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2058500" cy="36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T(n)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A300A3"/>
                  </a:solidFill>
                  <a:latin typeface="+mn-lt"/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3409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n = 1 </a:t>
            </a:r>
            <a:r>
              <a:rPr lang="en-US" altLang="en-US" sz="1800" b="1">
                <a:latin typeface="+mn-lt"/>
              </a:rPr>
              <a:t>return</a:t>
            </a:r>
            <a:r>
              <a:rPr lang="en-US" altLang="en-US" sz="1800">
                <a:latin typeface="+mn-lt"/>
              </a:rPr>
              <a:t> 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( 0 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  <a:latin typeface="+mn-lt"/>
              </a:rPr>
              <a:t>1</a:t>
            </a:r>
            <a:r>
              <a:rPr lang="en-US" altLang="en-US" sz="1800">
                <a:solidFill>
                  <a:srgbClr val="A300A3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685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2400">
                <a:latin typeface="+mn-lt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1</a:t>
            </a:r>
            <a:r>
              <a:rPr lang="en-US" altLang="en-US" sz="2400">
                <a:latin typeface="+mn-lt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787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400">
                <a:latin typeface="+mn-lt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1</a:t>
            </a:r>
            <a:r>
              <a:rPr lang="en-US" altLang="en-US" sz="2400">
                <a:latin typeface="+mn-lt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59462" cy="36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c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i,j </a:t>
              </a:r>
              <a:r>
                <a:rPr lang="en-US" altLang="en-US" sz="1800">
                  <a:latin typeface="+mn-lt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A7C9F20-DFF0-95BD-966B-ED471472832F}"/>
              </a:ext>
            </a:extLst>
          </p:cNvPr>
          <p:cNvGrpSpPr/>
          <p:nvPr/>
        </p:nvGrpSpPr>
        <p:grpSpPr>
          <a:xfrm>
            <a:off x="1544638" y="3630613"/>
            <a:ext cx="941571" cy="1043067"/>
            <a:chOff x="1544638" y="3630613"/>
            <a:chExt cx="941571" cy="104306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4638" y="3630613"/>
                  <a:ext cx="89389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latin typeface="+mn-lt"/>
                    </a:rPr>
                    <a:t>if 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+mn-lt"/>
                    </a:rPr>
                    <a:t>l</a:t>
                  </a:r>
                  <a:r>
                    <a:rPr lang="en-US" altLang="en-US" sz="1800" baseline="-25000" dirty="0">
                      <a:solidFill>
                        <a:srgbClr val="7030A0"/>
                      </a:solidFill>
                      <a:latin typeface="+mn-lt"/>
                    </a:rPr>
                    <a:t>i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7030A0"/>
                          </a:solidFill>
                          <a:latin typeface="+mn-lt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en-US" sz="1800" dirty="0">
                      <a:latin typeface="+mn-lt"/>
                    </a:rPr>
                    <a:t> </a:t>
                  </a:r>
                  <a:r>
                    <a:rPr lang="en-US" altLang="en-US" sz="1800" dirty="0" err="1">
                      <a:solidFill>
                        <a:srgbClr val="7030A0"/>
                      </a:solidFill>
                      <a:latin typeface="+mn-lt"/>
                    </a:rPr>
                    <a:t>r</a:t>
                  </a:r>
                  <a:r>
                    <a:rPr lang="en-US" altLang="en-US" sz="1800" baseline="-25000" dirty="0" err="1">
                      <a:solidFill>
                        <a:srgbClr val="7030A0"/>
                      </a:solidFill>
                      <a:latin typeface="+mn-lt"/>
                    </a:rPr>
                    <a:t>j</a:t>
                  </a:r>
                  <a:endParaRPr lang="en-US" altLang="en-US" sz="1800" baseline="-25000" dirty="0">
                    <a:solidFill>
                      <a:srgbClr val="7030A0"/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638" y="3630613"/>
                  <a:ext cx="893899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5634" t="-10345" r="-1408" b="-275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70" name="TextBox 8">
              <a:extLst>
                <a:ext uri="{FF2B5EF4-FFF2-40B4-BE49-F238E27FC236}">
                  <a16:creationId xmlns:a16="http://schemas.microsoft.com/office/drawing/2014/main" id="{19BD4E0E-4E18-BE4E-9B97-8BAC8EE43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59" y="4304348"/>
              <a:ext cx="6030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>
                  <a:solidFill>
                    <a:srgbClr val="7030A0"/>
                  </a:solidFill>
                  <a:latin typeface="+mn-lt"/>
                </a:rPr>
                <a:t>i</a:t>
              </a:r>
              <a:r>
                <a:rPr lang="en-US" altLang="en-US" sz="1800" dirty="0">
                  <a:solidFill>
                    <a:srgbClr val="7030A0"/>
                  </a:solidFill>
                  <a:latin typeface="+mn-lt"/>
                </a:rPr>
                <a:t> ++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515085" cy="36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n-lt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603285" cy="369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c</a:t>
              </a:r>
              <a:r>
                <a:rPr lang="en-US" altLang="en-US" sz="1800">
                  <a:latin typeface="+mn-lt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4"/>
            <a:chOff x="791282" y="3096304"/>
            <a:chExt cx="2379749" cy="36988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891430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7"/>
            <a:ext cx="4044950" cy="944133"/>
            <a:chOff x="4987610" y="3494392"/>
            <a:chExt cx="4045265" cy="944455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285" y="3494392"/>
              <a:ext cx="2438590" cy="504997"/>
              <a:chOff x="5222685" y="1697038"/>
              <a:chExt cx="2438590" cy="50499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8"/>
                <a:ext cx="1863565" cy="504997"/>
                <a:chOff x="3368351" y="1696638"/>
                <a:chExt cx="1863729" cy="505317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293719" cy="369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293719" cy="369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18177" cy="3696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67437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375453" cy="36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57"/>
              <a:ext cx="444535" cy="455168"/>
              <a:chOff x="2770188" y="1682765"/>
              <a:chExt cx="444535" cy="4551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293693" cy="369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0921"/>
            <a:chOff x="4636501" y="5064519"/>
            <a:chExt cx="3477244" cy="1041137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834" cy="504930"/>
              <a:chOff x="5222875" y="1697038"/>
              <a:chExt cx="2438834" cy="50493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8"/>
                <a:ext cx="1863617" cy="504930"/>
                <a:chOff x="3368351" y="1696638"/>
                <a:chExt cx="1863781" cy="505250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293748" cy="36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293748" cy="36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18229" cy="3696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+mn-lt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67473" cy="3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375491" cy="36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166" y="5099451"/>
              <a:ext cx="444579" cy="455801"/>
              <a:chOff x="2770109" y="1682082"/>
              <a:chExt cx="444579" cy="45580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293722" cy="369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+mn-lt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848558" y="3948669"/>
            <a:ext cx="15520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l</a:t>
            </a:r>
            <a:r>
              <a:rPr lang="en-US" baseline="-25000" dirty="0">
                <a:solidFill>
                  <a:srgbClr val="7030A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5818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7030A0"/>
                </a:solidFill>
                <a:latin typeface="+mn-lt"/>
              </a:rPr>
              <a:t>j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26933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project deadline THIS Friday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61399C9-28BD-BA4B-B776-8A8D6689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E97E39E-05AE-8048-A204-313B45B3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0896060-C521-034B-9B4D-0FE91181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06826E9D-DA35-B540-9055-9254B3F2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CAA0285F-3FA7-9C49-BE4D-B89CE1BC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DBBC88A-F8A3-EA4E-B096-5E64AD7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1676677-4521-B349-8D3E-755016EA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236788"/>
            <a:ext cx="363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Formal problem: Counting inversions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9E855EB1-3125-964D-B87B-784FABB1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059238"/>
            <a:ext cx="299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Divide and Conquer algorithm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4E8B88-A708-0E46-AAD9-8D057923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Solve a harder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851058B6-EBF4-0F4F-95CB-0A70C518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524000"/>
            <a:ext cx="21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+mn-lt"/>
              </a:rPr>
              <a:t>1</a:t>
            </a:r>
            <a:r>
              <a:rPr lang="en-US" altLang="en-US" sz="2800">
                <a:latin typeface="+mn-lt"/>
              </a:rPr>
              <a:t>, .., </a:t>
            </a:r>
            <a:r>
              <a:rPr lang="en-US" altLang="en-US" sz="2800">
                <a:solidFill>
                  <a:srgbClr val="7030A0"/>
                </a:solidFill>
                <a:latin typeface="+mn-lt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+mn-lt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60274E0C-55BE-DF41-A5E5-F1EC5C5D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286000"/>
            <a:ext cx="4426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Output: LIST of all inversions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EB720D-0F72-584C-9822-56A0369C909A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205163"/>
            <a:ext cx="2743200" cy="2474912"/>
            <a:chOff x="1676400" y="2997884"/>
            <a:chExt cx="2743200" cy="24746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8C114-8BB0-4444-BD41-03B46F359F85}"/>
                </a:ext>
              </a:extLst>
            </p:cNvPr>
            <p:cNvSpPr/>
            <p:nvPr/>
          </p:nvSpPr>
          <p:spPr>
            <a:xfrm>
              <a:off x="1676400" y="2997884"/>
              <a:ext cx="2743200" cy="24746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415" name="TextBox 4">
              <a:extLst>
                <a:ext uri="{FF2B5EF4-FFF2-40B4-BE49-F238E27FC236}">
                  <a16:creationId xmlns:a16="http://schemas.microsoft.com/office/drawing/2014/main" id="{BA7F68E1-9DCF-2F49-9DBA-5AC37595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3325091"/>
              <a:ext cx="1555234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for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i </a:t>
              </a:r>
              <a:r>
                <a:rPr lang="en-US" altLang="en-US" sz="1800">
                  <a:latin typeface="+mn-lt"/>
                </a:rPr>
                <a:t>in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n-1</a:t>
              </a:r>
            </a:p>
          </p:txBody>
        </p:sp>
        <p:sp>
          <p:nvSpPr>
            <p:cNvPr id="17416" name="TextBox 5">
              <a:extLst>
                <a:ext uri="{FF2B5EF4-FFF2-40B4-BE49-F238E27FC236}">
                  <a16:creationId xmlns:a16="http://schemas.microsoft.com/office/drawing/2014/main" id="{FBD1A2B4-5328-FC4C-8ECC-45A96F090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816" y="3694423"/>
              <a:ext cx="1640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for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j</a:t>
              </a:r>
              <a:r>
                <a:rPr lang="en-US" altLang="en-US" sz="1800">
                  <a:latin typeface="+mn-lt"/>
                </a:rPr>
                <a:t> in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i+1</a:t>
              </a:r>
              <a:r>
                <a:rPr lang="en-US" altLang="en-US" sz="1800">
                  <a:latin typeface="+mn-lt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1DCFF-146E-874E-ADBE-C22CC49525F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7236" y="3025594"/>
              <a:ext cx="729239" cy="369332"/>
            </a:xfrm>
            <a:prstGeom prst="rect">
              <a:avLst/>
            </a:prstGeom>
            <a:blipFill>
              <a:blip r:embed="rId2"/>
              <a:stretch>
                <a:fillRect l="-5085" t="-6667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418" name="TextBox 7">
              <a:extLst>
                <a:ext uri="{FF2B5EF4-FFF2-40B4-BE49-F238E27FC236}">
                  <a16:creationId xmlns:a16="http://schemas.microsoft.com/office/drawing/2014/main" id="{468DC722-6BE3-324D-8477-3EB15E2B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552" y="4063755"/>
              <a:ext cx="957057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i</a:t>
              </a:r>
              <a:r>
                <a:rPr lang="en-US" altLang="en-US" sz="1800">
                  <a:latin typeface="+mn-lt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j</a:t>
              </a:r>
            </a:p>
          </p:txBody>
        </p:sp>
        <p:sp>
          <p:nvSpPr>
            <p:cNvPr id="17419" name="TextBox 8">
              <a:extLst>
                <a:ext uri="{FF2B5EF4-FFF2-40B4-BE49-F238E27FC236}">
                  <a16:creationId xmlns:a16="http://schemas.microsoft.com/office/drawing/2014/main" id="{5185DCF9-A48D-8745-8AAC-DB6C3B5A9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950" y="4394959"/>
              <a:ext cx="1290738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add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(i,j)</a:t>
              </a:r>
              <a:r>
                <a:rPr lang="en-US" altLang="en-US" sz="1800">
                  <a:latin typeface="+mn-lt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+mn-lt"/>
              </a:endParaRPr>
            </a:p>
          </p:txBody>
        </p:sp>
        <p:sp>
          <p:nvSpPr>
            <p:cNvPr id="17420" name="TextBox 9">
              <a:extLst>
                <a:ext uri="{FF2B5EF4-FFF2-40B4-BE49-F238E27FC236}">
                  <a16:creationId xmlns:a16="http://schemas.microsoft.com/office/drawing/2014/main" id="{61FF878D-AA04-7043-ACFA-296E1549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4948957"/>
              <a:ext cx="984372" cy="369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+mn-lt"/>
              </a:endParaRP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7A2FD9B-4D4F-5440-9D38-04D693FE2DEB}"/>
              </a:ext>
            </a:extLst>
          </p:cNvPr>
          <p:cNvSpPr/>
          <p:nvPr/>
        </p:nvSpPr>
        <p:spPr>
          <a:xfrm>
            <a:off x="5930900" y="3033713"/>
            <a:ext cx="2949575" cy="1938337"/>
          </a:xfrm>
          <a:prstGeom prst="cloudCallout">
            <a:avLst>
              <a:gd name="adj1" fmla="val -10972"/>
              <a:gd name="adj2" fmla="val 4319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Optimal for the listing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754F674-FFDC-CE4D-A2E4-41587358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1: All inversions--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(2i-1,2i)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D8748-2CAE-5B49-A35A-55CA34A89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16182"/>
              </p:ext>
            </p:extLst>
          </p:nvPr>
        </p:nvGraphicFramePr>
        <p:xfrm>
          <a:off x="2701925" y="1636713"/>
          <a:ext cx="3352800" cy="325437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164169216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1970252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6350441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38991627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6984691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70074849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349223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71649791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48708"/>
                  </a:ext>
                </a:extLst>
              </a:tr>
            </a:tbl>
          </a:graphicData>
        </a:graphic>
      </p:graphicFrame>
      <p:sp>
        <p:nvSpPr>
          <p:cNvPr id="18454" name="Rectangle 1">
            <a:extLst>
              <a:ext uri="{FF2B5EF4-FFF2-40B4-BE49-F238E27FC236}">
                <a16:creationId xmlns:a16="http://schemas.microsoft.com/office/drawing/2014/main" id="{87F6BF1C-56DC-D249-8146-90D77AC4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DE8453-534B-5243-9AC1-BCA71E3C7431}"/>
              </a:ext>
            </a:extLst>
          </p:cNvPr>
          <p:cNvSpPr/>
          <p:nvPr/>
        </p:nvSpPr>
        <p:spPr>
          <a:xfrm>
            <a:off x="1204913" y="2260600"/>
            <a:ext cx="6734175" cy="5969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Q1: Solve listing problem in O(n) time?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086AE8-EEED-0046-9AC6-6B3CE2A184A1}"/>
              </a:ext>
            </a:extLst>
          </p:cNvPr>
          <p:cNvSpPr/>
          <p:nvPr/>
        </p:nvSpPr>
        <p:spPr>
          <a:xfrm>
            <a:off x="700088" y="3160713"/>
            <a:ext cx="7743825" cy="596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Q2: Recursive divide and conquer algorithm to count the number of inversions?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45604AD-AE15-1843-BB81-148EBE9ABADE}"/>
              </a:ext>
            </a:extLst>
          </p:cNvPr>
          <p:cNvSpPr/>
          <p:nvPr/>
        </p:nvSpPr>
        <p:spPr>
          <a:xfrm>
            <a:off x="6359525" y="1246188"/>
            <a:ext cx="2576513" cy="715962"/>
          </a:xfrm>
          <a:prstGeom prst="wedgeRectCallout">
            <a:avLst>
              <a:gd name="adj1" fmla="val -46639"/>
              <a:gd name="adj2" fmla="val 11679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Only check (i,i+1) pairs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384681-B711-C542-B417-067BA877E302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935413"/>
            <a:ext cx="5700712" cy="2825750"/>
            <a:chOff x="2424545" y="3934691"/>
            <a:chExt cx="5699708" cy="2826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3EE961-CACA-1A4D-AC0C-D1D337FBC96B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460" name="TextBox 8">
              <a:extLst>
                <a:ext uri="{FF2B5EF4-FFF2-40B4-BE49-F238E27FC236}">
                  <a16:creationId xmlns:a16="http://schemas.microsoft.com/office/drawing/2014/main" id="{C035F547-C532-E649-AE4B-220881C4E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505468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>
                  <a:latin typeface="+mn-lt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)</a:t>
              </a:r>
            </a:p>
          </p:txBody>
        </p:sp>
        <p:sp>
          <p:nvSpPr>
            <p:cNvPr id="18461" name="TextBox 9">
              <a:extLst>
                <a:ext uri="{FF2B5EF4-FFF2-40B4-BE49-F238E27FC236}">
                  <a16:creationId xmlns:a16="http://schemas.microsoft.com/office/drawing/2014/main" id="{1A277D27-D35D-C549-A4D2-019B87E03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671510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0</a:t>
              </a:r>
            </a:p>
          </p:txBody>
        </p:sp>
        <p:sp>
          <p:nvSpPr>
            <p:cNvPr id="18462" name="TextBox 11">
              <a:extLst>
                <a:ext uri="{FF2B5EF4-FFF2-40B4-BE49-F238E27FC236}">
                  <a16:creationId xmlns:a16="http://schemas.microsoft.com/office/drawing/2014/main" id="{AD43BD36-694F-4440-B549-9C1AB5306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165148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2</a:t>
              </a:r>
              <a:r>
                <a:rPr lang="en-US" altLang="en-US" sz="1800">
                  <a:latin typeface="+mn-lt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latin typeface="+mn-lt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2</a:t>
              </a:r>
            </a:p>
          </p:txBody>
        </p:sp>
        <p:sp>
          <p:nvSpPr>
            <p:cNvPr id="18463" name="TextBox 12">
              <a:extLst>
                <a:ext uri="{FF2B5EF4-FFF2-40B4-BE49-F238E27FC236}">
                  <a16:creationId xmlns:a16="http://schemas.microsoft.com/office/drawing/2014/main" id="{7362F86D-93EA-A54A-948E-F1A1FFA8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587014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</a:t>
              </a:r>
            </a:p>
          </p:txBody>
        </p:sp>
        <p:sp>
          <p:nvSpPr>
            <p:cNvPr id="18464" name="TextBox 13">
              <a:extLst>
                <a:ext uri="{FF2B5EF4-FFF2-40B4-BE49-F238E27FC236}">
                  <a16:creationId xmlns:a16="http://schemas.microsoft.com/office/drawing/2014/main" id="{B5F2AD13-A55E-0D40-B57C-1B7802EB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77613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 </a:t>
              </a:r>
              <a:r>
                <a:rPr lang="en-US" altLang="en-US" sz="1800">
                  <a:latin typeface="+mn-lt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n</a:t>
              </a:r>
            </a:p>
          </p:txBody>
        </p:sp>
        <p:sp>
          <p:nvSpPr>
            <p:cNvPr id="18465" name="TextBox 14">
              <a:extLst>
                <a:ext uri="{FF2B5EF4-FFF2-40B4-BE49-F238E27FC236}">
                  <a16:creationId xmlns:a16="http://schemas.microsoft.com/office/drawing/2014/main" id="{8FD5852C-7D64-0C40-A0EC-06356288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4893619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, [n/2]</a:t>
              </a:r>
              <a:r>
                <a:rPr lang="en-US" altLang="en-US" sz="1800">
                  <a:latin typeface="+mn-lt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+mn-lt"/>
                </a:rPr>
                <a:t>R</a:t>
              </a:r>
              <a:r>
                <a:rPr lang="en-US" altLang="en-US" sz="1800">
                  <a:latin typeface="+mn-lt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+mn-lt"/>
                </a:rPr>
                <a:t>n- [n/2]</a:t>
              </a:r>
              <a:r>
                <a:rPr lang="en-US" altLang="en-US" sz="1800">
                  <a:latin typeface="+mn-lt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771</Words>
  <Application>Microsoft Macintosh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Garamond</vt:lpstr>
      <vt:lpstr>Office Theme</vt:lpstr>
      <vt:lpstr>Lecture 25 </vt:lpstr>
      <vt:lpstr>1st project deadline THIS Friday</vt:lpstr>
      <vt:lpstr>Questions/Comments?</vt:lpstr>
      <vt:lpstr>Rankings</vt:lpstr>
      <vt:lpstr>How close are two rankings?</vt:lpstr>
      <vt:lpstr>Rest of today’s agenda</vt:lpstr>
      <vt:lpstr>Problem definition on the board…</vt:lpstr>
      <vt:lpstr>Solve a harder problem</vt:lpstr>
      <vt:lpstr>Example 1: All inversions-- (2i-1,2i)</vt:lpstr>
      <vt:lpstr>Can be horribly wrong in general</vt:lpstr>
      <vt:lpstr>Bad case: “crossing inversions”</vt:lpstr>
      <vt:lpstr>Example 2: Solving the bad case</vt:lpstr>
      <vt:lpstr>Example 3: Solving the bad case</vt:lpstr>
      <vt:lpstr>Solving the bad case</vt:lpstr>
      <vt:lpstr>Divide and Conquer</vt:lpstr>
      <vt:lpstr>MergeSortCount algorithm</vt:lpstr>
      <vt:lpstr>MERGE-COUNT(aL,aR)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47</cp:revision>
  <dcterms:created xsi:type="dcterms:W3CDTF">2011-11-09T02:32:32Z</dcterms:created>
  <dcterms:modified xsi:type="dcterms:W3CDTF">2024-10-30T16:18:52Z</dcterms:modified>
</cp:coreProperties>
</file>