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8" r:id="rId3"/>
    <p:sldId id="474" r:id="rId4"/>
    <p:sldId id="454" r:id="rId5"/>
    <p:sldId id="276" r:id="rId6"/>
    <p:sldId id="269" r:id="rId7"/>
    <p:sldId id="270" r:id="rId8"/>
    <p:sldId id="271" r:id="rId9"/>
    <p:sldId id="472" r:id="rId10"/>
    <p:sldId id="473" r:id="rId11"/>
    <p:sldId id="275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1696" y="200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39677D-06DD-C247-858D-97882E3C5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16D27-1AB0-2D4E-9925-4E8B320B0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ADA840-E0EE-2443-A8CF-4B1200348A00}" type="datetimeFigureOut">
              <a:rPr lang="en-US"/>
              <a:pPr>
                <a:defRPr/>
              </a:pPr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F8E3-605A-0E4B-BDF1-498CE11AF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5A12-FAAB-1A42-A210-16B334185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23965F-828E-4C4F-A902-7A777BC89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1C3E9-6904-5E4A-9BC9-23BAC38BF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91908-97E6-AC44-996C-EE66F197A5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08F2D4-B1F2-5541-9470-64D9AFE1F273}" type="datetimeFigureOut">
              <a:rPr lang="en-US"/>
              <a:pPr>
                <a:defRPr/>
              </a:pPr>
              <a:t>10/31/24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B01FED-20D1-2943-869D-304F5B289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D24D72-F316-5348-A871-154BFB856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806B-EB36-D64C-BD38-5C7841F7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5281-1E14-8346-8CC3-9E9D5F756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04F3B0-1EDE-D140-82C8-4FC36B130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2D35-EBA0-9544-96FB-2AD3914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9F30-DB25-E34D-AFC1-40E570FFB536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777F-C241-E64C-B7BD-3254C1D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167E-1D1F-FE4A-A585-3F4C580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7EC8-83DA-EF4A-8541-76682BDAD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80D6-2121-F94A-B3C0-6C8CAA8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9C1C-90A1-1B4D-BD00-2166192B7B06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AEE2-5D0D-CF42-A76B-2FED82B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BC86-780C-644E-956B-FB4A74C3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5255-5FCA-CA49-846D-5450C29EC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6A29-0858-CF4E-9872-B34BC382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3BD1-3C8A-4A45-A6FB-051F3AE9D955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CD0F-3CA7-254A-9F1E-1B319E3A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0D19-1B97-B64A-A6ED-970B83D9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C8437-BFCC-0542-9980-22DBCEEC2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F551A-D77A-5B48-BCE7-6E52BA6D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2C8-B50E-7C46-9A37-385DA86C70BB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2710-3B38-E648-A17E-3CC6F57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C44B-0CCD-0546-B972-81B9577D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CC24-4CA2-F747-9422-F687E137B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D1C1-701A-D342-BB0F-EB07AB5D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A0F-E1FB-554C-84F0-F7DD56C6D12F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11D7-2640-464F-8F82-C2D51C71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D500-03F3-6C4E-BD0A-CA2A25F5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89CF-BD61-0343-AFDD-ED1600E2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B8080-1291-5D43-BB1D-F63A3A60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38D1-1321-5B4E-B0F2-69A7993828C2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CB037-F9E1-774A-A17B-71110E2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ECED-B20E-054C-8A23-5DFF62A0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12F8-9EF3-A540-A556-D860BA49B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525E58-FD38-6A4F-9940-03E5EAB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81D9-7909-3B41-AE1D-FC94D9A68CBC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41C4F-FC7B-9744-A00E-0C41D81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27EE1-1866-4641-8259-E2352524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04CC-D149-624D-A633-7E359107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7B6AF9-58E9-914B-93AA-C4BB6AC5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E1A-612F-5442-B563-D352B8E545C6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71DA78-CD24-0547-B7B0-0499DFB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5E318A-0B14-A346-8CB6-C36BF724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2E7F-EAF3-634F-A3F7-E45C5AC3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A91CD0-6D59-C64B-B7AB-F1A5B3A0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B0C6-02FC-7141-A6FB-7E77ACFE6941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6CCC7-30D6-4840-B44E-46CDAB8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723FA3-98B7-3B42-A13D-BBD2963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935F-A1F1-174F-83B9-E3D4CD395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EA97F-5A92-BA4E-92CB-E93D6FA2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4F7-95DB-EC41-B965-8B4A5F80B780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F7C2A-A19E-7543-8E69-21908B06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591E4A-5206-7040-86C6-D0B3B657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226D-EC29-784C-AE39-6BA61AED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46B793-1045-504B-A836-5B064F74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C2C-18B9-A843-ACF7-D4929344EAF7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EF4639-349D-A04B-AD52-61741D7A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7AA82-3138-914C-BF55-15AC707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4441-90C6-8643-9F9F-04E0F0203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8B6330-2A67-3C4F-AFEA-10DC752CB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D65255-FB81-BC4E-9B17-D5E064487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4CEE-CCED-0C40-85D0-E8939A323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B20B981-3362-A04F-95F2-7F7DFC7E4AC0}" type="datetime1">
              <a:rPr lang="en-US" altLang="en-US"/>
              <a:pPr>
                <a:defRPr/>
              </a:pPr>
              <a:t>10/31/24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BE7-A878-BC4C-A3EF-F6C4D84C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C44B-CEF8-6A4B-861C-74C8EAAD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854C4A-B7AF-2848-B453-505C2B1256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B6E997D-5FC0-C743-9800-C73B604BD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9854-16E8-4946-A3AE-47D5C5B12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7029-9862-32BD-FC37-DB627ED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how do you think of that?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7DE01-EB2D-3EF7-03D4-A09ADB59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5" y="1522988"/>
            <a:ext cx="7772400" cy="4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E414B2-33EB-6548-82B2-172FA923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443163"/>
            <a:ext cx="5089525" cy="342741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BD933DA-4B29-C64C-B818-AAB5673A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algorithm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C85FC46-33EE-4541-827D-747DF649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06550"/>
            <a:ext cx="378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a</a:t>
            </a:r>
            <a:r>
              <a:rPr lang="en-US" altLang="en-US" sz="1800">
                <a:latin typeface="+mn-lt"/>
              </a:rPr>
              <a:t> = (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n-1</a:t>
            </a:r>
            <a:r>
              <a:rPr lang="en-US" altLang="en-US" sz="1800">
                <a:latin typeface="+mn-lt"/>
              </a:rPr>
              <a:t>,..,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0</a:t>
            </a:r>
            <a:r>
              <a:rPr lang="en-US" altLang="en-US" sz="1800">
                <a:latin typeface="+mn-lt"/>
              </a:rPr>
              <a:t>) and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b</a:t>
            </a:r>
            <a:r>
              <a:rPr lang="en-US" altLang="en-US" sz="1800">
                <a:latin typeface="+mn-lt"/>
              </a:rPr>
              <a:t> = (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n-1</a:t>
            </a:r>
            <a:r>
              <a:rPr lang="en-US" altLang="en-US" sz="1800">
                <a:latin typeface="+mn-lt"/>
              </a:rPr>
              <a:t>,…,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0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73F9E-B83A-2A40-91D8-B8E67AFF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43163"/>
            <a:ext cx="194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n = 1 </a:t>
            </a: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9C4028D-A7C3-9745-A44D-A647899E8070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2930524"/>
            <a:ext cx="3635932" cy="782145"/>
            <a:chOff x="857547" y="2931239"/>
            <a:chExt cx="3636730" cy="781100"/>
          </a:xfrm>
        </p:grpSpPr>
        <p:sp>
          <p:nvSpPr>
            <p:cNvPr id="23568" name="TextBox 4">
              <a:extLst>
                <a:ext uri="{FF2B5EF4-FFF2-40B4-BE49-F238E27FC236}">
                  <a16:creationId xmlns:a16="http://schemas.microsoft.com/office/drawing/2014/main" id="{D13ED3CB-E0BF-B540-AF2C-C4900AC79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2931239"/>
              <a:ext cx="3636730" cy="36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>
                  <a:solidFill>
                    <a:srgbClr val="660066"/>
                  </a:solidFill>
                  <a:latin typeface="+mn-lt"/>
                </a:rPr>
                <a:t>a</a:t>
              </a:r>
              <a:r>
                <a:rPr lang="en-US" altLang="en-US" sz="1800" baseline="30000" dirty="0" err="1">
                  <a:solidFill>
                    <a:srgbClr val="660066"/>
                  </a:solidFill>
                  <a:latin typeface="+mn-lt"/>
                </a:rPr>
                <a:t>L</a:t>
              </a:r>
              <a:r>
                <a:rPr lang="en-US" altLang="en-US" sz="1800" dirty="0">
                  <a:latin typeface="+mn-lt"/>
                </a:rPr>
                <a:t> =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a</a:t>
              </a:r>
              <a:r>
                <a:rPr lang="en-US" altLang="en-US" sz="1800" baseline="-25000" dirty="0">
                  <a:solidFill>
                    <a:srgbClr val="660066"/>
                  </a:solidFill>
                  <a:latin typeface="+mn-lt"/>
                </a:rPr>
                <a:t>n-1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,…,a</a:t>
              </a:r>
              <a:r>
                <a:rPr lang="en-US" altLang="en-US" sz="1800" baseline="-25000" dirty="0">
                  <a:solidFill>
                    <a:srgbClr val="660066"/>
                  </a:solidFill>
                  <a:latin typeface="+mn-lt"/>
                </a:rPr>
                <a:t>[n/2] </a:t>
              </a:r>
              <a:r>
                <a:rPr lang="en-US" altLang="en-US" sz="1800" dirty="0">
                  <a:latin typeface="+mn-lt"/>
                </a:rPr>
                <a:t>and </a:t>
              </a:r>
              <a:r>
                <a:rPr lang="en-US" altLang="en-US" sz="1800" dirty="0" err="1">
                  <a:solidFill>
                    <a:srgbClr val="660066"/>
                  </a:solidFill>
                  <a:latin typeface="+mn-lt"/>
                </a:rPr>
                <a:t>a</a:t>
              </a:r>
              <a:r>
                <a:rPr lang="en-US" altLang="en-US" sz="1800" baseline="30000" dirty="0" err="1">
                  <a:solidFill>
                    <a:srgbClr val="660066"/>
                  </a:solidFill>
                  <a:latin typeface="+mn-lt"/>
                </a:rPr>
                <a:t>R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 </a:t>
              </a:r>
              <a:r>
                <a:rPr lang="en-US" altLang="en-US" sz="1800" dirty="0">
                  <a:latin typeface="+mn-lt"/>
                </a:rPr>
                <a:t>=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a</a:t>
              </a:r>
              <a:r>
                <a:rPr lang="en-US" altLang="en-US" sz="1800" baseline="-25000" dirty="0">
                  <a:solidFill>
                    <a:srgbClr val="660066"/>
                  </a:solidFill>
                  <a:latin typeface="+mn-lt"/>
                </a:rPr>
                <a:t>[n/2]-1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,…, a</a:t>
              </a:r>
              <a:r>
                <a:rPr lang="en-US" altLang="en-US" sz="1800" baseline="-25000" dirty="0">
                  <a:solidFill>
                    <a:srgbClr val="660066"/>
                  </a:solidFill>
                  <a:latin typeface="+mn-lt"/>
                </a:rPr>
                <a:t>0</a:t>
              </a:r>
            </a:p>
          </p:txBody>
        </p:sp>
        <p:sp>
          <p:nvSpPr>
            <p:cNvPr id="23569" name="TextBox 5">
              <a:extLst>
                <a:ext uri="{FF2B5EF4-FFF2-40B4-BE49-F238E27FC236}">
                  <a16:creationId xmlns:a16="http://schemas.microsoft.com/office/drawing/2014/main" id="{6229885F-2089-7F41-808B-21BC67D8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3343500"/>
              <a:ext cx="2616996" cy="36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Compute </a:t>
              </a:r>
              <a:r>
                <a:rPr lang="en-US" altLang="en-US" sz="1800" dirty="0" err="1">
                  <a:solidFill>
                    <a:srgbClr val="660066"/>
                  </a:solidFill>
                  <a:latin typeface="+mn-lt"/>
                </a:rPr>
                <a:t>b</a:t>
              </a:r>
              <a:r>
                <a:rPr lang="en-US" altLang="en-US" sz="1800" baseline="30000" dirty="0" err="1">
                  <a:solidFill>
                    <a:srgbClr val="660066"/>
                  </a:solidFill>
                  <a:latin typeface="+mn-lt"/>
                </a:rPr>
                <a:t>L</a:t>
              </a:r>
              <a:r>
                <a:rPr lang="en-US" altLang="en-US" sz="1800" dirty="0">
                  <a:latin typeface="+mn-lt"/>
                </a:rPr>
                <a:t> and </a:t>
              </a:r>
              <a:r>
                <a:rPr lang="en-US" altLang="en-US" sz="1800" dirty="0" err="1">
                  <a:solidFill>
                    <a:srgbClr val="660066"/>
                  </a:solidFill>
                  <a:latin typeface="+mn-lt"/>
                </a:rPr>
                <a:t>b</a:t>
              </a:r>
              <a:r>
                <a:rPr lang="en-US" altLang="en-US" sz="1800" baseline="30000" dirty="0" err="1">
                  <a:solidFill>
                    <a:srgbClr val="660066"/>
                  </a:solidFill>
                  <a:latin typeface="+mn-lt"/>
                </a:rPr>
                <a:t>R</a:t>
              </a:r>
              <a:r>
                <a:rPr lang="en-US" altLang="en-US" sz="1800" dirty="0">
                  <a:latin typeface="+mn-lt"/>
                </a:rPr>
                <a:t> from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31636E-EAFB-3E4D-A67F-E25E780B46DE}"/>
              </a:ext>
            </a:extLst>
          </p:cNvPr>
          <p:cNvSpPr txBox="1"/>
          <p:nvPr/>
        </p:nvSpPr>
        <p:spPr>
          <a:xfrm>
            <a:off x="857547" y="3777608"/>
            <a:ext cx="2698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y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endParaRPr lang="en-US" baseline="30000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B7B39E7C-25C3-5948-95E7-ADDB16BD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3275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Mult</a:t>
            </a:r>
            <a:r>
              <a:rPr lang="en-US" altLang="en-US" sz="1800">
                <a:latin typeface="+mn-lt"/>
              </a:rPr>
              <a:t> (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61CEE-4977-A941-9F58-9358C22F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276725"/>
            <a:ext cx="5139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Let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p</a:t>
            </a:r>
            <a:r>
              <a:rPr lang="en-US" altLang="en-US" sz="1800" dirty="0">
                <a:latin typeface="+mn-lt"/>
              </a:rPr>
              <a:t> = 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Mult</a:t>
            </a:r>
            <a:r>
              <a:rPr lang="en-US" altLang="en-US" sz="1800" dirty="0">
                <a:latin typeface="+mn-lt"/>
              </a:rPr>
              <a:t> (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 dirty="0">
                <a:latin typeface="+mn-lt"/>
              </a:rPr>
              <a:t>,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y</a:t>
            </a:r>
            <a:r>
              <a:rPr lang="en-US" altLang="en-US" sz="1800" dirty="0">
                <a:latin typeface="+mn-lt"/>
              </a:rPr>
              <a:t>), </a:t>
            </a: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D</a:t>
            </a:r>
            <a:r>
              <a:rPr lang="en-US" altLang="en-US" sz="1800" dirty="0">
                <a:latin typeface="+mn-lt"/>
              </a:rPr>
              <a:t> = 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Mult</a:t>
            </a:r>
            <a:r>
              <a:rPr lang="en-US" altLang="en-US" sz="1800" dirty="0">
                <a:latin typeface="+mn-lt"/>
              </a:rPr>
              <a:t> (</a:t>
            </a:r>
            <a:r>
              <a:rPr lang="en-US" altLang="en-US" sz="1800" dirty="0" err="1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30000" dirty="0" err="1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dirty="0">
                <a:latin typeface="+mn-lt"/>
              </a:rPr>
              <a:t>, </a:t>
            </a:r>
            <a:r>
              <a:rPr lang="en-US" altLang="en-US" sz="1800" dirty="0" err="1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30000" dirty="0" err="1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dirty="0">
                <a:latin typeface="+mn-lt"/>
              </a:rPr>
              <a:t>), </a:t>
            </a:r>
            <a:r>
              <a:rPr lang="en-US" altLang="en-US" sz="1800" dirty="0">
                <a:solidFill>
                  <a:srgbClr val="950095"/>
                </a:solidFill>
                <a:latin typeface="+mn-lt"/>
              </a:rPr>
              <a:t>E</a:t>
            </a:r>
            <a:r>
              <a:rPr lang="en-US" altLang="en-US" sz="1800" dirty="0">
                <a:latin typeface="+mn-lt"/>
              </a:rPr>
              <a:t> = 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Mult</a:t>
            </a:r>
            <a:r>
              <a:rPr lang="en-US" altLang="en-US" sz="1800" dirty="0">
                <a:latin typeface="+mn-lt"/>
              </a:rPr>
              <a:t> (</a:t>
            </a:r>
            <a:r>
              <a:rPr lang="en-US" altLang="en-US" sz="1800" dirty="0" err="1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30000" dirty="0" err="1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 dirty="0">
                <a:latin typeface="+mn-lt"/>
              </a:rPr>
              <a:t>, </a:t>
            </a:r>
            <a:r>
              <a:rPr lang="en-US" altLang="en-US" sz="1800" dirty="0" err="1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30000" dirty="0" err="1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 dirty="0">
                <a:latin typeface="+mn-lt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69E30-1428-EB43-B38B-5C44ED9DC2FB}"/>
              </a:ext>
            </a:extLst>
          </p:cNvPr>
          <p:cNvSpPr txBox="1"/>
          <p:nvPr/>
        </p:nvSpPr>
        <p:spPr>
          <a:xfrm>
            <a:off x="857547" y="4809007"/>
            <a:ext cx="14157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F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p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D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995E9-6250-5A40-9A26-72BC8C0CF650}"/>
              </a:ext>
            </a:extLst>
          </p:cNvPr>
          <p:cNvSpPr txBox="1"/>
          <p:nvPr/>
        </p:nvSpPr>
        <p:spPr>
          <a:xfrm>
            <a:off x="857547" y="5330074"/>
            <a:ext cx="3019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return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D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2[n/2]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F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[n/2]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E556-D130-B944-91E2-00BECD1927A3}"/>
              </a:ext>
            </a:extLst>
          </p:cNvPr>
          <p:cNvSpPr txBox="1"/>
          <p:nvPr/>
        </p:nvSpPr>
        <p:spPr>
          <a:xfrm>
            <a:off x="186825" y="6090919"/>
            <a:ext cx="877035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2600" dirty="0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 b</a:t>
            </a:r>
            <a:r>
              <a:rPr lang="en-US" sz="2600" dirty="0">
                <a:latin typeface="+mn-lt"/>
                <a:ea typeface="+mn-ea"/>
              </a:rPr>
              <a:t> = </a:t>
            </a:r>
            <a:r>
              <a:rPr lang="en-US" sz="2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2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2600" dirty="0"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2600" dirty="0">
                <a:latin typeface="+mn-lt"/>
                <a:ea typeface="+mn-ea"/>
              </a:rPr>
              <a:t> +(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(</a:t>
            </a:r>
            <a:r>
              <a:rPr lang="en-US" sz="2600" dirty="0" err="1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sz="2600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sz="2600" dirty="0" err="1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2600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)(</a:t>
            </a:r>
            <a:r>
              <a:rPr lang="en-US" sz="2600" dirty="0" err="1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sz="2600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sz="2600" dirty="0" err="1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2600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2600" dirty="0">
                <a:latin typeface="+mn-lt"/>
                <a:ea typeface="+mn-ea"/>
              </a:rPr>
              <a:t>– </a:t>
            </a:r>
            <a:r>
              <a:rPr lang="en-US" sz="2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2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2600" dirty="0">
                <a:latin typeface="+mn-lt"/>
                <a:ea typeface="+mn-ea"/>
              </a:rPr>
              <a:t> - </a:t>
            </a:r>
            <a:r>
              <a:rPr lang="en-US" sz="2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r>
              <a:rPr lang="en-US" sz="2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2600" baseline="30000" dirty="0">
                <a:latin typeface="+mn-lt"/>
                <a:ea typeface="+mn-ea"/>
              </a:rPr>
              <a:t> </a:t>
            </a:r>
            <a:r>
              <a:rPr lang="en-US" sz="2600" dirty="0">
                <a:latin typeface="+mn-lt"/>
                <a:ea typeface="+mn-ea"/>
              </a:rPr>
              <a:t>+ </a:t>
            </a:r>
            <a:r>
              <a:rPr lang="en-US" sz="2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r>
              <a:rPr lang="en-US" sz="2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endParaRPr lang="en-US" sz="2600" baseline="300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B22ED-D8C5-904C-801E-1202D62E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1827213"/>
            <a:ext cx="93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T(1) </a:t>
            </a:r>
            <a:r>
              <a:rPr lang="en-US" altLang="en-US" sz="1800">
                <a:latin typeface="+mn-lt"/>
              </a:rPr>
              <a:t>≤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3007-5A97-8947-AC1E-F84E77533AF6}"/>
              </a:ext>
            </a:extLst>
          </p:cNvPr>
          <p:cNvSpPr txBox="1"/>
          <p:nvPr/>
        </p:nvSpPr>
        <p:spPr>
          <a:xfrm>
            <a:off x="6640054" y="4433680"/>
            <a:ext cx="20716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All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 operations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are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51574-4796-6B4A-B136-9A68F256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443163"/>
            <a:ext cx="205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T(n) </a:t>
            </a:r>
            <a:r>
              <a:rPr lang="en-US" altLang="en-US" sz="1800">
                <a:latin typeface="+mn-lt"/>
              </a:rPr>
              <a:t>≤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3T(n/2)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cn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29823277-AFCC-C34C-B1F5-05F78823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141663"/>
            <a:ext cx="3651250" cy="1135062"/>
          </a:xfrm>
          <a:prstGeom prst="cloudCallout">
            <a:avLst>
              <a:gd name="adj1" fmla="val 15477"/>
              <a:gd name="adj2" fmla="val -7875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log</a:t>
            </a:r>
            <a:r>
              <a:rPr lang="en-US" baseline="-25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 3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=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1.59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Project 1+2 due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80BF7-E312-F32B-611A-DE7AF3CD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683"/>
            <a:ext cx="9066916" cy="7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A63E-DAA2-152E-8F50-FB4B1F77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 piazza Qs in by 5pm!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FCFCE04-A36C-7806-6385-74B3AC1E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90024"/>
            <a:ext cx="9160159" cy="22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06870CF-6BA1-3747-B370-56E450C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E66B681-3486-CC40-B782-8BE4CFBB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Divide up the problem into at least two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E97C8D26-B698-0E42-9018-3232DE2D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680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Recursively solve the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E86FF7F-B1E1-5044-88C6-4D9C059F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Patch up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the solutions to the sub-problems for the final solution</a:t>
            </a:r>
            <a:endParaRPr lang="en-US" altLang="en-US" sz="200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AAF49F9-1DFB-ED4A-A5CB-60B0312E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Improvements on a smaller scale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82E98F7-B7B0-0448-8187-6F4D8A6D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214563"/>
            <a:ext cx="439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Greedy algorithms: exponential </a:t>
            </a:r>
            <a:r>
              <a:rPr lang="en-US" altLang="en-US" sz="1800">
                <a:latin typeface="+mn-lt"/>
                <a:sym typeface="Wingdings" pitchFamily="2" charset="2"/>
              </a:rPr>
              <a:t>  poly time</a:t>
            </a:r>
            <a:endParaRPr lang="en-US" altLang="en-US" sz="1800">
              <a:latin typeface="+mn-lt"/>
            </a:endParaRP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0D98D61C-C44F-874D-9696-62C38562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429000"/>
            <a:ext cx="709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(Typical) Divide and Conquer: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O(n</a:t>
            </a:r>
            <a:r>
              <a:rPr lang="en-US" altLang="en-US" sz="1800" baseline="30000">
                <a:solidFill>
                  <a:srgbClr val="950095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  <a:sym typeface="Wingdings" pitchFamily="2" charset="2"/>
              </a:rPr>
              <a:t> asymptotically smaller running time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Given two numbers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a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b</a:t>
            </a:r>
            <a:r>
              <a:rPr lang="en-US" altLang="en-US" sz="1800">
                <a:latin typeface="+mn-lt"/>
              </a:rPr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  <a:latin typeface="+mn-lt"/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n-1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n-1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75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Compute </a:t>
            </a:r>
            <a:r>
              <a:rPr lang="en-US" altLang="en-US" sz="1800">
                <a:solidFill>
                  <a:srgbClr val="950095"/>
                </a:solidFill>
                <a:latin typeface="+mn-lt"/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3100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atin typeface="+mn-lt"/>
                <a:ea typeface="+mn-ea"/>
              </a:rPr>
              <a:t>+</a:t>
            </a:r>
            <a:r>
              <a:rPr lang="en-US" sz="3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endParaRPr lang="en-US" sz="3000" baseline="300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4" y="2133600"/>
            <a:ext cx="4437063" cy="1225551"/>
            <a:chOff x="3972145" y="2203679"/>
            <a:chExt cx="4436409" cy="12261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4" y="2203679"/>
              <a:ext cx="2112650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flipH="1">
              <a:off x="3972146" y="2475267"/>
              <a:ext cx="2323758" cy="1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2"/>
            <a:ext cx="2728632" cy="835453"/>
            <a:chOff x="3123865" y="5330086"/>
            <a:chExt cx="2729905" cy="83643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6"/>
              <a:ext cx="2729905" cy="44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  <a:latin typeface="+mn-lt"/>
                </a:rPr>
                <a:t>T(n)</a:t>
              </a:r>
              <a:r>
                <a:rPr lang="en-US" altLang="en-US" sz="2300">
                  <a:latin typeface="+mn-lt"/>
                </a:rPr>
                <a:t> ≤ </a:t>
              </a:r>
              <a:r>
                <a:rPr lang="en-US" altLang="en-US" sz="2300">
                  <a:solidFill>
                    <a:srgbClr val="FF0000"/>
                  </a:solidFill>
                  <a:latin typeface="+mn-lt"/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  <a:latin typeface="+mn-lt"/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52"/>
              <a:ext cx="936912" cy="36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T(1) </a:t>
              </a:r>
              <a:r>
                <a:rPr lang="en-US" altLang="en-US" sz="1800">
                  <a:latin typeface="+mn-lt"/>
                </a:rPr>
                <a:t>≤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E8B4AA3-1088-3249-B321-75D30B2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E233-7535-9843-9E42-4C4C9A7ADA31}"/>
              </a:ext>
            </a:extLst>
          </p:cNvPr>
          <p:cNvSpPr txBox="1"/>
          <p:nvPr/>
        </p:nvSpPr>
        <p:spPr>
          <a:xfrm>
            <a:off x="1411153" y="3152001"/>
            <a:ext cx="639950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atin typeface="+mn-lt"/>
                <a:ea typeface="+mn-ea"/>
              </a:rPr>
              <a:t>+</a:t>
            </a:r>
            <a:r>
              <a:rPr lang="en-US" sz="3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>
                <a:latin typeface="+mn-lt"/>
                <a:ea typeface="+mn-ea"/>
              </a:rPr>
              <a:t>= 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(</a:t>
            </a:r>
            <a:r>
              <a:rPr lang="en-US" sz="3000" dirty="0" err="1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3000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)(</a:t>
            </a:r>
            <a:r>
              <a:rPr lang="en-US" sz="3000" dirty="0" err="1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solidFill>
                  <a:srgbClr val="660066"/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3000" baseline="30000" dirty="0" err="1">
                <a:solidFill>
                  <a:srgbClr val="660066"/>
                </a:solidFill>
                <a:latin typeface="+mn-lt"/>
                <a:ea typeface="+mn-ea"/>
              </a:rPr>
              <a:t>R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3000" dirty="0">
                <a:latin typeface="+mn-lt"/>
                <a:ea typeface="+mn-ea"/>
              </a:rPr>
              <a:t>- </a:t>
            </a:r>
            <a:r>
              <a:rPr lang="en-US" sz="3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sz="3000" dirty="0">
                <a:latin typeface="+mn-lt"/>
                <a:ea typeface="+mn-ea"/>
              </a:rPr>
              <a:t> - </a:t>
            </a:r>
            <a:r>
              <a:rPr lang="en-US" sz="3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r>
              <a:rPr lang="en-US" sz="3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R</a:t>
            </a:r>
            <a:endParaRPr lang="en-US" sz="3000" baseline="300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9793</TotalTime>
  <Words>435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Wingdings</vt:lpstr>
      <vt:lpstr>Office Theme</vt:lpstr>
      <vt:lpstr>Lecture 26</vt:lpstr>
      <vt:lpstr>Coding Project 1+2 due TODAY</vt:lpstr>
      <vt:lpstr>Get your piazza Qs in by 5pm!</vt:lpstr>
      <vt:lpstr>Questions/Comments?</vt:lpstr>
      <vt:lpstr>Divide and Conquer</vt:lpstr>
      <vt:lpstr>Improvements on a smaller scale</vt:lpstr>
      <vt:lpstr>Multiplying two numbers</vt:lpstr>
      <vt:lpstr>The current algorithm scheme</vt:lpstr>
      <vt:lpstr>The key identity</vt:lpstr>
      <vt:lpstr>Wait, how do you think of that?</vt:lpstr>
      <vt:lpstr>The final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</dc:title>
  <dc:creator>Atri</dc:creator>
  <cp:lastModifiedBy>Atri Rudra</cp:lastModifiedBy>
  <cp:revision>45</cp:revision>
  <dcterms:created xsi:type="dcterms:W3CDTF">2011-11-07T02:36:31Z</dcterms:created>
  <dcterms:modified xsi:type="dcterms:W3CDTF">2024-10-31T18:57:42Z</dcterms:modified>
</cp:coreProperties>
</file>