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417" r:id="rId3"/>
    <p:sldId id="475" r:id="rId4"/>
    <p:sldId id="454" r:id="rId5"/>
    <p:sldId id="274" r:id="rId6"/>
    <p:sldId id="278" r:id="rId7"/>
    <p:sldId id="276" r:id="rId8"/>
    <p:sldId id="279" r:id="rId9"/>
    <p:sldId id="470" r:id="rId10"/>
    <p:sldId id="462" r:id="rId11"/>
    <p:sldId id="277" r:id="rId12"/>
    <p:sldId id="280" r:id="rId13"/>
    <p:sldId id="281" r:id="rId14"/>
    <p:sldId id="282" r:id="rId15"/>
    <p:sldId id="283" r:id="rId16"/>
    <p:sldId id="284" r:id="rId17"/>
    <p:sldId id="460" r:id="rId18"/>
    <p:sldId id="265" r:id="rId19"/>
    <p:sldId id="266" r:id="rId20"/>
    <p:sldId id="268" r:id="rId21"/>
    <p:sldId id="26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7A3D5F-39BD-5242-845C-8EEC19AD1B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C0C1F-4D53-BB4D-B714-E0CC70DDCE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1BEDA7-B26A-E64C-A3D1-7415A0BC50E7}" type="datetimeFigureOut">
              <a:rPr lang="en-US"/>
              <a:pPr>
                <a:defRPr/>
              </a:pPr>
              <a:t>11/3/24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82F6B6-E10C-2A45-8255-E347B0419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F924EB-5B00-0E4C-AD2F-ABDCB495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ABF5B-1D36-A549-84CA-993B23B42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D054F-4751-0045-847E-A03338DD6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155D16-FFE1-4647-871F-EE015B21F4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CBB63-672C-264E-B2CC-54819C29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A48A-146C-1842-909B-0BCE0A6FAFEA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8D5E-5AB2-6F43-BB93-7B2475A2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03EC-39AB-6540-A909-01277E3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3616-94C3-B941-A5C3-6BAB25257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5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972FB-1DD1-B846-AE1B-6F331FBC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CD58-F4E8-2340-8C62-AC5B4307688C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3332-A5A2-5341-8B07-ADB10ED6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C0E9-51EA-2F4C-8251-A30C020F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EF34-FB3A-5A4E-BC23-62969D324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3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3E31-5ED9-C343-8DD1-22B2F498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2175-F13B-604D-A13B-076A34AA072C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D8E4-6300-1846-BC2D-263A0C1D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9B2D-83BF-C844-8C62-98FD891E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B3EF8-411D-3746-AC99-A03CDAD56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17AAE-B0CE-6847-A340-ED18421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9751-8D25-564E-9C5C-165AB180BDEE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C17D-2716-CA40-9005-89B86CC0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587DA-EEBF-AB43-8FFD-48D3DD92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4206-ADE7-B443-877A-115CE2CF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74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5A6D-75D4-E542-B4C0-7831C080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D113-EED0-714D-BED6-C5763C059896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945A-6985-AD44-A941-95BBDD09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5A89-43A9-114D-8BDB-70F6BF6C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D51F-1D36-8348-98C0-F0E4203CB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70DEC8-B378-C34B-B7A1-327A2A30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3AC2-159A-3646-9334-8D4DF377342C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584ED-3D86-AA4A-8515-238252D3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BF5D53-E64B-E040-BD4A-B7F713F1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6E6C-15B1-1340-B47A-CEEF51B6C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85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2668D-1E32-4C45-B8FD-CC22F0FE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7FCD-5CA2-3A45-972A-B8CEB13079DF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6442B8-1D9D-4346-A8BC-6ED669E0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65D803-99DC-914A-B186-6D8308CE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274F7-C567-E842-9AD6-8942F75E5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D13B72-1712-BB45-87B2-A056EC81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E14D-A71A-DA4D-8BB4-DA9803630BB4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5EF738-08A0-A646-A183-A6AB9415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46622-DCBC-9B46-9620-7813D2C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0093-0539-084D-AD6E-6FEB2173E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6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5EED2F-A923-0E43-AF9C-D688DD48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D4D8-98A9-D44F-9FCB-A328815783F0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55D3DF-FCBF-1D4D-8026-8AD5297C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56E58-7288-864F-887D-860EA792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227A-0301-A442-9399-E0FD46E9B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5B784A-B13B-C241-BD61-0159B5B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A7E4-9A7D-0843-909C-7A0689614907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05E0C-0DDE-5945-873F-99AA20EC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F2CB26-0638-A745-B188-40C0AFD5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825CE-055B-0C4C-9E28-24DA8D686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4F3C8E-97E6-1645-B4F7-AE82BE09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A4F7-19EE-1846-9A7E-BEB60FEB0835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EB17B-B763-DB4A-B8F4-10AD880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63566-DEC6-C34E-9FDA-B691780B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32EB-5710-BA4B-8A2F-885E8B2DD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9F94A9-600E-0E41-BA63-186C721D97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F6314A-FE80-E941-BF4E-1BAB60E16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19E21-15CA-D04C-A6A3-FD293CE20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18C3DE-236D-394B-BBDF-479EAACDAAC4}" type="datetime1">
              <a:rPr lang="en-US" altLang="en-US"/>
              <a:pPr>
                <a:defRPr/>
              </a:pPr>
              <a:t>11/3/24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9537-19F3-EE43-8905-E9DD6AF4D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C14E-1BE2-9B44-91A4-BFFFE6BA5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11B850-901C-0946-80BB-7C1959F39B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411B1D8-AC9C-FB4A-98E0-0A82997D1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27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495C6-EC3D-E940-8C4A-33407F5E2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4,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1196973-3DBA-3649-906F-F182D441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C5BB907-7E15-2343-9E59-AC5E05BE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3006725"/>
            <a:ext cx="360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Divide and Conquer based algorithm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976D44A-5022-A34E-98C5-72AF3EFC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286FD3-A648-FF46-B153-AB7C6C42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1F8F8D-99BC-4540-A26C-028032ED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5E02E7-3CD6-B944-9114-6F07DE98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D2354-B22E-3C49-9B91-8965AD8A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BCE147-DC33-9248-8088-F60140C1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8E7A79-CAF1-334C-B312-912399F5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E59B76-4B65-0D43-953A-7DFCDC34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7D54C-A62F-5643-9783-D4358200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9F3ADA-6C44-BD40-9598-806A8CDD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C3BE06-FA17-F54E-A561-CB8C8750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23C9FF-14FC-7141-8F6E-08BD4085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A1C5ED-EB09-C94E-81D7-5B1DB305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E89848-C601-ED43-B2FC-98EDA011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06B53B-D3D2-F349-A9D1-5B163241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88" name="TextBox 23">
            <a:extLst>
              <a:ext uri="{FF2B5EF4-FFF2-40B4-BE49-F238E27FC236}">
                <a16:creationId xmlns:a16="http://schemas.microsoft.com/office/drawing/2014/main" id="{653810F8-38C0-BF4C-9399-D292C986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First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n/2 </a:t>
            </a:r>
            <a:r>
              <a:rPr lang="en-US" altLang="en-US" sz="1800">
                <a:latin typeface="+mn-lt"/>
              </a:rPr>
              <a:t>points according to the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5EAB660F-374E-AF45-9ACE-A991A0DCE3DF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A194AB-7741-0E47-9139-1E17F88E76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1" name="TextBox 26">
              <a:extLst>
                <a:ext uri="{FF2B5EF4-FFF2-40B4-BE49-F238E27FC236}">
                  <a16:creationId xmlns:a16="http://schemas.microsoft.com/office/drawing/2014/main" id="{0E41FDFA-E347-3E46-B902-476E411F2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8692" name="TextBox 27">
              <a:extLst>
                <a:ext uri="{FF2B5EF4-FFF2-40B4-BE49-F238E27FC236}">
                  <a16:creationId xmlns:a16="http://schemas.microsoft.com/office/drawing/2014/main" id="{78CC0181-663B-054C-84D3-17D1FAE5B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FC0A573-6763-E54A-8B62-E2672783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6924CE-4F2B-274A-BEF1-1E1D8003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2C6849-A067-6040-A6C2-65A672AA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107FBA-4FB3-DC4B-9892-E378AB60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317404-1C6A-864A-B279-0A9283F6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3F1B78-374D-DC40-8C28-566808AA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C5A59D-9324-204D-A9C7-31C4D126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855B9-9FBB-5046-8095-26BDADB0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96A582-ACB2-C44A-B838-EF339FD4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ACE171-1E26-BB42-819D-FD58EEB5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3EBF34-4919-634B-A6DD-0A96105C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8CDE3A-C174-FD46-A6F5-E5971D4F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58515B-64E6-9041-AAA5-92E00F61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BDC20E-A5FF-B743-8C0B-5A1B52FD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7B620E-7E68-214C-A692-C6DAA6A4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568FC-3BEA-0D46-B963-2DA6FA298A60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13" name="Group 28">
            <a:extLst>
              <a:ext uri="{FF2B5EF4-FFF2-40B4-BE49-F238E27FC236}">
                <a16:creationId xmlns:a16="http://schemas.microsoft.com/office/drawing/2014/main" id="{61B71B0F-82E8-F44D-A072-0DC626CB4B91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5B8946-DF3C-6A42-9252-28F83D263C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5" name="TextBox 26">
              <a:extLst>
                <a:ext uri="{FF2B5EF4-FFF2-40B4-BE49-F238E27FC236}">
                  <a16:creationId xmlns:a16="http://schemas.microsoft.com/office/drawing/2014/main" id="{5D92B54B-4F8A-CC4D-9151-78303BFE4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9716" name="TextBox 27">
              <a:extLst>
                <a:ext uri="{FF2B5EF4-FFF2-40B4-BE49-F238E27FC236}">
                  <a16:creationId xmlns:a16="http://schemas.microsoft.com/office/drawing/2014/main" id="{56552597-DC9E-2A42-A619-D14C6684F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6350EAC-E852-2E4A-8C54-4E6FA54C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4FC2BFFA-0C15-5D47-AEF3-C4654D88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and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are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sorted by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x</a:t>
            </a:r>
            <a:r>
              <a:rPr lang="en-US" altLang="en-US" sz="1800">
                <a:latin typeface="+mn-lt"/>
              </a:rPr>
              <a:t>-coord 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-coord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85853DA2-89C8-C04E-BC22-C920204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can be computed from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and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in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O(n) </a:t>
            </a:r>
            <a:r>
              <a:rPr lang="en-US" altLang="en-US" sz="1800">
                <a:latin typeface="+mn-lt"/>
              </a:rPr>
              <a:t>time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BC3C2E6-1ED0-274C-88E7-1C058689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AA7A22-06A1-6347-9DDA-0F4C7027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C11E1-0E09-7D47-BBAC-7AAED68E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EC651-A84D-5C40-BC9E-1E57EE7F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C61691-B6F2-AA4F-8034-006A721B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382CC-88E3-004C-A90A-17FB6C19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C8DEBA-EBEA-1C4E-B792-65235775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08F5B7-8869-9D46-AAAD-90E0AC84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AD456E-4826-4241-A452-CA4DD6BE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2CD865-E274-CB47-8C20-54ECDD5D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858B55-2F98-C840-95EB-D4A220F5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D9ED31-62DA-1B4A-96AB-0BA95E9D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1009FA-D4FC-914F-BC22-C7601B2F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4247CA-7F14-424B-AFA3-3E1274C1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70FFB-7D05-9B43-9FF4-17CE0D5A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6FB4F1-E342-A440-9741-4321EA116878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1761" name="Group 28">
            <a:extLst>
              <a:ext uri="{FF2B5EF4-FFF2-40B4-BE49-F238E27FC236}">
                <a16:creationId xmlns:a16="http://schemas.microsoft.com/office/drawing/2014/main" id="{A78B1400-0CD5-7A43-A757-CB70B62BA68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41875E-9999-8947-A635-EA1A0A06A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0" name="TextBox 26">
              <a:extLst>
                <a:ext uri="{FF2B5EF4-FFF2-40B4-BE49-F238E27FC236}">
                  <a16:creationId xmlns:a16="http://schemas.microsoft.com/office/drawing/2014/main" id="{72D92560-D52B-8542-8F81-265B29E6D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31771" name="TextBox 27">
              <a:extLst>
                <a:ext uri="{FF2B5EF4-FFF2-40B4-BE49-F238E27FC236}">
                  <a16:creationId xmlns:a16="http://schemas.microsoft.com/office/drawing/2014/main" id="{34A99568-4C10-3741-A6DF-5EB81BB64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9F2CD98C-9BC6-D545-8412-731966D9B604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EDF859A-BF08-714E-ACEF-98CC20A53653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8" name="TextBox 29">
              <a:extLst>
                <a:ext uri="{FF2B5EF4-FFF2-40B4-BE49-F238E27FC236}">
                  <a16:creationId xmlns:a16="http://schemas.microsoft.com/office/drawing/2014/main" id="{D1B498BA-226E-EE4B-8322-E70D6631A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507101" cy="369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F530A16-33CF-A441-BB81-BCCD08DF933E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34613BB-BC69-DE45-84C9-85928B82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766" name="TextBox 32">
              <a:extLst>
                <a:ext uri="{FF2B5EF4-FFF2-40B4-BE49-F238E27FC236}">
                  <a16:creationId xmlns:a16="http://schemas.microsoft.com/office/drawing/2014/main" id="{66941BEF-C4E0-FB4C-AF11-0BAA731EB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All </a:t>
              </a:r>
              <a:r>
                <a:rPr lang="ja-JP" altLang="en-US" sz="1800">
                  <a:latin typeface="+mn-lt"/>
                </a:rPr>
                <a:t>“</a:t>
              </a:r>
              <a:r>
                <a:rPr lang="en-US" altLang="ja-JP" sz="1800">
                  <a:latin typeface="+mn-lt"/>
                </a:rPr>
                <a:t>crossing</a:t>
              </a:r>
              <a:r>
                <a:rPr lang="ja-JP" altLang="en-US" sz="1800">
                  <a:latin typeface="+mn-lt"/>
                </a:rPr>
                <a:t>”</a:t>
              </a:r>
              <a:r>
                <a:rPr lang="en-US" altLang="ja-JP" sz="1800">
                  <a:latin typeface="+mn-lt"/>
                </a:rPr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  <a:latin typeface="+mn-lt"/>
                </a:rPr>
                <a:t>&gt; δ</a:t>
              </a:r>
              <a:endParaRPr lang="en-US" altLang="en-US" sz="1800">
                <a:solidFill>
                  <a:srgbClr val="A300A3"/>
                </a:solidFill>
                <a:latin typeface="+mn-lt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72B1ED3-4328-D440-9CDD-1C78F887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769B48F-8963-EB4E-AD99-CB703E16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EC707F-2CD7-DF45-BC65-9D9A7FF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1B4F0F-ADFD-FC45-B98C-08BD85F6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4824F5-5BE7-854E-A834-3678A76F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DCDD4A-13B1-2346-A31F-C1301E8F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F6771-B304-1D41-BCF2-7FFAA784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B74B91-FD04-EB49-BA05-CCF4961D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801B7-5F71-7F42-8D0C-1A3D19EF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45EF5-F77A-4547-B41F-03D45924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3863D-9686-B540-A9A4-8DAB4A59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BD7B35-211D-F94F-AE3D-FA19F3BF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6D9185-BF8C-754E-8A04-098385E2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C2CCCD-44E5-CE46-AA4F-365CF5B4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234FE7-EA2C-BA4C-870E-8C4BE28C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182AF2-74F0-3D4C-8854-6BC15DD8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BE977-038A-1A49-AF43-114AB10676F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2785" name="Group 28">
            <a:extLst>
              <a:ext uri="{FF2B5EF4-FFF2-40B4-BE49-F238E27FC236}">
                <a16:creationId xmlns:a16="http://schemas.microsoft.com/office/drawing/2014/main" id="{8BEA0690-F82D-3E4F-887F-7AA9A97AEBEC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B9D4FB-E699-4E45-86C4-3299597797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7" name="TextBox 26">
              <a:extLst>
                <a:ext uri="{FF2B5EF4-FFF2-40B4-BE49-F238E27FC236}">
                  <a16:creationId xmlns:a16="http://schemas.microsoft.com/office/drawing/2014/main" id="{27E52FB6-B726-514F-9EE3-E2C5743A2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32788" name="TextBox 27">
              <a:extLst>
                <a:ext uri="{FF2B5EF4-FFF2-40B4-BE49-F238E27FC236}">
                  <a16:creationId xmlns:a16="http://schemas.microsoft.com/office/drawing/2014/main" id="{EEB45059-E3DC-984C-9F87-6DE4D4A2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3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F80F89B-7145-D841-8339-8D96965F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Euclid to the rescue (?)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D5C147B8-43F5-124C-A51B-7E101D60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8699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  <a:latin typeface="+mn-lt"/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 </a:t>
            </a:r>
            <a:r>
              <a:rPr lang="en-US" altLang="en-US" sz="2600">
                <a:latin typeface="+mn-lt"/>
              </a:rPr>
              <a:t>= 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( (</a:t>
            </a:r>
            <a:r>
              <a:rPr lang="en-US" altLang="en-US" sz="2600">
                <a:solidFill>
                  <a:srgbClr val="008000"/>
                </a:solidFill>
                <a:latin typeface="+mn-lt"/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008000"/>
                </a:solidFill>
                <a:latin typeface="+mn-lt"/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+(</a:t>
            </a:r>
            <a:r>
              <a:rPr lang="en-US" altLang="en-US" sz="260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0000FF"/>
                </a:solidFill>
                <a:latin typeface="+mn-lt"/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EC3AF-A730-7A49-B26C-97F73BEDD4E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3D91D-AACA-A444-81EC-4E3829CA4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27E7DF-5D2D-F743-A3CE-B756CF5F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0E7127-DDF8-6944-A3C8-B458EB00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0727B-24F8-514E-8634-BA24F545C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795FF8-F280-3444-B644-9CCC7DCB3B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9">
            <a:extLst>
              <a:ext uri="{FF2B5EF4-FFF2-40B4-BE49-F238E27FC236}">
                <a16:creationId xmlns:a16="http://schemas.microsoft.com/office/drawing/2014/main" id="{8433CA22-813C-A345-9D4C-1216F98D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</a:t>
            </a:r>
            <a:r>
              <a:rPr lang="en-US" altLang="en-US" sz="1800" baseline="-25000">
                <a:latin typeface="+mn-lt"/>
              </a:rPr>
              <a:t>i</a:t>
            </a:r>
          </a:p>
        </p:txBody>
      </p:sp>
      <p:sp>
        <p:nvSpPr>
          <p:cNvPr id="27658" name="TextBox 30">
            <a:extLst>
              <a:ext uri="{FF2B5EF4-FFF2-40B4-BE49-F238E27FC236}">
                <a16:creationId xmlns:a16="http://schemas.microsoft.com/office/drawing/2014/main" id="{B8F58FAA-F7AF-C445-9F58-418FC9D6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x</a:t>
            </a:r>
            <a:r>
              <a:rPr lang="en-US" altLang="en-US" sz="1800" baseline="-25000">
                <a:latin typeface="+mn-lt"/>
              </a:rPr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6809E2-3BB9-9249-8FD4-74616884E8F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5CD04B-94F1-E743-A152-764F130250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5">
            <a:extLst>
              <a:ext uri="{FF2B5EF4-FFF2-40B4-BE49-F238E27FC236}">
                <a16:creationId xmlns:a16="http://schemas.microsoft.com/office/drawing/2014/main" id="{3C3497B5-107F-794F-AC8D-A05260F2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x</a:t>
            </a:r>
            <a:r>
              <a:rPr lang="en-US" altLang="en-US" sz="1800" baseline="-25000">
                <a:latin typeface="+mn-lt"/>
              </a:rPr>
              <a:t>j</a:t>
            </a:r>
          </a:p>
        </p:txBody>
      </p:sp>
      <p:sp>
        <p:nvSpPr>
          <p:cNvPr id="27662" name="TextBox 36">
            <a:extLst>
              <a:ext uri="{FF2B5EF4-FFF2-40B4-BE49-F238E27FC236}">
                <a16:creationId xmlns:a16="http://schemas.microsoft.com/office/drawing/2014/main" id="{E7FF1B4D-A6D7-4244-9724-CB7CEF7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</a:t>
            </a:r>
            <a:r>
              <a:rPr lang="en-US" altLang="en-US" sz="1800" baseline="-25000">
                <a:latin typeface="+mn-lt"/>
              </a:rPr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409E-E81B-7B4B-BA67-E50D7038029E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4BA73A-6A69-CE44-8D4F-1F8BE33B4F91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2F3AE-2795-4540-A365-DB7DB3CEBA73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5CB5B-747A-084E-9B75-1338C53612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955748-276C-3348-9736-9C9518D3F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8338EF-C220-DD4D-B773-C3680A1C0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38286FC-17CF-CD41-BCD1-54F8AC609AF5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7670" name="Picture 52">
            <a:extLst>
              <a:ext uri="{FF2B5EF4-FFF2-40B4-BE49-F238E27FC236}">
                <a16:creationId xmlns:a16="http://schemas.microsoft.com/office/drawing/2014/main" id="{82F0C7CF-17A4-6A4A-89E1-50350F117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BE0D47-0EED-F140-9B1F-80D2DF2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054F4C0-5E13-6E4A-8B6C-BDB2C7F3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1DED1-2EB6-DB44-9022-EBC410D0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58EF88-992D-0B4F-86A9-080BB2B5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6F701-1408-3248-B872-01BA4C0C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01727A-7DF9-664F-B285-98BDDD2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56FD32-652B-DF4B-A59A-B976A09D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89A45-5637-AF4E-BFC8-84BE848D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30B50-6744-E647-B2D1-D2C5AA97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0602B2-56AE-6246-8DEC-3D7A1F83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4FBEAC-04D9-D140-A558-B74259B6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7A1353-B109-AB4B-AF0E-B0AAF7A9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B444F6-D8AD-3446-AF35-8419C19E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ECBC62-490B-0747-AE2B-92EC5BF0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251FBC-1530-E841-82B8-2CEC011B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2CB7F5-CD62-9E40-AC88-46CD966F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724CE-CF14-3444-AA7C-C81B94F588E2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8690" name="Group 28">
            <a:extLst>
              <a:ext uri="{FF2B5EF4-FFF2-40B4-BE49-F238E27FC236}">
                <a16:creationId xmlns:a16="http://schemas.microsoft.com/office/drawing/2014/main" id="{F3688C39-F706-F448-8BAC-DFD1C99BB91A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D07AA7-645C-A341-BB4F-853E14783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8" name="TextBox 26">
              <a:extLst>
                <a:ext uri="{FF2B5EF4-FFF2-40B4-BE49-F238E27FC236}">
                  <a16:creationId xmlns:a16="http://schemas.microsoft.com/office/drawing/2014/main" id="{613D4B3E-E67A-6244-9091-A88A55FB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8709" name="TextBox 27">
              <a:extLst>
                <a:ext uri="{FF2B5EF4-FFF2-40B4-BE49-F238E27FC236}">
                  <a16:creationId xmlns:a16="http://schemas.microsoft.com/office/drawing/2014/main" id="{7D56BB46-9AA8-334A-826D-C13A5CA07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28308263-7976-4941-BB55-E51A400BB802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8701" name="Group 31">
              <a:extLst>
                <a:ext uri="{FF2B5EF4-FFF2-40B4-BE49-F238E27FC236}">
                  <a16:creationId xmlns:a16="http://schemas.microsoft.com/office/drawing/2014/main" id="{8F247EB3-6404-5640-A442-981D98F65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13DD998-1882-FA45-8A31-9B8D9FAE2DBD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6" name="TextBox 30">
                <a:extLst>
                  <a:ext uri="{FF2B5EF4-FFF2-40B4-BE49-F238E27FC236}">
                    <a16:creationId xmlns:a16="http://schemas.microsoft.com/office/drawing/2014/main" id="{B87F93BE-2E76-5444-8367-0BC0C0D8D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  <p:grpSp>
          <p:nvGrpSpPr>
            <p:cNvPr id="28702" name="Group 32">
              <a:extLst>
                <a:ext uri="{FF2B5EF4-FFF2-40B4-BE49-F238E27FC236}">
                  <a16:creationId xmlns:a16="http://schemas.microsoft.com/office/drawing/2014/main" id="{B55C0773-5BDF-3C4A-8612-2FD56D7A5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EC16D21-9BBF-C24B-ADDF-E5B22D1C9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4" name="TextBox 34">
                <a:extLst>
                  <a:ext uri="{FF2B5EF4-FFF2-40B4-BE49-F238E27FC236}">
                    <a16:creationId xmlns:a16="http://schemas.microsoft.com/office/drawing/2014/main" id="{669C7718-1160-984F-B0DF-E99FB6014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6ECD8EAC-32A6-EC4B-AB5D-937927964B94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117725"/>
            <a:ext cx="2738438" cy="1084263"/>
            <a:chOff x="2540100" y="2118005"/>
            <a:chExt cx="2738472" cy="108397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A1B4FF-27AE-6D4D-B849-FF801FD68DE1}"/>
                </a:ext>
              </a:extLst>
            </p:cNvPr>
            <p:cNvCxnSpPr>
              <a:cxnSpLocks noChangeShapeType="1"/>
              <a:stCxn id="11" idx="7"/>
              <a:endCxn id="12" idx="3"/>
            </p:cNvCxnSpPr>
            <p:nvPr/>
          </p:nvCxnSpPr>
          <p:spPr bwMode="auto">
            <a:xfrm rot="5400000" flipH="1" flipV="1">
              <a:off x="3459397" y="1382810"/>
              <a:ext cx="899877" cy="273847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0" name="TextBox 38">
              <a:extLst>
                <a:ext uri="{FF2B5EF4-FFF2-40B4-BE49-F238E27FC236}">
                  <a16:creationId xmlns:a16="http://schemas.microsoft.com/office/drawing/2014/main" id="{C0D687D6-AD71-3840-89A2-31CA9985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7" y="2118005"/>
              <a:ext cx="564585" cy="36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</a:t>
              </a:r>
              <a:r>
                <a:rPr lang="en-US" altLang="en-US" sz="1800">
                  <a:latin typeface="+mn-lt"/>
                </a:rPr>
                <a:t>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EBDCEC4-92A3-2941-A834-D3A9B36E0788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3021013"/>
            <a:ext cx="1131887" cy="704850"/>
            <a:chOff x="3301205" y="3020219"/>
            <a:chExt cx="1131227" cy="70643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D7864E-1206-B44B-9391-04DFEAEBFC87}"/>
                </a:ext>
              </a:extLst>
            </p:cNvPr>
            <p:cNvCxnSpPr>
              <a:cxnSpLocks noChangeShapeType="1"/>
              <a:stCxn id="14" idx="4"/>
              <a:endCxn id="20" idx="1"/>
            </p:cNvCxnSpPr>
            <p:nvPr/>
          </p:nvCxnSpPr>
          <p:spPr bwMode="auto">
            <a:xfrm rot="16200000" flipH="1">
              <a:off x="3513602" y="2807822"/>
              <a:ext cx="706434" cy="113122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8" name="TextBox 43">
              <a:extLst>
                <a:ext uri="{FF2B5EF4-FFF2-40B4-BE49-F238E27FC236}">
                  <a16:creationId xmlns:a16="http://schemas.microsoft.com/office/drawing/2014/main" id="{36DD7738-E950-7A48-BFE2-168A289B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700" y="3097486"/>
              <a:ext cx="564249" cy="37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 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8E0080DE-7254-5044-873D-A3C71AFDD72C}"/>
              </a:ext>
            </a:extLst>
          </p:cNvPr>
          <p:cNvGrpSpPr>
            <a:grpSpLocks/>
          </p:cNvGrpSpPr>
          <p:nvPr/>
        </p:nvGrpSpPr>
        <p:grpSpPr bwMode="auto">
          <a:xfrm>
            <a:off x="2539999" y="2546350"/>
            <a:ext cx="1282700" cy="655639"/>
            <a:chOff x="2540098" y="2546910"/>
            <a:chExt cx="1282601" cy="655076"/>
          </a:xfrm>
        </p:grpSpPr>
        <p:sp>
          <p:nvSpPr>
            <p:cNvPr id="28695" name="TextBox 42">
              <a:extLst>
                <a:ext uri="{FF2B5EF4-FFF2-40B4-BE49-F238E27FC236}">
                  <a16:creationId xmlns:a16="http://schemas.microsoft.com/office/drawing/2014/main" id="{57681090-B0F9-CF48-9CA8-A79CF3D3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474" y="2546910"/>
              <a:ext cx="564534" cy="3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 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98DE1F-9201-F448-9004-B7FF7901A5C3}"/>
                </a:ext>
              </a:extLst>
            </p:cNvPr>
            <p:cNvCxnSpPr>
              <a:cxnSpLocks noChangeShapeType="1"/>
              <a:stCxn id="11" idx="7"/>
              <a:endCxn id="13" idx="2"/>
            </p:cNvCxnSpPr>
            <p:nvPr/>
          </p:nvCxnSpPr>
          <p:spPr bwMode="auto">
            <a:xfrm rot="5400000" flipH="1" flipV="1">
              <a:off x="2935548" y="2314834"/>
              <a:ext cx="491702" cy="12826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FC7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P1+2 due 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5F25D-22C5-FC4A-2F7B-C8F0CC4FA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683"/>
            <a:ext cx="9066916" cy="7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74FA2F-1CA3-9B47-8CD3-3EABA81C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777FA77-88C5-6D49-A361-89A84EE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we have to do now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5722C3-175F-C145-A16A-6D09C699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93046-94F7-8346-83A8-F64ABFDA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9B3AB-C14F-B142-908A-BB45851F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E6F7CD-AAFB-344E-BA70-5DB640A9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5069F8-E9AA-D545-9D28-7BEEACC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8B4A-6434-E040-A2F1-10B18305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19F8B7-8786-AF4D-ABFD-416ED504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5A017409-F537-8D42-A88E-3095C7D4314D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168525"/>
            <a:ext cx="4465638" cy="2717800"/>
            <a:chOff x="1707715" y="2168525"/>
            <a:chExt cx="4466865" cy="2717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F814BA-53A3-324C-BB0D-0295A1A1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644" y="3178175"/>
              <a:ext cx="161969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8939C-7CCD-5141-9001-7DBBFE6B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164" y="2168525"/>
              <a:ext cx="163558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A26316-4188-6745-872E-F0EC221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15" y="4038600"/>
              <a:ext cx="163558" cy="155575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D523EF-F1DD-3545-BBA2-7E7D4DFE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577" y="4729163"/>
              <a:ext cx="163558" cy="1571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829B28-A2BD-7140-920C-3E50EFA8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795" y="3703638"/>
              <a:ext cx="163557" cy="157162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EDC1E6-D97C-4A4D-8CC4-36859C13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480" y="2865438"/>
              <a:ext cx="163558" cy="1555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32488-2A48-0E4D-A43E-5FC052AC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22" y="3487738"/>
              <a:ext cx="163558" cy="1571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437D03-9B49-7340-9A7E-0C17C29E32AA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08" name="Group 28">
            <a:extLst>
              <a:ext uri="{FF2B5EF4-FFF2-40B4-BE49-F238E27FC236}">
                <a16:creationId xmlns:a16="http://schemas.microsoft.com/office/drawing/2014/main" id="{0838F3DB-5642-F749-AF54-8D2891D79137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35C63C-50EC-5C41-AC35-199557700D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Box 26">
              <a:extLst>
                <a:ext uri="{FF2B5EF4-FFF2-40B4-BE49-F238E27FC236}">
                  <a16:creationId xmlns:a16="http://schemas.microsoft.com/office/drawing/2014/main" id="{9A7AF281-C656-794F-8860-6BA88A76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9722" name="TextBox 27">
              <a:extLst>
                <a:ext uri="{FF2B5EF4-FFF2-40B4-BE49-F238E27FC236}">
                  <a16:creationId xmlns:a16="http://schemas.microsoft.com/office/drawing/2014/main" id="{4C219A08-3078-7F47-8162-C988F94FC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  <p:grpSp>
        <p:nvGrpSpPr>
          <p:cNvPr id="29709" name="Group 35">
            <a:extLst>
              <a:ext uri="{FF2B5EF4-FFF2-40B4-BE49-F238E27FC236}">
                <a16:creationId xmlns:a16="http://schemas.microsoft.com/office/drawing/2014/main" id="{E4AE2A74-1F66-5241-80D2-40060FC3B6E5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9714" name="Group 31">
              <a:extLst>
                <a:ext uri="{FF2B5EF4-FFF2-40B4-BE49-F238E27FC236}">
                  <a16:creationId xmlns:a16="http://schemas.microsoft.com/office/drawing/2014/main" id="{62131E2A-E0CA-004F-843A-480BD3F8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506FF6C-2386-E34B-A78E-CAE7B68F368B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9" name="TextBox 30">
                <a:extLst>
                  <a:ext uri="{FF2B5EF4-FFF2-40B4-BE49-F238E27FC236}">
                    <a16:creationId xmlns:a16="http://schemas.microsoft.com/office/drawing/2014/main" id="{58D84DB2-284B-AC4B-8FFE-19856E90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  <p:grpSp>
          <p:nvGrpSpPr>
            <p:cNvPr id="29715" name="Group 32">
              <a:extLst>
                <a:ext uri="{FF2B5EF4-FFF2-40B4-BE49-F238E27FC236}">
                  <a16:creationId xmlns:a16="http://schemas.microsoft.com/office/drawing/2014/main" id="{BD71BFB1-C8ED-234C-8BDD-C99EA4BA9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FBE3364-EE1D-F240-A98B-96E279458F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7" name="TextBox 34">
                <a:extLst>
                  <a:ext uri="{FF2B5EF4-FFF2-40B4-BE49-F238E27FC236}">
                    <a16:creationId xmlns:a16="http://schemas.microsoft.com/office/drawing/2014/main" id="{6A5F9C80-6F47-2249-ACFA-862418DC4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43AC2C-FB79-C44F-A778-3E3CFA94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227638"/>
            <a:ext cx="295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S</a:t>
            </a:r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55CDA1D9-BDAB-DF4D-ACA0-40CB3429227C}"/>
              </a:ext>
            </a:extLst>
          </p:cNvPr>
          <p:cNvGrpSpPr>
            <a:grpSpLocks/>
          </p:cNvGrpSpPr>
          <p:nvPr/>
        </p:nvGrpSpPr>
        <p:grpSpPr bwMode="auto">
          <a:xfrm>
            <a:off x="5418139" y="5043488"/>
            <a:ext cx="3493008" cy="774700"/>
            <a:chOff x="5418137" y="5043487"/>
            <a:chExt cx="3493404" cy="7750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F31085-F439-2D47-B0BC-8DBE9714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7" y="5043487"/>
              <a:ext cx="3454792" cy="775093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713" name="TextBox 44">
              <a:extLst>
                <a:ext uri="{FF2B5EF4-FFF2-40B4-BE49-F238E27FC236}">
                  <a16:creationId xmlns:a16="http://schemas.microsoft.com/office/drawing/2014/main" id="{D66739E0-3D4C-DD4D-8831-49E467E5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137" y="5233717"/>
              <a:ext cx="3493404" cy="36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Figure if a pair in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S</a:t>
              </a:r>
              <a:r>
                <a:rPr lang="en-US" altLang="en-US" sz="1800">
                  <a:latin typeface="+mn-lt"/>
                </a:rPr>
                <a:t> has distance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&lt;</a:t>
              </a:r>
              <a:r>
                <a:rPr lang="en-US" altLang="en-US" sz="1800">
                  <a:latin typeface="+mn-lt"/>
                </a:rPr>
                <a:t>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33ACC8-C540-864F-A4E2-FC0A74FB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965325"/>
            <a:ext cx="4906962" cy="4700588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CC2905-9693-6047-9FBB-E6A7D4BF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98713"/>
            <a:ext cx="4352925" cy="4038600"/>
          </a:xfrm>
          <a:prstGeom prst="rect">
            <a:avLst/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9A131545-9F2E-844D-97D4-50696AA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+mn-lt"/>
                <a:ea typeface="ＭＳ Ｐゴシック" panose="020B0600070205080204" pitchFamily="34" charset="-128"/>
              </a:rPr>
              <a:t>The algorithm so far…</a:t>
            </a: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A24D424B-737B-CE41-92FE-70256713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5263"/>
            <a:ext cx="4208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 2-D points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= {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1</a:t>
            </a:r>
            <a:r>
              <a:rPr lang="en-US" altLang="en-US" sz="1800">
                <a:latin typeface="+mn-lt"/>
              </a:rPr>
              <a:t>,…,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};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=(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,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id="{9BA68C52-E890-1D4D-8911-9DC0C039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0413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to get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</a:p>
        </p:txBody>
      </p:sp>
      <p:sp>
        <p:nvSpPr>
          <p:cNvPr id="30726" name="TextBox 4">
            <a:extLst>
              <a:ext uri="{FF2B5EF4-FFF2-40B4-BE49-F238E27FC236}">
                <a16:creationId xmlns:a16="http://schemas.microsoft.com/office/drawing/2014/main" id="{696583FF-7927-E44F-BAD9-1DBFA1E9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278188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>
                <a:latin typeface="+mn-lt"/>
              </a:rPr>
              <a:t> is first half of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the rest</a:t>
            </a:r>
          </a:p>
        </p:txBody>
      </p:sp>
      <p:sp>
        <p:nvSpPr>
          <p:cNvPr id="30727" name="TextBox 5">
            <a:extLst>
              <a:ext uri="{FF2B5EF4-FFF2-40B4-BE49-F238E27FC236}">
                <a16:creationId xmlns:a16="http://schemas.microsoft.com/office/drawing/2014/main" id="{00C96015-A54C-2C46-BCF6-FE709BB7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420938"/>
            <a:ext cx="202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Closest-Pair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28" name="TextBox 6">
            <a:extLst>
              <a:ext uri="{FF2B5EF4-FFF2-40B4-BE49-F238E27FC236}">
                <a16:creationId xmlns:a16="http://schemas.microsoft.com/office/drawing/2014/main" id="{00EB3403-A959-2C49-B940-C3BDC4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713163"/>
            <a:ext cx="2620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Compute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</a:p>
        </p:txBody>
      </p:sp>
      <p:sp>
        <p:nvSpPr>
          <p:cNvPr id="30729" name="TextBox 7">
            <a:extLst>
              <a:ext uri="{FF2B5EF4-FFF2-40B4-BE49-F238E27FC236}">
                <a16:creationId xmlns:a16="http://schemas.microsoft.com/office/drawing/2014/main" id="{476E68F1-B6D5-A742-806B-001B145A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200525"/>
            <a:ext cx="290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(q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Closest-Pair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7A6F0E72-1F2D-0442-9A07-CDD1D1AA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646613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(r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Closest-Pair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1" name="TextBox 9">
            <a:extLst>
              <a:ext uri="{FF2B5EF4-FFF2-40B4-BE49-F238E27FC236}">
                <a16:creationId xmlns:a16="http://schemas.microsoft.com/office/drawing/2014/main" id="{DB24B33F-7C17-B64D-974B-CFE0623F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24450"/>
            <a:ext cx="2643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δ</a:t>
            </a:r>
            <a:r>
              <a:rPr lang="en-US" altLang="en-US" sz="1800">
                <a:latin typeface="+mn-lt"/>
              </a:rPr>
              <a:t> = min (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d(q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), d(r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2" name="TextBox 10">
            <a:extLst>
              <a:ext uri="{FF2B5EF4-FFF2-40B4-BE49-F238E27FC236}">
                <a16:creationId xmlns:a16="http://schemas.microsoft.com/office/drawing/2014/main" id="{7EDB8F69-E033-8D4F-B022-120E9825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591175"/>
            <a:ext cx="3553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= points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(x,y)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s.t.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|x – x*| &lt; δ </a:t>
            </a:r>
          </a:p>
        </p:txBody>
      </p:sp>
      <p:sp>
        <p:nvSpPr>
          <p:cNvPr id="30733" name="TextBox 11">
            <a:extLst>
              <a:ext uri="{FF2B5EF4-FFF2-40B4-BE49-F238E27FC236}">
                <a16:creationId xmlns:a16="http://schemas.microsoft.com/office/drawing/2014/main" id="{4CDC976D-4096-464E-B786-8115502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069013"/>
            <a:ext cx="364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FF0000"/>
                </a:solidFill>
                <a:latin typeface="+mn-lt"/>
              </a:rPr>
              <a:t>Closest-in-box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S, (q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), (r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4" name="TextBox 12">
            <a:extLst>
              <a:ext uri="{FF2B5EF4-FFF2-40B4-BE49-F238E27FC236}">
                <a16:creationId xmlns:a16="http://schemas.microsoft.com/office/drawing/2014/main" id="{3B9935AE-823C-9B4B-8E46-6B83E1EE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09888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n &lt; 4 </a:t>
            </a:r>
            <a:r>
              <a:rPr lang="en-US" altLang="en-US" sz="1800">
                <a:latin typeface="+mn-lt"/>
              </a:rPr>
              <a:t>then find closest point by brute-force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646FC3DB-6239-5041-A00F-DFBCE83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6069013"/>
            <a:ext cx="3205162" cy="596900"/>
          </a:xfrm>
          <a:prstGeom prst="wedgeRectCallout">
            <a:avLst>
              <a:gd name="adj1" fmla="val -89926"/>
              <a:gd name="adj2" fmla="val -1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can be done in </a:t>
            </a: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5B56D7C-D929-9145-A114-BC3DB244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335213"/>
            <a:ext cx="1258887" cy="400050"/>
          </a:xfrm>
          <a:prstGeom prst="wedgeRectCallout">
            <a:avLst>
              <a:gd name="adj1" fmla="val -263074"/>
              <a:gd name="adj2" fmla="val -67602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5692EBAB-C441-1344-A8F2-7B991B4B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290888"/>
            <a:ext cx="1258887" cy="400050"/>
          </a:xfrm>
          <a:prstGeom prst="wedgeRectCallout">
            <a:avLst>
              <a:gd name="adj1" fmla="val -163074"/>
              <a:gd name="adj2" fmla="val 557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FCF46A35-1C23-B341-AFAC-4D318C2A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746500"/>
            <a:ext cx="1260475" cy="401638"/>
          </a:xfrm>
          <a:prstGeom prst="wedgeRectCallout">
            <a:avLst>
              <a:gd name="adj1" fmla="val -229454"/>
              <a:gd name="adj2" fmla="val -10681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0AFDC343-C0B4-F74E-B028-5A9A622C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922838"/>
            <a:ext cx="1258888" cy="401637"/>
          </a:xfrm>
          <a:prstGeom prst="wedgeRectCallout">
            <a:avLst>
              <a:gd name="adj1" fmla="val -234625"/>
              <a:gd name="adj2" fmla="val 46236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C15D5E2-5988-244C-9EB7-17B9BB16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422900"/>
            <a:ext cx="1258888" cy="401638"/>
          </a:xfrm>
          <a:prstGeom prst="wedgeRectCallout">
            <a:avLst>
              <a:gd name="adj1" fmla="val -169972"/>
              <a:gd name="adj2" fmla="val 4894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1FCBC-DF95-364C-A3BD-7C15255F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1281113"/>
            <a:ext cx="1786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O(n log n) + T(n)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257BA-49F0-3943-B743-F3A41E62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335213"/>
            <a:ext cx="1148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T(&lt; 4) =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59B58-981F-1643-9F1E-6716EE23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789238"/>
            <a:ext cx="2058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T(n) = 2T(n/2) + cn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997B918-CEB8-2C48-8783-4C24CF8C0D51}"/>
              </a:ext>
            </a:extLst>
          </p:cNvPr>
          <p:cNvGrpSpPr>
            <a:grpSpLocks/>
          </p:cNvGrpSpPr>
          <p:nvPr/>
        </p:nvGrpSpPr>
        <p:grpSpPr bwMode="auto">
          <a:xfrm>
            <a:off x="7011988" y="4148138"/>
            <a:ext cx="1790700" cy="498475"/>
            <a:chOff x="7012345" y="4147596"/>
            <a:chExt cx="1789785" cy="4991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181B39-43D5-D645-80A2-CA26F263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345" y="4147596"/>
              <a:ext cx="1789785" cy="499129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46" name="TextBox 25">
              <a:extLst>
                <a:ext uri="{FF2B5EF4-FFF2-40B4-BE49-F238E27FC236}">
                  <a16:creationId xmlns:a16="http://schemas.microsoft.com/office/drawing/2014/main" id="{59661427-3A91-9F41-9DE0-547E62C4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345" y="4200985"/>
              <a:ext cx="1789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+mn-lt"/>
                </a:rPr>
                <a:t>O(n log n) overall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AC9-D283-8D49-FE1A-913FEC6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conflict</a:t>
            </a:r>
          </a:p>
        </p:txBody>
      </p:sp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58547BE3-0BB0-09C2-F145-37E9C5F5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5425"/>
            <a:ext cx="9159809" cy="31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2AEB2CA-AA49-BC44-9472-875A280B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Closest pairs of points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B855C693-365B-5B40-9000-8B3D65257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8013"/>
            <a:ext cx="4208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 2-D points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= {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1</a:t>
            </a:r>
            <a:r>
              <a:rPr lang="en-US" altLang="en-US" sz="1800">
                <a:latin typeface="+mn-lt"/>
              </a:rPr>
              <a:t>,…,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};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=(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,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18797-0CEF-0B44-80F1-6237F2E1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5963"/>
            <a:ext cx="3631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Points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q</a:t>
            </a:r>
            <a:r>
              <a:rPr lang="en-US" altLang="en-US" sz="1800">
                <a:latin typeface="+mn-lt"/>
              </a:rPr>
              <a:t> that are closest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776AB-3F13-4C4D-88BE-E63A803F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97138"/>
            <a:ext cx="2730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  <a:latin typeface="+mn-lt"/>
              </a:rPr>
              <a:t>d(p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,p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j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( (</a:t>
            </a:r>
            <a:r>
              <a:rPr lang="en-US" altLang="en-US" sz="1800">
                <a:solidFill>
                  <a:srgbClr val="008000"/>
                </a:solidFill>
                <a:latin typeface="+mn-lt"/>
              </a:rPr>
              <a:t>x</a:t>
            </a:r>
            <a:r>
              <a:rPr lang="en-US" altLang="en-US" sz="1800" baseline="-25000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1800">
                <a:solidFill>
                  <a:srgbClr val="008000"/>
                </a:solidFill>
                <a:latin typeface="+mn-lt"/>
              </a:rPr>
              <a:t>-x</a:t>
            </a:r>
            <a:r>
              <a:rPr lang="en-US" altLang="en-US" sz="1800" baseline="-25000">
                <a:solidFill>
                  <a:srgbClr val="008000"/>
                </a:solidFill>
                <a:latin typeface="+mn-lt"/>
              </a:rPr>
              <a:t>j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+(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1800" baseline="-25000">
                <a:solidFill>
                  <a:srgbClr val="0000FF"/>
                </a:solidFill>
                <a:latin typeface="+mn-lt"/>
              </a:rPr>
              <a:t>i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-y</a:t>
            </a:r>
            <a:r>
              <a:rPr lang="en-US" altLang="en-US" sz="1800" baseline="-25000">
                <a:solidFill>
                  <a:srgbClr val="0000FF"/>
                </a:solidFill>
                <a:latin typeface="+mn-lt"/>
              </a:rPr>
              <a:t>j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  <a:latin typeface="+mn-lt"/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095A62-F4C9-664A-BEDA-0C80CE4C774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99665-171C-D74F-B544-9C550B618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6E3ABE6-7397-F34F-9225-BD52D347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3399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15AF5C-608B-DE49-8F1D-A5E52CCD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6543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B0BC00-3281-C241-9ECA-28D7C923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F28B17-DBC9-934E-AB7E-741A0607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27098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71D65-5ACA-8C40-AB15-0DBEC65F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7098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AAC6A-C607-7F4A-835B-C297BDF6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38600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69E15E-E75D-A242-8D55-7F0CC4A6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1163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B6FA46-1CE7-434D-B255-8DE63E24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470275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4E6206-F221-5C41-8CCF-1636F4AE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651375"/>
            <a:ext cx="163512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ED7F77-EEB3-6D45-B3FC-6852913E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9351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DDF777-2C7A-2F46-9808-840A85DB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625850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90FEA1-F84E-D840-8473-8DAB6327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411638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B0C4DCD5-0EAB-9345-9591-04C84CEDBC7B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2224088"/>
            <a:ext cx="708025" cy="585787"/>
            <a:chOff x="7791772" y="2224437"/>
            <a:chExt cx="707712" cy="58619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CE3659-4591-A549-A465-7D3B3B555DDC}"/>
                </a:ext>
              </a:extLst>
            </p:cNvPr>
            <p:cNvCxnSpPr>
              <a:cxnSpLocks noChangeShapeType="1"/>
              <a:stCxn id="13" idx="7"/>
              <a:endCxn id="12" idx="3"/>
            </p:cNvCxnSpPr>
            <p:nvPr/>
          </p:nvCxnSpPr>
          <p:spPr bwMode="auto">
            <a:xfrm rot="5400000" flipH="1" flipV="1">
              <a:off x="7821631" y="2194578"/>
              <a:ext cx="508356" cy="568074"/>
            </a:xfrm>
            <a:prstGeom prst="line">
              <a:avLst/>
            </a:prstGeom>
            <a:noFill/>
            <a:ln w="28575">
              <a:solidFill>
                <a:srgbClr val="B200B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4D7B6A-ECA7-E146-AE94-37F1EFD98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91772" y="2810635"/>
              <a:ext cx="70771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189C84-916A-4B46-B962-14B83D54471A}"/>
                </a:ext>
              </a:extLst>
            </p:cNvPr>
            <p:cNvCxnSpPr>
              <a:cxnSpLocks noChangeShapeType="1"/>
              <a:endCxn id="12" idx="5"/>
            </p:cNvCxnSpPr>
            <p:nvPr/>
          </p:nvCxnSpPr>
          <p:spPr bwMode="auto">
            <a:xfrm rot="16200000" flipV="1">
              <a:off x="8194484" y="2505636"/>
              <a:ext cx="586198" cy="238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7914486-D513-204B-B4D1-DFB2701C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Group Talk time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3E9DD744-6D0B-7B4C-94AF-83B07D5B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2257425"/>
            <a:ext cx="222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  <a:latin typeface="+mn-lt"/>
              </a:rPr>
              <a:t>O(n</a:t>
            </a:r>
            <a:r>
              <a:rPr lang="en-US" altLang="en-US" sz="18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time algorithm?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4303646E-3322-574F-B538-47668664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38211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1-D problem in time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O(n log n) </a:t>
            </a:r>
            <a:r>
              <a:rPr lang="en-US" altLang="en-US" sz="1800">
                <a:latin typeface="+mn-lt"/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A11DB5-19B4-914F-9F7A-C24AF64715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5963" y="4191000"/>
            <a:ext cx="27035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3B40A91-1F79-B54B-9BEA-4D4AEC1C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1116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5A8E6F-14A6-6347-90EF-51581037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12262F-DD0C-9A4F-8C63-B0CD9687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E0F5F3-02DB-564F-9020-9DD9F6F4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411321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907870-9705-8C4E-900F-F02CC3EE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410686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16C49CF-7E03-C74E-B132-5573AE2D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Sorting to rescue in 2-D?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5DEE3519-DECA-944C-B304-440892A6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552575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pairs of points closest in </a:t>
            </a:r>
            <a:r>
              <a:rPr lang="en-US" altLang="en-US" sz="180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co-ordinate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191EB0F6-BD73-6B41-B91F-E9DA60C1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79650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pairs of points closest in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 co-ordinate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A35257DC-BA2C-694B-8A97-EC16ABD9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3028950"/>
            <a:ext cx="289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the better of the two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BD28F3-E048-794B-94A8-77178258366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7EAF62-0E89-6A44-830B-2498DBF32D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52456FF-C5FA-3D45-8777-5E507F21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B3D437-2417-964B-ACA2-AF541D15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5735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71C714-6E7C-D44F-9806-9690635F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9511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A1A82A-29F2-A140-AE64-75E5CA49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38" y="21224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C642C-8504-BA4D-8A0A-2C90C7B6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D3644A-F407-4145-BC4B-713F3BEE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716DC3B-E631-8640-A061-A721C639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property of Euclidean distance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AF86B3E2-C1C2-C14F-9236-AAE259AF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8699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  <a:latin typeface="+mn-lt"/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 </a:t>
            </a:r>
            <a:r>
              <a:rPr lang="en-US" altLang="en-US" sz="2600">
                <a:latin typeface="+mn-lt"/>
              </a:rPr>
              <a:t>= 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( (</a:t>
            </a:r>
            <a:r>
              <a:rPr lang="en-US" altLang="en-US" sz="2600">
                <a:solidFill>
                  <a:srgbClr val="008000"/>
                </a:solidFill>
                <a:latin typeface="+mn-lt"/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008000"/>
                </a:solidFill>
                <a:latin typeface="+mn-lt"/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+(</a:t>
            </a:r>
            <a:r>
              <a:rPr lang="en-US" altLang="en-US" sz="260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0000FF"/>
                </a:solidFill>
                <a:latin typeface="+mn-lt"/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F620DD-52F8-BD4E-B8AC-B27FBF259C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9FAE9E-F672-4440-BD46-595CF3FD2F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9D51BD-30DC-5440-A8CC-2C7C6BD4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0F661A-04E3-9340-8DDB-E82EB5B9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3D0A-772B-D24D-98C3-3480DF58B1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6CB341-4097-F44C-B63E-C2FCC80E73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29">
            <a:extLst>
              <a:ext uri="{FF2B5EF4-FFF2-40B4-BE49-F238E27FC236}">
                <a16:creationId xmlns:a16="http://schemas.microsoft.com/office/drawing/2014/main" id="{8E170739-C20A-5049-ADF5-414A2B090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</a:t>
            </a:r>
            <a:r>
              <a:rPr lang="en-US" altLang="en-US" sz="1800" baseline="-25000">
                <a:latin typeface="+mn-lt"/>
              </a:rPr>
              <a:t>i</a:t>
            </a:r>
          </a:p>
        </p:txBody>
      </p:sp>
      <p:sp>
        <p:nvSpPr>
          <p:cNvPr id="24586" name="TextBox 30">
            <a:extLst>
              <a:ext uri="{FF2B5EF4-FFF2-40B4-BE49-F238E27FC236}">
                <a16:creationId xmlns:a16="http://schemas.microsoft.com/office/drawing/2014/main" id="{A0C45EBE-9B61-2C4E-8097-6FC6388E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x</a:t>
            </a:r>
            <a:r>
              <a:rPr lang="en-US" altLang="en-US" sz="1800" baseline="-25000">
                <a:latin typeface="+mn-lt"/>
              </a:rPr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134AB-D7A7-4741-B815-4DF36B670CB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F6DDEE-5AC7-BB4C-90F0-20E2F8EDB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35">
            <a:extLst>
              <a:ext uri="{FF2B5EF4-FFF2-40B4-BE49-F238E27FC236}">
                <a16:creationId xmlns:a16="http://schemas.microsoft.com/office/drawing/2014/main" id="{D7661931-5AC4-3349-82B5-FC2E9806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x</a:t>
            </a:r>
            <a:r>
              <a:rPr lang="en-US" altLang="en-US" sz="1800" baseline="-25000">
                <a:latin typeface="+mn-lt"/>
              </a:rPr>
              <a:t>j</a:t>
            </a:r>
          </a:p>
        </p:txBody>
      </p:sp>
      <p:sp>
        <p:nvSpPr>
          <p:cNvPr id="24590" name="TextBox 36">
            <a:extLst>
              <a:ext uri="{FF2B5EF4-FFF2-40B4-BE49-F238E27FC236}">
                <a16:creationId xmlns:a16="http://schemas.microsoft.com/office/drawing/2014/main" id="{1CAF9FAC-3015-6E45-8082-1F1DB6D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</a:t>
            </a:r>
            <a:r>
              <a:rPr lang="en-US" altLang="en-US" sz="1800" baseline="-25000">
                <a:latin typeface="+mn-lt"/>
              </a:rPr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1C412A-CE82-B344-97F1-869244FEACE3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15368A-6AA0-0E42-9F50-752F3B425646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35450F-01D5-CE49-ADDC-FD85465E2E42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D517B5-6933-4344-B5BF-7369E041F5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23E0D1-60AC-2847-822E-439604FEC6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005CE1-6BB4-B141-B974-0B978BDC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28BBF4C-34EA-0E40-BA75-7B7C6736A7A8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4598" name="Picture 52">
            <a:extLst>
              <a:ext uri="{FF2B5EF4-FFF2-40B4-BE49-F238E27FC236}">
                <a16:creationId xmlns:a16="http://schemas.microsoft.com/office/drawing/2014/main" id="{B045A34B-DC68-A946-A1A4-D80A57F4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5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10094</TotalTime>
  <Words>576</Words>
  <Application>Microsoft Macintosh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Garamond</vt:lpstr>
      <vt:lpstr>Office Theme</vt:lpstr>
      <vt:lpstr>Lecture 27 </vt:lpstr>
      <vt:lpstr>Reflection P1+2 due TODAY</vt:lpstr>
      <vt:lpstr>Final exam conflict</vt:lpstr>
      <vt:lpstr>Questions/Comments?</vt:lpstr>
      <vt:lpstr>Closest pairs of points</vt:lpstr>
      <vt:lpstr>Group Talk time</vt:lpstr>
      <vt:lpstr>Sorting to rescue in 2-D?</vt:lpstr>
      <vt:lpstr>A property of Euclidean distance</vt:lpstr>
      <vt:lpstr>Questions/Comments?</vt:lpstr>
      <vt:lpstr>Problem definition on the board…</vt:lpstr>
      <vt:lpstr>Rest of Today’s agenda</vt:lpstr>
      <vt:lpstr>Dividing up P</vt:lpstr>
      <vt:lpstr>Recursively find closest pairs</vt:lpstr>
      <vt:lpstr>An aside: maintain sorted lists</vt:lpstr>
      <vt:lpstr>An easy case</vt:lpstr>
      <vt:lpstr>Life is not so easy though</vt:lpstr>
      <vt:lpstr>Questions/Comments?</vt:lpstr>
      <vt:lpstr>Euclid to the rescue (?)</vt:lpstr>
      <vt:lpstr>Life is not so easy though</vt:lpstr>
      <vt:lpstr>All we have to do now</vt:lpstr>
      <vt:lpstr>The algorithm so far…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43</cp:revision>
  <dcterms:created xsi:type="dcterms:W3CDTF">2011-11-09T02:32:32Z</dcterms:created>
  <dcterms:modified xsi:type="dcterms:W3CDTF">2024-11-03T20:08:37Z</dcterms:modified>
</cp:coreProperties>
</file>