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80" r:id="rId3"/>
    <p:sldId id="479" r:id="rId4"/>
    <p:sldId id="481" r:id="rId5"/>
    <p:sldId id="478" r:id="rId6"/>
    <p:sldId id="280" r:id="rId7"/>
    <p:sldId id="281" r:id="rId8"/>
    <p:sldId id="282" r:id="rId9"/>
    <p:sldId id="283" r:id="rId10"/>
    <p:sldId id="284" r:id="rId11"/>
    <p:sldId id="265" r:id="rId12"/>
    <p:sldId id="266" r:id="rId13"/>
    <p:sldId id="268" r:id="rId14"/>
    <p:sldId id="267" r:id="rId15"/>
    <p:sldId id="477" r:id="rId16"/>
    <p:sldId id="269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2"/>
    <p:restoredTop sz="94604"/>
  </p:normalViewPr>
  <p:slideViewPr>
    <p:cSldViewPr snapToGrid="0" snapToObjects="1">
      <p:cViewPr varScale="1">
        <p:scale>
          <a:sx n="114" d="100"/>
          <a:sy n="114" d="100"/>
        </p:scale>
        <p:origin x="13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6F71C9-FC78-404F-AB7A-9921B20232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22531-F700-A546-8A77-8D578FC1A2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22CBBB-4EA7-9A41-BDC2-8E0573ACBFC4}" type="datetimeFigureOut">
              <a:rPr lang="en-US"/>
              <a:pPr>
                <a:defRPr/>
              </a:pPr>
              <a:t>11/5/24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EB24F-A312-D745-B754-D5DFEF4C4A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2A471-DC47-F14E-82A3-D4C184329F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449241-BA4F-8949-9445-DBA495327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122DD8-EB81-2343-AEB2-51B3CBE08E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33D0C-5061-9347-BC04-461123A213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730E833-EBE8-2A44-9F90-4B625FABB515}" type="datetimeFigureOut">
              <a:rPr lang="en-US"/>
              <a:pPr>
                <a:defRPr/>
              </a:pPr>
              <a:t>11/5/24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360DDC-F91B-AA4C-908C-02EF820539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5463FF-C890-874D-A40C-F78B7D153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A550C-14B3-334A-8C99-760EC59676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927F3-ED1F-C64D-B062-064148CE9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7FE326-E017-EB4E-B190-119E07B7C5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91DA9-BD01-3349-929A-A39C0B62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4148-76B9-DF43-A93B-ABDBF23DAE12}" type="datetime1">
              <a:rPr lang="en-US" altLang="en-US"/>
              <a:pPr>
                <a:defRPr/>
              </a:pPr>
              <a:t>11/5/24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D5D35-8444-F44D-A8A2-1A510399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41758-5C2B-2441-B780-69A0D966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FE1C4-AE06-CB4C-BF06-44545327E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80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04B35-2C8A-4D4A-A655-D49FB66B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33B0-C552-134A-B356-4BAC4B7EFF6C}" type="datetime1">
              <a:rPr lang="en-US" altLang="en-US"/>
              <a:pPr>
                <a:defRPr/>
              </a:pPr>
              <a:t>11/5/24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1B003-5671-3A4A-A63E-17B984F6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38382-E1A1-3449-9E12-02CEACD4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23435-2EFD-F44B-A5B8-471EDD40A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9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C02CA-D652-0C45-90B7-EA1A3349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A839-88B1-E34A-8E79-DF47D35275D8}" type="datetime1">
              <a:rPr lang="en-US" altLang="en-US"/>
              <a:pPr>
                <a:defRPr/>
              </a:pPr>
              <a:t>11/5/24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C384-4B87-6545-AF93-767CCA92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D2A30-8C16-1949-A824-8C46FD8C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6CAD0-D9F3-CE44-9C90-CB441C700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17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C9E20-DB5D-AD41-B3BB-90A35C14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6D67-9EEA-504C-8928-77AAF6649A25}" type="datetime1">
              <a:rPr lang="en-US" altLang="en-US"/>
              <a:pPr>
                <a:defRPr/>
              </a:pPr>
              <a:t>11/5/24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4D007-2B47-3340-BB60-6CC61D8E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585D2-BD45-464D-8BBD-995723AB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55F4A-9030-804F-AC7B-02716F046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1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C34AA-AEE6-2E41-8EE8-E1AFEF56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D93E-325F-E64C-BF29-8422FCECAA88}" type="datetime1">
              <a:rPr lang="en-US" altLang="en-US"/>
              <a:pPr>
                <a:defRPr/>
              </a:pPr>
              <a:t>11/5/24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C3B69-D0D8-4B46-A78E-C1F61501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467B8-97B7-2E48-9FEE-98161A48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DEEF6-8993-F04B-9CD6-93D97FB99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5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69CC38-5FA6-4146-9D60-FA848DF4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BCEB-5460-F64E-92E0-393B4C2B1788}" type="datetime1">
              <a:rPr lang="en-US" altLang="en-US"/>
              <a:pPr>
                <a:defRPr/>
              </a:pPr>
              <a:t>11/5/24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D8D008-8387-AA49-85BE-B340CBFE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6EF97-8361-B044-B5F0-E7911E48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48C6B-DC80-6048-A97A-C89D92114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21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7D9C17-A324-8842-8790-DAF244F2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9830-FB2F-4A41-AC2B-BBC9A1AFE674}" type="datetime1">
              <a:rPr lang="en-US" altLang="en-US"/>
              <a:pPr>
                <a:defRPr/>
              </a:pPr>
              <a:t>11/5/24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44864D-9256-DB46-AA70-1761D148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236E3-A4D4-3E4B-994F-93CD44E6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812AA-D720-FF40-9035-A000DF15D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30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0CF930-F721-B444-9879-546029A0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9238-F298-E745-947C-D3A4E5DCF893}" type="datetime1">
              <a:rPr lang="en-US" altLang="en-US"/>
              <a:pPr>
                <a:defRPr/>
              </a:pPr>
              <a:t>11/5/24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90199E-1797-2346-80FF-8371FCDC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72C7E3-F70C-A849-B583-8B3ACB6B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8422E-4E98-1A4B-8F50-49CE84F06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15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3C84DA-BB9E-4047-A4F0-16E6C382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CA9D-806D-6846-9213-22BC853FDCCB}" type="datetime1">
              <a:rPr lang="en-US" altLang="en-US"/>
              <a:pPr>
                <a:defRPr/>
              </a:pPr>
              <a:t>11/5/24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F7C1AA-2644-8A4C-A613-C657DF78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79B7CD-8A41-5740-B932-3122992E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14729-BB19-AD46-835E-CE4D3833E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2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350D4C-6F0E-FE4D-B340-432CF7FA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1F1B-6F05-B345-80A7-D1F473B44632}" type="datetime1">
              <a:rPr lang="en-US" altLang="en-US"/>
              <a:pPr>
                <a:defRPr/>
              </a:pPr>
              <a:t>11/5/24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8804D2-177A-A445-81BD-B448B929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F22892-6002-4A46-B4E9-28EE332B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89421-6EB9-D841-88AC-44732FBA1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81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EA7C81-BC91-E843-9F7D-B7E7FA59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4C26-E52F-5C42-A64A-83D5A254C0F2}" type="datetime1">
              <a:rPr lang="en-US" altLang="en-US"/>
              <a:pPr>
                <a:defRPr/>
              </a:pPr>
              <a:t>11/5/24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70A8A6-7B5E-F542-896E-82F3DB0A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1DE116-84A9-B245-82F4-6DAADB10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858BD-F390-7549-9E15-1B6E8A039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87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F01D1F-9F05-354B-8E13-9265F624D9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25FC60-3838-7B43-A8DD-55BE3CBFF8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174A9-AD4C-0643-9FC3-6E949B781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655776E-AAD6-624C-B5BC-0877293C3C0C}" type="datetime1">
              <a:rPr lang="en-US" altLang="en-US"/>
              <a:pPr>
                <a:defRPr/>
              </a:pPr>
              <a:t>11/5/24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14DC3-D35B-BF41-8315-3D8D184AE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166DD-F7EB-D44A-B9F9-AB90C539F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2FCF9CE-2B66-DF40-AED4-002972A759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5F985F9-7B98-6345-BBFC-DF32328BF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43E3B-FD08-124A-922F-B7E1B88EF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6,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C769B48F-8963-EB4E-AD99-CB703E16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EC707F-2CD7-DF45-BC65-9D9A7FF78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1B4F0F-ADFD-FC45-B98C-08BD85F6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4824F5-5BE7-854E-A834-3678A76FB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DCDD4A-13B1-2346-A31F-C1301E8F7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F6771-B304-1D41-BCF2-7FFAA784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B74B91-FD04-EB49-BA05-CCF4961D5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801B7-5F71-7F42-8D0C-1A3D19EF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45EF5-F77A-4547-B41F-03D45924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23863D-9686-B540-A9A4-8DAB4A59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BD7B35-211D-F94F-AE3D-FA19F3BF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6D9185-BF8C-754E-8A04-098385E2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C2CCCD-44E5-CE46-AA4F-365CF5B46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234FE7-EA2C-BA4C-870E-8C4BE28C9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182AF2-74F0-3D4C-8854-6BC15DD8B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5BE977-038A-1A49-AF43-114AB10676FC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32785" name="Group 28">
            <a:extLst>
              <a:ext uri="{FF2B5EF4-FFF2-40B4-BE49-F238E27FC236}">
                <a16:creationId xmlns:a16="http://schemas.microsoft.com/office/drawing/2014/main" id="{8BEA0690-F82D-3E4F-887F-7AA9A97AEBEC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315169" cy="4092575"/>
            <a:chOff x="1367733" y="1563995"/>
            <a:chExt cx="5316256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B9D4FB-E699-4E45-86C4-3299597797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7" name="TextBox 26">
              <a:extLst>
                <a:ext uri="{FF2B5EF4-FFF2-40B4-BE49-F238E27FC236}">
                  <a16:creationId xmlns:a16="http://schemas.microsoft.com/office/drawing/2014/main" id="{27E52FB6-B726-514F-9EE3-E2C5743A2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6267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Q</a:t>
              </a:r>
            </a:p>
          </p:txBody>
        </p:sp>
        <p:sp>
          <p:nvSpPr>
            <p:cNvPr id="32788" name="TextBox 27">
              <a:extLst>
                <a:ext uri="{FF2B5EF4-FFF2-40B4-BE49-F238E27FC236}">
                  <a16:creationId xmlns:a16="http://schemas.microsoft.com/office/drawing/2014/main" id="{EEB45059-E3DC-984C-9F87-6DE4D4A28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2900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R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4F80F89B-7145-D841-8339-8D96965F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Euclid to the rescue (?)</a:t>
            </a:r>
          </a:p>
        </p:txBody>
      </p:sp>
      <p:sp>
        <p:nvSpPr>
          <p:cNvPr id="27650" name="TextBox 4">
            <a:extLst>
              <a:ext uri="{FF2B5EF4-FFF2-40B4-BE49-F238E27FC236}">
                <a16:creationId xmlns:a16="http://schemas.microsoft.com/office/drawing/2014/main" id="{D5C147B8-43F5-124C-A51B-7E101D60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2063750"/>
            <a:ext cx="38699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B200B2"/>
                </a:solidFill>
                <a:latin typeface="+mn-lt"/>
              </a:rPr>
              <a:t>d(p</a:t>
            </a:r>
            <a:r>
              <a:rPr lang="en-US" altLang="en-US" sz="2600" baseline="-250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,p</a:t>
            </a:r>
            <a:r>
              <a:rPr lang="en-US" altLang="en-US" sz="2600" baseline="-25000">
                <a:solidFill>
                  <a:srgbClr val="B200B2"/>
                </a:solidFill>
                <a:latin typeface="+mn-lt"/>
              </a:rPr>
              <a:t>j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) </a:t>
            </a:r>
            <a:r>
              <a:rPr lang="en-US" altLang="en-US" sz="2600">
                <a:latin typeface="+mn-lt"/>
              </a:rPr>
              <a:t>= 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( (</a:t>
            </a:r>
            <a:r>
              <a:rPr lang="en-US" altLang="en-US" sz="2600">
                <a:solidFill>
                  <a:srgbClr val="008000"/>
                </a:solidFill>
                <a:latin typeface="+mn-lt"/>
              </a:rPr>
              <a:t>x</a:t>
            </a:r>
            <a:r>
              <a:rPr lang="en-US" altLang="en-US" sz="2600" baseline="-25000">
                <a:solidFill>
                  <a:srgbClr val="008000"/>
                </a:solidFill>
                <a:latin typeface="+mn-lt"/>
              </a:rPr>
              <a:t>i</a:t>
            </a:r>
            <a:r>
              <a:rPr lang="en-US" altLang="en-US" sz="2600">
                <a:solidFill>
                  <a:srgbClr val="008000"/>
                </a:solidFill>
                <a:latin typeface="+mn-lt"/>
              </a:rPr>
              <a:t>-x</a:t>
            </a:r>
            <a:r>
              <a:rPr lang="en-US" altLang="en-US" sz="2600" baseline="-25000">
                <a:solidFill>
                  <a:srgbClr val="008000"/>
                </a:solidFill>
                <a:latin typeface="+mn-lt"/>
              </a:rPr>
              <a:t>j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  <a:latin typeface="+mn-lt"/>
              </a:rPr>
              <a:t>2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+(</a:t>
            </a:r>
            <a:r>
              <a:rPr lang="en-US" altLang="en-US" sz="2600">
                <a:solidFill>
                  <a:srgbClr val="0000FF"/>
                </a:solidFill>
                <a:latin typeface="+mn-lt"/>
              </a:rPr>
              <a:t>y</a:t>
            </a:r>
            <a:r>
              <a:rPr lang="en-US" altLang="en-US" sz="2600" baseline="-25000">
                <a:solidFill>
                  <a:srgbClr val="0000FF"/>
                </a:solidFill>
                <a:latin typeface="+mn-lt"/>
              </a:rPr>
              <a:t>i</a:t>
            </a:r>
            <a:r>
              <a:rPr lang="en-US" altLang="en-US" sz="2600">
                <a:solidFill>
                  <a:srgbClr val="0000FF"/>
                </a:solidFill>
                <a:latin typeface="+mn-lt"/>
              </a:rPr>
              <a:t>-y</a:t>
            </a:r>
            <a:r>
              <a:rPr lang="en-US" altLang="en-US" sz="2600" baseline="-25000">
                <a:solidFill>
                  <a:srgbClr val="0000FF"/>
                </a:solidFill>
                <a:latin typeface="+mn-lt"/>
              </a:rPr>
              <a:t>j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  <a:latin typeface="+mn-lt"/>
              </a:rPr>
              <a:t>2</a:t>
            </a:r>
            <a:r>
              <a:rPr lang="en-US" altLang="en-US" sz="2600">
                <a:solidFill>
                  <a:srgbClr val="B200B2"/>
                </a:solidFill>
                <a:latin typeface="+mn-lt"/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  <a:latin typeface="+mn-lt"/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8EC3AF-A730-7A49-B26C-97F73BEDD4E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83D91D-AACA-A444-81EC-4E3829CA49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27E7DF-5D2D-F743-A3CE-B756CF5F6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0E7127-DDF8-6944-A3C8-B458EB00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865438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0727B-24F8-514E-8634-BA24F545C9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65156" y="3296444"/>
            <a:ext cx="5492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795FF8-F280-3444-B644-9CCC7DCB3B1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729413" y="2952750"/>
            <a:ext cx="414337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TextBox 29">
            <a:extLst>
              <a:ext uri="{FF2B5EF4-FFF2-40B4-BE49-F238E27FC236}">
                <a16:creationId xmlns:a16="http://schemas.microsoft.com/office/drawing/2014/main" id="{8433CA22-813C-A345-9D4C-1216F98D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272573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y</a:t>
            </a:r>
            <a:r>
              <a:rPr lang="en-US" altLang="en-US" sz="1800" baseline="-25000">
                <a:latin typeface="+mn-lt"/>
              </a:rPr>
              <a:t>i</a:t>
            </a:r>
          </a:p>
        </p:txBody>
      </p:sp>
      <p:sp>
        <p:nvSpPr>
          <p:cNvPr id="27658" name="TextBox 30">
            <a:extLst>
              <a:ext uri="{FF2B5EF4-FFF2-40B4-BE49-F238E27FC236}">
                <a16:creationId xmlns:a16="http://schemas.microsoft.com/office/drawing/2014/main" id="{B8F58FAA-F7AF-C445-9F58-418FC9D6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3441700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x</a:t>
            </a:r>
            <a:r>
              <a:rPr lang="en-US" altLang="en-US" sz="1800" baseline="-25000">
                <a:latin typeface="+mn-lt"/>
              </a:rPr>
              <a:t>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16809E2-3BB9-9249-8FD4-74616884E8F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70813" y="2897187"/>
            <a:ext cx="1347788" cy="23813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5CD04B-94F1-E743-A152-764F130250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07287" y="1371601"/>
            <a:ext cx="11113" cy="1630362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Box 35">
            <a:extLst>
              <a:ext uri="{FF2B5EF4-FFF2-40B4-BE49-F238E27FC236}">
                <a16:creationId xmlns:a16="http://schemas.microsoft.com/office/drawing/2014/main" id="{3C3497B5-107F-794F-AC8D-A05260F2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3430588"/>
            <a:ext cx="3190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x</a:t>
            </a:r>
            <a:r>
              <a:rPr lang="en-US" altLang="en-US" sz="1800" baseline="-25000">
                <a:latin typeface="+mn-lt"/>
              </a:rPr>
              <a:t>j</a:t>
            </a:r>
          </a:p>
        </p:txBody>
      </p:sp>
      <p:sp>
        <p:nvSpPr>
          <p:cNvPr id="27662" name="TextBox 36">
            <a:extLst>
              <a:ext uri="{FF2B5EF4-FFF2-40B4-BE49-F238E27FC236}">
                <a16:creationId xmlns:a16="http://schemas.microsoft.com/office/drawing/2014/main" id="{E7FF1B4D-A6D7-4244-9724-CB7CEF72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1933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y</a:t>
            </a:r>
            <a:r>
              <a:rPr lang="en-US" altLang="en-US" sz="1800" baseline="-25000">
                <a:latin typeface="+mn-lt"/>
              </a:rPr>
              <a:t>j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D0409E-E81B-7B4B-BA67-E50D7038029E}"/>
              </a:ext>
            </a:extLst>
          </p:cNvPr>
          <p:cNvCxnSpPr>
            <a:cxnSpLocks noChangeShapeType="1"/>
            <a:stCxn id="13" idx="7"/>
            <a:endCxn id="12" idx="3"/>
          </p:cNvCxnSpPr>
          <p:nvPr/>
        </p:nvCxnSpPr>
        <p:spPr bwMode="auto">
          <a:xfrm rot="5400000" flipH="1" flipV="1">
            <a:off x="7489825" y="2017713"/>
            <a:ext cx="661988" cy="1077912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4BA73A-6A69-CE44-8D4F-1F8BE33B4F91}"/>
              </a:ext>
            </a:extLst>
          </p:cNvPr>
          <p:cNvCxnSpPr>
            <a:cxnSpLocks noChangeShapeType="1"/>
            <a:stCxn id="13" idx="6"/>
          </p:cNvCxnSpPr>
          <p:nvPr/>
        </p:nvCxnSpPr>
        <p:spPr bwMode="auto">
          <a:xfrm>
            <a:off x="7305675" y="2943225"/>
            <a:ext cx="1127125" cy="95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52F3AE-2795-4540-A365-DB7DB3CEBA73}"/>
              </a:ext>
            </a:extLst>
          </p:cNvPr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6911975" y="2538413"/>
            <a:ext cx="639763" cy="142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F5CB5B-747A-084E-9B75-1338C53612E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0225" y="3613150"/>
            <a:ext cx="1336675" cy="12700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955748-276C-3348-9736-9C9518D3FE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3995738"/>
            <a:ext cx="1127125" cy="79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8338EF-C220-DD4D-B773-C3680A1C06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4384675"/>
            <a:ext cx="665163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38286FC-17CF-CD41-BCD1-54F8AC609AF5}"/>
              </a:ext>
            </a:extLst>
          </p:cNvPr>
          <p:cNvSpPr txBox="1"/>
          <p:nvPr/>
        </p:nvSpPr>
        <p:spPr>
          <a:xfrm>
            <a:off x="738188" y="4972051"/>
            <a:ext cx="51678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The 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distance</a:t>
            </a:r>
            <a:r>
              <a:rPr lang="en-US" dirty="0">
                <a:latin typeface="+mn-lt"/>
                <a:ea typeface="+mn-ea"/>
              </a:rPr>
              <a:t> is larger than the </a:t>
            </a:r>
            <a:r>
              <a:rPr lang="en-US" dirty="0" err="1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or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y</a:t>
            </a:r>
            <a:r>
              <a:rPr lang="en-US" dirty="0" err="1">
                <a:latin typeface="+mn-lt"/>
                <a:ea typeface="+mn-ea"/>
              </a:rPr>
              <a:t>-coord</a:t>
            </a:r>
            <a:r>
              <a:rPr lang="en-US" dirty="0">
                <a:latin typeface="+mn-lt"/>
                <a:ea typeface="+mn-ea"/>
              </a:rPr>
              <a:t> difference</a:t>
            </a:r>
          </a:p>
        </p:txBody>
      </p:sp>
      <p:pic>
        <p:nvPicPr>
          <p:cNvPr id="27670" name="Picture 52">
            <a:extLst>
              <a:ext uri="{FF2B5EF4-FFF2-40B4-BE49-F238E27FC236}">
                <a16:creationId xmlns:a16="http://schemas.microsoft.com/office/drawing/2014/main" id="{82F0C7CF-17A4-6A4A-89E1-50350F117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1574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BE0D47-0EED-F140-9B1F-80D2DF20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563688"/>
            <a:ext cx="1189038" cy="4092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D054F4C0-5E13-6E4A-8B6C-BDB2C7F3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F1DED1-2EB6-DB44-9022-EBC410D0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58EF88-992D-0B4F-86A9-080BB2B5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26F701-1408-3248-B872-01BA4C0C2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01727A-7DF9-664F-B285-98BDDD255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56FD32-652B-DF4B-A59A-B976A09DB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F89A45-5637-AF4E-BFC8-84BE848DB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A30B50-6744-E647-B2D1-D2C5AA97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0602B2-56AE-6246-8DEC-3D7A1F83D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4FBEAC-04D9-D140-A558-B74259B6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7A1353-B109-AB4B-AF0E-B0AAF7A90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B444F6-D8AD-3446-AF35-8419C19E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ECBC62-490B-0747-AE2B-92EC5BF0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251FBC-1530-E841-82B8-2CEC011BB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2CB7F5-CD62-9E40-AC88-46CD966F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724CE-CF14-3444-AA7C-C81B94F588E2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8690" name="Group 28">
            <a:extLst>
              <a:ext uri="{FF2B5EF4-FFF2-40B4-BE49-F238E27FC236}">
                <a16:creationId xmlns:a16="http://schemas.microsoft.com/office/drawing/2014/main" id="{F3688C39-F706-F448-8BAC-DFD1C99BB91A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315169" cy="4092575"/>
            <a:chOff x="1367733" y="1563995"/>
            <a:chExt cx="5316256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3D07AA7-645C-A341-BB4F-853E147831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8" name="TextBox 26">
              <a:extLst>
                <a:ext uri="{FF2B5EF4-FFF2-40B4-BE49-F238E27FC236}">
                  <a16:creationId xmlns:a16="http://schemas.microsoft.com/office/drawing/2014/main" id="{613D4B3E-E67A-6244-9091-A88A55FB6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6267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Q</a:t>
              </a:r>
            </a:p>
          </p:txBody>
        </p:sp>
        <p:sp>
          <p:nvSpPr>
            <p:cNvPr id="28709" name="TextBox 27">
              <a:extLst>
                <a:ext uri="{FF2B5EF4-FFF2-40B4-BE49-F238E27FC236}">
                  <a16:creationId xmlns:a16="http://schemas.microsoft.com/office/drawing/2014/main" id="{7D56BB46-9AA8-334A-826D-C13A5CA07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2900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R</a:t>
              </a:r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28308263-7976-4941-BB55-E51A400BB802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1222375"/>
            <a:ext cx="1208088" cy="379413"/>
            <a:chOff x="3143464" y="1222116"/>
            <a:chExt cx="1207143" cy="380188"/>
          </a:xfrm>
        </p:grpSpPr>
        <p:grpSp>
          <p:nvGrpSpPr>
            <p:cNvPr id="28701" name="Group 31">
              <a:extLst>
                <a:ext uri="{FF2B5EF4-FFF2-40B4-BE49-F238E27FC236}">
                  <a16:creationId xmlns:a16="http://schemas.microsoft.com/office/drawing/2014/main" id="{8F247EB3-6404-5640-A442-981D98F65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464" y="1232972"/>
              <a:ext cx="594519" cy="369332"/>
              <a:chOff x="3143464" y="1232972"/>
              <a:chExt cx="594519" cy="3693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13DD998-1882-FA45-8A31-9B8D9FAE2DBD}"/>
                  </a:ext>
                </a:extLst>
              </p:cNvPr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3143464" y="1564126"/>
                <a:ext cx="594848" cy="159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6" name="TextBox 30">
                <a:extLst>
                  <a:ext uri="{FF2B5EF4-FFF2-40B4-BE49-F238E27FC236}">
                    <a16:creationId xmlns:a16="http://schemas.microsoft.com/office/drawing/2014/main" id="{B87F93BE-2E76-5444-8367-0BC0C0D8D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  <a:latin typeface="+mn-lt"/>
                  </a:rPr>
                  <a:t>δ</a:t>
                </a:r>
              </a:p>
            </p:txBody>
          </p:sp>
        </p:grpSp>
        <p:grpSp>
          <p:nvGrpSpPr>
            <p:cNvPr id="28702" name="Group 32">
              <a:extLst>
                <a:ext uri="{FF2B5EF4-FFF2-40B4-BE49-F238E27FC236}">
                  <a16:creationId xmlns:a16="http://schemas.microsoft.com/office/drawing/2014/main" id="{B55C0773-5BDF-3C4A-8612-2FD56D7A5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088" y="1222116"/>
              <a:ext cx="594519" cy="369332"/>
              <a:chOff x="3143464" y="1232972"/>
              <a:chExt cx="594519" cy="36933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AEC16D21-9BBF-C24B-ADDF-E5B22D1C94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3135" y="1563847"/>
                <a:ext cx="594848" cy="1591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4" name="TextBox 34">
                <a:extLst>
                  <a:ext uri="{FF2B5EF4-FFF2-40B4-BE49-F238E27FC236}">
                    <a16:creationId xmlns:a16="http://schemas.microsoft.com/office/drawing/2014/main" id="{669C7718-1160-984F-B0DF-E99FB60146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  <a:latin typeface="+mn-lt"/>
                  </a:rPr>
                  <a:t>δ</a:t>
                </a:r>
              </a:p>
            </p:txBody>
          </p:sp>
        </p:grp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6ECD8EAC-32A6-EC4B-AB5D-937927964B94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2117725"/>
            <a:ext cx="2738438" cy="1084263"/>
            <a:chOff x="2540100" y="2118005"/>
            <a:chExt cx="2738472" cy="108397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2A1B4FF-27AE-6D4D-B849-FF801FD68DE1}"/>
                </a:ext>
              </a:extLst>
            </p:cNvPr>
            <p:cNvCxnSpPr>
              <a:cxnSpLocks noChangeShapeType="1"/>
              <a:stCxn id="11" idx="7"/>
              <a:endCxn id="12" idx="3"/>
            </p:cNvCxnSpPr>
            <p:nvPr/>
          </p:nvCxnSpPr>
          <p:spPr bwMode="auto">
            <a:xfrm rot="5400000" flipH="1" flipV="1">
              <a:off x="3459397" y="1382810"/>
              <a:ext cx="899877" cy="273847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0" name="TextBox 38">
              <a:extLst>
                <a:ext uri="{FF2B5EF4-FFF2-40B4-BE49-F238E27FC236}">
                  <a16:creationId xmlns:a16="http://schemas.microsoft.com/office/drawing/2014/main" id="{C0D687D6-AD71-3840-89A2-31CA99855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487" y="2118005"/>
              <a:ext cx="564585" cy="369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&gt;</a:t>
              </a:r>
              <a:r>
                <a:rPr lang="en-US" altLang="en-US" sz="1800">
                  <a:latin typeface="+mn-lt"/>
                </a:rPr>
                <a:t> 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δ</a:t>
              </a:r>
              <a:r>
                <a:rPr lang="en-US" altLang="en-US" sz="1800">
                  <a:latin typeface="+mn-lt"/>
                </a:rPr>
                <a:t> </a:t>
              </a:r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7EBDCEC4-92A3-2941-A834-D3A9B36E0788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3021013"/>
            <a:ext cx="1131887" cy="704850"/>
            <a:chOff x="3301205" y="3020219"/>
            <a:chExt cx="1131227" cy="70643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5D7864E-1206-B44B-9391-04DFEAEBFC87}"/>
                </a:ext>
              </a:extLst>
            </p:cNvPr>
            <p:cNvCxnSpPr>
              <a:cxnSpLocks noChangeShapeType="1"/>
              <a:stCxn id="14" idx="4"/>
              <a:endCxn id="20" idx="1"/>
            </p:cNvCxnSpPr>
            <p:nvPr/>
          </p:nvCxnSpPr>
          <p:spPr bwMode="auto">
            <a:xfrm rot="16200000" flipH="1">
              <a:off x="3513602" y="2807822"/>
              <a:ext cx="706434" cy="113122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8" name="TextBox 43">
              <a:extLst>
                <a:ext uri="{FF2B5EF4-FFF2-40B4-BE49-F238E27FC236}">
                  <a16:creationId xmlns:a16="http://schemas.microsoft.com/office/drawing/2014/main" id="{36DD7738-E950-7A48-BFE2-168A289B7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700" y="3097486"/>
              <a:ext cx="564249" cy="37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&gt; δ</a:t>
              </a:r>
              <a:r>
                <a:rPr lang="en-US" altLang="en-US" sz="1800">
                  <a:latin typeface="+mn-lt"/>
                </a:rPr>
                <a:t> </a:t>
              </a:r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8E0080DE-7254-5044-873D-A3C71AFDD72C}"/>
              </a:ext>
            </a:extLst>
          </p:cNvPr>
          <p:cNvGrpSpPr>
            <a:grpSpLocks/>
          </p:cNvGrpSpPr>
          <p:nvPr/>
        </p:nvGrpSpPr>
        <p:grpSpPr bwMode="auto">
          <a:xfrm>
            <a:off x="2539999" y="2546350"/>
            <a:ext cx="1282700" cy="655639"/>
            <a:chOff x="2540098" y="2546910"/>
            <a:chExt cx="1282601" cy="655076"/>
          </a:xfrm>
        </p:grpSpPr>
        <p:sp>
          <p:nvSpPr>
            <p:cNvPr id="28695" name="TextBox 42">
              <a:extLst>
                <a:ext uri="{FF2B5EF4-FFF2-40B4-BE49-F238E27FC236}">
                  <a16:creationId xmlns:a16="http://schemas.microsoft.com/office/drawing/2014/main" id="{57681090-B0F9-CF48-9CA8-A79CF3D32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474" y="2546910"/>
              <a:ext cx="564534" cy="3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&gt; δ</a:t>
              </a:r>
              <a:r>
                <a:rPr lang="en-US" altLang="en-US" sz="1800">
                  <a:latin typeface="+mn-lt"/>
                </a:rPr>
                <a:t> 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298DE1F-9201-F448-9004-B7FF7901A5C3}"/>
                </a:ext>
              </a:extLst>
            </p:cNvPr>
            <p:cNvCxnSpPr>
              <a:cxnSpLocks noChangeShapeType="1"/>
              <a:stCxn id="11" idx="7"/>
              <a:endCxn id="13" idx="2"/>
            </p:cNvCxnSpPr>
            <p:nvPr/>
          </p:nvCxnSpPr>
          <p:spPr bwMode="auto">
            <a:xfrm rot="5400000" flipH="1" flipV="1">
              <a:off x="2935548" y="2314834"/>
              <a:ext cx="491702" cy="128260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FFC7B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774FA2F-1CA3-9B47-8CD3-3EABA81C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563688"/>
            <a:ext cx="1189038" cy="4092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3777FA77-88C5-6D49-A361-89A84EEF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we have to do now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5722C3-175F-C145-A16A-6D09C6990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E93046-94F7-8346-83A8-F64ABFDA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29B3AB-C14F-B142-908A-BB45851F7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E6F7CD-AAFB-344E-BA70-5DB640A9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5069F8-E9AA-D545-9D28-7BEEACC5C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668B4A-6434-E040-A2F1-10B18305D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19F8B7-8786-AF4D-ABFD-416ED504D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5A017409-F537-8D42-A88E-3095C7D4314D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2168525"/>
            <a:ext cx="4465638" cy="2717800"/>
            <a:chOff x="1707715" y="2168525"/>
            <a:chExt cx="4466865" cy="27178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F814BA-53A3-324C-BB0D-0295A1A13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644" y="3178175"/>
              <a:ext cx="161969" cy="157163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48939C-7CCD-5141-9001-7DBBFE6B7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164" y="2168525"/>
              <a:ext cx="163558" cy="157163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A26316-4188-6745-872E-F0EC2212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715" y="4038600"/>
              <a:ext cx="163558" cy="155575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D523EF-F1DD-3545-BBA2-7E7D4DFE8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577" y="4729163"/>
              <a:ext cx="163558" cy="1571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829B28-A2BD-7140-920C-3E50EFA8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795" y="3703638"/>
              <a:ext cx="163557" cy="157162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DEDC1E6-D97C-4A4D-8CC4-36859C13E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480" y="2865438"/>
              <a:ext cx="163558" cy="1555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D32488-2A48-0E4D-A43E-5FC052AC2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022" y="3487738"/>
              <a:ext cx="163558" cy="1571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9437D03-9B49-7340-9A7E-0C17C29E32AA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9708" name="Group 28">
            <a:extLst>
              <a:ext uri="{FF2B5EF4-FFF2-40B4-BE49-F238E27FC236}">
                <a16:creationId xmlns:a16="http://schemas.microsoft.com/office/drawing/2014/main" id="{0838F3DB-5642-F749-AF54-8D2891D79137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315169" cy="4092575"/>
            <a:chOff x="1367733" y="1563995"/>
            <a:chExt cx="5316256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35C63C-50EC-5C41-AC35-199557700D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1" name="TextBox 26">
              <a:extLst>
                <a:ext uri="{FF2B5EF4-FFF2-40B4-BE49-F238E27FC236}">
                  <a16:creationId xmlns:a16="http://schemas.microsoft.com/office/drawing/2014/main" id="{9A7AF281-C656-794F-8860-6BA88A76B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6267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Q</a:t>
              </a:r>
            </a:p>
          </p:txBody>
        </p:sp>
        <p:sp>
          <p:nvSpPr>
            <p:cNvPr id="29722" name="TextBox 27">
              <a:extLst>
                <a:ext uri="{FF2B5EF4-FFF2-40B4-BE49-F238E27FC236}">
                  <a16:creationId xmlns:a16="http://schemas.microsoft.com/office/drawing/2014/main" id="{4C219A08-3078-7F47-8162-C988F94FC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2900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R</a:t>
              </a:r>
            </a:p>
          </p:txBody>
        </p:sp>
      </p:grpSp>
      <p:grpSp>
        <p:nvGrpSpPr>
          <p:cNvPr id="29709" name="Group 35">
            <a:extLst>
              <a:ext uri="{FF2B5EF4-FFF2-40B4-BE49-F238E27FC236}">
                <a16:creationId xmlns:a16="http://schemas.microsoft.com/office/drawing/2014/main" id="{E4AE2A74-1F66-5241-80D2-40060FC3B6E5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1222375"/>
            <a:ext cx="1208088" cy="379413"/>
            <a:chOff x="3143464" y="1222116"/>
            <a:chExt cx="1207143" cy="380188"/>
          </a:xfrm>
        </p:grpSpPr>
        <p:grpSp>
          <p:nvGrpSpPr>
            <p:cNvPr id="29714" name="Group 31">
              <a:extLst>
                <a:ext uri="{FF2B5EF4-FFF2-40B4-BE49-F238E27FC236}">
                  <a16:creationId xmlns:a16="http://schemas.microsoft.com/office/drawing/2014/main" id="{62131E2A-E0CA-004F-843A-480BD3F88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464" y="1232972"/>
              <a:ext cx="594519" cy="369332"/>
              <a:chOff x="3143464" y="1232972"/>
              <a:chExt cx="594519" cy="3693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506FF6C-2386-E34B-A78E-CAE7B68F368B}"/>
                  </a:ext>
                </a:extLst>
              </p:cNvPr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3143464" y="1564126"/>
                <a:ext cx="594848" cy="159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9" name="TextBox 30">
                <a:extLst>
                  <a:ext uri="{FF2B5EF4-FFF2-40B4-BE49-F238E27FC236}">
                    <a16:creationId xmlns:a16="http://schemas.microsoft.com/office/drawing/2014/main" id="{58D84DB2-284B-AC4B-8FFE-19856E90C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  <a:latin typeface="+mn-lt"/>
                  </a:rPr>
                  <a:t>δ</a:t>
                </a:r>
              </a:p>
            </p:txBody>
          </p:sp>
        </p:grpSp>
        <p:grpSp>
          <p:nvGrpSpPr>
            <p:cNvPr id="29715" name="Group 32">
              <a:extLst>
                <a:ext uri="{FF2B5EF4-FFF2-40B4-BE49-F238E27FC236}">
                  <a16:creationId xmlns:a16="http://schemas.microsoft.com/office/drawing/2014/main" id="{BD71BFB1-C8ED-234C-8BDD-C99EA4BA9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088" y="1222116"/>
              <a:ext cx="594519" cy="369332"/>
              <a:chOff x="3143464" y="1232972"/>
              <a:chExt cx="594519" cy="36933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FBE3364-EE1D-F240-A98B-96E279458F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3135" y="1563847"/>
                <a:ext cx="594848" cy="1591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7" name="TextBox 34">
                <a:extLst>
                  <a:ext uri="{FF2B5EF4-FFF2-40B4-BE49-F238E27FC236}">
                    <a16:creationId xmlns:a16="http://schemas.microsoft.com/office/drawing/2014/main" id="{6A5F9C80-6F47-2249-ACFA-862418DC4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  <a:latin typeface="+mn-lt"/>
                  </a:rPr>
                  <a:t>δ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543AC2C-FB79-C44F-A778-3E3CFA94D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227638"/>
            <a:ext cx="295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S</a:t>
            </a:r>
          </a:p>
        </p:txBody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id="{55CDA1D9-BDAB-DF4D-ACA0-40CB3429227C}"/>
              </a:ext>
            </a:extLst>
          </p:cNvPr>
          <p:cNvGrpSpPr>
            <a:grpSpLocks/>
          </p:cNvGrpSpPr>
          <p:nvPr/>
        </p:nvGrpSpPr>
        <p:grpSpPr bwMode="auto">
          <a:xfrm>
            <a:off x="5418139" y="5043488"/>
            <a:ext cx="3493008" cy="774700"/>
            <a:chOff x="5418137" y="5043487"/>
            <a:chExt cx="3493404" cy="77509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F31085-F439-2D47-B0BC-8DBE9714D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7" y="5043487"/>
              <a:ext cx="3454792" cy="775093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9713" name="TextBox 44">
              <a:extLst>
                <a:ext uri="{FF2B5EF4-FFF2-40B4-BE49-F238E27FC236}">
                  <a16:creationId xmlns:a16="http://schemas.microsoft.com/office/drawing/2014/main" id="{D66739E0-3D4C-DD4D-8831-49E467E53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137" y="5233717"/>
              <a:ext cx="3493404" cy="369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Figure if a pair in 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S</a:t>
              </a:r>
              <a:r>
                <a:rPr lang="en-US" altLang="en-US" sz="1800">
                  <a:latin typeface="+mn-lt"/>
                </a:rPr>
                <a:t> has distance 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&lt;</a:t>
              </a:r>
              <a:r>
                <a:rPr lang="en-US" altLang="en-US" sz="1800">
                  <a:latin typeface="+mn-lt"/>
                </a:rPr>
                <a:t> 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δ</a:t>
              </a:r>
              <a:r>
                <a:rPr lang="en-US" altLang="en-US" sz="1800">
                  <a:latin typeface="+mn-lt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33ACC8-C540-864F-A4E2-FC0A74FBC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965325"/>
            <a:ext cx="4906962" cy="4700588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CC2905-9693-6047-9FBB-E6A7D4BFC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98713"/>
            <a:ext cx="4352925" cy="4038600"/>
          </a:xfrm>
          <a:prstGeom prst="rect">
            <a:avLst/>
          </a:pr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9A131545-9F2E-844D-97D4-50696AAB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+mn-lt"/>
                <a:ea typeface="ＭＳ Ｐゴシック" panose="020B0600070205080204" pitchFamily="34" charset="-128"/>
              </a:rPr>
              <a:t>The algorithm so far…</a:t>
            </a:r>
          </a:p>
        </p:txBody>
      </p:sp>
      <p:sp>
        <p:nvSpPr>
          <p:cNvPr id="30724" name="TextBox 2">
            <a:extLst>
              <a:ext uri="{FF2B5EF4-FFF2-40B4-BE49-F238E27FC236}">
                <a16:creationId xmlns:a16="http://schemas.microsoft.com/office/drawing/2014/main" id="{A24D424B-737B-CE41-92FE-70256713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65263"/>
            <a:ext cx="4208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n</a:t>
            </a:r>
            <a:r>
              <a:rPr lang="en-US" altLang="en-US" sz="1800">
                <a:latin typeface="+mn-lt"/>
              </a:rPr>
              <a:t> 2-D points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P</a:t>
            </a:r>
            <a:r>
              <a:rPr lang="en-US" altLang="en-US" sz="1800">
                <a:latin typeface="+mn-lt"/>
              </a:rPr>
              <a:t> = {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1</a:t>
            </a:r>
            <a:r>
              <a:rPr lang="en-US" altLang="en-US" sz="1800">
                <a:latin typeface="+mn-lt"/>
              </a:rPr>
              <a:t>,…,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n</a:t>
            </a:r>
            <a:r>
              <a:rPr lang="en-US" altLang="en-US" sz="1800">
                <a:latin typeface="+mn-lt"/>
              </a:rPr>
              <a:t>}; 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=(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x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,</a:t>
            </a:r>
            <a:r>
              <a:rPr lang="en-US" altLang="en-US" sz="1800">
                <a:solidFill>
                  <a:srgbClr val="B200B2"/>
                </a:solidFill>
                <a:latin typeface="+mn-lt"/>
              </a:rPr>
              <a:t>y</a:t>
            </a:r>
            <a:r>
              <a:rPr lang="en-US" altLang="en-US" sz="1800" baseline="-25000">
                <a:solidFill>
                  <a:srgbClr val="B200B2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30725" name="TextBox 3">
            <a:extLst>
              <a:ext uri="{FF2B5EF4-FFF2-40B4-BE49-F238E27FC236}">
                <a16:creationId xmlns:a16="http://schemas.microsoft.com/office/drawing/2014/main" id="{9BA68C52-E890-1D4D-8911-9DC0C0399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30413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Sort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>
                <a:latin typeface="+mn-lt"/>
              </a:rPr>
              <a:t> to get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</a:p>
        </p:txBody>
      </p:sp>
      <p:sp>
        <p:nvSpPr>
          <p:cNvPr id="30726" name="TextBox 4">
            <a:extLst>
              <a:ext uri="{FF2B5EF4-FFF2-40B4-BE49-F238E27FC236}">
                <a16:creationId xmlns:a16="http://schemas.microsoft.com/office/drawing/2014/main" id="{696583FF-7927-E44F-BAD9-1DBFA1E9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278188"/>
            <a:ext cx="345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Q</a:t>
            </a:r>
            <a:r>
              <a:rPr lang="en-US" altLang="en-US" sz="1800">
                <a:latin typeface="+mn-lt"/>
              </a:rPr>
              <a:t> is first half of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and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the rest</a:t>
            </a:r>
          </a:p>
        </p:txBody>
      </p:sp>
      <p:sp>
        <p:nvSpPr>
          <p:cNvPr id="30727" name="TextBox 5">
            <a:extLst>
              <a:ext uri="{FF2B5EF4-FFF2-40B4-BE49-F238E27FC236}">
                <a16:creationId xmlns:a16="http://schemas.microsoft.com/office/drawing/2014/main" id="{00C96015-A54C-2C46-BCF6-FE709BB7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420938"/>
            <a:ext cx="2020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+mn-lt"/>
              </a:rPr>
              <a:t>Closest-Pair 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30728" name="TextBox 6">
            <a:extLst>
              <a:ext uri="{FF2B5EF4-FFF2-40B4-BE49-F238E27FC236}">
                <a16:creationId xmlns:a16="http://schemas.microsoft.com/office/drawing/2014/main" id="{00EB3403-A959-2C49-B940-C3BDC426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713163"/>
            <a:ext cx="2620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Compute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and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</a:p>
        </p:txBody>
      </p:sp>
      <p:sp>
        <p:nvSpPr>
          <p:cNvPr id="30729" name="TextBox 7">
            <a:extLst>
              <a:ext uri="{FF2B5EF4-FFF2-40B4-BE49-F238E27FC236}">
                <a16:creationId xmlns:a16="http://schemas.microsoft.com/office/drawing/2014/main" id="{476E68F1-B6D5-A742-806B-001B145A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200525"/>
            <a:ext cx="290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(q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 </a:t>
            </a:r>
            <a:r>
              <a:rPr lang="en-US" altLang="en-US" sz="1800">
                <a:latin typeface="+mn-lt"/>
              </a:rPr>
              <a:t>=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Closest-Pair 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30730" name="TextBox 8">
            <a:extLst>
              <a:ext uri="{FF2B5EF4-FFF2-40B4-BE49-F238E27FC236}">
                <a16:creationId xmlns:a16="http://schemas.microsoft.com/office/drawing/2014/main" id="{7A6F0E72-1F2D-0442-9A07-CDD1D1AA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646613"/>
            <a:ext cx="2728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(r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 </a:t>
            </a:r>
            <a:r>
              <a:rPr lang="en-US" altLang="en-US" sz="1800">
                <a:latin typeface="+mn-lt"/>
              </a:rPr>
              <a:t>=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Closest-Pair 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30731" name="TextBox 9">
            <a:extLst>
              <a:ext uri="{FF2B5EF4-FFF2-40B4-BE49-F238E27FC236}">
                <a16:creationId xmlns:a16="http://schemas.microsoft.com/office/drawing/2014/main" id="{DB24B33F-7C17-B64D-974B-CFE0623FF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124450"/>
            <a:ext cx="2643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δ</a:t>
            </a:r>
            <a:r>
              <a:rPr lang="en-US" altLang="en-US" sz="1800">
                <a:latin typeface="+mn-lt"/>
              </a:rPr>
              <a:t> = min (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d(q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), d(r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 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30732" name="TextBox 10">
            <a:extLst>
              <a:ext uri="{FF2B5EF4-FFF2-40B4-BE49-F238E27FC236}">
                <a16:creationId xmlns:a16="http://schemas.microsoft.com/office/drawing/2014/main" id="{7EDB8F69-E033-8D4F-B022-120E98250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591175"/>
            <a:ext cx="3553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= points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(x,y)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>
                <a:latin typeface="+mn-lt"/>
              </a:rPr>
              <a:t> s.t.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|x – x*| &lt; δ </a:t>
            </a:r>
          </a:p>
        </p:txBody>
      </p:sp>
      <p:sp>
        <p:nvSpPr>
          <p:cNvPr id="30733" name="TextBox 11">
            <a:extLst>
              <a:ext uri="{FF2B5EF4-FFF2-40B4-BE49-F238E27FC236}">
                <a16:creationId xmlns:a16="http://schemas.microsoft.com/office/drawing/2014/main" id="{4CDC976D-4096-464E-B786-81155028C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069013"/>
            <a:ext cx="364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FF0000"/>
                </a:solidFill>
                <a:latin typeface="+mn-lt"/>
              </a:rPr>
              <a:t>Closest-in-box 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S, (q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), (r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30734" name="TextBox 12">
            <a:extLst>
              <a:ext uri="{FF2B5EF4-FFF2-40B4-BE49-F238E27FC236}">
                <a16:creationId xmlns:a16="http://schemas.microsoft.com/office/drawing/2014/main" id="{3B9935AE-823C-9B4B-8E46-6B83E1EED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909888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n &lt; 4 </a:t>
            </a:r>
            <a:r>
              <a:rPr lang="en-US" altLang="en-US" sz="1800">
                <a:latin typeface="+mn-lt"/>
              </a:rPr>
              <a:t>then find closest point by brute-force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646FC3DB-6239-5041-A00F-DFBCE835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6069013"/>
            <a:ext cx="3205162" cy="596900"/>
          </a:xfrm>
          <a:prstGeom prst="wedgeRectCallout">
            <a:avLst>
              <a:gd name="adj1" fmla="val -89926"/>
              <a:gd name="adj2" fmla="val -1022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can be done in </a:t>
            </a: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35B56D7C-D929-9145-A114-BC3DB2442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2335213"/>
            <a:ext cx="1258887" cy="400050"/>
          </a:xfrm>
          <a:prstGeom prst="wedgeRectCallout">
            <a:avLst>
              <a:gd name="adj1" fmla="val -263074"/>
              <a:gd name="adj2" fmla="val -67602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5692EBAB-C441-1344-A8F2-7B991B4B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3290888"/>
            <a:ext cx="1258887" cy="400050"/>
          </a:xfrm>
          <a:prstGeom prst="wedgeRectCallout">
            <a:avLst>
              <a:gd name="adj1" fmla="val -163074"/>
              <a:gd name="adj2" fmla="val 5579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FCF46A35-1C23-B341-AFAC-4D318C2A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3746500"/>
            <a:ext cx="1260475" cy="401638"/>
          </a:xfrm>
          <a:prstGeom prst="wedgeRectCallout">
            <a:avLst>
              <a:gd name="adj1" fmla="val -229454"/>
              <a:gd name="adj2" fmla="val -10681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0AFDC343-C0B4-F74E-B028-5A9A622C6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922838"/>
            <a:ext cx="1258888" cy="401637"/>
          </a:xfrm>
          <a:prstGeom prst="wedgeRectCallout">
            <a:avLst>
              <a:gd name="adj1" fmla="val -234625"/>
              <a:gd name="adj2" fmla="val 46236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1C15D5E2-5988-244C-9EB7-17B9BB161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5422900"/>
            <a:ext cx="1258888" cy="401638"/>
          </a:xfrm>
          <a:prstGeom prst="wedgeRectCallout">
            <a:avLst>
              <a:gd name="adj1" fmla="val -169972"/>
              <a:gd name="adj2" fmla="val 48949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11FCBC-DF95-364C-A3BD-7C15255F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3" y="1281113"/>
            <a:ext cx="1786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O(n log n) + T(n)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0257BA-49F0-3943-B743-F3A41E627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335213"/>
            <a:ext cx="1148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T(&lt; 4) = 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59B58-981F-1643-9F1E-6716EE23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789238"/>
            <a:ext cx="2058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T(n) = 2T(n/2) + cn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F997B918-CEB8-2C48-8783-4C24CF8C0D51}"/>
              </a:ext>
            </a:extLst>
          </p:cNvPr>
          <p:cNvGrpSpPr>
            <a:grpSpLocks/>
          </p:cNvGrpSpPr>
          <p:nvPr/>
        </p:nvGrpSpPr>
        <p:grpSpPr bwMode="auto">
          <a:xfrm>
            <a:off x="7011988" y="4148138"/>
            <a:ext cx="1790700" cy="498475"/>
            <a:chOff x="7012345" y="4147596"/>
            <a:chExt cx="1789785" cy="4991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181B39-43D5-D645-80A2-CA26F2635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2345" y="4147596"/>
              <a:ext cx="1789785" cy="499129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746" name="TextBox 25">
              <a:extLst>
                <a:ext uri="{FF2B5EF4-FFF2-40B4-BE49-F238E27FC236}">
                  <a16:creationId xmlns:a16="http://schemas.microsoft.com/office/drawing/2014/main" id="{59661427-3A91-9F41-9DE0-547E62C47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2345" y="4200985"/>
              <a:ext cx="1789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+mn-lt"/>
                </a:rPr>
                <a:t>O(n log n) overall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64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BDBC443-FD4F-9341-B1B1-A8427E12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FED76C57-3BCB-5647-8DD1-58329CA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2497138"/>
            <a:ext cx="375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Implement Closest-in-box in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O(n) </a:t>
            </a:r>
            <a:r>
              <a:rPr lang="en-US" altLang="en-US" sz="1800">
                <a:latin typeface="+mn-lt"/>
              </a:rPr>
              <a:t>time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CAC9-D283-8D49-FE1A-913FEC6E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conflict</a:t>
            </a:r>
          </a:p>
        </p:txBody>
      </p:sp>
      <p:pic>
        <p:nvPicPr>
          <p:cNvPr id="5" name="Picture 4" descr="A screenshot of a email&#10;&#10;Description automatically generated">
            <a:extLst>
              <a:ext uri="{FF2B5EF4-FFF2-40B4-BE49-F238E27FC236}">
                <a16:creationId xmlns:a16="http://schemas.microsoft.com/office/drawing/2014/main" id="{58547BE3-0BB0-09C2-F145-37E9C5F5C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45425"/>
            <a:ext cx="9159809" cy="31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4D17-9F44-2A0B-9B56-16BD8793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6 is out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FF8A8BE-73BD-306B-FD7E-E631AD7D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405"/>
            <a:ext cx="9144000" cy="54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8826-22CB-66E7-6A98-4A4A4F1A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2+1 grading timeline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B44D390-75E5-E864-00E4-F462FEC0E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996"/>
            <a:ext cx="9179878" cy="25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3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38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976D44A-5022-A34E-98C5-72AF3EFC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Dividing up </a:t>
            </a:r>
            <a:r>
              <a:rPr lang="en-US" altLang="en-US">
                <a:solidFill>
                  <a:srgbClr val="A300A3"/>
                </a:solidFill>
                <a:ea typeface="ＭＳ Ｐゴシック" panose="020B0600070205080204" pitchFamily="34" charset="-128"/>
              </a:rPr>
              <a:t>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286FD3-A648-FF46-B153-AB7C6C42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1F8F8D-99BC-4540-A26C-028032ED5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5E02E7-3CD6-B944-9114-6F07DE985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5D2354-B22E-3C49-9B91-8965AD8A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BCE147-DC33-9248-8088-F60140C1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8E7A79-CAF1-334C-B312-912399F5F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E59B76-4B65-0D43-953A-7DFCDC34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77D54C-A62F-5643-9783-D4358200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9F3ADA-6C44-BD40-9598-806A8CDD2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C3BE06-FA17-F54E-A561-CB8C8750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23C9FF-14FC-7141-8F6E-08BD4085E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A1C5ED-EB09-C94E-81D7-5B1DB305B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E89848-C601-ED43-B2FC-98EDA011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06B53B-D3D2-F349-A9D1-5B163241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688" name="TextBox 23">
            <a:extLst>
              <a:ext uri="{FF2B5EF4-FFF2-40B4-BE49-F238E27FC236}">
                <a16:creationId xmlns:a16="http://schemas.microsoft.com/office/drawing/2014/main" id="{653810F8-38C0-BF4C-9399-D292C986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6002338"/>
            <a:ext cx="3927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First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n/2 </a:t>
            </a:r>
            <a:r>
              <a:rPr lang="en-US" altLang="en-US" sz="1800">
                <a:latin typeface="+mn-lt"/>
              </a:rPr>
              <a:t>points according to the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-coord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5EAB660F-374E-AF45-9ACE-A991A0DCE3DF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315169" cy="4092575"/>
            <a:chOff x="1367733" y="1563995"/>
            <a:chExt cx="5316256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A194AB-7741-0E47-9139-1E17F88E76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1" name="TextBox 26">
              <a:extLst>
                <a:ext uri="{FF2B5EF4-FFF2-40B4-BE49-F238E27FC236}">
                  <a16:creationId xmlns:a16="http://schemas.microsoft.com/office/drawing/2014/main" id="{0E41FDFA-E347-3E46-B902-476E411F2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6267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Q</a:t>
              </a:r>
            </a:p>
          </p:txBody>
        </p:sp>
        <p:sp>
          <p:nvSpPr>
            <p:cNvPr id="28692" name="TextBox 27">
              <a:extLst>
                <a:ext uri="{FF2B5EF4-FFF2-40B4-BE49-F238E27FC236}">
                  <a16:creationId xmlns:a16="http://schemas.microsoft.com/office/drawing/2014/main" id="{78CC0181-663B-054C-84D3-17D1FAE5B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2900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FFC0A573-6763-E54A-8B62-E2672783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Recursively find closest pairs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6924CE-4F2B-274A-BEF1-1E1D80039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2C6849-A067-6040-A6C2-65A672AA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107FBA-4FB3-DC4B-9892-E378AB60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317404-1C6A-864A-B279-0A9283F6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3F1B78-374D-DC40-8C28-566808AA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C5A59D-9324-204D-A9C7-31C4D126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F855B9-9FBB-5046-8095-26BDADB0C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96A582-ACB2-C44A-B838-EF339FD4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ACE171-1E26-BB42-819D-FD58EEB5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3EBF34-4919-634B-A6DD-0A96105C5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8CDE3A-C174-FD46-A6F5-E5971D4F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58515B-64E6-9041-AAA5-92E00F610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BDC20E-A5FF-B743-8C0B-5A1B52FD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7B620E-7E68-214C-A692-C6DAA6A44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1568FC-3BEA-0D46-B963-2DA6FA298A60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9713" name="Group 28">
            <a:extLst>
              <a:ext uri="{FF2B5EF4-FFF2-40B4-BE49-F238E27FC236}">
                <a16:creationId xmlns:a16="http://schemas.microsoft.com/office/drawing/2014/main" id="{61B71B0F-82E8-F44D-A072-0DC626CB4B91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315169" cy="4092575"/>
            <a:chOff x="1367733" y="1563995"/>
            <a:chExt cx="5316256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5B8946-DF3C-6A42-9252-28F83D263C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5" name="TextBox 26">
              <a:extLst>
                <a:ext uri="{FF2B5EF4-FFF2-40B4-BE49-F238E27FC236}">
                  <a16:creationId xmlns:a16="http://schemas.microsoft.com/office/drawing/2014/main" id="{5D92B54B-4F8A-CC4D-9151-78303BFE4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6267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Q</a:t>
              </a:r>
            </a:p>
          </p:txBody>
        </p:sp>
        <p:sp>
          <p:nvSpPr>
            <p:cNvPr id="29716" name="TextBox 27">
              <a:extLst>
                <a:ext uri="{FF2B5EF4-FFF2-40B4-BE49-F238E27FC236}">
                  <a16:creationId xmlns:a16="http://schemas.microsoft.com/office/drawing/2014/main" id="{56552597-DC9E-2A42-A619-D14C6684F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2900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6350EAC-E852-2E4A-8C54-4E6FA54C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aside: maintain sorted lists</a:t>
            </a:r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4FC2BFFA-0C15-5D47-AEF3-C4654D88F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194310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and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are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>
                <a:latin typeface="+mn-lt"/>
              </a:rPr>
              <a:t> sorted by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x</a:t>
            </a:r>
            <a:r>
              <a:rPr lang="en-US" altLang="en-US" sz="1800">
                <a:latin typeface="+mn-lt"/>
              </a:rPr>
              <a:t>-coord and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-coord</a:t>
            </a:r>
          </a:p>
        </p:txBody>
      </p:sp>
      <p:sp>
        <p:nvSpPr>
          <p:cNvPr id="30723" name="TextBox 3">
            <a:extLst>
              <a:ext uri="{FF2B5EF4-FFF2-40B4-BE49-F238E27FC236}">
                <a16:creationId xmlns:a16="http://schemas.microsoft.com/office/drawing/2014/main" id="{85853DA2-89C8-C04E-BC22-C9202047D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3267075"/>
            <a:ext cx="577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can be computed from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and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y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in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O(n) </a:t>
            </a:r>
            <a:r>
              <a:rPr lang="en-US" altLang="en-US" sz="1800">
                <a:latin typeface="+mn-lt"/>
              </a:rPr>
              <a:t>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BC3C2E6-1ED0-274C-88E7-1C058689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easy case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AA7A22-06A1-6347-9DDA-0F4C70270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C11E1-0E09-7D47-BBAC-7AAED68EF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6EC651-A84D-5C40-BC9E-1E57EE7FB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C61691-B6F2-AA4F-8034-006A721B8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C382CC-88E3-004C-A90A-17FB6C19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C8DEBA-EBEA-1C4E-B792-652357751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08F5B7-8869-9D46-AAAD-90E0AC84D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AD456E-4826-4241-A452-CA4DD6BEC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2CD865-E274-CB47-8C20-54ECDD5D8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858B55-2F98-C840-95EB-D4A220F5B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7D9ED31-62DA-1B4A-96AB-0BA95E9DD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1009FA-D4FC-914F-BC22-C7601B2FF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4247CA-7F14-424B-AFA3-3E1274C19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B70FFB-7D05-9B43-9FF4-17CE0D5A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6FB4F1-E342-A440-9741-4321EA116878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31761" name="Group 28">
            <a:extLst>
              <a:ext uri="{FF2B5EF4-FFF2-40B4-BE49-F238E27FC236}">
                <a16:creationId xmlns:a16="http://schemas.microsoft.com/office/drawing/2014/main" id="{A78B1400-0CD5-7A43-A757-CB70B62BA686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315169" cy="4092575"/>
            <a:chOff x="1367733" y="1563995"/>
            <a:chExt cx="5316256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241875E-9999-8947-A635-EA1A0A06A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0" name="TextBox 26">
              <a:extLst>
                <a:ext uri="{FF2B5EF4-FFF2-40B4-BE49-F238E27FC236}">
                  <a16:creationId xmlns:a16="http://schemas.microsoft.com/office/drawing/2014/main" id="{72D92560-D52B-8542-8F81-265B29E6D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6267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Q</a:t>
              </a:r>
            </a:p>
          </p:txBody>
        </p:sp>
        <p:sp>
          <p:nvSpPr>
            <p:cNvPr id="31771" name="TextBox 27">
              <a:extLst>
                <a:ext uri="{FF2B5EF4-FFF2-40B4-BE49-F238E27FC236}">
                  <a16:creationId xmlns:a16="http://schemas.microsoft.com/office/drawing/2014/main" id="{34A99568-4C10-3741-A6DF-5EB81BB64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2900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R</a:t>
              </a: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9F2CD98C-9BC6-D545-8412-731966D9B604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359025"/>
            <a:ext cx="1568450" cy="528638"/>
            <a:chOff x="3359016" y="2358255"/>
            <a:chExt cx="1569164" cy="52917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EDF859A-BF08-714E-ACEF-98CC20A53653}"/>
                </a:ext>
              </a:extLst>
            </p:cNvPr>
            <p:cNvCxnSpPr>
              <a:cxnSpLocks noChangeShapeType="1"/>
              <a:stCxn id="14" idx="7"/>
            </p:cNvCxnSpPr>
            <p:nvPr/>
          </p:nvCxnSpPr>
          <p:spPr bwMode="auto">
            <a:xfrm rot="5400000" flipH="1" flipV="1">
              <a:off x="4015675" y="1974922"/>
              <a:ext cx="255846" cy="15691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8" name="TextBox 29">
              <a:extLst>
                <a:ext uri="{FF2B5EF4-FFF2-40B4-BE49-F238E27FC236}">
                  <a16:creationId xmlns:a16="http://schemas.microsoft.com/office/drawing/2014/main" id="{D1B498BA-226E-EE4B-8322-E70D6631A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815" y="2358255"/>
              <a:ext cx="507101" cy="369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&gt; δ</a:t>
              </a: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DF530A16-33CF-A441-BB81-BCCD08DF933E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5407025"/>
            <a:ext cx="3695700" cy="530225"/>
            <a:chOff x="4774035" y="5406739"/>
            <a:chExt cx="3694722" cy="5312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34613BB-BC69-DE45-84C9-85928B827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035" y="5406739"/>
              <a:ext cx="3694722" cy="53125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1766" name="TextBox 32">
              <a:extLst>
                <a:ext uri="{FF2B5EF4-FFF2-40B4-BE49-F238E27FC236}">
                  <a16:creationId xmlns:a16="http://schemas.microsoft.com/office/drawing/2014/main" id="{66941BEF-C4E0-FB4C-AF11-0BAA731EB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7027" y="5471875"/>
              <a:ext cx="3601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All </a:t>
              </a:r>
              <a:r>
                <a:rPr lang="ja-JP" altLang="en-US" sz="1800">
                  <a:latin typeface="+mn-lt"/>
                </a:rPr>
                <a:t>“</a:t>
              </a:r>
              <a:r>
                <a:rPr lang="en-US" altLang="ja-JP" sz="1800">
                  <a:latin typeface="+mn-lt"/>
                </a:rPr>
                <a:t>crossing</a:t>
              </a:r>
              <a:r>
                <a:rPr lang="ja-JP" altLang="en-US" sz="1800">
                  <a:latin typeface="+mn-lt"/>
                </a:rPr>
                <a:t>”</a:t>
              </a:r>
              <a:r>
                <a:rPr lang="en-US" altLang="ja-JP" sz="1800">
                  <a:latin typeface="+mn-lt"/>
                </a:rPr>
                <a:t> pairs have distance </a:t>
              </a:r>
              <a:r>
                <a:rPr lang="en-US" altLang="ja-JP" sz="1800">
                  <a:solidFill>
                    <a:srgbClr val="A300A3"/>
                  </a:solidFill>
                  <a:latin typeface="+mn-lt"/>
                </a:rPr>
                <a:t>&gt; δ</a:t>
              </a:r>
              <a:endParaRPr lang="en-US" altLang="en-US" sz="1800">
                <a:solidFill>
                  <a:srgbClr val="A300A3"/>
                </a:solidFill>
                <a:latin typeface="+mn-lt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72B1ED3-4328-D440-9CDD-1C78F8874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6070600"/>
            <a:ext cx="8032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9085</TotalTime>
  <Words>441</Words>
  <Application>Microsoft Macintosh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Garamond</vt:lpstr>
      <vt:lpstr>Office Theme</vt:lpstr>
      <vt:lpstr>Lecture 28</vt:lpstr>
      <vt:lpstr>Final exam conflict</vt:lpstr>
      <vt:lpstr>HW 6 is out</vt:lpstr>
      <vt:lpstr>Reflections 2+1 grading timeline</vt:lpstr>
      <vt:lpstr>Questions/Comments?</vt:lpstr>
      <vt:lpstr>Dividing up P</vt:lpstr>
      <vt:lpstr>Recursively find closest pairs</vt:lpstr>
      <vt:lpstr>An aside: maintain sorted lists</vt:lpstr>
      <vt:lpstr>An easy case</vt:lpstr>
      <vt:lpstr>Life is not so easy though</vt:lpstr>
      <vt:lpstr>Euclid to the rescue (?)</vt:lpstr>
      <vt:lpstr>Life is not so easy though</vt:lpstr>
      <vt:lpstr>All we have to do now</vt:lpstr>
      <vt:lpstr>The algorithm so far…</vt:lpstr>
      <vt:lpstr>Questions/Comments?</vt:lpstr>
      <vt:lpstr>Rest of 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34</dc:title>
  <dc:creator>Atri</dc:creator>
  <cp:lastModifiedBy>Atri Rudra</cp:lastModifiedBy>
  <cp:revision>36</cp:revision>
  <dcterms:created xsi:type="dcterms:W3CDTF">2009-11-22T01:37:07Z</dcterms:created>
  <dcterms:modified xsi:type="dcterms:W3CDTF">2024-11-05T20:38:26Z</dcterms:modified>
</cp:coreProperties>
</file>