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80" r:id="rId3"/>
    <p:sldId id="481" r:id="rId4"/>
    <p:sldId id="454" r:id="rId5"/>
    <p:sldId id="283" r:id="rId6"/>
    <p:sldId id="284" r:id="rId7"/>
    <p:sldId id="258" r:id="rId8"/>
    <p:sldId id="312" r:id="rId9"/>
    <p:sldId id="259" r:id="rId10"/>
    <p:sldId id="462" r:id="rId11"/>
    <p:sldId id="260" r:id="rId12"/>
    <p:sldId id="278" r:id="rId13"/>
    <p:sldId id="261" r:id="rId14"/>
    <p:sldId id="262" r:id="rId15"/>
    <p:sldId id="280" r:id="rId16"/>
    <p:sldId id="286" r:id="rId17"/>
    <p:sldId id="285" r:id="rId18"/>
    <p:sldId id="268" r:id="rId1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/>
    <p:restoredTop sz="94669"/>
  </p:normalViewPr>
  <p:slideViewPr>
    <p:cSldViewPr snapToGrid="0" snapToObjects="1">
      <p:cViewPr varScale="1">
        <p:scale>
          <a:sx n="114" d="100"/>
          <a:sy n="114" d="100"/>
        </p:scale>
        <p:origin x="15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806D5C-F3B5-6A4E-8768-33C3E44B65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74D05-817C-CC4B-965E-83761921AF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9630145-9F0B-E447-AC6A-6AEF9F59F995}" type="datetimeFigureOut">
              <a:rPr lang="en-US"/>
              <a:pPr>
                <a:defRPr/>
              </a:pPr>
              <a:t>11/10/24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8EAB1-F263-C14D-B1D1-0EDEB2C934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0B0DA-CA32-9F4E-9F31-7C74C2452E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8631D93-70E5-DF41-BE13-CBA565840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9690A9-9877-0D4F-96C7-89B244609A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682E78-0325-5A48-828D-FC3D1F9A36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DB10AE0-5EE5-6244-94DB-799E179D326C}" type="datetimeFigureOut">
              <a:rPr lang="en-US"/>
              <a:pPr>
                <a:defRPr/>
              </a:pPr>
              <a:t>11/10/24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0BD9F6-D3DE-7240-BCDC-EA484FE9CB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4D27F4A-6895-F847-8E86-E5FEDA26C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7D069-7256-7A49-9316-6D01C0D637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9734B-E2DA-254C-91A0-2F9202334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15A1F2-0CD4-BB43-9C4F-E7E9A2A29E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E87A4-487B-8F4F-8DBB-CA7F733A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760BD-BFF1-C746-81D1-A3EA73BC2B55}" type="datetime1">
              <a:rPr lang="en-US" altLang="en-US"/>
              <a:pPr>
                <a:defRPr/>
              </a:pPr>
              <a:t>11/10/24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634AE-3C1E-FA4B-83B8-EAC82E10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99843-9C85-5840-91EA-018E6441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9D6BC-BCAD-BC4E-B4F8-972E219BD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12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9CA85-6531-E244-8CFE-1486A520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5332F-B4A3-8044-9A76-BBB1D6E6E869}" type="datetime1">
              <a:rPr lang="en-US" altLang="en-US"/>
              <a:pPr>
                <a:defRPr/>
              </a:pPr>
              <a:t>11/10/24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985DD-9EC1-AB4B-8652-D0CC9B97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3C340-3913-AA4F-90FB-622C3378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FC483-0B2E-AE4C-8044-42DACE124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51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AA502-1CE5-924C-978F-5A69DE2D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4F365-BE13-7843-AFD8-82463E2FA263}" type="datetime1">
              <a:rPr lang="en-US" altLang="en-US"/>
              <a:pPr>
                <a:defRPr/>
              </a:pPr>
              <a:t>11/10/24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535F9-B242-A446-934D-4292F835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0BA7E-8717-3342-A0AD-0F33B34F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73BE0-1E9B-1C49-ADDF-60080D9D3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4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733B1-A81A-9946-8F02-D7DFF786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77D9B-3632-9647-9D49-1FD5CFBCDF7E}" type="datetime1">
              <a:rPr lang="en-US" altLang="en-US"/>
              <a:pPr>
                <a:defRPr/>
              </a:pPr>
              <a:t>11/10/24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0C08-DC7D-7447-9D5F-D19279DD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55D6F-BE15-AE4F-A100-97DDAE57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E621B-27A7-0B4E-BFEF-44609E0A0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85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6487D-C377-8F45-8D13-D011695CF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6E46-612D-CC4B-83F3-4A2CEEB37381}" type="datetime1">
              <a:rPr lang="en-US" altLang="en-US"/>
              <a:pPr>
                <a:defRPr/>
              </a:pPr>
              <a:t>11/10/24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AEC88-7646-6747-9192-32B98EBE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D963B-3FCA-C443-AD29-DE23DCFD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5CD64-2DEF-0C4A-9EA2-4D83A6F8B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35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BA871C-7404-E140-BDCB-C886CAB7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900C-EA6F-534A-BAA6-CA3E4D054C92}" type="datetime1">
              <a:rPr lang="en-US" altLang="en-US"/>
              <a:pPr>
                <a:defRPr/>
              </a:pPr>
              <a:t>11/10/24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A3B8A-54D1-4C4A-8DB4-1BC8EDAF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861DC0-2FED-D643-8025-0672529F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258DA-60A7-164E-A9FE-4F2314DB0C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08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9D23E4B-D37F-F34A-A9CD-F5F2B3A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A2AE9-FD88-2749-91AC-AEC864843A71}" type="datetime1">
              <a:rPr lang="en-US" altLang="en-US"/>
              <a:pPr>
                <a:defRPr/>
              </a:pPr>
              <a:t>11/10/24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AB5382-AC3B-2A4E-9DEB-3F6A62A3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AA984D-67BB-3E43-A649-2B37806F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4FBF8-D61E-4146-99DC-E42A852060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21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10246F2-7D20-A443-86BA-8CFAAEE2E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6D5A-F0DA-C947-91EF-C8836750AB0F}" type="datetime1">
              <a:rPr lang="en-US" altLang="en-US"/>
              <a:pPr>
                <a:defRPr/>
              </a:pPr>
              <a:t>11/10/24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7B269E-E54D-7944-A0BE-F1CC9DD8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8D83AB-0EBF-E641-B65E-A70820CA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C7E73-E3F9-CE44-805C-B22EE3FC0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48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06800DA-7179-DB42-8F88-E3A137A82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18E2-EDF8-5C4E-B175-CFFFF904CF16}" type="datetime1">
              <a:rPr lang="en-US" altLang="en-US"/>
              <a:pPr>
                <a:defRPr/>
              </a:pPr>
              <a:t>11/10/24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EBA8DC8-D199-A349-8AA4-F02B6C5E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741CD2-493B-394A-8AAD-2642E99B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4B046-16C8-7C47-9CF2-3D07C55E0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88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34B843-B0B7-CA4D-84DC-9D0B05DA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FA82-688A-2642-ADD7-EA49A9AB312D}" type="datetime1">
              <a:rPr lang="en-US" altLang="en-US"/>
              <a:pPr>
                <a:defRPr/>
              </a:pPr>
              <a:t>11/10/24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129CB4-F698-EA4F-9EC0-B7631618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E4A64-90B2-9D43-9E0D-D69952AE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1BB11-6D59-F74C-9EDA-7064F52E0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86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734FD9-2119-3541-9AEE-D1F63250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2E8EF-A633-1841-BE97-66E72111573D}" type="datetime1">
              <a:rPr lang="en-US" altLang="en-US"/>
              <a:pPr>
                <a:defRPr/>
              </a:pPr>
              <a:t>11/10/24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FB1F3C-0807-7041-B9AA-A61B91BC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E8479D-F2C2-8B4F-8180-473B0B46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CA9AE-5709-6A45-93C4-846C63DE23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10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FCF28E5-BA07-E04C-AF03-DE9A4A359C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1261E5-52BD-4442-88E4-99B4A8A963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9D1E3-F761-7443-8A30-50BBF4A4B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ADA5D1F6-A056-0941-8E48-D3490E78825F}" type="datetime1">
              <a:rPr lang="en-US" altLang="en-US"/>
              <a:pPr>
                <a:defRPr/>
              </a:pPr>
              <a:t>11/10/24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76F86-5191-5448-B65D-39F94C2E1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6376C-CDC2-FD45-A9EC-B2459ECD3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64E354B-33AC-514D-87C6-2B42B424EB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43D9AD2D-46FE-2C46-A0C8-C021ED2342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30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0D60F-68C6-CD42-A304-D1AE304B4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11,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Moving to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1367B0D-1BE3-B741-94B3-C98BBE14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Property of OPT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8F045044-97A3-D548-BFAE-DB8CD501D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616200"/>
            <a:ext cx="66768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  <a:latin typeface="+mn-lt"/>
              </a:rPr>
              <a:t>OPT(j)  </a:t>
            </a:r>
            <a:r>
              <a:rPr lang="en-US" altLang="en-US" sz="2800">
                <a:latin typeface="+mn-lt"/>
              </a:rPr>
              <a:t>=  max </a:t>
            </a:r>
            <a:r>
              <a:rPr lang="en-US" altLang="en-US">
                <a:latin typeface="+mn-lt"/>
              </a:rPr>
              <a:t>{</a:t>
            </a:r>
            <a:r>
              <a:rPr lang="en-US" altLang="en-US" sz="2800">
                <a:latin typeface="+mn-lt"/>
              </a:rPr>
              <a:t> </a:t>
            </a:r>
            <a:r>
              <a:rPr lang="en-US" altLang="en-US" sz="2800">
                <a:solidFill>
                  <a:srgbClr val="B700B7"/>
                </a:solidFill>
                <a:latin typeface="+mn-lt"/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2800">
                <a:solidFill>
                  <a:srgbClr val="B700B7"/>
                </a:solidFill>
                <a:latin typeface="+mn-lt"/>
              </a:rPr>
              <a:t> + OPT( p(j) )</a:t>
            </a:r>
            <a:r>
              <a:rPr lang="en-US" altLang="en-US" sz="2800">
                <a:latin typeface="+mn-lt"/>
              </a:rPr>
              <a:t>, </a:t>
            </a:r>
            <a:r>
              <a:rPr lang="en-US" altLang="en-US" sz="2800">
                <a:solidFill>
                  <a:srgbClr val="B700B7"/>
                </a:solidFill>
                <a:latin typeface="+mn-lt"/>
              </a:rPr>
              <a:t>OPT(j-1)</a:t>
            </a:r>
            <a:r>
              <a:rPr lang="en-US" altLang="en-US" sz="2800">
                <a:latin typeface="+mn-lt"/>
              </a:rPr>
              <a:t> </a:t>
            </a:r>
            <a:r>
              <a:rPr lang="en-US" altLang="en-US">
                <a:latin typeface="+mn-lt"/>
              </a:rPr>
              <a:t>}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DB1828C4-7BDA-D745-854F-CD52815B6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1885950"/>
            <a:ext cx="1812925" cy="371475"/>
          </a:xfrm>
          <a:prstGeom prst="wedgeRoundRectCallout">
            <a:avLst>
              <a:gd name="adj1" fmla="val 19287"/>
              <a:gd name="adj2" fmla="val 191088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in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C1C3566E-71E7-B749-89A8-A19FF5D31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950" y="1700213"/>
            <a:ext cx="1811338" cy="371475"/>
          </a:xfrm>
          <a:prstGeom prst="wedgeRoundRectCallout">
            <a:avLst>
              <a:gd name="adj1" fmla="val -4065"/>
              <a:gd name="adj2" fmla="val 214468"/>
              <a:gd name="adj3" fmla="val 16667"/>
            </a:avLst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not in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19F369FC-316A-5C46-A4AA-380554958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951288"/>
            <a:ext cx="5583238" cy="2182812"/>
          </a:xfrm>
          <a:prstGeom prst="cloudCallout">
            <a:avLst>
              <a:gd name="adj1" fmla="val -8361"/>
              <a:gd name="adj2" fmla="val -84264"/>
            </a:avLst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300">
                <a:solidFill>
                  <a:srgbClr val="FFFFFF"/>
                </a:solidFill>
                <a:latin typeface="+mn-lt"/>
              </a:rPr>
              <a:t>Given </a:t>
            </a:r>
            <a:r>
              <a:rPr lang="en-US" altLang="en-US" sz="2300">
                <a:solidFill>
                  <a:srgbClr val="B700B7"/>
                </a:solidFill>
                <a:latin typeface="+mn-lt"/>
              </a:rPr>
              <a:t>OPT(1)</a:t>
            </a:r>
            <a:r>
              <a:rPr lang="en-US" altLang="en-US" sz="2300">
                <a:solidFill>
                  <a:srgbClr val="FFFFFF"/>
                </a:solidFill>
                <a:latin typeface="+mn-lt"/>
              </a:rPr>
              <a:t>,…., </a:t>
            </a:r>
            <a:r>
              <a:rPr lang="en-US" altLang="en-US" sz="2300">
                <a:solidFill>
                  <a:srgbClr val="B700B7"/>
                </a:solidFill>
                <a:latin typeface="+mn-lt"/>
              </a:rPr>
              <a:t>OPT(j-1)</a:t>
            </a:r>
            <a:r>
              <a:rPr lang="en-US" altLang="en-US" sz="2300">
                <a:solidFill>
                  <a:srgbClr val="FFFFFF"/>
                </a:solidFill>
                <a:latin typeface="+mn-lt"/>
              </a:rPr>
              <a:t>, how can one figure out if </a:t>
            </a:r>
            <a:r>
              <a:rPr lang="en-US" altLang="en-US" sz="230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2300">
                <a:solidFill>
                  <a:srgbClr val="FFFFFF"/>
                </a:solidFill>
                <a:latin typeface="+mn-lt"/>
              </a:rPr>
              <a:t> in optimal solution or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4E883C50-2FC0-3442-853C-9AEB9DF4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24019C9F-0A06-4E48-9A63-C711F14A2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BBD36F-65DF-6E47-B884-1A247C324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2735263"/>
            <a:ext cx="5635625" cy="1433512"/>
          </a:xfrm>
          <a:prstGeom prst="rect">
            <a:avLst/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4578" name="Title 1">
            <a:extLst>
              <a:ext uri="{FF2B5EF4-FFF2-40B4-BE49-F238E27FC236}">
                <a16:creationId xmlns:a16="http://schemas.microsoft.com/office/drawing/2014/main" id="{452DFC47-796F-9144-9000-A01276D9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recursive algorithm</a:t>
            </a: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D29F3A5F-CE23-A94A-9509-C58629FD1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1954213"/>
            <a:ext cx="166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+mn-lt"/>
              </a:rPr>
              <a:t>Compute-Opt</a:t>
            </a:r>
            <a:r>
              <a:rPr lang="en-US" altLang="en-US" sz="1800">
                <a:latin typeface="+mn-lt"/>
              </a:rPr>
              <a:t>(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24580" name="TextBox 4">
            <a:extLst>
              <a:ext uri="{FF2B5EF4-FFF2-40B4-BE49-F238E27FC236}">
                <a16:creationId xmlns:a16="http://schemas.microsoft.com/office/drawing/2014/main" id="{DA02041F-AF21-9F45-8A2A-BCC5B6564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822575"/>
            <a:ext cx="2091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j = 0 </a:t>
            </a:r>
            <a:r>
              <a:rPr lang="en-US" altLang="en-US" sz="1800">
                <a:latin typeface="+mn-lt"/>
              </a:rPr>
              <a:t>then return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0</a:t>
            </a:r>
          </a:p>
        </p:txBody>
      </p:sp>
      <p:sp>
        <p:nvSpPr>
          <p:cNvPr id="24581" name="TextBox 5">
            <a:extLst>
              <a:ext uri="{FF2B5EF4-FFF2-40B4-BE49-F238E27FC236}">
                <a16:creationId xmlns:a16="http://schemas.microsoft.com/office/drawing/2014/main" id="{AF8F31D0-B601-5F4E-9DB2-80F9B04A7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538538"/>
            <a:ext cx="57004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max </a:t>
            </a:r>
            <a:r>
              <a:rPr lang="en-US" altLang="en-US" sz="2000">
                <a:latin typeface="+mn-lt"/>
              </a:rPr>
              <a:t>{</a:t>
            </a:r>
            <a:r>
              <a:rPr lang="en-US" altLang="en-US" sz="1800">
                <a:latin typeface="+mn-lt"/>
              </a:rPr>
              <a:t>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v</a:t>
            </a:r>
            <a:r>
              <a:rPr lang="en-US" altLang="en-US" sz="1800" baseline="-2500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1800">
                <a:latin typeface="+mn-lt"/>
              </a:rPr>
              <a:t> + </a:t>
            </a:r>
            <a:r>
              <a:rPr lang="en-US" altLang="en-US" sz="1800">
                <a:solidFill>
                  <a:srgbClr val="0000FF"/>
                </a:solidFill>
                <a:latin typeface="+mn-lt"/>
              </a:rPr>
              <a:t>Compute-Opt</a:t>
            </a:r>
            <a:r>
              <a:rPr lang="en-US" altLang="en-US" sz="1800">
                <a:latin typeface="+mn-lt"/>
              </a:rPr>
              <a:t>(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p(j)</a:t>
            </a:r>
            <a:r>
              <a:rPr lang="en-US" altLang="en-US" sz="1800">
                <a:latin typeface="+mn-lt"/>
              </a:rPr>
              <a:t> ), </a:t>
            </a:r>
            <a:r>
              <a:rPr lang="en-US" altLang="en-US" sz="1800">
                <a:solidFill>
                  <a:srgbClr val="0000FF"/>
                </a:solidFill>
                <a:latin typeface="+mn-lt"/>
              </a:rPr>
              <a:t>Compute-Opt</a:t>
            </a:r>
            <a:r>
              <a:rPr lang="en-US" altLang="en-US" sz="1800">
                <a:latin typeface="+mn-lt"/>
              </a:rPr>
              <a:t>(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j-1</a:t>
            </a:r>
            <a:r>
              <a:rPr lang="en-US" altLang="en-US" sz="1800">
                <a:latin typeface="+mn-lt"/>
              </a:rPr>
              <a:t> ) </a:t>
            </a:r>
            <a:r>
              <a:rPr lang="en-US" altLang="en-US" sz="2000">
                <a:latin typeface="+mn-lt"/>
              </a:rPr>
              <a:t>}</a:t>
            </a:r>
          </a:p>
        </p:txBody>
      </p:sp>
      <p:sp>
        <p:nvSpPr>
          <p:cNvPr id="24582" name="TextBox 2">
            <a:extLst>
              <a:ext uri="{FF2B5EF4-FFF2-40B4-BE49-F238E27FC236}">
                <a16:creationId xmlns:a16="http://schemas.microsoft.com/office/drawing/2014/main" id="{E6849D17-6539-6641-A045-877CEE3B5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5343525"/>
            <a:ext cx="66768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  <a:latin typeface="+mn-lt"/>
              </a:rPr>
              <a:t>OPT(j)  </a:t>
            </a:r>
            <a:r>
              <a:rPr lang="en-US" altLang="en-US" sz="2800">
                <a:latin typeface="+mn-lt"/>
              </a:rPr>
              <a:t>=  max </a:t>
            </a:r>
            <a:r>
              <a:rPr lang="en-US" altLang="en-US">
                <a:latin typeface="+mn-lt"/>
              </a:rPr>
              <a:t>{</a:t>
            </a:r>
            <a:r>
              <a:rPr lang="en-US" altLang="en-US" sz="2800">
                <a:latin typeface="+mn-lt"/>
              </a:rPr>
              <a:t> </a:t>
            </a:r>
            <a:r>
              <a:rPr lang="en-US" altLang="en-US" sz="2800">
                <a:solidFill>
                  <a:srgbClr val="B700B7"/>
                </a:solidFill>
                <a:latin typeface="+mn-lt"/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2800">
                <a:solidFill>
                  <a:srgbClr val="B700B7"/>
                </a:solidFill>
                <a:latin typeface="+mn-lt"/>
              </a:rPr>
              <a:t> + OPT( p(j) )</a:t>
            </a:r>
            <a:r>
              <a:rPr lang="en-US" altLang="en-US" sz="2800">
                <a:latin typeface="+mn-lt"/>
              </a:rPr>
              <a:t>, </a:t>
            </a:r>
            <a:r>
              <a:rPr lang="en-US" altLang="en-US" sz="2800">
                <a:solidFill>
                  <a:srgbClr val="B700B7"/>
                </a:solidFill>
                <a:latin typeface="+mn-lt"/>
              </a:rPr>
              <a:t>OPT(j-1)</a:t>
            </a:r>
            <a:r>
              <a:rPr lang="en-US" altLang="en-US" sz="2800">
                <a:latin typeface="+mn-lt"/>
              </a:rPr>
              <a:t> </a:t>
            </a:r>
            <a:r>
              <a:rPr lang="en-US" altLang="en-US">
                <a:latin typeface="+mn-lt"/>
              </a:rPr>
              <a:t>}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1E64657D-4C18-EF49-9A2A-6CC9E04F2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75" y="1417638"/>
            <a:ext cx="2822575" cy="1111250"/>
          </a:xfrm>
          <a:prstGeom prst="cloudCallout">
            <a:avLst>
              <a:gd name="adj1" fmla="val -12370"/>
              <a:gd name="adj2" fmla="val 4394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Proof of correctness by induction on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endParaRPr lang="en-US" dirty="0">
              <a:solidFill>
                <a:srgbClr val="B700B7"/>
              </a:solidFill>
              <a:latin typeface="+mn-lt"/>
              <a:ea typeface="+mn-ea"/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0A3018C6-13F1-FE44-8518-A5DAC7874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1671638"/>
            <a:ext cx="2209800" cy="857250"/>
          </a:xfrm>
          <a:prstGeom prst="wedgeRectCallout">
            <a:avLst>
              <a:gd name="adj1" fmla="val -68481"/>
              <a:gd name="adj2" fmla="val 97944"/>
            </a:avLst>
          </a:prstGeom>
          <a:solidFill>
            <a:srgbClr val="B3A2C7">
              <a:alpha val="3686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latin typeface="+mn-lt"/>
                <a:ea typeface="+mn-ea"/>
              </a:rPr>
              <a:t>Correct for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=0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D38E9AFE-C606-5043-B56A-14D4F73AE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0588" y="4310063"/>
            <a:ext cx="1508125" cy="857250"/>
          </a:xfrm>
          <a:prstGeom prst="wedgeRectCallout">
            <a:avLst>
              <a:gd name="adj1" fmla="val -1185"/>
              <a:gd name="adj2" fmla="val -99528"/>
            </a:avLst>
          </a:prstGeom>
          <a:solidFill>
            <a:srgbClr val="B3A2C7">
              <a:alpha val="3686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= OPT(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p(j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 )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7A3FF25B-D98D-4341-9A1C-F3BF46786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50" y="4310063"/>
            <a:ext cx="1509713" cy="857250"/>
          </a:xfrm>
          <a:prstGeom prst="wedgeRectCallout">
            <a:avLst>
              <a:gd name="adj1" fmla="val -1185"/>
              <a:gd name="adj2" fmla="val -99528"/>
            </a:avLst>
          </a:prstGeom>
          <a:solidFill>
            <a:srgbClr val="B3A2C7">
              <a:alpha val="3686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= OPT( j-1 )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8886919-0605-A842-AA94-14522B4CA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5343525"/>
            <a:ext cx="6574844" cy="7254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D5FAD5B-4F18-E34C-8ADA-476404D6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Exponential Running Time</a:t>
            </a:r>
          </a:p>
        </p:txBody>
      </p:sp>
      <p:grpSp>
        <p:nvGrpSpPr>
          <p:cNvPr id="25602" name="Group 46">
            <a:extLst>
              <a:ext uri="{FF2B5EF4-FFF2-40B4-BE49-F238E27FC236}">
                <a16:creationId xmlns:a16="http://schemas.microsoft.com/office/drawing/2014/main" id="{DD16F2F2-7111-6F4E-98D7-611A89A06977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1563688"/>
            <a:ext cx="3717925" cy="1835150"/>
            <a:chOff x="812539" y="1933069"/>
            <a:chExt cx="3717181" cy="1834594"/>
          </a:xfrm>
        </p:grpSpPr>
        <p:grpSp>
          <p:nvGrpSpPr>
            <p:cNvPr id="25634" name="Group 11">
              <a:extLst>
                <a:ext uri="{FF2B5EF4-FFF2-40B4-BE49-F238E27FC236}">
                  <a16:creationId xmlns:a16="http://schemas.microsoft.com/office/drawing/2014/main" id="{69392CD1-EA5C-C848-B0C2-15749D98AE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2539" y="2182757"/>
              <a:ext cx="1239855" cy="173690"/>
              <a:chOff x="812539" y="2182757"/>
              <a:chExt cx="1239855" cy="173690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8AD14445-9265-924B-9753-7D5ECA1AA8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127" y="2258407"/>
                <a:ext cx="1236415" cy="952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8A711C2-6CE9-F140-B669-C2AA6B9F183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4049" y="2268723"/>
                <a:ext cx="174572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F4B18C0-98DA-B145-9DEE-C9F9BC050D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6046" y="2268723"/>
                <a:ext cx="174572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635" name="Group 12">
              <a:extLst>
                <a:ext uri="{FF2B5EF4-FFF2-40B4-BE49-F238E27FC236}">
                  <a16:creationId xmlns:a16="http://schemas.microsoft.com/office/drawing/2014/main" id="{D3E1765E-995F-D643-A8A0-1EC190D18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2466" y="2508848"/>
              <a:ext cx="1239855" cy="173690"/>
              <a:chOff x="812539" y="2182757"/>
              <a:chExt cx="1239855" cy="17369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C60A94D-73B4-D048-8E93-D1D4AC4784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788" y="2257656"/>
                <a:ext cx="1236416" cy="1110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DFE8054-2E54-B644-8663-18897884BB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504" y="2268765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0129A3B-7D19-D847-B82B-9177F95EA45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502" y="2268765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636" name="Group 16">
              <a:extLst>
                <a:ext uri="{FF2B5EF4-FFF2-40B4-BE49-F238E27FC236}">
                  <a16:creationId xmlns:a16="http://schemas.microsoft.com/office/drawing/2014/main" id="{BC6252B4-4194-8948-8A1E-343E2076C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599" y="2834939"/>
              <a:ext cx="1239855" cy="173690"/>
              <a:chOff x="812539" y="2182757"/>
              <a:chExt cx="1239855" cy="17369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0D36566-3FE5-6249-8BC7-E3BF79D71B4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656" y="2258491"/>
                <a:ext cx="1236416" cy="952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0106889-0C1C-764F-8CF1-3BA5F23518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4579" y="2268807"/>
                <a:ext cx="174572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EF0B7A6-9167-454A-B3C3-88C5CE5944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6576" y="2268807"/>
                <a:ext cx="174572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637" name="Group 20">
              <a:extLst>
                <a:ext uri="{FF2B5EF4-FFF2-40B4-BE49-F238E27FC236}">
                  <a16:creationId xmlns:a16="http://schemas.microsoft.com/office/drawing/2014/main" id="{720A5D40-EEE3-594F-9CFB-554EFECCDA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2321" y="3224888"/>
              <a:ext cx="1239855" cy="173690"/>
              <a:chOff x="812539" y="2182757"/>
              <a:chExt cx="1239855" cy="17369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3FBD201-A6A6-1D49-B4C3-F7C4163DE4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523" y="2257360"/>
                <a:ext cx="1236415" cy="1111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9002035-97B3-444D-8D64-1A60E1F8CE7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239" y="2268470"/>
                <a:ext cx="172984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FD0C14D-17FB-8A4E-A3D1-E65648C145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236" y="2268470"/>
                <a:ext cx="172984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638" name="Group 24">
              <a:extLst>
                <a:ext uri="{FF2B5EF4-FFF2-40B4-BE49-F238E27FC236}">
                  <a16:creationId xmlns:a16="http://schemas.microsoft.com/office/drawing/2014/main" id="{4790652B-22FA-C74F-8AE8-DF4EF2DBD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9865" y="3593973"/>
              <a:ext cx="1239855" cy="173690"/>
              <a:chOff x="812539" y="2182757"/>
              <a:chExt cx="1239855" cy="17369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381B988-A4AB-5842-B7EA-25FEF2FC84F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392" y="2258052"/>
                <a:ext cx="1236416" cy="1110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A1AF76F-351E-384A-9879-E36EB4CCC1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109" y="2269161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85F3442-F5F2-5A40-AB2B-D5867DB7C1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106" y="2269161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639" name="TextBox 28">
              <a:extLst>
                <a:ext uri="{FF2B5EF4-FFF2-40B4-BE49-F238E27FC236}">
                  <a16:creationId xmlns:a16="http://schemas.microsoft.com/office/drawing/2014/main" id="{65A34308-4F81-974F-95A3-B209FA04E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893" y="1933069"/>
              <a:ext cx="293611" cy="36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25640" name="TextBox 29">
              <a:extLst>
                <a:ext uri="{FF2B5EF4-FFF2-40B4-BE49-F238E27FC236}">
                  <a16:creationId xmlns:a16="http://schemas.microsoft.com/office/drawing/2014/main" id="{126F5CEA-9A66-414A-A085-435132A38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4552" y="2247283"/>
              <a:ext cx="293611" cy="36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2</a:t>
              </a:r>
            </a:p>
          </p:txBody>
        </p:sp>
        <p:sp>
          <p:nvSpPr>
            <p:cNvPr id="25641" name="TextBox 30">
              <a:extLst>
                <a:ext uri="{FF2B5EF4-FFF2-40B4-BE49-F238E27FC236}">
                  <a16:creationId xmlns:a16="http://schemas.microsoft.com/office/drawing/2014/main" id="{50D32DC1-675F-4245-B7EA-9991F47D4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5768" y="2541296"/>
              <a:ext cx="293611" cy="36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3</a:t>
              </a:r>
            </a:p>
          </p:txBody>
        </p:sp>
        <p:sp>
          <p:nvSpPr>
            <p:cNvPr id="25642" name="TextBox 31">
              <a:extLst>
                <a:ext uri="{FF2B5EF4-FFF2-40B4-BE49-F238E27FC236}">
                  <a16:creationId xmlns:a16="http://schemas.microsoft.com/office/drawing/2014/main" id="{0798AA48-30C9-1F47-B8BA-558811273D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3224" y="2932340"/>
              <a:ext cx="293611" cy="36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4</a:t>
              </a:r>
            </a:p>
          </p:txBody>
        </p:sp>
        <p:sp>
          <p:nvSpPr>
            <p:cNvPr id="25643" name="TextBox 32">
              <a:extLst>
                <a:ext uri="{FF2B5EF4-FFF2-40B4-BE49-F238E27FC236}">
                  <a16:creationId xmlns:a16="http://schemas.microsoft.com/office/drawing/2014/main" id="{2613D458-0AF4-BF4B-AC9F-E9751B37D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9957" y="3300633"/>
              <a:ext cx="293611" cy="36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5</a:t>
              </a:r>
            </a:p>
          </p:txBody>
        </p: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6399961-D9F1-C74E-96DD-3EADF1FAE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1736725"/>
            <a:ext cx="1584325" cy="771525"/>
          </a:xfrm>
          <a:prstGeom prst="roundRect">
            <a:avLst>
              <a:gd name="adj" fmla="val 16667"/>
            </a:avLst>
          </a:prstGeom>
          <a:solidFill>
            <a:srgbClr val="D7E4BD">
              <a:alpha val="5294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p(j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 = j-2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84C2399-5EE4-6C4E-8D3A-D33AD6369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3398837"/>
            <a:ext cx="1069976" cy="5635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300" dirty="0">
                <a:solidFill>
                  <a:schemeClr val="lt1"/>
                </a:solidFill>
                <a:latin typeface="+mn-lt"/>
                <a:ea typeface="+mn-ea"/>
              </a:rPr>
              <a:t>OPT(5)</a:t>
            </a:r>
          </a:p>
        </p:txBody>
      </p:sp>
      <p:grpSp>
        <p:nvGrpSpPr>
          <p:cNvPr id="9" name="Group 74">
            <a:extLst>
              <a:ext uri="{FF2B5EF4-FFF2-40B4-BE49-F238E27FC236}">
                <a16:creationId xmlns:a16="http://schemas.microsoft.com/office/drawing/2014/main" id="{B022994D-620C-BE4A-AB82-36BF8C5D3DE0}"/>
              </a:ext>
            </a:extLst>
          </p:cNvPr>
          <p:cNvGrpSpPr>
            <a:grpSpLocks/>
          </p:cNvGrpSpPr>
          <p:nvPr/>
        </p:nvGrpSpPr>
        <p:grpSpPr bwMode="auto">
          <a:xfrm>
            <a:off x="3643962" y="3879868"/>
            <a:ext cx="2863201" cy="798495"/>
            <a:chOff x="3644411" y="3879746"/>
            <a:chExt cx="2862613" cy="79863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8EE10B6-3F8E-1A4C-AE79-B4415CA97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411" y="4114719"/>
              <a:ext cx="1016729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OPT(3)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C152501-9BF9-8444-B3AB-0E62F423F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0295" y="4114719"/>
              <a:ext cx="1016729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OPT(4)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966F297-35BA-ED4B-BA85-E8FC891C289B}"/>
                </a:ext>
              </a:extLst>
            </p:cNvPr>
            <p:cNvCxnSpPr>
              <a:cxnSpLocks noChangeShapeType="1"/>
              <a:stCxn id="35" idx="3"/>
            </p:cNvCxnSpPr>
            <p:nvPr/>
          </p:nvCxnSpPr>
          <p:spPr bwMode="auto">
            <a:xfrm flipH="1">
              <a:off x="4400843" y="3879746"/>
              <a:ext cx="270938" cy="234973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AE59667-5385-9E44-BA07-A05DC4F0EA99}"/>
                </a:ext>
              </a:extLst>
            </p:cNvPr>
            <p:cNvCxnSpPr>
              <a:cxnSpLocks noChangeShapeType="1"/>
              <a:stCxn id="35" idx="5"/>
              <a:endCxn id="37" idx="1"/>
            </p:cNvCxnSpPr>
            <p:nvPr/>
          </p:nvCxnSpPr>
          <p:spPr bwMode="auto">
            <a:xfrm>
              <a:off x="5428215" y="3879746"/>
              <a:ext cx="210977" cy="31752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75">
            <a:extLst>
              <a:ext uri="{FF2B5EF4-FFF2-40B4-BE49-F238E27FC236}">
                <a16:creationId xmlns:a16="http://schemas.microsoft.com/office/drawing/2014/main" id="{DC81A2EF-F192-4449-B3CB-004ECE4CABC7}"/>
              </a:ext>
            </a:extLst>
          </p:cNvPr>
          <p:cNvGrpSpPr>
            <a:grpSpLocks/>
          </p:cNvGrpSpPr>
          <p:nvPr/>
        </p:nvGrpSpPr>
        <p:grpSpPr bwMode="auto">
          <a:xfrm>
            <a:off x="2649539" y="4595813"/>
            <a:ext cx="2406182" cy="798512"/>
            <a:chOff x="2649648" y="4595829"/>
            <a:chExt cx="2405708" cy="79865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6450C7B-CC6B-A745-8595-705FF7364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648" y="4830820"/>
              <a:ext cx="994227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BD4451C-675F-BC4B-8174-8BD6B2423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309" y="4830820"/>
              <a:ext cx="1001047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9308CD9-97D8-DE4D-B580-754A05F4093C}"/>
                </a:ext>
              </a:extLst>
            </p:cNvPr>
            <p:cNvCxnSpPr>
              <a:cxnSpLocks noChangeShapeType="1"/>
              <a:stCxn id="36" idx="3"/>
              <a:endCxn id="38" idx="0"/>
            </p:cNvCxnSpPr>
            <p:nvPr/>
          </p:nvCxnSpPr>
          <p:spPr bwMode="auto">
            <a:xfrm flipH="1">
              <a:off x="3146762" y="4595847"/>
              <a:ext cx="646011" cy="234973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5C971B9-25D9-7541-A0B0-7E6C003D9B88}"/>
                </a:ext>
              </a:extLst>
            </p:cNvPr>
            <p:cNvCxnSpPr>
              <a:cxnSpLocks noChangeShapeType="1"/>
              <a:endCxn id="39" idx="0"/>
            </p:cNvCxnSpPr>
            <p:nvPr/>
          </p:nvCxnSpPr>
          <p:spPr bwMode="auto">
            <a:xfrm>
              <a:off x="4401903" y="4595829"/>
              <a:ext cx="152930" cy="23499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76">
            <a:extLst>
              <a:ext uri="{FF2B5EF4-FFF2-40B4-BE49-F238E27FC236}">
                <a16:creationId xmlns:a16="http://schemas.microsoft.com/office/drawing/2014/main" id="{9062515D-51CA-DB49-AF85-007CDEA3CF40}"/>
              </a:ext>
            </a:extLst>
          </p:cNvPr>
          <p:cNvGrpSpPr>
            <a:grpSpLocks/>
          </p:cNvGrpSpPr>
          <p:nvPr/>
        </p:nvGrpSpPr>
        <p:grpSpPr bwMode="auto">
          <a:xfrm>
            <a:off x="4054474" y="5394325"/>
            <a:ext cx="1001241" cy="869949"/>
            <a:chOff x="4053787" y="5393688"/>
            <a:chExt cx="1001609" cy="87039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EFBB8BD-7A50-EC44-A0C4-4492FBD51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3787" y="5700231"/>
              <a:ext cx="1001609" cy="56385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DDDB049-61C3-364A-93F7-F1F632A92901}"/>
                </a:ext>
              </a:extLst>
            </p:cNvPr>
            <p:cNvCxnSpPr>
              <a:cxnSpLocks noChangeShapeType="1"/>
              <a:stCxn id="39" idx="4"/>
              <a:endCxn id="40" idx="0"/>
            </p:cNvCxnSpPr>
            <p:nvPr/>
          </p:nvCxnSpPr>
          <p:spPr bwMode="auto">
            <a:xfrm flipH="1">
              <a:off x="4554592" y="5393688"/>
              <a:ext cx="4" cy="306543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Group 78">
            <a:extLst>
              <a:ext uri="{FF2B5EF4-FFF2-40B4-BE49-F238E27FC236}">
                <a16:creationId xmlns:a16="http://schemas.microsoft.com/office/drawing/2014/main" id="{05177DB1-F4BF-4246-A846-CBAE4848A8F8}"/>
              </a:ext>
            </a:extLst>
          </p:cNvPr>
          <p:cNvGrpSpPr>
            <a:grpSpLocks/>
          </p:cNvGrpSpPr>
          <p:nvPr/>
        </p:nvGrpSpPr>
        <p:grpSpPr bwMode="auto">
          <a:xfrm>
            <a:off x="5584825" y="4802188"/>
            <a:ext cx="3261662" cy="1668462"/>
            <a:chOff x="5584346" y="4801724"/>
            <a:chExt cx="3261657" cy="1668252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CF28B2-4611-F44A-BD92-8713DA48F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346" y="5782676"/>
              <a:ext cx="1003292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F849308-0D9F-514D-8633-7B2F65540854}"/>
                </a:ext>
              </a:extLst>
            </p:cNvPr>
            <p:cNvCxnSpPr>
              <a:cxnSpLocks noChangeShapeType="1"/>
              <a:stCxn id="60" idx="4"/>
              <a:endCxn id="61" idx="0"/>
            </p:cNvCxnSpPr>
            <p:nvPr/>
          </p:nvCxnSpPr>
          <p:spPr bwMode="auto">
            <a:xfrm>
              <a:off x="6085992" y="5476326"/>
              <a:ext cx="0" cy="306349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903E0DA-1DD5-FD4A-A11E-1EE923ACF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494" y="5144581"/>
              <a:ext cx="1016936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59E09A2-1132-9740-A7D8-BA9CC9ECF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067" y="5036644"/>
              <a:ext cx="1016936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E89604C-FE99-5140-9D17-AF981D58A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067" y="5906485"/>
              <a:ext cx="1016936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E51FB8F-B8A2-F049-A9CD-D22E38A8CAD7}"/>
                </a:ext>
              </a:extLst>
            </p:cNvPr>
            <p:cNvCxnSpPr>
              <a:cxnSpLocks noChangeShapeType="1"/>
              <a:stCxn id="64" idx="3"/>
              <a:endCxn id="65" idx="0"/>
            </p:cNvCxnSpPr>
            <p:nvPr/>
          </p:nvCxnSpPr>
          <p:spPr bwMode="auto">
            <a:xfrm flipH="1">
              <a:off x="7299962" y="4801742"/>
              <a:ext cx="362120" cy="342839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0132334-7A46-1149-9A9C-C637D230D61A}"/>
                </a:ext>
              </a:extLst>
            </p:cNvPr>
            <p:cNvCxnSpPr>
              <a:cxnSpLocks noChangeShapeType="1"/>
              <a:endCxn id="66" idx="0"/>
            </p:cNvCxnSpPr>
            <p:nvPr/>
          </p:nvCxnSpPr>
          <p:spPr bwMode="auto">
            <a:xfrm>
              <a:off x="8176730" y="4801724"/>
              <a:ext cx="160805" cy="23492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564DC11-3BCA-294B-BD13-E4F517A5A639}"/>
                </a:ext>
              </a:extLst>
            </p:cNvPr>
            <p:cNvCxnSpPr>
              <a:cxnSpLocks noChangeShapeType="1"/>
              <a:stCxn id="66" idx="4"/>
              <a:endCxn id="67" idx="0"/>
            </p:cNvCxnSpPr>
            <p:nvPr/>
          </p:nvCxnSpPr>
          <p:spPr bwMode="auto">
            <a:xfrm>
              <a:off x="8337535" y="5600135"/>
              <a:ext cx="0" cy="306349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77">
            <a:extLst>
              <a:ext uri="{FF2B5EF4-FFF2-40B4-BE49-F238E27FC236}">
                <a16:creationId xmlns:a16="http://schemas.microsoft.com/office/drawing/2014/main" id="{AE5A1019-B21D-C54E-A29B-3562741BEC21}"/>
              </a:ext>
            </a:extLst>
          </p:cNvPr>
          <p:cNvGrpSpPr>
            <a:grpSpLocks/>
          </p:cNvGrpSpPr>
          <p:nvPr/>
        </p:nvGrpSpPr>
        <p:grpSpPr bwMode="auto">
          <a:xfrm>
            <a:off x="5584824" y="4321175"/>
            <a:ext cx="2945752" cy="1155700"/>
            <a:chOff x="5584345" y="4320575"/>
            <a:chExt cx="2946901" cy="1156459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8907F26-2593-3A4B-A894-3485C97D0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345" y="4913102"/>
              <a:ext cx="1003686" cy="56393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D8ACFC7-3248-A04B-BD2A-DE66EB71219E}"/>
                </a:ext>
              </a:extLst>
            </p:cNvPr>
            <p:cNvCxnSpPr>
              <a:cxnSpLocks noChangeShapeType="1"/>
              <a:endCxn id="60" idx="0"/>
            </p:cNvCxnSpPr>
            <p:nvPr/>
          </p:nvCxnSpPr>
          <p:spPr bwMode="auto">
            <a:xfrm>
              <a:off x="5932145" y="4677998"/>
              <a:ext cx="154044" cy="23510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008C672-E7C4-0E4C-AA3A-C49BADE7F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3911" y="4320575"/>
              <a:ext cx="1017335" cy="563933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OPT(3)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E9404B0-F178-0D4C-B294-3D18E5379FDA}"/>
                </a:ext>
              </a:extLst>
            </p:cNvPr>
            <p:cNvCxnSpPr>
              <a:cxnSpLocks noChangeShapeType="1"/>
              <a:stCxn id="37" idx="6"/>
              <a:endCxn id="64" idx="2"/>
            </p:cNvCxnSpPr>
            <p:nvPr/>
          </p:nvCxnSpPr>
          <p:spPr bwMode="auto">
            <a:xfrm>
              <a:off x="6507044" y="4396032"/>
              <a:ext cx="1006868" cy="20651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" name="Cloud Callout 79">
            <a:extLst>
              <a:ext uri="{FF2B5EF4-FFF2-40B4-BE49-F238E27FC236}">
                <a16:creationId xmlns:a16="http://schemas.microsoft.com/office/drawing/2014/main" id="{10CDC8AB-D029-B140-8DB0-ED3666C81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14800"/>
            <a:ext cx="2135188" cy="1668463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Formal proof: Ex.</a:t>
            </a:r>
          </a:p>
        </p:txBody>
      </p:sp>
      <p:sp>
        <p:nvSpPr>
          <p:cNvPr id="82" name="Cloud Callout 81">
            <a:extLst>
              <a:ext uri="{FF2B5EF4-FFF2-40B4-BE49-F238E27FC236}">
                <a16:creationId xmlns:a16="http://schemas.microsoft.com/office/drawing/2014/main" id="{892C62BF-C15C-2544-99EC-A2F6A3B3D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63" y="2247900"/>
            <a:ext cx="2427287" cy="1631950"/>
          </a:xfrm>
          <a:prstGeom prst="cloudCallout">
            <a:avLst>
              <a:gd name="adj1" fmla="val -14569"/>
              <a:gd name="adj2" fmla="val 47204"/>
            </a:avLst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Only 5 OPT values!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0" grpId="0" animBg="1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56417C5C-6D3D-4741-B4BC-5735F915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C8A92760-22D2-BA4D-840D-2CBCAF9C3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CBDCD53-2E9C-7643-BD8B-74BA89F1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Using Memory to be smarter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6439259E-6A1E-4042-BE03-53287BE7E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488" y="2070100"/>
            <a:ext cx="3614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+mn-lt"/>
              </a:rPr>
              <a:t>Using more space can reduce runtime!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E6CF8F12-7682-9F45-B11E-0E9FEB33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many distinct OPT values?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37719C91-5846-1346-8A4D-367B3C9E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recursive algorithm</a:t>
            </a:r>
          </a:p>
        </p:txBody>
      </p:sp>
      <p:sp>
        <p:nvSpPr>
          <p:cNvPr id="29698" name="TextBox 3">
            <a:extLst>
              <a:ext uri="{FF2B5EF4-FFF2-40B4-BE49-F238E27FC236}">
                <a16:creationId xmlns:a16="http://schemas.microsoft.com/office/drawing/2014/main" id="{3638CD92-4A87-8D4B-AFB5-E2E3AEAC5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1954213"/>
            <a:ext cx="1938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+mn-lt"/>
              </a:rPr>
              <a:t>M-Compute-Opt</a:t>
            </a:r>
            <a:r>
              <a:rPr lang="en-US" altLang="en-US" sz="1800">
                <a:latin typeface="+mn-lt"/>
              </a:rPr>
              <a:t>(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E2AB7-8321-2F4B-9D80-90BF0B565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2486025"/>
            <a:ext cx="6280150" cy="2019300"/>
          </a:xfrm>
          <a:prstGeom prst="rect">
            <a:avLst/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9700" name="TextBox 4">
            <a:extLst>
              <a:ext uri="{FF2B5EF4-FFF2-40B4-BE49-F238E27FC236}">
                <a16:creationId xmlns:a16="http://schemas.microsoft.com/office/drawing/2014/main" id="{029022FB-7DAB-9445-B591-3A1F8296B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573338"/>
            <a:ext cx="2091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j = 0 </a:t>
            </a:r>
            <a:r>
              <a:rPr lang="en-US" altLang="en-US" sz="1800">
                <a:latin typeface="+mn-lt"/>
              </a:rPr>
              <a:t>then return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0</a:t>
            </a:r>
          </a:p>
        </p:txBody>
      </p:sp>
      <p:sp>
        <p:nvSpPr>
          <p:cNvPr id="29701" name="TextBox 5">
            <a:extLst>
              <a:ext uri="{FF2B5EF4-FFF2-40B4-BE49-F238E27FC236}">
                <a16:creationId xmlns:a16="http://schemas.microsoft.com/office/drawing/2014/main" id="{5F54C4C5-4627-BC4D-92F8-E7333989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430588"/>
            <a:ext cx="625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C0"/>
                </a:solidFill>
                <a:latin typeface="+mn-lt"/>
              </a:rPr>
              <a:t>M[j] </a:t>
            </a:r>
            <a:r>
              <a:rPr lang="en-US" altLang="en-US" sz="1800">
                <a:latin typeface="+mn-lt"/>
              </a:rPr>
              <a:t>= max </a:t>
            </a:r>
            <a:r>
              <a:rPr lang="en-US" altLang="en-US" sz="2000">
                <a:latin typeface="+mn-lt"/>
              </a:rPr>
              <a:t>{</a:t>
            </a:r>
            <a:r>
              <a:rPr lang="en-US" altLang="en-US" sz="1800">
                <a:latin typeface="+mn-lt"/>
              </a:rPr>
              <a:t>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v</a:t>
            </a:r>
            <a:r>
              <a:rPr lang="en-US" altLang="en-US" sz="1800" baseline="-2500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1800">
                <a:latin typeface="+mn-lt"/>
              </a:rPr>
              <a:t> + </a:t>
            </a:r>
            <a:r>
              <a:rPr lang="en-US" altLang="en-US" sz="1800">
                <a:solidFill>
                  <a:srgbClr val="0000FF"/>
                </a:solidFill>
                <a:latin typeface="+mn-lt"/>
              </a:rPr>
              <a:t>M-Compute-Opt</a:t>
            </a:r>
            <a:r>
              <a:rPr lang="en-US" altLang="en-US" sz="1800">
                <a:latin typeface="+mn-lt"/>
              </a:rPr>
              <a:t>(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p(j)</a:t>
            </a:r>
            <a:r>
              <a:rPr lang="en-US" altLang="en-US" sz="1800">
                <a:latin typeface="+mn-lt"/>
              </a:rPr>
              <a:t> ), </a:t>
            </a:r>
            <a:r>
              <a:rPr lang="en-US" altLang="en-US" sz="1800">
                <a:solidFill>
                  <a:srgbClr val="0000FF"/>
                </a:solidFill>
                <a:latin typeface="+mn-lt"/>
              </a:rPr>
              <a:t>M-Compute-Opt</a:t>
            </a:r>
            <a:r>
              <a:rPr lang="en-US" altLang="en-US" sz="1800">
                <a:latin typeface="+mn-lt"/>
              </a:rPr>
              <a:t>(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j-1</a:t>
            </a:r>
            <a:r>
              <a:rPr lang="en-US" altLang="en-US" sz="1800">
                <a:latin typeface="+mn-lt"/>
              </a:rPr>
              <a:t> ) </a:t>
            </a:r>
            <a:r>
              <a:rPr lang="en-US" altLang="en-US" sz="2000">
                <a:latin typeface="+mn-lt"/>
              </a:rPr>
              <a:t>}</a:t>
            </a:r>
          </a:p>
        </p:txBody>
      </p:sp>
      <p:sp>
        <p:nvSpPr>
          <p:cNvPr id="29702" name="TextBox 7">
            <a:extLst>
              <a:ext uri="{FF2B5EF4-FFF2-40B4-BE49-F238E27FC236}">
                <a16:creationId xmlns:a16="http://schemas.microsoft.com/office/drawing/2014/main" id="{3DE9E9B7-72D5-3348-8E73-8E166725D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3008313"/>
            <a:ext cx="330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M[j] </a:t>
            </a:r>
            <a:r>
              <a:rPr lang="en-US" altLang="en-US" sz="1800">
                <a:latin typeface="+mn-lt"/>
              </a:rPr>
              <a:t>is not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null </a:t>
            </a:r>
            <a:r>
              <a:rPr lang="en-US" altLang="en-US" sz="1800">
                <a:latin typeface="+mn-lt"/>
              </a:rPr>
              <a:t>then return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M[j]</a:t>
            </a:r>
          </a:p>
        </p:txBody>
      </p:sp>
      <p:sp>
        <p:nvSpPr>
          <p:cNvPr id="29703" name="TextBox 8">
            <a:extLst>
              <a:ext uri="{FF2B5EF4-FFF2-40B4-BE49-F238E27FC236}">
                <a16:creationId xmlns:a16="http://schemas.microsoft.com/office/drawing/2014/main" id="{6FA4C6AD-869B-5045-A910-8FAE63F0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994150"/>
            <a:ext cx="1165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C000C0"/>
                </a:solidFill>
                <a:latin typeface="+mn-lt"/>
              </a:rPr>
              <a:t>M[j]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CCFDBA82-0F9F-0941-B0D3-C80BFF8F1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231900"/>
            <a:ext cx="3125788" cy="2182813"/>
          </a:xfrm>
          <a:prstGeom prst="cloudCallout">
            <a:avLst>
              <a:gd name="adj1" fmla="val -14931"/>
              <a:gd name="adj2" fmla="val 3712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M-Compute-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Opt(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 =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OPT(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01FBE7-307E-BB42-87CA-018F04C07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5265738"/>
            <a:ext cx="4330700" cy="877887"/>
          </a:xfrm>
          <a:prstGeom prst="rect">
            <a:avLst/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Run time = O(# recursive calls)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CAC9-D283-8D49-FE1A-913FEC6EF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conflict</a:t>
            </a:r>
          </a:p>
        </p:txBody>
      </p:sp>
      <p:pic>
        <p:nvPicPr>
          <p:cNvPr id="5" name="Picture 4" descr="A screenshot of a email&#10;&#10;Description automatically generated">
            <a:extLst>
              <a:ext uri="{FF2B5EF4-FFF2-40B4-BE49-F238E27FC236}">
                <a16:creationId xmlns:a16="http://schemas.microsoft.com/office/drawing/2014/main" id="{58547BE3-0BB0-09C2-F145-37E9C5F5C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45425"/>
            <a:ext cx="9159809" cy="31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68826-22CB-66E7-6A98-4A4A4F1A0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2+1 grading timeline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B44D390-75E5-E864-00E4-F462FEC0E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996"/>
            <a:ext cx="9179878" cy="25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3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439E6A0F-A7CD-6249-83EF-531E8B62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End of Semester blues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90961F02-E6AE-C446-BB12-BE5655EBA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D80DE9B-EFB6-294E-9CFC-B0042349D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666F8B-B2C3-9A44-947D-46DFAE78E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290975-7409-714E-BC49-CDFC163A2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26787C-75E0-C344-A63D-12343F7C4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02B4C7-E186-2E4A-8A7D-AACBE16A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92513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7A3ADF8-1A02-9C42-A59F-307624BF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14589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Can only do one thing at any day: what is the optimal schedule to obtain maximum value?</a:t>
            </a:r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BE4BD3F0-4B75-5544-AA04-327754DD4AC0}"/>
              </a:ext>
            </a:extLst>
          </p:cNvPr>
          <p:cNvGrpSpPr>
            <a:grpSpLocks/>
          </p:cNvGrpSpPr>
          <p:nvPr/>
        </p:nvGrpSpPr>
        <p:grpSpPr bwMode="auto">
          <a:xfrm>
            <a:off x="3675063" y="3592513"/>
            <a:ext cx="3973512" cy="2409825"/>
            <a:chOff x="3674741" y="3592513"/>
            <a:chExt cx="3974112" cy="2409825"/>
          </a:xfrm>
        </p:grpSpPr>
        <p:sp>
          <p:nvSpPr>
            <p:cNvPr id="17419" name="TextBox 25">
              <a:extLst>
                <a:ext uri="{FF2B5EF4-FFF2-40B4-BE49-F238E27FC236}">
                  <a16:creationId xmlns:a16="http://schemas.microsoft.com/office/drawing/2014/main" id="{36EFCDEF-CA2E-BD4B-9D6F-1CAC3F4E32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2673" y="5633006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(30)</a:t>
              </a:r>
            </a:p>
          </p:txBody>
        </p:sp>
        <p:sp>
          <p:nvSpPr>
            <p:cNvPr id="17420" name="TextBox 26">
              <a:extLst>
                <a:ext uri="{FF2B5EF4-FFF2-40B4-BE49-F238E27FC236}">
                  <a16:creationId xmlns:a16="http://schemas.microsoft.com/office/drawing/2014/main" id="{32F48FFC-68A8-4B40-B3AB-D73D6063F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206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(3)</a:t>
              </a:r>
            </a:p>
          </p:txBody>
        </p:sp>
        <p:sp>
          <p:nvSpPr>
            <p:cNvPr id="17421" name="TextBox 27">
              <a:extLst>
                <a:ext uri="{FF2B5EF4-FFF2-40B4-BE49-F238E27FC236}">
                  <a16:creationId xmlns:a16="http://schemas.microsoft.com/office/drawing/2014/main" id="{DC98784B-22E4-074D-A281-E0957F2C9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614" y="4342368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(2)</a:t>
              </a:r>
            </a:p>
          </p:txBody>
        </p:sp>
        <p:sp>
          <p:nvSpPr>
            <p:cNvPr id="17422" name="TextBox 28">
              <a:extLst>
                <a:ext uri="{FF2B5EF4-FFF2-40B4-BE49-F238E27FC236}">
                  <a16:creationId xmlns:a16="http://schemas.microsoft.com/office/drawing/2014/main" id="{76D28007-E4B1-5A44-B1D4-B88A2310A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741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(5)</a:t>
              </a:r>
            </a:p>
          </p:txBody>
        </p:sp>
        <p:sp>
          <p:nvSpPr>
            <p:cNvPr id="17423" name="TextBox 29">
              <a:extLst>
                <a:ext uri="{FF2B5EF4-FFF2-40B4-BE49-F238E27FC236}">
                  <a16:creationId xmlns:a16="http://schemas.microsoft.com/office/drawing/2014/main" id="{8532CD6B-6128-024C-A57C-24FBA51E7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534" y="3592513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(10)</a:t>
              </a:r>
            </a:p>
          </p:txBody>
        </p:sp>
      </p:grpSp>
      <p:grpSp>
        <p:nvGrpSpPr>
          <p:cNvPr id="2" name="Group 17">
            <a:extLst>
              <a:ext uri="{FF2B5EF4-FFF2-40B4-BE49-F238E27FC236}">
                <a16:creationId xmlns:a16="http://schemas.microsoft.com/office/drawing/2014/main" id="{75EEF568-41A3-834A-889E-4E427ABCE016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ACD24114-AF62-ED19-A497-643F3827E4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18EB73D-13C0-65C9-506E-AC09F5C5A6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723E519-934C-B8C5-EE05-026B49FAA3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36092F0-A939-A200-6EDC-A1F63BDF83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D44955B-715A-EB42-2DDC-F5A893B052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57CD8C2-3BB2-324A-994F-9F7A802A46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1389DF54-29D8-61AE-1601-5E18CC8BC2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Friday</a:t>
              </a: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AA27F454-C2E4-29B1-443F-B2053C973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95098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Saturday</a:t>
              </a:r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CA2A55AE-1142-787F-CAF1-A3C4DD8A4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29167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Sunday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66CE3800-A99D-D3AF-653F-A077AA39A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14116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Monday</a:t>
              </a:r>
            </a:p>
          </p:txBody>
        </p:sp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A2484A24-5826-A411-E46F-CDB3A56E1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Tuesday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1F0F5F4-89EE-504D-9AB9-29681BD5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Previous Greedy algorithm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7E1F454D-C111-6A4D-8228-7DF884351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12FBE4F-BB31-FA40-B328-A4F57B823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808037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lt1"/>
                </a:solidFill>
                <a:latin typeface="+mn-lt"/>
                <a:ea typeface="+mn-ea"/>
              </a:rPr>
              <a:t>Order by end time and pick jobs greedily</a:t>
            </a: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FE17CC91-7A0E-7548-B47A-8277BFC1342E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5600700"/>
            <a:ext cx="7031037" cy="401638"/>
            <a:chOff x="652463" y="5600700"/>
            <a:chExt cx="7031037" cy="4016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F4AD87-2345-1A45-8DDF-F97119B30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63" y="5600700"/>
              <a:ext cx="7031037" cy="4016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Project</a:t>
              </a:r>
            </a:p>
          </p:txBody>
        </p:sp>
        <p:sp>
          <p:nvSpPr>
            <p:cNvPr id="18453" name="TextBox 25">
              <a:extLst>
                <a:ext uri="{FF2B5EF4-FFF2-40B4-BE49-F238E27FC236}">
                  <a16:creationId xmlns:a16="http://schemas.microsoft.com/office/drawing/2014/main" id="{3DF09E75-6E3E-0A44-A07D-064334385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2673" y="5633006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(30)</a:t>
              </a:r>
            </a:p>
          </p:txBody>
        </p:sp>
      </p:grpSp>
      <p:grpSp>
        <p:nvGrpSpPr>
          <p:cNvPr id="18438" name="Group 33">
            <a:extLst>
              <a:ext uri="{FF2B5EF4-FFF2-40B4-BE49-F238E27FC236}">
                <a16:creationId xmlns:a16="http://schemas.microsoft.com/office/drawing/2014/main" id="{749C48AC-381D-7641-BABD-A5B5747AB46D}"/>
              </a:ext>
            </a:extLst>
          </p:cNvPr>
          <p:cNvGrpSpPr>
            <a:grpSpLocks/>
          </p:cNvGrpSpPr>
          <p:nvPr/>
        </p:nvGrpSpPr>
        <p:grpSpPr bwMode="auto">
          <a:xfrm>
            <a:off x="5840413" y="4895850"/>
            <a:ext cx="1843087" cy="423863"/>
            <a:chOff x="5840413" y="4895850"/>
            <a:chExt cx="1843087" cy="4238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2BEE88-91C7-794F-93BB-A89433620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0413" y="4895850"/>
              <a:ext cx="1843087" cy="423863"/>
            </a:xfrm>
            <a:prstGeom prst="rect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331  HW</a:t>
              </a:r>
            </a:p>
          </p:txBody>
        </p:sp>
        <p:sp>
          <p:nvSpPr>
            <p:cNvPr id="18451" name="TextBox 26">
              <a:extLst>
                <a:ext uri="{FF2B5EF4-FFF2-40B4-BE49-F238E27FC236}">
                  <a16:creationId xmlns:a16="http://schemas.microsoft.com/office/drawing/2014/main" id="{0CE5BABC-58D6-7A48-8FA3-C42364AE9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206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(3)</a:t>
              </a:r>
            </a:p>
          </p:txBody>
        </p:sp>
      </p:grpSp>
      <p:grpSp>
        <p:nvGrpSpPr>
          <p:cNvPr id="18439" name="Group 31">
            <a:extLst>
              <a:ext uri="{FF2B5EF4-FFF2-40B4-BE49-F238E27FC236}">
                <a16:creationId xmlns:a16="http://schemas.microsoft.com/office/drawing/2014/main" id="{AD676772-84F5-324B-91F4-E654EB469CC5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298950"/>
            <a:ext cx="1725613" cy="412750"/>
            <a:chOff x="4114800" y="4298950"/>
            <a:chExt cx="1725613" cy="4127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9BD1A7-B97E-A041-A0CF-B035FBDB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4298950"/>
              <a:ext cx="1725613" cy="412750"/>
            </a:xfrm>
            <a:prstGeom prst="rect">
              <a:avLst/>
            </a:prstGeom>
            <a:solidFill>
              <a:srgbClr val="604A7B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Party!</a:t>
              </a:r>
            </a:p>
          </p:txBody>
        </p:sp>
        <p:sp>
          <p:nvSpPr>
            <p:cNvPr id="18449" name="TextBox 27">
              <a:extLst>
                <a:ext uri="{FF2B5EF4-FFF2-40B4-BE49-F238E27FC236}">
                  <a16:creationId xmlns:a16="http://schemas.microsoft.com/office/drawing/2014/main" id="{1599E316-349A-8F43-AC4E-18E2446E8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614" y="4342368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(2)</a:t>
              </a:r>
            </a:p>
          </p:txBody>
        </p:sp>
      </p:grpSp>
      <p:grpSp>
        <p:nvGrpSpPr>
          <p:cNvPr id="8" name="Group 32">
            <a:extLst>
              <a:ext uri="{FF2B5EF4-FFF2-40B4-BE49-F238E27FC236}">
                <a16:creationId xmlns:a16="http://schemas.microsoft.com/office/drawing/2014/main" id="{A044F11F-A10A-F746-973E-4B31A505220F}"/>
              </a:ext>
            </a:extLst>
          </p:cNvPr>
          <p:cNvGrpSpPr>
            <a:grpSpLocks/>
          </p:cNvGrpSpPr>
          <p:nvPr/>
        </p:nvGrpSpPr>
        <p:grpSpPr bwMode="auto">
          <a:xfrm>
            <a:off x="2181225" y="4873625"/>
            <a:ext cx="1935163" cy="434975"/>
            <a:chOff x="2181225" y="4873625"/>
            <a:chExt cx="1935163" cy="43497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5368C5-055F-E54C-A0B7-1D352F8B7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225" y="4873625"/>
              <a:ext cx="1935163" cy="43497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Exam study</a:t>
              </a:r>
            </a:p>
          </p:txBody>
        </p:sp>
        <p:sp>
          <p:nvSpPr>
            <p:cNvPr id="18447" name="TextBox 28">
              <a:extLst>
                <a:ext uri="{FF2B5EF4-FFF2-40B4-BE49-F238E27FC236}">
                  <a16:creationId xmlns:a16="http://schemas.microsoft.com/office/drawing/2014/main" id="{B792941F-8C1E-684A-AE47-2A92B97B9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741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(5)</a:t>
              </a: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6E9A5E6B-39CF-6B44-8812-10761517EC09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3592513"/>
            <a:ext cx="5187950" cy="434975"/>
            <a:chOff x="652463" y="3592513"/>
            <a:chExt cx="5187950" cy="4349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98F6CE7-4477-3442-8F7E-09C1F8243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63" y="3592513"/>
              <a:ext cx="5187950" cy="434975"/>
            </a:xfrm>
            <a:prstGeom prst="rect">
              <a:avLst/>
            </a:prstGeom>
            <a:solidFill>
              <a:srgbClr val="4A452A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Write up a term paper</a:t>
              </a:r>
            </a:p>
          </p:txBody>
        </p:sp>
        <p:sp>
          <p:nvSpPr>
            <p:cNvPr id="18445" name="TextBox 29">
              <a:extLst>
                <a:ext uri="{FF2B5EF4-FFF2-40B4-BE49-F238E27FC236}">
                  <a16:creationId xmlns:a16="http://schemas.microsoft.com/office/drawing/2014/main" id="{FE92B2CC-5291-E143-8D38-3948AC191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534" y="3592513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(10)</a:t>
              </a:r>
            </a:p>
          </p:txBody>
        </p:sp>
      </p:grpSp>
      <p:sp>
        <p:nvSpPr>
          <p:cNvPr id="36" name="Cloud Callout 35">
            <a:extLst>
              <a:ext uri="{FF2B5EF4-FFF2-40B4-BE49-F238E27FC236}">
                <a16:creationId xmlns:a16="http://schemas.microsoft.com/office/drawing/2014/main" id="{A35E455A-9165-4B4D-9859-CBFAEC9FA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2582863"/>
            <a:ext cx="4479925" cy="1009650"/>
          </a:xfrm>
          <a:prstGeom prst="cloudCallout">
            <a:avLst>
              <a:gd name="adj1" fmla="val 6551"/>
              <a:gd name="adj2" fmla="val 13889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Greedy value = 5+2+3= 10</a:t>
            </a:r>
          </a:p>
        </p:txBody>
      </p: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61243C35-793D-D149-BC25-F7F5A1262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38" y="3843338"/>
            <a:ext cx="1541462" cy="911225"/>
          </a:xfrm>
          <a:prstGeom prst="wedgeRoundRectCallout">
            <a:avLst>
              <a:gd name="adj1" fmla="val -41255"/>
              <a:gd name="adj2" fmla="val 157750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OPT = 30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D6D22CF7-833A-6C50-AA33-84583768978B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C73597-408E-897D-C2F2-0E99492B71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DA9427C-055B-EF63-5B96-7A68A3F558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240191-D6A8-68DF-5C25-41BA5B3C0E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9A8AED6-434E-E55F-9E06-C68BF0CCA8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29B444A-33FB-8C3E-5DFB-99A4836FB1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0B09904-EA02-57D2-FA2F-A3FC2AF1ED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23D3262F-74F4-EAB5-63DB-C71183E78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Friday</a:t>
              </a:r>
            </a:p>
          </p:txBody>
        </p: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07A1CE66-A445-831A-1BE9-D2CF3E28F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95098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Saturday</a:t>
              </a:r>
            </a:p>
          </p:txBody>
        </p:sp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id="{E880B76A-1854-460E-F65C-CAF874DAA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29167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Sunday</a:t>
              </a:r>
            </a:p>
          </p:txBody>
        </p:sp>
        <p:sp>
          <p:nvSpPr>
            <p:cNvPr id="27" name="TextBox 15">
              <a:extLst>
                <a:ext uri="{FF2B5EF4-FFF2-40B4-BE49-F238E27FC236}">
                  <a16:creationId xmlns:a16="http://schemas.microsoft.com/office/drawing/2014/main" id="{68E64BB1-8B29-DFC9-9E61-AD22E6CF8E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14116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Monday</a:t>
              </a:r>
            </a:p>
          </p:txBody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F40D70D1-9A02-7296-3C19-1D2365BAA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Tuesday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5DC67750-687A-F548-A8E0-8629CFA5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Weighted Interval Scheduling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A6742DE9-0DA9-EE41-A547-9A21CC267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2344738"/>
            <a:ext cx="2657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Input: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n</a:t>
            </a:r>
            <a:r>
              <a:rPr lang="en-US" altLang="en-US" sz="2400">
                <a:latin typeface="+mn-lt"/>
              </a:rPr>
              <a:t> jobs (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s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i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,f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i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,v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i</a:t>
            </a:r>
            <a:r>
              <a:rPr lang="en-US" altLang="en-US" sz="2400">
                <a:latin typeface="+mn-lt"/>
              </a:rPr>
              <a:t>)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421172BF-92BF-3348-9310-2FEDA253D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3429000"/>
            <a:ext cx="715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Output: A schedule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S</a:t>
            </a:r>
            <a:r>
              <a:rPr lang="en-US" altLang="en-US" sz="2400">
                <a:latin typeface="+mn-lt"/>
              </a:rPr>
              <a:t> s.t. no two jobs in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S</a:t>
            </a:r>
            <a:r>
              <a:rPr lang="en-US" altLang="en-US" sz="2400">
                <a:latin typeface="+mn-lt"/>
              </a:rPr>
              <a:t> have a conflict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8D0D1FF1-8D7C-034C-AE6B-7FCF5308A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8" y="4200525"/>
            <a:ext cx="2335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Goal: max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Σ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i in S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v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j</a:t>
            </a: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AFD57213-B110-5540-B886-A7ABFB849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5265738"/>
            <a:ext cx="4070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Assume: jobs are sorted by their finish time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6450D9E8-ABC7-7341-B21D-25F2C95F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2" name="TextBox 3">
            <a:extLst>
              <a:ext uri="{FF2B5EF4-FFF2-40B4-BE49-F238E27FC236}">
                <a16:creationId xmlns:a16="http://schemas.microsoft.com/office/drawing/2014/main" id="{2E61B12E-D414-3F40-9CE5-E32C96776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2160588"/>
            <a:ext cx="523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Finish designing a recursive algorithm for the problem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EC2A51E0-6157-FD41-9335-5D13594D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3984625"/>
            <a:ext cx="3411538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CA27B422-512D-DE44-B517-9A7B267A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Couple more definitions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17B49343-C8A0-FD43-93EA-AD03580EB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019300"/>
            <a:ext cx="5292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B700B7"/>
                </a:solidFill>
                <a:latin typeface="+mn-lt"/>
              </a:rPr>
              <a:t>p(j) </a:t>
            </a:r>
            <a:r>
              <a:rPr lang="en-US" altLang="en-US" sz="2200">
                <a:latin typeface="+mn-lt"/>
              </a:rPr>
              <a:t>= largest </a:t>
            </a:r>
            <a:r>
              <a:rPr lang="en-US" altLang="en-US" sz="2200">
                <a:solidFill>
                  <a:srgbClr val="B700B7"/>
                </a:solidFill>
                <a:latin typeface="+mn-lt"/>
              </a:rPr>
              <a:t>i &lt; j</a:t>
            </a:r>
            <a:r>
              <a:rPr lang="en-US" altLang="en-US" sz="2200">
                <a:latin typeface="+mn-lt"/>
              </a:rPr>
              <a:t> s.t. </a:t>
            </a:r>
            <a:r>
              <a:rPr lang="en-US" altLang="en-US" sz="2200">
                <a:solidFill>
                  <a:srgbClr val="B700B7"/>
                </a:solidFill>
                <a:latin typeface="+mn-lt"/>
              </a:rPr>
              <a:t>i</a:t>
            </a:r>
            <a:r>
              <a:rPr lang="en-US" altLang="en-US" sz="2200">
                <a:latin typeface="+mn-lt"/>
              </a:rPr>
              <a:t> does not conflict with </a:t>
            </a:r>
            <a:r>
              <a:rPr lang="en-US" altLang="en-US" sz="2200">
                <a:solidFill>
                  <a:srgbClr val="B700B7"/>
                </a:solidFill>
                <a:latin typeface="+mn-lt"/>
              </a:rPr>
              <a:t>j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EA40B452-C612-8445-BE18-AFD15076B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711450"/>
            <a:ext cx="25694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+mn-lt"/>
              </a:rPr>
              <a:t>= </a:t>
            </a:r>
            <a:r>
              <a:rPr lang="en-US" altLang="en-US" sz="2200">
                <a:solidFill>
                  <a:srgbClr val="B700B7"/>
                </a:solidFill>
                <a:latin typeface="+mn-lt"/>
              </a:rPr>
              <a:t>0</a:t>
            </a:r>
            <a:r>
              <a:rPr lang="en-US" altLang="en-US" sz="2200">
                <a:latin typeface="+mn-lt"/>
              </a:rPr>
              <a:t> if no such</a:t>
            </a:r>
            <a:r>
              <a:rPr lang="en-US" altLang="en-US" sz="2200">
                <a:solidFill>
                  <a:srgbClr val="B700B7"/>
                </a:solidFill>
                <a:latin typeface="+mn-lt"/>
              </a:rPr>
              <a:t> i </a:t>
            </a:r>
            <a:r>
              <a:rPr lang="en-US" altLang="en-US" sz="2200">
                <a:latin typeface="+mn-lt"/>
              </a:rPr>
              <a:t>exists</a:t>
            </a:r>
          </a:p>
        </p:txBody>
      </p:sp>
      <p:sp>
        <p:nvSpPr>
          <p:cNvPr id="21508" name="TextBox 4">
            <a:extLst>
              <a:ext uri="{FF2B5EF4-FFF2-40B4-BE49-F238E27FC236}">
                <a16:creationId xmlns:a16="http://schemas.microsoft.com/office/drawing/2014/main" id="{2FD3151C-704C-9542-9CDF-A8A147A7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3994150"/>
            <a:ext cx="506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+mn-lt"/>
              </a:rPr>
              <a:t>OPT(j) </a:t>
            </a:r>
            <a:r>
              <a:rPr lang="en-US" altLang="en-US" sz="2400">
                <a:latin typeface="+mn-lt"/>
              </a:rPr>
              <a:t>= optimal value on instance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1,..,j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3C30BAC8-6F10-2F46-9798-4B53AED14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2449513"/>
            <a:ext cx="2238375" cy="1282700"/>
          </a:xfrm>
          <a:prstGeom prst="cloudCallout">
            <a:avLst>
              <a:gd name="adj1" fmla="val -98889"/>
              <a:gd name="adj2" fmla="val -5513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p(j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 &lt;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endParaRPr lang="en-US" dirty="0">
              <a:solidFill>
                <a:srgbClr val="B700B7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12776</TotalTime>
  <Words>532</Words>
  <Application>Microsoft Macintosh PowerPoint</Application>
  <PresentationFormat>On-screen Show (4:3)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Garamond</vt:lpstr>
      <vt:lpstr>Office Theme</vt:lpstr>
      <vt:lpstr>Lecture 30</vt:lpstr>
      <vt:lpstr>Final exam conflict</vt:lpstr>
      <vt:lpstr>Reflections 2+1 grading timeline</vt:lpstr>
      <vt:lpstr>Questions/Comments?</vt:lpstr>
      <vt:lpstr>End of Semester blues</vt:lpstr>
      <vt:lpstr>Previous Greedy algorithm</vt:lpstr>
      <vt:lpstr>Weighted Interval Scheduling</vt:lpstr>
      <vt:lpstr>Today’s agenda</vt:lpstr>
      <vt:lpstr>Couple more definitions</vt:lpstr>
      <vt:lpstr>Moving to the board…</vt:lpstr>
      <vt:lpstr>Property of OPT</vt:lpstr>
      <vt:lpstr>PowerPoint Presentation</vt:lpstr>
      <vt:lpstr>A recursive algorithm</vt:lpstr>
      <vt:lpstr>Exponential Running Time</vt:lpstr>
      <vt:lpstr>PowerPoint Presentation</vt:lpstr>
      <vt:lpstr>Using Memory to be smarter</vt:lpstr>
      <vt:lpstr>How many distinct OPT values?</vt:lpstr>
      <vt:lpstr>A recursive algorithm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36</dc:title>
  <dc:creator>Atri</dc:creator>
  <cp:lastModifiedBy>Atri Rudra</cp:lastModifiedBy>
  <cp:revision>39</cp:revision>
  <cp:lastPrinted>2017-11-16T20:56:35Z</cp:lastPrinted>
  <dcterms:created xsi:type="dcterms:W3CDTF">2011-11-28T02:10:35Z</dcterms:created>
  <dcterms:modified xsi:type="dcterms:W3CDTF">2024-11-11T18:05:46Z</dcterms:modified>
</cp:coreProperties>
</file>