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95" r:id="rId3"/>
    <p:sldId id="392" r:id="rId4"/>
    <p:sldId id="400" r:id="rId5"/>
    <p:sldId id="416" r:id="rId6"/>
    <p:sldId id="294" r:id="rId7"/>
    <p:sldId id="316" r:id="rId8"/>
    <p:sldId id="417" r:id="rId9"/>
    <p:sldId id="288" r:id="rId10"/>
    <p:sldId id="423" r:id="rId11"/>
    <p:sldId id="422" r:id="rId12"/>
    <p:sldId id="434" r:id="rId13"/>
    <p:sldId id="393" r:id="rId14"/>
    <p:sldId id="410" r:id="rId15"/>
    <p:sldId id="272" r:id="rId16"/>
    <p:sldId id="440" r:id="rId17"/>
    <p:sldId id="326" r:id="rId18"/>
    <p:sldId id="327" r:id="rId19"/>
    <p:sldId id="328" r:id="rId20"/>
    <p:sldId id="441" r:id="rId21"/>
    <p:sldId id="442" r:id="rId22"/>
    <p:sldId id="443" r:id="rId23"/>
    <p:sldId id="444" r:id="rId24"/>
    <p:sldId id="424" r:id="rId25"/>
    <p:sldId id="396" r:id="rId26"/>
    <p:sldId id="398" r:id="rId27"/>
    <p:sldId id="397" r:id="rId28"/>
    <p:sldId id="399" r:id="rId29"/>
    <p:sldId id="289" r:id="rId30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955"/>
    <p:restoredTop sz="94597"/>
  </p:normalViewPr>
  <p:slideViewPr>
    <p:cSldViewPr snapToGrid="0" snapToObjects="1">
      <p:cViewPr varScale="1">
        <p:scale>
          <a:sx n="114" d="100"/>
          <a:sy n="114" d="100"/>
        </p:scale>
        <p:origin x="1064" y="168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E960F-463F-3E34-609C-78EBE5E5E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A2B7D-CA4C-B349-BD17-8F73EB630A7F}" type="datetime1">
              <a:rPr lang="en-US" altLang="en-US"/>
              <a:pPr>
                <a:defRPr/>
              </a:pPr>
              <a:t>9/3/24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FC70C-B7A0-AE8D-A3F9-10D32152A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7EF6C-BA66-D768-6ADC-A4E4E50FC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4A580-A5A8-384B-98FE-3B377F0660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035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AFE59-A5F3-DF8D-C74A-B35A30FC8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5B3FF-FD37-6442-AAA8-4B9E5CD07378}" type="datetime1">
              <a:rPr lang="en-US" altLang="en-US"/>
              <a:pPr>
                <a:defRPr/>
              </a:pPr>
              <a:t>9/3/24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8689C-F762-0CF7-83C9-D38A02F67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29612-1EF2-8A1A-0CA2-2D45E15A2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C140B-6900-114D-8941-31AE59881E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878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2A699-445E-11D0-04F7-00FBA38E1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50CF8-9F0F-6547-B8DE-2FA3992AF747}" type="datetime1">
              <a:rPr lang="en-US" altLang="en-US"/>
              <a:pPr>
                <a:defRPr/>
              </a:pPr>
              <a:t>9/3/24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45CAF-B0E9-1FE3-7A5B-11EE00186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2B6FF-7B2C-2BDF-5528-37712C0F8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A96F7-2510-634B-A3F8-E36C86E411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0033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5EC69-141E-ACF3-9C56-FE57FEDE8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10D45-8E72-FD4E-8996-2CA247730501}" type="datetime1">
              <a:rPr lang="en-US" altLang="en-US"/>
              <a:pPr>
                <a:defRPr/>
              </a:pPr>
              <a:t>9/3/24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5E656-5975-CC1B-90AA-1ACA3B7D0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D8419-0209-B17B-14F1-338B3133A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4F2B9-1414-EA49-A89F-DB780CA1C8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5902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C0EAB-1168-BDB3-C858-FB2CF1835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ABA5A-3203-F348-8C3A-709D0A2BEA91}" type="datetime1">
              <a:rPr lang="en-US" altLang="en-US"/>
              <a:pPr>
                <a:defRPr/>
              </a:pPr>
              <a:t>9/3/24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05FC3-0333-7CAC-2CB5-0DD6A3A8F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AFC6B-EF99-17C0-2573-8E30199DE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473F3-09AD-C94A-A3BD-DF4A0B4DED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4939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8207F01-9ADD-23A0-CC2A-7FE89EEEE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E2D52-CBE2-DE45-8AF5-422AF1A17085}" type="datetime1">
              <a:rPr lang="en-US" altLang="en-US"/>
              <a:pPr>
                <a:defRPr/>
              </a:pPr>
              <a:t>9/3/24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496AA7-E59B-3DEA-5AD0-FD79E914A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CA2E53-6830-5EB5-15A6-94CEFDF57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0274C-BDA0-1041-8DC2-30572D122A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9772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5656A18-DDA9-67D8-AF74-F8C2EFDCB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FADD9-104B-B344-97F7-F6E64D4A1122}" type="datetime1">
              <a:rPr lang="en-US" altLang="en-US"/>
              <a:pPr>
                <a:defRPr/>
              </a:pPr>
              <a:t>9/3/24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640040F-6760-5405-1AB2-D21A42F4C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8E62B9B-6818-52F9-E355-1B5829736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9C838-5250-E14E-AEFA-D5D12DD083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6764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8AB53C8-BB98-96A7-34F7-657B89E2A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B16F8-F2F4-044A-9D24-6BDE2AE93CA3}" type="datetime1">
              <a:rPr lang="en-US" altLang="en-US"/>
              <a:pPr>
                <a:defRPr/>
              </a:pPr>
              <a:t>9/3/24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A23947D-4C38-D01B-B5B9-DC46623C4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AEA3C22-882B-0118-5E05-DDDCBD731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5530D-698C-DD4F-95AE-A0F6D4A284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688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06FF869-D705-19A5-575D-3340A8A78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F0CC9-A3A4-E943-9681-B521603C4B41}" type="datetime1">
              <a:rPr lang="en-US" altLang="en-US"/>
              <a:pPr>
                <a:defRPr/>
              </a:pPr>
              <a:t>9/3/24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4E26852-01ED-12C3-7621-9EE0453CE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1E6C847-F7B8-972C-9431-25364D993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94574-0076-A442-A09E-DF528AC52C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0035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F2BBA01-AF1F-21CB-A4C9-C3042A837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93116-8F0A-E547-A256-72FAD4401F32}" type="datetime1">
              <a:rPr lang="en-US" altLang="en-US"/>
              <a:pPr>
                <a:defRPr/>
              </a:pPr>
              <a:t>9/3/24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1713F82-8BAA-77A5-DE8E-91FE79A60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14337E0-14AB-E7B4-3F0B-4B3C0BB7D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6A06A-F62D-7942-A6FC-5429ACDA9F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3121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F84B1B8-03EF-B927-5B14-CB69585AF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AF10F-E691-F64C-846D-D6D16AE1771E}" type="datetime1">
              <a:rPr lang="en-US" altLang="en-US"/>
              <a:pPr>
                <a:defRPr/>
              </a:pPr>
              <a:t>9/3/24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58B89A-AD20-5D1D-4E09-1991C27F9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4A72AE7-2ECE-CFCB-FBF9-CC439FA28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6338B-58AE-8F49-B8D6-9CD4039262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9176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9AA2AE0-4151-5B32-116F-8B28AA020CF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8739725-92B5-9F8E-7832-9DC6E34930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35548-7860-0BAF-717D-886FE60E9D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0E2C27D-E04B-3541-91D7-16C46143ABC3}" type="datetime1">
              <a:rPr lang="en-US" altLang="en-US"/>
              <a:pPr>
                <a:defRPr/>
              </a:pPr>
              <a:t>9/3/24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68CF8-C555-AEEA-02E4-19BDD7DDE8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2DD5A-EA0F-3071-4891-F4E71F5EB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3B6AAC4-C475-264E-9DBB-3E32A91431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120D13D0-254E-6F29-690D-05C4A6BE9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en-US"/>
              <a:t>Lecture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A59F55-000D-3A5F-FED6-335C46B4D0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r>
              <a:rPr lang="en-US" dirty="0"/>
              <a:t>CSE 331</a:t>
            </a:r>
          </a:p>
          <a:p>
            <a:r>
              <a:rPr lang="en-US" dirty="0"/>
              <a:t>Sep 4,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D6D7A-2A09-B917-EC27-BBE3CC712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Piazza Response policy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F68298-AC21-DD1A-26BD-3A2702AB1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499035"/>
            <a:ext cx="9082083" cy="184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16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1FCBA213-9CB0-BB1F-82C2-4B68A6E0A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Solutions to HW 0 out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5C416301-9EFF-2C14-8526-28497989F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37355"/>
            <a:ext cx="9200607" cy="32029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C930076C-91E8-B27C-6D79-EB8FC104B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Make broadband more available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B7D42CAE-336A-B77B-3685-9571F5882CE2}"/>
              </a:ext>
            </a:extLst>
          </p:cNvPr>
          <p:cNvSpPr>
            <a:spLocks noChangeArrowheads="1"/>
          </p:cNvSpPr>
          <p:nvPr/>
        </p:nvSpPr>
        <p:spPr bwMode="auto">
          <a:xfrm rot="2182267">
            <a:off x="2297113" y="3614738"/>
            <a:ext cx="4768850" cy="341312"/>
          </a:xfrm>
          <a:prstGeom prst="rightArrow">
            <a:avLst>
              <a:gd name="adj1" fmla="val 50000"/>
              <a:gd name="adj2" fmla="val 5001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35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58371" name="Picture 2">
            <a:extLst>
              <a:ext uri="{FF2B5EF4-FFF2-40B4-BE49-F238E27FC236}">
                <a16:creationId xmlns:a16="http://schemas.microsoft.com/office/drawing/2014/main" id="{AB366945-7D6F-E34D-3BB8-06C83C90B9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4329113"/>
            <a:ext cx="1227138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4">
            <a:extLst>
              <a:ext uri="{FF2B5EF4-FFF2-40B4-BE49-F238E27FC236}">
                <a16:creationId xmlns:a16="http://schemas.microsoft.com/office/drawing/2014/main" id="{68B7D4DD-084E-0DA6-5260-C3C3473D41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3" y="1920875"/>
            <a:ext cx="1214437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4" name="Group 10">
            <a:extLst>
              <a:ext uri="{FF2B5EF4-FFF2-40B4-BE49-F238E27FC236}">
                <a16:creationId xmlns:a16="http://schemas.microsoft.com/office/drawing/2014/main" id="{16B069D1-1C13-C7A7-CAC0-6DA809EBAF21}"/>
              </a:ext>
            </a:extLst>
          </p:cNvPr>
          <p:cNvGrpSpPr>
            <a:grpSpLocks/>
          </p:cNvGrpSpPr>
          <p:nvPr/>
        </p:nvGrpSpPr>
        <p:grpSpPr bwMode="auto">
          <a:xfrm>
            <a:off x="3822700" y="2143125"/>
            <a:ext cx="1041400" cy="2687638"/>
            <a:chOff x="3571303" y="1715178"/>
            <a:chExt cx="1389443" cy="3582337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2EDE432-8168-DFA1-1B9E-0A52BB267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1303" y="1715178"/>
              <a:ext cx="1389443" cy="3212042"/>
            </a:xfrm>
            <a:custGeom>
              <a:avLst/>
              <a:gdLst>
                <a:gd name="T0" fmla="*/ 0 w 1389443"/>
                <a:gd name="T1" fmla="*/ 195341 h 3213246"/>
                <a:gd name="T2" fmla="*/ 303958 w 1389443"/>
                <a:gd name="T3" fmla="*/ 97671 h 3213246"/>
                <a:gd name="T4" fmla="*/ 412515 w 1389443"/>
                <a:gd name="T5" fmla="*/ 54261 h 3213246"/>
                <a:gd name="T6" fmla="*/ 607917 w 1389443"/>
                <a:gd name="T7" fmla="*/ 0 h 3213246"/>
                <a:gd name="T8" fmla="*/ 1074711 w 1389443"/>
                <a:gd name="T9" fmla="*/ 21705 h 3213246"/>
                <a:gd name="T10" fmla="*/ 1107278 w 1389443"/>
                <a:gd name="T11" fmla="*/ 43410 h 3213246"/>
                <a:gd name="T12" fmla="*/ 1139845 w 1389443"/>
                <a:gd name="T13" fmla="*/ 54261 h 3213246"/>
                <a:gd name="T14" fmla="*/ 1204979 w 1389443"/>
                <a:gd name="T15" fmla="*/ 130227 h 3213246"/>
                <a:gd name="T16" fmla="*/ 1248402 w 1389443"/>
                <a:gd name="T17" fmla="*/ 217045 h 3213246"/>
                <a:gd name="T18" fmla="*/ 1259257 w 1389443"/>
                <a:gd name="T19" fmla="*/ 293010 h 3213246"/>
                <a:gd name="T20" fmla="*/ 1270113 w 1389443"/>
                <a:gd name="T21" fmla="*/ 379828 h 3213246"/>
                <a:gd name="T22" fmla="*/ 1389526 w 1389443"/>
                <a:gd name="T23" fmla="*/ 390680 h 3213246"/>
                <a:gd name="T24" fmla="*/ 1367814 w 1389443"/>
                <a:gd name="T25" fmla="*/ 1020108 h 3213246"/>
                <a:gd name="T26" fmla="*/ 1346102 w 1389443"/>
                <a:gd name="T27" fmla="*/ 1096073 h 3213246"/>
                <a:gd name="T28" fmla="*/ 1335247 w 1389443"/>
                <a:gd name="T29" fmla="*/ 1172039 h 3213246"/>
                <a:gd name="T30" fmla="*/ 1313535 w 1389443"/>
                <a:gd name="T31" fmla="*/ 1248004 h 3213246"/>
                <a:gd name="T32" fmla="*/ 1302680 w 1389443"/>
                <a:gd name="T33" fmla="*/ 1313117 h 3213246"/>
                <a:gd name="T34" fmla="*/ 1280969 w 1389443"/>
                <a:gd name="T35" fmla="*/ 1389083 h 3213246"/>
                <a:gd name="T36" fmla="*/ 1259257 w 1389443"/>
                <a:gd name="T37" fmla="*/ 1497605 h 3213246"/>
                <a:gd name="T38" fmla="*/ 1215835 w 1389443"/>
                <a:gd name="T39" fmla="*/ 1573571 h 3213246"/>
                <a:gd name="T40" fmla="*/ 1204979 w 1389443"/>
                <a:gd name="T41" fmla="*/ 1616979 h 3213246"/>
                <a:gd name="T42" fmla="*/ 1161556 w 1389443"/>
                <a:gd name="T43" fmla="*/ 1649536 h 3213246"/>
                <a:gd name="T44" fmla="*/ 1096422 w 1389443"/>
                <a:gd name="T45" fmla="*/ 1703796 h 3213246"/>
                <a:gd name="T46" fmla="*/ 1063856 w 1389443"/>
                <a:gd name="T47" fmla="*/ 1736353 h 3213246"/>
                <a:gd name="T48" fmla="*/ 1031289 w 1389443"/>
                <a:gd name="T49" fmla="*/ 1758058 h 3213246"/>
                <a:gd name="T50" fmla="*/ 998722 w 1389443"/>
                <a:gd name="T51" fmla="*/ 1801466 h 3213246"/>
                <a:gd name="T52" fmla="*/ 933588 w 1389443"/>
                <a:gd name="T53" fmla="*/ 1855727 h 3213246"/>
                <a:gd name="T54" fmla="*/ 868453 w 1389443"/>
                <a:gd name="T55" fmla="*/ 1899136 h 3213246"/>
                <a:gd name="T56" fmla="*/ 846742 w 1389443"/>
                <a:gd name="T57" fmla="*/ 1920841 h 3213246"/>
                <a:gd name="T58" fmla="*/ 770752 w 1389443"/>
                <a:gd name="T59" fmla="*/ 1975101 h 3213246"/>
                <a:gd name="T60" fmla="*/ 716474 w 1389443"/>
                <a:gd name="T61" fmla="*/ 2029363 h 3213246"/>
                <a:gd name="T62" fmla="*/ 673051 w 1389443"/>
                <a:gd name="T63" fmla="*/ 2072771 h 3213246"/>
                <a:gd name="T64" fmla="*/ 662196 w 1389443"/>
                <a:gd name="T65" fmla="*/ 2105328 h 3213246"/>
                <a:gd name="T66" fmla="*/ 629629 w 1389443"/>
                <a:gd name="T67" fmla="*/ 2170441 h 3213246"/>
                <a:gd name="T68" fmla="*/ 597062 w 1389443"/>
                <a:gd name="T69" fmla="*/ 2311520 h 3213246"/>
                <a:gd name="T70" fmla="*/ 586206 w 1389443"/>
                <a:gd name="T71" fmla="*/ 2354929 h 3213246"/>
                <a:gd name="T72" fmla="*/ 564495 w 1389443"/>
                <a:gd name="T73" fmla="*/ 2463451 h 3213246"/>
                <a:gd name="T74" fmla="*/ 575350 w 1389443"/>
                <a:gd name="T75" fmla="*/ 2789017 h 3213246"/>
                <a:gd name="T76" fmla="*/ 597062 w 1389443"/>
                <a:gd name="T77" fmla="*/ 2810722 h 3213246"/>
                <a:gd name="T78" fmla="*/ 629629 w 1389443"/>
                <a:gd name="T79" fmla="*/ 2821574 h 3213246"/>
                <a:gd name="T80" fmla="*/ 629629 w 1389443"/>
                <a:gd name="T81" fmla="*/ 3212253 h 32132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389443" h="3213246">
                  <a:moveTo>
                    <a:pt x="0" y="195401"/>
                  </a:moveTo>
                  <a:cubicBezTo>
                    <a:pt x="101313" y="162834"/>
                    <a:pt x="203251" y="132149"/>
                    <a:pt x="303940" y="97701"/>
                  </a:cubicBezTo>
                  <a:cubicBezTo>
                    <a:pt x="340813" y="85086"/>
                    <a:pt x="375922" y="67751"/>
                    <a:pt x="412490" y="54278"/>
                  </a:cubicBezTo>
                  <a:cubicBezTo>
                    <a:pt x="510781" y="18064"/>
                    <a:pt x="506854" y="22452"/>
                    <a:pt x="607881" y="0"/>
                  </a:cubicBezTo>
                  <a:cubicBezTo>
                    <a:pt x="763470" y="7237"/>
                    <a:pt x="919476" y="8218"/>
                    <a:pt x="1074647" y="21712"/>
                  </a:cubicBezTo>
                  <a:cubicBezTo>
                    <a:pt x="1087644" y="22842"/>
                    <a:pt x="1095543" y="37588"/>
                    <a:pt x="1107212" y="43423"/>
                  </a:cubicBezTo>
                  <a:cubicBezTo>
                    <a:pt x="1117446" y="48540"/>
                    <a:pt x="1128922" y="50660"/>
                    <a:pt x="1139777" y="54278"/>
                  </a:cubicBezTo>
                  <a:cubicBezTo>
                    <a:pt x="1166482" y="80985"/>
                    <a:pt x="1188376" y="97204"/>
                    <a:pt x="1204907" y="130267"/>
                  </a:cubicBezTo>
                  <a:cubicBezTo>
                    <a:pt x="1258020" y="236497"/>
                    <a:pt x="1198027" y="141658"/>
                    <a:pt x="1248327" y="217112"/>
                  </a:cubicBezTo>
                  <a:cubicBezTo>
                    <a:pt x="1251945" y="242442"/>
                    <a:pt x="1255801" y="267739"/>
                    <a:pt x="1259182" y="293101"/>
                  </a:cubicBezTo>
                  <a:cubicBezTo>
                    <a:pt x="1263037" y="322018"/>
                    <a:pt x="1246699" y="362441"/>
                    <a:pt x="1270037" y="379945"/>
                  </a:cubicBezTo>
                  <a:cubicBezTo>
                    <a:pt x="1302009" y="403925"/>
                    <a:pt x="1349641" y="387182"/>
                    <a:pt x="1389443" y="390801"/>
                  </a:cubicBezTo>
                  <a:cubicBezTo>
                    <a:pt x="1382206" y="600675"/>
                    <a:pt x="1380630" y="810821"/>
                    <a:pt x="1367732" y="1020423"/>
                  </a:cubicBezTo>
                  <a:cubicBezTo>
                    <a:pt x="1366114" y="1046716"/>
                    <a:pt x="1351541" y="1070654"/>
                    <a:pt x="1346022" y="1096412"/>
                  </a:cubicBezTo>
                  <a:cubicBezTo>
                    <a:pt x="1340661" y="1121431"/>
                    <a:pt x="1340528" y="1147382"/>
                    <a:pt x="1335167" y="1172401"/>
                  </a:cubicBezTo>
                  <a:cubicBezTo>
                    <a:pt x="1329648" y="1198159"/>
                    <a:pt x="1319380" y="1222721"/>
                    <a:pt x="1313457" y="1248390"/>
                  </a:cubicBezTo>
                  <a:cubicBezTo>
                    <a:pt x="1308508" y="1269837"/>
                    <a:pt x="1307551" y="1292076"/>
                    <a:pt x="1302602" y="1313523"/>
                  </a:cubicBezTo>
                  <a:cubicBezTo>
                    <a:pt x="1296679" y="1339192"/>
                    <a:pt x="1286815" y="1363843"/>
                    <a:pt x="1280892" y="1389512"/>
                  </a:cubicBezTo>
                  <a:cubicBezTo>
                    <a:pt x="1273388" y="1422030"/>
                    <a:pt x="1271441" y="1465375"/>
                    <a:pt x="1259182" y="1498068"/>
                  </a:cubicBezTo>
                  <a:cubicBezTo>
                    <a:pt x="1247378" y="1529548"/>
                    <a:pt x="1233758" y="1547062"/>
                    <a:pt x="1215762" y="1574057"/>
                  </a:cubicBezTo>
                  <a:cubicBezTo>
                    <a:pt x="1212144" y="1588531"/>
                    <a:pt x="1213578" y="1605338"/>
                    <a:pt x="1204907" y="1617479"/>
                  </a:cubicBezTo>
                  <a:cubicBezTo>
                    <a:pt x="1194392" y="1632201"/>
                    <a:pt x="1175614" y="1638744"/>
                    <a:pt x="1161487" y="1650046"/>
                  </a:cubicBezTo>
                  <a:cubicBezTo>
                    <a:pt x="1139420" y="1667701"/>
                    <a:pt x="1117479" y="1685547"/>
                    <a:pt x="1096357" y="1704323"/>
                  </a:cubicBezTo>
                  <a:cubicBezTo>
                    <a:pt x="1084883" y="1714522"/>
                    <a:pt x="1075585" y="1727062"/>
                    <a:pt x="1063792" y="1736890"/>
                  </a:cubicBezTo>
                  <a:cubicBezTo>
                    <a:pt x="1053770" y="1745242"/>
                    <a:pt x="1040452" y="1749376"/>
                    <a:pt x="1031227" y="1758601"/>
                  </a:cubicBezTo>
                  <a:cubicBezTo>
                    <a:pt x="1018434" y="1771394"/>
                    <a:pt x="1010244" y="1788124"/>
                    <a:pt x="998662" y="1802023"/>
                  </a:cubicBezTo>
                  <a:cubicBezTo>
                    <a:pt x="976341" y="1828810"/>
                    <a:pt x="963607" y="1831238"/>
                    <a:pt x="933532" y="1856301"/>
                  </a:cubicBezTo>
                  <a:cubicBezTo>
                    <a:pt x="883804" y="1897742"/>
                    <a:pt x="947182" y="1860331"/>
                    <a:pt x="868401" y="1899723"/>
                  </a:cubicBezTo>
                  <a:cubicBezTo>
                    <a:pt x="861164" y="1906960"/>
                    <a:pt x="854683" y="1915041"/>
                    <a:pt x="846691" y="1921435"/>
                  </a:cubicBezTo>
                  <a:cubicBezTo>
                    <a:pt x="788321" y="1968134"/>
                    <a:pt x="839473" y="1914583"/>
                    <a:pt x="770706" y="1975712"/>
                  </a:cubicBezTo>
                  <a:cubicBezTo>
                    <a:pt x="751583" y="1992711"/>
                    <a:pt x="734523" y="2011897"/>
                    <a:pt x="716431" y="2029990"/>
                  </a:cubicBezTo>
                  <a:lnTo>
                    <a:pt x="673011" y="2073412"/>
                  </a:lnTo>
                  <a:cubicBezTo>
                    <a:pt x="669393" y="2084268"/>
                    <a:pt x="666803" y="2095522"/>
                    <a:pt x="662156" y="2105979"/>
                  </a:cubicBezTo>
                  <a:cubicBezTo>
                    <a:pt x="652298" y="2128161"/>
                    <a:pt x="637755" y="2148253"/>
                    <a:pt x="629591" y="2171112"/>
                  </a:cubicBezTo>
                  <a:cubicBezTo>
                    <a:pt x="613943" y="2214928"/>
                    <a:pt x="607217" y="2266372"/>
                    <a:pt x="597026" y="2312235"/>
                  </a:cubicBezTo>
                  <a:cubicBezTo>
                    <a:pt x="593790" y="2326799"/>
                    <a:pt x="588840" y="2340978"/>
                    <a:pt x="586171" y="2355657"/>
                  </a:cubicBezTo>
                  <a:cubicBezTo>
                    <a:pt x="566214" y="2465427"/>
                    <a:pt x="586754" y="2397330"/>
                    <a:pt x="564461" y="2464213"/>
                  </a:cubicBezTo>
                  <a:cubicBezTo>
                    <a:pt x="568079" y="2572768"/>
                    <a:pt x="565178" y="2681738"/>
                    <a:pt x="575316" y="2789879"/>
                  </a:cubicBezTo>
                  <a:cubicBezTo>
                    <a:pt x="576271" y="2800069"/>
                    <a:pt x="588250" y="2806325"/>
                    <a:pt x="597026" y="2811591"/>
                  </a:cubicBezTo>
                  <a:cubicBezTo>
                    <a:pt x="606837" y="2817478"/>
                    <a:pt x="628666" y="2811041"/>
                    <a:pt x="629591" y="2822446"/>
                  </a:cubicBezTo>
                  <a:cubicBezTo>
                    <a:pt x="640118" y="2952287"/>
                    <a:pt x="629591" y="3082979"/>
                    <a:pt x="629591" y="3213246"/>
                  </a:cubicBezTo>
                </a:path>
              </a:pathLst>
            </a:custGeom>
            <a:noFill/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ACFD41C-8CFD-8C2B-0CD0-BC1315C7C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6233" y="5013975"/>
              <a:ext cx="118611" cy="2835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35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6" name="Cloud Callout 5">
            <a:extLst>
              <a:ext uri="{FF2B5EF4-FFF2-40B4-BE49-F238E27FC236}">
                <a16:creationId xmlns:a16="http://schemas.microsoft.com/office/drawing/2014/main" id="{5C46D665-32F8-8904-89CE-02655CDBE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050" y="3795713"/>
            <a:ext cx="2922588" cy="1755775"/>
          </a:xfrm>
          <a:prstGeom prst="cloudCallout">
            <a:avLst>
              <a:gd name="adj1" fmla="val -16898"/>
              <a:gd name="adj2" fmla="val 50046"/>
            </a:avLst>
          </a:prstGeom>
          <a:solidFill>
            <a:srgbClr val="0000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</a:rPr>
              <a:t>Say you are tasked to come up with the infrastructure</a:t>
            </a:r>
          </a:p>
        </p:txBody>
      </p:sp>
      <p:sp>
        <p:nvSpPr>
          <p:cNvPr id="2" name="Explosion 2 1">
            <a:extLst>
              <a:ext uri="{FF2B5EF4-FFF2-40B4-BE49-F238E27FC236}">
                <a16:creationId xmlns:a16="http://schemas.microsoft.com/office/drawing/2014/main" id="{5AB5E788-976B-BE35-DA1E-D104B8FE8B28}"/>
              </a:ext>
            </a:extLst>
          </p:cNvPr>
          <p:cNvSpPr/>
          <p:nvPr/>
        </p:nvSpPr>
        <p:spPr>
          <a:xfrm>
            <a:off x="4864100" y="1074738"/>
            <a:ext cx="3698875" cy="2720975"/>
          </a:xfrm>
          <a:prstGeom prst="irregularSeal2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BOTH technical and societal issues</a:t>
            </a:r>
          </a:p>
        </p:txBody>
      </p:sp>
    </p:spTree>
    <p:custDataLst>
      <p:tags r:id="rId1"/>
    </p:custDataLst>
  </p:cSld>
  <p:clrMapOvr>
    <a:masterClrMapping/>
  </p:clrMapOvr>
  <p:transition spd="slow" advTm="719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3">
            <a:extLst>
              <a:ext uri="{FF2B5EF4-FFF2-40B4-BE49-F238E27FC236}">
                <a16:creationId xmlns:a16="http://schemas.microsoft.com/office/drawing/2014/main" id="{F891D3BA-52D7-EA23-87AD-7E2D05D5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5602" name="Picture 4">
            <a:extLst>
              <a:ext uri="{FF2B5EF4-FFF2-40B4-BE49-F238E27FC236}">
                <a16:creationId xmlns:a16="http://schemas.microsoft.com/office/drawing/2014/main" id="{61B75E23-8E04-AC06-E043-DC06AC4AC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458913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603CBB2B-C8DF-E871-EEF2-BDA5C3555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Make broadband more available</a:t>
            </a:r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92C8ABD3-7147-339C-9C23-7F281D99C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638" y="5002213"/>
            <a:ext cx="134778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4">
            <a:extLst>
              <a:ext uri="{FF2B5EF4-FFF2-40B4-BE49-F238E27FC236}">
                <a16:creationId xmlns:a16="http://schemas.microsoft.com/office/drawing/2014/main" id="{BF5158AE-A084-A6F1-6C70-5A0E1F7F2C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1147763"/>
            <a:ext cx="1131887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EF1673-DCBE-4C5A-786D-527D2765A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3" y="1778000"/>
            <a:ext cx="285565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+mn-lt"/>
              </a:rPr>
              <a:t>Where are the customers located?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228233-6318-BA95-AE3D-01F6CDA31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3" y="2168525"/>
            <a:ext cx="32628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+mn-lt"/>
              </a:rPr>
              <a:t>What are the bandwidth requirements?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E34A20-CDAD-B39A-BFAC-191799D74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3" y="3048000"/>
            <a:ext cx="29056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+mn-lt"/>
              </a:rPr>
              <a:t>What objective are we optimizing?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31E6C7-196B-CB88-6056-41BB6B408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3" y="3482975"/>
            <a:ext cx="37438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+mn-lt"/>
              </a:rPr>
              <a:t>How should the connections be configured?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691E3B-C576-5C28-CE82-490B45CFF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838700"/>
            <a:ext cx="38175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+mn-lt"/>
              </a:rPr>
              <a:t>Where should we lay down the physical stuff?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CC1F45-1D05-4ACB-F461-F40FF12DB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7325" y="6300788"/>
            <a:ext cx="3729932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How should we do testing and maintenance?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76FEF3-250C-A10C-2B69-79CC0E856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3" y="2538413"/>
            <a:ext cx="25697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+mn-lt"/>
              </a:rPr>
              <a:t>How is the input represented?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9C0BD9A-A21E-54C9-406E-E09868D0DF63}"/>
              </a:ext>
            </a:extLst>
          </p:cNvPr>
          <p:cNvGrpSpPr>
            <a:grpSpLocks/>
          </p:cNvGrpSpPr>
          <p:nvPr/>
        </p:nvGrpSpPr>
        <p:grpSpPr bwMode="auto">
          <a:xfrm>
            <a:off x="6307138" y="3494088"/>
            <a:ext cx="2404120" cy="1449803"/>
            <a:chOff x="6307138" y="3494077"/>
            <a:chExt cx="2404120" cy="144923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722D440-B210-F2D8-7A67-B747E8E04043}"/>
                </a:ext>
              </a:extLst>
            </p:cNvPr>
            <p:cNvSpPr txBox="1"/>
            <p:nvPr/>
          </p:nvSpPr>
          <p:spPr bwMode="auto">
            <a:xfrm>
              <a:off x="6307138" y="4170085"/>
              <a:ext cx="2404120" cy="3384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Get access to physical space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DF1D2EE-A887-1774-09E3-0790C301AA1D}"/>
                </a:ext>
              </a:extLst>
            </p:cNvPr>
            <p:cNvSpPr txBox="1"/>
            <p:nvPr/>
          </p:nvSpPr>
          <p:spPr bwMode="auto">
            <a:xfrm>
              <a:off x="6307138" y="3494077"/>
              <a:ext cx="2073901" cy="3384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Get regulatory approval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6A65799-EEB4-A367-147E-78E43FCF8280}"/>
                </a:ext>
              </a:extLst>
            </p:cNvPr>
            <p:cNvSpPr txBox="1"/>
            <p:nvPr/>
          </p:nvSpPr>
          <p:spPr bwMode="auto">
            <a:xfrm>
              <a:off x="6307138" y="3736868"/>
              <a:ext cx="1120820" cy="3384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Hire people</a:t>
              </a:r>
            </a:p>
          </p:txBody>
        </p:sp>
        <p:sp>
          <p:nvSpPr>
            <p:cNvPr id="23581" name="TextBox 25">
              <a:extLst>
                <a:ext uri="{FF2B5EF4-FFF2-40B4-BE49-F238E27FC236}">
                  <a16:creationId xmlns:a16="http://schemas.microsoft.com/office/drawing/2014/main" id="{D901D913-EA5B-2138-E2A7-492E9DA15B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07138" y="4604888"/>
              <a:ext cx="928972" cy="33842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6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Outreach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5ABB0DA-7F7E-0F33-4B24-D27F7241A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267325"/>
            <a:ext cx="34571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+mn-lt"/>
              </a:rPr>
              <a:t>What algorithm should be use to do this?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45831A3-42D6-5169-08B3-AB5410E31340}"/>
              </a:ext>
            </a:extLst>
          </p:cNvPr>
          <p:cNvGrpSpPr>
            <a:grpSpLocks/>
          </p:cNvGrpSpPr>
          <p:nvPr/>
        </p:nvGrpSpPr>
        <p:grpSpPr bwMode="auto">
          <a:xfrm>
            <a:off x="309563" y="1273175"/>
            <a:ext cx="3721100" cy="1655763"/>
            <a:chOff x="309966" y="1178585"/>
            <a:chExt cx="3720890" cy="165546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18E649D-D6A9-3FDD-98F8-15B52006D999}"/>
                </a:ext>
              </a:extLst>
            </p:cNvPr>
            <p:cNvSpPr/>
            <p:nvPr/>
          </p:nvSpPr>
          <p:spPr>
            <a:xfrm>
              <a:off x="309966" y="1527773"/>
              <a:ext cx="3720890" cy="1306279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582" name="TextBox 17">
              <a:extLst>
                <a:ext uri="{FF2B5EF4-FFF2-40B4-BE49-F238E27FC236}">
                  <a16:creationId xmlns:a16="http://schemas.microsoft.com/office/drawing/2014/main" id="{2445E624-756E-ECF7-CE0B-A738E6EF2D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" y="1178585"/>
              <a:ext cx="1909389" cy="369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70C0"/>
                  </a:solidFill>
                  <a:latin typeface="+mn-lt"/>
                </a:rPr>
                <a:t>Input requirements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78BCC14-C304-98BB-252F-E576625807DA}"/>
              </a:ext>
            </a:extLst>
          </p:cNvPr>
          <p:cNvGrpSpPr>
            <a:grpSpLocks/>
          </p:cNvGrpSpPr>
          <p:nvPr/>
        </p:nvGrpSpPr>
        <p:grpSpPr bwMode="auto">
          <a:xfrm>
            <a:off x="309563" y="3048000"/>
            <a:ext cx="4051300" cy="1135188"/>
            <a:chOff x="309966" y="2952414"/>
            <a:chExt cx="4050867" cy="1135573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F486282-A984-D0C9-6D00-6D0A6A0D2F82}"/>
                </a:ext>
              </a:extLst>
            </p:cNvPr>
            <p:cNvSpPr/>
            <p:nvPr/>
          </p:nvSpPr>
          <p:spPr>
            <a:xfrm>
              <a:off x="309966" y="2952414"/>
              <a:ext cx="4050867" cy="797195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2" name="TextBox 29">
              <a:extLst>
                <a:ext uri="{FF2B5EF4-FFF2-40B4-BE49-F238E27FC236}">
                  <a16:creationId xmlns:a16="http://schemas.microsoft.com/office/drawing/2014/main" id="{F4915725-13BB-C55E-0DBA-CC7B56BE97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9125" y="3718530"/>
              <a:ext cx="2072781" cy="369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B050"/>
                  </a:solidFill>
                  <a:latin typeface="+mn-lt"/>
                </a:rPr>
                <a:t>Output requirements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847E51A-6ECE-570A-918B-9187F84E6620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4754564"/>
            <a:ext cx="4330700" cy="1234835"/>
            <a:chOff x="457200" y="4183731"/>
            <a:chExt cx="4331122" cy="123403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351AE7E-CD9A-B31F-0394-79675CC1D2CC}"/>
                </a:ext>
              </a:extLst>
            </p:cNvPr>
            <p:cNvSpPr/>
            <p:nvPr/>
          </p:nvSpPr>
          <p:spPr>
            <a:xfrm>
              <a:off x="457200" y="4183731"/>
              <a:ext cx="4331122" cy="850347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578" name="TextBox 32">
              <a:extLst>
                <a:ext uri="{FF2B5EF4-FFF2-40B4-BE49-F238E27FC236}">
                  <a16:creationId xmlns:a16="http://schemas.microsoft.com/office/drawing/2014/main" id="{8C5EB41C-6F3E-ABAD-7D97-9379DE203C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4505" y="5048671"/>
              <a:ext cx="1801631" cy="369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C00000"/>
                  </a:solidFill>
                  <a:latin typeface="+mn-lt"/>
                </a:rPr>
                <a:t>Algorithm Design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7C62A6B-D826-9A87-266D-5D0FB701839E}"/>
              </a:ext>
            </a:extLst>
          </p:cNvPr>
          <p:cNvGrpSpPr>
            <a:grpSpLocks/>
          </p:cNvGrpSpPr>
          <p:nvPr/>
        </p:nvGrpSpPr>
        <p:grpSpPr bwMode="auto">
          <a:xfrm>
            <a:off x="0" y="1204913"/>
            <a:ext cx="4572000" cy="3479244"/>
            <a:chOff x="0" y="1204440"/>
            <a:chExt cx="4572000" cy="348050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D333611-C4AB-8E4B-246D-62A9F2F0B197}"/>
                </a:ext>
              </a:extLst>
            </p:cNvPr>
            <p:cNvSpPr/>
            <p:nvPr/>
          </p:nvSpPr>
          <p:spPr>
            <a:xfrm>
              <a:off x="0" y="1204440"/>
              <a:ext cx="4572000" cy="3074517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27843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4F5747D-9277-7C93-02BB-698393EE02A8}"/>
                </a:ext>
              </a:extLst>
            </p:cNvPr>
            <p:cNvSpPr txBox="1"/>
            <p:nvPr/>
          </p:nvSpPr>
          <p:spPr>
            <a:xfrm>
              <a:off x="933450" y="4315483"/>
              <a:ext cx="1935145" cy="36946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dirty="0">
                  <a:solidFill>
                    <a:schemeClr val="accent6"/>
                  </a:solidFill>
                  <a:latin typeface="+mn-lt"/>
                </a:rPr>
                <a:t>Problem Definition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E6EC4976-CFCD-6A15-0199-8D656E74DB53}"/>
              </a:ext>
            </a:extLst>
          </p:cNvPr>
          <p:cNvSpPr txBox="1"/>
          <p:nvPr/>
        </p:nvSpPr>
        <p:spPr>
          <a:xfrm>
            <a:off x="3840163" y="5838825"/>
            <a:ext cx="223029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Implement the scheme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FB92B3-6425-6FCB-74A4-D5C342EDA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2538" y="2338388"/>
            <a:ext cx="21920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+mn-lt"/>
              </a:rPr>
              <a:t>Where is funding coming</a:t>
            </a:r>
            <a:br>
              <a:rPr lang="en-US" altLang="en-US" sz="1600">
                <a:latin typeface="+mn-lt"/>
              </a:rPr>
            </a:br>
            <a:r>
              <a:rPr lang="en-US" altLang="en-US" sz="1600">
                <a:latin typeface="+mn-lt"/>
              </a:rPr>
              <a:t>from?</a:t>
            </a:r>
          </a:p>
        </p:txBody>
      </p:sp>
      <p:sp>
        <p:nvSpPr>
          <p:cNvPr id="23579" name="TextBox 1">
            <a:extLst>
              <a:ext uri="{FF2B5EF4-FFF2-40B4-BE49-F238E27FC236}">
                <a16:creationId xmlns:a16="http://schemas.microsoft.com/office/drawing/2014/main" id="{37BE9D73-72A1-2C82-7E85-D7F2F108F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7138" y="1235075"/>
            <a:ext cx="16571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+mn-lt"/>
              </a:rPr>
              <a:t>Is Internet a right?</a:t>
            </a:r>
          </a:p>
        </p:txBody>
      </p:sp>
      <p:sp>
        <p:nvSpPr>
          <p:cNvPr id="23580" name="TextBox 15">
            <a:extLst>
              <a:ext uri="{FF2B5EF4-FFF2-40B4-BE49-F238E27FC236}">
                <a16:creationId xmlns:a16="http://schemas.microsoft.com/office/drawing/2014/main" id="{2D8C1D08-7291-0EF0-C323-A3DE91793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9363" y="1620838"/>
            <a:ext cx="197092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+mn-lt"/>
              </a:rPr>
              <a:t>Environmental factors</a:t>
            </a:r>
          </a:p>
        </p:txBody>
      </p:sp>
      <p:sp>
        <p:nvSpPr>
          <p:cNvPr id="39" name="TextBox 15">
            <a:extLst>
              <a:ext uri="{FF2B5EF4-FFF2-40B4-BE49-F238E27FC236}">
                <a16:creationId xmlns:a16="http://schemas.microsoft.com/office/drawing/2014/main" id="{CA395E87-C419-356B-BF08-B56968B11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7138" y="1984375"/>
            <a:ext cx="14893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+mn-lt"/>
              </a:rPr>
              <a:t>Security/Privacy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79D767D-33E9-CD6F-6326-B193E1DF6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7300" y="2909888"/>
            <a:ext cx="18565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+mn-lt"/>
              </a:rPr>
              <a:t>Income inequality in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+mn-lt"/>
              </a:rPr>
              <a:t>population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7" grpId="0"/>
      <p:bldP spid="19" grpId="0"/>
      <p:bldP spid="20" grpId="0"/>
      <p:bldP spid="25" grpId="0"/>
      <p:bldP spid="27" grpId="0"/>
      <p:bldP spid="22" grpId="0"/>
      <p:bldP spid="23579" grpId="0"/>
      <p:bldP spid="23580" grpId="0"/>
      <p:bldP spid="39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24C30C89-F1D1-4363-C9EC-BDCF9F0FD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Main Steps in Algorithm Design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D7B361-4160-3B9A-7052-1C70C5ED6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1449388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Problem Statement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EB1D72-F2CD-C351-E956-21031635C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3854450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Algorithm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1E150481-76FF-3044-974E-80123F408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3387725"/>
            <a:ext cx="381000" cy="466725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4581" name="TextBox 11">
            <a:extLst>
              <a:ext uri="{FF2B5EF4-FFF2-40B4-BE49-F238E27FC236}">
                <a16:creationId xmlns:a16="http://schemas.microsoft.com/office/drawing/2014/main" id="{19B551F1-611F-4E95-354A-9F5E83E5A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2988" y="1617663"/>
            <a:ext cx="19476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Real world problem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32F545-ECB9-FC53-0C80-CADFCD9DA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2681288"/>
            <a:ext cx="3168650" cy="7064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Problem Definition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C4546E52-03B5-44DF-1F30-B3D050D6D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2154238"/>
            <a:ext cx="379412" cy="527050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4584" name="TextBox 12">
            <a:extLst>
              <a:ext uri="{FF2B5EF4-FFF2-40B4-BE49-F238E27FC236}">
                <a16:creationId xmlns:a16="http://schemas.microsoft.com/office/drawing/2014/main" id="{073F35D6-A193-0F61-C5EF-0B32DD4D3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2988" y="2865438"/>
            <a:ext cx="24080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+mn-lt"/>
              </a:rPr>
              <a:t>Precise mathematical def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EBBB84-8E65-62CF-C8A8-2E66AE441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4989513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ja-JP" altLang="en-US" sz="1800">
                <a:solidFill>
                  <a:srgbClr val="FFFFFF"/>
                </a:solidFill>
                <a:latin typeface="+mn-lt"/>
              </a:rPr>
              <a:t>“</a:t>
            </a:r>
            <a:r>
              <a:rPr lang="en-US" altLang="ja-JP" sz="1800" dirty="0">
                <a:solidFill>
                  <a:srgbClr val="FFFFFF"/>
                </a:solidFill>
                <a:latin typeface="+mn-lt"/>
              </a:rPr>
              <a:t>Implementation</a:t>
            </a:r>
            <a:r>
              <a:rPr lang="ja-JP" altLang="en-US" sz="1800">
                <a:solidFill>
                  <a:srgbClr val="FFFFFF"/>
                </a:solidFill>
                <a:latin typeface="+mn-lt"/>
              </a:rPr>
              <a:t>”</a:t>
            </a:r>
            <a:endParaRPr lang="en-US" altLang="en-US" sz="18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94222BD3-8B6B-0849-75BE-F7C95B3BA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4559300"/>
            <a:ext cx="381000" cy="430213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4587" name="TextBox 13">
            <a:extLst>
              <a:ext uri="{FF2B5EF4-FFF2-40B4-BE49-F238E27FC236}">
                <a16:creationId xmlns:a16="http://schemas.microsoft.com/office/drawing/2014/main" id="{EEF0D66A-51D6-5349-B9F5-0BA5D2A16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7163" y="5178425"/>
            <a:ext cx="15883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Data Structures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58490A-839C-3C54-DC25-336203A68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6065838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Analysis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AFCC2F78-E341-F268-C860-4ABB1CDC1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5694363"/>
            <a:ext cx="381000" cy="3714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4590" name="TextBox 14">
            <a:extLst>
              <a:ext uri="{FF2B5EF4-FFF2-40B4-BE49-F238E27FC236}">
                <a16:creationId xmlns:a16="http://schemas.microsoft.com/office/drawing/2014/main" id="{414EB851-FD32-84D4-AB18-31EE8CF98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25" y="6264275"/>
            <a:ext cx="21868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Correctness/Run time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7F2BB-A44B-44FB-4FEB-1B7413D9A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3">
            <a:extLst>
              <a:ext uri="{FF2B5EF4-FFF2-40B4-BE49-F238E27FC236}">
                <a16:creationId xmlns:a16="http://schemas.microsoft.com/office/drawing/2014/main" id="{613DA5EF-AFBE-C148-D609-75692B494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5602" name="Picture 4">
            <a:extLst>
              <a:ext uri="{FF2B5EF4-FFF2-40B4-BE49-F238E27FC236}">
                <a16:creationId xmlns:a16="http://schemas.microsoft.com/office/drawing/2014/main" id="{2221A325-DDED-2A3E-E4EC-536AE26F1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458913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531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03E1D8AE-3804-E630-FEA8-53CB057E7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National Resident Matching </a:t>
            </a:r>
          </a:p>
        </p:txBody>
      </p:sp>
      <p:pic>
        <p:nvPicPr>
          <p:cNvPr id="25602" name="Picture 1">
            <a:extLst>
              <a:ext uri="{FF2B5EF4-FFF2-40B4-BE49-F238E27FC236}">
                <a16:creationId xmlns:a16="http://schemas.microsoft.com/office/drawing/2014/main" id="{7EFC0553-1468-2CF4-EFA6-6FC44B38C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38"/>
            <a:ext cx="9144000" cy="529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CFD14D5-AC6B-238C-E592-D3AB539E99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417638"/>
            <a:ext cx="1993900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Title 1">
            <a:extLst>
              <a:ext uri="{FF2B5EF4-FFF2-40B4-BE49-F238E27FC236}">
                <a16:creationId xmlns:a16="http://schemas.microsoft.com/office/drawing/2014/main" id="{35BEE2EE-22A9-D238-A5B1-2648296C6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(Screen) Docs are coming to BUF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98BFB-D54A-6FF7-19E7-9D06266401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3311525"/>
            <a:ext cx="1474788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D540C9-4CC8-DC7D-65EA-646EC53CC6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52938"/>
            <a:ext cx="1574800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0D339F-0F32-1BA6-97E2-066D94BD8D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1169988"/>
            <a:ext cx="30226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822728-8DA1-B2AD-D8C2-E726C7DE43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3074988"/>
            <a:ext cx="30226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A46A09-1E9A-0886-A871-EB89847A34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4953000"/>
            <a:ext cx="30226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6DE2C02-ED42-FC35-741C-A60979A43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9200" y="5181600"/>
            <a:ext cx="1092200" cy="312738"/>
          </a:xfrm>
          <a:prstGeom prst="rect">
            <a:avLst/>
          </a:prstGeom>
          <a:solidFill>
            <a:srgbClr val="FF66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Left-Right Arrow 11">
            <a:extLst>
              <a:ext uri="{FF2B5EF4-FFF2-40B4-BE49-F238E27FC236}">
                <a16:creationId xmlns:a16="http://schemas.microsoft.com/office/drawing/2014/main" id="{600272A8-BC8A-4057-0EB9-FF1F0A14A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6700" y="3775075"/>
            <a:ext cx="1371600" cy="677863"/>
          </a:xfrm>
          <a:prstGeom prst="leftRightArrow">
            <a:avLst>
              <a:gd name="adj1" fmla="val 50000"/>
              <a:gd name="adj2" fmla="val 50005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E7E14F-A127-C563-E80A-828683F3E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50" y="6034088"/>
            <a:ext cx="981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FFFF"/>
                </a:solidFill>
              </a:rPr>
              <a:t>JD (Scrubs)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17EF9D-B63C-C90D-FDBE-918F02DE0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0350" y="2613025"/>
            <a:ext cx="1312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FF00"/>
                </a:solidFill>
              </a:rPr>
              <a:t>Buffalo General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16E3CD-3431-88F3-144F-46871B0D4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4200" y="4367213"/>
            <a:ext cx="2303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FF00"/>
                </a:solidFill>
              </a:rPr>
              <a:t>Millard Filmore (Gates Circle)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226078-696E-D8E5-1D9D-670625903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5325" y="6226175"/>
            <a:ext cx="2147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FF00"/>
                </a:solidFill>
              </a:rPr>
              <a:t>Millard Filmore (Suburban)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500F41-032C-0012-A383-55B31FEA3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2782888"/>
            <a:ext cx="184943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chemeClr val="bg1"/>
                </a:solidFill>
              </a:rPr>
              <a:t> Bailey (Grey’s Anatomy)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3" grpId="0"/>
      <p:bldP spid="14" grpId="0"/>
      <p:bldP spid="15" grpId="0"/>
      <p:bldP spid="16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3E387286-4B4E-BA57-607E-5D29FF274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can go wrong?</a:t>
            </a:r>
          </a:p>
        </p:txBody>
      </p:sp>
      <p:pic>
        <p:nvPicPr>
          <p:cNvPr id="27650" name="Picture 3">
            <a:extLst>
              <a:ext uri="{FF2B5EF4-FFF2-40B4-BE49-F238E27FC236}">
                <a16:creationId xmlns:a16="http://schemas.microsoft.com/office/drawing/2014/main" id="{3904F4B0-4C9F-DDAE-F043-3321C437D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3311525"/>
            <a:ext cx="1474788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5">
            <a:extLst>
              <a:ext uri="{FF2B5EF4-FFF2-40B4-BE49-F238E27FC236}">
                <a16:creationId xmlns:a16="http://schemas.microsoft.com/office/drawing/2014/main" id="{2B7F60F6-4242-1129-BA0A-5A2E5B003A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52938"/>
            <a:ext cx="1574800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6">
            <a:extLst>
              <a:ext uri="{FF2B5EF4-FFF2-40B4-BE49-F238E27FC236}">
                <a16:creationId xmlns:a16="http://schemas.microsoft.com/office/drawing/2014/main" id="{D7574229-E521-2820-43DF-8A33223989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1169988"/>
            <a:ext cx="30226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7">
            <a:extLst>
              <a:ext uri="{FF2B5EF4-FFF2-40B4-BE49-F238E27FC236}">
                <a16:creationId xmlns:a16="http://schemas.microsoft.com/office/drawing/2014/main" id="{86F417D4-0136-385C-BAE4-C7CC980031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3074988"/>
            <a:ext cx="30226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8">
            <a:extLst>
              <a:ext uri="{FF2B5EF4-FFF2-40B4-BE49-F238E27FC236}">
                <a16:creationId xmlns:a16="http://schemas.microsoft.com/office/drawing/2014/main" id="{2C97DB8E-A69F-B4D5-94A9-F52F749D0D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4953000"/>
            <a:ext cx="30226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eft-Right Arrow 11">
            <a:extLst>
              <a:ext uri="{FF2B5EF4-FFF2-40B4-BE49-F238E27FC236}">
                <a16:creationId xmlns:a16="http://schemas.microsoft.com/office/drawing/2014/main" id="{88505305-C566-7303-84FE-F7BA45273A43}"/>
              </a:ext>
            </a:extLst>
          </p:cNvPr>
          <p:cNvSpPr>
            <a:spLocks noChangeArrowheads="1"/>
          </p:cNvSpPr>
          <p:nvPr/>
        </p:nvSpPr>
        <p:spPr bwMode="auto">
          <a:xfrm rot="1966587">
            <a:off x="3773488" y="4591050"/>
            <a:ext cx="1971675" cy="723900"/>
          </a:xfrm>
          <a:prstGeom prst="leftRightArrow">
            <a:avLst>
              <a:gd name="adj1" fmla="val 50000"/>
              <a:gd name="adj2" fmla="val 4999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Left Arrow 12">
            <a:extLst>
              <a:ext uri="{FF2B5EF4-FFF2-40B4-BE49-F238E27FC236}">
                <a16:creationId xmlns:a16="http://schemas.microsoft.com/office/drawing/2014/main" id="{C9E6F4DA-E238-3BA1-A9D1-51EDB63FD336}"/>
              </a:ext>
            </a:extLst>
          </p:cNvPr>
          <p:cNvSpPr>
            <a:spLocks noChangeArrowheads="1"/>
          </p:cNvSpPr>
          <p:nvPr/>
        </p:nvSpPr>
        <p:spPr bwMode="auto">
          <a:xfrm rot="-2508618">
            <a:off x="3624263" y="2728913"/>
            <a:ext cx="2197100" cy="368300"/>
          </a:xfrm>
          <a:prstGeom prst="leftArrow">
            <a:avLst>
              <a:gd name="adj1" fmla="val 50000"/>
              <a:gd name="adj2" fmla="val 49989"/>
            </a:avLst>
          </a:prstGeom>
          <a:solidFill>
            <a:srgbClr val="FF66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Left-Right Arrow 13">
            <a:extLst>
              <a:ext uri="{FF2B5EF4-FFF2-40B4-BE49-F238E27FC236}">
                <a16:creationId xmlns:a16="http://schemas.microsoft.com/office/drawing/2014/main" id="{E456C491-FDD5-8257-7CD2-6A0C4ED30E38}"/>
              </a:ext>
            </a:extLst>
          </p:cNvPr>
          <p:cNvSpPr>
            <a:spLocks noChangeArrowheads="1"/>
          </p:cNvSpPr>
          <p:nvPr/>
        </p:nvSpPr>
        <p:spPr bwMode="auto">
          <a:xfrm rot="-2449327">
            <a:off x="3798888" y="2552700"/>
            <a:ext cx="1865312" cy="522288"/>
          </a:xfrm>
          <a:prstGeom prst="left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Left-Right Arrow 14">
            <a:extLst>
              <a:ext uri="{FF2B5EF4-FFF2-40B4-BE49-F238E27FC236}">
                <a16:creationId xmlns:a16="http://schemas.microsoft.com/office/drawing/2014/main" id="{C064682F-95E2-2513-96FA-D08CDD34AA17}"/>
              </a:ext>
            </a:extLst>
          </p:cNvPr>
          <p:cNvSpPr>
            <a:spLocks noChangeArrowheads="1"/>
          </p:cNvSpPr>
          <p:nvPr/>
        </p:nvSpPr>
        <p:spPr bwMode="auto">
          <a:xfrm rot="1924732">
            <a:off x="2773363" y="2720975"/>
            <a:ext cx="3049587" cy="558800"/>
          </a:xfrm>
          <a:prstGeom prst="leftRightArrow">
            <a:avLst>
              <a:gd name="adj1" fmla="val 50000"/>
              <a:gd name="adj2" fmla="val 50001"/>
            </a:avLst>
          </a:prstGeom>
          <a:solidFill>
            <a:srgbClr val="9BBB5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Left Arrow 15">
            <a:extLst>
              <a:ext uri="{FF2B5EF4-FFF2-40B4-BE49-F238E27FC236}">
                <a16:creationId xmlns:a16="http://schemas.microsoft.com/office/drawing/2014/main" id="{7E5BB27B-65C0-F5A7-18A5-5B2E59AD5FD8}"/>
              </a:ext>
            </a:extLst>
          </p:cNvPr>
          <p:cNvSpPr>
            <a:spLocks noChangeArrowheads="1"/>
          </p:cNvSpPr>
          <p:nvPr/>
        </p:nvSpPr>
        <p:spPr bwMode="auto">
          <a:xfrm rot="2089422">
            <a:off x="2425700" y="3709988"/>
            <a:ext cx="4724400" cy="674687"/>
          </a:xfrm>
          <a:prstGeom prst="leftArrow">
            <a:avLst>
              <a:gd name="adj1" fmla="val 50000"/>
              <a:gd name="adj2" fmla="val 49989"/>
            </a:avLst>
          </a:prstGeom>
          <a:solidFill>
            <a:srgbClr val="FF66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27660" name="Picture 16">
            <a:extLst>
              <a:ext uri="{FF2B5EF4-FFF2-40B4-BE49-F238E27FC236}">
                <a16:creationId xmlns:a16="http://schemas.microsoft.com/office/drawing/2014/main" id="{CAAB4543-B19F-A746-0E5D-7D7294657C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1249363"/>
            <a:ext cx="1993900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6BC33D6D-B3C0-4AE6-C149-8E395EC8E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Please do keep on asking Qs!</a:t>
            </a:r>
          </a:p>
        </p:txBody>
      </p:sp>
      <p:sp>
        <p:nvSpPr>
          <p:cNvPr id="15362" name="TextBox 1">
            <a:extLst>
              <a:ext uri="{FF2B5EF4-FFF2-40B4-BE49-F238E27FC236}">
                <a16:creationId xmlns:a16="http://schemas.microsoft.com/office/drawing/2014/main" id="{739DCC54-BDD5-3487-96D3-845D36ACF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" y="2208213"/>
            <a:ext cx="71616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+mn-lt"/>
              </a:rPr>
              <a:t>The only bad question is the one that is not asked!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EE964D-BFA2-5287-0E99-C5B259C037E9}"/>
              </a:ext>
            </a:extLst>
          </p:cNvPr>
          <p:cNvSpPr txBox="1"/>
          <p:nvPr/>
        </p:nvSpPr>
        <p:spPr>
          <a:xfrm>
            <a:off x="500063" y="3602038"/>
            <a:ext cx="761022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Not just technical Qs but also on how the class is run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B2E89239-E90C-F871-CF50-479C95D8B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situation is unstable!</a:t>
            </a:r>
          </a:p>
        </p:txBody>
      </p:sp>
      <p:pic>
        <p:nvPicPr>
          <p:cNvPr id="28674" name="Picture 3">
            <a:extLst>
              <a:ext uri="{FF2B5EF4-FFF2-40B4-BE49-F238E27FC236}">
                <a16:creationId xmlns:a16="http://schemas.microsoft.com/office/drawing/2014/main" id="{9D2071DA-78DB-3DC0-0DBD-2C891C26A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3311525"/>
            <a:ext cx="1474788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5">
            <a:extLst>
              <a:ext uri="{FF2B5EF4-FFF2-40B4-BE49-F238E27FC236}">
                <a16:creationId xmlns:a16="http://schemas.microsoft.com/office/drawing/2014/main" id="{73EF1B53-2ACC-F6A9-F28A-E9705AF87E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52938"/>
            <a:ext cx="1574800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6">
            <a:extLst>
              <a:ext uri="{FF2B5EF4-FFF2-40B4-BE49-F238E27FC236}">
                <a16:creationId xmlns:a16="http://schemas.microsoft.com/office/drawing/2014/main" id="{C0E20087-5EA4-6987-D54D-787535D092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1169988"/>
            <a:ext cx="30226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7">
            <a:extLst>
              <a:ext uri="{FF2B5EF4-FFF2-40B4-BE49-F238E27FC236}">
                <a16:creationId xmlns:a16="http://schemas.microsoft.com/office/drawing/2014/main" id="{E7758C39-9F5A-2CA8-172D-7E51A8E366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3074988"/>
            <a:ext cx="30226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8">
            <a:extLst>
              <a:ext uri="{FF2B5EF4-FFF2-40B4-BE49-F238E27FC236}">
                <a16:creationId xmlns:a16="http://schemas.microsoft.com/office/drawing/2014/main" id="{A88975D5-FF3A-00B9-6FBC-1B39BF67C6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4953000"/>
            <a:ext cx="30226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eft-Right Arrow 11">
            <a:extLst>
              <a:ext uri="{FF2B5EF4-FFF2-40B4-BE49-F238E27FC236}">
                <a16:creationId xmlns:a16="http://schemas.microsoft.com/office/drawing/2014/main" id="{212C7402-6CCA-56AF-1152-798E68031332}"/>
              </a:ext>
            </a:extLst>
          </p:cNvPr>
          <p:cNvSpPr>
            <a:spLocks noChangeArrowheads="1"/>
          </p:cNvSpPr>
          <p:nvPr/>
        </p:nvSpPr>
        <p:spPr bwMode="auto">
          <a:xfrm rot="1966587">
            <a:off x="3773488" y="4591050"/>
            <a:ext cx="1971675" cy="723900"/>
          </a:xfrm>
          <a:prstGeom prst="leftRightArrow">
            <a:avLst>
              <a:gd name="adj1" fmla="val 50000"/>
              <a:gd name="adj2" fmla="val 4999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Left Arrow 12">
            <a:extLst>
              <a:ext uri="{FF2B5EF4-FFF2-40B4-BE49-F238E27FC236}">
                <a16:creationId xmlns:a16="http://schemas.microsoft.com/office/drawing/2014/main" id="{CE1F13FB-0D8D-3284-66FC-DBEDB7FF52BC}"/>
              </a:ext>
            </a:extLst>
          </p:cNvPr>
          <p:cNvSpPr>
            <a:spLocks noChangeArrowheads="1"/>
          </p:cNvSpPr>
          <p:nvPr/>
        </p:nvSpPr>
        <p:spPr bwMode="auto">
          <a:xfrm rot="-2508618">
            <a:off x="3624263" y="2728913"/>
            <a:ext cx="2197100" cy="368300"/>
          </a:xfrm>
          <a:prstGeom prst="leftArrow">
            <a:avLst>
              <a:gd name="adj1" fmla="val 50000"/>
              <a:gd name="adj2" fmla="val 49989"/>
            </a:avLst>
          </a:prstGeom>
          <a:solidFill>
            <a:srgbClr val="FF66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Left-Right Arrow 13">
            <a:extLst>
              <a:ext uri="{FF2B5EF4-FFF2-40B4-BE49-F238E27FC236}">
                <a16:creationId xmlns:a16="http://schemas.microsoft.com/office/drawing/2014/main" id="{10A3A0B6-79EA-59D4-E61A-2C3331EF1ADB}"/>
              </a:ext>
            </a:extLst>
          </p:cNvPr>
          <p:cNvSpPr>
            <a:spLocks noChangeArrowheads="1"/>
          </p:cNvSpPr>
          <p:nvPr/>
        </p:nvSpPr>
        <p:spPr bwMode="auto">
          <a:xfrm rot="-2449327">
            <a:off x="3798888" y="2552700"/>
            <a:ext cx="1865312" cy="522288"/>
          </a:xfrm>
          <a:prstGeom prst="left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Left-Right Arrow 14">
            <a:extLst>
              <a:ext uri="{FF2B5EF4-FFF2-40B4-BE49-F238E27FC236}">
                <a16:creationId xmlns:a16="http://schemas.microsoft.com/office/drawing/2014/main" id="{323141F9-6E7A-122D-C3BF-70B063D8BF73}"/>
              </a:ext>
            </a:extLst>
          </p:cNvPr>
          <p:cNvSpPr>
            <a:spLocks noChangeArrowheads="1"/>
          </p:cNvSpPr>
          <p:nvPr/>
        </p:nvSpPr>
        <p:spPr bwMode="auto">
          <a:xfrm rot="1924732">
            <a:off x="2773363" y="2720975"/>
            <a:ext cx="3049587" cy="558800"/>
          </a:xfrm>
          <a:prstGeom prst="leftRightArrow">
            <a:avLst>
              <a:gd name="adj1" fmla="val 50000"/>
              <a:gd name="adj2" fmla="val 50001"/>
            </a:avLst>
          </a:prstGeom>
          <a:solidFill>
            <a:srgbClr val="9BBB5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Left Arrow 15">
            <a:extLst>
              <a:ext uri="{FF2B5EF4-FFF2-40B4-BE49-F238E27FC236}">
                <a16:creationId xmlns:a16="http://schemas.microsoft.com/office/drawing/2014/main" id="{D8551F18-B9D8-B791-CA71-141F53275A87}"/>
              </a:ext>
            </a:extLst>
          </p:cNvPr>
          <p:cNvSpPr>
            <a:spLocks noChangeArrowheads="1"/>
          </p:cNvSpPr>
          <p:nvPr/>
        </p:nvSpPr>
        <p:spPr bwMode="auto">
          <a:xfrm rot="2089422">
            <a:off x="2425700" y="3709988"/>
            <a:ext cx="4724400" cy="674687"/>
          </a:xfrm>
          <a:prstGeom prst="leftArrow">
            <a:avLst>
              <a:gd name="adj1" fmla="val 50000"/>
              <a:gd name="adj2" fmla="val 49989"/>
            </a:avLst>
          </a:prstGeom>
          <a:solidFill>
            <a:srgbClr val="FF66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28684" name="Picture 16">
            <a:extLst>
              <a:ext uri="{FF2B5EF4-FFF2-40B4-BE49-F238E27FC236}">
                <a16:creationId xmlns:a16="http://schemas.microsoft.com/office/drawing/2014/main" id="{832F0483-84E7-0EC1-F74E-35048490D6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1249363"/>
            <a:ext cx="1993900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0329AE30-72EB-4C39-7EEA-FAC32E07D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happens in real life</a:t>
            </a:r>
          </a:p>
        </p:txBody>
      </p:sp>
      <p:pic>
        <p:nvPicPr>
          <p:cNvPr id="29698" name="Picture 3">
            <a:extLst>
              <a:ext uri="{FF2B5EF4-FFF2-40B4-BE49-F238E27FC236}">
                <a16:creationId xmlns:a16="http://schemas.microsoft.com/office/drawing/2014/main" id="{9CDC1E75-F6DF-FDD5-4D0F-58C0A7AE1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1417638"/>
            <a:ext cx="81756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4">
            <a:extLst>
              <a:ext uri="{FF2B5EF4-FFF2-40B4-BE49-F238E27FC236}">
                <a16:creationId xmlns:a16="http://schemas.microsoft.com/office/drawing/2014/main" id="{427DFA37-6702-F7FF-4F38-6AE1EDF094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1474788"/>
            <a:ext cx="8731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88A89E0C-29A7-F95B-C7C9-ABED171AC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7400" y="1803400"/>
            <a:ext cx="1905000" cy="735013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Preferences</a:t>
            </a:r>
          </a:p>
        </p:txBody>
      </p:sp>
      <p:pic>
        <p:nvPicPr>
          <p:cNvPr id="29701" name="Picture 6">
            <a:extLst>
              <a:ext uri="{FF2B5EF4-FFF2-40B4-BE49-F238E27FC236}">
                <a16:creationId xmlns:a16="http://schemas.microsoft.com/office/drawing/2014/main" id="{514DC609-96F4-969D-4809-926F27A434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50" y="1497013"/>
            <a:ext cx="23241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7">
            <a:extLst>
              <a:ext uri="{FF2B5EF4-FFF2-40B4-BE49-F238E27FC236}">
                <a16:creationId xmlns:a16="http://schemas.microsoft.com/office/drawing/2014/main" id="{81EBBB3F-5D81-900E-3973-09D125BF8D70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2779713"/>
            <a:ext cx="8147050" cy="1130300"/>
            <a:chOff x="838200" y="2780360"/>
            <a:chExt cx="8147050" cy="1130300"/>
          </a:xfrm>
        </p:grpSpPr>
        <p:pic>
          <p:nvPicPr>
            <p:cNvPr id="29710" name="Picture 7">
              <a:extLst>
                <a:ext uri="{FF2B5EF4-FFF2-40B4-BE49-F238E27FC236}">
                  <a16:creationId xmlns:a16="http://schemas.microsoft.com/office/drawing/2014/main" id="{0AB7BFFE-D4E4-1B05-A324-6835EEDD7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3074987"/>
              <a:ext cx="863600" cy="498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1" name="Picture 8">
              <a:extLst>
                <a:ext uri="{FF2B5EF4-FFF2-40B4-BE49-F238E27FC236}">
                  <a16:creationId xmlns:a16="http://schemas.microsoft.com/office/drawing/2014/main" id="{D07199D2-A545-9115-8ACF-96A41CEA2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1500" y="3074987"/>
              <a:ext cx="863600" cy="498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2" name="Picture 9">
              <a:extLst>
                <a:ext uri="{FF2B5EF4-FFF2-40B4-BE49-F238E27FC236}">
                  <a16:creationId xmlns:a16="http://schemas.microsoft.com/office/drawing/2014/main" id="{B2E57C0C-5433-E4E7-B384-F0DB56AF63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3074987"/>
              <a:ext cx="863600" cy="498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3" name="Picture 10">
              <a:extLst>
                <a:ext uri="{FF2B5EF4-FFF2-40B4-BE49-F238E27FC236}">
                  <a16:creationId xmlns:a16="http://schemas.microsoft.com/office/drawing/2014/main" id="{44511F76-A4ED-B94F-DFF5-F1F5BD678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1150" y="2780360"/>
              <a:ext cx="2324100" cy="1130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Left Arrow 11">
              <a:extLst>
                <a:ext uri="{FF2B5EF4-FFF2-40B4-BE49-F238E27FC236}">
                  <a16:creationId xmlns:a16="http://schemas.microsoft.com/office/drawing/2014/main" id="{62BE73D8-C94A-4187-9DF6-376EB4D54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1500" y="3075635"/>
              <a:ext cx="1828800" cy="658812"/>
            </a:xfrm>
            <a:prstGeom prst="leftArrow">
              <a:avLst>
                <a:gd name="adj1" fmla="val 50000"/>
                <a:gd name="adj2" fmla="val 50005"/>
              </a:avLst>
            </a:prstGeom>
            <a:solidFill>
              <a:srgbClr val="9BBB59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Information</a:t>
              </a:r>
            </a:p>
          </p:txBody>
        </p:sp>
      </p:grpSp>
      <p:grpSp>
        <p:nvGrpSpPr>
          <p:cNvPr id="3" name="Group 18">
            <a:extLst>
              <a:ext uri="{FF2B5EF4-FFF2-40B4-BE49-F238E27FC236}">
                <a16:creationId xmlns:a16="http://schemas.microsoft.com/office/drawing/2014/main" id="{E6518E2E-11A4-2D78-DC8A-66A85C7F0AE1}"/>
              </a:ext>
            </a:extLst>
          </p:cNvPr>
          <p:cNvGrpSpPr>
            <a:grpSpLocks/>
          </p:cNvGrpSpPr>
          <p:nvPr/>
        </p:nvGrpSpPr>
        <p:grpSpPr bwMode="auto">
          <a:xfrm>
            <a:off x="889000" y="4062413"/>
            <a:ext cx="8096250" cy="1130300"/>
            <a:chOff x="889000" y="4063060"/>
            <a:chExt cx="8096250" cy="1130300"/>
          </a:xfrm>
        </p:grpSpPr>
        <p:pic>
          <p:nvPicPr>
            <p:cNvPr id="29705" name="Picture 12">
              <a:extLst>
                <a:ext uri="{FF2B5EF4-FFF2-40B4-BE49-F238E27FC236}">
                  <a16:creationId xmlns:a16="http://schemas.microsoft.com/office/drawing/2014/main" id="{4CCC05CD-E229-1B20-9E31-E2C8C545C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1150" y="4063060"/>
              <a:ext cx="2324100" cy="1130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6" name="Picture 13">
              <a:extLst>
                <a:ext uri="{FF2B5EF4-FFF2-40B4-BE49-F238E27FC236}">
                  <a16:creationId xmlns:a16="http://schemas.microsoft.com/office/drawing/2014/main" id="{9A5A54A0-5395-1A0D-B6C7-D8405D740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000" y="4535017"/>
              <a:ext cx="863600" cy="498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7" name="Picture 14">
              <a:extLst>
                <a:ext uri="{FF2B5EF4-FFF2-40B4-BE49-F238E27FC236}">
                  <a16:creationId xmlns:a16="http://schemas.microsoft.com/office/drawing/2014/main" id="{A162A069-55CE-AAB1-34A7-B3FAFAEC5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2300" y="4535017"/>
              <a:ext cx="863600" cy="498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8" name="Picture 15">
              <a:extLst>
                <a:ext uri="{FF2B5EF4-FFF2-40B4-BE49-F238E27FC236}">
                  <a16:creationId xmlns:a16="http://schemas.microsoft.com/office/drawing/2014/main" id="{034F8535-4B08-2D2F-AC05-E97F58D22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200" y="4535017"/>
              <a:ext cx="863600" cy="498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ight Arrow 16">
              <a:extLst>
                <a:ext uri="{FF2B5EF4-FFF2-40B4-BE49-F238E27FC236}">
                  <a16:creationId xmlns:a16="http://schemas.microsoft.com/office/drawing/2014/main" id="{76FD9587-24E3-381B-BD0C-0D51DCAA1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7400" y="4298010"/>
              <a:ext cx="1905000" cy="735012"/>
            </a:xfrm>
            <a:prstGeom prst="right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Preferences</a:t>
              </a:r>
            </a:p>
          </p:txBody>
        </p:sp>
      </p:grpSp>
      <p:pic>
        <p:nvPicPr>
          <p:cNvPr id="29704" name="Picture 19">
            <a:extLst>
              <a:ext uri="{FF2B5EF4-FFF2-40B4-BE49-F238E27FC236}">
                <a16:creationId xmlns:a16="http://schemas.microsoft.com/office/drawing/2014/main" id="{829F6DBE-0509-686F-2EC9-8ECCF36EE0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1308100"/>
            <a:ext cx="144145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B3C2BE40-4AF8-D2AF-A8A4-C453AB945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NRMP plays matchmaker</a:t>
            </a:r>
          </a:p>
        </p:txBody>
      </p:sp>
      <p:pic>
        <p:nvPicPr>
          <p:cNvPr id="30722" name="Picture 3">
            <a:extLst>
              <a:ext uri="{FF2B5EF4-FFF2-40B4-BE49-F238E27FC236}">
                <a16:creationId xmlns:a16="http://schemas.microsoft.com/office/drawing/2014/main" id="{74E769B5-B716-1AF6-FA16-6504BEF28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169988"/>
            <a:ext cx="1473200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5">
            <a:extLst>
              <a:ext uri="{FF2B5EF4-FFF2-40B4-BE49-F238E27FC236}">
                <a16:creationId xmlns:a16="http://schemas.microsoft.com/office/drawing/2014/main" id="{10A6530E-8D16-7ACC-EBCF-C7599B78F6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13063"/>
            <a:ext cx="1574800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6">
            <a:extLst>
              <a:ext uri="{FF2B5EF4-FFF2-40B4-BE49-F238E27FC236}">
                <a16:creationId xmlns:a16="http://schemas.microsoft.com/office/drawing/2014/main" id="{772F1C13-B9A3-BEDA-AE5A-941CFDE98F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1169988"/>
            <a:ext cx="30226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7">
            <a:extLst>
              <a:ext uri="{FF2B5EF4-FFF2-40B4-BE49-F238E27FC236}">
                <a16:creationId xmlns:a16="http://schemas.microsoft.com/office/drawing/2014/main" id="{78E3416C-70C5-6E23-4BD9-7098739232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3074988"/>
            <a:ext cx="30226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8">
            <a:extLst>
              <a:ext uri="{FF2B5EF4-FFF2-40B4-BE49-F238E27FC236}">
                <a16:creationId xmlns:a16="http://schemas.microsoft.com/office/drawing/2014/main" id="{1A02FF27-A260-E601-0C28-68BBC2D979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4953000"/>
            <a:ext cx="30226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eft-Right Arrow 10">
            <a:extLst>
              <a:ext uri="{FF2B5EF4-FFF2-40B4-BE49-F238E27FC236}">
                <a16:creationId xmlns:a16="http://schemas.microsoft.com/office/drawing/2014/main" id="{593674A8-408D-F093-3BE8-98870D593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4200" y="2032000"/>
            <a:ext cx="1066800" cy="431800"/>
          </a:xfrm>
          <a:prstGeom prst="leftRightArrow">
            <a:avLst>
              <a:gd name="adj1" fmla="val 50000"/>
              <a:gd name="adj2" fmla="val 49995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Left-Right Arrow 12">
            <a:extLst>
              <a:ext uri="{FF2B5EF4-FFF2-40B4-BE49-F238E27FC236}">
                <a16:creationId xmlns:a16="http://schemas.microsoft.com/office/drawing/2014/main" id="{ED6574CC-EDAA-5A28-25EF-4A38995BF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6700" y="3987800"/>
            <a:ext cx="2616200" cy="393700"/>
          </a:xfrm>
          <a:prstGeom prst="leftRightArrow">
            <a:avLst>
              <a:gd name="adj1" fmla="val 50000"/>
              <a:gd name="adj2" fmla="val 49993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Left-Right Arrow 13">
            <a:extLst>
              <a:ext uri="{FF2B5EF4-FFF2-40B4-BE49-F238E27FC236}">
                <a16:creationId xmlns:a16="http://schemas.microsoft.com/office/drawing/2014/main" id="{C6C62865-3986-2321-4D48-F75A0CB14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3400" y="5727700"/>
            <a:ext cx="2349500" cy="393700"/>
          </a:xfrm>
          <a:prstGeom prst="leftRightArrow">
            <a:avLst>
              <a:gd name="adj1" fmla="val 50000"/>
              <a:gd name="adj2" fmla="val 5000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30730" name="Picture 11">
            <a:extLst>
              <a:ext uri="{FF2B5EF4-FFF2-40B4-BE49-F238E27FC236}">
                <a16:creationId xmlns:a16="http://schemas.microsoft.com/office/drawing/2014/main" id="{231BA04B-AC93-1CE9-2555-AB5497AF7F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5008563"/>
            <a:ext cx="1993900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68C619B3-9B5E-5C2F-7F54-F8D338516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Stable Matching Problem</a:t>
            </a:r>
          </a:p>
        </p:txBody>
      </p:sp>
      <p:pic>
        <p:nvPicPr>
          <p:cNvPr id="31746" name="Picture 2">
            <a:extLst>
              <a:ext uri="{FF2B5EF4-FFF2-40B4-BE49-F238E27FC236}">
                <a16:creationId xmlns:a16="http://schemas.microsoft.com/office/drawing/2014/main" id="{649E48EA-A240-490A-99FE-DCDCF5BDD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2747963"/>
            <a:ext cx="296068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>
            <a:extLst>
              <a:ext uri="{FF2B5EF4-FFF2-40B4-BE49-F238E27FC236}">
                <a16:creationId xmlns:a16="http://schemas.microsoft.com/office/drawing/2014/main" id="{27B6C04A-0C76-4F9F-263C-DD3341209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1616075"/>
            <a:ext cx="2274888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Box 4">
            <a:extLst>
              <a:ext uri="{FF2B5EF4-FFF2-40B4-BE49-F238E27FC236}">
                <a16:creationId xmlns:a16="http://schemas.microsoft.com/office/drawing/2014/main" id="{851C97B5-B826-170B-F7BC-FFD01315E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863" y="5026025"/>
            <a:ext cx="12107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David Gale</a:t>
            </a:r>
          </a:p>
        </p:txBody>
      </p:sp>
      <p:sp>
        <p:nvSpPr>
          <p:cNvPr id="31749" name="TextBox 5">
            <a:extLst>
              <a:ext uri="{FF2B5EF4-FFF2-40B4-BE49-F238E27FC236}">
                <a16:creationId xmlns:a16="http://schemas.microsoft.com/office/drawing/2014/main" id="{144EC24D-5BBF-C051-FBFB-1DD837E3C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6725" y="5048250"/>
            <a:ext cx="14981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+mn-lt"/>
              </a:rPr>
              <a:t>Lloyd Shapley</a:t>
            </a:r>
            <a:r>
              <a:rPr lang="en-US" altLang="en-US" sz="1800" baseline="30000" dirty="0">
                <a:latin typeface="+mn-lt"/>
              </a:rPr>
              <a:t>*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3">
            <a:extLst>
              <a:ext uri="{FF2B5EF4-FFF2-40B4-BE49-F238E27FC236}">
                <a16:creationId xmlns:a16="http://schemas.microsoft.com/office/drawing/2014/main" id="{F891D3BA-52D7-EA23-87AD-7E2D05D5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5602" name="Picture 4">
            <a:extLst>
              <a:ext uri="{FF2B5EF4-FFF2-40B4-BE49-F238E27FC236}">
                <a16:creationId xmlns:a16="http://schemas.microsoft.com/office/drawing/2014/main" id="{61B75E23-8E04-AC06-E043-DC06AC4AC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458913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5117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E3D7BDBD-2B70-5E9F-0C62-DA2B0600D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Incorrect Proof Details: Q1(b) on HW0</a:t>
            </a:r>
          </a:p>
        </p:txBody>
      </p:sp>
      <p:sp>
        <p:nvSpPr>
          <p:cNvPr id="27650" name="TextBox 4">
            <a:extLst>
              <a:ext uri="{FF2B5EF4-FFF2-40B4-BE49-F238E27FC236}">
                <a16:creationId xmlns:a16="http://schemas.microsoft.com/office/drawing/2014/main" id="{92449DFE-5E04-D657-A21B-6AAC28359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" y="1706563"/>
            <a:ext cx="65525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Let </a:t>
            </a:r>
            <a:r>
              <a:rPr lang="en-US" altLang="en-US" sz="1800">
                <a:solidFill>
                  <a:srgbClr val="7030A0"/>
                </a:solidFill>
                <a:latin typeface="+mn-lt"/>
              </a:rPr>
              <a:t>P(n) </a:t>
            </a:r>
            <a:r>
              <a:rPr lang="en-US" altLang="en-US" sz="1800">
                <a:latin typeface="+mn-lt"/>
              </a:rPr>
              <a:t>be the number of perfect matchings with</a:t>
            </a:r>
            <a:r>
              <a:rPr lang="en-US" altLang="en-US" sz="1800">
                <a:solidFill>
                  <a:srgbClr val="7030A0"/>
                </a:solidFill>
                <a:latin typeface="+mn-lt"/>
              </a:rPr>
              <a:t> n </a:t>
            </a:r>
            <a:r>
              <a:rPr lang="en-US" altLang="en-US" sz="1800">
                <a:latin typeface="+mn-lt"/>
              </a:rPr>
              <a:t>men and </a:t>
            </a:r>
            <a:r>
              <a:rPr lang="en-US" altLang="en-US" sz="1800">
                <a:solidFill>
                  <a:srgbClr val="7030A0"/>
                </a:solidFill>
                <a:latin typeface="+mn-lt"/>
              </a:rPr>
              <a:t>n</a:t>
            </a:r>
            <a:r>
              <a:rPr lang="en-US" altLang="en-US" sz="1800">
                <a:latin typeface="+mn-lt"/>
              </a:rPr>
              <a:t> women</a:t>
            </a:r>
          </a:p>
        </p:txBody>
      </p:sp>
      <p:sp>
        <p:nvSpPr>
          <p:cNvPr id="27651" name="TextBox 5">
            <a:extLst>
              <a:ext uri="{FF2B5EF4-FFF2-40B4-BE49-F238E27FC236}">
                <a16:creationId xmlns:a16="http://schemas.microsoft.com/office/drawing/2014/main" id="{01427825-9891-6CCD-7F9F-C2569E199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513" y="2684463"/>
            <a:ext cx="24304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+mn-lt"/>
              </a:rPr>
              <a:t>Base case</a:t>
            </a:r>
            <a:r>
              <a:rPr lang="en-US" altLang="en-US" sz="1800">
                <a:latin typeface="+mn-lt"/>
              </a:rPr>
              <a:t>: </a:t>
            </a:r>
            <a:r>
              <a:rPr lang="en-US" altLang="en-US" sz="1800">
                <a:solidFill>
                  <a:srgbClr val="7030A0"/>
                </a:solidFill>
                <a:latin typeface="+mn-lt"/>
              </a:rPr>
              <a:t>P(1)</a:t>
            </a:r>
            <a:r>
              <a:rPr lang="en-US" altLang="en-US" sz="1800">
                <a:latin typeface="+mn-lt"/>
              </a:rPr>
              <a:t> = </a:t>
            </a:r>
            <a:r>
              <a:rPr lang="en-US" altLang="en-US" sz="1800">
                <a:solidFill>
                  <a:srgbClr val="7030A0"/>
                </a:solidFill>
                <a:latin typeface="+mn-lt"/>
              </a:rPr>
              <a:t>1!</a:t>
            </a:r>
            <a:r>
              <a:rPr lang="en-US" altLang="en-US" sz="1800">
                <a:latin typeface="+mn-lt"/>
              </a:rPr>
              <a:t> = </a:t>
            </a:r>
            <a:r>
              <a:rPr lang="en-US" altLang="en-US" sz="1800">
                <a:solidFill>
                  <a:srgbClr val="7030A0"/>
                </a:solidFill>
                <a:latin typeface="+mn-lt"/>
              </a:rPr>
              <a:t>1</a:t>
            </a:r>
          </a:p>
        </p:txBody>
      </p:sp>
      <p:sp>
        <p:nvSpPr>
          <p:cNvPr id="27652" name="TextBox 6">
            <a:extLst>
              <a:ext uri="{FF2B5EF4-FFF2-40B4-BE49-F238E27FC236}">
                <a16:creationId xmlns:a16="http://schemas.microsoft.com/office/drawing/2014/main" id="{8CA680D0-A489-A163-F5C1-C3C0E612D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" y="3438525"/>
            <a:ext cx="48887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+mn-lt"/>
              </a:rPr>
              <a:t>Inductive hypothesis: </a:t>
            </a:r>
            <a:r>
              <a:rPr lang="en-US" altLang="en-US" sz="1800">
                <a:latin typeface="+mn-lt"/>
              </a:rPr>
              <a:t> Assume that </a:t>
            </a:r>
            <a:r>
              <a:rPr lang="en-US" altLang="en-US" sz="1800">
                <a:solidFill>
                  <a:srgbClr val="7030A0"/>
                </a:solidFill>
                <a:latin typeface="+mn-lt"/>
              </a:rPr>
              <a:t>P(n-1) </a:t>
            </a:r>
            <a:r>
              <a:rPr lang="en-US" altLang="en-US" sz="1800">
                <a:latin typeface="+mn-lt"/>
              </a:rPr>
              <a:t>= </a:t>
            </a:r>
            <a:r>
              <a:rPr lang="en-US" altLang="en-US" sz="1800">
                <a:solidFill>
                  <a:srgbClr val="7030A0"/>
                </a:solidFill>
                <a:latin typeface="+mn-lt"/>
              </a:rPr>
              <a:t>(n-1)!</a:t>
            </a:r>
            <a:endParaRPr lang="en-US" altLang="en-US" sz="1800" b="1">
              <a:solidFill>
                <a:srgbClr val="7030A0"/>
              </a:solidFill>
              <a:latin typeface="+mn-lt"/>
            </a:endParaRPr>
          </a:p>
        </p:txBody>
      </p:sp>
      <p:sp>
        <p:nvSpPr>
          <p:cNvPr id="27653" name="TextBox 7">
            <a:extLst>
              <a:ext uri="{FF2B5EF4-FFF2-40B4-BE49-F238E27FC236}">
                <a16:creationId xmlns:a16="http://schemas.microsoft.com/office/drawing/2014/main" id="{1A7C3542-B939-2321-A469-8F408DE93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" y="4173538"/>
            <a:ext cx="5509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+mn-lt"/>
              </a:rPr>
              <a:t>Inductive step: </a:t>
            </a:r>
            <a:r>
              <a:rPr lang="en-US" altLang="en-US" sz="1800">
                <a:latin typeface="+mn-lt"/>
              </a:rPr>
              <a:t> Note that </a:t>
            </a:r>
            <a:r>
              <a:rPr lang="en-US" altLang="en-US" sz="1800">
                <a:solidFill>
                  <a:srgbClr val="7030A0"/>
                </a:solidFill>
                <a:latin typeface="+mn-lt"/>
              </a:rPr>
              <a:t>P(n)</a:t>
            </a:r>
            <a:r>
              <a:rPr lang="en-US" altLang="en-US" sz="1800">
                <a:latin typeface="+mn-lt"/>
              </a:rPr>
              <a:t> = </a:t>
            </a:r>
            <a:r>
              <a:rPr lang="en-US" altLang="en-US" sz="1800">
                <a:solidFill>
                  <a:srgbClr val="7030A0"/>
                </a:solidFill>
                <a:latin typeface="+mn-lt"/>
              </a:rPr>
              <a:t>n*P(n-1) </a:t>
            </a:r>
            <a:r>
              <a:rPr lang="en-US" altLang="en-US" sz="1800">
                <a:latin typeface="+mn-lt"/>
              </a:rPr>
              <a:t>= </a:t>
            </a:r>
            <a:r>
              <a:rPr lang="en-US" altLang="en-US" sz="1800">
                <a:solidFill>
                  <a:srgbClr val="7030A0"/>
                </a:solidFill>
                <a:latin typeface="+mn-lt"/>
              </a:rPr>
              <a:t>n*(n-1)! </a:t>
            </a:r>
            <a:r>
              <a:rPr lang="en-US" altLang="en-US" sz="1800">
                <a:latin typeface="+mn-lt"/>
              </a:rPr>
              <a:t>= </a:t>
            </a:r>
            <a:r>
              <a:rPr lang="en-US" altLang="en-US" sz="1800">
                <a:solidFill>
                  <a:srgbClr val="7030A0"/>
                </a:solidFill>
                <a:latin typeface="+mn-lt"/>
              </a:rPr>
              <a:t>n!</a:t>
            </a:r>
            <a:endParaRPr lang="en-US" altLang="en-US" sz="1800" b="1">
              <a:solidFill>
                <a:srgbClr val="7030A0"/>
              </a:solidFill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FCB895-3BCA-9A87-49EA-372F9C4F43D2}"/>
              </a:ext>
            </a:extLst>
          </p:cNvPr>
          <p:cNvSpPr/>
          <p:nvPr/>
        </p:nvSpPr>
        <p:spPr>
          <a:xfrm>
            <a:off x="1520825" y="5118100"/>
            <a:ext cx="6269038" cy="10922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What are the issues with the above “proof”?</a:t>
            </a:r>
          </a:p>
        </p:txBody>
      </p:sp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A3EF55B1-169B-B713-A74F-E6ADD43DBCC6}"/>
              </a:ext>
            </a:extLst>
          </p:cNvPr>
          <p:cNvSpPr/>
          <p:nvPr/>
        </p:nvSpPr>
        <p:spPr>
          <a:xfrm>
            <a:off x="5794375" y="2565400"/>
            <a:ext cx="2994025" cy="854075"/>
          </a:xfrm>
          <a:prstGeom prst="wedgeRectCallout">
            <a:avLst>
              <a:gd name="adj1" fmla="val -119638"/>
              <a:gd name="adj2" fmla="val -107813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This assumes number of perfect matchings only depends on n</a:t>
            </a:r>
          </a:p>
        </p:txBody>
      </p:sp>
      <p:sp>
        <p:nvSpPr>
          <p:cNvPr id="11" name="Cloud Callout 10">
            <a:extLst>
              <a:ext uri="{FF2B5EF4-FFF2-40B4-BE49-F238E27FC236}">
                <a16:creationId xmlns:a16="http://schemas.microsoft.com/office/drawing/2014/main" id="{D98E2F00-B9BF-D9AC-4B98-478B61C7381E}"/>
              </a:ext>
            </a:extLst>
          </p:cNvPr>
          <p:cNvSpPr/>
          <p:nvPr/>
        </p:nvSpPr>
        <p:spPr>
          <a:xfrm>
            <a:off x="6854825" y="847725"/>
            <a:ext cx="1831975" cy="1143000"/>
          </a:xfrm>
          <a:prstGeom prst="cloudCallout">
            <a:avLst>
              <a:gd name="adj1" fmla="val 29717"/>
              <a:gd name="adj2" fmla="val 95227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Follows from part (a) </a:t>
            </a:r>
          </a:p>
        </p:txBody>
      </p:sp>
      <p:sp>
        <p:nvSpPr>
          <p:cNvPr id="12" name="Cloud Callout 11">
            <a:extLst>
              <a:ext uri="{FF2B5EF4-FFF2-40B4-BE49-F238E27FC236}">
                <a16:creationId xmlns:a16="http://schemas.microsoft.com/office/drawing/2014/main" id="{AE375163-E80B-58B9-9E74-D083115EE0DA}"/>
              </a:ext>
            </a:extLst>
          </p:cNvPr>
          <p:cNvSpPr/>
          <p:nvPr/>
        </p:nvSpPr>
        <p:spPr>
          <a:xfrm>
            <a:off x="261938" y="847725"/>
            <a:ext cx="3300412" cy="1717675"/>
          </a:xfrm>
          <a:prstGeom prst="cloudCallout">
            <a:avLst>
              <a:gd name="adj1" fmla="val -17955"/>
              <a:gd name="adj2" fmla="val 48673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Argument does not use ANYTHING about the problem statement!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3A8F55A6-2E0B-3AD6-8F3B-37426591A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Incorrect Proof Details: Q1(b) on HW0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70DBAD-716B-22B3-0258-49939183C25C}"/>
              </a:ext>
            </a:extLst>
          </p:cNvPr>
          <p:cNvSpPr/>
          <p:nvPr/>
        </p:nvSpPr>
        <p:spPr>
          <a:xfrm>
            <a:off x="1520825" y="5118100"/>
            <a:ext cx="6269038" cy="10922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What are the issues with the above proof?</a:t>
            </a:r>
          </a:p>
        </p:txBody>
      </p:sp>
      <p:sp>
        <p:nvSpPr>
          <p:cNvPr id="28675" name="TextBox 2">
            <a:extLst>
              <a:ext uri="{FF2B5EF4-FFF2-40B4-BE49-F238E27FC236}">
                <a16:creationId xmlns:a16="http://schemas.microsoft.com/office/drawing/2014/main" id="{AEA37D18-356D-E58A-D80B-5740EE3E6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75" y="1935163"/>
            <a:ext cx="66502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+mn-lt"/>
              </a:rPr>
              <a:t>Claim 1</a:t>
            </a:r>
            <a:r>
              <a:rPr lang="en-US" altLang="en-US" sz="1800">
                <a:latin typeface="+mn-lt"/>
              </a:rPr>
              <a:t>: Number of perfect matchings is = number of permutations of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			</a:t>
            </a:r>
            <a:r>
              <a:rPr lang="en-US" altLang="en-US" sz="1800">
                <a:solidFill>
                  <a:srgbClr val="7030A0"/>
                </a:solidFill>
                <a:latin typeface="+mn-lt"/>
              </a:rPr>
              <a:t>1…n</a:t>
            </a:r>
            <a:r>
              <a:rPr lang="en-US" altLang="en-US" sz="1800">
                <a:latin typeface="+mn-lt"/>
              </a:rPr>
              <a:t> </a:t>
            </a:r>
          </a:p>
        </p:txBody>
      </p:sp>
      <p:sp>
        <p:nvSpPr>
          <p:cNvPr id="28676" name="TextBox 12">
            <a:extLst>
              <a:ext uri="{FF2B5EF4-FFF2-40B4-BE49-F238E27FC236}">
                <a16:creationId xmlns:a16="http://schemas.microsoft.com/office/drawing/2014/main" id="{1E74846B-E762-1ACB-D467-19E73A8E6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75" y="2776538"/>
            <a:ext cx="45482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+mn-lt"/>
              </a:rPr>
              <a:t>Claim 2</a:t>
            </a:r>
            <a:r>
              <a:rPr lang="en-US" altLang="en-US" sz="1800">
                <a:latin typeface="+mn-lt"/>
              </a:rPr>
              <a:t>: Number of permutations of </a:t>
            </a:r>
            <a:r>
              <a:rPr lang="en-US" altLang="en-US" sz="1800">
                <a:solidFill>
                  <a:srgbClr val="7030A0"/>
                </a:solidFill>
                <a:latin typeface="+mn-lt"/>
              </a:rPr>
              <a:t>1…n</a:t>
            </a:r>
            <a:r>
              <a:rPr lang="en-US" altLang="en-US" sz="1800">
                <a:latin typeface="+mn-lt"/>
              </a:rPr>
              <a:t> is </a:t>
            </a:r>
            <a:r>
              <a:rPr lang="en-US" altLang="en-US" sz="1800">
                <a:solidFill>
                  <a:srgbClr val="7030A0"/>
                </a:solidFill>
                <a:latin typeface="+mn-lt"/>
              </a:rPr>
              <a:t>n!</a:t>
            </a:r>
          </a:p>
        </p:txBody>
      </p:sp>
      <p:sp>
        <p:nvSpPr>
          <p:cNvPr id="28677" name="TextBox 13">
            <a:extLst>
              <a:ext uri="{FF2B5EF4-FFF2-40B4-BE49-F238E27FC236}">
                <a16:creationId xmlns:a16="http://schemas.microsoft.com/office/drawing/2014/main" id="{6072CFEE-1DE5-EAAF-39DB-54806D685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75" y="3665538"/>
            <a:ext cx="28510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+mn-lt"/>
              </a:rPr>
              <a:t>Claims 1 + 2 </a:t>
            </a:r>
            <a:r>
              <a:rPr lang="en-US" altLang="en-US" sz="1800">
                <a:latin typeface="+mn-lt"/>
              </a:rPr>
              <a:t>prove the result</a:t>
            </a:r>
          </a:p>
        </p:txBody>
      </p:sp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41FBDD29-D985-F21F-D702-E5A3A096376B}"/>
              </a:ext>
            </a:extLst>
          </p:cNvPr>
          <p:cNvSpPr/>
          <p:nvPr/>
        </p:nvSpPr>
        <p:spPr>
          <a:xfrm>
            <a:off x="5165725" y="3278188"/>
            <a:ext cx="3349625" cy="757237"/>
          </a:xfrm>
          <a:prstGeom prst="wedgeRectCallout">
            <a:avLst>
              <a:gd name="adj1" fmla="val -90691"/>
              <a:gd name="adj2" fmla="val -69237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Needs justification</a:t>
            </a:r>
          </a:p>
        </p:txBody>
      </p:sp>
      <p:sp>
        <p:nvSpPr>
          <p:cNvPr id="15" name="Rectangular Callout 14">
            <a:extLst>
              <a:ext uri="{FF2B5EF4-FFF2-40B4-BE49-F238E27FC236}">
                <a16:creationId xmlns:a16="http://schemas.microsoft.com/office/drawing/2014/main" id="{B0D4C258-8618-FA7C-43CE-1EB2430FA317}"/>
              </a:ext>
            </a:extLst>
          </p:cNvPr>
          <p:cNvSpPr/>
          <p:nvPr/>
        </p:nvSpPr>
        <p:spPr>
          <a:xfrm>
            <a:off x="5673725" y="1033463"/>
            <a:ext cx="3349625" cy="757237"/>
          </a:xfrm>
          <a:prstGeom prst="wedgeRectCallout">
            <a:avLst>
              <a:gd name="adj1" fmla="val -172251"/>
              <a:gd name="adj2" fmla="val 82888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Needs justification</a:t>
            </a:r>
          </a:p>
        </p:txBody>
      </p:sp>
      <p:sp>
        <p:nvSpPr>
          <p:cNvPr id="16" name="Cloud Callout 15">
            <a:extLst>
              <a:ext uri="{FF2B5EF4-FFF2-40B4-BE49-F238E27FC236}">
                <a16:creationId xmlns:a16="http://schemas.microsoft.com/office/drawing/2014/main" id="{733F4ED3-00D6-29C9-6A47-B88ADF26722E}"/>
              </a:ext>
            </a:extLst>
          </p:cNvPr>
          <p:cNvSpPr/>
          <p:nvPr/>
        </p:nvSpPr>
        <p:spPr>
          <a:xfrm>
            <a:off x="5521325" y="4441825"/>
            <a:ext cx="3349625" cy="522288"/>
          </a:xfrm>
          <a:prstGeom prst="cloudCallout">
            <a:avLst>
              <a:gd name="adj1" fmla="val -32492"/>
              <a:gd name="adj2" fmla="val -114772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Follow from 191 (?)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8135C55A-2341-E488-7C03-533D0C88C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Proof by contradiction for Q1(a)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B1AED4-6708-B2A1-7A88-A4C843044B53}"/>
              </a:ext>
            </a:extLst>
          </p:cNvPr>
          <p:cNvSpPr/>
          <p:nvPr/>
        </p:nvSpPr>
        <p:spPr>
          <a:xfrm>
            <a:off x="1520825" y="5118100"/>
            <a:ext cx="6269038" cy="10922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What are the issues with the above proof?</a:t>
            </a:r>
          </a:p>
        </p:txBody>
      </p:sp>
      <p:sp>
        <p:nvSpPr>
          <p:cNvPr id="29699" name="TextBox 3">
            <a:extLst>
              <a:ext uri="{FF2B5EF4-FFF2-40B4-BE49-F238E27FC236}">
                <a16:creationId xmlns:a16="http://schemas.microsoft.com/office/drawing/2014/main" id="{19619653-F51E-C66A-6782-41E450F2E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25" y="1555750"/>
            <a:ext cx="66719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Assume for contradiction  there is an example where number of perfect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matchings depends on the identities of the men and women.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AC1BF0-C9BB-6361-A9FE-06F83F466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5163" y="2411413"/>
            <a:ext cx="325602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Let </a:t>
            </a:r>
            <a:r>
              <a:rPr lang="en-US" altLang="en-US" sz="1800">
                <a:solidFill>
                  <a:srgbClr val="7030A0"/>
                </a:solidFill>
                <a:latin typeface="+mn-lt"/>
              </a:rPr>
              <a:t>n</a:t>
            </a:r>
            <a:r>
              <a:rPr lang="en-US" altLang="en-US" sz="1800">
                <a:latin typeface="+mn-lt"/>
              </a:rPr>
              <a:t> =</a:t>
            </a:r>
            <a:r>
              <a:rPr lang="en-US" altLang="en-US" sz="1800">
                <a:solidFill>
                  <a:srgbClr val="7030A0"/>
                </a:solidFill>
                <a:latin typeface="+mn-lt"/>
              </a:rPr>
              <a:t>1 </a:t>
            </a:r>
            <a:r>
              <a:rPr lang="en-US" altLang="en-US" sz="1800">
                <a:latin typeface="+mn-lt"/>
              </a:rPr>
              <a:t>and consider two cases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     (1) </a:t>
            </a:r>
            <a:r>
              <a:rPr lang="en-US" altLang="en-US" sz="1800">
                <a:solidFill>
                  <a:srgbClr val="7030A0"/>
                </a:solidFill>
                <a:latin typeface="+mn-lt"/>
              </a:rPr>
              <a:t>M</a:t>
            </a:r>
            <a:r>
              <a:rPr lang="en-US" altLang="en-US" sz="1800">
                <a:latin typeface="+mn-lt"/>
              </a:rPr>
              <a:t> = {BP} and </a:t>
            </a:r>
            <a:r>
              <a:rPr lang="en-US" altLang="en-US" sz="1800">
                <a:solidFill>
                  <a:srgbClr val="7030A0"/>
                </a:solidFill>
                <a:latin typeface="+mn-lt"/>
              </a:rPr>
              <a:t>W</a:t>
            </a:r>
            <a:r>
              <a:rPr lang="en-US" altLang="en-US" sz="1800">
                <a:latin typeface="+mn-lt"/>
              </a:rPr>
              <a:t> = {JA}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     (2) </a:t>
            </a:r>
            <a:r>
              <a:rPr lang="en-US" altLang="en-US" sz="1800">
                <a:solidFill>
                  <a:srgbClr val="7030A0"/>
                </a:solidFill>
                <a:latin typeface="+mn-lt"/>
              </a:rPr>
              <a:t>M</a:t>
            </a:r>
            <a:r>
              <a:rPr lang="en-US" altLang="en-US" sz="1800">
                <a:latin typeface="+mn-lt"/>
              </a:rPr>
              <a:t> = {BBT} and </a:t>
            </a:r>
            <a:r>
              <a:rPr lang="en-US" altLang="en-US" sz="1800">
                <a:solidFill>
                  <a:srgbClr val="7030A0"/>
                </a:solidFill>
                <a:latin typeface="+mn-lt"/>
              </a:rPr>
              <a:t>W</a:t>
            </a:r>
            <a:r>
              <a:rPr lang="en-US" altLang="en-US" sz="1800">
                <a:latin typeface="+mn-lt"/>
              </a:rPr>
              <a:t> = {AJ}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42BA4D-A3E2-00F3-52A5-E48546A46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5163" y="3646488"/>
            <a:ext cx="51829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In both cases the number of perfect matchings is </a:t>
            </a:r>
            <a:r>
              <a:rPr lang="en-US" altLang="en-US" sz="1800">
                <a:solidFill>
                  <a:srgbClr val="7030A0"/>
                </a:solidFill>
                <a:latin typeface="+mn-lt"/>
              </a:rPr>
              <a:t>1</a:t>
            </a:r>
            <a:r>
              <a:rPr lang="en-US" altLang="en-US" sz="1800">
                <a:latin typeface="+mn-lt"/>
              </a:rPr>
              <a:t> = </a:t>
            </a:r>
            <a:r>
              <a:rPr lang="en-US" altLang="en-US" sz="1800">
                <a:solidFill>
                  <a:srgbClr val="7030A0"/>
                </a:solidFill>
                <a:latin typeface="+mn-lt"/>
              </a:rPr>
              <a:t>1!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5C5725-74F7-B55C-ABD3-AEC0630A1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5163" y="4357688"/>
            <a:ext cx="20617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Hence contradiction.</a:t>
            </a:r>
          </a:p>
        </p:txBody>
      </p:sp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C613F7DB-8789-B4BE-60E9-AB9A7961156B}"/>
              </a:ext>
            </a:extLst>
          </p:cNvPr>
          <p:cNvSpPr/>
          <p:nvPr/>
        </p:nvSpPr>
        <p:spPr>
          <a:xfrm>
            <a:off x="4738688" y="4168775"/>
            <a:ext cx="3525837" cy="700088"/>
          </a:xfrm>
          <a:prstGeom prst="wedgeRectCallout">
            <a:avLst>
              <a:gd name="adj1" fmla="val -67971"/>
              <a:gd name="adj2" fmla="val 1483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There is NO contradiction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5B1DDDBB-C79F-F6E5-F9EE-2AF96FD23429}"/>
              </a:ext>
            </a:extLst>
          </p:cNvPr>
          <p:cNvSpPr/>
          <p:nvPr/>
        </p:nvSpPr>
        <p:spPr>
          <a:xfrm>
            <a:off x="5640388" y="2316163"/>
            <a:ext cx="2814637" cy="1112837"/>
          </a:xfrm>
          <a:prstGeom prst="wedgeRoundRectCallout">
            <a:avLst>
              <a:gd name="adj1" fmla="val -50369"/>
              <a:gd name="adj2" fmla="val -93233"/>
              <a:gd name="adj3" fmla="val 16667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You can only assume things about the example directly implied by it being a counter-example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3">
            <a:extLst>
              <a:ext uri="{FF2B5EF4-FFF2-40B4-BE49-F238E27FC236}">
                <a16:creationId xmlns:a16="http://schemas.microsoft.com/office/drawing/2014/main" id="{DFC5495B-B232-7D8B-0DE1-F235D52D8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30722" name="Picture 4">
            <a:extLst>
              <a:ext uri="{FF2B5EF4-FFF2-40B4-BE49-F238E27FC236}">
                <a16:creationId xmlns:a16="http://schemas.microsoft.com/office/drawing/2014/main" id="{55F371AB-1AD8-2032-9C88-265B089DA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458913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2B1F9622-4605-5AB4-DD56-541B81EA3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Matching Employers &amp; Applicants</a:t>
            </a:r>
          </a:p>
        </p:txBody>
      </p:sp>
      <p:sp>
        <p:nvSpPr>
          <p:cNvPr id="33794" name="TextBox 2">
            <a:extLst>
              <a:ext uri="{FF2B5EF4-FFF2-40B4-BE49-F238E27FC236}">
                <a16:creationId xmlns:a16="http://schemas.microsoft.com/office/drawing/2014/main" id="{A79305D5-6334-795D-6E01-CF6A505E3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88" y="2035175"/>
            <a:ext cx="327634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+mn-lt"/>
              </a:rPr>
              <a:t>Input: </a:t>
            </a:r>
            <a:r>
              <a:rPr lang="en-US" altLang="en-US" sz="2200">
                <a:latin typeface="+mn-lt"/>
              </a:rPr>
              <a:t>Set of employers (</a:t>
            </a:r>
            <a:r>
              <a:rPr lang="en-US" altLang="en-US" sz="2200">
                <a:solidFill>
                  <a:srgbClr val="9D1357"/>
                </a:solidFill>
                <a:latin typeface="+mn-lt"/>
              </a:rPr>
              <a:t>E</a:t>
            </a:r>
            <a:r>
              <a:rPr lang="en-US" altLang="en-US" sz="2200">
                <a:latin typeface="+mn-lt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+mn-lt"/>
              </a:rPr>
              <a:t>           Set of applicants (</a:t>
            </a:r>
            <a:r>
              <a:rPr lang="en-US" altLang="en-US" sz="2200">
                <a:solidFill>
                  <a:srgbClr val="9D1357"/>
                </a:solidFill>
                <a:latin typeface="+mn-lt"/>
              </a:rPr>
              <a:t>A</a:t>
            </a:r>
            <a:r>
              <a:rPr lang="en-US" altLang="en-US" sz="2200">
                <a:latin typeface="+mn-lt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+mn-lt"/>
              </a:rPr>
              <a:t>           Preferences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889C9E-B85F-78CE-8904-92A61443C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88" y="3602038"/>
            <a:ext cx="758361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+mn-lt"/>
              </a:rPr>
              <a:t>Output: </a:t>
            </a:r>
            <a:r>
              <a:rPr lang="en-US" altLang="en-US" sz="2200">
                <a:latin typeface="+mn-lt"/>
              </a:rPr>
              <a:t>An assignment of  applicants to employers that is </a:t>
            </a:r>
            <a:r>
              <a:rPr lang="ja-JP" altLang="en-US" sz="2200">
                <a:latin typeface="+mn-lt"/>
              </a:rPr>
              <a:t>“</a:t>
            </a:r>
            <a:r>
              <a:rPr lang="en-US" altLang="ja-JP" sz="2200">
                <a:latin typeface="+mn-lt"/>
              </a:rPr>
              <a:t>stable</a:t>
            </a:r>
            <a:r>
              <a:rPr lang="ja-JP" altLang="en-US" sz="2200">
                <a:latin typeface="+mn-lt"/>
              </a:rPr>
              <a:t>”</a:t>
            </a:r>
            <a:endParaRPr lang="en-US" altLang="en-US" sz="220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5FAD0F-C2F5-4024-7EF1-43CB67EEA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463" y="4470400"/>
            <a:ext cx="602318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For every </a:t>
            </a:r>
            <a:r>
              <a:rPr lang="en-US" altLang="en-US" sz="1800">
                <a:solidFill>
                  <a:srgbClr val="9D1357"/>
                </a:solidFill>
                <a:latin typeface="+mn-lt"/>
              </a:rPr>
              <a:t>x</a:t>
            </a:r>
            <a:r>
              <a:rPr lang="en-US" altLang="en-US" sz="1800">
                <a:latin typeface="+mn-lt"/>
              </a:rPr>
              <a:t> in </a:t>
            </a:r>
            <a:r>
              <a:rPr lang="en-US" altLang="en-US" sz="1800">
                <a:solidFill>
                  <a:srgbClr val="9D1357"/>
                </a:solidFill>
                <a:latin typeface="+mn-lt"/>
              </a:rPr>
              <a:t>A</a:t>
            </a:r>
            <a:r>
              <a:rPr lang="en-US" altLang="en-US" sz="1800">
                <a:latin typeface="+mn-lt"/>
              </a:rPr>
              <a:t> and </a:t>
            </a:r>
            <a:r>
              <a:rPr lang="en-US" altLang="en-US" sz="1800">
                <a:solidFill>
                  <a:srgbClr val="9D1357"/>
                </a:solidFill>
                <a:latin typeface="+mn-lt"/>
              </a:rPr>
              <a:t>y</a:t>
            </a:r>
            <a:r>
              <a:rPr lang="en-US" altLang="en-US" sz="1800">
                <a:latin typeface="+mn-lt"/>
              </a:rPr>
              <a:t> in </a:t>
            </a:r>
            <a:r>
              <a:rPr lang="en-US" altLang="en-US" sz="1800">
                <a:solidFill>
                  <a:srgbClr val="9D1357"/>
                </a:solidFill>
                <a:latin typeface="+mn-lt"/>
              </a:rPr>
              <a:t>E</a:t>
            </a:r>
            <a:r>
              <a:rPr lang="en-US" altLang="en-US" sz="1800">
                <a:latin typeface="+mn-lt"/>
              </a:rPr>
              <a:t> such that </a:t>
            </a:r>
            <a:r>
              <a:rPr lang="en-US" altLang="en-US" sz="1800">
                <a:solidFill>
                  <a:srgbClr val="9D1357"/>
                </a:solidFill>
                <a:latin typeface="+mn-lt"/>
              </a:rPr>
              <a:t>x</a:t>
            </a:r>
            <a:r>
              <a:rPr lang="en-US" altLang="en-US" sz="1800">
                <a:latin typeface="+mn-lt"/>
              </a:rPr>
              <a:t> is </a:t>
            </a:r>
            <a:r>
              <a:rPr lang="en-US" altLang="en-US" sz="1800" b="1">
                <a:latin typeface="+mn-lt"/>
              </a:rPr>
              <a:t>not </a:t>
            </a:r>
            <a:r>
              <a:rPr lang="en-US" altLang="en-US" sz="1800">
                <a:latin typeface="+mn-lt"/>
              </a:rPr>
              <a:t>assigned to </a:t>
            </a:r>
            <a:r>
              <a:rPr lang="en-US" altLang="en-US" sz="1800">
                <a:solidFill>
                  <a:srgbClr val="9D1357"/>
                </a:solidFill>
                <a:latin typeface="+mn-lt"/>
              </a:rPr>
              <a:t>y</a:t>
            </a:r>
            <a:r>
              <a:rPr lang="en-US" altLang="en-US" sz="1800">
                <a:latin typeface="+mn-lt"/>
              </a:rPr>
              <a:t>, either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        (i) </a:t>
            </a:r>
            <a:r>
              <a:rPr lang="en-US" altLang="en-US" sz="1800">
                <a:solidFill>
                  <a:srgbClr val="9D1357"/>
                </a:solidFill>
                <a:latin typeface="+mn-lt"/>
              </a:rPr>
              <a:t>y</a:t>
            </a:r>
            <a:r>
              <a:rPr lang="en-US" altLang="en-US" sz="1800">
                <a:latin typeface="+mn-lt"/>
              </a:rPr>
              <a:t> prefers </a:t>
            </a:r>
            <a:r>
              <a:rPr lang="en-US" altLang="en-US" sz="1800" i="1">
                <a:latin typeface="+mn-lt"/>
              </a:rPr>
              <a:t>every</a:t>
            </a:r>
            <a:r>
              <a:rPr lang="en-US" altLang="en-US" sz="1800">
                <a:latin typeface="+mn-lt"/>
              </a:rPr>
              <a:t> accepted applicant to </a:t>
            </a:r>
            <a:r>
              <a:rPr lang="en-US" altLang="en-US" sz="1800">
                <a:solidFill>
                  <a:srgbClr val="9D1357"/>
                </a:solidFill>
                <a:latin typeface="+mn-lt"/>
              </a:rPr>
              <a:t>x</a:t>
            </a:r>
            <a:r>
              <a:rPr lang="en-US" altLang="en-US" sz="1800">
                <a:latin typeface="+mn-lt"/>
              </a:rPr>
              <a:t>; 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        (ii) </a:t>
            </a:r>
            <a:r>
              <a:rPr lang="en-US" altLang="en-US" sz="1800">
                <a:solidFill>
                  <a:srgbClr val="9D1357"/>
                </a:solidFill>
                <a:latin typeface="+mn-lt"/>
              </a:rPr>
              <a:t>x</a:t>
            </a:r>
            <a:r>
              <a:rPr lang="en-US" altLang="en-US" sz="1800">
                <a:latin typeface="+mn-lt"/>
              </a:rPr>
              <a:t> prefers her employer to </a:t>
            </a:r>
            <a:r>
              <a:rPr lang="en-US" altLang="en-US" sz="1800">
                <a:solidFill>
                  <a:srgbClr val="9D1357"/>
                </a:solidFill>
                <a:latin typeface="+mn-lt"/>
              </a:rPr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A2E110C2-896B-DE8D-D6E3-00E26F856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We’</a:t>
            </a:r>
            <a:r>
              <a:rPr lang="en-US" altLang="ja-JP">
                <a:ea typeface="ＭＳ Ｐゴシック" panose="020B0600070205080204" pitchFamily="34" charset="-128"/>
              </a:rPr>
              <a:t>re not mind readers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CE93AB17-D61B-E32E-0296-11B1FD341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390650"/>
            <a:ext cx="6350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B5BBC9CA-BDF3-3407-9477-8C45B3865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If you need it, ask for help</a:t>
            </a: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9C28FAEC-75B3-4646-B54B-7BDD0D0B7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2070100"/>
            <a:ext cx="50800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D08B34A3-DBB9-1CBF-A50B-4F6E1BAED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Syllabus Quiz (and sections)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88B38C-8349-C973-76CB-92D2CC210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19465"/>
            <a:ext cx="9147559" cy="282016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34274DCA-939F-A858-D368-FE7DB5958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Separate Proof idea/proof details</a:t>
            </a:r>
          </a:p>
        </p:txBody>
      </p:sp>
      <p:pic>
        <p:nvPicPr>
          <p:cNvPr id="19458" name="Picture 1">
            <a:extLst>
              <a:ext uri="{FF2B5EF4-FFF2-40B4-BE49-F238E27FC236}">
                <a16:creationId xmlns:a16="http://schemas.microsoft.com/office/drawing/2014/main" id="{B070FB99-731B-0C5B-1815-3304997ED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2400"/>
            <a:ext cx="91440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46917CD6-47C9-7DA4-9E60-6BFA8605D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8817"/>
            <a:ext cx="9165506" cy="3749163"/>
          </a:xfrm>
          <a:prstGeom prst="rect">
            <a:avLst/>
          </a:prstGeom>
        </p:spPr>
      </p:pic>
      <p:sp>
        <p:nvSpPr>
          <p:cNvPr id="20481" name="Title 1">
            <a:extLst>
              <a:ext uri="{FF2B5EF4-FFF2-40B4-BE49-F238E27FC236}">
                <a16:creationId xmlns:a16="http://schemas.microsoft.com/office/drawing/2014/main" id="{E67206C1-DCAA-A188-6F0E-4B784FC99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Office hours finalized</a:t>
            </a:r>
          </a:p>
        </p:txBody>
      </p:sp>
      <p:sp>
        <p:nvSpPr>
          <p:cNvPr id="4" name="Explosion 2 3">
            <a:extLst>
              <a:ext uri="{FF2B5EF4-FFF2-40B4-BE49-F238E27FC236}">
                <a16:creationId xmlns:a16="http://schemas.microsoft.com/office/drawing/2014/main" id="{DF0F5EDF-BC76-A35B-4D60-0D2264A8C551}"/>
              </a:ext>
            </a:extLst>
          </p:cNvPr>
          <p:cNvSpPr/>
          <p:nvPr/>
        </p:nvSpPr>
        <p:spPr>
          <a:xfrm>
            <a:off x="2378075" y="3913188"/>
            <a:ext cx="6448425" cy="2463800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Come ask your proof related Questions!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3B4B6BFF-CF16-F95B-0D1B-52135D4A0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1</a:t>
            </a:r>
            <a:r>
              <a:rPr lang="en-US" altLang="en-US" baseline="30000">
                <a:ea typeface="ＭＳ Ｐゴシック" panose="020B0600070205080204" pitchFamily="34" charset="-128"/>
              </a:rPr>
              <a:t>st</a:t>
            </a:r>
            <a:r>
              <a:rPr lang="en-US" altLang="en-US">
                <a:ea typeface="ＭＳ Ｐゴシック" panose="020B0600070205080204" pitchFamily="34" charset="-128"/>
              </a:rPr>
              <a:t> True/False poll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50CE34-3EE8-B413-D237-258591EC4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27305"/>
            <a:ext cx="9170337" cy="36137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5DF1FF8-EB96-377A-BE2D-6B0FA1D8E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Register your project groups</a:t>
            </a:r>
          </a:p>
        </p:txBody>
      </p:sp>
      <p:sp>
        <p:nvSpPr>
          <p:cNvPr id="22530" name="TextBox 1">
            <a:extLst>
              <a:ext uri="{FF2B5EF4-FFF2-40B4-BE49-F238E27FC236}">
                <a16:creationId xmlns:a16="http://schemas.microsoft.com/office/drawing/2014/main" id="{CB720799-6E52-9F86-BB91-33D939EFA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213" y="1187450"/>
            <a:ext cx="4608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Deadline: Friday, Sep 20, 11:59pm </a:t>
            </a:r>
          </a:p>
        </p:txBody>
      </p:sp>
      <p:pic>
        <p:nvPicPr>
          <p:cNvPr id="3" name="Picture 2" descr="A screenshot of a group&#10;&#10;Description automatically generated">
            <a:extLst>
              <a:ext uri="{FF2B5EF4-FFF2-40B4-BE49-F238E27FC236}">
                <a16:creationId xmlns:a16="http://schemas.microsoft.com/office/drawing/2014/main" id="{D34A156C-CE9A-E5A8-6CCC-AFE7324E1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741735"/>
            <a:ext cx="8229599" cy="511626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2872D1-B561-FD83-A6F1-4767CF93931C}"/>
              </a:ext>
            </a:extLst>
          </p:cNvPr>
          <p:cNvSpPr/>
          <p:nvPr/>
        </p:nvSpPr>
        <p:spPr>
          <a:xfrm>
            <a:off x="2308302" y="3289610"/>
            <a:ext cx="5408342" cy="1014761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If you miss this deadline then you will get a ZERO on the ENTIRE project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10466</TotalTime>
  <Words>708</Words>
  <Application>Microsoft Macintosh PowerPoint</Application>
  <PresentationFormat>On-screen Show (4:3)</PresentationFormat>
  <Paragraphs>115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ＭＳ Ｐゴシック</vt:lpstr>
      <vt:lpstr>Arial</vt:lpstr>
      <vt:lpstr>Calibri</vt:lpstr>
      <vt:lpstr>Garamond</vt:lpstr>
      <vt:lpstr>Office Theme</vt:lpstr>
      <vt:lpstr>Lecture 4</vt:lpstr>
      <vt:lpstr>Please do keep on asking Qs!</vt:lpstr>
      <vt:lpstr>We’re not mind readers</vt:lpstr>
      <vt:lpstr>If you need it, ask for help</vt:lpstr>
      <vt:lpstr>Syllabus Quiz (and sections)</vt:lpstr>
      <vt:lpstr>Separate Proof idea/proof details</vt:lpstr>
      <vt:lpstr>Office hours finalized</vt:lpstr>
      <vt:lpstr>1st True/False poll</vt:lpstr>
      <vt:lpstr>Register your project groups</vt:lpstr>
      <vt:lpstr>Piazza Response policy</vt:lpstr>
      <vt:lpstr>Solutions to HW 0 out</vt:lpstr>
      <vt:lpstr>Make broadband more available</vt:lpstr>
      <vt:lpstr>Questions/Comments?</vt:lpstr>
      <vt:lpstr>Make broadband more available</vt:lpstr>
      <vt:lpstr>Main Steps in Algorithm Design</vt:lpstr>
      <vt:lpstr>Questions/Comments?</vt:lpstr>
      <vt:lpstr>National Resident Matching </vt:lpstr>
      <vt:lpstr>(Screen) Docs are coming to BUF</vt:lpstr>
      <vt:lpstr>What can go wrong?</vt:lpstr>
      <vt:lpstr>The situation is unstable!</vt:lpstr>
      <vt:lpstr>What happens in real life</vt:lpstr>
      <vt:lpstr>NRMP plays matchmaker</vt:lpstr>
      <vt:lpstr>Stable Matching Problem</vt:lpstr>
      <vt:lpstr>Questions/Comments?</vt:lpstr>
      <vt:lpstr>Incorrect Proof Details: Q1(b) on HW0</vt:lpstr>
      <vt:lpstr>Incorrect Proof Details: Q1(b) on HW0</vt:lpstr>
      <vt:lpstr>Proof by contradiction for Q1(a)</vt:lpstr>
      <vt:lpstr>Questions/Comments?</vt:lpstr>
      <vt:lpstr>Matching Employers &amp; Applicants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4</dc:title>
  <dc:creator>Atri</dc:creator>
  <cp:lastModifiedBy>Atri Rudra</cp:lastModifiedBy>
  <cp:revision>80</cp:revision>
  <dcterms:created xsi:type="dcterms:W3CDTF">2011-09-07T02:47:43Z</dcterms:created>
  <dcterms:modified xsi:type="dcterms:W3CDTF">2024-09-04T16:16:58Z</dcterms:modified>
</cp:coreProperties>
</file>