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56" r:id="rId2"/>
    <p:sldId id="288" r:id="rId3"/>
    <p:sldId id="460" r:id="rId4"/>
    <p:sldId id="461" r:id="rId5"/>
    <p:sldId id="458" r:id="rId6"/>
    <p:sldId id="459" r:id="rId7"/>
    <p:sldId id="446" r:id="rId8"/>
    <p:sldId id="326" r:id="rId9"/>
    <p:sldId id="455" r:id="rId10"/>
    <p:sldId id="417" r:id="rId11"/>
    <p:sldId id="327" r:id="rId12"/>
    <p:sldId id="454" r:id="rId13"/>
    <p:sldId id="462" r:id="rId14"/>
    <p:sldId id="433" r:id="rId15"/>
    <p:sldId id="262" r:id="rId16"/>
    <p:sldId id="464" r:id="rId17"/>
    <p:sldId id="463" r:id="rId18"/>
    <p:sldId id="263" r:id="rId19"/>
    <p:sldId id="264" r:id="rId20"/>
    <p:sldId id="271" r:id="rId21"/>
    <p:sldId id="272" r:id="rId22"/>
    <p:sldId id="273" r:id="rId23"/>
    <p:sldId id="274" r:id="rId24"/>
    <p:sldId id="266" r:id="rId25"/>
    <p:sldId id="443" r:id="rId26"/>
    <p:sldId id="267" r:id="rId27"/>
    <p:sldId id="268" r:id="rId28"/>
    <p:sldId id="269" r:id="rId29"/>
    <p:sldId id="270" r:id="rId30"/>
    <p:sldId id="277" r:id="rId31"/>
    <p:sldId id="435" r:id="rId32"/>
    <p:sldId id="456" r:id="rId33"/>
    <p:sldId id="457" r:id="rId34"/>
    <p:sldId id="442" r:id="rId35"/>
    <p:sldId id="300" r:id="rId36"/>
    <p:sldId id="329" r:id="rId37"/>
    <p:sldId id="290" r:id="rId38"/>
    <p:sldId id="294" r:id="rId39"/>
    <p:sldId id="278" r:id="rId40"/>
    <p:sldId id="291" r:id="rId41"/>
    <p:sldId id="314" r:id="rId42"/>
    <p:sldId id="315" r:id="rId43"/>
    <p:sldId id="316" r:id="rId44"/>
    <p:sldId id="432" r:id="rId45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76"/>
    <p:restoredTop sz="94532"/>
  </p:normalViewPr>
  <p:slideViewPr>
    <p:cSldViewPr snapToGrid="0" snapToObjects="1">
      <p:cViewPr varScale="1">
        <p:scale>
          <a:sx n="114" d="100"/>
          <a:sy n="114" d="100"/>
        </p:scale>
        <p:origin x="1576" y="168"/>
      </p:cViewPr>
      <p:guideLst>
        <p:guide orient="horz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E7F5BD6-74CA-0102-F0A0-C7F0FBEE77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66D52E-CA9E-AB37-4258-3BAD25CFFBA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49E61954-861A-2848-8265-4E96B4D37FB0}" type="datetimeFigureOut">
              <a:rPr lang="en-US"/>
              <a:pPr>
                <a:defRPr/>
              </a:pPr>
              <a:t>9/15/24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919246-A260-7E28-598E-68F3BF00461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19FF32-0E5F-7555-3293-F8C1E89632A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7769150-C3EE-A34D-BA6F-EAD72BDC0E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7200CA4-3C99-C978-CA56-E1EF9A976C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17928F-FE8B-B3EF-7691-1C9082413A3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EE5B9B8E-13BD-BE4D-B0B3-889157F876D9}" type="datetimeFigureOut">
              <a:rPr lang="en-US"/>
              <a:pPr>
                <a:defRPr/>
              </a:pPr>
              <a:t>9/15/24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79779AD-1D5B-7680-3FFC-EEFEF15D96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B3C2905-CC56-D2B9-E82E-51F4E76767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A05063-FB86-1E38-8152-5C8670D0F15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03BA47-D47C-1867-D2A0-CEBC016E40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EFB59E2-B20E-B940-8834-A583AF8A94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E1726-B35D-E8A1-72AF-EAF07C164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FECDF-0150-F347-8204-1EBE3FCA56D0}" type="datetime1">
              <a:rPr lang="en-US" altLang="en-US"/>
              <a:pPr>
                <a:defRPr/>
              </a:pPr>
              <a:t>9/15/24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E9C89-ABB1-00E9-1A6D-1B9175191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C0B47D-5805-B154-E8AD-0765004F1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23DCA-1F4A-684C-A7C4-8CF7DC92B6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2312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99EA5-113E-66A9-723B-E1969ED8C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DE446-246E-F743-9951-3CE1848B095A}" type="datetime1">
              <a:rPr lang="en-US" altLang="en-US"/>
              <a:pPr>
                <a:defRPr/>
              </a:pPr>
              <a:t>9/15/24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97E91-1D2E-5372-75A9-CD9DBF9AD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B1D91F-5FAE-19F6-2064-7B5B730AC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67735-CF30-B748-9306-A1DC2619A1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8214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B8C1F2-F9E5-0319-8A6F-BB239D87D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6B485-C34C-C14B-9937-132438F213AC}" type="datetime1">
              <a:rPr lang="en-US" altLang="en-US"/>
              <a:pPr>
                <a:defRPr/>
              </a:pPr>
              <a:t>9/15/24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0F715-833E-63C1-D0E7-C73BF77E1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58F1B-D014-2262-6ABA-CF3CD1B22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504CB-ED38-DE40-85B8-DC5A935AFB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6776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F41B8E-3D29-74FB-190B-1E578BA8E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41AC0-8252-0147-84EA-3012541C4DE7}" type="datetime1">
              <a:rPr lang="en-US" altLang="en-US"/>
              <a:pPr>
                <a:defRPr/>
              </a:pPr>
              <a:t>9/15/24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08D39-D0E5-A489-A75D-BFE74E7DB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36CDC-74AF-49BA-826E-52A247259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8A73B-007E-4B4B-98EC-734D2C9313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0622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E20CAA-813D-E982-2FB3-4867A343E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77373-2B31-8147-8DEC-0B261AD7B462}" type="datetime1">
              <a:rPr lang="en-US" altLang="en-US"/>
              <a:pPr>
                <a:defRPr/>
              </a:pPr>
              <a:t>9/15/24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36BC2-FB06-0AF0-7761-1BF483D0C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198F77-1559-B6F9-C485-832F0995F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DF4CD-E06A-814C-AF37-91D5B91501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8807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1DA7CFF-767F-B53E-BD98-31A9E1DE3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011FF-9D8E-454F-ACBB-CCD041E16697}" type="datetime1">
              <a:rPr lang="en-US" altLang="en-US"/>
              <a:pPr>
                <a:defRPr/>
              </a:pPr>
              <a:t>9/15/24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62C52E1-3067-B123-D764-1E95A6A45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123D8B5-8785-1E29-14D3-BE1E139EB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8D973-37E1-6445-A04E-1E58F7A63C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0595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D31301E-61F0-1422-2409-878F3E40E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3E84C-39B4-644F-87AF-D6F69106C345}" type="datetime1">
              <a:rPr lang="en-US" altLang="en-US"/>
              <a:pPr>
                <a:defRPr/>
              </a:pPr>
              <a:t>9/15/24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EF0C843-BC2A-9958-4EAB-B4636B8B7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8B53D37-E69C-06DE-6C78-B94C96BA6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D12B2-C59F-C343-97C1-EF88219F9A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523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6100476-EF59-AE14-5511-751610218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3E529-29A0-4745-AB53-08EEED3E2A3E}" type="datetime1">
              <a:rPr lang="en-US" altLang="en-US"/>
              <a:pPr>
                <a:defRPr/>
              </a:pPr>
              <a:t>9/15/24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840A6B0-8016-64DB-5434-D323D1920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2C7E2EC-EA2A-6056-17DF-AA0C636F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F1B28-E48D-1F41-B8FD-50A05DFADD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967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4863A50-AF98-7F2C-6DC0-C6D9B1FE9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04AC6-5223-8344-84F4-4AF1E48CD482}" type="datetime1">
              <a:rPr lang="en-US" altLang="en-US"/>
              <a:pPr>
                <a:defRPr/>
              </a:pPr>
              <a:t>9/15/24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30AF174-C256-995E-F4BF-3A93378C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0EE6DB3-99B3-69AB-EF81-CA12C8BAD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1E909-9E7F-FB48-933A-03B1469D6F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9424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E2AFD52-FD29-B36F-2CB5-2D0BDA741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9D1F7-E47F-1E45-9CEF-C444D32ECBF7}" type="datetime1">
              <a:rPr lang="en-US" altLang="en-US"/>
              <a:pPr>
                <a:defRPr/>
              </a:pPr>
              <a:t>9/15/24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8F94A1B-B3A0-7CE4-A219-5A3E845E9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4B051ED-24F3-8B9B-94A1-3B720F98E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842B1-2E20-8A42-9B89-11A3DEA9BA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3518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2EEFA37-1356-8F02-D60D-775E5BCC1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1B7EA-A261-5946-BB20-34F91F20FB8C}" type="datetime1">
              <a:rPr lang="en-US" altLang="en-US"/>
              <a:pPr>
                <a:defRPr/>
              </a:pPr>
              <a:t>9/15/24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6C4013E-C2B6-901B-0DD7-003DB424A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74E4C6B-1C10-423F-51EB-96D5A9AA2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FEA0D-6D31-3841-B775-2467FD3643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3009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0C55BD6-D3B3-C276-C3F0-5D3186A44D5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3EA8B6D-042C-DFC8-4A3E-8C0F4B125DD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DA64E-2B2C-A50B-64EE-41FDDA2BF7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E70511E2-C0DE-5A4C-9531-E0382F360FC8}" type="datetime1">
              <a:rPr lang="en-US" altLang="en-US"/>
              <a:pPr>
                <a:defRPr/>
              </a:pPr>
              <a:t>9/15/24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743C0C-E666-7DF6-A250-90D2110AA7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BCC273-9E68-FED5-7E22-18371FB6EE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F0E4014-A819-9A4E-8974-2D3A04E361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658369CD-B264-2DBD-99B5-54C06E54F9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Lecture 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18CD25-5E52-32C7-2415-CB74C1B2C1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  <a:cs typeface="+mn-cs"/>
              </a:rPr>
              <a:t>CSE 331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  <a:cs typeface="+mn-cs"/>
              </a:rPr>
              <a:t>Sep 16,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A8E49F62-768D-C9BB-3553-A367DE77A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If you need it, ask for help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DC569E2A-5695-FE4D-D59D-587EF4E00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2070100"/>
            <a:ext cx="508000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03DF3E4D-E538-DD48-1C94-6D873B652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Advice from TAs</a:t>
            </a:r>
          </a:p>
        </p:txBody>
      </p:sp>
      <p:pic>
        <p:nvPicPr>
          <p:cNvPr id="19458" name="Picture 3">
            <a:extLst>
              <a:ext uri="{FF2B5EF4-FFF2-40B4-BE49-F238E27FC236}">
                <a16:creationId xmlns:a16="http://schemas.microsoft.com/office/drawing/2014/main" id="{BB894698-5130-2373-6AB7-3DB675A7C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7638"/>
            <a:ext cx="9144000" cy="505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3">
            <a:extLst>
              <a:ext uri="{FF2B5EF4-FFF2-40B4-BE49-F238E27FC236}">
                <a16:creationId xmlns:a16="http://schemas.microsoft.com/office/drawing/2014/main" id="{903A8BC5-F33C-42B0-B773-B4D41081C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Questions/Comments?</a:t>
            </a:r>
          </a:p>
        </p:txBody>
      </p:sp>
      <p:pic>
        <p:nvPicPr>
          <p:cNvPr id="19458" name="Picture 4">
            <a:extLst>
              <a:ext uri="{FF2B5EF4-FFF2-40B4-BE49-F238E27FC236}">
                <a16:creationId xmlns:a16="http://schemas.microsoft.com/office/drawing/2014/main" id="{2DDD1433-487C-9BB4-29FA-1C3C42FD0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1458913"/>
            <a:ext cx="3530600" cy="53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1C6E447-17E3-47CA-85B1-6A5A670E0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8713" y="2692400"/>
            <a:ext cx="6910387" cy="3484563"/>
          </a:xfrm>
          <a:prstGeom prst="rect">
            <a:avLst/>
          </a:prstGeom>
          <a:solidFill>
            <a:srgbClr val="9BBB59">
              <a:alpha val="14902"/>
            </a:srgbClr>
          </a:solidFill>
          <a:ln w="9525">
            <a:solidFill>
              <a:srgbClr val="9BBB59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1506" name="Title 1">
            <a:extLst>
              <a:ext uri="{FF2B5EF4-FFF2-40B4-BE49-F238E27FC236}">
                <a16:creationId xmlns:a16="http://schemas.microsoft.com/office/drawing/2014/main" id="{9B8A9F59-67B1-F703-6D0E-4573F8E13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Gale-Shapley Algorithm</a:t>
            </a:r>
          </a:p>
        </p:txBody>
      </p:sp>
      <p:sp>
        <p:nvSpPr>
          <p:cNvPr id="21507" name="TextBox 2">
            <a:extLst>
              <a:ext uri="{FF2B5EF4-FFF2-40B4-BE49-F238E27FC236}">
                <a16:creationId xmlns:a16="http://schemas.microsoft.com/office/drawing/2014/main" id="{BA2D48D5-DB28-3624-0A8B-E81E01245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75" y="1639888"/>
            <a:ext cx="33320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Intially all men and women are </a:t>
            </a:r>
            <a:r>
              <a:rPr lang="en-US" altLang="en-US" sz="1800">
                <a:solidFill>
                  <a:srgbClr val="3366FF"/>
                </a:solidFill>
                <a:latin typeface="+mn-lt"/>
              </a:rPr>
              <a:t>free</a:t>
            </a:r>
          </a:p>
        </p:txBody>
      </p:sp>
      <p:sp>
        <p:nvSpPr>
          <p:cNvPr id="21508" name="TextBox 3">
            <a:extLst>
              <a:ext uri="{FF2B5EF4-FFF2-40B4-BE49-F238E27FC236}">
                <a16:creationId xmlns:a16="http://schemas.microsoft.com/office/drawing/2014/main" id="{25EF5F2B-6E99-7705-02C7-1F7022A36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75" y="2192338"/>
            <a:ext cx="46887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While there exists a free woman  who can propose</a:t>
            </a:r>
          </a:p>
        </p:txBody>
      </p:sp>
      <p:sp>
        <p:nvSpPr>
          <p:cNvPr id="21509" name="TextBox 4">
            <a:extLst>
              <a:ext uri="{FF2B5EF4-FFF2-40B4-BE49-F238E27FC236}">
                <a16:creationId xmlns:a16="http://schemas.microsoft.com/office/drawing/2014/main" id="{27E472DB-9FFC-37B0-86D8-75891CD03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713" y="2692400"/>
            <a:ext cx="66039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Let </a:t>
            </a:r>
            <a:r>
              <a:rPr lang="en-US" altLang="en-US" sz="1800">
                <a:solidFill>
                  <a:srgbClr val="AD2ACD"/>
                </a:solidFill>
                <a:latin typeface="+mn-lt"/>
              </a:rPr>
              <a:t>w</a:t>
            </a:r>
            <a:r>
              <a:rPr lang="en-US" altLang="en-US" sz="1800">
                <a:latin typeface="+mn-lt"/>
              </a:rPr>
              <a:t> be such a woman and </a:t>
            </a:r>
            <a:r>
              <a:rPr lang="en-US" altLang="en-US" sz="1800">
                <a:solidFill>
                  <a:srgbClr val="AD2ACD"/>
                </a:solidFill>
                <a:latin typeface="+mn-lt"/>
              </a:rPr>
              <a:t>m</a:t>
            </a:r>
            <a:r>
              <a:rPr lang="en-US" altLang="en-US" sz="1800">
                <a:latin typeface="+mn-lt"/>
              </a:rPr>
              <a:t> be the best man she has not proposed to</a:t>
            </a:r>
          </a:p>
        </p:txBody>
      </p:sp>
      <p:sp>
        <p:nvSpPr>
          <p:cNvPr id="21510" name="TextBox 5">
            <a:extLst>
              <a:ext uri="{FF2B5EF4-FFF2-40B4-BE49-F238E27FC236}">
                <a16:creationId xmlns:a16="http://schemas.microsoft.com/office/drawing/2014/main" id="{39F0E69C-42CA-312A-AA09-B8AEE92BC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3038" y="3105150"/>
            <a:ext cx="1746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AD2ACD"/>
                </a:solidFill>
                <a:latin typeface="+mn-lt"/>
              </a:rPr>
              <a:t>w</a:t>
            </a:r>
            <a:r>
              <a:rPr lang="en-US" altLang="en-US" sz="1800">
                <a:latin typeface="+mn-lt"/>
              </a:rPr>
              <a:t> proposes to </a:t>
            </a:r>
            <a:r>
              <a:rPr lang="en-US" altLang="en-US" sz="1800">
                <a:solidFill>
                  <a:srgbClr val="AD2ACD"/>
                </a:solidFill>
                <a:latin typeface="+mn-lt"/>
              </a:rPr>
              <a:t>m</a:t>
            </a:r>
          </a:p>
        </p:txBody>
      </p:sp>
      <p:sp>
        <p:nvSpPr>
          <p:cNvPr id="21511" name="TextBox 6">
            <a:extLst>
              <a:ext uri="{FF2B5EF4-FFF2-40B4-BE49-F238E27FC236}">
                <a16:creationId xmlns:a16="http://schemas.microsoft.com/office/drawing/2014/main" id="{A4951735-AF05-E8A4-9109-D5B54D476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3038" y="3603625"/>
            <a:ext cx="12023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If </a:t>
            </a:r>
            <a:r>
              <a:rPr lang="en-US" altLang="en-US" sz="1800">
                <a:solidFill>
                  <a:srgbClr val="AD2ACD"/>
                </a:solidFill>
                <a:latin typeface="+mn-lt"/>
              </a:rPr>
              <a:t>m</a:t>
            </a:r>
            <a:r>
              <a:rPr lang="en-US" altLang="en-US" sz="1800">
                <a:latin typeface="+mn-lt"/>
              </a:rPr>
              <a:t> is free</a:t>
            </a:r>
          </a:p>
        </p:txBody>
      </p:sp>
      <p:sp>
        <p:nvSpPr>
          <p:cNvPr id="21512" name="TextBox 7">
            <a:extLst>
              <a:ext uri="{FF2B5EF4-FFF2-40B4-BE49-F238E27FC236}">
                <a16:creationId xmlns:a16="http://schemas.microsoft.com/office/drawing/2014/main" id="{A02FA12A-A4F7-AB80-A505-74CE7EB54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0238" y="4038600"/>
            <a:ext cx="17956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AD2ACD"/>
                </a:solidFill>
                <a:latin typeface="+mn-lt"/>
              </a:rPr>
              <a:t>(</a:t>
            </a:r>
            <a:r>
              <a:rPr lang="en-US" altLang="en-US" sz="1800" dirty="0" err="1">
                <a:solidFill>
                  <a:srgbClr val="AD2ACD"/>
                </a:solidFill>
                <a:latin typeface="+mn-lt"/>
              </a:rPr>
              <a:t>w,m</a:t>
            </a:r>
            <a:r>
              <a:rPr lang="en-US" altLang="en-US" sz="1800" dirty="0">
                <a:solidFill>
                  <a:srgbClr val="AD2ACD"/>
                </a:solidFill>
                <a:latin typeface="+mn-lt"/>
              </a:rPr>
              <a:t>) </a:t>
            </a:r>
            <a:r>
              <a:rPr lang="en-US" altLang="en-US" sz="1800" dirty="0">
                <a:latin typeface="+mn-lt"/>
              </a:rPr>
              <a:t>get </a:t>
            </a:r>
            <a:r>
              <a:rPr lang="en-US" altLang="en-US" sz="1800" dirty="0">
                <a:solidFill>
                  <a:srgbClr val="FF6600"/>
                </a:solidFill>
                <a:latin typeface="+mn-lt"/>
              </a:rPr>
              <a:t>engaged</a:t>
            </a:r>
          </a:p>
        </p:txBody>
      </p:sp>
      <p:sp>
        <p:nvSpPr>
          <p:cNvPr id="21513" name="TextBox 8">
            <a:extLst>
              <a:ext uri="{FF2B5EF4-FFF2-40B4-BE49-F238E27FC236}">
                <a16:creationId xmlns:a16="http://schemas.microsoft.com/office/drawing/2014/main" id="{1EA1F0B2-A511-846B-448D-F00EDDB91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3038" y="4471988"/>
            <a:ext cx="23135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+mn-lt"/>
              </a:rPr>
              <a:t>Else </a:t>
            </a:r>
            <a:r>
              <a:rPr lang="en-US" altLang="en-US" sz="1800" dirty="0">
                <a:solidFill>
                  <a:srgbClr val="AD2ACD"/>
                </a:solidFill>
                <a:latin typeface="+mn-lt"/>
              </a:rPr>
              <a:t>(</a:t>
            </a:r>
            <a:r>
              <a:rPr lang="en-US" altLang="en-US" sz="1800" dirty="0" err="1">
                <a:solidFill>
                  <a:srgbClr val="AD2ACD"/>
                </a:solidFill>
                <a:latin typeface="+mn-lt"/>
              </a:rPr>
              <a:t>w’,m</a:t>
            </a:r>
            <a:r>
              <a:rPr lang="en-US" altLang="ja-JP" sz="1800" dirty="0">
                <a:solidFill>
                  <a:srgbClr val="AD2ACD"/>
                </a:solidFill>
                <a:latin typeface="+mn-lt"/>
              </a:rPr>
              <a:t>)</a:t>
            </a:r>
            <a:r>
              <a:rPr lang="en-US" altLang="ja-JP" sz="1800" dirty="0">
                <a:latin typeface="+mn-lt"/>
              </a:rPr>
              <a:t> are engaged</a:t>
            </a:r>
            <a:endParaRPr lang="en-US" altLang="en-US" sz="1800" dirty="0">
              <a:latin typeface="+mn-lt"/>
            </a:endParaRPr>
          </a:p>
        </p:txBody>
      </p:sp>
      <p:sp>
        <p:nvSpPr>
          <p:cNvPr id="21514" name="TextBox 9">
            <a:extLst>
              <a:ext uri="{FF2B5EF4-FFF2-40B4-BE49-F238E27FC236}">
                <a16:creationId xmlns:a16="http://schemas.microsoft.com/office/drawing/2014/main" id="{A737A572-83B0-A789-7D30-38E6FD7E4F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0238" y="4852988"/>
            <a:ext cx="20297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If </a:t>
            </a:r>
            <a:r>
              <a:rPr lang="en-US" altLang="en-US" sz="1800">
                <a:solidFill>
                  <a:srgbClr val="AD2ACD"/>
                </a:solidFill>
                <a:latin typeface="+mn-lt"/>
              </a:rPr>
              <a:t>m</a:t>
            </a:r>
            <a:r>
              <a:rPr lang="en-US" altLang="en-US" sz="1800">
                <a:latin typeface="+mn-lt"/>
              </a:rPr>
              <a:t> prefers </a:t>
            </a:r>
            <a:r>
              <a:rPr lang="en-US" altLang="en-US" sz="1800">
                <a:solidFill>
                  <a:srgbClr val="AD2ACD"/>
                </a:solidFill>
                <a:latin typeface="+mn-lt"/>
              </a:rPr>
              <a:t>w’</a:t>
            </a:r>
            <a:r>
              <a:rPr lang="en-US" altLang="ja-JP" sz="1800">
                <a:latin typeface="+mn-lt"/>
              </a:rPr>
              <a:t> to </a:t>
            </a:r>
            <a:r>
              <a:rPr lang="en-US" altLang="ja-JP" sz="1800">
                <a:solidFill>
                  <a:srgbClr val="AD2ACD"/>
                </a:solidFill>
                <a:latin typeface="+mn-lt"/>
              </a:rPr>
              <a:t>w</a:t>
            </a:r>
            <a:r>
              <a:rPr lang="en-US" altLang="ja-JP" sz="1800">
                <a:latin typeface="+mn-lt"/>
              </a:rPr>
              <a:t> </a:t>
            </a:r>
            <a:endParaRPr lang="en-US" altLang="en-US" sz="1800">
              <a:latin typeface="+mn-lt"/>
            </a:endParaRPr>
          </a:p>
        </p:txBody>
      </p:sp>
      <p:sp>
        <p:nvSpPr>
          <p:cNvPr id="21515" name="TextBox 10">
            <a:extLst>
              <a:ext uri="{FF2B5EF4-FFF2-40B4-BE49-F238E27FC236}">
                <a16:creationId xmlns:a16="http://schemas.microsoft.com/office/drawing/2014/main" id="{636F5D52-A80B-6F73-7DE0-F853FAC094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9200" y="5221288"/>
            <a:ext cx="14975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AD2ACD"/>
                </a:solidFill>
                <a:latin typeface="+mn-lt"/>
              </a:rPr>
              <a:t>w</a:t>
            </a:r>
            <a:r>
              <a:rPr lang="en-US" altLang="en-US" sz="1800">
                <a:latin typeface="+mn-lt"/>
              </a:rPr>
              <a:t> remains </a:t>
            </a:r>
            <a:r>
              <a:rPr lang="en-US" altLang="en-US" sz="1800">
                <a:solidFill>
                  <a:srgbClr val="3366FF"/>
                </a:solidFill>
                <a:latin typeface="+mn-lt"/>
              </a:rPr>
              <a:t>free</a:t>
            </a:r>
          </a:p>
        </p:txBody>
      </p:sp>
      <p:sp>
        <p:nvSpPr>
          <p:cNvPr id="21516" name="TextBox 11">
            <a:extLst>
              <a:ext uri="{FF2B5EF4-FFF2-40B4-BE49-F238E27FC236}">
                <a16:creationId xmlns:a16="http://schemas.microsoft.com/office/drawing/2014/main" id="{A7FBE46A-3516-72E4-5B09-08873D4808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0238" y="5438775"/>
            <a:ext cx="5709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Else</a:t>
            </a:r>
          </a:p>
        </p:txBody>
      </p:sp>
      <p:sp>
        <p:nvSpPr>
          <p:cNvPr id="21517" name="TextBox 12">
            <a:extLst>
              <a:ext uri="{FF2B5EF4-FFF2-40B4-BE49-F238E27FC236}">
                <a16:creationId xmlns:a16="http://schemas.microsoft.com/office/drawing/2014/main" id="{F196800E-CCB5-107B-EFEB-812576DA2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2688" y="5808663"/>
            <a:ext cx="30395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AD2ACD"/>
                </a:solidFill>
                <a:latin typeface="+mn-lt"/>
              </a:rPr>
              <a:t>(</a:t>
            </a:r>
            <a:r>
              <a:rPr lang="en-US" altLang="en-US" sz="1800" dirty="0" err="1">
                <a:solidFill>
                  <a:srgbClr val="AD2ACD"/>
                </a:solidFill>
                <a:latin typeface="+mn-lt"/>
              </a:rPr>
              <a:t>w,m</a:t>
            </a:r>
            <a:r>
              <a:rPr lang="en-US" altLang="en-US" sz="1800" dirty="0">
                <a:solidFill>
                  <a:srgbClr val="AD2ACD"/>
                </a:solidFill>
                <a:latin typeface="+mn-lt"/>
              </a:rPr>
              <a:t>)</a:t>
            </a:r>
            <a:r>
              <a:rPr lang="en-US" altLang="en-US" sz="1800" dirty="0">
                <a:latin typeface="+mn-lt"/>
              </a:rPr>
              <a:t> get </a:t>
            </a:r>
            <a:r>
              <a:rPr lang="en-US" altLang="en-US" sz="1800" dirty="0">
                <a:solidFill>
                  <a:srgbClr val="FF6600"/>
                </a:solidFill>
                <a:latin typeface="+mn-lt"/>
              </a:rPr>
              <a:t>engaged</a:t>
            </a:r>
            <a:r>
              <a:rPr lang="en-US" altLang="en-US" sz="1800" dirty="0">
                <a:latin typeface="+mn-lt"/>
              </a:rPr>
              <a:t> and </a:t>
            </a:r>
            <a:r>
              <a:rPr lang="en-US" altLang="en-US" sz="1800" dirty="0">
                <a:solidFill>
                  <a:srgbClr val="AD2ACD"/>
                </a:solidFill>
                <a:latin typeface="+mn-lt"/>
              </a:rPr>
              <a:t>w’</a:t>
            </a:r>
            <a:r>
              <a:rPr lang="en-US" altLang="ja-JP" sz="1800" dirty="0">
                <a:latin typeface="+mn-lt"/>
              </a:rPr>
              <a:t> is </a:t>
            </a:r>
            <a:r>
              <a:rPr lang="en-US" altLang="ja-JP" sz="1800" dirty="0">
                <a:solidFill>
                  <a:srgbClr val="3366FF"/>
                </a:solidFill>
                <a:latin typeface="+mn-lt"/>
              </a:rPr>
              <a:t>free</a:t>
            </a:r>
            <a:endParaRPr lang="en-US" altLang="en-US" sz="1800" dirty="0">
              <a:solidFill>
                <a:srgbClr val="3366FF"/>
              </a:solidFill>
              <a:latin typeface="+mn-lt"/>
            </a:endParaRPr>
          </a:p>
        </p:txBody>
      </p:sp>
      <p:sp>
        <p:nvSpPr>
          <p:cNvPr id="21518" name="TextBox 13">
            <a:extLst>
              <a:ext uri="{FF2B5EF4-FFF2-40B4-BE49-F238E27FC236}">
                <a16:creationId xmlns:a16="http://schemas.microsoft.com/office/drawing/2014/main" id="{87AE3771-BE54-E578-14DD-32B7769A7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75" y="6350000"/>
            <a:ext cx="41361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Output the engaged pairs as the final output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7728282D-340D-E34E-1093-9802B9D79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 Lemmas</a:t>
            </a:r>
          </a:p>
        </p:txBody>
      </p:sp>
      <p:sp>
        <p:nvSpPr>
          <p:cNvPr id="21506" name="TextBox 2">
            <a:extLst>
              <a:ext uri="{FF2B5EF4-FFF2-40B4-BE49-F238E27FC236}">
                <a16:creationId xmlns:a16="http://schemas.microsoft.com/office/drawing/2014/main" id="{0A1F7BAE-0A3B-3FAC-2AC9-BF32E0C5A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713" y="2062163"/>
            <a:ext cx="55794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+mn-lt"/>
              </a:rPr>
              <a:t>Lemma 0: The GS algorithm has at most </a:t>
            </a:r>
            <a:r>
              <a:rPr lang="en-US" altLang="en-US" sz="2000" dirty="0">
                <a:solidFill>
                  <a:srgbClr val="AD2ACD"/>
                </a:solidFill>
                <a:latin typeface="+mn-lt"/>
              </a:rPr>
              <a:t>n</a:t>
            </a:r>
            <a:r>
              <a:rPr lang="en-US" altLang="en-US" sz="2000" baseline="30000" dirty="0">
                <a:solidFill>
                  <a:srgbClr val="AD2ACD"/>
                </a:solidFill>
                <a:latin typeface="+mn-lt"/>
              </a:rPr>
              <a:t>2</a:t>
            </a:r>
            <a:r>
              <a:rPr lang="en-US" altLang="en-US" sz="2000" dirty="0">
                <a:latin typeface="+mn-lt"/>
              </a:rPr>
              <a:t> iterations </a:t>
            </a:r>
          </a:p>
        </p:txBody>
      </p:sp>
      <p:sp>
        <p:nvSpPr>
          <p:cNvPr id="21507" name="TextBox 3">
            <a:extLst>
              <a:ext uri="{FF2B5EF4-FFF2-40B4-BE49-F238E27FC236}">
                <a16:creationId xmlns:a16="http://schemas.microsoft.com/office/drawing/2014/main" id="{B052A8C2-EDFF-3A40-9849-C35DFE75D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713" y="3316288"/>
            <a:ext cx="34946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+mn-lt"/>
              </a:rPr>
              <a:t>Lemma 1: </a:t>
            </a:r>
            <a:r>
              <a:rPr lang="en-US" altLang="en-US" sz="2000" dirty="0">
                <a:solidFill>
                  <a:srgbClr val="AD2ACD"/>
                </a:solidFill>
                <a:latin typeface="+mn-lt"/>
              </a:rPr>
              <a:t>S</a:t>
            </a:r>
            <a:r>
              <a:rPr lang="en-US" altLang="en-US" sz="2000" dirty="0">
                <a:latin typeface="+mn-lt"/>
              </a:rPr>
              <a:t> is a perfect matching</a:t>
            </a:r>
          </a:p>
        </p:txBody>
      </p:sp>
      <p:sp>
        <p:nvSpPr>
          <p:cNvPr id="21508" name="TextBox 4">
            <a:extLst>
              <a:ext uri="{FF2B5EF4-FFF2-40B4-BE49-F238E27FC236}">
                <a16:creationId xmlns:a16="http://schemas.microsoft.com/office/drawing/2014/main" id="{96A3EE96-176E-AF21-FA44-3C63DBA6F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713" y="4424363"/>
            <a:ext cx="31053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+mn-lt"/>
              </a:rPr>
              <a:t>Lemma 2: </a:t>
            </a:r>
            <a:r>
              <a:rPr lang="en-US" altLang="en-US" sz="2000" dirty="0">
                <a:solidFill>
                  <a:srgbClr val="AD2ACD"/>
                </a:solidFill>
                <a:latin typeface="+mn-lt"/>
              </a:rPr>
              <a:t>S </a:t>
            </a:r>
            <a:r>
              <a:rPr lang="en-US" altLang="en-US" sz="2000" dirty="0">
                <a:latin typeface="+mn-lt"/>
              </a:rPr>
              <a:t>has no instability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F84403CF-B8B4-6741-F0A4-B34E916EA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Questions?</a:t>
            </a:r>
          </a:p>
        </p:txBody>
      </p:sp>
      <p:pic>
        <p:nvPicPr>
          <p:cNvPr id="30722" name="Picture 4">
            <a:extLst>
              <a:ext uri="{FF2B5EF4-FFF2-40B4-BE49-F238E27FC236}">
                <a16:creationId xmlns:a16="http://schemas.microsoft.com/office/drawing/2014/main" id="{08210EEC-323E-2B14-8578-44C81683A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1331913"/>
            <a:ext cx="3530600" cy="53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BA9B0-4D1C-7230-701C-03DF728AF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from end of Friday class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36C34A-1609-EEFD-8D94-A365C3FA8998}"/>
              </a:ext>
            </a:extLst>
          </p:cNvPr>
          <p:cNvSpPr txBox="1"/>
          <p:nvPr/>
        </p:nvSpPr>
        <p:spPr>
          <a:xfrm>
            <a:off x="1177064" y="1706136"/>
            <a:ext cx="5028171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What is the size of  an SMP input?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A0A55A-7F01-C64F-19A4-837C69DB58F9}"/>
              </a:ext>
            </a:extLst>
          </p:cNvPr>
          <p:cNvSpPr txBox="1"/>
          <p:nvPr/>
        </p:nvSpPr>
        <p:spPr bwMode="auto">
          <a:xfrm>
            <a:off x="1750741" y="2720900"/>
            <a:ext cx="3014671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sz="2000" dirty="0">
                <a:latin typeface="+mn-lt"/>
              </a:rPr>
              <a:t>There are </a:t>
            </a:r>
            <a:r>
              <a:rPr lang="en-US" sz="2000" dirty="0">
                <a:solidFill>
                  <a:srgbClr val="7030A0"/>
                </a:solidFill>
                <a:latin typeface="+mn-lt"/>
              </a:rPr>
              <a:t>2n</a:t>
            </a:r>
            <a:r>
              <a:rPr lang="en-US" sz="2000" dirty="0">
                <a:latin typeface="+mn-lt"/>
              </a:rPr>
              <a:t> preference lists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B7290F-9159-1B49-CD90-028E2E8036B2}"/>
              </a:ext>
            </a:extLst>
          </p:cNvPr>
          <p:cNvSpPr txBox="1"/>
          <p:nvPr/>
        </p:nvSpPr>
        <p:spPr bwMode="auto">
          <a:xfrm>
            <a:off x="1750741" y="3462453"/>
            <a:ext cx="4005584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sz="2000" dirty="0">
                <a:latin typeface="+mn-lt"/>
              </a:rPr>
              <a:t>How many entries does each list have?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AF1D87-0C1B-5808-35E1-EE2A97E297C7}"/>
              </a:ext>
            </a:extLst>
          </p:cNvPr>
          <p:cNvSpPr txBox="1"/>
          <p:nvPr/>
        </p:nvSpPr>
        <p:spPr bwMode="auto">
          <a:xfrm>
            <a:off x="5756325" y="3462453"/>
            <a:ext cx="316112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sz="2000" dirty="0">
                <a:solidFill>
                  <a:srgbClr val="7030A0"/>
                </a:solidFill>
                <a:latin typeface="+mn-lt"/>
              </a:rPr>
              <a:t>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46C9449-BB3D-C458-1CCA-437770A1A858}"/>
                  </a:ext>
                </a:extLst>
              </p:cNvPr>
              <p:cNvSpPr txBox="1"/>
              <p:nvPr/>
            </p:nvSpPr>
            <p:spPr bwMode="auto">
              <a:xfrm>
                <a:off x="1750741" y="4181708"/>
                <a:ext cx="3517245" cy="40011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l"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2000" dirty="0">
                    <a:latin typeface="+mn-lt"/>
                  </a:rPr>
                  <a:t>Total size = </a:t>
                </a:r>
                <a:r>
                  <a:rPr lang="en-US" sz="2000" dirty="0">
                    <a:solidFill>
                      <a:srgbClr val="7030A0"/>
                    </a:solidFill>
                    <a:latin typeface="+mn-lt"/>
                  </a:rPr>
                  <a:t>2n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000" dirty="0">
                    <a:solidFill>
                      <a:srgbClr val="7030A0"/>
                    </a:solidFill>
                    <a:latin typeface="+mn-lt"/>
                  </a:rPr>
                  <a:t> n </a:t>
                </a:r>
                <a:r>
                  <a:rPr lang="en-US" sz="2000" dirty="0">
                    <a:latin typeface="+mn-lt"/>
                  </a:rPr>
                  <a:t>= </a:t>
                </a:r>
                <a:r>
                  <a:rPr lang="en-US" sz="2000" dirty="0">
                    <a:solidFill>
                      <a:srgbClr val="7030A0"/>
                    </a:solidFill>
                    <a:latin typeface="+mn-lt"/>
                  </a:rPr>
                  <a:t>2n</a:t>
                </a:r>
                <a:r>
                  <a:rPr lang="en-US" sz="2000" baseline="30000" dirty="0">
                    <a:solidFill>
                      <a:srgbClr val="7030A0"/>
                    </a:solidFill>
                    <a:latin typeface="+mn-lt"/>
                  </a:rPr>
                  <a:t>2</a:t>
                </a:r>
                <a:r>
                  <a:rPr lang="en-US" sz="2000" dirty="0">
                    <a:latin typeface="+mn-lt"/>
                  </a:rPr>
                  <a:t> 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Θ</m:t>
                    </m:r>
                  </m:oMath>
                </a14:m>
                <a:r>
                  <a:rPr lang="en-US" sz="2000" dirty="0">
                    <a:solidFill>
                      <a:srgbClr val="7030A0"/>
                    </a:solidFill>
                    <a:latin typeface="+mn-lt"/>
                  </a:rPr>
                  <a:t>(n</a:t>
                </a:r>
                <a:r>
                  <a:rPr lang="en-US" sz="2000" baseline="30000" dirty="0">
                    <a:solidFill>
                      <a:srgbClr val="7030A0"/>
                    </a:solidFill>
                    <a:latin typeface="+mn-lt"/>
                  </a:rPr>
                  <a:t>2</a:t>
                </a:r>
                <a:r>
                  <a:rPr lang="en-US" sz="2000" dirty="0">
                    <a:solidFill>
                      <a:srgbClr val="7030A0"/>
                    </a:solidFill>
                    <a:latin typeface="+mn-lt"/>
                  </a:rPr>
                  <a:t>)</a:t>
                </a:r>
                <a:endParaRPr lang="en-US" sz="2000" dirty="0">
                  <a:latin typeface="+mn-lt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46C9449-BB3D-C458-1CCA-437770A1A8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50741" y="4181708"/>
                <a:ext cx="3517245" cy="400110"/>
              </a:xfrm>
              <a:prstGeom prst="rect">
                <a:avLst/>
              </a:prstGeom>
              <a:blipFill>
                <a:blip r:embed="rId2"/>
                <a:stretch>
                  <a:fillRect l="-1799" t="-6250" r="-1079" b="-312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796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24304-34D9-5B30-245A-DA445E676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F69675EC-BE35-D629-B51C-3E7C3CAB8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Questions?</a:t>
            </a:r>
          </a:p>
        </p:txBody>
      </p:sp>
      <p:pic>
        <p:nvPicPr>
          <p:cNvPr id="30722" name="Picture 4">
            <a:extLst>
              <a:ext uri="{FF2B5EF4-FFF2-40B4-BE49-F238E27FC236}">
                <a16:creationId xmlns:a16="http://schemas.microsoft.com/office/drawing/2014/main" id="{3FB7DF8B-D5BD-623C-0527-AAC32778F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1331913"/>
            <a:ext cx="3530600" cy="53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34379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024C8B29-0CEB-1FD9-A8F5-37B9A8180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Extensions </a:t>
            </a:r>
          </a:p>
        </p:txBody>
      </p:sp>
      <p:sp>
        <p:nvSpPr>
          <p:cNvPr id="31746" name="TextBox 2">
            <a:extLst>
              <a:ext uri="{FF2B5EF4-FFF2-40B4-BE49-F238E27FC236}">
                <a16:creationId xmlns:a16="http://schemas.microsoft.com/office/drawing/2014/main" id="{D53F2E26-022A-FD74-D5F6-45C21B64F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850" y="2019300"/>
            <a:ext cx="455637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latin typeface="+mn-lt"/>
              </a:rPr>
              <a:t>Fairness of the GS algorithm</a:t>
            </a:r>
          </a:p>
        </p:txBody>
      </p:sp>
      <p:sp>
        <p:nvSpPr>
          <p:cNvPr id="31747" name="TextBox 3">
            <a:extLst>
              <a:ext uri="{FF2B5EF4-FFF2-40B4-BE49-F238E27FC236}">
                <a16:creationId xmlns:a16="http://schemas.microsoft.com/office/drawing/2014/main" id="{487F8CE0-5188-327D-36A9-206C0BD5F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850" y="3722688"/>
            <a:ext cx="638636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latin typeface="+mn-lt"/>
              </a:rPr>
              <a:t>Different executions of the GS algorithm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3EAFB4CF-475C-7CC7-44AA-6BBA95B36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Main Steps in Algorithm Design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95BB74-06E7-2BEA-2D67-824019F9E6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8425" y="1449388"/>
            <a:ext cx="3168650" cy="70485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Problem Statement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BBCB4F-8585-F6F4-3069-204048F3B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8425" y="3854450"/>
            <a:ext cx="3168650" cy="70485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Algorithm</a:t>
            </a: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7CB401E8-DD73-A2CF-2278-5416ABE4B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6375" y="3387725"/>
            <a:ext cx="381000" cy="466725"/>
          </a:xfrm>
          <a:prstGeom prst="downArrow">
            <a:avLst>
              <a:gd name="adj1" fmla="val 50000"/>
              <a:gd name="adj2" fmla="val 49998"/>
            </a:avLst>
          </a:prstGeom>
          <a:solidFill>
            <a:srgbClr val="C0504D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7BFD34-2FCD-0638-49BD-0BC43CC8B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8425" y="2681288"/>
            <a:ext cx="3168650" cy="706437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Problem Definition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6B532571-ED63-D24D-5599-4BE162316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5263" y="2154238"/>
            <a:ext cx="379412" cy="527050"/>
          </a:xfrm>
          <a:prstGeom prst="downArrow">
            <a:avLst>
              <a:gd name="adj1" fmla="val 50000"/>
              <a:gd name="adj2" fmla="val 50002"/>
            </a:avLst>
          </a:prstGeom>
          <a:solidFill>
            <a:srgbClr val="C0504D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4BC7F9-7D73-A0E0-9996-81414E8FD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8425" y="4989513"/>
            <a:ext cx="3168650" cy="70485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ja-JP" altLang="en-US" sz="1800">
                <a:solidFill>
                  <a:srgbClr val="FFFFFF"/>
                </a:solidFill>
                <a:latin typeface="Calibri" panose="020F0502020204030204" pitchFamily="34" charset="0"/>
              </a:rPr>
              <a:t>“</a:t>
            </a:r>
            <a:r>
              <a:rPr lang="en-US" altLang="ja-JP" sz="1800">
                <a:solidFill>
                  <a:srgbClr val="FFFFFF"/>
                </a:solidFill>
                <a:latin typeface="Calibri" panose="020F0502020204030204" pitchFamily="34" charset="0"/>
              </a:rPr>
              <a:t>Implementation</a:t>
            </a:r>
            <a:r>
              <a:rPr lang="ja-JP" altLang="en-US" sz="1800">
                <a:solidFill>
                  <a:srgbClr val="FFFFFF"/>
                </a:solidFill>
                <a:latin typeface="Calibri" panose="020F0502020204030204" pitchFamily="34" charset="0"/>
              </a:rPr>
              <a:t>”</a:t>
            </a:r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4704EB8B-2BF3-FEA7-E946-8C8C3A614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6375" y="4559300"/>
            <a:ext cx="381000" cy="430213"/>
          </a:xfrm>
          <a:prstGeom prst="downArrow">
            <a:avLst>
              <a:gd name="adj1" fmla="val 50000"/>
              <a:gd name="adj2" fmla="val 50002"/>
            </a:avLst>
          </a:prstGeom>
          <a:solidFill>
            <a:srgbClr val="C0504D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8FA6F9-692D-3EFB-95AB-B78C1371E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8425" y="6065838"/>
            <a:ext cx="3168650" cy="70485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Analysis</a:t>
            </a: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4DC5E299-E075-1BEE-4039-F0CB7B30F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6375" y="5694363"/>
            <a:ext cx="381000" cy="37147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504D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051E614-ACF3-9885-AF84-3F3F8C124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1417638"/>
            <a:ext cx="16065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6">
            <a:extLst>
              <a:ext uri="{FF2B5EF4-FFF2-40B4-BE49-F238E27FC236}">
                <a16:creationId xmlns:a16="http://schemas.microsoft.com/office/drawing/2014/main" id="{6A6F1FF2-CF9F-B3A3-9088-7494851B5CB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167438" y="2401888"/>
            <a:ext cx="1612900" cy="1100137"/>
            <a:chOff x="457200" y="1252538"/>
            <a:chExt cx="8064500" cy="5503862"/>
          </a:xfrm>
        </p:grpSpPr>
        <p:pic>
          <p:nvPicPr>
            <p:cNvPr id="32789" name="Picture 4">
              <a:extLst>
                <a:ext uri="{FF2B5EF4-FFF2-40B4-BE49-F238E27FC236}">
                  <a16:creationId xmlns:a16="http://schemas.microsoft.com/office/drawing/2014/main" id="{13642ED0-DC5E-1B1E-E6CD-CEFF8A237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252538"/>
              <a:ext cx="1376363" cy="1693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90" name="Picture 5">
              <a:extLst>
                <a:ext uri="{FF2B5EF4-FFF2-40B4-BE49-F238E27FC236}">
                  <a16:creationId xmlns:a16="http://schemas.microsoft.com/office/drawing/2014/main" id="{87EB482C-0E1A-7769-FAC5-8641C271C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187700"/>
              <a:ext cx="1346200" cy="1693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91" name="Picture 6">
              <a:extLst>
                <a:ext uri="{FF2B5EF4-FFF2-40B4-BE49-F238E27FC236}">
                  <a16:creationId xmlns:a16="http://schemas.microsoft.com/office/drawing/2014/main" id="{5E77FDCE-ECA5-B873-0E3F-5B70C1702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488" y="5062538"/>
              <a:ext cx="1336675" cy="1693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92" name="Picture 7">
              <a:extLst>
                <a:ext uri="{FF2B5EF4-FFF2-40B4-BE49-F238E27FC236}">
                  <a16:creationId xmlns:a16="http://schemas.microsoft.com/office/drawing/2014/main" id="{F52E147C-2D3C-F0DE-D3B3-D6B1AEC83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5363" y="1252538"/>
              <a:ext cx="1235075" cy="1693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93" name="Picture 8">
              <a:extLst>
                <a:ext uri="{FF2B5EF4-FFF2-40B4-BE49-F238E27FC236}">
                  <a16:creationId xmlns:a16="http://schemas.microsoft.com/office/drawing/2014/main" id="{F38A51FB-4899-6ECB-489D-370C38218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5363" y="3187700"/>
              <a:ext cx="1387475" cy="1693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94" name="Picture 9">
              <a:extLst>
                <a:ext uri="{FF2B5EF4-FFF2-40B4-BE49-F238E27FC236}">
                  <a16:creationId xmlns:a16="http://schemas.microsoft.com/office/drawing/2014/main" id="{0708FDB1-7EC1-CA09-3257-3BF36B9DE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0450" y="5062538"/>
              <a:ext cx="1393825" cy="1693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95" name="Picture 19">
              <a:extLst>
                <a:ext uri="{FF2B5EF4-FFF2-40B4-BE49-F238E27FC236}">
                  <a16:creationId xmlns:a16="http://schemas.microsoft.com/office/drawing/2014/main" id="{B54748C5-E33E-375E-A99B-7288031C1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125" y="1620838"/>
              <a:ext cx="531813" cy="728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96" name="Picture 20">
              <a:extLst>
                <a:ext uri="{FF2B5EF4-FFF2-40B4-BE49-F238E27FC236}">
                  <a16:creationId xmlns:a16="http://schemas.microsoft.com/office/drawing/2014/main" id="{96C1C293-B2A3-5FAF-E415-ED0E1D51B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7163" y="1620838"/>
              <a:ext cx="596900" cy="728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97" name="Picture 21">
              <a:extLst>
                <a:ext uri="{FF2B5EF4-FFF2-40B4-BE49-F238E27FC236}">
                  <a16:creationId xmlns:a16="http://schemas.microsoft.com/office/drawing/2014/main" id="{4327C811-232F-F5A9-46D7-BF97A7BD0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3438" y="1620838"/>
              <a:ext cx="601662" cy="730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98" name="Picture 22">
              <a:extLst>
                <a:ext uri="{FF2B5EF4-FFF2-40B4-BE49-F238E27FC236}">
                  <a16:creationId xmlns:a16="http://schemas.microsoft.com/office/drawing/2014/main" id="{E65C9813-8003-8AFB-0462-68836620D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7163" y="3602038"/>
              <a:ext cx="530225" cy="728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99" name="Picture 23">
              <a:extLst>
                <a:ext uri="{FF2B5EF4-FFF2-40B4-BE49-F238E27FC236}">
                  <a16:creationId xmlns:a16="http://schemas.microsoft.com/office/drawing/2014/main" id="{BAF5E382-70BA-A7D8-A633-581BA529D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125" y="3602038"/>
              <a:ext cx="596900" cy="728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800" name="Picture 24">
              <a:extLst>
                <a:ext uri="{FF2B5EF4-FFF2-40B4-BE49-F238E27FC236}">
                  <a16:creationId xmlns:a16="http://schemas.microsoft.com/office/drawing/2014/main" id="{0E9862BA-E5FE-23E9-87EF-326973EFC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6613" y="3602038"/>
              <a:ext cx="601662" cy="730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801" name="Picture 25">
              <a:extLst>
                <a:ext uri="{FF2B5EF4-FFF2-40B4-BE49-F238E27FC236}">
                  <a16:creationId xmlns:a16="http://schemas.microsoft.com/office/drawing/2014/main" id="{1621FCF5-BF16-9DE8-4E17-B48796FCB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5367338"/>
              <a:ext cx="531813" cy="728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802" name="Picture 26">
              <a:extLst>
                <a:ext uri="{FF2B5EF4-FFF2-40B4-BE49-F238E27FC236}">
                  <a16:creationId xmlns:a16="http://schemas.microsoft.com/office/drawing/2014/main" id="{E87EC991-CC99-4E76-7064-438D29355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4238" y="5367338"/>
              <a:ext cx="596900" cy="728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803" name="Picture 27">
              <a:extLst>
                <a:ext uri="{FF2B5EF4-FFF2-40B4-BE49-F238E27FC236}">
                  <a16:creationId xmlns:a16="http://schemas.microsoft.com/office/drawing/2014/main" id="{BA1BB424-E860-4A08-E06F-3B7344E4D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125" y="5365750"/>
              <a:ext cx="601663" cy="730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804" name="Picture 28">
              <a:extLst>
                <a:ext uri="{FF2B5EF4-FFF2-40B4-BE49-F238E27FC236}">
                  <a16:creationId xmlns:a16="http://schemas.microsoft.com/office/drawing/2014/main" id="{70B66BE5-04A8-FEDE-B370-BDE5E8366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7475" y="1620838"/>
              <a:ext cx="619125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805" name="Picture 29">
              <a:extLst>
                <a:ext uri="{FF2B5EF4-FFF2-40B4-BE49-F238E27FC236}">
                  <a16:creationId xmlns:a16="http://schemas.microsoft.com/office/drawing/2014/main" id="{A02C3C83-AFA2-23B5-E53A-C7C080899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000" y="1620838"/>
              <a:ext cx="604838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806" name="Picture 30">
              <a:extLst>
                <a:ext uri="{FF2B5EF4-FFF2-40B4-BE49-F238E27FC236}">
                  <a16:creationId xmlns:a16="http://schemas.microsoft.com/office/drawing/2014/main" id="{A41E8F1E-C8F6-EADA-A98B-7E553755F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0513" y="1620838"/>
              <a:ext cx="611187" cy="776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807" name="Picture 31">
              <a:extLst>
                <a:ext uri="{FF2B5EF4-FFF2-40B4-BE49-F238E27FC236}">
                  <a16:creationId xmlns:a16="http://schemas.microsoft.com/office/drawing/2014/main" id="{0DCC54B8-04C0-2692-22A0-E8F6DA75C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7475" y="3602038"/>
              <a:ext cx="619125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808" name="Picture 32">
              <a:extLst>
                <a:ext uri="{FF2B5EF4-FFF2-40B4-BE49-F238E27FC236}">
                  <a16:creationId xmlns:a16="http://schemas.microsoft.com/office/drawing/2014/main" id="{C6CF8150-753D-8851-D4DC-58138F73F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000" y="3602038"/>
              <a:ext cx="604838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809" name="Picture 33">
              <a:extLst>
                <a:ext uri="{FF2B5EF4-FFF2-40B4-BE49-F238E27FC236}">
                  <a16:creationId xmlns:a16="http://schemas.microsoft.com/office/drawing/2014/main" id="{9F46E2D6-68EC-5ABA-B078-71D8228D7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0513" y="3602038"/>
              <a:ext cx="611187" cy="776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810" name="Picture 34">
              <a:extLst>
                <a:ext uri="{FF2B5EF4-FFF2-40B4-BE49-F238E27FC236}">
                  <a16:creationId xmlns:a16="http://schemas.microsoft.com/office/drawing/2014/main" id="{D94CBF82-FAC2-EFF6-8EDA-244E916D8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7475" y="5381625"/>
              <a:ext cx="619125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811" name="Picture 35">
              <a:extLst>
                <a:ext uri="{FF2B5EF4-FFF2-40B4-BE49-F238E27FC236}">
                  <a16:creationId xmlns:a16="http://schemas.microsoft.com/office/drawing/2014/main" id="{ED84A449-95DD-95AC-F07F-6F4C84F56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000" y="5381625"/>
              <a:ext cx="604838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812" name="Picture 36">
              <a:extLst>
                <a:ext uri="{FF2B5EF4-FFF2-40B4-BE49-F238E27FC236}">
                  <a16:creationId xmlns:a16="http://schemas.microsoft.com/office/drawing/2014/main" id="{B2F79C62-AADC-0434-325F-249464558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0513" y="5381625"/>
              <a:ext cx="611187" cy="776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46">
            <a:extLst>
              <a:ext uri="{FF2B5EF4-FFF2-40B4-BE49-F238E27FC236}">
                <a16:creationId xmlns:a16="http://schemas.microsoft.com/office/drawing/2014/main" id="{6DEDF5E0-1575-BEB6-AFC7-F332B9364807}"/>
              </a:ext>
            </a:extLst>
          </p:cNvPr>
          <p:cNvGrpSpPr>
            <a:grpSpLocks/>
          </p:cNvGrpSpPr>
          <p:nvPr/>
        </p:nvGrpSpPr>
        <p:grpSpPr bwMode="auto">
          <a:xfrm>
            <a:off x="6167438" y="3854450"/>
            <a:ext cx="2135187" cy="925513"/>
            <a:chOff x="6167492" y="3854450"/>
            <a:chExt cx="2135096" cy="926291"/>
          </a:xfrm>
        </p:grpSpPr>
        <p:pic>
          <p:nvPicPr>
            <p:cNvPr id="32787" name="Picture 2">
              <a:extLst>
                <a:ext uri="{FF2B5EF4-FFF2-40B4-BE49-F238E27FC236}">
                  <a16:creationId xmlns:a16="http://schemas.microsoft.com/office/drawing/2014/main" id="{AC0B4FCC-A64B-AB9C-910A-331060D90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492" y="3854450"/>
              <a:ext cx="1240799" cy="868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8" name="Picture 3">
              <a:extLst>
                <a:ext uri="{FF2B5EF4-FFF2-40B4-BE49-F238E27FC236}">
                  <a16:creationId xmlns:a16="http://schemas.microsoft.com/office/drawing/2014/main" id="{C0AC0EB6-13B0-FD91-EBDA-EC79C7637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4820" y="3854450"/>
              <a:ext cx="657768" cy="926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45">
            <a:extLst>
              <a:ext uri="{FF2B5EF4-FFF2-40B4-BE49-F238E27FC236}">
                <a16:creationId xmlns:a16="http://schemas.microsoft.com/office/drawing/2014/main" id="{EA2A02F1-2A00-554B-6D54-A6A83D414A43}"/>
              </a:ext>
            </a:extLst>
          </p:cNvPr>
          <p:cNvGrpSpPr>
            <a:grpSpLocks/>
          </p:cNvGrpSpPr>
          <p:nvPr/>
        </p:nvGrpSpPr>
        <p:grpSpPr bwMode="auto">
          <a:xfrm>
            <a:off x="1292225" y="3656013"/>
            <a:ext cx="1163638" cy="1166812"/>
            <a:chOff x="1291748" y="3656110"/>
            <a:chExt cx="1164812" cy="1166779"/>
          </a:xfrm>
        </p:grpSpPr>
        <p:pic>
          <p:nvPicPr>
            <p:cNvPr id="32785" name="Picture 41">
              <a:extLst>
                <a:ext uri="{FF2B5EF4-FFF2-40B4-BE49-F238E27FC236}">
                  <a16:creationId xmlns:a16="http://schemas.microsoft.com/office/drawing/2014/main" id="{3F735748-654E-01EC-A03B-B856721A5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291748" y="3656110"/>
              <a:ext cx="1164812" cy="1166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86" name="TextBox 44">
              <a:extLst>
                <a:ext uri="{FF2B5EF4-FFF2-40B4-BE49-F238E27FC236}">
                  <a16:creationId xmlns:a16="http://schemas.microsoft.com/office/drawing/2014/main" id="{F844B5FE-C2C4-6B2C-9F49-37ABBA39EC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6804" y="4453557"/>
              <a:ext cx="37717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  <a:latin typeface="Arial" panose="020B0604020202020204" pitchFamily="34" charset="0"/>
                </a:rPr>
                <a:t>n!</a:t>
              </a: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C321C6F7-1992-DA59-103C-2FEA06FF642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5373688"/>
            <a:ext cx="2173288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845E948-5E61-F1AF-DEC7-349BDBC0A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9500" y="6289675"/>
            <a:ext cx="20483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Correctness Analysis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55DF1FF8-EB96-377A-BE2D-6B0FA1D8E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Register your project groups</a:t>
            </a:r>
          </a:p>
        </p:txBody>
      </p:sp>
      <p:sp>
        <p:nvSpPr>
          <p:cNvPr id="22530" name="TextBox 1">
            <a:extLst>
              <a:ext uri="{FF2B5EF4-FFF2-40B4-BE49-F238E27FC236}">
                <a16:creationId xmlns:a16="http://schemas.microsoft.com/office/drawing/2014/main" id="{CB720799-6E52-9F86-BB91-33D939EFA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1213" y="1187450"/>
            <a:ext cx="46082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+mn-lt"/>
              </a:rPr>
              <a:t>Deadline: Friday, Sep 20, 11:59pm </a:t>
            </a:r>
          </a:p>
        </p:txBody>
      </p:sp>
      <p:pic>
        <p:nvPicPr>
          <p:cNvPr id="3" name="Picture 2" descr="A screenshot of a group&#10;&#10;Description automatically generated">
            <a:extLst>
              <a:ext uri="{FF2B5EF4-FFF2-40B4-BE49-F238E27FC236}">
                <a16:creationId xmlns:a16="http://schemas.microsoft.com/office/drawing/2014/main" id="{D34A156C-CE9A-E5A8-6CCC-AFE7324E1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741735"/>
            <a:ext cx="8229599" cy="51162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12872D1-B561-FD83-A6F1-4767CF93931C}"/>
              </a:ext>
            </a:extLst>
          </p:cNvPr>
          <p:cNvSpPr/>
          <p:nvPr/>
        </p:nvSpPr>
        <p:spPr>
          <a:xfrm>
            <a:off x="2308302" y="3289610"/>
            <a:ext cx="5408342" cy="1014761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If you miss this deadline then you will get a ZERO on the ENTIRE project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84DA9067-5D9B-B3B0-4FF2-AFCEC1260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Definition of Efficiency</a:t>
            </a:r>
          </a:p>
        </p:txBody>
      </p:sp>
      <p:sp>
        <p:nvSpPr>
          <p:cNvPr id="33794" name="TextBox 2">
            <a:extLst>
              <a:ext uri="{FF2B5EF4-FFF2-40B4-BE49-F238E27FC236}">
                <a16:creationId xmlns:a16="http://schemas.microsoft.com/office/drawing/2014/main" id="{07E37EB0-4F5B-7D0F-713D-4E98BCC7B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758950"/>
            <a:ext cx="72755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An algorithm is efficient if, when implemented, it runs quickly on real instances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5CB2CD-E197-AC9B-5DA2-B2DBDFDAED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941638"/>
            <a:ext cx="290335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>
                <a:latin typeface="+mn-lt"/>
              </a:rPr>
              <a:t>Implemented where?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738828-C3BB-D20A-D02E-68A2EE746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025" y="2538413"/>
            <a:ext cx="885825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60507B-AC3A-8833-7981-8283B123DF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75" y="2538413"/>
            <a:ext cx="1624013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E45C24-1852-53FA-5C6F-4CE59DBC30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888" y="2538413"/>
            <a:ext cx="240030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A3A8486-074A-B573-6A0B-C6036A269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5438" y="2941638"/>
            <a:ext cx="4730750" cy="492125"/>
          </a:xfrm>
          <a:prstGeom prst="rect">
            <a:avLst/>
          </a:prstGeom>
          <a:solidFill>
            <a:srgbClr val="FAC090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2400" dirty="0">
                <a:latin typeface="+mn-lt"/>
                <a:ea typeface="+mn-ea"/>
              </a:rPr>
              <a:t>Platform independent definition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2EAE31-5670-C933-0F71-C90407B29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621213"/>
            <a:ext cx="328173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>
                <a:latin typeface="+mn-lt"/>
              </a:rPr>
              <a:t>What are real instances?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F6DBE1-F79E-A76E-067C-F3A4A85C80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4678363"/>
            <a:ext cx="4046538" cy="492125"/>
          </a:xfrm>
          <a:prstGeom prst="rect">
            <a:avLst/>
          </a:prstGeom>
          <a:solidFill>
            <a:srgbClr val="FAC090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2600" dirty="0">
                <a:solidFill>
                  <a:srgbClr val="000000"/>
                </a:solidFill>
                <a:latin typeface="+mn-lt"/>
                <a:ea typeface="+mn-ea"/>
              </a:rPr>
              <a:t>Worst-case Inputs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959D85-EB88-A9DC-9534-863511189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937250"/>
            <a:ext cx="370793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>
                <a:latin typeface="+mn-lt"/>
              </a:rPr>
              <a:t>Efficient in terms of what?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E49FD0-89FD-3874-09D5-244F89AAD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5937250"/>
            <a:ext cx="4046538" cy="493713"/>
          </a:xfrm>
          <a:prstGeom prst="rect">
            <a:avLst/>
          </a:prstGeom>
          <a:solidFill>
            <a:srgbClr val="FAC090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2600" dirty="0">
                <a:solidFill>
                  <a:srgbClr val="000000"/>
                </a:solidFill>
                <a:latin typeface="+mn-lt"/>
                <a:ea typeface="+mn-ea"/>
              </a:rPr>
              <a:t>Input size </a:t>
            </a:r>
            <a:r>
              <a:rPr lang="en-US" sz="2600" dirty="0">
                <a:solidFill>
                  <a:srgbClr val="660066"/>
                </a:solidFill>
                <a:latin typeface="+mn-lt"/>
                <a:ea typeface="+mn-ea"/>
              </a:rPr>
              <a:t>N</a:t>
            </a:r>
          </a:p>
        </p:txBody>
      </p:sp>
      <p:sp>
        <p:nvSpPr>
          <p:cNvPr id="15" name="Cloud Callout 14">
            <a:extLst>
              <a:ext uri="{FF2B5EF4-FFF2-40B4-BE49-F238E27FC236}">
                <a16:creationId xmlns:a16="http://schemas.microsoft.com/office/drawing/2014/main" id="{15835FF0-64B8-1A73-9C0E-27B8C706C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1113" y="5308600"/>
            <a:ext cx="2984500" cy="628650"/>
          </a:xfrm>
          <a:prstGeom prst="cloudCallout">
            <a:avLst>
              <a:gd name="adj1" fmla="val -20833"/>
              <a:gd name="adj2" fmla="val 62500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660066"/>
                </a:solidFill>
                <a:latin typeface="+mn-lt"/>
                <a:ea typeface="+mn-ea"/>
              </a:rPr>
              <a:t>N = 2n</a:t>
            </a:r>
            <a:r>
              <a:rPr lang="en-US" baseline="30000" dirty="0">
                <a:solidFill>
                  <a:srgbClr val="660066"/>
                </a:solidFill>
                <a:latin typeface="+mn-lt"/>
                <a:ea typeface="+mn-ea"/>
              </a:rPr>
              <a:t>2</a:t>
            </a:r>
            <a:r>
              <a:rPr lang="en-US" dirty="0">
                <a:solidFill>
                  <a:srgbClr val="660066"/>
                </a:solidFill>
                <a:latin typeface="+mn-lt"/>
                <a:ea typeface="+mn-ea"/>
              </a:rPr>
              <a:t> </a:t>
            </a: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for SMP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1" grpId="0"/>
      <p:bldP spid="12" grpId="0" animBg="1"/>
      <p:bldP spid="13" grpId="0"/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96E48F44-8B07-C387-239F-E18D4B201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Definition-II</a:t>
            </a:r>
          </a:p>
        </p:txBody>
      </p:sp>
      <p:grpSp>
        <p:nvGrpSpPr>
          <p:cNvPr id="2" name="Group 45">
            <a:extLst>
              <a:ext uri="{FF2B5EF4-FFF2-40B4-BE49-F238E27FC236}">
                <a16:creationId xmlns:a16="http://schemas.microsoft.com/office/drawing/2014/main" id="{BF5EB73B-C88E-91C7-8AB6-602389A8EBDE}"/>
              </a:ext>
            </a:extLst>
          </p:cNvPr>
          <p:cNvGrpSpPr>
            <a:grpSpLocks/>
          </p:cNvGrpSpPr>
          <p:nvPr/>
        </p:nvGrpSpPr>
        <p:grpSpPr bwMode="auto">
          <a:xfrm>
            <a:off x="771525" y="1417638"/>
            <a:ext cx="3279775" cy="2857500"/>
            <a:chOff x="1291748" y="3656110"/>
            <a:chExt cx="1164812" cy="1166779"/>
          </a:xfrm>
        </p:grpSpPr>
        <p:pic>
          <p:nvPicPr>
            <p:cNvPr id="34821" name="Picture 41">
              <a:extLst>
                <a:ext uri="{FF2B5EF4-FFF2-40B4-BE49-F238E27FC236}">
                  <a16:creationId xmlns:a16="http://schemas.microsoft.com/office/drawing/2014/main" id="{09249B93-B04E-5F7C-5F4F-2B5416217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291748" y="3656110"/>
              <a:ext cx="1164812" cy="1166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2" name="TextBox 44">
              <a:extLst>
                <a:ext uri="{FF2B5EF4-FFF2-40B4-BE49-F238E27FC236}">
                  <a16:creationId xmlns:a16="http://schemas.microsoft.com/office/drawing/2014/main" id="{29BAB55F-FDD2-DC82-52BB-FAA8774B5F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6804" y="4453557"/>
              <a:ext cx="377177" cy="25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500">
                  <a:solidFill>
                    <a:schemeClr val="bg1"/>
                  </a:solidFill>
                  <a:latin typeface="Arial" panose="020B0604020202020204" pitchFamily="34" charset="0"/>
                </a:rPr>
                <a:t>n!</a:t>
              </a:r>
            </a:p>
          </p:txBody>
        </p:sp>
      </p:grpSp>
      <p:sp>
        <p:nvSpPr>
          <p:cNvPr id="34819" name="TextBox 5">
            <a:extLst>
              <a:ext uri="{FF2B5EF4-FFF2-40B4-BE49-F238E27FC236}">
                <a16:creationId xmlns:a16="http://schemas.microsoft.com/office/drawing/2014/main" id="{E9948D54-EAD8-0793-0D37-3C68F6C82F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2763" y="2519363"/>
            <a:ext cx="417601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>
                <a:latin typeface="+mn-lt"/>
              </a:rPr>
              <a:t>Analytically better than brute force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BDA844-4DA5-157A-663A-6117EC024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4063" y="5091113"/>
            <a:ext cx="5385192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900">
                <a:latin typeface="+mn-lt"/>
              </a:rPr>
              <a:t>How much better? By a factor of 2?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4D484455-7E9C-E550-4AF3-E8A7492C5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Definition-III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202755-A073-41E3-B5A8-E44C08710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88" y="1417638"/>
            <a:ext cx="3084512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Box 3">
            <a:extLst>
              <a:ext uri="{FF2B5EF4-FFF2-40B4-BE49-F238E27FC236}">
                <a16:creationId xmlns:a16="http://schemas.microsoft.com/office/drawing/2014/main" id="{B72F9030-E31C-072B-9DF9-3A7684967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779588"/>
            <a:ext cx="26597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Should scale with input size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64B8CB-FA44-4118-3339-A81C59826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57488"/>
            <a:ext cx="33896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If </a:t>
            </a:r>
            <a:r>
              <a:rPr lang="en-US" altLang="en-US" sz="1800">
                <a:solidFill>
                  <a:srgbClr val="660066"/>
                </a:solidFill>
                <a:latin typeface="+mn-lt"/>
              </a:rPr>
              <a:t>N</a:t>
            </a:r>
            <a:r>
              <a:rPr lang="en-US" altLang="en-US" sz="1800">
                <a:latin typeface="+mn-lt"/>
              </a:rPr>
              <a:t> increases by a constant factor,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  so should the measure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1D636A-CFD9-36EE-461D-541870FD4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900488"/>
            <a:ext cx="339035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>
                <a:latin typeface="+mn-lt"/>
              </a:rPr>
              <a:t>Polynomial running time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AA00E6-9EAC-1590-F371-30F55399C2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0525" y="3900488"/>
            <a:ext cx="4754563" cy="492125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At most </a:t>
            </a:r>
            <a:r>
              <a:rPr lang="en-US" dirty="0" err="1">
                <a:solidFill>
                  <a:srgbClr val="660066"/>
                </a:solidFill>
                <a:latin typeface="+mn-lt"/>
                <a:ea typeface="+mn-ea"/>
              </a:rPr>
              <a:t>c</a:t>
            </a:r>
            <a:r>
              <a:rPr lang="en-US" baseline="30000" dirty="0" err="1">
                <a:solidFill>
                  <a:srgbClr val="660066"/>
                </a:solidFill>
                <a:latin typeface="+mn-lt"/>
                <a:ea typeface="+mn-ea"/>
              </a:rPr>
              <a:t>.</a:t>
            </a:r>
            <a:r>
              <a:rPr lang="en-US" dirty="0" err="1">
                <a:solidFill>
                  <a:srgbClr val="660066"/>
                </a:solidFill>
                <a:latin typeface="+mn-lt"/>
                <a:ea typeface="+mn-ea"/>
              </a:rPr>
              <a:t>N</a:t>
            </a:r>
            <a:r>
              <a:rPr lang="en-US" baseline="30000" dirty="0" err="1">
                <a:solidFill>
                  <a:srgbClr val="660066"/>
                </a:solidFill>
                <a:latin typeface="+mn-lt"/>
                <a:ea typeface="+mn-ea"/>
              </a:rPr>
              <a:t>d</a:t>
            </a:r>
            <a:r>
              <a:rPr lang="en-US" dirty="0">
                <a:solidFill>
                  <a:srgbClr val="660066"/>
                </a:solidFill>
                <a:latin typeface="+mn-lt"/>
                <a:ea typeface="+mn-ea"/>
              </a:rPr>
              <a:t> </a:t>
            </a: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steps (</a:t>
            </a:r>
            <a:r>
              <a:rPr lang="en-US" dirty="0" err="1">
                <a:solidFill>
                  <a:srgbClr val="660066"/>
                </a:solidFill>
                <a:latin typeface="+mn-lt"/>
                <a:ea typeface="+mn-ea"/>
              </a:rPr>
              <a:t>c</a:t>
            </a:r>
            <a:r>
              <a:rPr lang="en-US" dirty="0">
                <a:solidFill>
                  <a:srgbClr val="660066"/>
                </a:solidFill>
                <a:latin typeface="+mn-lt"/>
                <a:ea typeface="+mn-ea"/>
              </a:rPr>
              <a:t>&gt;0</a:t>
            </a: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, </a:t>
            </a:r>
            <a:r>
              <a:rPr lang="en-US" dirty="0" err="1">
                <a:solidFill>
                  <a:srgbClr val="660066"/>
                </a:solidFill>
                <a:latin typeface="+mn-lt"/>
                <a:ea typeface="+mn-ea"/>
              </a:rPr>
              <a:t>d</a:t>
            </a:r>
            <a:r>
              <a:rPr lang="en-US" dirty="0">
                <a:solidFill>
                  <a:srgbClr val="660066"/>
                </a:solidFill>
                <a:latin typeface="+mn-lt"/>
                <a:ea typeface="+mn-ea"/>
              </a:rPr>
              <a:t>&gt;0</a:t>
            </a: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 absolute constants)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4F9DF1-52EA-CD94-53BE-BA05C3639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0525" y="4700588"/>
            <a:ext cx="34834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Step: </a:t>
            </a:r>
            <a:r>
              <a:rPr lang="ja-JP" altLang="en-US" sz="1800">
                <a:latin typeface="+mn-lt"/>
              </a:rPr>
              <a:t>“</a:t>
            </a:r>
            <a:r>
              <a:rPr lang="en-US" altLang="ja-JP" sz="1800">
                <a:latin typeface="+mn-lt"/>
              </a:rPr>
              <a:t>primitive computational step</a:t>
            </a:r>
            <a:r>
              <a:rPr lang="ja-JP" altLang="en-US" sz="1800">
                <a:latin typeface="+mn-lt"/>
              </a:rPr>
              <a:t>”</a:t>
            </a:r>
            <a:endParaRPr lang="en-US" altLang="en-US" sz="180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95E7F870-7105-A27E-F02B-FC467A3EF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More on polynomial time</a:t>
            </a:r>
          </a:p>
        </p:txBody>
      </p:sp>
      <p:sp>
        <p:nvSpPr>
          <p:cNvPr id="36866" name="TextBox 2">
            <a:extLst>
              <a:ext uri="{FF2B5EF4-FFF2-40B4-BE49-F238E27FC236}">
                <a16:creationId xmlns:a16="http://schemas.microsoft.com/office/drawing/2014/main" id="{79BF9E8F-F951-2D06-BD76-EF645119E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50" y="2312988"/>
            <a:ext cx="39469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+mn-lt"/>
              </a:rPr>
              <a:t>Problem centric tractability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62C8DB-5FD6-D077-17A5-E4427D21A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50" y="3429000"/>
            <a:ext cx="43123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Can talk about problems that are not efficient!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CEB5AA37-32DA-6239-FAA2-5504CA7BB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Asymptotic Analysis</a:t>
            </a:r>
          </a:p>
        </p:txBody>
      </p:sp>
      <p:pic>
        <p:nvPicPr>
          <p:cNvPr id="37890" name="Picture 2">
            <a:extLst>
              <a:ext uri="{FF2B5EF4-FFF2-40B4-BE49-F238E27FC236}">
                <a16:creationId xmlns:a16="http://schemas.microsoft.com/office/drawing/2014/main" id="{909CB8C2-ED20-5DB3-73E5-15CBC2BA68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784350"/>
            <a:ext cx="8128000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3">
            <a:extLst>
              <a:ext uri="{FF2B5EF4-FFF2-40B4-BE49-F238E27FC236}">
                <a16:creationId xmlns:a16="http://schemas.microsoft.com/office/drawing/2014/main" id="{AFFDCA75-39B8-9E65-B5DC-AEAF575AF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7075" y="5937250"/>
            <a:ext cx="2405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(http://xkcd.com/399/)</a:t>
            </a:r>
          </a:p>
        </p:txBody>
      </p:sp>
      <p:sp>
        <p:nvSpPr>
          <p:cNvPr id="37892" name="TextBox 4">
            <a:extLst>
              <a:ext uri="{FF2B5EF4-FFF2-40B4-BE49-F238E27FC236}">
                <a16:creationId xmlns:a16="http://schemas.microsoft.com/office/drawing/2014/main" id="{45F7B8F5-95E7-38CD-DEFD-2C0C4CC7A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2050" y="5492750"/>
            <a:ext cx="393075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>
                <a:latin typeface="+mn-lt"/>
              </a:rPr>
              <a:t>Travelling Salesman Problem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F23BB23C-326A-8CD5-EE21-726AF6A0B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Reading Assignment for today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6D022452-76BB-0559-7087-BA608A054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5631"/>
            <a:ext cx="9175792" cy="265594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7D565151-5015-CE56-4C30-B70018F6E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Which one is better?</a:t>
            </a:r>
          </a:p>
        </p:txBody>
      </p:sp>
      <p:pic>
        <p:nvPicPr>
          <p:cNvPr id="39938" name="Picture 2">
            <a:extLst>
              <a:ext uri="{FF2B5EF4-FFF2-40B4-BE49-F238E27FC236}">
                <a16:creationId xmlns:a16="http://schemas.microsoft.com/office/drawing/2014/main" id="{F9216EF1-2681-B895-7013-645B8D167D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5" y="1376363"/>
            <a:ext cx="6800850" cy="510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F15ECD22-CA7B-F32C-C426-09006B393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Now?</a:t>
            </a:r>
          </a:p>
        </p:txBody>
      </p:sp>
      <p:pic>
        <p:nvPicPr>
          <p:cNvPr id="40962" name="Picture 2">
            <a:extLst>
              <a:ext uri="{FF2B5EF4-FFF2-40B4-BE49-F238E27FC236}">
                <a16:creationId xmlns:a16="http://schemas.microsoft.com/office/drawing/2014/main" id="{BA350742-94EC-C344-3558-12797C4B91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38" y="1417638"/>
            <a:ext cx="6942137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8D2F5A7E-D475-492C-AEA3-347DAA8DF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And now?</a:t>
            </a:r>
          </a:p>
        </p:txBody>
      </p:sp>
      <p:pic>
        <p:nvPicPr>
          <p:cNvPr id="41986" name="Picture 2">
            <a:extLst>
              <a:ext uri="{FF2B5EF4-FFF2-40B4-BE49-F238E27FC236}">
                <a16:creationId xmlns:a16="http://schemas.microsoft.com/office/drawing/2014/main" id="{9F80B707-63D5-9ADA-6023-FFF7EE54E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417638"/>
            <a:ext cx="6659563" cy="499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9625E314-7777-4B8A-611D-9BE17EFAC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 actual run times</a:t>
            </a:r>
          </a:p>
        </p:txBody>
      </p:sp>
      <p:pic>
        <p:nvPicPr>
          <p:cNvPr id="43010" name="Picture 5">
            <a:extLst>
              <a:ext uri="{FF2B5EF4-FFF2-40B4-BE49-F238E27FC236}">
                <a16:creationId xmlns:a16="http://schemas.microsoft.com/office/drawing/2014/main" id="{4C57DF41-B039-1F24-A209-33EDE99E7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63" y="1754188"/>
            <a:ext cx="5646737" cy="423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8">
            <a:extLst>
              <a:ext uri="{FF2B5EF4-FFF2-40B4-BE49-F238E27FC236}">
                <a16:creationId xmlns:a16="http://schemas.microsoft.com/office/drawing/2014/main" id="{4F7F5CA8-F372-9BE4-03F8-8FF7A9F29977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2268538"/>
            <a:ext cx="1414463" cy="369887"/>
            <a:chOff x="457200" y="2268691"/>
            <a:chExt cx="1413917" cy="369332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6472406D-0A3A-2F0E-E88C-48B68F55D04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57200" y="2454149"/>
              <a:ext cx="975936" cy="951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43020" name="TextBox 7">
              <a:extLst>
                <a:ext uri="{FF2B5EF4-FFF2-40B4-BE49-F238E27FC236}">
                  <a16:creationId xmlns:a16="http://schemas.microsoft.com/office/drawing/2014/main" id="{C1FA058B-3A50-0088-B8C7-928CE95A0A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3940" y="2268691"/>
              <a:ext cx="37717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660066"/>
                  </a:solidFill>
                  <a:latin typeface="Arial" panose="020B0604020202020204" pitchFamily="34" charset="0"/>
                </a:rPr>
                <a:t>n!</a:t>
              </a:r>
            </a:p>
          </p:txBody>
        </p:sp>
      </p:grpSp>
      <p:grpSp>
        <p:nvGrpSpPr>
          <p:cNvPr id="3" name="Group 10">
            <a:extLst>
              <a:ext uri="{FF2B5EF4-FFF2-40B4-BE49-F238E27FC236}">
                <a16:creationId xmlns:a16="http://schemas.microsoft.com/office/drawing/2014/main" id="{4F4844C9-CE36-E33E-076D-2EDEB3F0C38A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2735263"/>
            <a:ext cx="1758950" cy="369887"/>
            <a:chOff x="457630" y="2735914"/>
            <a:chExt cx="1758996" cy="36933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8084479-BF91-3D34-31C9-FAADA499FA1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57630" y="2910277"/>
              <a:ext cx="976339" cy="11095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43018" name="TextBox 9">
              <a:extLst>
                <a:ext uri="{FF2B5EF4-FFF2-40B4-BE49-F238E27FC236}">
                  <a16:creationId xmlns:a16="http://schemas.microsoft.com/office/drawing/2014/main" id="{DF10AA8B-6DA2-25F3-C989-64CD922BB2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2863" y="2735914"/>
              <a:ext cx="78376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660066"/>
                  </a:solidFill>
                  <a:latin typeface="Arial" panose="020B0604020202020204" pitchFamily="34" charset="0"/>
                </a:rPr>
                <a:t>100n</a:t>
              </a:r>
              <a:r>
                <a:rPr lang="en-US" altLang="en-US" sz="1800" baseline="30000">
                  <a:solidFill>
                    <a:srgbClr val="660066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6" name="Group 12">
            <a:extLst>
              <a:ext uri="{FF2B5EF4-FFF2-40B4-BE49-F238E27FC236}">
                <a16:creationId xmlns:a16="http://schemas.microsoft.com/office/drawing/2014/main" id="{752CB1BB-2A6C-D258-C055-7BF00FEF3C86}"/>
              </a:ext>
            </a:extLst>
          </p:cNvPr>
          <p:cNvGrpSpPr>
            <a:grpSpLocks/>
          </p:cNvGrpSpPr>
          <p:nvPr/>
        </p:nvGrpSpPr>
        <p:grpSpPr bwMode="auto">
          <a:xfrm>
            <a:off x="468313" y="3170238"/>
            <a:ext cx="1406525" cy="369887"/>
            <a:chOff x="468915" y="3170570"/>
            <a:chExt cx="1405998" cy="369332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8E244E9-AFF1-39D2-A856-ACE20A578BB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68915" y="3376635"/>
              <a:ext cx="975946" cy="11095"/>
            </a:xfrm>
            <a:prstGeom prst="line">
              <a:avLst/>
            </a:prstGeom>
            <a:noFill/>
            <a:ln w="57150">
              <a:solidFill>
                <a:srgbClr val="3366FF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43016" name="TextBox 11">
              <a:extLst>
                <a:ext uri="{FF2B5EF4-FFF2-40B4-BE49-F238E27FC236}">
                  <a16:creationId xmlns:a16="http://schemas.microsoft.com/office/drawing/2014/main" id="{778C1E01-1605-D8FA-B0E4-3EBD0C3D33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6284" y="3170570"/>
              <a:ext cx="39862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660066"/>
                  </a:solidFill>
                  <a:latin typeface="Arial" panose="020B0604020202020204" pitchFamily="34" charset="0"/>
                </a:rPr>
                <a:t>n</a:t>
              </a:r>
              <a:r>
                <a:rPr lang="en-US" altLang="en-US" sz="1800" baseline="30000">
                  <a:solidFill>
                    <a:srgbClr val="660066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4" name="Cloud Callout 13">
            <a:extLst>
              <a:ext uri="{FF2B5EF4-FFF2-40B4-BE49-F238E27FC236}">
                <a16:creationId xmlns:a16="http://schemas.microsoft.com/office/drawing/2014/main" id="{55CB7595-96B5-D637-4ABF-4A144EE8B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921000"/>
            <a:ext cx="4200525" cy="1562100"/>
          </a:xfrm>
          <a:prstGeom prst="cloudCallout">
            <a:avLst>
              <a:gd name="adj1" fmla="val -15630"/>
              <a:gd name="adj2" fmla="val 43051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2800" dirty="0">
                <a:solidFill>
                  <a:schemeClr val="lt1"/>
                </a:solidFill>
                <a:latin typeface="+mn-lt"/>
                <a:ea typeface="+mn-ea"/>
              </a:rPr>
              <a:t>Asymptotic View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A5AE0-447A-D32D-9397-97FAEB5B3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Updating your Google form entry</a:t>
            </a:r>
          </a:p>
        </p:txBody>
      </p:sp>
      <p:pic>
        <p:nvPicPr>
          <p:cNvPr id="4" name="Picture 3" descr="A screenshot of a google form entry&#10;&#10;Description automatically generated">
            <a:extLst>
              <a:ext uri="{FF2B5EF4-FFF2-40B4-BE49-F238E27FC236}">
                <a16:creationId xmlns:a16="http://schemas.microsoft.com/office/drawing/2014/main" id="{2766261B-41E7-7BA4-3FA2-6D6FEB829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9310"/>
            <a:ext cx="9144000" cy="379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3561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531870AD-50B4-CDA1-8533-1B28B5F93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Asymptotic Notation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73900E-8863-474D-7126-CD890BA44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2182813"/>
            <a:ext cx="4560887" cy="341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C81404-F689-944E-9917-E45BAA00A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0" y="2508250"/>
            <a:ext cx="34798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500">
                <a:solidFill>
                  <a:srgbClr val="660066"/>
                </a:solidFill>
                <a:latin typeface="+mn-lt"/>
              </a:rPr>
              <a:t>≤</a:t>
            </a:r>
            <a:r>
              <a:rPr lang="en-US" altLang="en-US" sz="3500">
                <a:latin typeface="+mn-lt"/>
              </a:rPr>
              <a:t> is </a:t>
            </a:r>
            <a:r>
              <a:rPr lang="en-US" altLang="en-US" sz="3500">
                <a:solidFill>
                  <a:srgbClr val="660066"/>
                </a:solidFill>
                <a:latin typeface="+mn-lt"/>
              </a:rPr>
              <a:t>O</a:t>
            </a:r>
            <a:r>
              <a:rPr lang="en-US" altLang="en-US" sz="3500">
                <a:latin typeface="+mn-lt"/>
              </a:rPr>
              <a:t> with glasses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892D4F-8258-0E4D-4689-A3A84DC76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0" y="3333750"/>
            <a:ext cx="34798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500">
                <a:solidFill>
                  <a:srgbClr val="660066"/>
                </a:solidFill>
                <a:latin typeface="+mn-lt"/>
              </a:rPr>
              <a:t>≥</a:t>
            </a:r>
            <a:r>
              <a:rPr lang="en-US" altLang="en-US" sz="3500">
                <a:latin typeface="+mn-lt"/>
              </a:rPr>
              <a:t> is </a:t>
            </a:r>
            <a:r>
              <a:rPr lang="en-US" altLang="en-US" sz="3500">
                <a:solidFill>
                  <a:srgbClr val="660066"/>
                </a:solidFill>
                <a:latin typeface="+mn-lt"/>
              </a:rPr>
              <a:t>Ω</a:t>
            </a:r>
            <a:r>
              <a:rPr lang="en-US" altLang="en-US" sz="3500">
                <a:latin typeface="+mn-lt"/>
              </a:rPr>
              <a:t> with glasses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6502D9-66B9-94A5-AC4C-4CD5F7685B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0" y="4243388"/>
            <a:ext cx="3479800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500">
                <a:solidFill>
                  <a:srgbClr val="660066"/>
                </a:solidFill>
                <a:latin typeface="+mn-lt"/>
              </a:rPr>
              <a:t>=</a:t>
            </a:r>
            <a:r>
              <a:rPr lang="en-US" altLang="en-US" sz="3500">
                <a:latin typeface="+mn-lt"/>
              </a:rPr>
              <a:t> is </a:t>
            </a:r>
            <a:r>
              <a:rPr lang="en-US" altLang="en-US" sz="3500">
                <a:solidFill>
                  <a:srgbClr val="660066"/>
                </a:solidFill>
                <a:latin typeface="+mn-lt"/>
              </a:rPr>
              <a:t>Θ</a:t>
            </a:r>
            <a:r>
              <a:rPr lang="en-US" altLang="en-US" sz="3500">
                <a:latin typeface="+mn-lt"/>
              </a:rPr>
              <a:t> with glasses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58EB9828-B8F9-317D-D458-6D79FD250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Another view</a:t>
            </a:r>
          </a:p>
        </p:txBody>
      </p:sp>
      <p:pic>
        <p:nvPicPr>
          <p:cNvPr id="45058" name="Picture 2">
            <a:extLst>
              <a:ext uri="{FF2B5EF4-FFF2-40B4-BE49-F238E27FC236}">
                <a16:creationId xmlns:a16="http://schemas.microsoft.com/office/drawing/2014/main" id="{4113202F-F9AD-63CA-5208-1A85CFB02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2768600"/>
            <a:ext cx="635000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Box 3">
            <a:extLst>
              <a:ext uri="{FF2B5EF4-FFF2-40B4-BE49-F238E27FC236}">
                <a16:creationId xmlns:a16="http://schemas.microsoft.com/office/drawing/2014/main" id="{1AFC9576-D935-6BF3-FC4F-197E99C115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8663" y="4213225"/>
            <a:ext cx="35560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+mn-lt"/>
              </a:rPr>
              <a:t>© Aleksandra Patrzalek, 2012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3ED08560-7DF2-A3FC-B842-4705D3472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932756"/>
                </a:solidFill>
                <a:ea typeface="ＭＳ Ｐゴシック" panose="020B0600070205080204" pitchFamily="34" charset="-128"/>
              </a:rPr>
              <a:t>g(n) </a:t>
            </a:r>
            <a:r>
              <a:rPr lang="en-US" altLang="en-US">
                <a:ea typeface="ＭＳ Ｐゴシック" panose="020B0600070205080204" pitchFamily="34" charset="-128"/>
              </a:rPr>
              <a:t>is </a:t>
            </a:r>
            <a:r>
              <a:rPr lang="en-US" altLang="en-US">
                <a:solidFill>
                  <a:srgbClr val="932756"/>
                </a:solidFill>
                <a:ea typeface="ＭＳ Ｐゴシック" panose="020B0600070205080204" pitchFamily="34" charset="-128"/>
              </a:rPr>
              <a:t>O(f(n))</a:t>
            </a:r>
          </a:p>
        </p:txBody>
      </p:sp>
      <p:grpSp>
        <p:nvGrpSpPr>
          <p:cNvPr id="46082" name="Group 6">
            <a:extLst>
              <a:ext uri="{FF2B5EF4-FFF2-40B4-BE49-F238E27FC236}">
                <a16:creationId xmlns:a16="http://schemas.microsoft.com/office/drawing/2014/main" id="{6766F386-E9F8-DA4B-D5B5-6716CB734172}"/>
              </a:ext>
            </a:extLst>
          </p:cNvPr>
          <p:cNvGrpSpPr>
            <a:grpSpLocks/>
          </p:cNvGrpSpPr>
          <p:nvPr/>
        </p:nvGrpSpPr>
        <p:grpSpPr bwMode="auto">
          <a:xfrm>
            <a:off x="1801813" y="2117725"/>
            <a:ext cx="5389562" cy="3752850"/>
            <a:chOff x="1347707" y="1417639"/>
            <a:chExt cx="5390830" cy="3752588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AAB6D386-4AA2-B9B7-B3E5-3DDD8A573D9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-95098" y="3287582"/>
              <a:ext cx="3752588" cy="12703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14646BC6-3177-E140-EC68-37AC90B5B97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347707" y="4898784"/>
              <a:ext cx="5390830" cy="25398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8" name="Freeform 7">
            <a:extLst>
              <a:ext uri="{FF2B5EF4-FFF2-40B4-BE49-F238E27FC236}">
                <a16:creationId xmlns:a16="http://schemas.microsoft.com/office/drawing/2014/main" id="{8C69BE27-B647-9239-02FC-7DCB6017BDFA}"/>
              </a:ext>
            </a:extLst>
          </p:cNvPr>
          <p:cNvSpPr>
            <a:spLocks/>
          </p:cNvSpPr>
          <p:nvPr/>
        </p:nvSpPr>
        <p:spPr bwMode="auto">
          <a:xfrm>
            <a:off x="2241550" y="2605088"/>
            <a:ext cx="4743450" cy="2979737"/>
          </a:xfrm>
          <a:custGeom>
            <a:avLst/>
            <a:gdLst>
              <a:gd name="T0" fmla="*/ 0 w 4742894"/>
              <a:gd name="T1" fmla="*/ 2979737 h 2980330"/>
              <a:gd name="T2" fmla="*/ 1620031 w 4742894"/>
              <a:gd name="T3" fmla="*/ 2707674 h 2980330"/>
              <a:gd name="T4" fmla="*/ 1620031 w 4742894"/>
              <a:gd name="T5" fmla="*/ 2707674 h 2980330"/>
              <a:gd name="T6" fmla="*/ 2980856 w 4742894"/>
              <a:gd name="T7" fmla="*/ 2085816 h 2980330"/>
              <a:gd name="T8" fmla="*/ 4238000 w 4742894"/>
              <a:gd name="T9" fmla="*/ 868010 h 2980330"/>
              <a:gd name="T10" fmla="*/ 4743450 w 4742894"/>
              <a:gd name="T11" fmla="*/ 0 h 298033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742894" h="2980330">
                <a:moveTo>
                  <a:pt x="0" y="2980330"/>
                </a:moveTo>
                <a:lnTo>
                  <a:pt x="1619841" y="2708213"/>
                </a:lnTo>
                <a:cubicBezTo>
                  <a:pt x="1846619" y="2604549"/>
                  <a:pt x="2544230" y="2392903"/>
                  <a:pt x="2980507" y="2086231"/>
                </a:cubicBezTo>
                <a:cubicBezTo>
                  <a:pt x="3416784" y="1779559"/>
                  <a:pt x="3943772" y="1215888"/>
                  <a:pt x="4237503" y="868183"/>
                </a:cubicBezTo>
                <a:cubicBezTo>
                  <a:pt x="4531234" y="520478"/>
                  <a:pt x="4742894" y="0"/>
                  <a:pt x="4742894" y="0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46084" name="TextBox 8">
            <a:extLst>
              <a:ext uri="{FF2B5EF4-FFF2-40B4-BE49-F238E27FC236}">
                <a16:creationId xmlns:a16="http://schemas.microsoft.com/office/drawing/2014/main" id="{4B7E324E-FD86-ED48-5D5D-BE46BCC39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5000" y="2117725"/>
            <a:ext cx="5389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932756"/>
                </a:solidFill>
                <a:latin typeface="+mn-lt"/>
              </a:rPr>
              <a:t>g(n)</a:t>
            </a:r>
          </a:p>
        </p:txBody>
      </p:sp>
      <p:grpSp>
        <p:nvGrpSpPr>
          <p:cNvPr id="5" name="Group 12">
            <a:extLst>
              <a:ext uri="{FF2B5EF4-FFF2-40B4-BE49-F238E27FC236}">
                <a16:creationId xmlns:a16="http://schemas.microsoft.com/office/drawing/2014/main" id="{922F5142-BDCA-6AC9-AC9C-82838D329B2B}"/>
              </a:ext>
            </a:extLst>
          </p:cNvPr>
          <p:cNvGrpSpPr>
            <a:grpSpLocks/>
          </p:cNvGrpSpPr>
          <p:nvPr/>
        </p:nvGrpSpPr>
        <p:grpSpPr bwMode="auto">
          <a:xfrm>
            <a:off x="3722685" y="5481641"/>
            <a:ext cx="373820" cy="576516"/>
            <a:chOff x="3723294" y="5482010"/>
            <a:chExt cx="373977" cy="576914"/>
          </a:xfrm>
        </p:grpSpPr>
        <p:sp>
          <p:nvSpPr>
            <p:cNvPr id="46091" name="TextBox 9">
              <a:extLst>
                <a:ext uri="{FF2B5EF4-FFF2-40B4-BE49-F238E27FC236}">
                  <a16:creationId xmlns:a16="http://schemas.microsoft.com/office/drawing/2014/main" id="{FB124FA4-D739-3E5A-A460-2B6426CAAF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3294" y="5689337"/>
              <a:ext cx="373977" cy="369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latin typeface="+mn-lt"/>
                </a:rPr>
                <a:t>n</a:t>
              </a:r>
              <a:r>
                <a:rPr lang="en-US" altLang="en-US" sz="1800" baseline="-25000">
                  <a:latin typeface="+mn-lt"/>
                </a:rPr>
                <a:t>0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AE5E980-8BD1-4315-ADD5-52B1C6E6DC6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3755019" y="5623394"/>
              <a:ext cx="284358" cy="158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</p:grpSp>
      <p:grpSp>
        <p:nvGrpSpPr>
          <p:cNvPr id="7" name="Group 17">
            <a:extLst>
              <a:ext uri="{FF2B5EF4-FFF2-40B4-BE49-F238E27FC236}">
                <a16:creationId xmlns:a16="http://schemas.microsoft.com/office/drawing/2014/main" id="{F5D7DF17-21BF-9620-C819-4E925B9D85BA}"/>
              </a:ext>
            </a:extLst>
          </p:cNvPr>
          <p:cNvGrpSpPr>
            <a:grpSpLocks/>
          </p:cNvGrpSpPr>
          <p:nvPr/>
        </p:nvGrpSpPr>
        <p:grpSpPr bwMode="auto">
          <a:xfrm>
            <a:off x="2216150" y="1376363"/>
            <a:ext cx="6311359" cy="4208462"/>
            <a:chOff x="2215942" y="1376433"/>
            <a:chExt cx="6311562" cy="420844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82DF025-01C3-C806-A589-4CA4F13C97E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3605854" y="5188800"/>
              <a:ext cx="584198" cy="1587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prstDash val="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F107B634-C3C3-22F8-494E-99BAE9FBA3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5942" y="1746319"/>
              <a:ext cx="4756303" cy="3838561"/>
            </a:xfrm>
            <a:custGeom>
              <a:avLst/>
              <a:gdLst/>
              <a:ahLst/>
              <a:cxnLst/>
              <a:rect l="0" t="0" r="r" b="b"/>
              <a:pathLst>
                <a:path w="4755852" h="3839115">
                  <a:moveTo>
                    <a:pt x="0" y="3618830"/>
                  </a:moveTo>
                  <a:cubicBezTo>
                    <a:pt x="27605" y="3577425"/>
                    <a:pt x="24881" y="3576004"/>
                    <a:pt x="64794" y="3541082"/>
                  </a:cubicBezTo>
                  <a:cubicBezTo>
                    <a:pt x="85609" y="3522870"/>
                    <a:pt x="110029" y="3508807"/>
                    <a:pt x="129587" y="3489251"/>
                  </a:cubicBezTo>
                  <a:cubicBezTo>
                    <a:pt x="200759" y="3418083"/>
                    <a:pt x="92726" y="3475488"/>
                    <a:pt x="220298" y="3424461"/>
                  </a:cubicBezTo>
                  <a:cubicBezTo>
                    <a:pt x="254077" y="3390684"/>
                    <a:pt x="281108" y="3355184"/>
                    <a:pt x="323968" y="3333755"/>
                  </a:cubicBezTo>
                  <a:cubicBezTo>
                    <a:pt x="336186" y="3327647"/>
                    <a:pt x="349885" y="3325116"/>
                    <a:pt x="362844" y="3320797"/>
                  </a:cubicBezTo>
                  <a:cubicBezTo>
                    <a:pt x="375803" y="3325116"/>
                    <a:pt x="394943" y="3321895"/>
                    <a:pt x="401720" y="3333755"/>
                  </a:cubicBezTo>
                  <a:cubicBezTo>
                    <a:pt x="414756" y="3356566"/>
                    <a:pt x="406370" y="3386578"/>
                    <a:pt x="414679" y="3411503"/>
                  </a:cubicBezTo>
                  <a:cubicBezTo>
                    <a:pt x="419604" y="3426278"/>
                    <a:pt x="431958" y="3437419"/>
                    <a:pt x="440597" y="3450377"/>
                  </a:cubicBezTo>
                  <a:lnTo>
                    <a:pt x="466514" y="3528124"/>
                  </a:lnTo>
                  <a:cubicBezTo>
                    <a:pt x="470834" y="3541082"/>
                    <a:pt x="473364" y="3554781"/>
                    <a:pt x="479473" y="3566998"/>
                  </a:cubicBezTo>
                  <a:cubicBezTo>
                    <a:pt x="488112" y="3584275"/>
                    <a:pt x="497780" y="3601075"/>
                    <a:pt x="505390" y="3618830"/>
                  </a:cubicBezTo>
                  <a:cubicBezTo>
                    <a:pt x="510771" y="3631385"/>
                    <a:pt x="512240" y="3645487"/>
                    <a:pt x="518349" y="3657704"/>
                  </a:cubicBezTo>
                  <a:cubicBezTo>
                    <a:pt x="525314" y="3671633"/>
                    <a:pt x="537941" y="3682347"/>
                    <a:pt x="544266" y="3696578"/>
                  </a:cubicBezTo>
                  <a:cubicBezTo>
                    <a:pt x="555361" y="3721541"/>
                    <a:pt x="561545" y="3748410"/>
                    <a:pt x="570184" y="3774326"/>
                  </a:cubicBezTo>
                  <a:cubicBezTo>
                    <a:pt x="574504" y="3787284"/>
                    <a:pt x="573483" y="3803542"/>
                    <a:pt x="583142" y="3813200"/>
                  </a:cubicBezTo>
                  <a:lnTo>
                    <a:pt x="609060" y="3839115"/>
                  </a:lnTo>
                  <a:cubicBezTo>
                    <a:pt x="634977" y="3826157"/>
                    <a:pt x="667561" y="3821898"/>
                    <a:pt x="686812" y="3800242"/>
                  </a:cubicBezTo>
                  <a:cubicBezTo>
                    <a:pt x="704962" y="3779825"/>
                    <a:pt x="702584" y="3747858"/>
                    <a:pt x="712730" y="3722494"/>
                  </a:cubicBezTo>
                  <a:cubicBezTo>
                    <a:pt x="719904" y="3704559"/>
                    <a:pt x="730008" y="3687939"/>
                    <a:pt x="738647" y="3670662"/>
                  </a:cubicBezTo>
                  <a:cubicBezTo>
                    <a:pt x="751632" y="3579772"/>
                    <a:pt x="753403" y="3571167"/>
                    <a:pt x="764565" y="3476293"/>
                  </a:cubicBezTo>
                  <a:cubicBezTo>
                    <a:pt x="769135" y="3437448"/>
                    <a:pt x="771575" y="3398329"/>
                    <a:pt x="777523" y="3359671"/>
                  </a:cubicBezTo>
                  <a:cubicBezTo>
                    <a:pt x="780231" y="3342069"/>
                    <a:pt x="786989" y="3325302"/>
                    <a:pt x="790482" y="3307839"/>
                  </a:cubicBezTo>
                  <a:cubicBezTo>
                    <a:pt x="795635" y="3282076"/>
                    <a:pt x="793683" y="3254485"/>
                    <a:pt x="803441" y="3230091"/>
                  </a:cubicBezTo>
                  <a:cubicBezTo>
                    <a:pt x="824751" y="3176819"/>
                    <a:pt x="843753" y="3182294"/>
                    <a:pt x="881193" y="3152344"/>
                  </a:cubicBezTo>
                  <a:cubicBezTo>
                    <a:pt x="890733" y="3144712"/>
                    <a:pt x="898472" y="3135067"/>
                    <a:pt x="907111" y="3126428"/>
                  </a:cubicBezTo>
                  <a:cubicBezTo>
                    <a:pt x="915750" y="3139386"/>
                    <a:pt x="926063" y="3151373"/>
                    <a:pt x="933028" y="3165302"/>
                  </a:cubicBezTo>
                  <a:cubicBezTo>
                    <a:pt x="939137" y="3177519"/>
                    <a:pt x="940606" y="3191621"/>
                    <a:pt x="945987" y="3204175"/>
                  </a:cubicBezTo>
                  <a:cubicBezTo>
                    <a:pt x="953597" y="3221930"/>
                    <a:pt x="963265" y="3238730"/>
                    <a:pt x="971904" y="3256007"/>
                  </a:cubicBezTo>
                  <a:cubicBezTo>
                    <a:pt x="980813" y="3300549"/>
                    <a:pt x="985620" y="3329924"/>
                    <a:pt x="997822" y="3372629"/>
                  </a:cubicBezTo>
                  <a:cubicBezTo>
                    <a:pt x="1001575" y="3385762"/>
                    <a:pt x="1005399" y="3398949"/>
                    <a:pt x="1010780" y="3411503"/>
                  </a:cubicBezTo>
                  <a:cubicBezTo>
                    <a:pt x="1030508" y="3457532"/>
                    <a:pt x="1036589" y="3463171"/>
                    <a:pt x="1062615" y="3502209"/>
                  </a:cubicBezTo>
                  <a:cubicBezTo>
                    <a:pt x="1089585" y="3610080"/>
                    <a:pt x="1056746" y="3503428"/>
                    <a:pt x="1101491" y="3592914"/>
                  </a:cubicBezTo>
                  <a:cubicBezTo>
                    <a:pt x="1155138" y="3700203"/>
                    <a:pt x="1066096" y="3559263"/>
                    <a:pt x="1140368" y="3670662"/>
                  </a:cubicBezTo>
                  <a:cubicBezTo>
                    <a:pt x="1165594" y="3746341"/>
                    <a:pt x="1133588" y="3676840"/>
                    <a:pt x="1192203" y="3735452"/>
                  </a:cubicBezTo>
                  <a:cubicBezTo>
                    <a:pt x="1203216" y="3746464"/>
                    <a:pt x="1204913" y="3766072"/>
                    <a:pt x="1218120" y="3774326"/>
                  </a:cubicBezTo>
                  <a:cubicBezTo>
                    <a:pt x="1241287" y="3788805"/>
                    <a:pt x="1295872" y="3800242"/>
                    <a:pt x="1295872" y="3800242"/>
                  </a:cubicBezTo>
                  <a:cubicBezTo>
                    <a:pt x="1343387" y="3795923"/>
                    <a:pt x="1391766" y="3797280"/>
                    <a:pt x="1438418" y="3787284"/>
                  </a:cubicBezTo>
                  <a:cubicBezTo>
                    <a:pt x="1482398" y="3777860"/>
                    <a:pt x="1476509" y="3749196"/>
                    <a:pt x="1503212" y="3722494"/>
                  </a:cubicBezTo>
                  <a:cubicBezTo>
                    <a:pt x="1514225" y="3711482"/>
                    <a:pt x="1529926" y="3706307"/>
                    <a:pt x="1542088" y="3696578"/>
                  </a:cubicBezTo>
                  <a:cubicBezTo>
                    <a:pt x="1551628" y="3688946"/>
                    <a:pt x="1560374" y="3680202"/>
                    <a:pt x="1568006" y="3670662"/>
                  </a:cubicBezTo>
                  <a:cubicBezTo>
                    <a:pt x="1577735" y="3658501"/>
                    <a:pt x="1582202" y="3642043"/>
                    <a:pt x="1593923" y="3631788"/>
                  </a:cubicBezTo>
                  <a:cubicBezTo>
                    <a:pt x="1617365" y="3611277"/>
                    <a:pt x="1649649" y="3601980"/>
                    <a:pt x="1671675" y="3579956"/>
                  </a:cubicBezTo>
                  <a:cubicBezTo>
                    <a:pt x="1734255" y="3517381"/>
                    <a:pt x="1658120" y="3596898"/>
                    <a:pt x="1723510" y="3515167"/>
                  </a:cubicBezTo>
                  <a:cubicBezTo>
                    <a:pt x="1797364" y="3422856"/>
                    <a:pt x="1695584" y="3570015"/>
                    <a:pt x="1775345" y="3450377"/>
                  </a:cubicBezTo>
                  <a:cubicBezTo>
                    <a:pt x="1794929" y="3372046"/>
                    <a:pt x="1782673" y="3415435"/>
                    <a:pt x="1814221" y="3320797"/>
                  </a:cubicBezTo>
                  <a:lnTo>
                    <a:pt x="1827180" y="3281923"/>
                  </a:lnTo>
                  <a:cubicBezTo>
                    <a:pt x="1847570" y="3139209"/>
                    <a:pt x="1835120" y="3221328"/>
                    <a:pt x="1866056" y="3035722"/>
                  </a:cubicBezTo>
                  <a:cubicBezTo>
                    <a:pt x="1871034" y="3005858"/>
                    <a:pt x="1876023" y="2951001"/>
                    <a:pt x="1891974" y="2919100"/>
                  </a:cubicBezTo>
                  <a:cubicBezTo>
                    <a:pt x="1898939" y="2905171"/>
                    <a:pt x="1904684" y="2888480"/>
                    <a:pt x="1917891" y="2880226"/>
                  </a:cubicBezTo>
                  <a:cubicBezTo>
                    <a:pt x="1941058" y="2865748"/>
                    <a:pt x="1995643" y="2854311"/>
                    <a:pt x="1995643" y="2854311"/>
                  </a:cubicBezTo>
                  <a:cubicBezTo>
                    <a:pt x="2030200" y="2862949"/>
                    <a:pt x="2063693" y="2880226"/>
                    <a:pt x="2099313" y="2880226"/>
                  </a:cubicBezTo>
                  <a:cubicBezTo>
                    <a:pt x="2183806" y="2880226"/>
                    <a:pt x="2226925" y="2863608"/>
                    <a:pt x="2293694" y="2841353"/>
                  </a:cubicBezTo>
                  <a:cubicBezTo>
                    <a:pt x="2289374" y="2798160"/>
                    <a:pt x="2277130" y="2755032"/>
                    <a:pt x="2280735" y="2711773"/>
                  </a:cubicBezTo>
                  <a:cubicBezTo>
                    <a:pt x="2281750" y="2699598"/>
                    <a:pt x="2294478" y="2686872"/>
                    <a:pt x="2306653" y="2685857"/>
                  </a:cubicBezTo>
                  <a:cubicBezTo>
                    <a:pt x="2453074" y="2673656"/>
                    <a:pt x="2600384" y="2677218"/>
                    <a:pt x="2747249" y="2672899"/>
                  </a:cubicBezTo>
                  <a:cubicBezTo>
                    <a:pt x="2768847" y="2651302"/>
                    <a:pt x="2798383" y="2635427"/>
                    <a:pt x="2812043" y="2608109"/>
                  </a:cubicBezTo>
                  <a:cubicBezTo>
                    <a:pt x="2820682" y="2590832"/>
                    <a:pt x="2830787" y="2574213"/>
                    <a:pt x="2837961" y="2556278"/>
                  </a:cubicBezTo>
                  <a:cubicBezTo>
                    <a:pt x="2848107" y="2530914"/>
                    <a:pt x="2855239" y="2504446"/>
                    <a:pt x="2863878" y="2478530"/>
                  </a:cubicBezTo>
                  <a:cubicBezTo>
                    <a:pt x="2887813" y="2406729"/>
                    <a:pt x="2883686" y="2424475"/>
                    <a:pt x="2902754" y="2310076"/>
                  </a:cubicBezTo>
                  <a:cubicBezTo>
                    <a:pt x="2907074" y="2284160"/>
                    <a:pt x="2912240" y="2258372"/>
                    <a:pt x="2915713" y="2232329"/>
                  </a:cubicBezTo>
                  <a:cubicBezTo>
                    <a:pt x="2920883" y="2193559"/>
                    <a:pt x="2923820" y="2154518"/>
                    <a:pt x="2928672" y="2115707"/>
                  </a:cubicBezTo>
                  <a:cubicBezTo>
                    <a:pt x="2932460" y="2085401"/>
                    <a:pt x="2936322" y="2055079"/>
                    <a:pt x="2941630" y="2025001"/>
                  </a:cubicBezTo>
                  <a:cubicBezTo>
                    <a:pt x="2949285" y="1981623"/>
                    <a:pt x="2967548" y="1895422"/>
                    <a:pt x="2967548" y="1895422"/>
                  </a:cubicBezTo>
                  <a:cubicBezTo>
                    <a:pt x="3019383" y="1908380"/>
                    <a:pt x="3085271" y="1896515"/>
                    <a:pt x="3123053" y="1934295"/>
                  </a:cubicBezTo>
                  <a:cubicBezTo>
                    <a:pt x="3136012" y="1947253"/>
                    <a:pt x="3146681" y="1963004"/>
                    <a:pt x="3161929" y="1973169"/>
                  </a:cubicBezTo>
                  <a:cubicBezTo>
                    <a:pt x="3173295" y="1980746"/>
                    <a:pt x="3188587" y="1980019"/>
                    <a:pt x="3200805" y="1986127"/>
                  </a:cubicBezTo>
                  <a:cubicBezTo>
                    <a:pt x="3214735" y="1993092"/>
                    <a:pt x="3226722" y="2003404"/>
                    <a:pt x="3239681" y="2012043"/>
                  </a:cubicBezTo>
                  <a:cubicBezTo>
                    <a:pt x="3355127" y="1935083"/>
                    <a:pt x="3205284" y="2049227"/>
                    <a:pt x="3304475" y="1765842"/>
                  </a:cubicBezTo>
                  <a:cubicBezTo>
                    <a:pt x="3318540" y="1725659"/>
                    <a:pt x="3420849" y="1718372"/>
                    <a:pt x="3447021" y="1714010"/>
                  </a:cubicBezTo>
                  <a:cubicBezTo>
                    <a:pt x="3468619" y="1705371"/>
                    <a:pt x="3489534" y="1694778"/>
                    <a:pt x="3511814" y="1688094"/>
                  </a:cubicBezTo>
                  <a:cubicBezTo>
                    <a:pt x="3534452" y="1681303"/>
                    <a:pt x="3635905" y="1665254"/>
                    <a:pt x="3654360" y="1662178"/>
                  </a:cubicBezTo>
                  <a:cubicBezTo>
                    <a:pt x="3708565" y="1526679"/>
                    <a:pt x="3648387" y="1671909"/>
                    <a:pt x="3745071" y="1467809"/>
                  </a:cubicBezTo>
                  <a:cubicBezTo>
                    <a:pt x="3763283" y="1429364"/>
                    <a:pt x="3777880" y="1389236"/>
                    <a:pt x="3796906" y="1351187"/>
                  </a:cubicBezTo>
                  <a:cubicBezTo>
                    <a:pt x="3808170" y="1328660"/>
                    <a:pt x="3825359" y="1309325"/>
                    <a:pt x="3835782" y="1286397"/>
                  </a:cubicBezTo>
                  <a:cubicBezTo>
                    <a:pt x="3853311" y="1247836"/>
                    <a:pt x="3864215" y="1198591"/>
                    <a:pt x="3874659" y="1156818"/>
                  </a:cubicBezTo>
                  <a:cubicBezTo>
                    <a:pt x="3872070" y="1138697"/>
                    <a:pt x="3865857" y="1056579"/>
                    <a:pt x="3848741" y="1027238"/>
                  </a:cubicBezTo>
                  <a:cubicBezTo>
                    <a:pt x="3825198" y="986882"/>
                    <a:pt x="3796906" y="949491"/>
                    <a:pt x="3770989" y="910617"/>
                  </a:cubicBezTo>
                  <a:cubicBezTo>
                    <a:pt x="3760273" y="894545"/>
                    <a:pt x="3754655" y="875557"/>
                    <a:pt x="3745071" y="858785"/>
                  </a:cubicBezTo>
                  <a:cubicBezTo>
                    <a:pt x="3737344" y="845263"/>
                    <a:pt x="3726119" y="833840"/>
                    <a:pt x="3719154" y="819911"/>
                  </a:cubicBezTo>
                  <a:cubicBezTo>
                    <a:pt x="3701921" y="785447"/>
                    <a:pt x="3701055" y="714962"/>
                    <a:pt x="3654360" y="703289"/>
                  </a:cubicBezTo>
                  <a:cubicBezTo>
                    <a:pt x="3637082" y="698970"/>
                    <a:pt x="3619940" y="694063"/>
                    <a:pt x="3602525" y="690331"/>
                  </a:cubicBezTo>
                  <a:cubicBezTo>
                    <a:pt x="3559452" y="681102"/>
                    <a:pt x="3514729" y="678345"/>
                    <a:pt x="3472938" y="664415"/>
                  </a:cubicBezTo>
                  <a:cubicBezTo>
                    <a:pt x="3409135" y="643149"/>
                    <a:pt x="3447536" y="653702"/>
                    <a:pt x="3356310" y="638500"/>
                  </a:cubicBezTo>
                  <a:cubicBezTo>
                    <a:pt x="3373588" y="634181"/>
                    <a:pt x="3391468" y="631795"/>
                    <a:pt x="3408144" y="625542"/>
                  </a:cubicBezTo>
                  <a:cubicBezTo>
                    <a:pt x="3426232" y="618759"/>
                    <a:pt x="3441238" y="604311"/>
                    <a:pt x="3459979" y="599626"/>
                  </a:cubicBezTo>
                  <a:cubicBezTo>
                    <a:pt x="3493765" y="591180"/>
                    <a:pt x="3529228" y="591963"/>
                    <a:pt x="3563649" y="586668"/>
                  </a:cubicBezTo>
                  <a:cubicBezTo>
                    <a:pt x="3760133" y="556442"/>
                    <a:pt x="3405945" y="588542"/>
                    <a:pt x="3822824" y="560752"/>
                  </a:cubicBezTo>
                  <a:cubicBezTo>
                    <a:pt x="3846480" y="543011"/>
                    <a:pt x="3933267" y="476427"/>
                    <a:pt x="3952411" y="470046"/>
                  </a:cubicBezTo>
                  <a:lnTo>
                    <a:pt x="3991287" y="457088"/>
                  </a:lnTo>
                  <a:cubicBezTo>
                    <a:pt x="4008565" y="444130"/>
                    <a:pt x="4026724" y="432269"/>
                    <a:pt x="4043122" y="418214"/>
                  </a:cubicBezTo>
                  <a:cubicBezTo>
                    <a:pt x="4057036" y="406288"/>
                    <a:pt x="4064612" y="385135"/>
                    <a:pt x="4081998" y="379340"/>
                  </a:cubicBezTo>
                  <a:cubicBezTo>
                    <a:pt x="4226764" y="331087"/>
                    <a:pt x="4247745" y="351376"/>
                    <a:pt x="4367090" y="327509"/>
                  </a:cubicBezTo>
                  <a:cubicBezTo>
                    <a:pt x="4448446" y="311239"/>
                    <a:pt x="4474408" y="300377"/>
                    <a:pt x="4548512" y="275677"/>
                  </a:cubicBezTo>
                  <a:lnTo>
                    <a:pt x="4587388" y="262719"/>
                  </a:lnTo>
                  <a:cubicBezTo>
                    <a:pt x="4596027" y="210887"/>
                    <a:pt x="4596688" y="157073"/>
                    <a:pt x="4613306" y="107223"/>
                  </a:cubicBezTo>
                  <a:cubicBezTo>
                    <a:pt x="4631145" y="53709"/>
                    <a:pt x="4665011" y="18406"/>
                    <a:pt x="4716976" y="3560"/>
                  </a:cubicBezTo>
                  <a:cubicBezTo>
                    <a:pt x="4729436" y="0"/>
                    <a:pt x="4742893" y="3560"/>
                    <a:pt x="4755852" y="3560"/>
                  </a:cubicBezTo>
                </a:path>
              </a:pathLst>
            </a:custGeom>
            <a:noFill/>
            <a:ln w="5715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6090" name="TextBox 16">
              <a:extLst>
                <a:ext uri="{FF2B5EF4-FFF2-40B4-BE49-F238E27FC236}">
                  <a16:creationId xmlns:a16="http://schemas.microsoft.com/office/drawing/2014/main" id="{54CC6EC6-652A-E17B-F6B6-BE6DADA222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45807" y="1376433"/>
              <a:ext cx="1981697" cy="369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932756"/>
                  </a:solidFill>
                  <a:latin typeface="+mn-lt"/>
                </a:rPr>
                <a:t>c*f(n) </a:t>
              </a:r>
              <a:r>
                <a:rPr lang="en-US" altLang="en-US" sz="1800">
                  <a:latin typeface="+mn-lt"/>
                </a:rPr>
                <a:t>for some </a:t>
              </a:r>
              <a:r>
                <a:rPr lang="en-US" altLang="en-US" sz="1800">
                  <a:solidFill>
                    <a:srgbClr val="932756"/>
                  </a:solidFill>
                  <a:latin typeface="+mn-lt"/>
                </a:rPr>
                <a:t>c&gt;0</a:t>
              </a:r>
            </a:p>
          </p:txBody>
        </p:sp>
      </p:grpSp>
      <p:sp>
        <p:nvSpPr>
          <p:cNvPr id="46087" name="TextBox 18">
            <a:extLst>
              <a:ext uri="{FF2B5EF4-FFF2-40B4-BE49-F238E27FC236}">
                <a16:creationId xmlns:a16="http://schemas.microsoft.com/office/drawing/2014/main" id="{34216833-8348-46AC-30BA-FCCA1126A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6288" y="5400675"/>
            <a:ext cx="312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E772FA4C-B947-9025-1BEB-9C5ACAF19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932756"/>
                </a:solidFill>
                <a:ea typeface="ＭＳ Ｐゴシック" panose="020B0600070205080204" pitchFamily="34" charset="-128"/>
              </a:rPr>
              <a:t>g(n) </a:t>
            </a:r>
            <a:r>
              <a:rPr lang="en-US" altLang="en-US">
                <a:ea typeface="ＭＳ Ｐゴシック" panose="020B0600070205080204" pitchFamily="34" charset="-128"/>
              </a:rPr>
              <a:t>is </a:t>
            </a:r>
            <a:r>
              <a:rPr lang="en-US" altLang="en-US">
                <a:solidFill>
                  <a:srgbClr val="932756"/>
                </a:solidFill>
                <a:ea typeface="ＭＳ Ｐゴシック" panose="020B0600070205080204" pitchFamily="34" charset="-128"/>
              </a:rPr>
              <a:t>Ω(f(n))</a:t>
            </a:r>
          </a:p>
        </p:txBody>
      </p:sp>
      <p:grpSp>
        <p:nvGrpSpPr>
          <p:cNvPr id="47106" name="Group 6">
            <a:extLst>
              <a:ext uri="{FF2B5EF4-FFF2-40B4-BE49-F238E27FC236}">
                <a16:creationId xmlns:a16="http://schemas.microsoft.com/office/drawing/2014/main" id="{5E97DBA3-796A-AD8D-2272-AE279F6856D6}"/>
              </a:ext>
            </a:extLst>
          </p:cNvPr>
          <p:cNvGrpSpPr>
            <a:grpSpLocks/>
          </p:cNvGrpSpPr>
          <p:nvPr/>
        </p:nvGrpSpPr>
        <p:grpSpPr bwMode="auto">
          <a:xfrm>
            <a:off x="1801813" y="2117725"/>
            <a:ext cx="5389562" cy="3752850"/>
            <a:chOff x="1347707" y="1417639"/>
            <a:chExt cx="5390830" cy="3752588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51987EBA-572C-30C3-3EE5-94B68FA9D65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-95098" y="3287582"/>
              <a:ext cx="3752588" cy="12703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65C4483D-DE92-2DC8-525B-555CA7C3E60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347707" y="4898784"/>
              <a:ext cx="5390830" cy="25398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8" name="Freeform 7">
            <a:extLst>
              <a:ext uri="{FF2B5EF4-FFF2-40B4-BE49-F238E27FC236}">
                <a16:creationId xmlns:a16="http://schemas.microsoft.com/office/drawing/2014/main" id="{0E35CE8A-2BB8-D6F0-8435-A1886370407E}"/>
              </a:ext>
            </a:extLst>
          </p:cNvPr>
          <p:cNvSpPr>
            <a:spLocks/>
          </p:cNvSpPr>
          <p:nvPr/>
        </p:nvSpPr>
        <p:spPr bwMode="auto">
          <a:xfrm>
            <a:off x="2241550" y="2605088"/>
            <a:ext cx="4743450" cy="2979737"/>
          </a:xfrm>
          <a:custGeom>
            <a:avLst/>
            <a:gdLst>
              <a:gd name="T0" fmla="*/ 0 w 4742894"/>
              <a:gd name="T1" fmla="*/ 2979737 h 2980330"/>
              <a:gd name="T2" fmla="*/ 1620031 w 4742894"/>
              <a:gd name="T3" fmla="*/ 2707674 h 2980330"/>
              <a:gd name="T4" fmla="*/ 1620031 w 4742894"/>
              <a:gd name="T5" fmla="*/ 2707674 h 2980330"/>
              <a:gd name="T6" fmla="*/ 2980856 w 4742894"/>
              <a:gd name="T7" fmla="*/ 2085816 h 2980330"/>
              <a:gd name="T8" fmla="*/ 4238000 w 4742894"/>
              <a:gd name="T9" fmla="*/ 868010 h 2980330"/>
              <a:gd name="T10" fmla="*/ 4743450 w 4742894"/>
              <a:gd name="T11" fmla="*/ 0 h 298033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742894" h="2980330">
                <a:moveTo>
                  <a:pt x="0" y="2980330"/>
                </a:moveTo>
                <a:lnTo>
                  <a:pt x="1619841" y="2708213"/>
                </a:lnTo>
                <a:cubicBezTo>
                  <a:pt x="1846619" y="2604549"/>
                  <a:pt x="2544230" y="2392903"/>
                  <a:pt x="2980507" y="2086231"/>
                </a:cubicBezTo>
                <a:cubicBezTo>
                  <a:pt x="3416784" y="1779559"/>
                  <a:pt x="3943772" y="1215888"/>
                  <a:pt x="4237503" y="868183"/>
                </a:cubicBezTo>
                <a:cubicBezTo>
                  <a:pt x="4531234" y="520478"/>
                  <a:pt x="4742894" y="0"/>
                  <a:pt x="4742894" y="0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47108" name="TextBox 8">
            <a:extLst>
              <a:ext uri="{FF2B5EF4-FFF2-40B4-BE49-F238E27FC236}">
                <a16:creationId xmlns:a16="http://schemas.microsoft.com/office/drawing/2014/main" id="{14163ED6-D1C4-012B-1D58-4C400D4DB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5000" y="2117725"/>
            <a:ext cx="5389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932756"/>
                </a:solidFill>
                <a:latin typeface="+mn-lt"/>
              </a:rPr>
              <a:t>g(n)</a:t>
            </a:r>
          </a:p>
        </p:txBody>
      </p:sp>
      <p:grpSp>
        <p:nvGrpSpPr>
          <p:cNvPr id="5" name="Group 12">
            <a:extLst>
              <a:ext uri="{FF2B5EF4-FFF2-40B4-BE49-F238E27FC236}">
                <a16:creationId xmlns:a16="http://schemas.microsoft.com/office/drawing/2014/main" id="{73D2630E-7B3B-F8D7-51E5-6C49FABA44DB}"/>
              </a:ext>
            </a:extLst>
          </p:cNvPr>
          <p:cNvGrpSpPr>
            <a:grpSpLocks/>
          </p:cNvGrpSpPr>
          <p:nvPr/>
        </p:nvGrpSpPr>
        <p:grpSpPr bwMode="auto">
          <a:xfrm>
            <a:off x="3722685" y="5481641"/>
            <a:ext cx="373820" cy="576516"/>
            <a:chOff x="3723294" y="5482010"/>
            <a:chExt cx="373977" cy="576914"/>
          </a:xfrm>
        </p:grpSpPr>
        <p:sp>
          <p:nvSpPr>
            <p:cNvPr id="47115" name="TextBox 9">
              <a:extLst>
                <a:ext uri="{FF2B5EF4-FFF2-40B4-BE49-F238E27FC236}">
                  <a16:creationId xmlns:a16="http://schemas.microsoft.com/office/drawing/2014/main" id="{04EE8AB3-2818-8F0E-470A-7CB44C3FC9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3294" y="5689337"/>
              <a:ext cx="373977" cy="369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latin typeface="+mn-lt"/>
                </a:rPr>
                <a:t>n</a:t>
              </a:r>
              <a:r>
                <a:rPr lang="en-US" altLang="en-US" sz="1800" baseline="-25000">
                  <a:latin typeface="+mn-lt"/>
                </a:rPr>
                <a:t>1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82AFCB8-A326-83B2-E180-EC813AE87AF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3755019" y="5623394"/>
              <a:ext cx="284358" cy="158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47110" name="TextBox 18">
            <a:extLst>
              <a:ext uri="{FF2B5EF4-FFF2-40B4-BE49-F238E27FC236}">
                <a16:creationId xmlns:a16="http://schemas.microsoft.com/office/drawing/2014/main" id="{F0EB85B8-5099-4370-91A3-4ACA9E430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6288" y="5400675"/>
            <a:ext cx="312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n</a:t>
            </a:r>
          </a:p>
        </p:txBody>
      </p:sp>
      <p:grpSp>
        <p:nvGrpSpPr>
          <p:cNvPr id="7" name="Group 19">
            <a:extLst>
              <a:ext uri="{FF2B5EF4-FFF2-40B4-BE49-F238E27FC236}">
                <a16:creationId xmlns:a16="http://schemas.microsoft.com/office/drawing/2014/main" id="{B5110F2E-5D0E-442E-2E27-E7D776D2F9DF}"/>
              </a:ext>
            </a:extLst>
          </p:cNvPr>
          <p:cNvGrpSpPr>
            <a:grpSpLocks/>
          </p:cNvGrpSpPr>
          <p:nvPr/>
        </p:nvGrpSpPr>
        <p:grpSpPr bwMode="auto">
          <a:xfrm>
            <a:off x="2228850" y="3433763"/>
            <a:ext cx="6641050" cy="2163762"/>
            <a:chOff x="2228901" y="3434044"/>
            <a:chExt cx="6640262" cy="2163794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474AD12-7B8C-F233-13C1-51888600E01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3605856" y="5189051"/>
              <a:ext cx="584209" cy="1587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prstDash val="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47113" name="TextBox 16">
              <a:extLst>
                <a:ext uri="{FF2B5EF4-FFF2-40B4-BE49-F238E27FC236}">
                  <a16:creationId xmlns:a16="http://schemas.microsoft.com/office/drawing/2014/main" id="{5EED54EF-62A8-A106-8185-B244FE9526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06999" y="3446816"/>
              <a:ext cx="1962164" cy="369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932756"/>
                  </a:solidFill>
                  <a:latin typeface="+mn-lt"/>
                </a:rPr>
                <a:t>ε*f(n) </a:t>
              </a:r>
              <a:r>
                <a:rPr lang="en-US" altLang="en-US" sz="1800">
                  <a:latin typeface="+mn-lt"/>
                </a:rPr>
                <a:t>for some </a:t>
              </a:r>
              <a:r>
                <a:rPr lang="en-US" altLang="en-US" sz="1800">
                  <a:solidFill>
                    <a:srgbClr val="932756"/>
                  </a:solidFill>
                  <a:latin typeface="+mn-lt"/>
                </a:rPr>
                <a:t>ε&gt;0</a:t>
              </a: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BA7F5E6-7059-020F-8B9B-FDF005ED71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8901" y="3434044"/>
              <a:ext cx="4800031" cy="2163794"/>
            </a:xfrm>
            <a:custGeom>
              <a:avLst/>
              <a:gdLst/>
              <a:ahLst/>
              <a:cxnLst/>
              <a:rect l="0" t="0" r="r" b="b"/>
              <a:pathLst>
                <a:path w="4799911" h="2163794">
                  <a:moveTo>
                    <a:pt x="0" y="2163794"/>
                  </a:moveTo>
                  <a:cubicBezTo>
                    <a:pt x="4319" y="1973744"/>
                    <a:pt x="6406" y="1783630"/>
                    <a:pt x="12958" y="1593644"/>
                  </a:cubicBezTo>
                  <a:cubicBezTo>
                    <a:pt x="15047" y="1533056"/>
                    <a:pt x="22554" y="1472764"/>
                    <a:pt x="25917" y="1412233"/>
                  </a:cubicBezTo>
                  <a:cubicBezTo>
                    <a:pt x="31194" y="1317256"/>
                    <a:pt x="35355" y="1222216"/>
                    <a:pt x="38876" y="1127158"/>
                  </a:cubicBezTo>
                  <a:cubicBezTo>
                    <a:pt x="46999" y="907850"/>
                    <a:pt x="15167" y="793900"/>
                    <a:pt x="77752" y="621797"/>
                  </a:cubicBezTo>
                  <a:cubicBezTo>
                    <a:pt x="84354" y="603643"/>
                    <a:pt x="92441" y="585683"/>
                    <a:pt x="103669" y="569965"/>
                  </a:cubicBezTo>
                  <a:cubicBezTo>
                    <a:pt x="114321" y="555053"/>
                    <a:pt x="129587" y="544050"/>
                    <a:pt x="142546" y="531092"/>
                  </a:cubicBezTo>
                  <a:cubicBezTo>
                    <a:pt x="172783" y="544050"/>
                    <a:pt x="209995" y="546704"/>
                    <a:pt x="233257" y="569965"/>
                  </a:cubicBezTo>
                  <a:cubicBezTo>
                    <a:pt x="272586" y="609291"/>
                    <a:pt x="290357" y="699748"/>
                    <a:pt x="311009" y="751377"/>
                  </a:cubicBezTo>
                  <a:cubicBezTo>
                    <a:pt x="318183" y="769312"/>
                    <a:pt x="328287" y="785932"/>
                    <a:pt x="336926" y="803209"/>
                  </a:cubicBezTo>
                  <a:cubicBezTo>
                    <a:pt x="341246" y="829125"/>
                    <a:pt x="342972" y="855609"/>
                    <a:pt x="349885" y="880956"/>
                  </a:cubicBezTo>
                  <a:cubicBezTo>
                    <a:pt x="356006" y="903397"/>
                    <a:pt x="371011" y="922984"/>
                    <a:pt x="375803" y="945746"/>
                  </a:cubicBezTo>
                  <a:cubicBezTo>
                    <a:pt x="388388" y="1005520"/>
                    <a:pt x="401720" y="1127158"/>
                    <a:pt x="401720" y="1127158"/>
                  </a:cubicBezTo>
                  <a:cubicBezTo>
                    <a:pt x="406040" y="1209225"/>
                    <a:pt x="410575" y="1291281"/>
                    <a:pt x="414679" y="1373359"/>
                  </a:cubicBezTo>
                  <a:cubicBezTo>
                    <a:pt x="419214" y="1464054"/>
                    <a:pt x="401543" y="1558498"/>
                    <a:pt x="427638" y="1645476"/>
                  </a:cubicBezTo>
                  <a:cubicBezTo>
                    <a:pt x="441515" y="1691731"/>
                    <a:pt x="446478" y="1550709"/>
                    <a:pt x="453555" y="1502939"/>
                  </a:cubicBezTo>
                  <a:cubicBezTo>
                    <a:pt x="463762" y="1434044"/>
                    <a:pt x="467538" y="1364228"/>
                    <a:pt x="479472" y="1295611"/>
                  </a:cubicBezTo>
                  <a:cubicBezTo>
                    <a:pt x="502115" y="1165419"/>
                    <a:pt x="525173" y="1035072"/>
                    <a:pt x="557225" y="906872"/>
                  </a:cubicBezTo>
                  <a:lnTo>
                    <a:pt x="596101" y="751377"/>
                  </a:lnTo>
                  <a:cubicBezTo>
                    <a:pt x="626338" y="755696"/>
                    <a:pt x="659492" y="750676"/>
                    <a:pt x="686812" y="764335"/>
                  </a:cubicBezTo>
                  <a:cubicBezTo>
                    <a:pt x="706129" y="773993"/>
                    <a:pt x="711466" y="799914"/>
                    <a:pt x="725688" y="816167"/>
                  </a:cubicBezTo>
                  <a:cubicBezTo>
                    <a:pt x="819603" y="923493"/>
                    <a:pt x="744127" y="813072"/>
                    <a:pt x="803441" y="919830"/>
                  </a:cubicBezTo>
                  <a:cubicBezTo>
                    <a:pt x="854762" y="1012201"/>
                    <a:pt x="832522" y="954183"/>
                    <a:pt x="868234" y="1049410"/>
                  </a:cubicBezTo>
                  <a:cubicBezTo>
                    <a:pt x="886403" y="1097858"/>
                    <a:pt x="893667" y="1138179"/>
                    <a:pt x="907110" y="1191947"/>
                  </a:cubicBezTo>
                  <a:lnTo>
                    <a:pt x="920069" y="1243779"/>
                  </a:lnTo>
                  <a:cubicBezTo>
                    <a:pt x="924389" y="1261056"/>
                    <a:pt x="927396" y="1278716"/>
                    <a:pt x="933028" y="1295611"/>
                  </a:cubicBezTo>
                  <a:lnTo>
                    <a:pt x="945987" y="1334485"/>
                  </a:lnTo>
                  <a:cubicBezTo>
                    <a:pt x="950306" y="1364720"/>
                    <a:pt x="957097" y="1394705"/>
                    <a:pt x="958945" y="1425191"/>
                  </a:cubicBezTo>
                  <a:cubicBezTo>
                    <a:pt x="965744" y="1537371"/>
                    <a:pt x="964171" y="1649979"/>
                    <a:pt x="971904" y="1762098"/>
                  </a:cubicBezTo>
                  <a:cubicBezTo>
                    <a:pt x="972844" y="1775725"/>
                    <a:pt x="981110" y="1787839"/>
                    <a:pt x="984863" y="1800972"/>
                  </a:cubicBezTo>
                  <a:cubicBezTo>
                    <a:pt x="988812" y="1814792"/>
                    <a:pt x="1001640" y="1875226"/>
                    <a:pt x="1010780" y="1891677"/>
                  </a:cubicBezTo>
                  <a:cubicBezTo>
                    <a:pt x="1025907" y="1918905"/>
                    <a:pt x="1045337" y="1943509"/>
                    <a:pt x="1062615" y="1969425"/>
                  </a:cubicBezTo>
                  <a:cubicBezTo>
                    <a:pt x="1062616" y="1969426"/>
                    <a:pt x="1114448" y="2047172"/>
                    <a:pt x="1114450" y="2047173"/>
                  </a:cubicBezTo>
                  <a:lnTo>
                    <a:pt x="1153326" y="2060131"/>
                  </a:lnTo>
                  <a:cubicBezTo>
                    <a:pt x="1239749" y="2031325"/>
                    <a:pt x="1197907" y="2058506"/>
                    <a:pt x="1205161" y="1891677"/>
                  </a:cubicBezTo>
                  <a:cubicBezTo>
                    <a:pt x="1211543" y="1744896"/>
                    <a:pt x="1213800" y="1597964"/>
                    <a:pt x="1218120" y="1451107"/>
                  </a:cubicBezTo>
                  <a:cubicBezTo>
                    <a:pt x="1239718" y="1455426"/>
                    <a:pt x="1262290" y="1456332"/>
                    <a:pt x="1282913" y="1464065"/>
                  </a:cubicBezTo>
                  <a:cubicBezTo>
                    <a:pt x="1297496" y="1469533"/>
                    <a:pt x="1307860" y="1483016"/>
                    <a:pt x="1321790" y="1489981"/>
                  </a:cubicBezTo>
                  <a:cubicBezTo>
                    <a:pt x="1429096" y="1543630"/>
                    <a:pt x="1288126" y="1454583"/>
                    <a:pt x="1399542" y="1528854"/>
                  </a:cubicBezTo>
                  <a:cubicBezTo>
                    <a:pt x="1408181" y="1541812"/>
                    <a:pt x="1415730" y="1555567"/>
                    <a:pt x="1425459" y="1567728"/>
                  </a:cubicBezTo>
                  <a:cubicBezTo>
                    <a:pt x="1433091" y="1577268"/>
                    <a:pt x="1445091" y="1583168"/>
                    <a:pt x="1451377" y="1593644"/>
                  </a:cubicBezTo>
                  <a:cubicBezTo>
                    <a:pt x="1458405" y="1605356"/>
                    <a:pt x="1457307" y="1620806"/>
                    <a:pt x="1464335" y="1632518"/>
                  </a:cubicBezTo>
                  <a:cubicBezTo>
                    <a:pt x="1470621" y="1642994"/>
                    <a:pt x="1482621" y="1648894"/>
                    <a:pt x="1490253" y="1658434"/>
                  </a:cubicBezTo>
                  <a:cubicBezTo>
                    <a:pt x="1499982" y="1670595"/>
                    <a:pt x="1509205" y="1683379"/>
                    <a:pt x="1516170" y="1697308"/>
                  </a:cubicBezTo>
                  <a:cubicBezTo>
                    <a:pt x="1522279" y="1709525"/>
                    <a:pt x="1522101" y="1724470"/>
                    <a:pt x="1529129" y="1736182"/>
                  </a:cubicBezTo>
                  <a:cubicBezTo>
                    <a:pt x="1535415" y="1746658"/>
                    <a:pt x="1547716" y="1752324"/>
                    <a:pt x="1555047" y="1762098"/>
                  </a:cubicBezTo>
                  <a:cubicBezTo>
                    <a:pt x="1573736" y="1787015"/>
                    <a:pt x="1577332" y="1829996"/>
                    <a:pt x="1606881" y="1839845"/>
                  </a:cubicBezTo>
                  <a:lnTo>
                    <a:pt x="1645758" y="1852803"/>
                  </a:lnTo>
                  <a:cubicBezTo>
                    <a:pt x="1732714" y="1910771"/>
                    <a:pt x="1653080" y="1866737"/>
                    <a:pt x="1840139" y="1891677"/>
                  </a:cubicBezTo>
                  <a:cubicBezTo>
                    <a:pt x="1853679" y="1893482"/>
                    <a:pt x="1865881" y="1900883"/>
                    <a:pt x="1879015" y="1904635"/>
                  </a:cubicBezTo>
                  <a:cubicBezTo>
                    <a:pt x="1896140" y="1909528"/>
                    <a:pt x="1913464" y="1913730"/>
                    <a:pt x="1930850" y="1917593"/>
                  </a:cubicBezTo>
                  <a:cubicBezTo>
                    <a:pt x="2024674" y="1938442"/>
                    <a:pt x="1965050" y="1920354"/>
                    <a:pt x="2034519" y="1943509"/>
                  </a:cubicBezTo>
                  <a:cubicBezTo>
                    <a:pt x="2051128" y="1939357"/>
                    <a:pt x="2106639" y="1926888"/>
                    <a:pt x="2125230" y="1917593"/>
                  </a:cubicBezTo>
                  <a:cubicBezTo>
                    <a:pt x="2225714" y="1867354"/>
                    <a:pt x="2105267" y="1911289"/>
                    <a:pt x="2202983" y="1878719"/>
                  </a:cubicBezTo>
                  <a:cubicBezTo>
                    <a:pt x="2213091" y="1848396"/>
                    <a:pt x="2213443" y="1820825"/>
                    <a:pt x="2254818" y="1813930"/>
                  </a:cubicBezTo>
                  <a:cubicBezTo>
                    <a:pt x="2268292" y="1811685"/>
                    <a:pt x="2280735" y="1822569"/>
                    <a:pt x="2293694" y="1826888"/>
                  </a:cubicBezTo>
                  <a:cubicBezTo>
                    <a:pt x="2306653" y="1844165"/>
                    <a:pt x="2317298" y="1863448"/>
                    <a:pt x="2332570" y="1878719"/>
                  </a:cubicBezTo>
                  <a:cubicBezTo>
                    <a:pt x="2363485" y="1909632"/>
                    <a:pt x="2382388" y="1906441"/>
                    <a:pt x="2423281" y="1917593"/>
                  </a:cubicBezTo>
                  <a:cubicBezTo>
                    <a:pt x="2453620" y="1925867"/>
                    <a:pt x="2483755" y="1934870"/>
                    <a:pt x="2513992" y="1943509"/>
                  </a:cubicBezTo>
                  <a:cubicBezTo>
                    <a:pt x="2565827" y="1939190"/>
                    <a:pt x="2619850" y="1946065"/>
                    <a:pt x="2669497" y="1930551"/>
                  </a:cubicBezTo>
                  <a:cubicBezTo>
                    <a:pt x="2714539" y="1916476"/>
                    <a:pt x="2719127" y="1867966"/>
                    <a:pt x="2747249" y="1839845"/>
                  </a:cubicBezTo>
                  <a:cubicBezTo>
                    <a:pt x="2772369" y="1814727"/>
                    <a:pt x="2793385" y="1811510"/>
                    <a:pt x="2825002" y="1800972"/>
                  </a:cubicBezTo>
                  <a:cubicBezTo>
                    <a:pt x="2837961" y="1805291"/>
                    <a:pt x="2853211" y="1805397"/>
                    <a:pt x="2863878" y="1813930"/>
                  </a:cubicBezTo>
                  <a:cubicBezTo>
                    <a:pt x="2876039" y="1823658"/>
                    <a:pt x="2878783" y="1841791"/>
                    <a:pt x="2889795" y="1852803"/>
                  </a:cubicBezTo>
                  <a:cubicBezTo>
                    <a:pt x="2900808" y="1863815"/>
                    <a:pt x="2915712" y="1870080"/>
                    <a:pt x="2928671" y="1878719"/>
                  </a:cubicBezTo>
                  <a:cubicBezTo>
                    <a:pt x="2937310" y="1870080"/>
                    <a:pt x="2944113" y="1859089"/>
                    <a:pt x="2954589" y="1852803"/>
                  </a:cubicBezTo>
                  <a:cubicBezTo>
                    <a:pt x="2996200" y="1827838"/>
                    <a:pt x="3022678" y="1844714"/>
                    <a:pt x="3071217" y="1852803"/>
                  </a:cubicBezTo>
                  <a:cubicBezTo>
                    <a:pt x="3105774" y="1848484"/>
                    <a:pt x="3142552" y="1852778"/>
                    <a:pt x="3174887" y="1839845"/>
                  </a:cubicBezTo>
                  <a:cubicBezTo>
                    <a:pt x="3189347" y="1834061"/>
                    <a:pt x="3193347" y="1814644"/>
                    <a:pt x="3200805" y="1800972"/>
                  </a:cubicBezTo>
                  <a:cubicBezTo>
                    <a:pt x="3269565" y="1674919"/>
                    <a:pt x="3221695" y="1728249"/>
                    <a:pt x="3278557" y="1671392"/>
                  </a:cubicBezTo>
                  <a:cubicBezTo>
                    <a:pt x="3282877" y="1649795"/>
                    <a:pt x="3285721" y="1627850"/>
                    <a:pt x="3291516" y="1606602"/>
                  </a:cubicBezTo>
                  <a:cubicBezTo>
                    <a:pt x="3298704" y="1580247"/>
                    <a:pt x="3312075" y="1555641"/>
                    <a:pt x="3317433" y="1528854"/>
                  </a:cubicBezTo>
                  <a:cubicBezTo>
                    <a:pt x="3321753" y="1507258"/>
                    <a:pt x="3322658" y="1484687"/>
                    <a:pt x="3330392" y="1464065"/>
                  </a:cubicBezTo>
                  <a:cubicBezTo>
                    <a:pt x="3335861" y="1449483"/>
                    <a:pt x="3349344" y="1439120"/>
                    <a:pt x="3356309" y="1425191"/>
                  </a:cubicBezTo>
                  <a:cubicBezTo>
                    <a:pt x="3362418" y="1412974"/>
                    <a:pt x="3363887" y="1398872"/>
                    <a:pt x="3369268" y="1386317"/>
                  </a:cubicBezTo>
                  <a:cubicBezTo>
                    <a:pt x="3376878" y="1368562"/>
                    <a:pt x="3386546" y="1351762"/>
                    <a:pt x="3395185" y="1334485"/>
                  </a:cubicBezTo>
                  <a:cubicBezTo>
                    <a:pt x="3404092" y="1289952"/>
                    <a:pt x="3408903" y="1260561"/>
                    <a:pt x="3421103" y="1217863"/>
                  </a:cubicBezTo>
                  <a:cubicBezTo>
                    <a:pt x="3424856" y="1204730"/>
                    <a:pt x="3427953" y="1191207"/>
                    <a:pt x="3434062" y="1178990"/>
                  </a:cubicBezTo>
                  <a:cubicBezTo>
                    <a:pt x="3441027" y="1165061"/>
                    <a:pt x="3451340" y="1153074"/>
                    <a:pt x="3459979" y="1140116"/>
                  </a:cubicBezTo>
                  <a:cubicBezTo>
                    <a:pt x="3464299" y="1122839"/>
                    <a:pt x="3467820" y="1105342"/>
                    <a:pt x="3472938" y="1088284"/>
                  </a:cubicBezTo>
                  <a:cubicBezTo>
                    <a:pt x="3480788" y="1062118"/>
                    <a:pt x="3498855" y="1010536"/>
                    <a:pt x="3498855" y="1010536"/>
                  </a:cubicBezTo>
                  <a:cubicBezTo>
                    <a:pt x="3494536" y="1053729"/>
                    <a:pt x="3485897" y="1096707"/>
                    <a:pt x="3485897" y="1140116"/>
                  </a:cubicBezTo>
                  <a:cubicBezTo>
                    <a:pt x="3485897" y="1810221"/>
                    <a:pt x="3290653" y="1731575"/>
                    <a:pt x="3537731" y="1813930"/>
                  </a:cubicBezTo>
                  <a:cubicBezTo>
                    <a:pt x="3546370" y="1805291"/>
                    <a:pt x="3557363" y="1798490"/>
                    <a:pt x="3563649" y="1788014"/>
                  </a:cubicBezTo>
                  <a:cubicBezTo>
                    <a:pt x="3570677" y="1776302"/>
                    <a:pt x="3575012" y="1762705"/>
                    <a:pt x="3576608" y="1749140"/>
                  </a:cubicBezTo>
                  <a:cubicBezTo>
                    <a:pt x="3583692" y="1688931"/>
                    <a:pt x="3584314" y="1628125"/>
                    <a:pt x="3589566" y="1567728"/>
                  </a:cubicBezTo>
                  <a:cubicBezTo>
                    <a:pt x="3604128" y="1400274"/>
                    <a:pt x="3598376" y="1505817"/>
                    <a:pt x="3615484" y="1360401"/>
                  </a:cubicBezTo>
                  <a:cubicBezTo>
                    <a:pt x="3633707" y="1205514"/>
                    <a:pt x="3613485" y="1275688"/>
                    <a:pt x="3641401" y="1191947"/>
                  </a:cubicBezTo>
                  <a:cubicBezTo>
                    <a:pt x="3645721" y="1161712"/>
                    <a:pt x="3647492" y="1131002"/>
                    <a:pt x="3654360" y="1101242"/>
                  </a:cubicBezTo>
                  <a:cubicBezTo>
                    <a:pt x="3660503" y="1074624"/>
                    <a:pt x="3671638" y="1049410"/>
                    <a:pt x="3680277" y="1023494"/>
                  </a:cubicBezTo>
                  <a:lnTo>
                    <a:pt x="3706195" y="945746"/>
                  </a:lnTo>
                  <a:cubicBezTo>
                    <a:pt x="3710515" y="932788"/>
                    <a:pt x="3714081" y="919554"/>
                    <a:pt x="3719154" y="906872"/>
                  </a:cubicBezTo>
                  <a:cubicBezTo>
                    <a:pt x="3729386" y="881295"/>
                    <a:pt x="3749905" y="833676"/>
                    <a:pt x="3758030" y="803209"/>
                  </a:cubicBezTo>
                  <a:cubicBezTo>
                    <a:pt x="3771797" y="751586"/>
                    <a:pt x="3767269" y="692167"/>
                    <a:pt x="3796906" y="647713"/>
                  </a:cubicBezTo>
                  <a:cubicBezTo>
                    <a:pt x="3830400" y="597474"/>
                    <a:pt x="3817898" y="623613"/>
                    <a:pt x="3835782" y="569965"/>
                  </a:cubicBezTo>
                  <a:cubicBezTo>
                    <a:pt x="3863574" y="736706"/>
                    <a:pt x="3850506" y="583527"/>
                    <a:pt x="3835782" y="686587"/>
                  </a:cubicBezTo>
                  <a:cubicBezTo>
                    <a:pt x="3829034" y="733816"/>
                    <a:pt x="3827818" y="781679"/>
                    <a:pt x="3822823" y="829125"/>
                  </a:cubicBezTo>
                  <a:cubicBezTo>
                    <a:pt x="3813555" y="917171"/>
                    <a:pt x="3810348" y="929891"/>
                    <a:pt x="3796906" y="1010536"/>
                  </a:cubicBezTo>
                  <a:cubicBezTo>
                    <a:pt x="3804072" y="1118017"/>
                    <a:pt x="3748784" y="1217863"/>
                    <a:pt x="3861700" y="1217863"/>
                  </a:cubicBezTo>
                  <a:cubicBezTo>
                    <a:pt x="3879510" y="1217863"/>
                    <a:pt x="3896256" y="1209224"/>
                    <a:pt x="3913534" y="1204905"/>
                  </a:cubicBezTo>
                  <a:cubicBezTo>
                    <a:pt x="3917854" y="1191947"/>
                    <a:pt x="3923814" y="1179425"/>
                    <a:pt x="3926493" y="1166032"/>
                  </a:cubicBezTo>
                  <a:cubicBezTo>
                    <a:pt x="3936799" y="1114506"/>
                    <a:pt x="3939666" y="1061514"/>
                    <a:pt x="3952411" y="1010536"/>
                  </a:cubicBezTo>
                  <a:cubicBezTo>
                    <a:pt x="3956730" y="993259"/>
                    <a:pt x="3961876" y="976167"/>
                    <a:pt x="3965369" y="958704"/>
                  </a:cubicBezTo>
                  <a:cubicBezTo>
                    <a:pt x="3970522" y="932941"/>
                    <a:pt x="3972420" y="906557"/>
                    <a:pt x="3978328" y="880956"/>
                  </a:cubicBezTo>
                  <a:cubicBezTo>
                    <a:pt x="3985399" y="850316"/>
                    <a:pt x="3995210" y="820370"/>
                    <a:pt x="4004246" y="790251"/>
                  </a:cubicBezTo>
                  <a:cubicBezTo>
                    <a:pt x="4008171" y="777168"/>
                    <a:pt x="4013451" y="764510"/>
                    <a:pt x="4017204" y="751377"/>
                  </a:cubicBezTo>
                  <a:cubicBezTo>
                    <a:pt x="4022097" y="734253"/>
                    <a:pt x="4023147" y="715914"/>
                    <a:pt x="4030163" y="699545"/>
                  </a:cubicBezTo>
                  <a:cubicBezTo>
                    <a:pt x="4036298" y="685231"/>
                    <a:pt x="4047441" y="673629"/>
                    <a:pt x="4056080" y="660671"/>
                  </a:cubicBezTo>
                  <a:cubicBezTo>
                    <a:pt x="4101839" y="729305"/>
                    <a:pt x="4074111" y="675601"/>
                    <a:pt x="4094957" y="790251"/>
                  </a:cubicBezTo>
                  <a:cubicBezTo>
                    <a:pt x="4098143" y="807773"/>
                    <a:pt x="4096790" y="828177"/>
                    <a:pt x="4107915" y="842083"/>
                  </a:cubicBezTo>
                  <a:cubicBezTo>
                    <a:pt x="4116448" y="852749"/>
                    <a:pt x="4133832" y="850722"/>
                    <a:pt x="4146791" y="855041"/>
                  </a:cubicBezTo>
                  <a:cubicBezTo>
                    <a:pt x="4159750" y="816167"/>
                    <a:pt x="4167342" y="775070"/>
                    <a:pt x="4185668" y="738419"/>
                  </a:cubicBezTo>
                  <a:cubicBezTo>
                    <a:pt x="4208245" y="693267"/>
                    <a:pt x="4220959" y="671426"/>
                    <a:pt x="4237503" y="621797"/>
                  </a:cubicBezTo>
                  <a:cubicBezTo>
                    <a:pt x="4243135" y="604902"/>
                    <a:pt x="4244207" y="586640"/>
                    <a:pt x="4250461" y="569965"/>
                  </a:cubicBezTo>
                  <a:cubicBezTo>
                    <a:pt x="4278282" y="495780"/>
                    <a:pt x="4273244" y="543628"/>
                    <a:pt x="4289337" y="479260"/>
                  </a:cubicBezTo>
                  <a:cubicBezTo>
                    <a:pt x="4294679" y="457893"/>
                    <a:pt x="4297518" y="435970"/>
                    <a:pt x="4302296" y="414470"/>
                  </a:cubicBezTo>
                  <a:cubicBezTo>
                    <a:pt x="4306160" y="397085"/>
                    <a:pt x="4304129" y="376544"/>
                    <a:pt x="4315255" y="362638"/>
                  </a:cubicBezTo>
                  <a:cubicBezTo>
                    <a:pt x="4323788" y="351972"/>
                    <a:pt x="4341172" y="353999"/>
                    <a:pt x="4354131" y="349680"/>
                  </a:cubicBezTo>
                  <a:cubicBezTo>
                    <a:pt x="4371409" y="353999"/>
                    <a:pt x="4391147" y="352759"/>
                    <a:pt x="4405966" y="362638"/>
                  </a:cubicBezTo>
                  <a:cubicBezTo>
                    <a:pt x="4478067" y="410703"/>
                    <a:pt x="4393097" y="388644"/>
                    <a:pt x="4444842" y="440386"/>
                  </a:cubicBezTo>
                  <a:cubicBezTo>
                    <a:pt x="4454501" y="450044"/>
                    <a:pt x="4470759" y="449025"/>
                    <a:pt x="4483718" y="453344"/>
                  </a:cubicBezTo>
                  <a:cubicBezTo>
                    <a:pt x="4500996" y="444705"/>
                    <a:pt x="4523962" y="442882"/>
                    <a:pt x="4535553" y="427428"/>
                  </a:cubicBezTo>
                  <a:cubicBezTo>
                    <a:pt x="4535558" y="427421"/>
                    <a:pt x="4567948" y="330247"/>
                    <a:pt x="4574429" y="310806"/>
                  </a:cubicBezTo>
                  <a:cubicBezTo>
                    <a:pt x="4574430" y="310804"/>
                    <a:pt x="4600346" y="233062"/>
                    <a:pt x="4600347" y="233059"/>
                  </a:cubicBezTo>
                  <a:cubicBezTo>
                    <a:pt x="4608986" y="215782"/>
                    <a:pt x="4618654" y="198982"/>
                    <a:pt x="4626264" y="181227"/>
                  </a:cubicBezTo>
                  <a:cubicBezTo>
                    <a:pt x="4631645" y="168672"/>
                    <a:pt x="4633114" y="154570"/>
                    <a:pt x="4639223" y="142353"/>
                  </a:cubicBezTo>
                  <a:cubicBezTo>
                    <a:pt x="4655571" y="109658"/>
                    <a:pt x="4666950" y="101669"/>
                    <a:pt x="4691058" y="77563"/>
                  </a:cubicBezTo>
                  <a:cubicBezTo>
                    <a:pt x="4699697" y="60286"/>
                    <a:pt x="4703316" y="39390"/>
                    <a:pt x="4716975" y="25731"/>
                  </a:cubicBezTo>
                  <a:cubicBezTo>
                    <a:pt x="4742707" y="0"/>
                    <a:pt x="4776318" y="14144"/>
                    <a:pt x="4794728" y="38689"/>
                  </a:cubicBezTo>
                  <a:cubicBezTo>
                    <a:pt x="4799911" y="45600"/>
                    <a:pt x="4794728" y="55966"/>
                    <a:pt x="4794728" y="64605"/>
                  </a:cubicBezTo>
                </a:path>
              </a:pathLst>
            </a:custGeom>
            <a:noFill/>
            <a:ln w="57150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90359631-3E68-8BBB-4423-7B686398E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932756"/>
                </a:solidFill>
                <a:ea typeface="ＭＳ Ｐゴシック" panose="020B0600070205080204" pitchFamily="34" charset="-128"/>
              </a:rPr>
              <a:t>g(n) </a:t>
            </a:r>
            <a:r>
              <a:rPr lang="en-US" altLang="en-US">
                <a:ea typeface="ＭＳ Ｐゴシック" panose="020B0600070205080204" pitchFamily="34" charset="-128"/>
              </a:rPr>
              <a:t>is </a:t>
            </a:r>
            <a:r>
              <a:rPr lang="en-US" altLang="en-US">
                <a:solidFill>
                  <a:srgbClr val="932756"/>
                </a:solidFill>
                <a:ea typeface="ＭＳ Ｐゴシック" panose="020B0600070205080204" pitchFamily="34" charset="-128"/>
              </a:rPr>
              <a:t>Θ(f(n))</a:t>
            </a:r>
          </a:p>
        </p:txBody>
      </p:sp>
      <p:grpSp>
        <p:nvGrpSpPr>
          <p:cNvPr id="48130" name="Group 6">
            <a:extLst>
              <a:ext uri="{FF2B5EF4-FFF2-40B4-BE49-F238E27FC236}">
                <a16:creationId xmlns:a16="http://schemas.microsoft.com/office/drawing/2014/main" id="{C575F2EB-0474-389B-401E-220528A80AD2}"/>
              </a:ext>
            </a:extLst>
          </p:cNvPr>
          <p:cNvGrpSpPr>
            <a:grpSpLocks/>
          </p:cNvGrpSpPr>
          <p:nvPr/>
        </p:nvGrpSpPr>
        <p:grpSpPr bwMode="auto">
          <a:xfrm>
            <a:off x="1801813" y="2117725"/>
            <a:ext cx="5389562" cy="3752850"/>
            <a:chOff x="1347707" y="1417639"/>
            <a:chExt cx="5390830" cy="3752588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0E7B206A-1C4A-E83B-7E0E-33479E8064F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-95098" y="3287582"/>
              <a:ext cx="3752588" cy="12703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0F70DA4-1E59-E26A-FBF0-5AA59846030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347707" y="4898784"/>
              <a:ext cx="5390830" cy="25398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8" name="Freeform 7">
            <a:extLst>
              <a:ext uri="{FF2B5EF4-FFF2-40B4-BE49-F238E27FC236}">
                <a16:creationId xmlns:a16="http://schemas.microsoft.com/office/drawing/2014/main" id="{09128D75-72A5-B382-DAC9-AD70F9AEFB99}"/>
              </a:ext>
            </a:extLst>
          </p:cNvPr>
          <p:cNvSpPr>
            <a:spLocks/>
          </p:cNvSpPr>
          <p:nvPr/>
        </p:nvSpPr>
        <p:spPr bwMode="auto">
          <a:xfrm>
            <a:off x="2241550" y="2605088"/>
            <a:ext cx="4743450" cy="2979737"/>
          </a:xfrm>
          <a:custGeom>
            <a:avLst/>
            <a:gdLst>
              <a:gd name="T0" fmla="*/ 0 w 4742894"/>
              <a:gd name="T1" fmla="*/ 2979737 h 2980330"/>
              <a:gd name="T2" fmla="*/ 1620031 w 4742894"/>
              <a:gd name="T3" fmla="*/ 2707674 h 2980330"/>
              <a:gd name="T4" fmla="*/ 1620031 w 4742894"/>
              <a:gd name="T5" fmla="*/ 2707674 h 2980330"/>
              <a:gd name="T6" fmla="*/ 2980856 w 4742894"/>
              <a:gd name="T7" fmla="*/ 2085816 h 2980330"/>
              <a:gd name="T8" fmla="*/ 4238000 w 4742894"/>
              <a:gd name="T9" fmla="*/ 868010 h 2980330"/>
              <a:gd name="T10" fmla="*/ 4743450 w 4742894"/>
              <a:gd name="T11" fmla="*/ 0 h 298033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742894" h="2980330">
                <a:moveTo>
                  <a:pt x="0" y="2980330"/>
                </a:moveTo>
                <a:lnTo>
                  <a:pt x="1619841" y="2708213"/>
                </a:lnTo>
                <a:cubicBezTo>
                  <a:pt x="1846619" y="2604549"/>
                  <a:pt x="2544230" y="2392903"/>
                  <a:pt x="2980507" y="2086231"/>
                </a:cubicBezTo>
                <a:cubicBezTo>
                  <a:pt x="3416784" y="1779559"/>
                  <a:pt x="3943772" y="1215888"/>
                  <a:pt x="4237503" y="868183"/>
                </a:cubicBezTo>
                <a:cubicBezTo>
                  <a:pt x="4531234" y="520478"/>
                  <a:pt x="4742894" y="0"/>
                  <a:pt x="4742894" y="0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48132" name="TextBox 8">
            <a:extLst>
              <a:ext uri="{FF2B5EF4-FFF2-40B4-BE49-F238E27FC236}">
                <a16:creationId xmlns:a16="http://schemas.microsoft.com/office/drawing/2014/main" id="{F1B01AA5-14DA-D062-E9A9-D09382671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5000" y="2117725"/>
            <a:ext cx="5389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932756"/>
                </a:solidFill>
                <a:latin typeface="+mn-lt"/>
              </a:rPr>
              <a:t>g(n)</a:t>
            </a:r>
          </a:p>
        </p:txBody>
      </p:sp>
      <p:grpSp>
        <p:nvGrpSpPr>
          <p:cNvPr id="5" name="Group 12">
            <a:extLst>
              <a:ext uri="{FF2B5EF4-FFF2-40B4-BE49-F238E27FC236}">
                <a16:creationId xmlns:a16="http://schemas.microsoft.com/office/drawing/2014/main" id="{9595E567-4B22-6C8E-F903-B4060390971D}"/>
              </a:ext>
            </a:extLst>
          </p:cNvPr>
          <p:cNvGrpSpPr>
            <a:grpSpLocks/>
          </p:cNvGrpSpPr>
          <p:nvPr/>
        </p:nvGrpSpPr>
        <p:grpSpPr bwMode="auto">
          <a:xfrm>
            <a:off x="3722685" y="5481641"/>
            <a:ext cx="373820" cy="576516"/>
            <a:chOff x="3723294" y="5482010"/>
            <a:chExt cx="373977" cy="576914"/>
          </a:xfrm>
        </p:grpSpPr>
        <p:sp>
          <p:nvSpPr>
            <p:cNvPr id="48140" name="TextBox 9">
              <a:extLst>
                <a:ext uri="{FF2B5EF4-FFF2-40B4-BE49-F238E27FC236}">
                  <a16:creationId xmlns:a16="http://schemas.microsoft.com/office/drawing/2014/main" id="{1CC60BF5-AF06-5D38-C31C-77FC9D8346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3294" y="5689337"/>
              <a:ext cx="373977" cy="369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latin typeface="+mn-lt"/>
                </a:rPr>
                <a:t>n</a:t>
              </a:r>
              <a:r>
                <a:rPr lang="en-US" altLang="en-US" sz="1800" baseline="-25000">
                  <a:latin typeface="+mn-lt"/>
                </a:rPr>
                <a:t>1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53666A5-0E87-53CD-B79E-B8E3F9E1375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3755019" y="5623394"/>
              <a:ext cx="284358" cy="158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48134" name="TextBox 18">
            <a:extLst>
              <a:ext uri="{FF2B5EF4-FFF2-40B4-BE49-F238E27FC236}">
                <a16:creationId xmlns:a16="http://schemas.microsoft.com/office/drawing/2014/main" id="{E6547F76-D089-6DBD-B91B-66EFC3BB6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6288" y="5400675"/>
            <a:ext cx="312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n</a:t>
            </a:r>
          </a:p>
        </p:txBody>
      </p:sp>
      <p:grpSp>
        <p:nvGrpSpPr>
          <p:cNvPr id="7" name="Group 19">
            <a:extLst>
              <a:ext uri="{FF2B5EF4-FFF2-40B4-BE49-F238E27FC236}">
                <a16:creationId xmlns:a16="http://schemas.microsoft.com/office/drawing/2014/main" id="{3433EE66-217D-50A1-F27B-25820BDD83B9}"/>
              </a:ext>
            </a:extLst>
          </p:cNvPr>
          <p:cNvGrpSpPr>
            <a:grpSpLocks/>
          </p:cNvGrpSpPr>
          <p:nvPr/>
        </p:nvGrpSpPr>
        <p:grpSpPr bwMode="auto">
          <a:xfrm>
            <a:off x="2228850" y="3433763"/>
            <a:ext cx="6641050" cy="2163762"/>
            <a:chOff x="2228901" y="3434044"/>
            <a:chExt cx="6640262" cy="2163794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0BF6FFC-64AB-C8B2-C218-1329A6F4681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3605856" y="5189051"/>
              <a:ext cx="584209" cy="1587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prstDash val="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48138" name="TextBox 16">
              <a:extLst>
                <a:ext uri="{FF2B5EF4-FFF2-40B4-BE49-F238E27FC236}">
                  <a16:creationId xmlns:a16="http://schemas.microsoft.com/office/drawing/2014/main" id="{0F85978D-E640-6F63-5B69-6617023D94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06999" y="3446816"/>
              <a:ext cx="1962164" cy="369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932756"/>
                  </a:solidFill>
                  <a:latin typeface="+mn-lt"/>
                </a:rPr>
                <a:t>ε*f(n) </a:t>
              </a:r>
              <a:r>
                <a:rPr lang="en-US" altLang="en-US" sz="1800">
                  <a:latin typeface="+mn-lt"/>
                </a:rPr>
                <a:t>for some </a:t>
              </a:r>
              <a:r>
                <a:rPr lang="en-US" altLang="en-US" sz="1800">
                  <a:solidFill>
                    <a:srgbClr val="932756"/>
                  </a:solidFill>
                  <a:latin typeface="+mn-lt"/>
                </a:rPr>
                <a:t>ε&gt;0</a:t>
              </a: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F9CA7E3E-F74A-58FD-1FD4-B6EBE97A28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8901" y="3434044"/>
              <a:ext cx="4800031" cy="2163794"/>
            </a:xfrm>
            <a:custGeom>
              <a:avLst/>
              <a:gdLst/>
              <a:ahLst/>
              <a:cxnLst/>
              <a:rect l="0" t="0" r="r" b="b"/>
              <a:pathLst>
                <a:path w="4799911" h="2163794">
                  <a:moveTo>
                    <a:pt x="0" y="2163794"/>
                  </a:moveTo>
                  <a:cubicBezTo>
                    <a:pt x="4319" y="1973744"/>
                    <a:pt x="6406" y="1783630"/>
                    <a:pt x="12958" y="1593644"/>
                  </a:cubicBezTo>
                  <a:cubicBezTo>
                    <a:pt x="15047" y="1533056"/>
                    <a:pt x="22554" y="1472764"/>
                    <a:pt x="25917" y="1412233"/>
                  </a:cubicBezTo>
                  <a:cubicBezTo>
                    <a:pt x="31194" y="1317256"/>
                    <a:pt x="35355" y="1222216"/>
                    <a:pt x="38876" y="1127158"/>
                  </a:cubicBezTo>
                  <a:cubicBezTo>
                    <a:pt x="46999" y="907850"/>
                    <a:pt x="15167" y="793900"/>
                    <a:pt x="77752" y="621797"/>
                  </a:cubicBezTo>
                  <a:cubicBezTo>
                    <a:pt x="84354" y="603643"/>
                    <a:pt x="92441" y="585683"/>
                    <a:pt x="103669" y="569965"/>
                  </a:cubicBezTo>
                  <a:cubicBezTo>
                    <a:pt x="114321" y="555053"/>
                    <a:pt x="129587" y="544050"/>
                    <a:pt x="142546" y="531092"/>
                  </a:cubicBezTo>
                  <a:cubicBezTo>
                    <a:pt x="172783" y="544050"/>
                    <a:pt x="209995" y="546704"/>
                    <a:pt x="233257" y="569965"/>
                  </a:cubicBezTo>
                  <a:cubicBezTo>
                    <a:pt x="272586" y="609291"/>
                    <a:pt x="290357" y="699748"/>
                    <a:pt x="311009" y="751377"/>
                  </a:cubicBezTo>
                  <a:cubicBezTo>
                    <a:pt x="318183" y="769312"/>
                    <a:pt x="328287" y="785932"/>
                    <a:pt x="336926" y="803209"/>
                  </a:cubicBezTo>
                  <a:cubicBezTo>
                    <a:pt x="341246" y="829125"/>
                    <a:pt x="342972" y="855609"/>
                    <a:pt x="349885" y="880956"/>
                  </a:cubicBezTo>
                  <a:cubicBezTo>
                    <a:pt x="356006" y="903397"/>
                    <a:pt x="371011" y="922984"/>
                    <a:pt x="375803" y="945746"/>
                  </a:cubicBezTo>
                  <a:cubicBezTo>
                    <a:pt x="388388" y="1005520"/>
                    <a:pt x="401720" y="1127158"/>
                    <a:pt x="401720" y="1127158"/>
                  </a:cubicBezTo>
                  <a:cubicBezTo>
                    <a:pt x="406040" y="1209225"/>
                    <a:pt x="410575" y="1291281"/>
                    <a:pt x="414679" y="1373359"/>
                  </a:cubicBezTo>
                  <a:cubicBezTo>
                    <a:pt x="419214" y="1464054"/>
                    <a:pt x="401543" y="1558498"/>
                    <a:pt x="427638" y="1645476"/>
                  </a:cubicBezTo>
                  <a:cubicBezTo>
                    <a:pt x="441515" y="1691731"/>
                    <a:pt x="446478" y="1550709"/>
                    <a:pt x="453555" y="1502939"/>
                  </a:cubicBezTo>
                  <a:cubicBezTo>
                    <a:pt x="463762" y="1434044"/>
                    <a:pt x="467538" y="1364228"/>
                    <a:pt x="479472" y="1295611"/>
                  </a:cubicBezTo>
                  <a:cubicBezTo>
                    <a:pt x="502115" y="1165419"/>
                    <a:pt x="525173" y="1035072"/>
                    <a:pt x="557225" y="906872"/>
                  </a:cubicBezTo>
                  <a:lnTo>
                    <a:pt x="596101" y="751377"/>
                  </a:lnTo>
                  <a:cubicBezTo>
                    <a:pt x="626338" y="755696"/>
                    <a:pt x="659492" y="750676"/>
                    <a:pt x="686812" y="764335"/>
                  </a:cubicBezTo>
                  <a:cubicBezTo>
                    <a:pt x="706129" y="773993"/>
                    <a:pt x="711466" y="799914"/>
                    <a:pt x="725688" y="816167"/>
                  </a:cubicBezTo>
                  <a:cubicBezTo>
                    <a:pt x="819603" y="923493"/>
                    <a:pt x="744127" y="813072"/>
                    <a:pt x="803441" y="919830"/>
                  </a:cubicBezTo>
                  <a:cubicBezTo>
                    <a:pt x="854762" y="1012201"/>
                    <a:pt x="832522" y="954183"/>
                    <a:pt x="868234" y="1049410"/>
                  </a:cubicBezTo>
                  <a:cubicBezTo>
                    <a:pt x="886403" y="1097858"/>
                    <a:pt x="893667" y="1138179"/>
                    <a:pt x="907110" y="1191947"/>
                  </a:cubicBezTo>
                  <a:lnTo>
                    <a:pt x="920069" y="1243779"/>
                  </a:lnTo>
                  <a:cubicBezTo>
                    <a:pt x="924389" y="1261056"/>
                    <a:pt x="927396" y="1278716"/>
                    <a:pt x="933028" y="1295611"/>
                  </a:cubicBezTo>
                  <a:lnTo>
                    <a:pt x="945987" y="1334485"/>
                  </a:lnTo>
                  <a:cubicBezTo>
                    <a:pt x="950306" y="1364720"/>
                    <a:pt x="957097" y="1394705"/>
                    <a:pt x="958945" y="1425191"/>
                  </a:cubicBezTo>
                  <a:cubicBezTo>
                    <a:pt x="965744" y="1537371"/>
                    <a:pt x="964171" y="1649979"/>
                    <a:pt x="971904" y="1762098"/>
                  </a:cubicBezTo>
                  <a:cubicBezTo>
                    <a:pt x="972844" y="1775725"/>
                    <a:pt x="981110" y="1787839"/>
                    <a:pt x="984863" y="1800972"/>
                  </a:cubicBezTo>
                  <a:cubicBezTo>
                    <a:pt x="988812" y="1814792"/>
                    <a:pt x="1001640" y="1875226"/>
                    <a:pt x="1010780" y="1891677"/>
                  </a:cubicBezTo>
                  <a:cubicBezTo>
                    <a:pt x="1025907" y="1918905"/>
                    <a:pt x="1045337" y="1943509"/>
                    <a:pt x="1062615" y="1969425"/>
                  </a:cubicBezTo>
                  <a:cubicBezTo>
                    <a:pt x="1062616" y="1969426"/>
                    <a:pt x="1114448" y="2047172"/>
                    <a:pt x="1114450" y="2047173"/>
                  </a:cubicBezTo>
                  <a:lnTo>
                    <a:pt x="1153326" y="2060131"/>
                  </a:lnTo>
                  <a:cubicBezTo>
                    <a:pt x="1239749" y="2031325"/>
                    <a:pt x="1197907" y="2058506"/>
                    <a:pt x="1205161" y="1891677"/>
                  </a:cubicBezTo>
                  <a:cubicBezTo>
                    <a:pt x="1211543" y="1744896"/>
                    <a:pt x="1213800" y="1597964"/>
                    <a:pt x="1218120" y="1451107"/>
                  </a:cubicBezTo>
                  <a:cubicBezTo>
                    <a:pt x="1239718" y="1455426"/>
                    <a:pt x="1262290" y="1456332"/>
                    <a:pt x="1282913" y="1464065"/>
                  </a:cubicBezTo>
                  <a:cubicBezTo>
                    <a:pt x="1297496" y="1469533"/>
                    <a:pt x="1307860" y="1483016"/>
                    <a:pt x="1321790" y="1489981"/>
                  </a:cubicBezTo>
                  <a:cubicBezTo>
                    <a:pt x="1429096" y="1543630"/>
                    <a:pt x="1288126" y="1454583"/>
                    <a:pt x="1399542" y="1528854"/>
                  </a:cubicBezTo>
                  <a:cubicBezTo>
                    <a:pt x="1408181" y="1541812"/>
                    <a:pt x="1415730" y="1555567"/>
                    <a:pt x="1425459" y="1567728"/>
                  </a:cubicBezTo>
                  <a:cubicBezTo>
                    <a:pt x="1433091" y="1577268"/>
                    <a:pt x="1445091" y="1583168"/>
                    <a:pt x="1451377" y="1593644"/>
                  </a:cubicBezTo>
                  <a:cubicBezTo>
                    <a:pt x="1458405" y="1605356"/>
                    <a:pt x="1457307" y="1620806"/>
                    <a:pt x="1464335" y="1632518"/>
                  </a:cubicBezTo>
                  <a:cubicBezTo>
                    <a:pt x="1470621" y="1642994"/>
                    <a:pt x="1482621" y="1648894"/>
                    <a:pt x="1490253" y="1658434"/>
                  </a:cubicBezTo>
                  <a:cubicBezTo>
                    <a:pt x="1499982" y="1670595"/>
                    <a:pt x="1509205" y="1683379"/>
                    <a:pt x="1516170" y="1697308"/>
                  </a:cubicBezTo>
                  <a:cubicBezTo>
                    <a:pt x="1522279" y="1709525"/>
                    <a:pt x="1522101" y="1724470"/>
                    <a:pt x="1529129" y="1736182"/>
                  </a:cubicBezTo>
                  <a:cubicBezTo>
                    <a:pt x="1535415" y="1746658"/>
                    <a:pt x="1547716" y="1752324"/>
                    <a:pt x="1555047" y="1762098"/>
                  </a:cubicBezTo>
                  <a:cubicBezTo>
                    <a:pt x="1573736" y="1787015"/>
                    <a:pt x="1577332" y="1829996"/>
                    <a:pt x="1606881" y="1839845"/>
                  </a:cubicBezTo>
                  <a:lnTo>
                    <a:pt x="1645758" y="1852803"/>
                  </a:lnTo>
                  <a:cubicBezTo>
                    <a:pt x="1732714" y="1910771"/>
                    <a:pt x="1653080" y="1866737"/>
                    <a:pt x="1840139" y="1891677"/>
                  </a:cubicBezTo>
                  <a:cubicBezTo>
                    <a:pt x="1853679" y="1893482"/>
                    <a:pt x="1865881" y="1900883"/>
                    <a:pt x="1879015" y="1904635"/>
                  </a:cubicBezTo>
                  <a:cubicBezTo>
                    <a:pt x="1896140" y="1909528"/>
                    <a:pt x="1913464" y="1913730"/>
                    <a:pt x="1930850" y="1917593"/>
                  </a:cubicBezTo>
                  <a:cubicBezTo>
                    <a:pt x="2024674" y="1938442"/>
                    <a:pt x="1965050" y="1920354"/>
                    <a:pt x="2034519" y="1943509"/>
                  </a:cubicBezTo>
                  <a:cubicBezTo>
                    <a:pt x="2051128" y="1939357"/>
                    <a:pt x="2106639" y="1926888"/>
                    <a:pt x="2125230" y="1917593"/>
                  </a:cubicBezTo>
                  <a:cubicBezTo>
                    <a:pt x="2225714" y="1867354"/>
                    <a:pt x="2105267" y="1911289"/>
                    <a:pt x="2202983" y="1878719"/>
                  </a:cubicBezTo>
                  <a:cubicBezTo>
                    <a:pt x="2213091" y="1848396"/>
                    <a:pt x="2213443" y="1820825"/>
                    <a:pt x="2254818" y="1813930"/>
                  </a:cubicBezTo>
                  <a:cubicBezTo>
                    <a:pt x="2268292" y="1811685"/>
                    <a:pt x="2280735" y="1822569"/>
                    <a:pt x="2293694" y="1826888"/>
                  </a:cubicBezTo>
                  <a:cubicBezTo>
                    <a:pt x="2306653" y="1844165"/>
                    <a:pt x="2317298" y="1863448"/>
                    <a:pt x="2332570" y="1878719"/>
                  </a:cubicBezTo>
                  <a:cubicBezTo>
                    <a:pt x="2363485" y="1909632"/>
                    <a:pt x="2382388" y="1906441"/>
                    <a:pt x="2423281" y="1917593"/>
                  </a:cubicBezTo>
                  <a:cubicBezTo>
                    <a:pt x="2453620" y="1925867"/>
                    <a:pt x="2483755" y="1934870"/>
                    <a:pt x="2513992" y="1943509"/>
                  </a:cubicBezTo>
                  <a:cubicBezTo>
                    <a:pt x="2565827" y="1939190"/>
                    <a:pt x="2619850" y="1946065"/>
                    <a:pt x="2669497" y="1930551"/>
                  </a:cubicBezTo>
                  <a:cubicBezTo>
                    <a:pt x="2714539" y="1916476"/>
                    <a:pt x="2719127" y="1867966"/>
                    <a:pt x="2747249" y="1839845"/>
                  </a:cubicBezTo>
                  <a:cubicBezTo>
                    <a:pt x="2772369" y="1814727"/>
                    <a:pt x="2793385" y="1811510"/>
                    <a:pt x="2825002" y="1800972"/>
                  </a:cubicBezTo>
                  <a:cubicBezTo>
                    <a:pt x="2837961" y="1805291"/>
                    <a:pt x="2853211" y="1805397"/>
                    <a:pt x="2863878" y="1813930"/>
                  </a:cubicBezTo>
                  <a:cubicBezTo>
                    <a:pt x="2876039" y="1823658"/>
                    <a:pt x="2878783" y="1841791"/>
                    <a:pt x="2889795" y="1852803"/>
                  </a:cubicBezTo>
                  <a:cubicBezTo>
                    <a:pt x="2900808" y="1863815"/>
                    <a:pt x="2915712" y="1870080"/>
                    <a:pt x="2928671" y="1878719"/>
                  </a:cubicBezTo>
                  <a:cubicBezTo>
                    <a:pt x="2937310" y="1870080"/>
                    <a:pt x="2944113" y="1859089"/>
                    <a:pt x="2954589" y="1852803"/>
                  </a:cubicBezTo>
                  <a:cubicBezTo>
                    <a:pt x="2996200" y="1827838"/>
                    <a:pt x="3022678" y="1844714"/>
                    <a:pt x="3071217" y="1852803"/>
                  </a:cubicBezTo>
                  <a:cubicBezTo>
                    <a:pt x="3105774" y="1848484"/>
                    <a:pt x="3142552" y="1852778"/>
                    <a:pt x="3174887" y="1839845"/>
                  </a:cubicBezTo>
                  <a:cubicBezTo>
                    <a:pt x="3189347" y="1834061"/>
                    <a:pt x="3193347" y="1814644"/>
                    <a:pt x="3200805" y="1800972"/>
                  </a:cubicBezTo>
                  <a:cubicBezTo>
                    <a:pt x="3269565" y="1674919"/>
                    <a:pt x="3221695" y="1728249"/>
                    <a:pt x="3278557" y="1671392"/>
                  </a:cubicBezTo>
                  <a:cubicBezTo>
                    <a:pt x="3282877" y="1649795"/>
                    <a:pt x="3285721" y="1627850"/>
                    <a:pt x="3291516" y="1606602"/>
                  </a:cubicBezTo>
                  <a:cubicBezTo>
                    <a:pt x="3298704" y="1580247"/>
                    <a:pt x="3312075" y="1555641"/>
                    <a:pt x="3317433" y="1528854"/>
                  </a:cubicBezTo>
                  <a:cubicBezTo>
                    <a:pt x="3321753" y="1507258"/>
                    <a:pt x="3322658" y="1484687"/>
                    <a:pt x="3330392" y="1464065"/>
                  </a:cubicBezTo>
                  <a:cubicBezTo>
                    <a:pt x="3335861" y="1449483"/>
                    <a:pt x="3349344" y="1439120"/>
                    <a:pt x="3356309" y="1425191"/>
                  </a:cubicBezTo>
                  <a:cubicBezTo>
                    <a:pt x="3362418" y="1412974"/>
                    <a:pt x="3363887" y="1398872"/>
                    <a:pt x="3369268" y="1386317"/>
                  </a:cubicBezTo>
                  <a:cubicBezTo>
                    <a:pt x="3376878" y="1368562"/>
                    <a:pt x="3386546" y="1351762"/>
                    <a:pt x="3395185" y="1334485"/>
                  </a:cubicBezTo>
                  <a:cubicBezTo>
                    <a:pt x="3404092" y="1289952"/>
                    <a:pt x="3408903" y="1260561"/>
                    <a:pt x="3421103" y="1217863"/>
                  </a:cubicBezTo>
                  <a:cubicBezTo>
                    <a:pt x="3424856" y="1204730"/>
                    <a:pt x="3427953" y="1191207"/>
                    <a:pt x="3434062" y="1178990"/>
                  </a:cubicBezTo>
                  <a:cubicBezTo>
                    <a:pt x="3441027" y="1165061"/>
                    <a:pt x="3451340" y="1153074"/>
                    <a:pt x="3459979" y="1140116"/>
                  </a:cubicBezTo>
                  <a:cubicBezTo>
                    <a:pt x="3464299" y="1122839"/>
                    <a:pt x="3467820" y="1105342"/>
                    <a:pt x="3472938" y="1088284"/>
                  </a:cubicBezTo>
                  <a:cubicBezTo>
                    <a:pt x="3480788" y="1062118"/>
                    <a:pt x="3498855" y="1010536"/>
                    <a:pt x="3498855" y="1010536"/>
                  </a:cubicBezTo>
                  <a:cubicBezTo>
                    <a:pt x="3494536" y="1053729"/>
                    <a:pt x="3485897" y="1096707"/>
                    <a:pt x="3485897" y="1140116"/>
                  </a:cubicBezTo>
                  <a:cubicBezTo>
                    <a:pt x="3485897" y="1810221"/>
                    <a:pt x="3290653" y="1731575"/>
                    <a:pt x="3537731" y="1813930"/>
                  </a:cubicBezTo>
                  <a:cubicBezTo>
                    <a:pt x="3546370" y="1805291"/>
                    <a:pt x="3557363" y="1798490"/>
                    <a:pt x="3563649" y="1788014"/>
                  </a:cubicBezTo>
                  <a:cubicBezTo>
                    <a:pt x="3570677" y="1776302"/>
                    <a:pt x="3575012" y="1762705"/>
                    <a:pt x="3576608" y="1749140"/>
                  </a:cubicBezTo>
                  <a:cubicBezTo>
                    <a:pt x="3583692" y="1688931"/>
                    <a:pt x="3584314" y="1628125"/>
                    <a:pt x="3589566" y="1567728"/>
                  </a:cubicBezTo>
                  <a:cubicBezTo>
                    <a:pt x="3604128" y="1400274"/>
                    <a:pt x="3598376" y="1505817"/>
                    <a:pt x="3615484" y="1360401"/>
                  </a:cubicBezTo>
                  <a:cubicBezTo>
                    <a:pt x="3633707" y="1205514"/>
                    <a:pt x="3613485" y="1275688"/>
                    <a:pt x="3641401" y="1191947"/>
                  </a:cubicBezTo>
                  <a:cubicBezTo>
                    <a:pt x="3645721" y="1161712"/>
                    <a:pt x="3647492" y="1131002"/>
                    <a:pt x="3654360" y="1101242"/>
                  </a:cubicBezTo>
                  <a:cubicBezTo>
                    <a:pt x="3660503" y="1074624"/>
                    <a:pt x="3671638" y="1049410"/>
                    <a:pt x="3680277" y="1023494"/>
                  </a:cubicBezTo>
                  <a:lnTo>
                    <a:pt x="3706195" y="945746"/>
                  </a:lnTo>
                  <a:cubicBezTo>
                    <a:pt x="3710515" y="932788"/>
                    <a:pt x="3714081" y="919554"/>
                    <a:pt x="3719154" y="906872"/>
                  </a:cubicBezTo>
                  <a:cubicBezTo>
                    <a:pt x="3729386" y="881295"/>
                    <a:pt x="3749905" y="833676"/>
                    <a:pt x="3758030" y="803209"/>
                  </a:cubicBezTo>
                  <a:cubicBezTo>
                    <a:pt x="3771797" y="751586"/>
                    <a:pt x="3767269" y="692167"/>
                    <a:pt x="3796906" y="647713"/>
                  </a:cubicBezTo>
                  <a:cubicBezTo>
                    <a:pt x="3830400" y="597474"/>
                    <a:pt x="3817898" y="623613"/>
                    <a:pt x="3835782" y="569965"/>
                  </a:cubicBezTo>
                  <a:cubicBezTo>
                    <a:pt x="3863574" y="736706"/>
                    <a:pt x="3850506" y="583527"/>
                    <a:pt x="3835782" y="686587"/>
                  </a:cubicBezTo>
                  <a:cubicBezTo>
                    <a:pt x="3829034" y="733816"/>
                    <a:pt x="3827818" y="781679"/>
                    <a:pt x="3822823" y="829125"/>
                  </a:cubicBezTo>
                  <a:cubicBezTo>
                    <a:pt x="3813555" y="917171"/>
                    <a:pt x="3810348" y="929891"/>
                    <a:pt x="3796906" y="1010536"/>
                  </a:cubicBezTo>
                  <a:cubicBezTo>
                    <a:pt x="3804072" y="1118017"/>
                    <a:pt x="3748784" y="1217863"/>
                    <a:pt x="3861700" y="1217863"/>
                  </a:cubicBezTo>
                  <a:cubicBezTo>
                    <a:pt x="3879510" y="1217863"/>
                    <a:pt x="3896256" y="1209224"/>
                    <a:pt x="3913534" y="1204905"/>
                  </a:cubicBezTo>
                  <a:cubicBezTo>
                    <a:pt x="3917854" y="1191947"/>
                    <a:pt x="3923814" y="1179425"/>
                    <a:pt x="3926493" y="1166032"/>
                  </a:cubicBezTo>
                  <a:cubicBezTo>
                    <a:pt x="3936799" y="1114506"/>
                    <a:pt x="3939666" y="1061514"/>
                    <a:pt x="3952411" y="1010536"/>
                  </a:cubicBezTo>
                  <a:cubicBezTo>
                    <a:pt x="3956730" y="993259"/>
                    <a:pt x="3961876" y="976167"/>
                    <a:pt x="3965369" y="958704"/>
                  </a:cubicBezTo>
                  <a:cubicBezTo>
                    <a:pt x="3970522" y="932941"/>
                    <a:pt x="3972420" y="906557"/>
                    <a:pt x="3978328" y="880956"/>
                  </a:cubicBezTo>
                  <a:cubicBezTo>
                    <a:pt x="3985399" y="850316"/>
                    <a:pt x="3995210" y="820370"/>
                    <a:pt x="4004246" y="790251"/>
                  </a:cubicBezTo>
                  <a:cubicBezTo>
                    <a:pt x="4008171" y="777168"/>
                    <a:pt x="4013451" y="764510"/>
                    <a:pt x="4017204" y="751377"/>
                  </a:cubicBezTo>
                  <a:cubicBezTo>
                    <a:pt x="4022097" y="734253"/>
                    <a:pt x="4023147" y="715914"/>
                    <a:pt x="4030163" y="699545"/>
                  </a:cubicBezTo>
                  <a:cubicBezTo>
                    <a:pt x="4036298" y="685231"/>
                    <a:pt x="4047441" y="673629"/>
                    <a:pt x="4056080" y="660671"/>
                  </a:cubicBezTo>
                  <a:cubicBezTo>
                    <a:pt x="4101839" y="729305"/>
                    <a:pt x="4074111" y="675601"/>
                    <a:pt x="4094957" y="790251"/>
                  </a:cubicBezTo>
                  <a:cubicBezTo>
                    <a:pt x="4098143" y="807773"/>
                    <a:pt x="4096790" y="828177"/>
                    <a:pt x="4107915" y="842083"/>
                  </a:cubicBezTo>
                  <a:cubicBezTo>
                    <a:pt x="4116448" y="852749"/>
                    <a:pt x="4133832" y="850722"/>
                    <a:pt x="4146791" y="855041"/>
                  </a:cubicBezTo>
                  <a:cubicBezTo>
                    <a:pt x="4159750" y="816167"/>
                    <a:pt x="4167342" y="775070"/>
                    <a:pt x="4185668" y="738419"/>
                  </a:cubicBezTo>
                  <a:cubicBezTo>
                    <a:pt x="4208245" y="693267"/>
                    <a:pt x="4220959" y="671426"/>
                    <a:pt x="4237503" y="621797"/>
                  </a:cubicBezTo>
                  <a:cubicBezTo>
                    <a:pt x="4243135" y="604902"/>
                    <a:pt x="4244207" y="586640"/>
                    <a:pt x="4250461" y="569965"/>
                  </a:cubicBezTo>
                  <a:cubicBezTo>
                    <a:pt x="4278282" y="495780"/>
                    <a:pt x="4273244" y="543628"/>
                    <a:pt x="4289337" y="479260"/>
                  </a:cubicBezTo>
                  <a:cubicBezTo>
                    <a:pt x="4294679" y="457893"/>
                    <a:pt x="4297518" y="435970"/>
                    <a:pt x="4302296" y="414470"/>
                  </a:cubicBezTo>
                  <a:cubicBezTo>
                    <a:pt x="4306160" y="397085"/>
                    <a:pt x="4304129" y="376544"/>
                    <a:pt x="4315255" y="362638"/>
                  </a:cubicBezTo>
                  <a:cubicBezTo>
                    <a:pt x="4323788" y="351972"/>
                    <a:pt x="4341172" y="353999"/>
                    <a:pt x="4354131" y="349680"/>
                  </a:cubicBezTo>
                  <a:cubicBezTo>
                    <a:pt x="4371409" y="353999"/>
                    <a:pt x="4391147" y="352759"/>
                    <a:pt x="4405966" y="362638"/>
                  </a:cubicBezTo>
                  <a:cubicBezTo>
                    <a:pt x="4478067" y="410703"/>
                    <a:pt x="4393097" y="388644"/>
                    <a:pt x="4444842" y="440386"/>
                  </a:cubicBezTo>
                  <a:cubicBezTo>
                    <a:pt x="4454501" y="450044"/>
                    <a:pt x="4470759" y="449025"/>
                    <a:pt x="4483718" y="453344"/>
                  </a:cubicBezTo>
                  <a:cubicBezTo>
                    <a:pt x="4500996" y="444705"/>
                    <a:pt x="4523962" y="442882"/>
                    <a:pt x="4535553" y="427428"/>
                  </a:cubicBezTo>
                  <a:cubicBezTo>
                    <a:pt x="4535558" y="427421"/>
                    <a:pt x="4567948" y="330247"/>
                    <a:pt x="4574429" y="310806"/>
                  </a:cubicBezTo>
                  <a:cubicBezTo>
                    <a:pt x="4574430" y="310804"/>
                    <a:pt x="4600346" y="233062"/>
                    <a:pt x="4600347" y="233059"/>
                  </a:cubicBezTo>
                  <a:cubicBezTo>
                    <a:pt x="4608986" y="215782"/>
                    <a:pt x="4618654" y="198982"/>
                    <a:pt x="4626264" y="181227"/>
                  </a:cubicBezTo>
                  <a:cubicBezTo>
                    <a:pt x="4631645" y="168672"/>
                    <a:pt x="4633114" y="154570"/>
                    <a:pt x="4639223" y="142353"/>
                  </a:cubicBezTo>
                  <a:cubicBezTo>
                    <a:pt x="4655571" y="109658"/>
                    <a:pt x="4666950" y="101669"/>
                    <a:pt x="4691058" y="77563"/>
                  </a:cubicBezTo>
                  <a:cubicBezTo>
                    <a:pt x="4699697" y="60286"/>
                    <a:pt x="4703316" y="39390"/>
                    <a:pt x="4716975" y="25731"/>
                  </a:cubicBezTo>
                  <a:cubicBezTo>
                    <a:pt x="4742707" y="0"/>
                    <a:pt x="4776318" y="14144"/>
                    <a:pt x="4794728" y="38689"/>
                  </a:cubicBezTo>
                  <a:cubicBezTo>
                    <a:pt x="4799911" y="45600"/>
                    <a:pt x="4794728" y="55966"/>
                    <a:pt x="4794728" y="64605"/>
                  </a:cubicBezTo>
                </a:path>
              </a:pathLst>
            </a:custGeom>
            <a:noFill/>
            <a:ln w="57150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16" name="Freeform 15">
            <a:extLst>
              <a:ext uri="{FF2B5EF4-FFF2-40B4-BE49-F238E27FC236}">
                <a16:creationId xmlns:a16="http://schemas.microsoft.com/office/drawing/2014/main" id="{F38331A5-FA9A-0025-CFDA-A873098A3857}"/>
              </a:ext>
            </a:extLst>
          </p:cNvPr>
          <p:cNvSpPr>
            <a:spLocks/>
          </p:cNvSpPr>
          <p:nvPr/>
        </p:nvSpPr>
        <p:spPr bwMode="auto">
          <a:xfrm>
            <a:off x="2216150" y="1746250"/>
            <a:ext cx="4756150" cy="3838575"/>
          </a:xfrm>
          <a:custGeom>
            <a:avLst/>
            <a:gdLst/>
            <a:ahLst/>
            <a:cxnLst/>
            <a:rect l="0" t="0" r="r" b="b"/>
            <a:pathLst>
              <a:path w="4755852" h="3839115">
                <a:moveTo>
                  <a:pt x="0" y="3618830"/>
                </a:moveTo>
                <a:cubicBezTo>
                  <a:pt x="27605" y="3577425"/>
                  <a:pt x="24881" y="3576004"/>
                  <a:pt x="64794" y="3541082"/>
                </a:cubicBezTo>
                <a:cubicBezTo>
                  <a:pt x="85609" y="3522870"/>
                  <a:pt x="110029" y="3508807"/>
                  <a:pt x="129587" y="3489251"/>
                </a:cubicBezTo>
                <a:cubicBezTo>
                  <a:pt x="200759" y="3418083"/>
                  <a:pt x="92726" y="3475488"/>
                  <a:pt x="220298" y="3424461"/>
                </a:cubicBezTo>
                <a:cubicBezTo>
                  <a:pt x="254077" y="3390684"/>
                  <a:pt x="281108" y="3355184"/>
                  <a:pt x="323968" y="3333755"/>
                </a:cubicBezTo>
                <a:cubicBezTo>
                  <a:pt x="336186" y="3327647"/>
                  <a:pt x="349885" y="3325116"/>
                  <a:pt x="362844" y="3320797"/>
                </a:cubicBezTo>
                <a:cubicBezTo>
                  <a:pt x="375803" y="3325116"/>
                  <a:pt x="394943" y="3321895"/>
                  <a:pt x="401720" y="3333755"/>
                </a:cubicBezTo>
                <a:cubicBezTo>
                  <a:pt x="414756" y="3356566"/>
                  <a:pt x="406370" y="3386578"/>
                  <a:pt x="414679" y="3411503"/>
                </a:cubicBezTo>
                <a:cubicBezTo>
                  <a:pt x="419604" y="3426278"/>
                  <a:pt x="431958" y="3437419"/>
                  <a:pt x="440597" y="3450377"/>
                </a:cubicBezTo>
                <a:lnTo>
                  <a:pt x="466514" y="3528124"/>
                </a:lnTo>
                <a:cubicBezTo>
                  <a:pt x="470834" y="3541082"/>
                  <a:pt x="473364" y="3554781"/>
                  <a:pt x="479473" y="3566998"/>
                </a:cubicBezTo>
                <a:cubicBezTo>
                  <a:pt x="488112" y="3584275"/>
                  <a:pt x="497780" y="3601075"/>
                  <a:pt x="505390" y="3618830"/>
                </a:cubicBezTo>
                <a:cubicBezTo>
                  <a:pt x="510771" y="3631385"/>
                  <a:pt x="512240" y="3645487"/>
                  <a:pt x="518349" y="3657704"/>
                </a:cubicBezTo>
                <a:cubicBezTo>
                  <a:pt x="525314" y="3671633"/>
                  <a:pt x="537941" y="3682347"/>
                  <a:pt x="544266" y="3696578"/>
                </a:cubicBezTo>
                <a:cubicBezTo>
                  <a:pt x="555361" y="3721541"/>
                  <a:pt x="561545" y="3748410"/>
                  <a:pt x="570184" y="3774326"/>
                </a:cubicBezTo>
                <a:cubicBezTo>
                  <a:pt x="574504" y="3787284"/>
                  <a:pt x="573483" y="3803542"/>
                  <a:pt x="583142" y="3813200"/>
                </a:cubicBezTo>
                <a:lnTo>
                  <a:pt x="609060" y="3839115"/>
                </a:lnTo>
                <a:cubicBezTo>
                  <a:pt x="634977" y="3826157"/>
                  <a:pt x="667561" y="3821898"/>
                  <a:pt x="686812" y="3800242"/>
                </a:cubicBezTo>
                <a:cubicBezTo>
                  <a:pt x="704962" y="3779825"/>
                  <a:pt x="702584" y="3747858"/>
                  <a:pt x="712730" y="3722494"/>
                </a:cubicBezTo>
                <a:cubicBezTo>
                  <a:pt x="719904" y="3704559"/>
                  <a:pt x="730008" y="3687939"/>
                  <a:pt x="738647" y="3670662"/>
                </a:cubicBezTo>
                <a:cubicBezTo>
                  <a:pt x="751632" y="3579772"/>
                  <a:pt x="753403" y="3571167"/>
                  <a:pt x="764565" y="3476293"/>
                </a:cubicBezTo>
                <a:cubicBezTo>
                  <a:pt x="769135" y="3437448"/>
                  <a:pt x="771575" y="3398329"/>
                  <a:pt x="777523" y="3359671"/>
                </a:cubicBezTo>
                <a:cubicBezTo>
                  <a:pt x="780231" y="3342069"/>
                  <a:pt x="786989" y="3325302"/>
                  <a:pt x="790482" y="3307839"/>
                </a:cubicBezTo>
                <a:cubicBezTo>
                  <a:pt x="795635" y="3282076"/>
                  <a:pt x="793683" y="3254485"/>
                  <a:pt x="803441" y="3230091"/>
                </a:cubicBezTo>
                <a:cubicBezTo>
                  <a:pt x="824751" y="3176819"/>
                  <a:pt x="843753" y="3182294"/>
                  <a:pt x="881193" y="3152344"/>
                </a:cubicBezTo>
                <a:cubicBezTo>
                  <a:pt x="890733" y="3144712"/>
                  <a:pt x="898472" y="3135067"/>
                  <a:pt x="907111" y="3126428"/>
                </a:cubicBezTo>
                <a:cubicBezTo>
                  <a:pt x="915750" y="3139386"/>
                  <a:pt x="926063" y="3151373"/>
                  <a:pt x="933028" y="3165302"/>
                </a:cubicBezTo>
                <a:cubicBezTo>
                  <a:pt x="939137" y="3177519"/>
                  <a:pt x="940606" y="3191621"/>
                  <a:pt x="945987" y="3204175"/>
                </a:cubicBezTo>
                <a:cubicBezTo>
                  <a:pt x="953597" y="3221930"/>
                  <a:pt x="963265" y="3238730"/>
                  <a:pt x="971904" y="3256007"/>
                </a:cubicBezTo>
                <a:cubicBezTo>
                  <a:pt x="980813" y="3300549"/>
                  <a:pt x="985620" y="3329924"/>
                  <a:pt x="997822" y="3372629"/>
                </a:cubicBezTo>
                <a:cubicBezTo>
                  <a:pt x="1001575" y="3385762"/>
                  <a:pt x="1005399" y="3398949"/>
                  <a:pt x="1010780" y="3411503"/>
                </a:cubicBezTo>
                <a:cubicBezTo>
                  <a:pt x="1030508" y="3457532"/>
                  <a:pt x="1036589" y="3463171"/>
                  <a:pt x="1062615" y="3502209"/>
                </a:cubicBezTo>
                <a:cubicBezTo>
                  <a:pt x="1089585" y="3610080"/>
                  <a:pt x="1056746" y="3503428"/>
                  <a:pt x="1101491" y="3592914"/>
                </a:cubicBezTo>
                <a:cubicBezTo>
                  <a:pt x="1155138" y="3700203"/>
                  <a:pt x="1066096" y="3559263"/>
                  <a:pt x="1140368" y="3670662"/>
                </a:cubicBezTo>
                <a:cubicBezTo>
                  <a:pt x="1165594" y="3746341"/>
                  <a:pt x="1133588" y="3676840"/>
                  <a:pt x="1192203" y="3735452"/>
                </a:cubicBezTo>
                <a:cubicBezTo>
                  <a:pt x="1203216" y="3746464"/>
                  <a:pt x="1204913" y="3766072"/>
                  <a:pt x="1218120" y="3774326"/>
                </a:cubicBezTo>
                <a:cubicBezTo>
                  <a:pt x="1241287" y="3788805"/>
                  <a:pt x="1295872" y="3800242"/>
                  <a:pt x="1295872" y="3800242"/>
                </a:cubicBezTo>
                <a:cubicBezTo>
                  <a:pt x="1343387" y="3795923"/>
                  <a:pt x="1391766" y="3797280"/>
                  <a:pt x="1438418" y="3787284"/>
                </a:cubicBezTo>
                <a:cubicBezTo>
                  <a:pt x="1482398" y="3777860"/>
                  <a:pt x="1476509" y="3749196"/>
                  <a:pt x="1503212" y="3722494"/>
                </a:cubicBezTo>
                <a:cubicBezTo>
                  <a:pt x="1514225" y="3711482"/>
                  <a:pt x="1529926" y="3706307"/>
                  <a:pt x="1542088" y="3696578"/>
                </a:cubicBezTo>
                <a:cubicBezTo>
                  <a:pt x="1551628" y="3688946"/>
                  <a:pt x="1560374" y="3680202"/>
                  <a:pt x="1568006" y="3670662"/>
                </a:cubicBezTo>
                <a:cubicBezTo>
                  <a:pt x="1577735" y="3658501"/>
                  <a:pt x="1582202" y="3642043"/>
                  <a:pt x="1593923" y="3631788"/>
                </a:cubicBezTo>
                <a:cubicBezTo>
                  <a:pt x="1617365" y="3611277"/>
                  <a:pt x="1649649" y="3601980"/>
                  <a:pt x="1671675" y="3579956"/>
                </a:cubicBezTo>
                <a:cubicBezTo>
                  <a:pt x="1734255" y="3517381"/>
                  <a:pt x="1658120" y="3596898"/>
                  <a:pt x="1723510" y="3515167"/>
                </a:cubicBezTo>
                <a:cubicBezTo>
                  <a:pt x="1797364" y="3422856"/>
                  <a:pt x="1695584" y="3570015"/>
                  <a:pt x="1775345" y="3450377"/>
                </a:cubicBezTo>
                <a:cubicBezTo>
                  <a:pt x="1794929" y="3372046"/>
                  <a:pt x="1782673" y="3415435"/>
                  <a:pt x="1814221" y="3320797"/>
                </a:cubicBezTo>
                <a:lnTo>
                  <a:pt x="1827180" y="3281923"/>
                </a:lnTo>
                <a:cubicBezTo>
                  <a:pt x="1847570" y="3139209"/>
                  <a:pt x="1835120" y="3221328"/>
                  <a:pt x="1866056" y="3035722"/>
                </a:cubicBezTo>
                <a:cubicBezTo>
                  <a:pt x="1871034" y="3005858"/>
                  <a:pt x="1876023" y="2951001"/>
                  <a:pt x="1891974" y="2919100"/>
                </a:cubicBezTo>
                <a:cubicBezTo>
                  <a:pt x="1898939" y="2905171"/>
                  <a:pt x="1904684" y="2888480"/>
                  <a:pt x="1917891" y="2880226"/>
                </a:cubicBezTo>
                <a:cubicBezTo>
                  <a:pt x="1941058" y="2865748"/>
                  <a:pt x="1995643" y="2854311"/>
                  <a:pt x="1995643" y="2854311"/>
                </a:cubicBezTo>
                <a:cubicBezTo>
                  <a:pt x="2030200" y="2862949"/>
                  <a:pt x="2063693" y="2880226"/>
                  <a:pt x="2099313" y="2880226"/>
                </a:cubicBezTo>
                <a:cubicBezTo>
                  <a:pt x="2183806" y="2880226"/>
                  <a:pt x="2226925" y="2863608"/>
                  <a:pt x="2293694" y="2841353"/>
                </a:cubicBezTo>
                <a:cubicBezTo>
                  <a:pt x="2289374" y="2798160"/>
                  <a:pt x="2277130" y="2755032"/>
                  <a:pt x="2280735" y="2711773"/>
                </a:cubicBezTo>
                <a:cubicBezTo>
                  <a:pt x="2281750" y="2699598"/>
                  <a:pt x="2294478" y="2686872"/>
                  <a:pt x="2306653" y="2685857"/>
                </a:cubicBezTo>
                <a:cubicBezTo>
                  <a:pt x="2453074" y="2673656"/>
                  <a:pt x="2600384" y="2677218"/>
                  <a:pt x="2747249" y="2672899"/>
                </a:cubicBezTo>
                <a:cubicBezTo>
                  <a:pt x="2768847" y="2651302"/>
                  <a:pt x="2798383" y="2635427"/>
                  <a:pt x="2812043" y="2608109"/>
                </a:cubicBezTo>
                <a:cubicBezTo>
                  <a:pt x="2820682" y="2590832"/>
                  <a:pt x="2830787" y="2574213"/>
                  <a:pt x="2837961" y="2556278"/>
                </a:cubicBezTo>
                <a:cubicBezTo>
                  <a:pt x="2848107" y="2530914"/>
                  <a:pt x="2855239" y="2504446"/>
                  <a:pt x="2863878" y="2478530"/>
                </a:cubicBezTo>
                <a:cubicBezTo>
                  <a:pt x="2887813" y="2406729"/>
                  <a:pt x="2883686" y="2424475"/>
                  <a:pt x="2902754" y="2310076"/>
                </a:cubicBezTo>
                <a:cubicBezTo>
                  <a:pt x="2907074" y="2284160"/>
                  <a:pt x="2912240" y="2258372"/>
                  <a:pt x="2915713" y="2232329"/>
                </a:cubicBezTo>
                <a:cubicBezTo>
                  <a:pt x="2920883" y="2193559"/>
                  <a:pt x="2923820" y="2154518"/>
                  <a:pt x="2928672" y="2115707"/>
                </a:cubicBezTo>
                <a:cubicBezTo>
                  <a:pt x="2932460" y="2085401"/>
                  <a:pt x="2936322" y="2055079"/>
                  <a:pt x="2941630" y="2025001"/>
                </a:cubicBezTo>
                <a:cubicBezTo>
                  <a:pt x="2949285" y="1981623"/>
                  <a:pt x="2967548" y="1895422"/>
                  <a:pt x="2967548" y="1895422"/>
                </a:cubicBezTo>
                <a:cubicBezTo>
                  <a:pt x="3019383" y="1908380"/>
                  <a:pt x="3085271" y="1896515"/>
                  <a:pt x="3123053" y="1934295"/>
                </a:cubicBezTo>
                <a:cubicBezTo>
                  <a:pt x="3136012" y="1947253"/>
                  <a:pt x="3146681" y="1963004"/>
                  <a:pt x="3161929" y="1973169"/>
                </a:cubicBezTo>
                <a:cubicBezTo>
                  <a:pt x="3173295" y="1980746"/>
                  <a:pt x="3188587" y="1980019"/>
                  <a:pt x="3200805" y="1986127"/>
                </a:cubicBezTo>
                <a:cubicBezTo>
                  <a:pt x="3214735" y="1993092"/>
                  <a:pt x="3226722" y="2003404"/>
                  <a:pt x="3239681" y="2012043"/>
                </a:cubicBezTo>
                <a:cubicBezTo>
                  <a:pt x="3355127" y="1935083"/>
                  <a:pt x="3205284" y="2049227"/>
                  <a:pt x="3304475" y="1765842"/>
                </a:cubicBezTo>
                <a:cubicBezTo>
                  <a:pt x="3318540" y="1725659"/>
                  <a:pt x="3420849" y="1718372"/>
                  <a:pt x="3447021" y="1714010"/>
                </a:cubicBezTo>
                <a:cubicBezTo>
                  <a:pt x="3468619" y="1705371"/>
                  <a:pt x="3489534" y="1694778"/>
                  <a:pt x="3511814" y="1688094"/>
                </a:cubicBezTo>
                <a:cubicBezTo>
                  <a:pt x="3534452" y="1681303"/>
                  <a:pt x="3635905" y="1665254"/>
                  <a:pt x="3654360" y="1662178"/>
                </a:cubicBezTo>
                <a:cubicBezTo>
                  <a:pt x="3708565" y="1526679"/>
                  <a:pt x="3648387" y="1671909"/>
                  <a:pt x="3745071" y="1467809"/>
                </a:cubicBezTo>
                <a:cubicBezTo>
                  <a:pt x="3763283" y="1429364"/>
                  <a:pt x="3777880" y="1389236"/>
                  <a:pt x="3796906" y="1351187"/>
                </a:cubicBezTo>
                <a:cubicBezTo>
                  <a:pt x="3808170" y="1328660"/>
                  <a:pt x="3825359" y="1309325"/>
                  <a:pt x="3835782" y="1286397"/>
                </a:cubicBezTo>
                <a:cubicBezTo>
                  <a:pt x="3853311" y="1247836"/>
                  <a:pt x="3864215" y="1198591"/>
                  <a:pt x="3874659" y="1156818"/>
                </a:cubicBezTo>
                <a:cubicBezTo>
                  <a:pt x="3872070" y="1138697"/>
                  <a:pt x="3865857" y="1056579"/>
                  <a:pt x="3848741" y="1027238"/>
                </a:cubicBezTo>
                <a:cubicBezTo>
                  <a:pt x="3825198" y="986882"/>
                  <a:pt x="3796906" y="949491"/>
                  <a:pt x="3770989" y="910617"/>
                </a:cubicBezTo>
                <a:cubicBezTo>
                  <a:pt x="3760273" y="894545"/>
                  <a:pt x="3754655" y="875557"/>
                  <a:pt x="3745071" y="858785"/>
                </a:cubicBezTo>
                <a:cubicBezTo>
                  <a:pt x="3737344" y="845263"/>
                  <a:pt x="3726119" y="833840"/>
                  <a:pt x="3719154" y="819911"/>
                </a:cubicBezTo>
                <a:cubicBezTo>
                  <a:pt x="3701921" y="785447"/>
                  <a:pt x="3701055" y="714962"/>
                  <a:pt x="3654360" y="703289"/>
                </a:cubicBezTo>
                <a:cubicBezTo>
                  <a:pt x="3637082" y="698970"/>
                  <a:pt x="3619940" y="694063"/>
                  <a:pt x="3602525" y="690331"/>
                </a:cubicBezTo>
                <a:cubicBezTo>
                  <a:pt x="3559452" y="681102"/>
                  <a:pt x="3514729" y="678345"/>
                  <a:pt x="3472938" y="664415"/>
                </a:cubicBezTo>
                <a:cubicBezTo>
                  <a:pt x="3409135" y="643149"/>
                  <a:pt x="3447536" y="653702"/>
                  <a:pt x="3356310" y="638500"/>
                </a:cubicBezTo>
                <a:cubicBezTo>
                  <a:pt x="3373588" y="634181"/>
                  <a:pt x="3391468" y="631795"/>
                  <a:pt x="3408144" y="625542"/>
                </a:cubicBezTo>
                <a:cubicBezTo>
                  <a:pt x="3426232" y="618759"/>
                  <a:pt x="3441238" y="604311"/>
                  <a:pt x="3459979" y="599626"/>
                </a:cubicBezTo>
                <a:cubicBezTo>
                  <a:pt x="3493765" y="591180"/>
                  <a:pt x="3529228" y="591963"/>
                  <a:pt x="3563649" y="586668"/>
                </a:cubicBezTo>
                <a:cubicBezTo>
                  <a:pt x="3760133" y="556442"/>
                  <a:pt x="3405945" y="588542"/>
                  <a:pt x="3822824" y="560752"/>
                </a:cubicBezTo>
                <a:cubicBezTo>
                  <a:pt x="3846480" y="543011"/>
                  <a:pt x="3933267" y="476427"/>
                  <a:pt x="3952411" y="470046"/>
                </a:cubicBezTo>
                <a:lnTo>
                  <a:pt x="3991287" y="457088"/>
                </a:lnTo>
                <a:cubicBezTo>
                  <a:pt x="4008565" y="444130"/>
                  <a:pt x="4026724" y="432269"/>
                  <a:pt x="4043122" y="418214"/>
                </a:cubicBezTo>
                <a:cubicBezTo>
                  <a:pt x="4057036" y="406288"/>
                  <a:pt x="4064612" y="385135"/>
                  <a:pt x="4081998" y="379340"/>
                </a:cubicBezTo>
                <a:cubicBezTo>
                  <a:pt x="4226764" y="331087"/>
                  <a:pt x="4247745" y="351376"/>
                  <a:pt x="4367090" y="327509"/>
                </a:cubicBezTo>
                <a:cubicBezTo>
                  <a:pt x="4448446" y="311239"/>
                  <a:pt x="4474408" y="300377"/>
                  <a:pt x="4548512" y="275677"/>
                </a:cubicBezTo>
                <a:lnTo>
                  <a:pt x="4587388" y="262719"/>
                </a:lnTo>
                <a:cubicBezTo>
                  <a:pt x="4596027" y="210887"/>
                  <a:pt x="4596688" y="157073"/>
                  <a:pt x="4613306" y="107223"/>
                </a:cubicBezTo>
                <a:cubicBezTo>
                  <a:pt x="4631145" y="53709"/>
                  <a:pt x="4665011" y="18406"/>
                  <a:pt x="4716976" y="3560"/>
                </a:cubicBezTo>
                <a:cubicBezTo>
                  <a:pt x="4729436" y="0"/>
                  <a:pt x="4742893" y="3560"/>
                  <a:pt x="4755852" y="3560"/>
                </a:cubicBezTo>
              </a:path>
            </a:pathLst>
          </a:custGeom>
          <a:noFill/>
          <a:ln w="571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E5FF9FB6-629A-560E-1768-58E73B2DA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Properties of </a:t>
            </a:r>
            <a:r>
              <a:rPr lang="en-US" altLang="en-US">
                <a:solidFill>
                  <a:srgbClr val="932756"/>
                </a:solidFill>
                <a:ea typeface="ＭＳ Ｐゴシック" panose="020B0600070205080204" pitchFamily="34" charset="-128"/>
              </a:rPr>
              <a:t>O</a:t>
            </a:r>
            <a:r>
              <a:rPr lang="en-US" altLang="en-US">
                <a:ea typeface="ＭＳ Ｐゴシック" panose="020B0600070205080204" pitchFamily="34" charset="-128"/>
              </a:rPr>
              <a:t> (and </a:t>
            </a:r>
            <a:r>
              <a:rPr lang="en-US" altLang="en-US">
                <a:solidFill>
                  <a:srgbClr val="932756"/>
                </a:solidFill>
                <a:ea typeface="ＭＳ Ｐゴシック" panose="020B0600070205080204" pitchFamily="34" charset="-128"/>
              </a:rPr>
              <a:t>Ω</a:t>
            </a:r>
            <a:r>
              <a:rPr lang="en-US" altLang="en-US">
                <a:ea typeface="ＭＳ Ｐゴシック" panose="020B0600070205080204" pitchFamily="34" charset="-128"/>
              </a:rPr>
              <a:t>) </a:t>
            </a:r>
          </a:p>
        </p:txBody>
      </p:sp>
      <p:grpSp>
        <p:nvGrpSpPr>
          <p:cNvPr id="49154" name="Group 8">
            <a:extLst>
              <a:ext uri="{FF2B5EF4-FFF2-40B4-BE49-F238E27FC236}">
                <a16:creationId xmlns:a16="http://schemas.microsoft.com/office/drawing/2014/main" id="{47FFD9F8-344D-2DDF-FAD5-F47D9C43E889}"/>
              </a:ext>
            </a:extLst>
          </p:cNvPr>
          <p:cNvGrpSpPr>
            <a:grpSpLocks/>
          </p:cNvGrpSpPr>
          <p:nvPr/>
        </p:nvGrpSpPr>
        <p:grpSpPr bwMode="auto">
          <a:xfrm>
            <a:off x="1897063" y="2012950"/>
            <a:ext cx="5264046" cy="707886"/>
            <a:chOff x="1191503" y="2013723"/>
            <a:chExt cx="5264271" cy="707747"/>
          </a:xfrm>
        </p:grpSpPr>
        <p:sp>
          <p:nvSpPr>
            <p:cNvPr id="49165" name="TextBox 2">
              <a:extLst>
                <a:ext uri="{FF2B5EF4-FFF2-40B4-BE49-F238E27FC236}">
                  <a16:creationId xmlns:a16="http://schemas.microsoft.com/office/drawing/2014/main" id="{848D3958-972B-43E9-3808-A583B1381A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1503" y="2101108"/>
              <a:ext cx="1541835" cy="523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latin typeface="+mn-lt"/>
                </a:rPr>
                <a:t>Transitive</a:t>
              </a:r>
            </a:p>
          </p:txBody>
        </p:sp>
        <p:sp>
          <p:nvSpPr>
            <p:cNvPr id="49166" name="TextBox 3">
              <a:extLst>
                <a:ext uri="{FF2B5EF4-FFF2-40B4-BE49-F238E27FC236}">
                  <a16:creationId xmlns:a16="http://schemas.microsoft.com/office/drawing/2014/main" id="{413C708B-6738-9783-9BA4-0D677C5D52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8831" y="2013723"/>
              <a:ext cx="2896943" cy="707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932756"/>
                  </a:solidFill>
                  <a:latin typeface="+mn-lt"/>
                </a:rPr>
                <a:t>g</a:t>
              </a:r>
              <a:r>
                <a:rPr lang="en-US" altLang="en-US" sz="2000">
                  <a:latin typeface="+mn-lt"/>
                </a:rPr>
                <a:t> is </a:t>
              </a:r>
              <a:r>
                <a:rPr lang="en-US" altLang="en-US" sz="2000">
                  <a:solidFill>
                    <a:srgbClr val="932756"/>
                  </a:solidFill>
                  <a:latin typeface="+mn-lt"/>
                </a:rPr>
                <a:t>O(f)</a:t>
              </a:r>
              <a:r>
                <a:rPr lang="en-US" altLang="en-US" sz="2000">
                  <a:latin typeface="+mn-lt"/>
                </a:rPr>
                <a:t> and </a:t>
              </a:r>
              <a:r>
                <a:rPr lang="en-US" altLang="en-US" sz="2000">
                  <a:solidFill>
                    <a:srgbClr val="932756"/>
                  </a:solidFill>
                  <a:latin typeface="+mn-lt"/>
                </a:rPr>
                <a:t>f </a:t>
              </a:r>
              <a:r>
                <a:rPr lang="en-US" altLang="en-US" sz="2000">
                  <a:latin typeface="+mn-lt"/>
                </a:rPr>
                <a:t>is </a:t>
              </a:r>
              <a:r>
                <a:rPr lang="en-US" altLang="en-US" sz="2000">
                  <a:solidFill>
                    <a:srgbClr val="932756"/>
                  </a:solidFill>
                  <a:latin typeface="+mn-lt"/>
                </a:rPr>
                <a:t>O(h)</a:t>
              </a:r>
              <a:r>
                <a:rPr lang="en-US" altLang="en-US" sz="2000">
                  <a:latin typeface="+mn-lt"/>
                </a:rPr>
                <a:t> then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932756"/>
                  </a:solidFill>
                  <a:latin typeface="+mn-lt"/>
                </a:rPr>
                <a:t>g</a:t>
              </a:r>
              <a:r>
                <a:rPr lang="en-US" altLang="en-US" sz="2000">
                  <a:latin typeface="+mn-lt"/>
                </a:rPr>
                <a:t> is </a:t>
              </a:r>
              <a:r>
                <a:rPr lang="en-US" altLang="en-US" sz="2000">
                  <a:solidFill>
                    <a:srgbClr val="932756"/>
                  </a:solidFill>
                  <a:latin typeface="+mn-lt"/>
                </a:rPr>
                <a:t>O(h)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F871888-152B-53E9-F4B5-E1D0A8F2C9AA}"/>
              </a:ext>
            </a:extLst>
          </p:cNvPr>
          <p:cNvGrpSpPr>
            <a:grpSpLocks/>
          </p:cNvGrpSpPr>
          <p:nvPr/>
        </p:nvGrpSpPr>
        <p:grpSpPr bwMode="auto">
          <a:xfrm>
            <a:off x="1897063" y="3184525"/>
            <a:ext cx="5378392" cy="707886"/>
            <a:chOff x="1191503" y="3059878"/>
            <a:chExt cx="5377827" cy="707747"/>
          </a:xfrm>
        </p:grpSpPr>
        <p:sp>
          <p:nvSpPr>
            <p:cNvPr id="49163" name="TextBox 4">
              <a:extLst>
                <a:ext uri="{FF2B5EF4-FFF2-40B4-BE49-F238E27FC236}">
                  <a16:creationId xmlns:a16="http://schemas.microsoft.com/office/drawing/2014/main" id="{9999F7CB-6C1E-5080-3C4D-0FC625C030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1503" y="3147263"/>
              <a:ext cx="1360742" cy="523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latin typeface="+mn-lt"/>
                </a:rPr>
                <a:t>Additive</a:t>
              </a:r>
            </a:p>
          </p:txBody>
        </p:sp>
        <p:sp>
          <p:nvSpPr>
            <p:cNvPr id="49164" name="TextBox 5">
              <a:extLst>
                <a:ext uri="{FF2B5EF4-FFF2-40B4-BE49-F238E27FC236}">
                  <a16:creationId xmlns:a16="http://schemas.microsoft.com/office/drawing/2014/main" id="{8024C775-6211-9D1F-2BBF-AF056049FD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4730" y="3059878"/>
              <a:ext cx="2944600" cy="707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932756"/>
                  </a:solidFill>
                  <a:latin typeface="+mn-lt"/>
                </a:rPr>
                <a:t>g</a:t>
              </a:r>
              <a:r>
                <a:rPr lang="en-US" altLang="en-US" sz="2000">
                  <a:latin typeface="+mn-lt"/>
                </a:rPr>
                <a:t> is </a:t>
              </a:r>
              <a:r>
                <a:rPr lang="en-US" altLang="en-US" sz="2000">
                  <a:solidFill>
                    <a:srgbClr val="932756"/>
                  </a:solidFill>
                  <a:latin typeface="+mn-lt"/>
                </a:rPr>
                <a:t>O(h)</a:t>
              </a:r>
              <a:r>
                <a:rPr lang="en-US" altLang="en-US" sz="2000">
                  <a:latin typeface="+mn-lt"/>
                </a:rPr>
                <a:t> and </a:t>
              </a:r>
              <a:r>
                <a:rPr lang="en-US" altLang="en-US" sz="2000">
                  <a:solidFill>
                    <a:srgbClr val="932756"/>
                  </a:solidFill>
                  <a:latin typeface="+mn-lt"/>
                </a:rPr>
                <a:t>f </a:t>
              </a:r>
              <a:r>
                <a:rPr lang="en-US" altLang="en-US" sz="2000">
                  <a:latin typeface="+mn-lt"/>
                </a:rPr>
                <a:t>is </a:t>
              </a:r>
              <a:r>
                <a:rPr lang="en-US" altLang="en-US" sz="2000">
                  <a:solidFill>
                    <a:srgbClr val="932756"/>
                  </a:solidFill>
                  <a:latin typeface="+mn-lt"/>
                </a:rPr>
                <a:t>O(h)</a:t>
              </a:r>
              <a:r>
                <a:rPr lang="en-US" altLang="en-US" sz="2000">
                  <a:latin typeface="+mn-lt"/>
                </a:rPr>
                <a:t> then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932756"/>
                  </a:solidFill>
                  <a:latin typeface="+mn-lt"/>
                </a:rPr>
                <a:t>g+f</a:t>
              </a:r>
              <a:r>
                <a:rPr lang="en-US" altLang="en-US" sz="2000">
                  <a:latin typeface="+mn-lt"/>
                </a:rPr>
                <a:t> is </a:t>
              </a:r>
              <a:r>
                <a:rPr lang="en-US" altLang="en-US" sz="2000">
                  <a:solidFill>
                    <a:srgbClr val="932756"/>
                  </a:solidFill>
                  <a:latin typeface="+mn-lt"/>
                </a:rPr>
                <a:t>O(h)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3E8111B-6C57-945C-9BCF-4086163BD456}"/>
              </a:ext>
            </a:extLst>
          </p:cNvPr>
          <p:cNvGrpSpPr>
            <a:grpSpLocks/>
          </p:cNvGrpSpPr>
          <p:nvPr/>
        </p:nvGrpSpPr>
        <p:grpSpPr bwMode="auto">
          <a:xfrm>
            <a:off x="1897063" y="4545013"/>
            <a:ext cx="5690576" cy="707886"/>
            <a:chOff x="1191503" y="4545070"/>
            <a:chExt cx="5691147" cy="707747"/>
          </a:xfrm>
        </p:grpSpPr>
        <p:sp>
          <p:nvSpPr>
            <p:cNvPr id="49161" name="TextBox 6">
              <a:extLst>
                <a:ext uri="{FF2B5EF4-FFF2-40B4-BE49-F238E27FC236}">
                  <a16:creationId xmlns:a16="http://schemas.microsoft.com/office/drawing/2014/main" id="{4215083A-33C6-AC91-C370-AD833D1707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1503" y="4632455"/>
              <a:ext cx="2061605" cy="523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latin typeface="+mn-lt"/>
                </a:rPr>
                <a:t>Multiplicative</a:t>
              </a:r>
            </a:p>
          </p:txBody>
        </p:sp>
        <p:sp>
          <p:nvSpPr>
            <p:cNvPr id="49162" name="TextBox 7">
              <a:extLst>
                <a:ext uri="{FF2B5EF4-FFF2-40B4-BE49-F238E27FC236}">
                  <a16:creationId xmlns:a16="http://schemas.microsoft.com/office/drawing/2014/main" id="{3A6878AF-9CF5-13BA-63C6-FC4E506C57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7130" y="4545070"/>
              <a:ext cx="3105520" cy="707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932756"/>
                  </a:solidFill>
                  <a:latin typeface="+mn-lt"/>
                </a:rPr>
                <a:t>g</a:t>
              </a:r>
              <a:r>
                <a:rPr lang="en-US" altLang="en-US" sz="2000">
                  <a:latin typeface="+mn-lt"/>
                </a:rPr>
                <a:t> is </a:t>
              </a:r>
              <a:r>
                <a:rPr lang="en-US" altLang="en-US" sz="2000">
                  <a:solidFill>
                    <a:srgbClr val="932756"/>
                  </a:solidFill>
                  <a:latin typeface="+mn-lt"/>
                </a:rPr>
                <a:t>O(h</a:t>
              </a:r>
              <a:r>
                <a:rPr lang="en-US" altLang="en-US" sz="2000" baseline="-25000">
                  <a:solidFill>
                    <a:srgbClr val="932756"/>
                  </a:solidFill>
                  <a:latin typeface="+mn-lt"/>
                </a:rPr>
                <a:t>1</a:t>
              </a:r>
              <a:r>
                <a:rPr lang="en-US" altLang="en-US" sz="2000">
                  <a:solidFill>
                    <a:srgbClr val="932756"/>
                  </a:solidFill>
                  <a:latin typeface="+mn-lt"/>
                </a:rPr>
                <a:t>)</a:t>
              </a:r>
              <a:r>
                <a:rPr lang="en-US" altLang="en-US" sz="2000">
                  <a:latin typeface="+mn-lt"/>
                </a:rPr>
                <a:t> and </a:t>
              </a:r>
              <a:r>
                <a:rPr lang="en-US" altLang="en-US" sz="2000">
                  <a:solidFill>
                    <a:srgbClr val="932756"/>
                  </a:solidFill>
                  <a:latin typeface="+mn-lt"/>
                </a:rPr>
                <a:t>f </a:t>
              </a:r>
              <a:r>
                <a:rPr lang="en-US" altLang="en-US" sz="2000">
                  <a:latin typeface="+mn-lt"/>
                </a:rPr>
                <a:t>is </a:t>
              </a:r>
              <a:r>
                <a:rPr lang="en-US" altLang="en-US" sz="2000">
                  <a:solidFill>
                    <a:srgbClr val="932756"/>
                  </a:solidFill>
                  <a:latin typeface="+mn-lt"/>
                </a:rPr>
                <a:t>O(h</a:t>
              </a:r>
              <a:r>
                <a:rPr lang="en-US" altLang="en-US" sz="2000" baseline="-25000">
                  <a:solidFill>
                    <a:srgbClr val="932756"/>
                  </a:solidFill>
                  <a:latin typeface="+mn-lt"/>
                </a:rPr>
                <a:t>2</a:t>
              </a:r>
              <a:r>
                <a:rPr lang="en-US" altLang="en-US" sz="2000">
                  <a:solidFill>
                    <a:srgbClr val="932756"/>
                  </a:solidFill>
                  <a:latin typeface="+mn-lt"/>
                </a:rPr>
                <a:t>)</a:t>
              </a:r>
              <a:r>
                <a:rPr lang="en-US" altLang="en-US" sz="2000">
                  <a:latin typeface="+mn-lt"/>
                </a:rPr>
                <a:t> then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932756"/>
                  </a:solidFill>
                  <a:latin typeface="+mn-lt"/>
                </a:rPr>
                <a:t>g*f</a:t>
              </a:r>
              <a:r>
                <a:rPr lang="en-US" altLang="en-US" sz="2000">
                  <a:latin typeface="+mn-lt"/>
                </a:rPr>
                <a:t> is </a:t>
              </a:r>
              <a:r>
                <a:rPr lang="en-US" altLang="en-US" sz="2000">
                  <a:solidFill>
                    <a:srgbClr val="932756"/>
                  </a:solidFill>
                  <a:latin typeface="+mn-lt"/>
                </a:rPr>
                <a:t>O(h</a:t>
              </a:r>
              <a:r>
                <a:rPr lang="en-US" altLang="en-US" sz="2000" baseline="-25000">
                  <a:solidFill>
                    <a:srgbClr val="932756"/>
                  </a:solidFill>
                  <a:latin typeface="+mn-lt"/>
                </a:rPr>
                <a:t>1</a:t>
              </a:r>
              <a:r>
                <a:rPr lang="en-US" altLang="en-US" sz="2000">
                  <a:solidFill>
                    <a:srgbClr val="932756"/>
                  </a:solidFill>
                  <a:latin typeface="+mn-lt"/>
                </a:rPr>
                <a:t>*h</a:t>
              </a:r>
              <a:r>
                <a:rPr lang="en-US" altLang="en-US" sz="2000" baseline="-25000">
                  <a:solidFill>
                    <a:srgbClr val="932756"/>
                  </a:solidFill>
                  <a:latin typeface="+mn-lt"/>
                </a:rPr>
                <a:t>2</a:t>
              </a:r>
              <a:r>
                <a:rPr lang="en-US" altLang="en-US" sz="2000">
                  <a:solidFill>
                    <a:srgbClr val="932756"/>
                  </a:solidFill>
                  <a:latin typeface="+mn-lt"/>
                </a:rPr>
                <a:t>)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BDC3FED4-258C-5C39-3E9A-440D5875A5A8}"/>
              </a:ext>
            </a:extLst>
          </p:cNvPr>
          <p:cNvSpPr/>
          <p:nvPr/>
        </p:nvSpPr>
        <p:spPr>
          <a:xfrm>
            <a:off x="5607050" y="2478088"/>
            <a:ext cx="3187700" cy="706437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Step 1 // O(n) time</a:t>
            </a:r>
          </a:p>
          <a:p>
            <a:pPr algn="ctr">
              <a:defRPr/>
            </a:pPr>
            <a:r>
              <a:rPr lang="en-US" dirty="0"/>
              <a:t>Step 2 // O(n) time</a:t>
            </a:r>
          </a:p>
        </p:txBody>
      </p:sp>
      <p:sp>
        <p:nvSpPr>
          <p:cNvPr id="4" name="Cloud Callout 3">
            <a:extLst>
              <a:ext uri="{FF2B5EF4-FFF2-40B4-BE49-F238E27FC236}">
                <a16:creationId xmlns:a16="http://schemas.microsoft.com/office/drawing/2014/main" id="{A2E1DC97-2E59-793A-F77F-11F0C442C6A2}"/>
              </a:ext>
            </a:extLst>
          </p:cNvPr>
          <p:cNvSpPr/>
          <p:nvPr/>
        </p:nvSpPr>
        <p:spPr>
          <a:xfrm>
            <a:off x="6737350" y="3427413"/>
            <a:ext cx="1828800" cy="915987"/>
          </a:xfrm>
          <a:prstGeom prst="cloudCallout">
            <a:avLst>
              <a:gd name="adj1" fmla="val 24423"/>
              <a:gd name="adj2" fmla="val -100169"/>
            </a:avLst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Overall: O(n) time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DA6829-C273-C21B-78A6-C6F940635A6F}"/>
              </a:ext>
            </a:extLst>
          </p:cNvPr>
          <p:cNvSpPr/>
          <p:nvPr/>
        </p:nvSpPr>
        <p:spPr>
          <a:xfrm>
            <a:off x="3873500" y="5341938"/>
            <a:ext cx="4511675" cy="974725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While (loop condition) // O(n</a:t>
            </a:r>
            <a:r>
              <a:rPr lang="en-US" baseline="30000" dirty="0"/>
              <a:t>2</a:t>
            </a:r>
            <a:r>
              <a:rPr lang="en-US" dirty="0"/>
              <a:t>) iterations</a:t>
            </a:r>
          </a:p>
          <a:p>
            <a:pPr algn="ctr">
              <a:defRPr/>
            </a:pPr>
            <a:r>
              <a:rPr lang="en-US" dirty="0"/>
              <a:t>Stuff happens     // O(1) time</a:t>
            </a:r>
          </a:p>
        </p:txBody>
      </p:sp>
      <p:sp>
        <p:nvSpPr>
          <p:cNvPr id="6" name="Cloud Callout 5">
            <a:extLst>
              <a:ext uri="{FF2B5EF4-FFF2-40B4-BE49-F238E27FC236}">
                <a16:creationId xmlns:a16="http://schemas.microsoft.com/office/drawing/2014/main" id="{16C87BB5-A476-FDD8-1324-8956D46520EF}"/>
              </a:ext>
            </a:extLst>
          </p:cNvPr>
          <p:cNvSpPr/>
          <p:nvPr/>
        </p:nvSpPr>
        <p:spPr>
          <a:xfrm>
            <a:off x="1082675" y="5400675"/>
            <a:ext cx="1997075" cy="857250"/>
          </a:xfrm>
          <a:prstGeom prst="cloudCallout">
            <a:avLst>
              <a:gd name="adj1" fmla="val 88203"/>
              <a:gd name="adj2" fmla="val 3622"/>
            </a:avLst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Overall: O(n</a:t>
            </a:r>
            <a:r>
              <a:rPr lang="en-US" baseline="30000" dirty="0"/>
              <a:t>2</a:t>
            </a:r>
            <a:r>
              <a:rPr lang="en-US" dirty="0"/>
              <a:t>) time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01C374B2-E1D8-B7F6-F0E5-393CDF06A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Questions?</a:t>
            </a:r>
          </a:p>
        </p:txBody>
      </p:sp>
      <p:pic>
        <p:nvPicPr>
          <p:cNvPr id="23554" name="Picture 4">
            <a:extLst>
              <a:ext uri="{FF2B5EF4-FFF2-40B4-BE49-F238E27FC236}">
                <a16:creationId xmlns:a16="http://schemas.microsoft.com/office/drawing/2014/main" id="{2DAD9992-F6B5-5E73-1497-1FD6030334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1331913"/>
            <a:ext cx="3530600" cy="53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64642274-294B-0042-53BA-58C358170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Rest of today’s agenda</a:t>
            </a:r>
          </a:p>
        </p:txBody>
      </p:sp>
      <p:sp>
        <p:nvSpPr>
          <p:cNvPr id="22530" name="TextBox 2">
            <a:extLst>
              <a:ext uri="{FF2B5EF4-FFF2-40B4-BE49-F238E27FC236}">
                <a16:creationId xmlns:a16="http://schemas.microsoft.com/office/drawing/2014/main" id="{B058D646-1E96-0E12-8926-E1F9D931C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463" y="2106613"/>
            <a:ext cx="6981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00">
                <a:solidFill>
                  <a:srgbClr val="880088"/>
                </a:solidFill>
                <a:latin typeface="+mn-lt"/>
              </a:rPr>
              <a:t>O(n</a:t>
            </a:r>
            <a:r>
              <a:rPr lang="en-US" altLang="en-US" sz="2500" baseline="30000">
                <a:solidFill>
                  <a:srgbClr val="880088"/>
                </a:solidFill>
                <a:latin typeface="+mn-lt"/>
              </a:rPr>
              <a:t>2</a:t>
            </a:r>
            <a:r>
              <a:rPr lang="en-US" altLang="en-US" sz="2500">
                <a:solidFill>
                  <a:srgbClr val="880088"/>
                </a:solidFill>
                <a:latin typeface="+mn-lt"/>
              </a:rPr>
              <a:t>) </a:t>
            </a:r>
            <a:r>
              <a:rPr lang="en-US" altLang="en-US" sz="2500">
                <a:latin typeface="+mn-lt"/>
              </a:rPr>
              <a:t>implementation of the Gale-Shapley algorithm </a:t>
            </a:r>
          </a:p>
        </p:txBody>
      </p:sp>
      <p:sp>
        <p:nvSpPr>
          <p:cNvPr id="17413" name="TextBox 3">
            <a:extLst>
              <a:ext uri="{FF2B5EF4-FFF2-40B4-BE49-F238E27FC236}">
                <a16:creationId xmlns:a16="http://schemas.microsoft.com/office/drawing/2014/main" id="{708C0C64-3F34-B45F-395C-F67C4E4B62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463" y="3983038"/>
            <a:ext cx="34510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Some practice with run time analysis</a:t>
            </a:r>
          </a:p>
        </p:txBody>
      </p:sp>
      <p:pic>
        <p:nvPicPr>
          <p:cNvPr id="17414" name="Picture 4">
            <a:extLst>
              <a:ext uri="{FF2B5EF4-FFF2-40B4-BE49-F238E27FC236}">
                <a16:creationId xmlns:a16="http://schemas.microsoft.com/office/drawing/2014/main" id="{8522ECF7-13DE-053A-A46F-D0BD3678C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5" y="3001963"/>
            <a:ext cx="4143375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63C826D8-CDC0-6878-30A7-EF347917B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Another Reading Assignment</a:t>
            </a:r>
          </a:p>
        </p:txBody>
      </p:sp>
      <p:pic>
        <p:nvPicPr>
          <p:cNvPr id="50178" name="Picture 1">
            <a:extLst>
              <a:ext uri="{FF2B5EF4-FFF2-40B4-BE49-F238E27FC236}">
                <a16:creationId xmlns:a16="http://schemas.microsoft.com/office/drawing/2014/main" id="{90E61ABF-4381-ECB8-4514-F4F15EC3D2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4988"/>
            <a:ext cx="9144000" cy="480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9EE7DB13-301C-0F64-53BB-ECA16E5D0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Reading Assignments</a:t>
            </a:r>
          </a:p>
        </p:txBody>
      </p:sp>
      <p:pic>
        <p:nvPicPr>
          <p:cNvPr id="51202" name="Picture 3">
            <a:extLst>
              <a:ext uri="{FF2B5EF4-FFF2-40B4-BE49-F238E27FC236}">
                <a16:creationId xmlns:a16="http://schemas.microsoft.com/office/drawing/2014/main" id="{65247800-58BD-7262-766B-B4153018A7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550" y="1417638"/>
            <a:ext cx="3513138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Box 3">
            <a:extLst>
              <a:ext uri="{FF2B5EF4-FFF2-40B4-BE49-F238E27FC236}">
                <a16:creationId xmlns:a16="http://schemas.microsoft.com/office/drawing/2014/main" id="{376A6F96-C836-913D-2E7D-C9127C936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5438" y="5970588"/>
            <a:ext cx="624241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latin typeface="+mn-lt"/>
              </a:rPr>
              <a:t>Sections 1.1, 1.2, 2.1, 2.2 and 2.4 in [KT]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F8830-E2DA-3FAE-8B39-FF7108CF9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Confirmation of your group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C9039C16-2692-D8CC-0994-EA34FDF55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277062"/>
            <a:ext cx="9197049" cy="231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2796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F3C6BA2-168D-662A-E7B8-04B35D54EC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8713" y="2692400"/>
            <a:ext cx="6910387" cy="3484563"/>
          </a:xfrm>
          <a:prstGeom prst="rect">
            <a:avLst/>
          </a:prstGeom>
          <a:solidFill>
            <a:srgbClr val="9BBB59">
              <a:alpha val="14902"/>
            </a:srgbClr>
          </a:solidFill>
          <a:ln w="9525">
            <a:solidFill>
              <a:srgbClr val="9BBB59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6626" name="Title 1">
            <a:extLst>
              <a:ext uri="{FF2B5EF4-FFF2-40B4-BE49-F238E27FC236}">
                <a16:creationId xmlns:a16="http://schemas.microsoft.com/office/drawing/2014/main" id="{EC186BDC-8BD2-708F-2713-52A7D1077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Gale-Shapley Algorithm</a:t>
            </a:r>
          </a:p>
        </p:txBody>
      </p:sp>
      <p:sp>
        <p:nvSpPr>
          <p:cNvPr id="26627" name="TextBox 2">
            <a:extLst>
              <a:ext uri="{FF2B5EF4-FFF2-40B4-BE49-F238E27FC236}">
                <a16:creationId xmlns:a16="http://schemas.microsoft.com/office/drawing/2014/main" id="{4F99EF0B-A933-3B57-E194-7C0AEAF05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75" y="1639888"/>
            <a:ext cx="33320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Intially all men and women are </a:t>
            </a:r>
            <a:r>
              <a:rPr lang="en-US" altLang="en-US" sz="1800">
                <a:solidFill>
                  <a:srgbClr val="3366FF"/>
                </a:solidFill>
                <a:latin typeface="+mn-lt"/>
              </a:rPr>
              <a:t>free</a:t>
            </a:r>
          </a:p>
        </p:txBody>
      </p:sp>
      <p:sp>
        <p:nvSpPr>
          <p:cNvPr id="26628" name="TextBox 3">
            <a:extLst>
              <a:ext uri="{FF2B5EF4-FFF2-40B4-BE49-F238E27FC236}">
                <a16:creationId xmlns:a16="http://schemas.microsoft.com/office/drawing/2014/main" id="{F364CE04-D3AC-BEF7-144E-252FFCD92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75" y="2192338"/>
            <a:ext cx="46887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While there exists a free woman  who can propose</a:t>
            </a:r>
          </a:p>
        </p:txBody>
      </p:sp>
      <p:sp>
        <p:nvSpPr>
          <p:cNvPr id="26629" name="TextBox 4">
            <a:extLst>
              <a:ext uri="{FF2B5EF4-FFF2-40B4-BE49-F238E27FC236}">
                <a16:creationId xmlns:a16="http://schemas.microsoft.com/office/drawing/2014/main" id="{BAF855D9-8BD0-171F-66D7-8C4CDEE16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713" y="2692400"/>
            <a:ext cx="66039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Let </a:t>
            </a:r>
            <a:r>
              <a:rPr lang="en-US" altLang="en-US" sz="1800">
                <a:solidFill>
                  <a:srgbClr val="AD2ACD"/>
                </a:solidFill>
                <a:latin typeface="+mn-lt"/>
              </a:rPr>
              <a:t>w</a:t>
            </a:r>
            <a:r>
              <a:rPr lang="en-US" altLang="en-US" sz="1800">
                <a:latin typeface="+mn-lt"/>
              </a:rPr>
              <a:t> be such a woman and </a:t>
            </a:r>
            <a:r>
              <a:rPr lang="en-US" altLang="en-US" sz="1800">
                <a:solidFill>
                  <a:srgbClr val="AD2ACD"/>
                </a:solidFill>
                <a:latin typeface="+mn-lt"/>
              </a:rPr>
              <a:t>m</a:t>
            </a:r>
            <a:r>
              <a:rPr lang="en-US" altLang="en-US" sz="1800">
                <a:latin typeface="+mn-lt"/>
              </a:rPr>
              <a:t> be the best man she has not proposed to</a:t>
            </a:r>
          </a:p>
        </p:txBody>
      </p:sp>
      <p:sp>
        <p:nvSpPr>
          <p:cNvPr id="26630" name="TextBox 5">
            <a:extLst>
              <a:ext uri="{FF2B5EF4-FFF2-40B4-BE49-F238E27FC236}">
                <a16:creationId xmlns:a16="http://schemas.microsoft.com/office/drawing/2014/main" id="{074BC64D-8FAB-CD58-C3E0-E76C4925C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3038" y="3105150"/>
            <a:ext cx="1746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AD2ACD"/>
                </a:solidFill>
                <a:latin typeface="+mn-lt"/>
              </a:rPr>
              <a:t>w</a:t>
            </a:r>
            <a:r>
              <a:rPr lang="en-US" altLang="en-US" sz="1800">
                <a:latin typeface="+mn-lt"/>
              </a:rPr>
              <a:t> proposes to </a:t>
            </a:r>
            <a:r>
              <a:rPr lang="en-US" altLang="en-US" sz="1800">
                <a:solidFill>
                  <a:srgbClr val="AD2ACD"/>
                </a:solidFill>
                <a:latin typeface="+mn-lt"/>
              </a:rPr>
              <a:t>m</a:t>
            </a:r>
          </a:p>
        </p:txBody>
      </p:sp>
      <p:sp>
        <p:nvSpPr>
          <p:cNvPr id="26631" name="TextBox 6">
            <a:extLst>
              <a:ext uri="{FF2B5EF4-FFF2-40B4-BE49-F238E27FC236}">
                <a16:creationId xmlns:a16="http://schemas.microsoft.com/office/drawing/2014/main" id="{03BA1C56-C0DB-F7B1-4ACA-AEF7AA24B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3038" y="3603625"/>
            <a:ext cx="12023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If </a:t>
            </a:r>
            <a:r>
              <a:rPr lang="en-US" altLang="en-US" sz="1800">
                <a:solidFill>
                  <a:srgbClr val="AD2ACD"/>
                </a:solidFill>
                <a:latin typeface="+mn-lt"/>
              </a:rPr>
              <a:t>m</a:t>
            </a:r>
            <a:r>
              <a:rPr lang="en-US" altLang="en-US" sz="1800">
                <a:latin typeface="+mn-lt"/>
              </a:rPr>
              <a:t> is free</a:t>
            </a:r>
          </a:p>
        </p:txBody>
      </p:sp>
      <p:sp>
        <p:nvSpPr>
          <p:cNvPr id="26632" name="TextBox 7">
            <a:extLst>
              <a:ext uri="{FF2B5EF4-FFF2-40B4-BE49-F238E27FC236}">
                <a16:creationId xmlns:a16="http://schemas.microsoft.com/office/drawing/2014/main" id="{34C384FC-9A80-1464-1E74-B169EA00A4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0238" y="4038600"/>
            <a:ext cx="17956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AD2ACD"/>
                </a:solidFill>
                <a:latin typeface="+mn-lt"/>
              </a:rPr>
              <a:t>(</a:t>
            </a:r>
            <a:r>
              <a:rPr lang="en-US" altLang="en-US" sz="1800" dirty="0" err="1">
                <a:solidFill>
                  <a:srgbClr val="AD2ACD"/>
                </a:solidFill>
                <a:latin typeface="+mn-lt"/>
              </a:rPr>
              <a:t>w,m</a:t>
            </a:r>
            <a:r>
              <a:rPr lang="en-US" altLang="en-US" sz="1800" dirty="0">
                <a:solidFill>
                  <a:srgbClr val="AD2ACD"/>
                </a:solidFill>
                <a:latin typeface="+mn-lt"/>
              </a:rPr>
              <a:t>) </a:t>
            </a:r>
            <a:r>
              <a:rPr lang="en-US" altLang="en-US" sz="1800" dirty="0">
                <a:latin typeface="+mn-lt"/>
              </a:rPr>
              <a:t>get </a:t>
            </a:r>
            <a:r>
              <a:rPr lang="en-US" altLang="en-US" sz="1800" dirty="0">
                <a:solidFill>
                  <a:srgbClr val="FF6600"/>
                </a:solidFill>
                <a:latin typeface="+mn-lt"/>
              </a:rPr>
              <a:t>engaged</a:t>
            </a:r>
          </a:p>
        </p:txBody>
      </p:sp>
      <p:sp>
        <p:nvSpPr>
          <p:cNvPr id="26633" name="TextBox 8">
            <a:extLst>
              <a:ext uri="{FF2B5EF4-FFF2-40B4-BE49-F238E27FC236}">
                <a16:creationId xmlns:a16="http://schemas.microsoft.com/office/drawing/2014/main" id="{F6153271-9F6C-F8A5-44F2-E767FBA72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3038" y="4471988"/>
            <a:ext cx="23135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+mn-lt"/>
              </a:rPr>
              <a:t>Else </a:t>
            </a:r>
            <a:r>
              <a:rPr lang="en-US" altLang="en-US" sz="1800" dirty="0">
                <a:solidFill>
                  <a:srgbClr val="AD2ACD"/>
                </a:solidFill>
                <a:latin typeface="+mn-lt"/>
              </a:rPr>
              <a:t>(</a:t>
            </a:r>
            <a:r>
              <a:rPr lang="en-US" altLang="en-US" sz="1800" dirty="0" err="1">
                <a:solidFill>
                  <a:srgbClr val="AD2ACD"/>
                </a:solidFill>
                <a:latin typeface="+mn-lt"/>
              </a:rPr>
              <a:t>w’,m</a:t>
            </a:r>
            <a:r>
              <a:rPr lang="en-US" altLang="ja-JP" sz="1800" dirty="0">
                <a:solidFill>
                  <a:srgbClr val="AD2ACD"/>
                </a:solidFill>
                <a:latin typeface="+mn-lt"/>
              </a:rPr>
              <a:t>)</a:t>
            </a:r>
            <a:r>
              <a:rPr lang="en-US" altLang="ja-JP" sz="1800" dirty="0">
                <a:latin typeface="+mn-lt"/>
              </a:rPr>
              <a:t> are engaged</a:t>
            </a:r>
            <a:endParaRPr lang="en-US" altLang="en-US" sz="1800" dirty="0">
              <a:latin typeface="+mn-lt"/>
            </a:endParaRPr>
          </a:p>
        </p:txBody>
      </p:sp>
      <p:sp>
        <p:nvSpPr>
          <p:cNvPr id="26634" name="TextBox 9">
            <a:extLst>
              <a:ext uri="{FF2B5EF4-FFF2-40B4-BE49-F238E27FC236}">
                <a16:creationId xmlns:a16="http://schemas.microsoft.com/office/drawing/2014/main" id="{B3E347B6-E8BD-D714-365B-2E7FDB0D78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0238" y="4852988"/>
            <a:ext cx="2051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If </a:t>
            </a:r>
            <a:r>
              <a:rPr lang="en-US" altLang="en-US" sz="1800">
                <a:solidFill>
                  <a:srgbClr val="AD2ACD"/>
                </a:solidFill>
                <a:latin typeface="+mn-lt"/>
              </a:rPr>
              <a:t>m</a:t>
            </a:r>
            <a:r>
              <a:rPr lang="en-US" altLang="en-US" sz="1800">
                <a:latin typeface="+mn-lt"/>
              </a:rPr>
              <a:t> prefers </a:t>
            </a:r>
            <a:r>
              <a:rPr lang="en-US" altLang="en-US" sz="1800">
                <a:solidFill>
                  <a:srgbClr val="AD2ACD"/>
                </a:solidFill>
                <a:latin typeface="+mn-lt"/>
              </a:rPr>
              <a:t>w’</a:t>
            </a:r>
            <a:r>
              <a:rPr lang="en-US" altLang="ja-JP" sz="1800">
                <a:latin typeface="+mn-lt"/>
              </a:rPr>
              <a:t> to </a:t>
            </a:r>
            <a:r>
              <a:rPr lang="en-US" altLang="ja-JP" sz="1800">
                <a:solidFill>
                  <a:srgbClr val="AD2ACD"/>
                </a:solidFill>
                <a:latin typeface="+mn-lt"/>
              </a:rPr>
              <a:t>w</a:t>
            </a:r>
            <a:r>
              <a:rPr lang="en-US" altLang="ja-JP" sz="1800">
                <a:latin typeface="+mn-lt"/>
              </a:rPr>
              <a:t> </a:t>
            </a:r>
            <a:endParaRPr lang="en-US" altLang="en-US" sz="1800">
              <a:latin typeface="+mn-lt"/>
            </a:endParaRPr>
          </a:p>
        </p:txBody>
      </p:sp>
      <p:sp>
        <p:nvSpPr>
          <p:cNvPr id="26635" name="TextBox 10">
            <a:extLst>
              <a:ext uri="{FF2B5EF4-FFF2-40B4-BE49-F238E27FC236}">
                <a16:creationId xmlns:a16="http://schemas.microsoft.com/office/drawing/2014/main" id="{5A059579-165D-36EF-A6F1-BEB17EBF7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9200" y="5221288"/>
            <a:ext cx="14975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AD2ACD"/>
                </a:solidFill>
                <a:latin typeface="+mn-lt"/>
              </a:rPr>
              <a:t>w</a:t>
            </a:r>
            <a:r>
              <a:rPr lang="en-US" altLang="en-US" sz="1800">
                <a:latin typeface="+mn-lt"/>
              </a:rPr>
              <a:t> remains </a:t>
            </a:r>
            <a:r>
              <a:rPr lang="en-US" altLang="en-US" sz="1800">
                <a:solidFill>
                  <a:srgbClr val="3366FF"/>
                </a:solidFill>
                <a:latin typeface="+mn-lt"/>
              </a:rPr>
              <a:t>free</a:t>
            </a:r>
          </a:p>
        </p:txBody>
      </p:sp>
      <p:sp>
        <p:nvSpPr>
          <p:cNvPr id="26636" name="TextBox 11">
            <a:extLst>
              <a:ext uri="{FF2B5EF4-FFF2-40B4-BE49-F238E27FC236}">
                <a16:creationId xmlns:a16="http://schemas.microsoft.com/office/drawing/2014/main" id="{16AB6539-B19C-B9F4-4634-A2B878AD2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0238" y="5438775"/>
            <a:ext cx="5709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Else</a:t>
            </a:r>
          </a:p>
        </p:txBody>
      </p:sp>
      <p:sp>
        <p:nvSpPr>
          <p:cNvPr id="26637" name="TextBox 12">
            <a:extLst>
              <a:ext uri="{FF2B5EF4-FFF2-40B4-BE49-F238E27FC236}">
                <a16:creationId xmlns:a16="http://schemas.microsoft.com/office/drawing/2014/main" id="{1AC4E122-6113-0C31-48FD-6132A53B1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2688" y="5808663"/>
            <a:ext cx="30395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AD2ACD"/>
                </a:solidFill>
                <a:latin typeface="+mn-lt"/>
              </a:rPr>
              <a:t>(</a:t>
            </a:r>
            <a:r>
              <a:rPr lang="en-US" altLang="en-US" sz="1800" dirty="0" err="1">
                <a:solidFill>
                  <a:srgbClr val="AD2ACD"/>
                </a:solidFill>
                <a:latin typeface="+mn-lt"/>
              </a:rPr>
              <a:t>w,m</a:t>
            </a:r>
            <a:r>
              <a:rPr lang="en-US" altLang="en-US" sz="1800" dirty="0">
                <a:solidFill>
                  <a:srgbClr val="AD2ACD"/>
                </a:solidFill>
                <a:latin typeface="+mn-lt"/>
              </a:rPr>
              <a:t>)</a:t>
            </a:r>
            <a:r>
              <a:rPr lang="en-US" altLang="en-US" sz="1800" dirty="0">
                <a:latin typeface="+mn-lt"/>
              </a:rPr>
              <a:t> get </a:t>
            </a:r>
            <a:r>
              <a:rPr lang="en-US" altLang="en-US" sz="1800" dirty="0">
                <a:solidFill>
                  <a:srgbClr val="FF6600"/>
                </a:solidFill>
                <a:latin typeface="+mn-lt"/>
              </a:rPr>
              <a:t>engaged</a:t>
            </a:r>
            <a:r>
              <a:rPr lang="en-US" altLang="en-US" sz="1800" dirty="0">
                <a:latin typeface="+mn-lt"/>
              </a:rPr>
              <a:t> and </a:t>
            </a:r>
            <a:r>
              <a:rPr lang="en-US" altLang="en-US" sz="1800" dirty="0">
                <a:solidFill>
                  <a:srgbClr val="AD2ACD"/>
                </a:solidFill>
                <a:latin typeface="+mn-lt"/>
              </a:rPr>
              <a:t>w’</a:t>
            </a:r>
            <a:r>
              <a:rPr lang="en-US" altLang="ja-JP" sz="1800" dirty="0">
                <a:latin typeface="+mn-lt"/>
              </a:rPr>
              <a:t> is </a:t>
            </a:r>
            <a:r>
              <a:rPr lang="en-US" altLang="ja-JP" sz="1800" dirty="0">
                <a:solidFill>
                  <a:srgbClr val="3366FF"/>
                </a:solidFill>
                <a:latin typeface="+mn-lt"/>
              </a:rPr>
              <a:t>free</a:t>
            </a:r>
            <a:endParaRPr lang="en-US" altLang="en-US" sz="1800" dirty="0">
              <a:solidFill>
                <a:srgbClr val="3366FF"/>
              </a:solidFill>
              <a:latin typeface="+mn-lt"/>
            </a:endParaRPr>
          </a:p>
        </p:txBody>
      </p:sp>
      <p:sp>
        <p:nvSpPr>
          <p:cNvPr id="26638" name="TextBox 13">
            <a:extLst>
              <a:ext uri="{FF2B5EF4-FFF2-40B4-BE49-F238E27FC236}">
                <a16:creationId xmlns:a16="http://schemas.microsoft.com/office/drawing/2014/main" id="{0D0000F8-5C40-4205-788C-DCBD1EE20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75" y="6350000"/>
            <a:ext cx="41361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Output the engaged pairs as the final output</a:t>
            </a:r>
          </a:p>
        </p:txBody>
      </p:sp>
      <p:sp>
        <p:nvSpPr>
          <p:cNvPr id="17" name="Rounded Rectangular Callout 16">
            <a:extLst>
              <a:ext uri="{FF2B5EF4-FFF2-40B4-BE49-F238E27FC236}">
                <a16:creationId xmlns:a16="http://schemas.microsoft.com/office/drawing/2014/main" id="{727D30C2-8C6D-7045-0215-9C3404EE3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6313" y="1417638"/>
            <a:ext cx="2312987" cy="960437"/>
          </a:xfrm>
          <a:prstGeom prst="wedgeRoundRectCallout">
            <a:avLst>
              <a:gd name="adj1" fmla="val -73884"/>
              <a:gd name="adj2" fmla="val 53449"/>
              <a:gd name="adj3" fmla="val 16667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At most </a:t>
            </a:r>
            <a:r>
              <a:rPr lang="en-US" dirty="0">
                <a:solidFill>
                  <a:srgbClr val="660066"/>
                </a:solidFill>
                <a:latin typeface="+mn-lt"/>
                <a:ea typeface="+mn-ea"/>
              </a:rPr>
              <a:t>n</a:t>
            </a:r>
            <a:r>
              <a:rPr lang="en-US" baseline="30000" dirty="0">
                <a:solidFill>
                  <a:srgbClr val="660066"/>
                </a:solidFill>
                <a:latin typeface="+mn-lt"/>
                <a:ea typeface="+mn-ea"/>
              </a:rPr>
              <a:t>2</a:t>
            </a: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 iterations</a:t>
            </a:r>
          </a:p>
        </p:txBody>
      </p:sp>
      <p:sp>
        <p:nvSpPr>
          <p:cNvPr id="18" name="Cloud Callout 17">
            <a:extLst>
              <a:ext uri="{FF2B5EF4-FFF2-40B4-BE49-F238E27FC236}">
                <a16:creationId xmlns:a16="http://schemas.microsoft.com/office/drawing/2014/main" id="{57DECF63-FDD2-CAA4-8FC0-7766E01EA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1813" y="3429000"/>
            <a:ext cx="3697287" cy="2009775"/>
          </a:xfrm>
          <a:prstGeom prst="cloudCallout">
            <a:avLst>
              <a:gd name="adj1" fmla="val -17190"/>
              <a:gd name="adj2" fmla="val 39815"/>
            </a:avLst>
          </a:prstGeom>
          <a:solidFill>
            <a:srgbClr val="376092">
              <a:alpha val="52940"/>
            </a:srgbClr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>
                <a:solidFill>
                  <a:srgbClr val="660066"/>
                </a:solidFill>
                <a:latin typeface="+mn-lt"/>
                <a:ea typeface="+mn-ea"/>
              </a:rPr>
              <a:t>O(1) </a:t>
            </a:r>
            <a:r>
              <a:rPr lang="en-US" sz="2600" dirty="0">
                <a:solidFill>
                  <a:schemeClr val="bg1"/>
                </a:solidFill>
                <a:latin typeface="+mn-lt"/>
                <a:ea typeface="+mn-ea"/>
              </a:rPr>
              <a:t>time</a:t>
            </a:r>
            <a:r>
              <a:rPr lang="en-US" sz="2600" dirty="0">
                <a:solidFill>
                  <a:srgbClr val="660066"/>
                </a:solidFill>
                <a:latin typeface="+mn-lt"/>
                <a:ea typeface="+mn-ea"/>
              </a:rPr>
              <a:t> </a:t>
            </a:r>
            <a:r>
              <a:rPr lang="en-US" sz="2600" dirty="0">
                <a:solidFill>
                  <a:schemeClr val="lt1"/>
                </a:solidFill>
                <a:latin typeface="+mn-lt"/>
                <a:ea typeface="+mn-ea"/>
              </a:rPr>
              <a:t>implementation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4FEC6A0A-A01A-12A9-AB18-8D0927054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Implementation Steps</a:t>
            </a:r>
          </a:p>
        </p:txBody>
      </p:sp>
      <p:sp>
        <p:nvSpPr>
          <p:cNvPr id="28674" name="TextBox 2">
            <a:extLst>
              <a:ext uri="{FF2B5EF4-FFF2-40B4-BE49-F238E27FC236}">
                <a16:creationId xmlns:a16="http://schemas.microsoft.com/office/drawing/2014/main" id="{C3305704-C686-9A7F-B975-0096E2055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1779588"/>
            <a:ext cx="348499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>
                <a:latin typeface="+mn-lt"/>
              </a:rPr>
              <a:t>(0) How to represent the input?</a:t>
            </a:r>
          </a:p>
        </p:txBody>
      </p:sp>
      <p:sp>
        <p:nvSpPr>
          <p:cNvPr id="28675" name="TextBox 3">
            <a:extLst>
              <a:ext uri="{FF2B5EF4-FFF2-40B4-BE49-F238E27FC236}">
                <a16:creationId xmlns:a16="http://schemas.microsoft.com/office/drawing/2014/main" id="{312CC360-A56C-53E5-67F1-FCBDCB17F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313" y="2573338"/>
            <a:ext cx="41973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>
                <a:latin typeface="+mn-lt"/>
              </a:rPr>
              <a:t>(1) How do we find a free woman </a:t>
            </a:r>
            <a:r>
              <a:rPr lang="en-US" altLang="en-US" sz="2100">
                <a:solidFill>
                  <a:srgbClr val="660066"/>
                </a:solidFill>
                <a:latin typeface="+mn-lt"/>
              </a:rPr>
              <a:t>w</a:t>
            </a:r>
            <a:r>
              <a:rPr lang="en-US" altLang="en-US" sz="2100">
                <a:latin typeface="+mn-lt"/>
              </a:rPr>
              <a:t>?</a:t>
            </a:r>
          </a:p>
        </p:txBody>
      </p:sp>
      <p:sp>
        <p:nvSpPr>
          <p:cNvPr id="28676" name="TextBox 4">
            <a:extLst>
              <a:ext uri="{FF2B5EF4-FFF2-40B4-BE49-F238E27FC236}">
                <a16:creationId xmlns:a16="http://schemas.microsoft.com/office/drawing/2014/main" id="{5A5D349A-6E4C-7822-BB8E-195EB5EE9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313" y="3570288"/>
            <a:ext cx="562750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>
                <a:latin typeface="+mn-lt"/>
              </a:rPr>
              <a:t>(2) How would </a:t>
            </a:r>
            <a:r>
              <a:rPr lang="en-US" altLang="en-US" sz="2100">
                <a:solidFill>
                  <a:srgbClr val="660066"/>
                </a:solidFill>
                <a:latin typeface="+mn-lt"/>
              </a:rPr>
              <a:t>w</a:t>
            </a:r>
            <a:r>
              <a:rPr lang="en-US" altLang="en-US" sz="2100">
                <a:latin typeface="+mn-lt"/>
              </a:rPr>
              <a:t> pick her best unproposed man </a:t>
            </a:r>
            <a:r>
              <a:rPr lang="en-US" altLang="en-US" sz="2100">
                <a:solidFill>
                  <a:srgbClr val="660066"/>
                </a:solidFill>
                <a:latin typeface="+mn-lt"/>
              </a:rPr>
              <a:t>m</a:t>
            </a:r>
            <a:r>
              <a:rPr lang="en-US" altLang="en-US" sz="2100">
                <a:latin typeface="+mn-lt"/>
              </a:rPr>
              <a:t>?</a:t>
            </a:r>
          </a:p>
        </p:txBody>
      </p:sp>
      <p:sp>
        <p:nvSpPr>
          <p:cNvPr id="28677" name="TextBox 5">
            <a:extLst>
              <a:ext uri="{FF2B5EF4-FFF2-40B4-BE49-F238E27FC236}">
                <a16:creationId xmlns:a16="http://schemas.microsoft.com/office/drawing/2014/main" id="{10E10EA2-D8FD-3256-3E3E-E92029D5A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4602163"/>
            <a:ext cx="49403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>
                <a:latin typeface="+mn-lt"/>
              </a:rPr>
              <a:t>(3) How do we know who </a:t>
            </a:r>
            <a:r>
              <a:rPr lang="en-US" altLang="en-US" sz="2100">
                <a:solidFill>
                  <a:srgbClr val="660066"/>
                </a:solidFill>
                <a:latin typeface="+mn-lt"/>
              </a:rPr>
              <a:t>m</a:t>
            </a:r>
            <a:r>
              <a:rPr lang="en-US" altLang="en-US" sz="2100">
                <a:latin typeface="+mn-lt"/>
              </a:rPr>
              <a:t> is engaged to?</a:t>
            </a:r>
          </a:p>
        </p:txBody>
      </p:sp>
      <p:sp>
        <p:nvSpPr>
          <p:cNvPr id="28678" name="TextBox 6">
            <a:extLst>
              <a:ext uri="{FF2B5EF4-FFF2-40B4-BE49-F238E27FC236}">
                <a16:creationId xmlns:a16="http://schemas.microsoft.com/office/drawing/2014/main" id="{EEF7BACF-B003-572C-F027-010507251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5514975"/>
            <a:ext cx="480548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>
                <a:latin typeface="+mn-lt"/>
              </a:rPr>
              <a:t>(4) How do we decide if </a:t>
            </a:r>
            <a:r>
              <a:rPr lang="en-US" altLang="en-US" sz="2100">
                <a:solidFill>
                  <a:srgbClr val="660066"/>
                </a:solidFill>
                <a:latin typeface="+mn-lt"/>
              </a:rPr>
              <a:t>m</a:t>
            </a:r>
            <a:r>
              <a:rPr lang="en-US" altLang="en-US" sz="2100">
                <a:latin typeface="+mn-lt"/>
              </a:rPr>
              <a:t> prefers </a:t>
            </a:r>
            <a:r>
              <a:rPr lang="en-US" altLang="en-US" sz="2100">
                <a:solidFill>
                  <a:srgbClr val="660066"/>
                </a:solidFill>
                <a:latin typeface="+mn-lt"/>
              </a:rPr>
              <a:t>w’</a:t>
            </a:r>
            <a:r>
              <a:rPr lang="en-US" altLang="ja-JP" sz="2100">
                <a:latin typeface="+mn-lt"/>
              </a:rPr>
              <a:t> to  </a:t>
            </a:r>
            <a:r>
              <a:rPr lang="en-US" altLang="ja-JP" sz="2100">
                <a:solidFill>
                  <a:srgbClr val="660066"/>
                </a:solidFill>
                <a:latin typeface="+mn-lt"/>
              </a:rPr>
              <a:t>w</a:t>
            </a:r>
            <a:r>
              <a:rPr lang="en-US" altLang="ja-JP" sz="2100">
                <a:latin typeface="+mn-lt"/>
              </a:rPr>
              <a:t>?</a:t>
            </a:r>
            <a:endParaRPr lang="en-US" altLang="en-US" sz="2100">
              <a:latin typeface="+mn-lt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C8FB3F14-4608-60D9-EE58-E0F9A1854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Overall running time</a:t>
            </a:r>
          </a:p>
        </p:txBody>
      </p:sp>
      <p:sp>
        <p:nvSpPr>
          <p:cNvPr id="29698" name="TextBox 2">
            <a:extLst>
              <a:ext uri="{FF2B5EF4-FFF2-40B4-BE49-F238E27FC236}">
                <a16:creationId xmlns:a16="http://schemas.microsoft.com/office/drawing/2014/main" id="{8B19C4EC-980F-B5B7-1450-3D0BD3D97F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5525" y="2355850"/>
            <a:ext cx="13372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+mn-lt"/>
              </a:rPr>
              <a:t>Init(1-4)</a:t>
            </a:r>
          </a:p>
        </p:txBody>
      </p:sp>
      <p:sp>
        <p:nvSpPr>
          <p:cNvPr id="4" name="Plus 3">
            <a:extLst>
              <a:ext uri="{FF2B5EF4-FFF2-40B4-BE49-F238E27FC236}">
                <a16:creationId xmlns:a16="http://schemas.microsoft.com/office/drawing/2014/main" id="{B17E184B-611A-8605-B58D-D64227E5EA02}"/>
              </a:ext>
            </a:extLst>
          </p:cNvPr>
          <p:cNvSpPr>
            <a:spLocks/>
          </p:cNvSpPr>
          <p:nvPr/>
        </p:nvSpPr>
        <p:spPr bwMode="auto">
          <a:xfrm>
            <a:off x="3825875" y="3255963"/>
            <a:ext cx="879475" cy="836612"/>
          </a:xfrm>
          <a:custGeom>
            <a:avLst/>
            <a:gdLst>
              <a:gd name="T0" fmla="*/ 116574 w 879475"/>
              <a:gd name="T1" fmla="*/ 319920 h 836612"/>
              <a:gd name="T2" fmla="*/ 341352 w 879475"/>
              <a:gd name="T3" fmla="*/ 319920 h 836612"/>
              <a:gd name="T4" fmla="*/ 341352 w 879475"/>
              <a:gd name="T5" fmla="*/ 110893 h 836612"/>
              <a:gd name="T6" fmla="*/ 538123 w 879475"/>
              <a:gd name="T7" fmla="*/ 110893 h 836612"/>
              <a:gd name="T8" fmla="*/ 538123 w 879475"/>
              <a:gd name="T9" fmla="*/ 319920 h 836612"/>
              <a:gd name="T10" fmla="*/ 762901 w 879475"/>
              <a:gd name="T11" fmla="*/ 319920 h 836612"/>
              <a:gd name="T12" fmla="*/ 762901 w 879475"/>
              <a:gd name="T13" fmla="*/ 516692 h 836612"/>
              <a:gd name="T14" fmla="*/ 538123 w 879475"/>
              <a:gd name="T15" fmla="*/ 516692 h 836612"/>
              <a:gd name="T16" fmla="*/ 538123 w 879475"/>
              <a:gd name="T17" fmla="*/ 725719 h 836612"/>
              <a:gd name="T18" fmla="*/ 341352 w 879475"/>
              <a:gd name="T19" fmla="*/ 725719 h 836612"/>
              <a:gd name="T20" fmla="*/ 341352 w 879475"/>
              <a:gd name="T21" fmla="*/ 516692 h 836612"/>
              <a:gd name="T22" fmla="*/ 116574 w 879475"/>
              <a:gd name="T23" fmla="*/ 516692 h 836612"/>
              <a:gd name="T24" fmla="*/ 116574 w 879475"/>
              <a:gd name="T25" fmla="*/ 319920 h 8366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879475" h="836612">
                <a:moveTo>
                  <a:pt x="116574" y="319920"/>
                </a:moveTo>
                <a:lnTo>
                  <a:pt x="341352" y="319920"/>
                </a:lnTo>
                <a:lnTo>
                  <a:pt x="341352" y="110893"/>
                </a:lnTo>
                <a:lnTo>
                  <a:pt x="538123" y="110893"/>
                </a:lnTo>
                <a:lnTo>
                  <a:pt x="538123" y="319920"/>
                </a:lnTo>
                <a:lnTo>
                  <a:pt x="762901" y="319920"/>
                </a:lnTo>
                <a:lnTo>
                  <a:pt x="762901" y="516692"/>
                </a:lnTo>
                <a:lnTo>
                  <a:pt x="538123" y="516692"/>
                </a:lnTo>
                <a:lnTo>
                  <a:pt x="538123" y="725719"/>
                </a:lnTo>
                <a:lnTo>
                  <a:pt x="341352" y="725719"/>
                </a:lnTo>
                <a:lnTo>
                  <a:pt x="341352" y="516692"/>
                </a:lnTo>
                <a:lnTo>
                  <a:pt x="116574" y="516692"/>
                </a:lnTo>
                <a:lnTo>
                  <a:pt x="116574" y="319920"/>
                </a:lnTo>
                <a:close/>
              </a:path>
            </a:pathLst>
          </a:cu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29700" name="TextBox 4">
            <a:extLst>
              <a:ext uri="{FF2B5EF4-FFF2-40B4-BE49-F238E27FC236}">
                <a16:creationId xmlns:a16="http://schemas.microsoft.com/office/drawing/2014/main" id="{9200ACDC-C5F1-C1EB-0FE4-3CD4A6424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4392613"/>
            <a:ext cx="4689361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100">
                <a:solidFill>
                  <a:srgbClr val="9A009A"/>
                </a:solidFill>
                <a:latin typeface="+mn-lt"/>
              </a:rPr>
              <a:t>n</a:t>
            </a:r>
            <a:r>
              <a:rPr lang="en-US" altLang="en-US" sz="3100" baseline="30000">
                <a:solidFill>
                  <a:srgbClr val="9A009A"/>
                </a:solidFill>
                <a:latin typeface="+mn-lt"/>
              </a:rPr>
              <a:t>2</a:t>
            </a:r>
            <a:r>
              <a:rPr lang="en-US" altLang="en-US" sz="3100">
                <a:latin typeface="+mn-lt"/>
              </a:rPr>
              <a:t> X </a:t>
            </a:r>
            <a:r>
              <a:rPr lang="en-US" altLang="en-US" sz="5000">
                <a:latin typeface="+mn-lt"/>
              </a:rPr>
              <a:t>(</a:t>
            </a:r>
            <a:r>
              <a:rPr lang="en-US" altLang="en-US" sz="3100">
                <a:latin typeface="+mn-lt"/>
              </a:rPr>
              <a:t> Query/Update(1-4) </a:t>
            </a:r>
            <a:r>
              <a:rPr lang="en-US" altLang="en-US" sz="5000">
                <a:latin typeface="+mn-lt"/>
              </a:rPr>
              <a:t>)</a:t>
            </a:r>
            <a:r>
              <a:rPr lang="en-US" altLang="en-US" sz="3100">
                <a:latin typeface="+mn-lt"/>
              </a:rPr>
              <a:t> 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D681A44F-9FC7-A098-EB1F-E757D86C9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Questions?</a:t>
            </a:r>
          </a:p>
        </p:txBody>
      </p:sp>
      <p:pic>
        <p:nvPicPr>
          <p:cNvPr id="30722" name="Picture 4">
            <a:extLst>
              <a:ext uri="{FF2B5EF4-FFF2-40B4-BE49-F238E27FC236}">
                <a16:creationId xmlns:a16="http://schemas.microsoft.com/office/drawing/2014/main" id="{C4BD29B0-5E24-C86A-74B5-EAF1756C0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1331913"/>
            <a:ext cx="3530600" cy="53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326E5B43-3705-643E-0723-2A4D6EA7C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Rest on the board…</a:t>
            </a:r>
          </a:p>
        </p:txBody>
      </p:sp>
      <p:pic>
        <p:nvPicPr>
          <p:cNvPr id="31746" name="Picture 4" descr="Jul27-2008 062.JPG">
            <a:extLst>
              <a:ext uri="{FF2B5EF4-FFF2-40B4-BE49-F238E27FC236}">
                <a16:creationId xmlns:a16="http://schemas.microsoft.com/office/drawing/2014/main" id="{BA39CD37-77CA-1125-CE36-2E3EDE7DC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2335213"/>
            <a:ext cx="2667000" cy="401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3AB96-B056-0074-99AB-C235FE2AF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Submission </a:t>
            </a:r>
            <a:r>
              <a:rPr lang="en-US" b="1" dirty="0">
                <a:solidFill>
                  <a:srgbClr val="FF0000"/>
                </a:solidFill>
              </a:rPr>
              <a:t>requirements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6B38D84-6975-C313-54BB-ADBA50AC0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14" y="1192704"/>
            <a:ext cx="8159571" cy="578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494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ED3E3-E3C3-C523-9D71-E8AB2EB7B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need to confirm that you followed the requirements</a:t>
            </a:r>
          </a:p>
        </p:txBody>
      </p:sp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AE92FBA3-15B8-A2FE-8B82-1CE1FE924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136" y="1456588"/>
            <a:ext cx="6107479" cy="5401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3C96EA-81CF-4C5C-85EA-0CD05347D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4538502"/>
            <a:ext cx="7772400" cy="95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79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D27C9-C814-9518-DE42-B86577F4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the HW policy doc!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7B3F786E-DFCC-7E96-8BB8-E9EA3AD48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57" y="1210290"/>
            <a:ext cx="8941580" cy="564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267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3">
            <a:extLst>
              <a:ext uri="{FF2B5EF4-FFF2-40B4-BE49-F238E27FC236}">
                <a16:creationId xmlns:a16="http://schemas.microsoft.com/office/drawing/2014/main" id="{8760092E-9ADA-40A6-016D-B20D66E4E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HW 1 (pre)post-mortem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FE33A573-B416-32B0-3146-0F96A6120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6464" cy="497201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85E84-EC94-E678-B637-EFE7C8D03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Feedback on Q1(a)  and Q2(a)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DA3FD6EE-E7AE-ECB0-15F8-0EC030BC9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2067"/>
            <a:ext cx="9144000" cy="373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7068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none">
        <a:spAutoFit/>
      </a:bodyPr>
      <a:lstStyle>
        <a:defPPr algn="l" eaLnBrk="1" hangingPunct="1">
          <a:spcBef>
            <a:spcPct val="0"/>
          </a:spcBef>
          <a:buFontTx/>
          <a:buNone/>
          <a:defRPr sz="2000" dirty="0"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11450</TotalTime>
  <Words>909</Words>
  <Application>Microsoft Macintosh PowerPoint</Application>
  <PresentationFormat>On-screen Show (4:3)</PresentationFormat>
  <Paragraphs>157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ＭＳ Ｐゴシック</vt:lpstr>
      <vt:lpstr>Arial</vt:lpstr>
      <vt:lpstr>Calibri</vt:lpstr>
      <vt:lpstr>Cambria Math</vt:lpstr>
      <vt:lpstr>Garamond</vt:lpstr>
      <vt:lpstr>Office Theme</vt:lpstr>
      <vt:lpstr>Lecture 9</vt:lpstr>
      <vt:lpstr>Register your project groups</vt:lpstr>
      <vt:lpstr>Updating your Google form entry</vt:lpstr>
      <vt:lpstr>Confirmation of your group</vt:lpstr>
      <vt:lpstr>Submission requirements</vt:lpstr>
      <vt:lpstr>You need to confirm that you followed the requirements</vt:lpstr>
      <vt:lpstr>Review the HW policy doc!</vt:lpstr>
      <vt:lpstr>HW 1 (pre)post-mortem</vt:lpstr>
      <vt:lpstr>Feedback on Q1(a)  and Q2(a)</vt:lpstr>
      <vt:lpstr>If you need it, ask for help</vt:lpstr>
      <vt:lpstr>Advice from TAs</vt:lpstr>
      <vt:lpstr>Questions/Comments?</vt:lpstr>
      <vt:lpstr>Gale-Shapley Algorithm</vt:lpstr>
      <vt:lpstr>The Lemmas</vt:lpstr>
      <vt:lpstr>Questions?</vt:lpstr>
      <vt:lpstr>Question from end of Friday class</vt:lpstr>
      <vt:lpstr>Questions?</vt:lpstr>
      <vt:lpstr>Extensions </vt:lpstr>
      <vt:lpstr>Main Steps in Algorithm Design</vt:lpstr>
      <vt:lpstr>Definition of Efficiency</vt:lpstr>
      <vt:lpstr>Definition-II</vt:lpstr>
      <vt:lpstr>Definition-III</vt:lpstr>
      <vt:lpstr>More on polynomial time</vt:lpstr>
      <vt:lpstr>Asymptotic Analysis</vt:lpstr>
      <vt:lpstr>Reading Assignment for today</vt:lpstr>
      <vt:lpstr>Which one is better?</vt:lpstr>
      <vt:lpstr>Now?</vt:lpstr>
      <vt:lpstr>And now?</vt:lpstr>
      <vt:lpstr>The actual run times</vt:lpstr>
      <vt:lpstr>Asymptotic Notation</vt:lpstr>
      <vt:lpstr>Another view</vt:lpstr>
      <vt:lpstr>g(n) is O(f(n))</vt:lpstr>
      <vt:lpstr>g(n) is Ω(f(n))</vt:lpstr>
      <vt:lpstr>g(n) is Θ(f(n))</vt:lpstr>
      <vt:lpstr>Properties of O (and Ω) </vt:lpstr>
      <vt:lpstr>Questions?</vt:lpstr>
      <vt:lpstr>Rest of today’s agenda</vt:lpstr>
      <vt:lpstr>Another Reading Assignment</vt:lpstr>
      <vt:lpstr>Reading Assignments</vt:lpstr>
      <vt:lpstr>Gale-Shapley Algorithm</vt:lpstr>
      <vt:lpstr>Implementation Steps</vt:lpstr>
      <vt:lpstr>Overall running time</vt:lpstr>
      <vt:lpstr>Questions?</vt:lpstr>
      <vt:lpstr>Rest on the board…</vt:lpstr>
    </vt:vector>
  </TitlesOfParts>
  <Company>UB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7</dc:title>
  <dc:creator>Atri</dc:creator>
  <cp:lastModifiedBy>Atri Rudra</cp:lastModifiedBy>
  <cp:revision>55</cp:revision>
  <cp:lastPrinted>2017-09-17T12:19:41Z</cp:lastPrinted>
  <dcterms:created xsi:type="dcterms:W3CDTF">2011-09-16T01:41:01Z</dcterms:created>
  <dcterms:modified xsi:type="dcterms:W3CDTF">2024-09-16T16:34:47Z</dcterms:modified>
</cp:coreProperties>
</file>