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9" r:id="rId4"/>
    <p:sldId id="264" r:id="rId5"/>
    <p:sldId id="260" r:id="rId6"/>
    <p:sldId id="263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7E625-8841-4FEB-A11B-18AD89BDF62E}" type="datetimeFigureOut">
              <a:rPr lang="en-US" smtClean="0"/>
              <a:t>5/28/2013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4DE9-EB37-46E6-976E-4CBCDD820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2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4DE9-EB37-46E6-976E-4CBCDD820E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BCC036-E856-43A0-9E25-AB35D48DF96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University at Buffalo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smtClean="0"/>
              <a:t>Hardware (&amp; Software)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looked a very high level view of the hardware components in an embedded system.</a:t>
            </a:r>
          </a:p>
          <a:p>
            <a:r>
              <a:rPr lang="en-US" dirty="0" smtClean="0"/>
              <a:t>Also looked the relevance of embedded system modern automobile design.</a:t>
            </a:r>
          </a:p>
          <a:p>
            <a:r>
              <a:rPr lang="en-US" dirty="0" smtClean="0"/>
              <a:t>Most of the hardware such as system on a chip, VLSI will be covered other courses in this curriculum.</a:t>
            </a:r>
          </a:p>
          <a:p>
            <a:r>
              <a:rPr lang="en-US" dirty="0" smtClean="0"/>
              <a:t>In </a:t>
            </a:r>
            <a:r>
              <a:rPr lang="en-US" smtClean="0"/>
              <a:t>this course we </a:t>
            </a:r>
            <a:r>
              <a:rPr lang="en-US" dirty="0" smtClean="0"/>
              <a:t>will focus on software development for RTOS.</a:t>
            </a:r>
          </a:p>
        </p:txBody>
      </p:sp>
    </p:spTree>
    <p:extLst>
      <p:ext uri="{BB962C8B-B14F-4D97-AF65-F5344CB8AC3E}">
        <p14:creationId xmlns:p14="http://schemas.microsoft.com/office/powerpoint/2010/main" val="2752375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in C Language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94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2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1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8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4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5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8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5/30/2013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Block diagram of general purpose computer vs. embedded system</a:t>
            </a:r>
          </a:p>
          <a:p>
            <a:r>
              <a:rPr lang="en-US" dirty="0" smtClean="0"/>
              <a:t>Electronic Control Unit (ECU)</a:t>
            </a:r>
          </a:p>
          <a:p>
            <a:r>
              <a:rPr lang="en-US" dirty="0" smtClean="0"/>
              <a:t>Evolution of embedded control units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6C7E1-0386-4B44-ADFB-67C5E627539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General Purpose Computer System</a:t>
            </a:r>
            <a:endParaRPr lang="en-US" dirty="0" smtClean="0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49325" y="4343400"/>
            <a:ext cx="398145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smtClean="0"/>
              <a:t>CPU - Central processing unit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ALU - Arithmetic and logic unit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ROM - Read only memory</a:t>
            </a:r>
          </a:p>
          <a:p>
            <a:pPr>
              <a:lnSpc>
                <a:spcPct val="80000"/>
              </a:lnSpc>
            </a:pPr>
            <a:r>
              <a:rPr lang="en-US" sz="1800" smtClean="0"/>
              <a:t>RAM - Random access memory</a:t>
            </a:r>
          </a:p>
          <a:p>
            <a:pPr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6149" name="Line 1041"/>
          <p:cNvSpPr>
            <a:spLocks noChangeShapeType="1"/>
          </p:cNvSpPr>
          <p:nvPr/>
        </p:nvSpPr>
        <p:spPr bwMode="auto">
          <a:xfrm>
            <a:off x="1066800" y="1600200"/>
            <a:ext cx="769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1028"/>
          <p:cNvSpPr>
            <a:spLocks noChangeArrowheads="1"/>
          </p:cNvSpPr>
          <p:nvPr/>
        </p:nvSpPr>
        <p:spPr bwMode="auto">
          <a:xfrm>
            <a:off x="4800600" y="1752600"/>
            <a:ext cx="838200" cy="5334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Internal</a:t>
            </a:r>
          </a:p>
          <a:p>
            <a:pPr algn="ctr"/>
            <a:r>
              <a:rPr lang="en-US" sz="1600" dirty="0">
                <a:latin typeface="Times New Roman" charset="0"/>
              </a:rPr>
              <a:t>Memory</a:t>
            </a:r>
          </a:p>
        </p:txBody>
      </p:sp>
      <p:sp>
        <p:nvSpPr>
          <p:cNvPr id="6153" name="Rectangle 1030"/>
          <p:cNvSpPr>
            <a:spLocks noChangeArrowheads="1"/>
          </p:cNvSpPr>
          <p:nvPr/>
        </p:nvSpPr>
        <p:spPr bwMode="auto">
          <a:xfrm>
            <a:off x="3810000" y="3429000"/>
            <a:ext cx="914400" cy="5334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Times New Roman" charset="0"/>
              </a:rPr>
              <a:t>Input</a:t>
            </a:r>
          </a:p>
        </p:txBody>
      </p:sp>
      <p:sp>
        <p:nvSpPr>
          <p:cNvPr id="6154" name="Rectangle 1031"/>
          <p:cNvSpPr>
            <a:spLocks noChangeArrowheads="1"/>
          </p:cNvSpPr>
          <p:nvPr/>
        </p:nvSpPr>
        <p:spPr bwMode="auto">
          <a:xfrm>
            <a:off x="7086600" y="3352800"/>
            <a:ext cx="9144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Output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29200" y="2743200"/>
            <a:ext cx="1752600" cy="1905000"/>
            <a:chOff x="5029200" y="2743200"/>
            <a:chExt cx="1752600" cy="1905000"/>
          </a:xfrm>
        </p:grpSpPr>
        <p:sp>
          <p:nvSpPr>
            <p:cNvPr id="6151" name="Rectangle 1034"/>
            <p:cNvSpPr>
              <a:spLocks noChangeArrowheads="1"/>
            </p:cNvSpPr>
            <p:nvPr/>
          </p:nvSpPr>
          <p:spPr bwMode="auto">
            <a:xfrm>
              <a:off x="5029200" y="2743200"/>
              <a:ext cx="1752600" cy="1905000"/>
            </a:xfrm>
            <a:prstGeom prst="rect">
              <a:avLst/>
            </a:prstGeom>
            <a:solidFill>
              <a:schemeClr val="bg1"/>
            </a:solidFill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endParaRPr lang="en-US">
                <a:latin typeface="Times New Roman" charset="0"/>
              </a:endParaRPr>
            </a:p>
            <a:p>
              <a:pPr algn="ctr"/>
              <a:r>
                <a:rPr lang="en-US" sz="1600">
                  <a:latin typeface="Times New Roman" charset="0"/>
                </a:rPr>
                <a:t>CPU</a:t>
              </a:r>
            </a:p>
          </p:txBody>
        </p:sp>
        <p:sp>
          <p:nvSpPr>
            <p:cNvPr id="6155" name="Rectangle 1032"/>
            <p:cNvSpPr>
              <a:spLocks noChangeArrowheads="1"/>
            </p:cNvSpPr>
            <p:nvPr/>
          </p:nvSpPr>
          <p:spPr bwMode="auto">
            <a:xfrm>
              <a:off x="5486400" y="2971800"/>
              <a:ext cx="914400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>
                  <a:latin typeface="Times New Roman" charset="0"/>
                </a:rPr>
                <a:t>Control</a:t>
              </a:r>
            </a:p>
          </p:txBody>
        </p:sp>
        <p:sp>
          <p:nvSpPr>
            <p:cNvPr id="6156" name="Rectangle 1033"/>
            <p:cNvSpPr>
              <a:spLocks noChangeArrowheads="1"/>
            </p:cNvSpPr>
            <p:nvPr/>
          </p:nvSpPr>
          <p:spPr bwMode="auto">
            <a:xfrm>
              <a:off x="5486400" y="3608388"/>
              <a:ext cx="914400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>
                  <a:latin typeface="Times New Roman" charset="0"/>
                </a:rPr>
                <a:t>ALU</a:t>
              </a:r>
            </a:p>
          </p:txBody>
        </p:sp>
      </p:grpSp>
      <p:sp>
        <p:nvSpPr>
          <p:cNvPr id="6157" name="Line 1035"/>
          <p:cNvSpPr>
            <a:spLocks noChangeShapeType="1"/>
          </p:cNvSpPr>
          <p:nvPr/>
        </p:nvSpPr>
        <p:spPr bwMode="auto">
          <a:xfrm>
            <a:off x="5334000" y="22860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036"/>
          <p:cNvSpPr>
            <a:spLocks noChangeShapeType="1"/>
          </p:cNvSpPr>
          <p:nvPr/>
        </p:nvSpPr>
        <p:spPr bwMode="auto">
          <a:xfrm>
            <a:off x="6400800" y="22860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037"/>
          <p:cNvSpPr>
            <a:spLocks noChangeShapeType="1"/>
          </p:cNvSpPr>
          <p:nvPr/>
        </p:nvSpPr>
        <p:spPr bwMode="auto">
          <a:xfrm>
            <a:off x="4724400" y="3733800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039"/>
          <p:cNvSpPr>
            <a:spLocks noChangeShapeType="1"/>
          </p:cNvSpPr>
          <p:nvPr/>
        </p:nvSpPr>
        <p:spPr bwMode="auto">
          <a:xfrm flipH="1">
            <a:off x="6781800" y="3733800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Rectangle 1042"/>
          <p:cNvSpPr>
            <a:spLocks noChangeArrowheads="1"/>
          </p:cNvSpPr>
          <p:nvPr/>
        </p:nvSpPr>
        <p:spPr bwMode="auto">
          <a:xfrm>
            <a:off x="6019800" y="1752600"/>
            <a:ext cx="838200" cy="5334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External</a:t>
            </a:r>
          </a:p>
          <a:p>
            <a:pPr algn="ctr"/>
            <a:r>
              <a:rPr lang="en-US" sz="1600" dirty="0">
                <a:latin typeface="Times New Roman" charset="0"/>
              </a:rPr>
              <a:t>Memory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7575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5/30/2013</a:t>
            </a:r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C6D922-FD14-4467-B726-AEBF0B9F8631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CPU on a chip is a </a:t>
            </a:r>
            <a:r>
              <a:rPr lang="en-US" dirty="0" err="1" smtClean="0"/>
              <a:t>micrprocessor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Microprocessors are the enabling hardware for realtime systems.</a:t>
            </a:r>
          </a:p>
          <a:p>
            <a:r>
              <a:rPr lang="en-US" dirty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9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1034"/>
          <p:cNvSpPr>
            <a:spLocks noChangeArrowheads="1"/>
          </p:cNvSpPr>
          <p:nvPr/>
        </p:nvSpPr>
        <p:spPr bwMode="auto">
          <a:xfrm>
            <a:off x="3292929" y="1937431"/>
            <a:ext cx="1752600" cy="1905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dirty="0">
              <a:latin typeface="Times New Roman" charset="0"/>
            </a:endParaRPr>
          </a:p>
          <a:p>
            <a:pPr algn="ctr"/>
            <a:endParaRPr lang="en-US" sz="1600" dirty="0" smtClean="0">
              <a:latin typeface="Times New Roman" charset="0"/>
            </a:endParaRPr>
          </a:p>
          <a:p>
            <a:pPr algn="ctr"/>
            <a:endParaRPr lang="en-US" sz="1600" dirty="0">
              <a:latin typeface="Times New Roman" charset="0"/>
            </a:endParaRPr>
          </a:p>
          <a:p>
            <a:pPr algn="ctr"/>
            <a:r>
              <a:rPr lang="en-US" sz="1600" dirty="0" smtClean="0">
                <a:latin typeface="Times New Roman" charset="0"/>
              </a:rPr>
              <a:t>CPU</a:t>
            </a:r>
            <a:endParaRPr lang="en-US" sz="1600" dirty="0">
              <a:latin typeface="Times New Roman" charset="0"/>
            </a:endParaRPr>
          </a:p>
        </p:txBody>
      </p:sp>
      <p:sp>
        <p:nvSpPr>
          <p:cNvPr id="9" name="Rectangle 1032"/>
          <p:cNvSpPr>
            <a:spLocks noChangeArrowheads="1"/>
          </p:cNvSpPr>
          <p:nvPr/>
        </p:nvSpPr>
        <p:spPr bwMode="auto">
          <a:xfrm>
            <a:off x="3429000" y="2002969"/>
            <a:ext cx="740229" cy="886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Control</a:t>
            </a:r>
          </a:p>
        </p:txBody>
      </p:sp>
      <p:sp>
        <p:nvSpPr>
          <p:cNvPr id="10" name="Rectangle 1033"/>
          <p:cNvSpPr>
            <a:spLocks noChangeArrowheads="1"/>
          </p:cNvSpPr>
          <p:nvPr/>
        </p:nvSpPr>
        <p:spPr bwMode="auto">
          <a:xfrm>
            <a:off x="4343398" y="2002970"/>
            <a:ext cx="674915" cy="8869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Times New Roman" charset="0"/>
              </a:rPr>
              <a:t>ALU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83429" y="2993570"/>
            <a:ext cx="1371600" cy="5116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Internal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memory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2929" y="3842431"/>
            <a:ext cx="1752600" cy="27236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5105400"/>
            <a:ext cx="5444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unit on a single chip is called a microcontroller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29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 Architecture (in general purpose systems)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96143" y="1905000"/>
            <a:ext cx="1676400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Up-Down Arrow 6"/>
          <p:cNvSpPr/>
          <p:nvPr/>
        </p:nvSpPr>
        <p:spPr>
          <a:xfrm>
            <a:off x="4114800" y="1676400"/>
            <a:ext cx="457200" cy="4267200"/>
          </a:xfrm>
          <a:prstGeom prst="up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472543" y="21336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48543" y="3423557"/>
            <a:ext cx="1524000" cy="685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3472542" y="35814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14257" y="2019300"/>
            <a:ext cx="1524000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Parallel IO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14257" y="4800600"/>
            <a:ext cx="1524000" cy="685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Serial IO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Left-Right Arrow 13"/>
          <p:cNvSpPr/>
          <p:nvPr/>
        </p:nvSpPr>
        <p:spPr>
          <a:xfrm>
            <a:off x="4419600" y="2373086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4419600" y="5094514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14257" y="3761014"/>
            <a:ext cx="15240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Interrupt 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14257" y="28575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DMA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controller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Left-Right Arrow 17"/>
          <p:cNvSpPr/>
          <p:nvPr/>
        </p:nvSpPr>
        <p:spPr>
          <a:xfrm>
            <a:off x="4419600" y="4082143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4419600" y="3086100"/>
            <a:ext cx="794657" cy="228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91395" y="5933105"/>
            <a:ext cx="816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important? What is its relevance to automobile embedded system?</a:t>
            </a:r>
            <a:endParaRPr lang="en-US" dirty="0"/>
          </a:p>
        </p:txBody>
      </p:sp>
      <p:sp>
        <p:nvSpPr>
          <p:cNvPr id="21" name="Left-Right Arrow 20"/>
          <p:cNvSpPr/>
          <p:nvPr/>
        </p:nvSpPr>
        <p:spPr>
          <a:xfrm>
            <a:off x="6738257" y="4953000"/>
            <a:ext cx="500743" cy="1905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-Right Arrow 21"/>
          <p:cNvSpPr/>
          <p:nvPr/>
        </p:nvSpPr>
        <p:spPr>
          <a:xfrm>
            <a:off x="6738257" y="2019300"/>
            <a:ext cx="729343" cy="3429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6738256" y="2971800"/>
            <a:ext cx="729343" cy="2857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Arrow 23"/>
          <p:cNvSpPr/>
          <p:nvPr/>
        </p:nvSpPr>
        <p:spPr>
          <a:xfrm>
            <a:off x="6738257" y="3886200"/>
            <a:ext cx="576943" cy="9797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58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control unit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These are embedded systems controlling various major components of a modern automobile</a:t>
            </a:r>
          </a:p>
          <a:p>
            <a:r>
              <a:rPr lang="en-US" dirty="0" smtClean="0"/>
              <a:t>Called ECUs</a:t>
            </a:r>
          </a:p>
          <a:p>
            <a:r>
              <a:rPr lang="en-US" dirty="0" smtClean="0"/>
              <a:t>100’s of ECU in a typical electronic controlled modern car </a:t>
            </a:r>
          </a:p>
          <a:p>
            <a:r>
              <a:rPr lang="en-US" dirty="0" smtClean="0"/>
              <a:t>Each ECU is an embedded system with its own dedicated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0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ECU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Long ago the automobiles controllers were all mechanical: levers and gears, relays, etc. : Generation 1 automobiles</a:t>
            </a:r>
          </a:p>
          <a:p>
            <a:r>
              <a:rPr lang="en-US" dirty="0" smtClean="0"/>
              <a:t>Some of the mechanical units were replaced by electronic devices. </a:t>
            </a:r>
            <a:r>
              <a:rPr lang="en-US" dirty="0" err="1" smtClean="0"/>
              <a:t>Eg</a:t>
            </a:r>
            <a:r>
              <a:rPr lang="en-US" dirty="0" smtClean="0"/>
              <a:t>. Electronic fuel injection system; : Generation 2. The few electronic control units were operating autonomously.</a:t>
            </a:r>
          </a:p>
          <a:p>
            <a:r>
              <a:rPr lang="en-US" dirty="0" smtClean="0"/>
              <a:t>In the next generation many ECUs were developed independently, and they also interacted with each other. Generation 3.</a:t>
            </a:r>
          </a:p>
          <a:p>
            <a:r>
              <a:rPr lang="en-US" dirty="0" smtClean="0"/>
              <a:t>Standards for ECUs were developed and platform-based system evolved resulting in Generation 4. Internal networks that enabled ECUs to interact.</a:t>
            </a:r>
          </a:p>
          <a:p>
            <a:r>
              <a:rPr lang="en-US" dirty="0" smtClean="0"/>
              <a:t>Next generation involves outside networks. Traffic information, vehicle to vehicle communication, realtime weather conditions, road conditions, emergency situations. Generation 5.</a:t>
            </a:r>
          </a:p>
          <a:p>
            <a:r>
              <a:rPr lang="en-US" dirty="0" smtClean="0"/>
              <a:t>Bottom-line is that there is tremendous opportunities for R&amp;D and production capabilities in this area.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7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Identify some ECUs in a modern automobile and a possible qualitative requirement.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967848"/>
              </p:ext>
            </p:extLst>
          </p:nvPr>
        </p:nvGraphicFramePr>
        <p:xfrm>
          <a:off x="1447800" y="2590800"/>
          <a:ext cx="6096000" cy="2966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336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Justification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161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197</TotalTime>
  <Words>808</Words>
  <Application>Microsoft Office PowerPoint</Application>
  <PresentationFormat>On-screen Show (4:3)</PresentationFormat>
  <Paragraphs>309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Introduction to Hardware (&amp; Software)</vt:lpstr>
      <vt:lpstr>Topics</vt:lpstr>
      <vt:lpstr>General Purpose Computer System</vt:lpstr>
      <vt:lpstr>Microprocessor</vt:lpstr>
      <vt:lpstr>Embedded System</vt:lpstr>
      <vt:lpstr>Bus Architecture (in general purpose systems)</vt:lpstr>
      <vt:lpstr>Embedded control unit</vt:lpstr>
      <vt:lpstr>Evolution of ECU</vt:lpstr>
      <vt:lpstr>Activity#1</vt:lpstr>
      <vt:lpstr>Summary</vt:lpstr>
      <vt:lpstr>Software in C Language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Hardware</dc:title>
  <dc:creator>bina</dc:creator>
  <cp:lastModifiedBy>bina</cp:lastModifiedBy>
  <cp:revision>26</cp:revision>
  <dcterms:created xsi:type="dcterms:W3CDTF">2013-05-08T09:04:32Z</dcterms:created>
  <dcterms:modified xsi:type="dcterms:W3CDTF">2013-05-28T06:43:14Z</dcterms:modified>
</cp:coreProperties>
</file>