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E340A-2414-4CAE-BB1C-6A428E93D983}" type="datetimeFigureOut">
              <a:rPr lang="en-US" smtClean="0"/>
              <a:t>5/21/2013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6525B-890D-40F3-A7F4-0CC8BE6C2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84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248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88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2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5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96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5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20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77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38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94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67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0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csperkins.org/teaching/rtes/lecture04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Clock-driven Static scheduling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6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periodic task is denoted by {t</a:t>
            </a:r>
            <a:r>
              <a:rPr lang="en-US" sz="2400" dirty="0" smtClean="0"/>
              <a:t>ai, </a:t>
            </a:r>
            <a:r>
              <a:rPr lang="en-US" dirty="0" err="1" smtClean="0"/>
              <a:t>e</a:t>
            </a:r>
            <a:r>
              <a:rPr lang="en-US" sz="2400" dirty="0" err="1" smtClean="0"/>
              <a:t>i</a:t>
            </a:r>
            <a:r>
              <a:rPr lang="en-US" dirty="0" smtClean="0"/>
              <a:t> ,p</a:t>
            </a:r>
            <a:r>
              <a:rPr lang="en-US" sz="2400" dirty="0" smtClean="0"/>
              <a:t>i, D</a:t>
            </a:r>
            <a:r>
              <a:rPr lang="en-US" sz="1800" dirty="0" smtClean="0"/>
              <a:t>i</a:t>
            </a:r>
            <a:r>
              <a:rPr lang="en-US" dirty="0" smtClean="0"/>
              <a:t>} where the attributes are arrival time, execution time, period and relative deadline for task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For example {0, 5, 12, 7} means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589214"/>
              </p:ext>
            </p:extLst>
          </p:nvPr>
        </p:nvGraphicFramePr>
        <p:xfrm>
          <a:off x="1066800" y="4953000"/>
          <a:ext cx="60959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1066800" y="54102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1000" y="5791200"/>
            <a:ext cx="1277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Arrival time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066800" y="4431268"/>
            <a:ext cx="6111240" cy="1547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47800" y="4431268"/>
            <a:ext cx="158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Execution time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343400" y="54102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62400" y="5644396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deadline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066800" y="4850130"/>
            <a:ext cx="23622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800600" y="4262080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period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7178040" y="5334000"/>
            <a:ext cx="0" cy="495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29400" y="5829062"/>
            <a:ext cx="1746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Next arrival time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6213634"/>
            <a:ext cx="7302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will the timing diagram be for {1, 5, 12, 7} and for {0, 5,12, 12}? Discuss.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996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N-periodic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</a:t>
            </a:r>
            <a:r>
              <a:rPr lang="en-US" dirty="0" smtClean="0"/>
              <a:t> periodic tasks with {tai, </a:t>
            </a:r>
            <a:r>
              <a:rPr lang="en-US" dirty="0" err="1" smtClean="0"/>
              <a:t>ei</a:t>
            </a:r>
            <a:r>
              <a:rPr lang="en-US" dirty="0" smtClean="0"/>
              <a:t> ,pi, D</a:t>
            </a:r>
            <a:r>
              <a:rPr lang="en-US" sz="2400" dirty="0" smtClean="0"/>
              <a:t>i</a:t>
            </a:r>
            <a:r>
              <a:rPr lang="en-US" dirty="0" smtClean="0"/>
              <a:t>} with </a:t>
            </a:r>
            <a:r>
              <a:rPr lang="en-US" dirty="0" err="1" smtClean="0"/>
              <a:t>i</a:t>
            </a:r>
            <a:r>
              <a:rPr lang="en-US" dirty="0" smtClean="0"/>
              <a:t> = 1..n need to be scheduled.</a:t>
            </a:r>
          </a:p>
          <a:p>
            <a:r>
              <a:rPr lang="en-US" dirty="0" smtClean="0"/>
              <a:t>Since the four parameters known ahead the scheduling is static and a cyclic executive can be designed to schedule (&amp; execute) the tasks so that they meet their respective deadlines.</a:t>
            </a:r>
          </a:p>
          <a:p>
            <a:r>
              <a:rPr lang="en-US" dirty="0" smtClean="0"/>
              <a:t>Utilization </a:t>
            </a:r>
            <a:r>
              <a:rPr lang="en-US" dirty="0" err="1" smtClean="0"/>
              <a:t>Ui</a:t>
            </a:r>
            <a:r>
              <a:rPr lang="en-US" dirty="0" smtClean="0"/>
              <a:t> = ∑ (</a:t>
            </a:r>
            <a:r>
              <a:rPr lang="en-US" dirty="0" err="1" smtClean="0"/>
              <a:t>ei</a:t>
            </a:r>
            <a:r>
              <a:rPr lang="en-US" dirty="0" smtClean="0"/>
              <a:t>/pi)</a:t>
            </a:r>
          </a:p>
          <a:p>
            <a:r>
              <a:rPr lang="en-US" dirty="0" smtClean="0"/>
              <a:t>Improve utilization by “slack stealing” to schedule a aperiodic task from the queue of aperiodic tasks.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83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designing cyclic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0. if Utilization &gt;1, the tasks cannot be scheduled in the same processor.</a:t>
            </a:r>
          </a:p>
          <a:p>
            <a:pPr marL="0" indent="0">
              <a:buNone/>
            </a:pPr>
            <a:r>
              <a:rPr lang="en-US" dirty="0" smtClean="0"/>
              <a:t>If U is okay, </a:t>
            </a:r>
          </a:p>
          <a:p>
            <a:pPr marL="0" indent="0">
              <a:buNone/>
            </a:pPr>
            <a:r>
              <a:rPr lang="en-US" dirty="0" smtClean="0"/>
              <a:t>Hyperperiod H is lcm (pi) + these constraints</a:t>
            </a:r>
          </a:p>
          <a:p>
            <a:pPr marL="514350" indent="-514350">
              <a:buAutoNum type="arabicPeriod"/>
            </a:pPr>
            <a:r>
              <a:rPr lang="en-US" dirty="0" smtClean="0"/>
              <a:t>Frame f  ≥ max(</a:t>
            </a:r>
            <a:r>
              <a:rPr lang="en-US" dirty="0" err="1" smtClean="0"/>
              <a:t>ei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smtClean="0"/>
              <a:t>Frame f should evenly divide H.</a:t>
            </a:r>
          </a:p>
          <a:p>
            <a:pPr marL="514350" indent="-514350">
              <a:buAutoNum type="arabicPeriod"/>
            </a:pPr>
            <a:r>
              <a:rPr lang="en-US" dirty="0" smtClean="0"/>
              <a:t>There should be at least 1 frame between release time of a task and its deadline:</a:t>
            </a:r>
          </a:p>
          <a:p>
            <a:pPr marL="0" indent="0">
              <a:buNone/>
            </a:pPr>
            <a:r>
              <a:rPr lang="en-US" dirty="0" smtClean="0"/>
              <a:t>      2f –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pi,f</a:t>
            </a:r>
            <a:r>
              <a:rPr lang="en-US" dirty="0" smtClean="0"/>
              <a:t>) ≤ Di </a:t>
            </a:r>
          </a:p>
          <a:p>
            <a:pPr marL="0" indent="0">
              <a:buNone/>
            </a:pPr>
            <a:r>
              <a:rPr lang="en-US" dirty="0" smtClean="0"/>
              <a:t>Very often Di and Pi are same for periodic task. For simplicity in discussion we will assume </a:t>
            </a:r>
            <a:r>
              <a:rPr lang="en-US" dirty="0" smtClean="0"/>
              <a:t>this default setting.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085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6135726"/>
              </p:ext>
            </p:extLst>
          </p:nvPr>
        </p:nvGraphicFramePr>
        <p:xfrm>
          <a:off x="1066800" y="1828800"/>
          <a:ext cx="6705600" cy="294436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{17292A2E-F333-43FB-9621-5CBBE7FDCDCB}</a:tableStyleId>
              </a:tblPr>
              <a:tblGrid>
                <a:gridCol w="1341120"/>
                <a:gridCol w="1341120"/>
                <a:gridCol w="1341120"/>
                <a:gridCol w="1341120"/>
                <a:gridCol w="1341120"/>
              </a:tblGrid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ti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ri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ei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Di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t1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0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effectLst/>
                        </a:rPr>
                        <a:t>4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t2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0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1.8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5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effectLst/>
                        </a:rPr>
                        <a:t>5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t3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0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1.0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effectLst/>
                        </a:rPr>
                        <a:t>20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t4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2.0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effectLst/>
                        </a:rPr>
                        <a:t>20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4572000"/>
            <a:ext cx="7491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Given the task set above design the cyclic executive schedule or clock driven </a:t>
            </a:r>
          </a:p>
          <a:p>
            <a:r>
              <a:rPr lang="en-US" b="1" dirty="0"/>
              <a:t>s</a:t>
            </a:r>
            <a:r>
              <a:rPr lang="en-US" b="1" dirty="0" smtClean="0"/>
              <a:t>tatic schedule.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995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Cyclic Executive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Hyper-period is integer multiple of lcm(p</a:t>
            </a:r>
            <a:r>
              <a:rPr lang="en-US" baseline="-25000" dirty="0" smtClean="0"/>
              <a:t>i</a:t>
            </a:r>
            <a:r>
              <a:rPr lang="en-US" dirty="0" smtClean="0"/>
              <a:t>)= lcm (4,5,20,20) = 20</a:t>
            </a:r>
          </a:p>
          <a:p>
            <a:r>
              <a:rPr lang="en-US" dirty="0" smtClean="0"/>
              <a:t>Frame is max of e</a:t>
            </a:r>
            <a:r>
              <a:rPr lang="en-US" baseline="-25000" dirty="0" smtClean="0"/>
              <a:t>i</a:t>
            </a:r>
            <a:r>
              <a:rPr lang="en-US" dirty="0" smtClean="0"/>
              <a:t>’s: max{1,1.8,2,2} = 2</a:t>
            </a:r>
          </a:p>
          <a:p>
            <a:r>
              <a:rPr lang="en-US" dirty="0" smtClean="0"/>
              <a:t>f value of 2 evenly divides hyper-period value of 20</a:t>
            </a:r>
          </a:p>
          <a:p>
            <a:r>
              <a:rPr lang="en-US" dirty="0"/>
              <a:t>2f – </a:t>
            </a:r>
            <a:r>
              <a:rPr lang="en-US" dirty="0" err="1"/>
              <a:t>gcd</a:t>
            </a:r>
            <a:r>
              <a:rPr lang="en-US" dirty="0"/>
              <a:t>(</a:t>
            </a:r>
            <a:r>
              <a:rPr lang="en-US" dirty="0" err="1"/>
              <a:t>pi,f</a:t>
            </a:r>
            <a:r>
              <a:rPr lang="en-US" dirty="0"/>
              <a:t>) ≤ Di </a:t>
            </a:r>
            <a:r>
              <a:rPr lang="en-US" dirty="0" smtClean="0"/>
              <a:t>(satisfied as shown below)</a:t>
            </a:r>
          </a:p>
          <a:p>
            <a:pPr lvl="1"/>
            <a:r>
              <a:rPr lang="en-US" dirty="0" smtClean="0"/>
              <a:t>2X2 – </a:t>
            </a:r>
            <a:r>
              <a:rPr lang="en-US" dirty="0" err="1" smtClean="0"/>
              <a:t>gcd</a:t>
            </a:r>
            <a:r>
              <a:rPr lang="en-US" dirty="0" smtClean="0"/>
              <a:t>(4,2) = 4-2 &lt;= 4</a:t>
            </a:r>
          </a:p>
          <a:p>
            <a:pPr lvl="1"/>
            <a:r>
              <a:rPr lang="en-US" dirty="0" smtClean="0"/>
              <a:t>2X 2 – </a:t>
            </a:r>
            <a:r>
              <a:rPr lang="en-US" dirty="0" err="1" smtClean="0"/>
              <a:t>gcd</a:t>
            </a:r>
            <a:r>
              <a:rPr lang="en-US" dirty="0" smtClean="0"/>
              <a:t>(5,2) = 4-1 &lt;= 5</a:t>
            </a:r>
          </a:p>
          <a:p>
            <a:pPr lvl="1"/>
            <a:r>
              <a:rPr lang="en-US" dirty="0" smtClean="0"/>
              <a:t>2X2 – </a:t>
            </a:r>
            <a:r>
              <a:rPr lang="en-US" dirty="0" err="1" smtClean="0"/>
              <a:t>gcd</a:t>
            </a:r>
            <a:r>
              <a:rPr lang="en-US" dirty="0" smtClean="0"/>
              <a:t>(20,4) = 4-4 &lt;= 20</a:t>
            </a:r>
          </a:p>
          <a:p>
            <a:pPr lvl="1"/>
            <a:r>
              <a:rPr lang="en-US" dirty="0" smtClean="0"/>
              <a:t>2X2 – </a:t>
            </a:r>
            <a:r>
              <a:rPr lang="en-US" dirty="0" err="1" smtClean="0"/>
              <a:t>gcd</a:t>
            </a:r>
            <a:r>
              <a:rPr lang="en-US" dirty="0" smtClean="0"/>
              <a:t>(20,4) = 4-4 &lt;= 20</a:t>
            </a:r>
          </a:p>
          <a:p>
            <a:pPr marL="57150" indent="0">
              <a:buNone/>
            </a:pPr>
            <a:r>
              <a:rPr lang="en-US" dirty="0" smtClean="0"/>
              <a:t>Design f = 2, </a:t>
            </a:r>
            <a:r>
              <a:rPr lang="en-US" dirty="0" err="1" smtClean="0"/>
              <a:t>hyperperiod</a:t>
            </a:r>
            <a:r>
              <a:rPr lang="en-US" dirty="0" smtClean="0"/>
              <a:t> = 20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862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068233"/>
              </p:ext>
            </p:extLst>
          </p:nvPr>
        </p:nvGraphicFramePr>
        <p:xfrm>
          <a:off x="304800" y="1371600"/>
          <a:ext cx="8458200" cy="802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</a:tblGrid>
              <a:tr h="2493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641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3048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381000"/>
            <a:ext cx="1119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1,t2,t3,t4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119024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9812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8194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6576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4958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3340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248400" y="21118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104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924800" y="2193471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7630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048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04800" y="2514600"/>
            <a:ext cx="814224" cy="1632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78052" y="2533650"/>
            <a:ext cx="740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78052" y="3124200"/>
            <a:ext cx="83849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657600" y="3124200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Hyper-period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9812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383971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715685" y="56566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172885" y="56566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3657600" y="750332"/>
            <a:ext cx="0" cy="621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423269" y="468868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35" name="Straight Arrow Connector 34"/>
          <p:cNvCxnSpPr>
            <a:endCxn id="3" idx="0"/>
          </p:cNvCxnSpPr>
          <p:nvPr/>
        </p:nvCxnSpPr>
        <p:spPr>
          <a:xfrm>
            <a:off x="4533900" y="750332"/>
            <a:ext cx="0" cy="621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351859" y="468868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344886" y="826532"/>
            <a:ext cx="0" cy="545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144685" y="480145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66294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440085" y="48053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7086600" y="849477"/>
            <a:ext cx="0" cy="5221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919056" y="564884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8741229" y="653534"/>
            <a:ext cx="0" cy="718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024976" y="391886"/>
            <a:ext cx="1119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1,t2,t3,t4</a:t>
            </a:r>
            <a:endParaRPr lang="en-US" dirty="0"/>
          </a:p>
        </p:txBody>
      </p:sp>
      <p:cxnSp>
        <p:nvCxnSpPr>
          <p:cNvPr id="55" name="Curved Connector 54"/>
          <p:cNvCxnSpPr/>
          <p:nvPr/>
        </p:nvCxnSpPr>
        <p:spPr>
          <a:xfrm rot="5400000" flipH="1" flipV="1">
            <a:off x="7924800" y="3352800"/>
            <a:ext cx="990600" cy="6858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7297686" y="4223657"/>
            <a:ext cx="889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repeats</a:t>
            </a:r>
            <a:endParaRPr lang="en-US" dirty="0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2551515" y="1600200"/>
            <a:ext cx="0" cy="25146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2667000" y="1600200"/>
            <a:ext cx="2477685" cy="23622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2819400" y="1600200"/>
            <a:ext cx="4099656" cy="25146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31065" y="4085157"/>
            <a:ext cx="30811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Burn or base or aperiodic tasks</a:t>
            </a:r>
          </a:p>
          <a:p>
            <a:r>
              <a:rPr lang="en-US" dirty="0"/>
              <a:t>c</a:t>
            </a:r>
            <a:r>
              <a:rPr lang="en-US" dirty="0" smtClean="0"/>
              <a:t>an use this slot</a:t>
            </a:r>
            <a:endParaRPr lang="en-US" dirty="0"/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3276600" y="1600200"/>
            <a:ext cx="5307888" cy="25908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Date Placeholder 6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68" name="Footer Placeholder 6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69" name="Slide Number Placeholder 6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66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{ t1(1); t3(1)}</a:t>
            </a:r>
          </a:p>
          <a:p>
            <a:pPr marL="0" indent="0">
              <a:buNone/>
            </a:pPr>
            <a:r>
              <a:rPr lang="en-US" dirty="0" smtClean="0"/>
              <a:t>{t2(1.8}}</a:t>
            </a:r>
          </a:p>
          <a:p>
            <a:pPr marL="0" indent="0">
              <a:buNone/>
            </a:pPr>
            <a:r>
              <a:rPr lang="en-US" dirty="0" smtClean="0"/>
              <a:t>{t1(1); burn(1)}</a:t>
            </a:r>
          </a:p>
          <a:p>
            <a:pPr marL="0" indent="0">
              <a:buNone/>
            </a:pPr>
            <a:r>
              <a:rPr lang="en-US" dirty="0" smtClean="0"/>
              <a:t>{t4(2)}</a:t>
            </a:r>
          </a:p>
          <a:p>
            <a:pPr marL="0" indent="0">
              <a:buNone/>
            </a:pPr>
            <a:r>
              <a:rPr lang="en-US" dirty="0" smtClean="0"/>
              <a:t>{t2(2)}</a:t>
            </a:r>
          </a:p>
          <a:p>
            <a:pPr marL="0" indent="0">
              <a:buNone/>
            </a:pPr>
            <a:r>
              <a:rPr lang="en-US" dirty="0" smtClean="0"/>
              <a:t>{t1(1); burn(1)}</a:t>
            </a:r>
          </a:p>
          <a:p>
            <a:pPr marL="0" indent="0">
              <a:buNone/>
            </a:pPr>
            <a:r>
              <a:rPr lang="en-US" dirty="0" smtClean="0"/>
              <a:t>{t2(2)}</a:t>
            </a:r>
          </a:p>
          <a:p>
            <a:pPr marL="0" indent="0">
              <a:buNone/>
            </a:pPr>
            <a:r>
              <a:rPr lang="en-US" dirty="0" smtClean="0"/>
              <a:t>{t1(1);burn(1)}</a:t>
            </a:r>
          </a:p>
          <a:p>
            <a:pPr marL="0" indent="0">
              <a:buNone/>
            </a:pPr>
            <a:r>
              <a:rPr lang="en-US" dirty="0" smtClean="0"/>
              <a:t>{t2(2)}</a:t>
            </a:r>
          </a:p>
          <a:p>
            <a:pPr marL="0" indent="0">
              <a:buNone/>
            </a:pPr>
            <a:r>
              <a:rPr lang="en-US" dirty="0" smtClean="0"/>
              <a:t>{t1(1);burn(1)}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 cyclic executive of 10 frames with 2 slots each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4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studied formal design of a cyclic executive.</a:t>
            </a:r>
          </a:p>
          <a:p>
            <a:r>
              <a:rPr lang="en-US" dirty="0" smtClean="0"/>
              <a:t>The algorithm discussed is proven method to generate a cyclic executive for a set of period tasks defining a RTOS.</a:t>
            </a:r>
          </a:p>
          <a:p>
            <a:r>
              <a:rPr lang="en-US" dirty="0" smtClean="0"/>
              <a:t>Reference: </a:t>
            </a:r>
            <a:r>
              <a:rPr lang="en-US" dirty="0"/>
              <a:t>Clock-driven </a:t>
            </a:r>
            <a:r>
              <a:rPr lang="en-US" dirty="0" smtClean="0"/>
              <a:t>scheduling</a:t>
            </a:r>
          </a:p>
          <a:p>
            <a:r>
              <a:rPr lang="en-US" sz="2800" dirty="0" smtClean="0">
                <a:hlinkClick r:id="rId2"/>
              </a:rPr>
              <a:t>http</a:t>
            </a:r>
            <a:r>
              <a:rPr lang="en-US" sz="2800">
                <a:hlinkClick r:id="rId2"/>
              </a:rPr>
              <a:t>://</a:t>
            </a:r>
            <a:r>
              <a:rPr lang="en-US" sz="2800" smtClean="0">
                <a:hlinkClick r:id="rId2"/>
              </a:rPr>
              <a:t>csperkins.org/teaching/rtes/lecture04.pdf</a:t>
            </a:r>
            <a:endParaRPr lang="en-US" sz="2800" smtClean="0"/>
          </a:p>
          <a:p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86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576</Words>
  <Application>Microsoft Office PowerPoint</Application>
  <PresentationFormat>On-screen Show (4:3)</PresentationFormat>
  <Paragraphs>164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Clock-driven Static scheduling</vt:lpstr>
      <vt:lpstr>Basic concepts (1)</vt:lpstr>
      <vt:lpstr>N-periodic tasks</vt:lpstr>
      <vt:lpstr>Rules for designing cyclic schedule</vt:lpstr>
      <vt:lpstr>Example </vt:lpstr>
      <vt:lpstr>Cyclic Executive Design</vt:lpstr>
      <vt:lpstr>PowerPoint Presentation</vt:lpstr>
      <vt:lpstr>Static Schedule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Clock-driven Static scheduling</dc:title>
  <dc:creator>bina</dc:creator>
  <cp:lastModifiedBy>bina</cp:lastModifiedBy>
  <cp:revision>19</cp:revision>
  <dcterms:created xsi:type="dcterms:W3CDTF">2012-10-02T22:55:56Z</dcterms:created>
  <dcterms:modified xsi:type="dcterms:W3CDTF">2013-05-21T14:08:57Z</dcterms:modified>
</cp:coreProperties>
</file>