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5" r:id="rId4"/>
    <p:sldId id="260" r:id="rId5"/>
    <p:sldId id="272" r:id="rId6"/>
    <p:sldId id="273" r:id="rId7"/>
    <p:sldId id="263" r:id="rId8"/>
    <p:sldId id="268" r:id="rId9"/>
    <p:sldId id="274" r:id="rId10"/>
    <p:sldId id="261" r:id="rId11"/>
    <p:sldId id="269" r:id="rId12"/>
    <p:sldId id="275" r:id="rId13"/>
    <p:sldId id="270" r:id="rId14"/>
    <p:sldId id="271" r:id="rId15"/>
    <p:sldId id="264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010" autoAdjust="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F33E0-6F8B-4975-9064-0251283A1C3D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888E2-E24E-4556-B4AD-0E8A8F63A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t>6/30/2017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t>6/30/2017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t>6/30/2017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t>6/30/2017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t>6/30/2017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rmelab.com/blog/2016/04/28/blockchain-for-web-developers-the-theory.html" TargetMode="External"/><Relationship Id="rId2" Type="http://schemas.openxmlformats.org/officeDocument/2006/relationships/hyperlink" Target="https://bitcoin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bm.com/blockchain/hyperledger.html" TargetMode="External"/><Relationship Id="rId5" Type="http://schemas.openxmlformats.org/officeDocument/2006/relationships/hyperlink" Target="https://blockexplorer.com/" TargetMode="External"/><Relationship Id="rId4" Type="http://schemas.openxmlformats.org/officeDocument/2006/relationships/hyperlink" Target="https://en.bitcoin.it/wiki/Block_hashing_algorith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Bina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Bitcoin &amp; Blockchain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CA51-C613-435C-9BFF-36AF8587AE06}" type="datetime1">
              <a:rPr lang="en-US" smtClean="0"/>
              <a:t>6/30/2017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0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bitcoin network involves a very important role that of “miner”.</a:t>
            </a:r>
          </a:p>
          <a:p>
            <a:r>
              <a:rPr lang="en-US" dirty="0" smtClean="0"/>
              <a:t>A miner collect a bunch of transactions typically about 2016+/- (the typical number of transactions in 10 minutes) and hashes them together.</a:t>
            </a:r>
          </a:p>
          <a:p>
            <a:r>
              <a:rPr lang="en-US" dirty="0" smtClean="0"/>
              <a:t>Merkel tree is used for this hash process.</a:t>
            </a:r>
          </a:p>
          <a:p>
            <a:r>
              <a:rPr lang="en-US" dirty="0" smtClean="0"/>
              <a:t>Then a “nonce” in the header is adjusted to bring this hash to a number below a certain target value.</a:t>
            </a:r>
          </a:p>
          <a:p>
            <a:r>
              <a:rPr lang="en-US" dirty="0" smtClean="0"/>
              <a:t>Many miners are competing to do this operation. The one who finishes first gets to create the block and gets rewarded in bitcoin.</a:t>
            </a:r>
          </a:p>
          <a:p>
            <a:r>
              <a:rPr lang="en-US" dirty="0" smtClean="0"/>
              <a:t>He/she will also very the transactions in the block.</a:t>
            </a:r>
          </a:p>
          <a:p>
            <a:r>
              <a:rPr lang="en-US" dirty="0" smtClean="0"/>
              <a:t>And include a hash form a previously completed block thus forming “immutable” (trusted) block chain.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61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and Blockchain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11</a:t>
            </a:fld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9201" y="1630279"/>
            <a:ext cx="6705600" cy="438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854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Blockchain Stack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600200" y="1981200"/>
            <a:ext cx="6477000" cy="3733800"/>
            <a:chOff x="1170709" y="2228851"/>
            <a:chExt cx="3782291" cy="3255818"/>
          </a:xfrm>
        </p:grpSpPr>
        <p:sp>
          <p:nvSpPr>
            <p:cNvPr id="5" name="Rectangle 4"/>
            <p:cNvSpPr/>
            <p:nvPr/>
          </p:nvSpPr>
          <p:spPr>
            <a:xfrm>
              <a:off x="1170709" y="4833505"/>
              <a:ext cx="3782291" cy="65116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Hardware &amp; Operating Systems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70709" y="4182341"/>
              <a:ext cx="3782291" cy="651164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Blockchain </a:t>
              </a:r>
              <a:r>
                <a:rPr lang="en-US" sz="2400" dirty="0" smtClean="0"/>
                <a:t>Platform on a </a:t>
              </a:r>
              <a:r>
                <a:rPr lang="en-US" sz="2400" smtClean="0"/>
                <a:t>Network (Intranet/Internet)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70709" y="3531178"/>
              <a:ext cx="3782291" cy="651164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Blockchain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70709" y="2880014"/>
              <a:ext cx="3782291" cy="6511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Application </a:t>
              </a:r>
              <a:r>
                <a:rPr lang="en-US" sz="2400" dirty="0" smtClean="0"/>
                <a:t>Framework: Smart Contract</a:t>
              </a:r>
              <a:endParaRPr lang="en-US" sz="24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170709" y="2228851"/>
              <a:ext cx="3782291" cy="651164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Applications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6695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Blockchain Revolution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Instead of money, a transaction could embed an important document, a testimony, a congressional bill, a old textbook, contracts.</a:t>
            </a:r>
          </a:p>
          <a:p>
            <a:r>
              <a:rPr lang="en-US" dirty="0" smtClean="0"/>
              <a:t>It provides a “trust model”</a:t>
            </a:r>
          </a:p>
          <a:p>
            <a:r>
              <a:rPr lang="en-US" dirty="0" smtClean="0"/>
              <a:t>It is open and at the same time secure</a:t>
            </a:r>
          </a:p>
          <a:p>
            <a:r>
              <a:rPr lang="en-US" dirty="0" smtClean="0"/>
              <a:t>Internet of assets (instead of Bitcoins)</a:t>
            </a:r>
          </a:p>
          <a:p>
            <a:r>
              <a:rPr lang="en-US" dirty="0" smtClean="0"/>
              <a:t>Tracking provenance of precious gems, collectables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222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Players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Bitcoin is the main thrust and innovation behind “Blockchain”</a:t>
            </a:r>
          </a:p>
          <a:p>
            <a:r>
              <a:rPr lang="en-US" dirty="0" err="1" smtClean="0"/>
              <a:t>Ethereum</a:t>
            </a:r>
            <a:r>
              <a:rPr lang="en-US" dirty="0" smtClean="0"/>
              <a:t> is another major player</a:t>
            </a:r>
          </a:p>
          <a:p>
            <a:r>
              <a:rPr lang="en-US" dirty="0" smtClean="0"/>
              <a:t>IBM and Linux open source are collaborating on another distributed ledger called “</a:t>
            </a:r>
            <a:r>
              <a:rPr lang="en-US" dirty="0" err="1" smtClean="0"/>
              <a:t>hyperledger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There are several others start-ups: Root Stock Kit (RSK), ..</a:t>
            </a:r>
            <a:r>
              <a:rPr lang="en-US" dirty="0" err="1" smtClean="0"/>
              <a:t>zcash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0800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IBM’s Comparison of three Blockchain Products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701160"/>
              </p:ext>
            </p:extLst>
          </p:nvPr>
        </p:nvGraphicFramePr>
        <p:xfrm>
          <a:off x="853068" y="1525813"/>
          <a:ext cx="7431768" cy="4607349"/>
        </p:xfrm>
        <a:graphic>
          <a:graphicData uri="http://schemas.openxmlformats.org/drawingml/2006/table">
            <a:tbl>
              <a:tblPr/>
              <a:tblGrid>
                <a:gridCol w="1857942"/>
                <a:gridCol w="1857942"/>
                <a:gridCol w="1857942"/>
                <a:gridCol w="1857942"/>
              </a:tblGrid>
              <a:tr h="624450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500" dirty="0">
                          <a:effectLst/>
                        </a:rPr>
                        <a:t/>
                      </a:r>
                      <a:br>
                        <a:rPr lang="en-US" sz="1500" dirty="0">
                          <a:effectLst/>
                        </a:rPr>
                      </a:br>
                      <a:r>
                        <a:rPr lang="en-US" sz="1500" dirty="0" smtClean="0">
                          <a:effectLst/>
                        </a:rPr>
                        <a:t>Product</a:t>
                      </a:r>
                      <a:r>
                        <a:rPr lang="en-US" sz="1500" dirty="0" smtClean="0">
                          <a:effectLst/>
                          <a:sym typeface="Wingdings" panose="05000000000000000000" pitchFamily="2" charset="2"/>
                        </a:rPr>
                        <a:t></a:t>
                      </a:r>
                      <a:endParaRPr lang="en-US" sz="1500" dirty="0">
                        <a:effectLst/>
                      </a:endParaRP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500" dirty="0" smtClean="0">
                          <a:effectLst/>
                        </a:rPr>
                        <a:t>Bitcoin</a:t>
                      </a:r>
                      <a:endParaRPr lang="en-US" sz="1500" dirty="0">
                        <a:effectLst/>
                      </a:endParaRP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500" dirty="0" err="1" smtClean="0">
                          <a:effectLst/>
                        </a:rPr>
                        <a:t>Ethereum</a:t>
                      </a:r>
                      <a:endParaRPr lang="en-US" sz="1500" dirty="0">
                        <a:effectLst/>
                      </a:endParaRP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 smtClean="0"/>
                    </a:p>
                    <a:p>
                      <a:r>
                        <a:rPr lang="en-US" sz="1500" dirty="0" err="1" smtClean="0"/>
                        <a:t>Hyperledger</a:t>
                      </a:r>
                      <a:endParaRPr lang="en-US" sz="1500" dirty="0"/>
                    </a:p>
                  </a:txBody>
                  <a:tcPr marL="75947" marR="75947" marT="37973" marB="37973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8012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Cryptocurrency required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bitcoin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ether, user-created cryptocurrencies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 dirty="0">
                          <a:effectLst/>
                        </a:rPr>
                        <a:t>none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Network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public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public or permissioned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permissioned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Transactions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anonymous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anonymous or private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public or confidential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39661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Consensus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proof of work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proof of work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PBFT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Smart contracts (business logic)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none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yes (Solidity, Serpent, LLL)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yes (chaincode)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Language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C++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Golang, C++, Python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 dirty="0" err="1">
                          <a:effectLst/>
                        </a:rPr>
                        <a:t>Golang</a:t>
                      </a:r>
                      <a:r>
                        <a:rPr lang="en-US" sz="1500" dirty="0">
                          <a:effectLst/>
                        </a:rPr>
                        <a:t>, Java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568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How can you buy bitcoin?</a:t>
            </a:r>
          </a:p>
          <a:p>
            <a:r>
              <a:rPr lang="en-US" dirty="0" smtClean="0"/>
              <a:t>Bitcoin can be bought like a stick on exchanges.</a:t>
            </a:r>
          </a:p>
          <a:p>
            <a:r>
              <a:rPr lang="en-US" dirty="0" smtClean="0"/>
              <a:t>Today 1 bitcoin = 1,000,000,000 </a:t>
            </a:r>
            <a:r>
              <a:rPr lang="en-US" dirty="0" err="1" smtClean="0"/>
              <a:t>satoshi</a:t>
            </a:r>
            <a:endParaRPr lang="en-US" dirty="0" smtClean="0"/>
          </a:p>
          <a:p>
            <a:r>
              <a:rPr lang="en-US" dirty="0" smtClean="0"/>
              <a:t>1 bitcoin’s market value today is: $2500 (highly volatile)</a:t>
            </a:r>
          </a:p>
          <a:p>
            <a:r>
              <a:rPr lang="en-US" dirty="0" smtClean="0"/>
              <a:t>Bitcoin has more clout for its technology than as a currency.</a:t>
            </a:r>
          </a:p>
          <a:p>
            <a:r>
              <a:rPr lang="en-US" dirty="0" smtClean="0"/>
              <a:t>Many prominent players are taking the innovation of bitcoin and morphing it into platforms with better governance and application.</a:t>
            </a:r>
          </a:p>
          <a:p>
            <a:r>
              <a:rPr lang="en-US" dirty="0" smtClean="0"/>
              <a:t>IBM’s direction seems to be best one in the market now, I plan to explore it for hands on experience.</a:t>
            </a:r>
          </a:p>
          <a:p>
            <a:r>
              <a:rPr lang="en-US" dirty="0" smtClean="0"/>
              <a:t>Other </a:t>
            </a:r>
            <a:r>
              <a:rPr lang="en-US" dirty="0" err="1" smtClean="0"/>
              <a:t>blockchains</a:t>
            </a:r>
            <a:r>
              <a:rPr lang="en-US" dirty="0" smtClean="0"/>
              <a:t>: </a:t>
            </a:r>
            <a:r>
              <a:rPr lang="en-US" dirty="0" err="1" smtClean="0"/>
              <a:t>Monax</a:t>
            </a:r>
            <a:r>
              <a:rPr lang="en-US" dirty="0" smtClean="0"/>
              <a:t>, Ethereum have developer APIs.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https://bitcoin.org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marmelab.com/blog/2016/04/28/blockchain-for-web-developers-the-theory.html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en.bitcoin.it/wiki/Block_hashing_algorithm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https://blockexplorer.com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www.ibm.com/blockchain/hyperledger.html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bitcoin? </a:t>
            </a:r>
          </a:p>
          <a:p>
            <a:r>
              <a:rPr lang="en-US" dirty="0" smtClean="0"/>
              <a:t>What is its main contribution?</a:t>
            </a:r>
          </a:p>
          <a:p>
            <a:r>
              <a:rPr lang="en-US" dirty="0" smtClean="0"/>
              <a:t>What is Blockchain?</a:t>
            </a:r>
          </a:p>
          <a:p>
            <a:r>
              <a:rPr lang="en-US" dirty="0" smtClean="0"/>
              <a:t>Why is there so much excitement about this technology?</a:t>
            </a:r>
          </a:p>
          <a:p>
            <a:r>
              <a:rPr lang="en-US" dirty="0" smtClean="0"/>
              <a:t>Which are the main businesses involved in Blockchain as a provider?</a:t>
            </a:r>
          </a:p>
          <a:p>
            <a:r>
              <a:rPr lang="en-US" dirty="0" smtClean="0"/>
              <a:t>How can you get involved?</a:t>
            </a:r>
          </a:p>
          <a:p>
            <a:r>
              <a:rPr lang="en-US" dirty="0" smtClean="0"/>
              <a:t>Where can you learn more?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74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Bitcoin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Bitcoin : peer-peer cryptocurrency that does not require a middle entity such as a bank to complete a transaction between the sender and receiver.</a:t>
            </a:r>
          </a:p>
          <a:p>
            <a:r>
              <a:rPr lang="en-US" dirty="0" smtClean="0"/>
              <a:t>Created by a secretive person known as Satoshi </a:t>
            </a:r>
            <a:r>
              <a:rPr lang="en-US" dirty="0" err="1" smtClean="0"/>
              <a:t>Nakamoto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Runs on the Internet so all transactions are “virtual”</a:t>
            </a:r>
          </a:p>
          <a:p>
            <a:r>
              <a:rPr lang="en-US" dirty="0" smtClean="0"/>
              <a:t>To keep track of the transactions, an ingenious ledger technology has been devised.</a:t>
            </a:r>
          </a:p>
          <a:p>
            <a:r>
              <a:rPr lang="en-US" dirty="0" smtClean="0"/>
              <a:t>This ledger is distributed and is a collection of blocks of transactions. </a:t>
            </a:r>
            <a:endParaRPr lang="en-US" dirty="0"/>
          </a:p>
          <a:p>
            <a:r>
              <a:rPr lang="en-US" dirty="0" smtClean="0"/>
              <a:t>How do you trust the ledger? The trust model out of this distributed ledger is an important contribution of Bitcoin.</a:t>
            </a:r>
          </a:p>
          <a:p>
            <a:r>
              <a:rPr lang="en-US" dirty="0" smtClean="0"/>
              <a:t>The distributed ledger is called the “Blockchain”</a:t>
            </a:r>
          </a:p>
          <a:p>
            <a:r>
              <a:rPr lang="en-US" dirty="0"/>
              <a:t>Bitcoin “technology” is the genesis for this Blockchain revolution.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5008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Idea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Reference: </a:t>
            </a:r>
            <a:r>
              <a:rPr lang="en-US" dirty="0"/>
              <a:t>THE BLOCKCHAIN: A GENTLE</a:t>
            </a:r>
          </a:p>
          <a:p>
            <a:pPr marL="0" indent="0">
              <a:buNone/>
            </a:pPr>
            <a:r>
              <a:rPr lang="en-US" dirty="0"/>
              <a:t>FOUR PAGE </a:t>
            </a:r>
            <a:r>
              <a:rPr lang="en-US" dirty="0" smtClean="0"/>
              <a:t>INTRODUCTION, J.H. White, Record and Currency Management, Dec, 2016.</a:t>
            </a:r>
          </a:p>
          <a:p>
            <a:r>
              <a:rPr lang="en-US" dirty="0" smtClean="0"/>
              <a:t>“</a:t>
            </a:r>
            <a:r>
              <a:rPr lang="en-US" dirty="0"/>
              <a:t>Blockchain is a distributed database that keeps a </a:t>
            </a:r>
            <a:r>
              <a:rPr lang="en-US" dirty="0" smtClean="0"/>
              <a:t>chronologically-growing </a:t>
            </a:r>
            <a:r>
              <a:rPr lang="en-US" dirty="0"/>
              <a:t>list (</a:t>
            </a:r>
            <a:r>
              <a:rPr lang="en-US" i="1" dirty="0"/>
              <a:t>chain</a:t>
            </a:r>
            <a:r>
              <a:rPr lang="en-US" dirty="0"/>
              <a:t>) of records (</a:t>
            </a:r>
            <a:r>
              <a:rPr lang="en-US" i="1" dirty="0"/>
              <a:t>blocks</a:t>
            </a:r>
            <a:r>
              <a:rPr lang="en-US" dirty="0"/>
              <a:t>) secure from tampering and revision.</a:t>
            </a:r>
          </a:p>
          <a:p>
            <a:r>
              <a:rPr lang="en-US" dirty="0"/>
              <a:t>While </a:t>
            </a:r>
            <a:r>
              <a:rPr lang="en-US" dirty="0" err="1"/>
              <a:t>computerisation</a:t>
            </a:r>
            <a:r>
              <a:rPr lang="en-US" dirty="0"/>
              <a:t> has changed the nature of a ledger from clay tables </a:t>
            </a:r>
            <a:r>
              <a:rPr lang="en-US" dirty="0" smtClean="0"/>
              <a:t>in the </a:t>
            </a:r>
            <a:r>
              <a:rPr lang="en-US" dirty="0"/>
              <a:t>old days to digital records in modern days, </a:t>
            </a:r>
            <a:endParaRPr lang="en-US" dirty="0" smtClean="0"/>
          </a:p>
          <a:p>
            <a:r>
              <a:rPr lang="en-US" dirty="0" err="1" smtClean="0"/>
              <a:t>blockchain</a:t>
            </a:r>
            <a:r>
              <a:rPr lang="en-US" dirty="0" smtClean="0"/>
              <a:t> </a:t>
            </a:r>
            <a:r>
              <a:rPr lang="en-US" dirty="0"/>
              <a:t>technology is </a:t>
            </a:r>
            <a:r>
              <a:rPr lang="en-US" dirty="0" smtClean="0"/>
              <a:t>the first </a:t>
            </a:r>
            <a:r>
              <a:rPr lang="en-US" dirty="0"/>
              <a:t>true innovation in record keeping that could potentially </a:t>
            </a:r>
            <a:r>
              <a:rPr lang="en-US" dirty="0" err="1"/>
              <a:t>revolutionise</a:t>
            </a:r>
            <a:r>
              <a:rPr lang="en-US" dirty="0"/>
              <a:t> </a:t>
            </a:r>
            <a:r>
              <a:rPr lang="en-US" dirty="0" smtClean="0"/>
              <a:t>the basic </a:t>
            </a:r>
            <a:r>
              <a:rPr lang="en-US" dirty="0"/>
              <a:t>principles of information keeping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14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Blockchain?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</a:t>
            </a:r>
            <a:r>
              <a:rPr lang="en-US" dirty="0" smtClean="0"/>
              <a:t>lmost every field that has multiple parties interacting a “trust model” and some of trusted record keeping (ledger)  either by a centralized authority or by a trusted third party. </a:t>
            </a:r>
          </a:p>
          <a:p>
            <a:r>
              <a:rPr lang="en-US" dirty="0" smtClean="0"/>
              <a:t>Of course, these approaches have potential issues such a single point failure, tampering and hacking the single ledger, deliberate manipulation by the central authority and the trusted third party.</a:t>
            </a:r>
          </a:p>
          <a:p>
            <a:r>
              <a:rPr lang="en-US" dirty="0" smtClean="0"/>
              <a:t>Blockchain can address these issues using a distributed ledger, a trust model based on consensus and immutable chains/records.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402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Blockchain?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7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447800" y="1676401"/>
            <a:ext cx="5361589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43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{Public-key private-key pair} plays an a critical role in sending “money” from party to another.</a:t>
            </a:r>
          </a:p>
          <a:p>
            <a:r>
              <a:rPr lang="en-US" dirty="0" smtClean="0"/>
              <a:t>Each transaction has one or more inputs, one or more outputs and several header information such a transaction#, timestamp etc.</a:t>
            </a:r>
          </a:p>
          <a:p>
            <a:r>
              <a:rPr lang="en-US" dirty="0" smtClean="0"/>
              <a:t>Lets say Alice wants to send money to Bob. </a:t>
            </a:r>
            <a:endParaRPr lang="en-US" dirty="0"/>
          </a:p>
          <a:p>
            <a:r>
              <a:rPr lang="en-US" dirty="0" smtClean="0"/>
              <a:t>Alice gets Bob’s hashed public key</a:t>
            </a:r>
          </a:p>
          <a:p>
            <a:r>
              <a:rPr lang="en-US" dirty="0" smtClean="0"/>
              <a:t>Encodes details of the transactions in Bob’s public key and outputs it as Unspent </a:t>
            </a:r>
            <a:r>
              <a:rPr lang="en-US" dirty="0" err="1" smtClean="0"/>
              <a:t>Tx</a:t>
            </a:r>
            <a:r>
              <a:rPr lang="en-US" dirty="0" smtClean="0"/>
              <a:t> Output (UTXO) to Bob.</a:t>
            </a:r>
          </a:p>
          <a:p>
            <a:r>
              <a:rPr lang="en-US" dirty="0" smtClean="0"/>
              <a:t>Only Bob can decrypt it with his private key and it displays as unspent money in Bob’s wallet.</a:t>
            </a:r>
          </a:p>
        </p:txBody>
      </p:sp>
    </p:spTree>
    <p:extLst>
      <p:ext uri="{BB962C8B-B14F-4D97-AF65-F5344CB8AC3E}">
        <p14:creationId xmlns:p14="http://schemas.microsoft.com/office/powerpoint/2010/main" val="1454495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Enabling Technology1: Cryptography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6/30/2017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ranscription cryptography: only as good as the key chart</a:t>
            </a:r>
          </a:p>
          <a:p>
            <a:r>
              <a:rPr lang="en-US" dirty="0" smtClean="0"/>
              <a:t>Symmetric key : Same key used for encryption and decryption: efficient but insecure, only as good as long as the key is secure</a:t>
            </a:r>
          </a:p>
          <a:p>
            <a:r>
              <a:rPr lang="en-US" dirty="0" smtClean="0"/>
              <a:t>RSA (</a:t>
            </a:r>
            <a:r>
              <a:rPr lang="en-US" dirty="0" err="1" smtClean="0"/>
              <a:t>Rivest</a:t>
            </a:r>
            <a:r>
              <a:rPr lang="en-US" dirty="0" smtClean="0"/>
              <a:t>-Shamir-Adelman) public key – </a:t>
            </a:r>
            <a:r>
              <a:rPr lang="en-US" smtClean="0"/>
              <a:t>private key asymmetric </a:t>
            </a:r>
            <a:r>
              <a:rPr lang="en-US" dirty="0" smtClean="0"/>
              <a:t>encryption</a:t>
            </a:r>
          </a:p>
          <a:p>
            <a:r>
              <a:rPr lang="en-US" dirty="0" smtClean="0"/>
              <a:t>Elliptical curve encryption (ECC) public key-private key asymmetric encryption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51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2490</TotalTime>
  <Words>996</Words>
  <Application>Microsoft Office PowerPoint</Application>
  <PresentationFormat>On-screen Show (4:3)</PresentationFormat>
  <Paragraphs>145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Georgia</vt:lpstr>
      <vt:lpstr>Wingdings</vt:lpstr>
      <vt:lpstr>Wingdings 2</vt:lpstr>
      <vt:lpstr>Civic</vt:lpstr>
      <vt:lpstr>Bitcoin &amp; Blockchain</vt:lpstr>
      <vt:lpstr>References</vt:lpstr>
      <vt:lpstr>Overview</vt:lpstr>
      <vt:lpstr>Bitcoin</vt:lpstr>
      <vt:lpstr>Core Idea</vt:lpstr>
      <vt:lpstr>Why Blockchain?</vt:lpstr>
      <vt:lpstr>What is a Blockchain?</vt:lpstr>
      <vt:lpstr>Transaction</vt:lpstr>
      <vt:lpstr>Enabling Technology1: Cryptography </vt:lpstr>
      <vt:lpstr>Block</vt:lpstr>
      <vt:lpstr>Block and Blockchain</vt:lpstr>
      <vt:lpstr>Blockchain Stack </vt:lpstr>
      <vt:lpstr>Blockchain Revolution</vt:lpstr>
      <vt:lpstr>Main Players</vt:lpstr>
      <vt:lpstr>IBM’s Comparison of three Blockchain Products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JavaScript: How To?</dc:title>
  <dc:creator>bina</dc:creator>
  <cp:lastModifiedBy>bina</cp:lastModifiedBy>
  <cp:revision>53</cp:revision>
  <dcterms:created xsi:type="dcterms:W3CDTF">2013-02-18T15:48:00Z</dcterms:created>
  <dcterms:modified xsi:type="dcterms:W3CDTF">2017-06-30T11:51:17Z</dcterms:modified>
</cp:coreProperties>
</file>