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03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3" r:id="rId26"/>
    <p:sldId id="284" r:id="rId27"/>
    <p:sldId id="285" r:id="rId28"/>
    <p:sldId id="286" r:id="rId29"/>
    <p:sldId id="287" r:id="rId30"/>
    <p:sldId id="296" r:id="rId31"/>
    <p:sldId id="297" r:id="rId32"/>
    <p:sldId id="298" r:id="rId33"/>
    <p:sldId id="299" r:id="rId34"/>
    <p:sldId id="300" r:id="rId35"/>
    <p:sldId id="30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9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8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0.xml"/><Relationship Id="rId4" Type="http://schemas.openxmlformats.org/officeDocument/2006/relationships/tags" Target="../tags/tag9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8.xml"/><Relationship Id="rId4" Type="http://schemas.openxmlformats.org/officeDocument/2006/relationships/tags" Target="../tags/tag57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1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0.xml"/><Relationship Id="rId4" Type="http://schemas.openxmlformats.org/officeDocument/2006/relationships/tags" Target="../tags/tag19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4.xml"/><Relationship Id="rId3" Type="http://schemas.openxmlformats.org/officeDocument/2006/relationships/tags" Target="../tags/tag29.xml"/><Relationship Id="rId7" Type="http://schemas.openxmlformats.org/officeDocument/2006/relationships/tags" Target="../tags/tag33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tags" Target="../tags/tag32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8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89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254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360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75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22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261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381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138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461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28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210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2DA36-9C52-4B69-AFDB-1E84E5A81730}" type="datetimeFigureOut">
              <a:rPr lang="en-US" smtClean="0"/>
              <a:t>1/31/2013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89A3A-B702-4B46-8557-9CC71D29D1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89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94.xml"/><Relationship Id="rId2" Type="http://schemas.openxmlformats.org/officeDocument/2006/relationships/tags" Target="../tags/tag93.xml"/><Relationship Id="rId1" Type="http://schemas.openxmlformats.org/officeDocument/2006/relationships/tags" Target="../tags/tag92.xml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97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00.xml"/><Relationship Id="rId2" Type="http://schemas.openxmlformats.org/officeDocument/2006/relationships/tags" Target="../tags/tag99.xml"/><Relationship Id="rId1" Type="http://schemas.openxmlformats.org/officeDocument/2006/relationships/tags" Target="../tags/tag98.xml"/><Relationship Id="rId4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7" Type="http://schemas.openxmlformats.org/officeDocument/2006/relationships/image" Target="../media/image2.png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05.xml"/><Relationship Id="rId4" Type="http://schemas.openxmlformats.org/officeDocument/2006/relationships/tags" Target="../tags/tag10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3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0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" Type="http://schemas.openxmlformats.org/officeDocument/2006/relationships/tags" Target="../tags/tag110.xml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115.xml"/><Relationship Id="rId2" Type="http://schemas.openxmlformats.org/officeDocument/2006/relationships/tags" Target="../tags/tag114.xml"/><Relationship Id="rId1" Type="http://schemas.openxmlformats.org/officeDocument/2006/relationships/tags" Target="../tags/tag113.xml"/><Relationship Id="rId6" Type="http://schemas.openxmlformats.org/officeDocument/2006/relationships/image" Target="../media/image4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1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119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image" Target="../media/image5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2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128.xml"/><Relationship Id="rId2" Type="http://schemas.openxmlformats.org/officeDocument/2006/relationships/tags" Target="../tags/tag127.xml"/><Relationship Id="rId1" Type="http://schemas.openxmlformats.org/officeDocument/2006/relationships/tags" Target="../tags/tag126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tags" Target="../tags/tag131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4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134.xml"/><Relationship Id="rId2" Type="http://schemas.openxmlformats.org/officeDocument/2006/relationships/tags" Target="../tags/tag133.xml"/><Relationship Id="rId1" Type="http://schemas.openxmlformats.org/officeDocument/2006/relationships/tags" Target="../tags/tag132.xml"/><Relationship Id="rId4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tags" Target="../tags/tag137.xml"/><Relationship Id="rId2" Type="http://schemas.openxmlformats.org/officeDocument/2006/relationships/tags" Target="../tags/tag136.xml"/><Relationship Id="rId1" Type="http://schemas.openxmlformats.org/officeDocument/2006/relationships/tags" Target="../tags/tag135.xml"/><Relationship Id="rId4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140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4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tags" Target="../tags/tag143.xml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4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tags" Target="../tags/tag146.xml"/><Relationship Id="rId2" Type="http://schemas.openxmlformats.org/officeDocument/2006/relationships/tags" Target="../tags/tag145.xml"/><Relationship Id="rId1" Type="http://schemas.openxmlformats.org/officeDocument/2006/relationships/tags" Target="../tags/tag144.xml"/><Relationship Id="rId5" Type="http://schemas.openxmlformats.org/officeDocument/2006/relationships/image" Target="../media/image7.png"/><Relationship Id="rId4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tags" Target="../tags/tag149.xml"/><Relationship Id="rId2" Type="http://schemas.openxmlformats.org/officeDocument/2006/relationships/tags" Target="../tags/tag148.xml"/><Relationship Id="rId1" Type="http://schemas.openxmlformats.org/officeDocument/2006/relationships/tags" Target="../tags/tag147.xml"/><Relationship Id="rId6" Type="http://schemas.openxmlformats.org/officeDocument/2006/relationships/image" Target="../media/image8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tags" Target="../tags/tag15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4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156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image" Target="../media/image9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5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tags" Target="../tags/tag70.xml"/><Relationship Id="rId4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160.xml"/><Relationship Id="rId2" Type="http://schemas.openxmlformats.org/officeDocument/2006/relationships/tags" Target="../tags/tag159.xml"/><Relationship Id="rId1" Type="http://schemas.openxmlformats.org/officeDocument/2006/relationships/tags" Target="../tags/tag158.xml"/><Relationship Id="rId4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Relationship Id="rId4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" Type="http://schemas.openxmlformats.org/officeDocument/2006/relationships/tags" Target="../tags/tag164.xml"/><Relationship Id="rId4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tags" Target="../tags/tag169.xml"/><Relationship Id="rId2" Type="http://schemas.openxmlformats.org/officeDocument/2006/relationships/tags" Target="../tags/tag168.xml"/><Relationship Id="rId1" Type="http://schemas.openxmlformats.org/officeDocument/2006/relationships/tags" Target="../tags/tag167.xml"/><Relationship Id="rId4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75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81.xml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6" Type="http://schemas.openxmlformats.org/officeDocument/2006/relationships/image" Target="../media/image1.png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8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85.xml"/><Relationship Id="rId2" Type="http://schemas.openxmlformats.org/officeDocument/2006/relationships/tags" Target="../tags/tag84.xml"/><Relationship Id="rId1" Type="http://schemas.openxmlformats.org/officeDocument/2006/relationships/tags" Target="../tags/tag83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88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" Type="http://schemas.openxmlformats.org/officeDocument/2006/relationships/tags" Target="../tags/tag89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Review of HTML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Ch. 1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8344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16 Hex Digits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digits of the hexadecimal numbering system are 0, 1, ... , 9, A, B, C, D, E, F</a:t>
            </a:r>
          </a:p>
          <a:p>
            <a:pPr eaLnBrk="1" hangingPunct="1">
              <a:defRPr/>
            </a:pPr>
            <a:r>
              <a:rPr lang="en-US" dirty="0" smtClean="0"/>
              <a:t>Because there are 16 digits (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hexits</a:t>
            </a:r>
            <a:r>
              <a:rPr lang="en-US" dirty="0" smtClean="0"/>
              <a:t>), they can be represented perfectly by the 16 symbols of 4-bit sequences:</a:t>
            </a:r>
          </a:p>
          <a:p>
            <a:pPr lvl="1" eaLnBrk="1" hangingPunct="1">
              <a:defRPr/>
            </a:pPr>
            <a:r>
              <a:rPr lang="en-US" dirty="0" smtClean="0"/>
              <a:t>The bit sequence 0000 is hex 0</a:t>
            </a:r>
          </a:p>
          <a:p>
            <a:pPr lvl="1" eaLnBrk="1" hangingPunct="1">
              <a:defRPr/>
            </a:pPr>
            <a:r>
              <a:rPr lang="en-US" dirty="0" smtClean="0"/>
              <a:t>Bit sequence 0001 is hex 1</a:t>
            </a:r>
          </a:p>
          <a:p>
            <a:pPr lvl="1" eaLnBrk="1" hangingPunct="1">
              <a:defRPr/>
            </a:pPr>
            <a:r>
              <a:rPr lang="en-US" dirty="0" smtClean="0"/>
              <a:t>Bit sequence 1111, is hex F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376608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Hex to Bits and Back Again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Because each hex digit corresponds to a 4-bit sequence, easily translate between hex and binary</a:t>
            </a:r>
          </a:p>
          <a:p>
            <a:pPr eaLnBrk="1" hangingPunct="1"/>
            <a:endParaRPr lang="en-US" smtClean="0"/>
          </a:p>
          <a:p>
            <a:pPr lvl="1" eaLnBrk="1" hangingPunct="1"/>
            <a:r>
              <a:rPr lang="en-US" smtClean="0"/>
              <a:t>0010 1011 1010 1101 </a:t>
            </a:r>
            <a:br>
              <a:rPr lang="en-US" smtClean="0"/>
            </a:br>
            <a:r>
              <a:rPr lang="en-US" smtClean="0"/>
              <a:t>   2       B       A      D</a:t>
            </a:r>
            <a:br>
              <a:rPr lang="en-US" smtClean="0"/>
            </a:br>
            <a:endParaRPr lang="en-US" smtClean="0"/>
          </a:p>
          <a:p>
            <a:pPr lvl="1" eaLnBrk="1" hangingPunct="1"/>
            <a:r>
              <a:rPr lang="da-DK" smtClean="0"/>
              <a:t>   F       A       B      4</a:t>
            </a:r>
            <a:br>
              <a:rPr lang="da-DK" smtClean="0"/>
            </a:br>
            <a:r>
              <a:rPr lang="da-DK" smtClean="0"/>
              <a:t>1111  1010 1011 0100</a:t>
            </a:r>
            <a:endParaRPr lang="en-US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2532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Digitizing Numbers in Binary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two earliest uses of PandA were to:</a:t>
            </a:r>
          </a:p>
          <a:p>
            <a:pPr lvl="1" eaLnBrk="1" hangingPunct="1"/>
            <a:r>
              <a:rPr lang="en-US" smtClean="0"/>
              <a:t>Encode numbers</a:t>
            </a:r>
          </a:p>
          <a:p>
            <a:pPr lvl="1" eaLnBrk="1" hangingPunct="1"/>
            <a:r>
              <a:rPr lang="en-US" smtClean="0"/>
              <a:t>Encode keyboard characters</a:t>
            </a:r>
          </a:p>
          <a:p>
            <a:pPr eaLnBrk="1" hangingPunct="1"/>
            <a:r>
              <a:rPr lang="en-US" smtClean="0"/>
              <a:t>Representations for sound, images, video, and other types of information are also important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49928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Counting in Binary</a:t>
            </a:r>
          </a:p>
        </p:txBody>
      </p:sp>
      <p:sp>
        <p:nvSpPr>
          <p:cNvPr id="38914" name="Content Placeholder 3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Binary numbers are limited to two digits, 0 and 1</a:t>
            </a:r>
          </a:p>
          <a:p>
            <a:pPr eaLnBrk="1" hangingPunct="1"/>
            <a:r>
              <a:rPr lang="en-US" smtClean="0"/>
              <a:t>Digital numbers are ten digits, 0 through 9</a:t>
            </a:r>
          </a:p>
          <a:p>
            <a:pPr eaLnBrk="1" hangingPunct="1"/>
            <a:r>
              <a:rPr lang="en-US" smtClean="0"/>
              <a:t>The number of digits is the base of the numbering system</a:t>
            </a: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half" idx="2"/>
            <p:custDataLst>
              <p:tags r:id="rId4"/>
            </p:custDataLst>
          </p:nvPr>
        </p:nvPicPr>
        <p:blipFill>
          <a:blip r:embed="rId7"/>
          <a:srcRect/>
          <a:stretch>
            <a:fillRect/>
          </a:stretch>
        </p:blipFill>
        <p:spPr>
          <a:xfrm>
            <a:off x="5562600" y="2455863"/>
            <a:ext cx="2103438" cy="3259137"/>
          </a:xfrm>
          <a:ln>
            <a:solidFill>
              <a:schemeClr val="accent2">
                <a:lumMod val="75000"/>
              </a:schemeClr>
            </a:solidFill>
          </a:ln>
        </p:spPr>
      </p:pic>
      <p:sp>
        <p:nvSpPr>
          <p:cNvPr id="38916" name="Text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257800" y="1905000"/>
            <a:ext cx="26241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/>
              <a:t>Counting to ten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76740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Counting in Binary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With decimal numbers, we use a place value representation where each “place” represents the next higher power of 10</a:t>
            </a:r>
          </a:p>
          <a:p>
            <a:pPr eaLnBrk="1" hangingPunct="1"/>
            <a:r>
              <a:rPr lang="en-US" smtClean="0"/>
              <a:t>With binary numbers, it is the same idea, but with higher powers of 2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514350" y="4343400"/>
            <a:ext cx="8115300" cy="2143125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833123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Place Value in a Decimal Number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smtClean="0"/>
              <a:t>Recall that To find the quantity expressed by a decimal number:</a:t>
            </a:r>
          </a:p>
          <a:p>
            <a:pPr lvl="1" eaLnBrk="1" hangingPunct="1"/>
            <a:r>
              <a:rPr lang="en-US" smtClean="0"/>
              <a:t>The digit in a place is multiplied by the place value and the results are added</a:t>
            </a:r>
          </a:p>
          <a:p>
            <a:pPr eaLnBrk="1" hangingPunct="1"/>
            <a:r>
              <a:rPr lang="en-US" smtClean="0"/>
              <a:t>Example, 1010 (base 10) is:</a:t>
            </a:r>
          </a:p>
          <a:p>
            <a:pPr lvl="1" eaLnBrk="1" hangingPunct="1"/>
            <a:r>
              <a:rPr lang="en-US" smtClean="0"/>
              <a:t>Digit in the 1’s place is multiplied by its place</a:t>
            </a:r>
          </a:p>
          <a:p>
            <a:pPr lvl="1" eaLnBrk="1" hangingPunct="1"/>
            <a:r>
              <a:rPr lang="en-US" smtClean="0"/>
              <a:t>Digit in the 10’s place is multiplied by its place </a:t>
            </a:r>
          </a:p>
          <a:p>
            <a:pPr lvl="1" eaLnBrk="1" hangingPunct="1"/>
            <a:r>
              <a:rPr lang="en-US" smtClean="0"/>
              <a:t>and so on: </a:t>
            </a:r>
            <a:br>
              <a:rPr lang="en-US" smtClean="0"/>
            </a:br>
            <a:r>
              <a:rPr lang="en-US" smtClean="0"/>
              <a:t>(0 × 1) + (1 × 10) + (0 × 100) + (1 × 1000)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860453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Place Value in a Binary Number</a:t>
            </a:r>
          </a:p>
        </p:txBody>
      </p:sp>
      <p:sp>
        <p:nvSpPr>
          <p:cNvPr id="41986" name="Content Placeholder 3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Binary works the same way</a:t>
            </a:r>
          </a:p>
          <a:p>
            <a:pPr eaLnBrk="1" hangingPunct="1"/>
            <a:r>
              <a:rPr lang="en-US" smtClean="0"/>
              <a:t>The base is not 10 but 2</a:t>
            </a:r>
          </a:p>
          <a:p>
            <a:pPr eaLnBrk="1" hangingPunct="1"/>
            <a:r>
              <a:rPr lang="en-US" smtClean="0"/>
              <a:t>Instead of the decimal place values:</a:t>
            </a:r>
            <a:br>
              <a:rPr lang="en-US" smtClean="0"/>
            </a:br>
            <a:r>
              <a:rPr lang="en-US" smtClean="0"/>
              <a:t>1, 10, 100, 1000, . . . ,</a:t>
            </a:r>
            <a:br>
              <a:rPr lang="en-US" smtClean="0"/>
            </a:br>
            <a:r>
              <a:rPr lang="en-US" smtClean="0"/>
              <a:t>the binary place  values are:</a:t>
            </a:r>
            <a:br>
              <a:rPr lang="en-US" smtClean="0"/>
            </a:br>
            <a:r>
              <a:rPr lang="en-US" smtClean="0"/>
              <a:t>1, 2, 4, 8, 16, . . . ,</a:t>
            </a:r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sz="half" idx="2"/>
            <p:custDataLst>
              <p:tags r:id="rId4"/>
            </p:custDataLst>
          </p:nvPr>
        </p:nvPicPr>
        <p:blipFill>
          <a:blip r:embed="rId6"/>
          <a:srcRect/>
          <a:stretch>
            <a:fillRect/>
          </a:stretch>
        </p:blipFill>
        <p:spPr>
          <a:xfrm>
            <a:off x="4670425" y="2686050"/>
            <a:ext cx="3994150" cy="2354263"/>
          </a:xfrm>
          <a:ln>
            <a:solidFill>
              <a:schemeClr val="accent2">
                <a:lumMod val="75000"/>
              </a:schemeClr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703353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Place Value in a Binary Number</a:t>
            </a:r>
          </a:p>
        </p:txBody>
      </p:sp>
      <p:sp>
        <p:nvSpPr>
          <p:cNvPr id="43010" name="Content Placeholder 3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1010 in binary:</a:t>
            </a:r>
          </a:p>
          <a:p>
            <a:pPr lvl="1" eaLnBrk="1" hangingPunct="1"/>
            <a:r>
              <a:rPr lang="en-US" smtClean="0"/>
              <a:t>(1 × 8) + (0 × 4) + (1 × 2) + (0 × 1)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6"/>
          <a:srcRect/>
          <a:stretch>
            <a:fillRect/>
          </a:stretch>
        </p:blipFill>
        <p:spPr bwMode="auto">
          <a:xfrm>
            <a:off x="557213" y="3352800"/>
            <a:ext cx="8029575" cy="2133600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2607532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568325" y="2438400"/>
            <a:ext cx="8129588" cy="1701800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066160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Digitizing Text</a:t>
            </a:r>
          </a:p>
        </p:txBody>
      </p:sp>
      <p:sp>
        <p:nvSpPr>
          <p:cNvPr id="45058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number of bits determines the number of symbols available for representing values: </a:t>
            </a:r>
          </a:p>
          <a:p>
            <a:pPr lvl="1" eaLnBrk="1" hangingPunct="1"/>
            <a:r>
              <a:rPr lang="en-US" i="1" smtClean="0"/>
              <a:t>n bits in sequence yield 2n symbols</a:t>
            </a:r>
          </a:p>
          <a:p>
            <a:pPr eaLnBrk="1" hangingPunct="1"/>
            <a:r>
              <a:rPr lang="en-US" smtClean="0"/>
              <a:t>The more characters you want encoded, the more symbols you need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0778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Review of tags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&lt;html&gt; &lt;/html&gt;</a:t>
            </a:r>
          </a:p>
          <a:p>
            <a:r>
              <a:rPr lang="en-US" dirty="0" smtClean="0"/>
              <a:t>&lt;body&gt;&lt;/body&gt;</a:t>
            </a:r>
          </a:p>
          <a:p>
            <a:r>
              <a:rPr lang="en-US" dirty="0" smtClean="0"/>
              <a:t>&lt;title&gt;&lt;/title&gt;</a:t>
            </a:r>
          </a:p>
          <a:p>
            <a:r>
              <a:rPr lang="en-US" dirty="0" smtClean="0"/>
              <a:t>&lt;p&gt; &lt;/p&gt;</a:t>
            </a:r>
          </a:p>
          <a:p>
            <a:r>
              <a:rPr lang="en-US" dirty="0" smtClean="0"/>
              <a:t>&lt;table&gt;&lt;/table&gt; &lt;table border =“1”&gt;</a:t>
            </a:r>
          </a:p>
          <a:p>
            <a:pPr marL="0" indent="0">
              <a:buNone/>
            </a:pPr>
            <a:r>
              <a:rPr lang="en-US" dirty="0" smtClean="0"/>
              <a:t>&lt;</a:t>
            </a:r>
            <a:r>
              <a:rPr lang="en-US" dirty="0" err="1" smtClean="0"/>
              <a:t>tr</a:t>
            </a:r>
            <a:r>
              <a:rPr lang="en-US" dirty="0" smtClean="0"/>
              <a:t>&gt;&lt;/</a:t>
            </a:r>
            <a:r>
              <a:rPr lang="en-US" dirty="0" err="1" smtClean="0"/>
              <a:t>tr</a:t>
            </a:r>
            <a:r>
              <a:rPr lang="en-US" dirty="0" smtClean="0"/>
              <a:t>&gt; &lt;td&gt;&lt;/td&gt;&lt;caption&gt;&lt;/caption&gt;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ol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&lt;li&gt;</a:t>
            </a:r>
          </a:p>
          <a:p>
            <a:r>
              <a:rPr lang="en-US" dirty="0" smtClean="0"/>
              <a:t>&lt;</a:t>
            </a:r>
            <a:r>
              <a:rPr lang="en-US" dirty="0" err="1" smtClean="0"/>
              <a:t>ul</a:t>
            </a:r>
            <a:r>
              <a:rPr lang="en-US" dirty="0" smtClean="0"/>
              <a:t>&gt;</a:t>
            </a:r>
          </a:p>
          <a:p>
            <a:r>
              <a:rPr lang="en-US" dirty="0" smtClean="0"/>
              <a:t>&lt;h2&gt; various header tags</a:t>
            </a:r>
          </a:p>
          <a:p>
            <a:r>
              <a:rPr lang="en-US" dirty="0" err="1" smtClean="0"/>
              <a:t>Img</a:t>
            </a:r>
            <a:r>
              <a:rPr lang="en-US" dirty="0" smtClean="0"/>
              <a:t> tag</a:t>
            </a:r>
          </a:p>
          <a:p>
            <a:r>
              <a:rPr lang="en-US" dirty="0" smtClean="0"/>
              <a:t>Style, attributes and values </a:t>
            </a:r>
          </a:p>
          <a:p>
            <a:r>
              <a:rPr lang="en-US" dirty="0" smtClean="0"/>
              <a:t>alt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792335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Digitizing 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Roman letters, Arabic numerals, and about a dozen punctuation characters are about the minimum needed to digitize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English</a:t>
            </a:r>
            <a:r>
              <a:rPr lang="en-US" dirty="0" smtClean="0"/>
              <a:t> text</a:t>
            </a:r>
          </a:p>
          <a:p>
            <a:pPr eaLnBrk="1" hangingPunct="1">
              <a:defRPr/>
            </a:pPr>
            <a:r>
              <a:rPr lang="en-US" dirty="0" smtClean="0"/>
              <a:t>What about:</a:t>
            </a:r>
          </a:p>
          <a:p>
            <a:pPr lvl="1" eaLnBrk="1" hangingPunct="1">
              <a:defRPr/>
            </a:pPr>
            <a:r>
              <a:rPr lang="en-US" sz="2400" dirty="0" smtClean="0"/>
              <a:t>Basic arithmetic symbols like +, −, *, /, =?</a:t>
            </a:r>
          </a:p>
          <a:p>
            <a:pPr lvl="1" eaLnBrk="1" hangingPunct="1">
              <a:defRPr/>
            </a:pPr>
            <a:r>
              <a:rPr lang="en-US" sz="2400" dirty="0" smtClean="0"/>
              <a:t>Characters not required for English ö, é, ñ, ø?</a:t>
            </a:r>
          </a:p>
          <a:p>
            <a:pPr lvl="1" eaLnBrk="1" hangingPunct="1">
              <a:defRPr/>
            </a:pPr>
            <a:r>
              <a:rPr lang="en-US" sz="2400" dirty="0" smtClean="0"/>
              <a:t>Punctuation? « », ¿, π, ∀)? What about business symbols: ¢, £, ¥, ©, and ®?</a:t>
            </a:r>
          </a:p>
          <a:p>
            <a:pPr lvl="1" eaLnBrk="1" hangingPunct="1">
              <a:defRPr/>
            </a:pPr>
            <a:r>
              <a:rPr lang="en-US" sz="2400" dirty="0" smtClean="0"/>
              <a:t>And so on.</a:t>
            </a:r>
            <a:endParaRPr lang="en-US" sz="2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15803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Assigning Symbols</a:t>
            </a:r>
          </a:p>
        </p:txBody>
      </p:sp>
      <p:sp>
        <p:nvSpPr>
          <p:cNvPr id="47106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need to represent:</a:t>
            </a:r>
          </a:p>
          <a:p>
            <a:pPr lvl="1" eaLnBrk="1" hangingPunct="1"/>
            <a:r>
              <a:rPr lang="en-US" smtClean="0"/>
              <a:t>26 uppercase, </a:t>
            </a:r>
          </a:p>
          <a:p>
            <a:pPr lvl="1" eaLnBrk="1" hangingPunct="1"/>
            <a:r>
              <a:rPr lang="en-US" smtClean="0"/>
              <a:t>26 lowercase letters, </a:t>
            </a:r>
          </a:p>
          <a:p>
            <a:pPr lvl="1" eaLnBrk="1" hangingPunct="1"/>
            <a:r>
              <a:rPr lang="en-US" smtClean="0"/>
              <a:t>10 numerals, </a:t>
            </a:r>
          </a:p>
          <a:p>
            <a:pPr lvl="1" eaLnBrk="1" hangingPunct="1"/>
            <a:r>
              <a:rPr lang="en-US" smtClean="0"/>
              <a:t>20 punctuation characters, </a:t>
            </a:r>
          </a:p>
          <a:p>
            <a:pPr lvl="1" eaLnBrk="1" hangingPunct="1"/>
            <a:r>
              <a:rPr lang="en-US" smtClean="0"/>
              <a:t>10 useful arithmetic characters, </a:t>
            </a:r>
          </a:p>
          <a:p>
            <a:pPr lvl="1" eaLnBrk="1" hangingPunct="1"/>
            <a:r>
              <a:rPr lang="en-US" u="sng" smtClean="0"/>
              <a:t>  3 other characters </a:t>
            </a:r>
            <a:r>
              <a:rPr lang="en-US" sz="2000" u="sng" smtClean="0"/>
              <a:t>(new line, tab, and backspace) </a:t>
            </a:r>
          </a:p>
          <a:p>
            <a:pPr lvl="1" eaLnBrk="1" hangingPunct="1"/>
            <a:r>
              <a:rPr lang="en-US" smtClean="0"/>
              <a:t>95 symbols…enough for English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85632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Assigning Symbols</a:t>
            </a:r>
          </a:p>
        </p:txBody>
      </p:sp>
      <p:sp>
        <p:nvSpPr>
          <p:cNvPr id="48130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To represent 95 distinct symbols, we need 7 bits</a:t>
            </a:r>
          </a:p>
          <a:p>
            <a:pPr lvl="1" eaLnBrk="1" hangingPunct="1"/>
            <a:r>
              <a:rPr lang="en-US" smtClean="0"/>
              <a:t>6 bits gives only 2</a:t>
            </a:r>
            <a:r>
              <a:rPr lang="en-US" baseline="30000" smtClean="0"/>
              <a:t>6</a:t>
            </a:r>
            <a:r>
              <a:rPr lang="en-US" smtClean="0"/>
              <a:t> = 64 symbols</a:t>
            </a:r>
          </a:p>
          <a:p>
            <a:pPr lvl="1" eaLnBrk="1" hangingPunct="1"/>
            <a:r>
              <a:rPr lang="en-US" smtClean="0"/>
              <a:t>7 bits give 2</a:t>
            </a:r>
            <a:r>
              <a:rPr lang="en-US" baseline="30000" smtClean="0"/>
              <a:t>7</a:t>
            </a:r>
            <a:r>
              <a:rPr lang="en-US" smtClean="0"/>
              <a:t> = 128 symbols</a:t>
            </a:r>
          </a:p>
          <a:p>
            <a:pPr eaLnBrk="1" hangingPunct="1"/>
            <a:r>
              <a:rPr lang="en-US" smtClean="0"/>
              <a:t>128 symbols is ample for the 95 different characters needed for English characters</a:t>
            </a:r>
          </a:p>
          <a:p>
            <a:pPr eaLnBrk="1" hangingPunct="1"/>
            <a:r>
              <a:rPr lang="en-US" smtClean="0"/>
              <a:t>Some additional characters must also be represented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63810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Assigning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ASCII</a:t>
            </a:r>
            <a:r>
              <a:rPr lang="en-US" dirty="0" smtClean="0"/>
              <a:t> stands for American Standard Code for Information Interchange</a:t>
            </a:r>
          </a:p>
          <a:p>
            <a:pPr eaLnBrk="1" hangingPunct="1">
              <a:defRPr/>
            </a:pPr>
            <a:r>
              <a:rPr lang="en-US" dirty="0" smtClean="0"/>
              <a:t>ASCII is a widely used 7-bit (2</a:t>
            </a:r>
            <a:r>
              <a:rPr lang="en-US" baseline="30000" dirty="0" smtClean="0"/>
              <a:t>7</a:t>
            </a:r>
            <a:r>
              <a:rPr lang="en-US" dirty="0" smtClean="0"/>
              <a:t>) code </a:t>
            </a:r>
          </a:p>
          <a:p>
            <a:pPr eaLnBrk="1" hangingPunct="1">
              <a:defRPr/>
            </a:pPr>
            <a:r>
              <a:rPr lang="en-US" dirty="0" smtClean="0"/>
              <a:t>The advantages of a “standard” are many:</a:t>
            </a:r>
          </a:p>
          <a:p>
            <a:pPr lvl="1" eaLnBrk="1" hangingPunct="1">
              <a:defRPr/>
            </a:pPr>
            <a:r>
              <a:rPr lang="en-US" dirty="0" smtClean="0"/>
              <a:t>Computer parts built by different manufacturers can be connected</a:t>
            </a:r>
          </a:p>
          <a:p>
            <a:pPr lvl="1" eaLnBrk="1" hangingPunct="1">
              <a:defRPr/>
            </a:pPr>
            <a:r>
              <a:rPr lang="en-US" dirty="0" smtClean="0"/>
              <a:t>Programs can create data and store it so that other programs can process it later, and so forth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931795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Extended ASCII: An 8-Bit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7-bit ASCII is not enough, it cannot represent text from other languages</a:t>
            </a:r>
          </a:p>
          <a:p>
            <a:pPr eaLnBrk="1" hangingPunct="1">
              <a:defRPr/>
            </a:pPr>
            <a:r>
              <a:rPr lang="en-US" dirty="0" smtClean="0"/>
              <a:t>IBM decided to use the next larger set of symbols, the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8</a:t>
            </a:r>
            <a:r>
              <a:rPr lang="en-US" dirty="0" smtClean="0"/>
              <a:t>-bit symbols (2</a:t>
            </a:r>
            <a:r>
              <a:rPr lang="en-US" b="1" i="1" baseline="30000" dirty="0" smtClean="0">
                <a:solidFill>
                  <a:schemeClr val="accent1">
                    <a:lumMod val="25000"/>
                  </a:schemeClr>
                </a:solidFill>
              </a:rPr>
              <a:t>8</a:t>
            </a:r>
            <a:r>
              <a:rPr lang="en-US" dirty="0" smtClean="0"/>
              <a:t>)</a:t>
            </a:r>
          </a:p>
          <a:p>
            <a:pPr eaLnBrk="1" hangingPunct="1">
              <a:defRPr/>
            </a:pPr>
            <a:r>
              <a:rPr lang="en-US" dirty="0" smtClean="0"/>
              <a:t>Eight bits produce 2</a:t>
            </a:r>
            <a:r>
              <a:rPr lang="en-US" baseline="30000" dirty="0" smtClean="0"/>
              <a:t>8</a:t>
            </a:r>
            <a:r>
              <a:rPr lang="en-US" dirty="0" smtClean="0"/>
              <a:t> = 256 symbols</a:t>
            </a:r>
          </a:p>
          <a:p>
            <a:pPr lvl="1" eaLnBrk="1" hangingPunct="1">
              <a:defRPr/>
            </a:pPr>
            <a:r>
              <a:rPr lang="en-US" dirty="0" smtClean="0"/>
              <a:t>The 7-bit ASCII is the 8-bit ASCII representation with the leftmost bit set to 0</a:t>
            </a:r>
          </a:p>
          <a:p>
            <a:pPr lvl="1" eaLnBrk="1" hangingPunct="1">
              <a:defRPr/>
            </a:pPr>
            <a:r>
              <a:rPr lang="en-US" dirty="0" smtClean="0"/>
              <a:t>Handles many languages that derived from the Latin alphabet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952407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NATO Broadcast Alphabet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sz="2800" dirty="0" smtClean="0"/>
              <a:t>The code for the letters used in radio communication is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purposely</a:t>
            </a:r>
            <a:r>
              <a:rPr lang="en-US" sz="2800" dirty="0" smtClean="0"/>
              <a:t> inefficient</a:t>
            </a:r>
          </a:p>
          <a:p>
            <a:pPr eaLnBrk="1" hangingPunct="1">
              <a:defRPr/>
            </a:pPr>
            <a:r>
              <a:rPr lang="en-US" sz="2800" dirty="0" smtClean="0"/>
              <a:t>The code is distinctive when spoken amid </a:t>
            </a:r>
            <a:r>
              <a:rPr lang="en-US" sz="2800" b="1" dirty="0" smtClean="0"/>
              <a:t>noise</a:t>
            </a:r>
          </a:p>
          <a:p>
            <a:pPr eaLnBrk="1" hangingPunct="1">
              <a:defRPr/>
            </a:pPr>
            <a:r>
              <a:rPr lang="en-US" sz="2800" dirty="0" smtClean="0"/>
              <a:t>The alphabet encodes letters as words</a:t>
            </a:r>
          </a:p>
          <a:p>
            <a:pPr lvl="1" eaLnBrk="1" hangingPunct="1">
              <a:defRPr/>
            </a:pPr>
            <a:r>
              <a:rPr lang="en-US" sz="2400" dirty="0" smtClean="0"/>
              <a:t>Words are the symbols</a:t>
            </a:r>
          </a:p>
          <a:p>
            <a:pPr lvl="1" eaLnBrk="1" hangingPunct="1">
              <a:defRPr/>
            </a:pPr>
            <a:r>
              <a:rPr lang="en-US" sz="2400" dirty="0" smtClean="0"/>
              <a:t>“Mike” and “November” replace “em” and “en”</a:t>
            </a:r>
          </a:p>
          <a:p>
            <a:pPr eaLnBrk="1" hangingPunct="1">
              <a:defRPr/>
            </a:pPr>
            <a:r>
              <a:rPr lang="en-US" sz="2800" dirty="0" smtClean="0"/>
              <a:t>The longer encoding improves the chance that letters will be recognized</a:t>
            </a:r>
          </a:p>
          <a:p>
            <a:pPr eaLnBrk="1" hangingPunct="1">
              <a:defRPr/>
            </a:pPr>
            <a:r>
              <a:rPr lang="en-US" sz="2800" dirty="0" smtClean="0"/>
              <a:t>Digits keep their usual names, except nine, which is known as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niner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096685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NATO Broadcast Alphabet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509588" y="1685925"/>
            <a:ext cx="8124825" cy="3486150"/>
          </a:xfrm>
          <a:prstGeom prst="rect">
            <a:avLst/>
          </a:prstGeom>
          <a:noFill/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655558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Bar Codes</a:t>
            </a:r>
          </a:p>
        </p:txBody>
      </p:sp>
      <p:sp>
        <p:nvSpPr>
          <p:cNvPr id="56322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Universal Product Codes (UPC) also use more than the minimum number of bits to encode information</a:t>
            </a:r>
          </a:p>
          <a:p>
            <a:pPr eaLnBrk="1" hangingPunct="1"/>
            <a:r>
              <a:rPr lang="en-US" smtClean="0"/>
              <a:t>In the UPC-A encoding, 7 bits are used to encode the digits 0 – 9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  <p:custDataLst>
              <p:tags r:id="rId4"/>
            </p:custDataLst>
          </p:nvPr>
        </p:nvPicPr>
        <p:blipFill>
          <a:blip r:embed="rId6"/>
          <a:srcRect/>
          <a:stretch>
            <a:fillRect/>
          </a:stretch>
        </p:blipFill>
        <p:spPr>
          <a:xfrm>
            <a:off x="4937125" y="2014538"/>
            <a:ext cx="3460750" cy="3695700"/>
          </a:xfrm>
          <a:ln>
            <a:solidFill>
              <a:schemeClr val="accent2">
                <a:lumMod val="75000"/>
              </a:schemeClr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8003630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Bar Codes</a:t>
            </a:r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UPC encodes the manufacturer (left side) and the product (right side)</a:t>
            </a:r>
          </a:p>
          <a:p>
            <a:pPr eaLnBrk="1" hangingPunct="1"/>
            <a:r>
              <a:rPr lang="en-US" smtClean="0"/>
              <a:t>Different bit combinations are used for each side</a:t>
            </a:r>
          </a:p>
          <a:p>
            <a:pPr eaLnBrk="1" hangingPunct="1"/>
            <a:r>
              <a:rPr lang="en-US" smtClean="0"/>
              <a:t>One side is the complement of the other side</a:t>
            </a:r>
          </a:p>
          <a:p>
            <a:pPr eaLnBrk="1" hangingPunct="1"/>
            <a:r>
              <a:rPr lang="en-US" smtClean="0"/>
              <a:t>The bit patterns were chosen to appear as different as possible from each other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872939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Bar Codes</a:t>
            </a:r>
          </a:p>
        </p:txBody>
      </p:sp>
      <p:sp>
        <p:nvSpPr>
          <p:cNvPr id="58370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Different encodings for each side make it possible to recognize whether the code is right side up or upside down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sz="half" idx="2"/>
            <p:custDataLst>
              <p:tags r:id="rId4"/>
            </p:custDataLst>
          </p:nvPr>
        </p:nvPicPr>
        <p:blipFill>
          <a:blip r:embed="rId6"/>
          <a:srcRect/>
          <a:stretch>
            <a:fillRect/>
          </a:stretch>
        </p:blipFill>
        <p:spPr>
          <a:xfrm>
            <a:off x="4648200" y="1881188"/>
            <a:ext cx="4038600" cy="3963987"/>
          </a:xfrm>
          <a:ln>
            <a:solidFill>
              <a:schemeClr val="accent2">
                <a:lumMod val="75000"/>
              </a:schemeClr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059843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Digitizing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 smtClean="0"/>
              <a:t>Chapter 7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103195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“Byte”?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Computer memory is subject to errors</a:t>
            </a:r>
          </a:p>
          <a:p>
            <a:pPr eaLnBrk="1" hangingPunct="1">
              <a:defRPr/>
            </a:pPr>
            <a:r>
              <a:rPr lang="en-US" dirty="0" smtClean="0"/>
              <a:t>An extra bit is added to the memory to help detect errors</a:t>
            </a:r>
          </a:p>
          <a:p>
            <a:pPr lvl="1" eaLnBrk="1" hangingPunct="1">
              <a:defRPr/>
            </a:pPr>
            <a:r>
              <a:rPr lang="en-US" dirty="0" smtClean="0"/>
              <a:t>A ninth bit per byte can detect errors using parity</a:t>
            </a:r>
          </a:p>
          <a:p>
            <a:pPr eaLnBrk="1" hangingPunct="1">
              <a:defRPr/>
            </a:pP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Parity</a:t>
            </a:r>
            <a:r>
              <a:rPr lang="en-US" dirty="0" smtClean="0"/>
              <a:t> refers to whether a number is even or odd</a:t>
            </a:r>
          </a:p>
          <a:p>
            <a:pPr lvl="1" eaLnBrk="1" hangingPunct="1">
              <a:defRPr/>
            </a:pPr>
            <a:r>
              <a:rPr lang="en-US" dirty="0" smtClean="0"/>
              <a:t>Count the number of 1’s in the byte. If there is an even number of 1’s we set the ninth bit to 0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427584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“Byte”?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All 9-bit groups have even parity:</a:t>
            </a:r>
          </a:p>
          <a:p>
            <a:pPr lvl="1" eaLnBrk="1" hangingPunct="1">
              <a:defRPr/>
            </a:pPr>
            <a:r>
              <a:rPr lang="en-US" dirty="0" smtClean="0"/>
              <a:t>Any single bit error in a group causes its parity to become odd</a:t>
            </a:r>
          </a:p>
          <a:p>
            <a:pPr lvl="1" eaLnBrk="1" hangingPunct="1">
              <a:defRPr/>
            </a:pPr>
            <a:r>
              <a:rPr lang="en-US" dirty="0" smtClean="0"/>
              <a:t>This allows hardware to detect that an error has occurred</a:t>
            </a:r>
          </a:p>
          <a:p>
            <a:pPr lvl="1" eaLnBrk="1" hangingPunct="1">
              <a:defRPr/>
            </a:pPr>
            <a:r>
              <a:rPr lang="en-US" dirty="0" smtClean="0"/>
              <a:t>It cannot detect </a:t>
            </a:r>
            <a:r>
              <a:rPr lang="en-US" i="1" dirty="0" smtClean="0">
                <a:solidFill>
                  <a:schemeClr val="accent1">
                    <a:lumMod val="25000"/>
                  </a:schemeClr>
                </a:solidFill>
              </a:rPr>
              <a:t>which</a:t>
            </a:r>
            <a:r>
              <a:rPr lang="en-US" dirty="0" smtClean="0"/>
              <a:t> bit is wrong, however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552449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“Byte”?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IBM was building a supercomputer, called Stretch</a:t>
            </a:r>
          </a:p>
          <a:p>
            <a:pPr eaLnBrk="1" hangingPunct="1">
              <a:defRPr/>
            </a:pPr>
            <a:r>
              <a:rPr lang="en-US" dirty="0" smtClean="0"/>
              <a:t>They needed a word for a quantity of memory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between</a:t>
            </a:r>
            <a:r>
              <a:rPr lang="en-US" dirty="0" smtClean="0"/>
              <a:t> a bit and a word”</a:t>
            </a:r>
          </a:p>
          <a:p>
            <a:pPr lvl="1" eaLnBrk="1" hangingPunct="1">
              <a:defRPr/>
            </a:pPr>
            <a:r>
              <a:rPr lang="en-US" dirty="0" smtClean="0"/>
              <a:t>A word of computer memory is typically the amount required to represent computer instructions (currently a word is 32 bits)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5147855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Why “Byte”?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Then, why not bite?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The ‘i’ to a ‘y’ was done so that someone  couldn’t accidentally change ‘byte’ to ‘bit’ by the dropping the ‘e’ ”</a:t>
            </a:r>
          </a:p>
          <a:p>
            <a:pPr lvl="1" eaLnBrk="1" hangingPunct="1">
              <a:defRPr/>
            </a:pPr>
            <a:r>
              <a:rPr lang="en-US" dirty="0" smtClean="0"/>
              <a:t>bit</a:t>
            </a:r>
            <a:r>
              <a:rPr lang="en-US" b="1" i="1" strike="dblStrike" dirty="0" smtClean="0">
                <a:solidFill>
                  <a:schemeClr val="accent1">
                    <a:lumMod val="25000"/>
                  </a:schemeClr>
                </a:solidFill>
              </a:rPr>
              <a:t>e</a:t>
            </a:r>
            <a:r>
              <a:rPr lang="en-US" dirty="0" smtClean="0"/>
              <a:t> 	bit	(</a:t>
            </a:r>
            <a:r>
              <a:rPr lang="en-US" i="1" dirty="0" smtClean="0"/>
              <a:t>the meaning changes)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byt</a:t>
            </a:r>
            <a:r>
              <a:rPr lang="en-US" b="1" i="1" strike="dblStrike" dirty="0" smtClean="0">
                <a:solidFill>
                  <a:schemeClr val="accent1">
                    <a:lumMod val="25000"/>
                  </a:schemeClr>
                </a:solidFill>
              </a:rPr>
              <a:t>e</a:t>
            </a:r>
            <a:r>
              <a:rPr lang="en-US" dirty="0" smtClean="0"/>
              <a:t>	byt	(</a:t>
            </a:r>
            <a:r>
              <a:rPr lang="en-US" i="1" dirty="0" smtClean="0"/>
              <a:t>what’s a byt?)</a:t>
            </a: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4945865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71682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We began the chapter by learning that digitizing doesn’t require digits—any symbols will do</a:t>
            </a:r>
          </a:p>
          <a:p>
            <a:pPr eaLnBrk="1" hangingPunct="1"/>
            <a:r>
              <a:rPr lang="en-US" smtClean="0"/>
              <a:t>We explored the following:</a:t>
            </a:r>
          </a:p>
          <a:p>
            <a:pPr lvl="1" eaLnBrk="1" hangingPunct="1"/>
            <a:r>
              <a:rPr lang="en-US" smtClean="0"/>
              <a:t>PandA encoding, which is based on the presence and absence of a physical phenomenon. Their patterns are discrete; they form the basic unit of a bit. Their names (most often 1 and 0) can be any pair of opposite terms.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3242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72706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We explored the following:</a:t>
            </a:r>
          </a:p>
          <a:p>
            <a:pPr lvl="1" eaLnBrk="1" hangingPunct="1"/>
            <a:r>
              <a:rPr lang="en-US" dirty="0" smtClean="0"/>
              <a:t>7-bit ASCII, an early assignment of bit sequences (symbols) to keyboard characters. Extended or 8-bit ASCII is the standard.</a:t>
            </a:r>
          </a:p>
          <a:p>
            <a:pPr lvl="1" eaLnBrk="1" hangingPunct="1"/>
            <a:r>
              <a:rPr lang="en-US" dirty="0" smtClean="0"/>
              <a:t>The need to use more than the minimum number of bits to encode information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The mystery of the </a:t>
            </a:r>
            <a:r>
              <a:rPr lang="en-US" i="1" dirty="0" smtClean="0"/>
              <a:t>y in byte.</a:t>
            </a:r>
            <a:endParaRPr lang="en-US" dirty="0" smtClean="0"/>
          </a:p>
          <a:p>
            <a:pPr lvl="1" eaLnBrk="1" hangingPunct="1"/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55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Digitizing Discrete Information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dictionary definition of digitize is to represent information with digits.</a:t>
            </a:r>
          </a:p>
          <a:p>
            <a:pPr eaLnBrk="1" hangingPunct="1"/>
            <a:r>
              <a:rPr lang="en-US" smtClean="0"/>
              <a:t>Digit means the ten Arabic numerals </a:t>
            </a:r>
            <a:br>
              <a:rPr lang="en-US" smtClean="0"/>
            </a:br>
            <a:r>
              <a:rPr lang="en-US" smtClean="0"/>
              <a:t>0 through 9.</a:t>
            </a:r>
          </a:p>
          <a:p>
            <a:pPr eaLnBrk="1" hangingPunct="1"/>
            <a:r>
              <a:rPr lang="en-US" smtClean="0"/>
              <a:t>Digitizing uses whole numbers to stand for things.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48813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PandA Representation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PandA is the name used for two fundamental patterns of digital information:</a:t>
            </a:r>
          </a:p>
          <a:p>
            <a:pPr lvl="1" eaLnBrk="1" hangingPunct="1"/>
            <a:r>
              <a:rPr lang="en-US" smtClean="0"/>
              <a:t>Presence </a:t>
            </a:r>
          </a:p>
          <a:p>
            <a:pPr lvl="1" eaLnBrk="1" hangingPunct="1"/>
            <a:r>
              <a:rPr lang="en-US" smtClean="0"/>
              <a:t>Absence</a:t>
            </a:r>
          </a:p>
          <a:p>
            <a:pPr eaLnBrk="1" hangingPunct="1"/>
            <a:r>
              <a:rPr lang="en-US" smtClean="0"/>
              <a:t>PandA is the mnemonic for “Presence and Absence”</a:t>
            </a:r>
          </a:p>
          <a:p>
            <a:pPr eaLnBrk="1" hangingPunct="1"/>
            <a:r>
              <a:rPr lang="en-US" smtClean="0"/>
              <a:t>A key property of PandA is that the phenomenon is either present or not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8274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A Binary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PandA encoding has two patterns: present and absent</a:t>
            </a:r>
          </a:p>
          <a:p>
            <a:pPr eaLnBrk="1" hangingPunct="1">
              <a:defRPr/>
            </a:pPr>
            <a:r>
              <a:rPr lang="en-US" dirty="0" smtClean="0"/>
              <a:t>Two patterns make it a binary system</a:t>
            </a:r>
          </a:p>
          <a:p>
            <a:pPr eaLnBrk="1" hangingPunct="1">
              <a:defRPr/>
            </a:pPr>
            <a:r>
              <a:rPr lang="en-US" dirty="0" smtClean="0"/>
              <a:t>There is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no</a:t>
            </a:r>
            <a:r>
              <a:rPr lang="en-US" dirty="0" smtClean="0"/>
              <a:t> law that says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on</a:t>
            </a:r>
            <a:r>
              <a:rPr lang="en-US" dirty="0" smtClean="0"/>
              <a:t> means “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present</a:t>
            </a:r>
            <a:r>
              <a:rPr lang="en-US" dirty="0" smtClean="0"/>
              <a:t>” or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off</a:t>
            </a:r>
            <a:r>
              <a:rPr lang="en-US" dirty="0" smtClean="0"/>
              <a:t> means “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absent</a:t>
            </a:r>
            <a:r>
              <a:rPr lang="en-US" dirty="0" smtClean="0"/>
              <a:t>”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  <p:custDataLst>
              <p:tags r:id="rId4"/>
            </p:custDataLst>
          </p:nvPr>
        </p:nvPicPr>
        <p:blipFill>
          <a:blip r:embed="rId6"/>
          <a:srcRect/>
          <a:stretch>
            <a:fillRect/>
          </a:stretch>
        </p:blipFill>
        <p:spPr>
          <a:xfrm>
            <a:off x="5132388" y="1760538"/>
            <a:ext cx="3070225" cy="4205287"/>
          </a:xfrm>
          <a:ln>
            <a:solidFill>
              <a:schemeClr val="accent2">
                <a:lumMod val="75000"/>
              </a:schemeClr>
            </a:solidFill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7848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Bits Form Symbols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i="1" dirty="0" smtClean="0"/>
              <a:t>In the PandA representation, the unit is a specific place (in space and time), where the presence or absence of the phenomenon can be set and detected.</a:t>
            </a:r>
          </a:p>
          <a:p>
            <a:pPr eaLnBrk="1" hangingPunct="1">
              <a:defRPr/>
            </a:pPr>
            <a:r>
              <a:rPr lang="en-US" dirty="0" smtClean="0"/>
              <a:t>The PandA unit is known as a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bit</a:t>
            </a:r>
            <a:endParaRPr lang="en-US" dirty="0" smtClean="0"/>
          </a:p>
          <a:p>
            <a:pPr eaLnBrk="1" hangingPunct="1">
              <a:defRPr/>
            </a:pP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Bit</a:t>
            </a:r>
            <a:r>
              <a:rPr lang="en-US" dirty="0" smtClean="0"/>
              <a:t> is a contraction for “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b</a:t>
            </a:r>
            <a:r>
              <a:rPr lang="en-US" dirty="0" smtClean="0"/>
              <a:t>inary dig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it</a:t>
            </a:r>
            <a:r>
              <a:rPr lang="en-US" dirty="0" smtClean="0"/>
              <a:t>”</a:t>
            </a:r>
          </a:p>
          <a:p>
            <a:pPr eaLnBrk="1" hangingPunct="1">
              <a:defRPr/>
            </a:pPr>
            <a:r>
              <a:rPr lang="en-US" dirty="0" smtClean="0"/>
              <a:t>Bit sequences can be interpreted as binary numbers</a:t>
            </a:r>
          </a:p>
          <a:p>
            <a:pPr eaLnBrk="1" hangingPunct="1">
              <a:defRPr/>
            </a:pPr>
            <a:r>
              <a:rPr lang="en-US" dirty="0" smtClean="0"/>
              <a:t>Groups of bits form symbols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7140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Bits in Computer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Memory is arranged inside a computer in a very long sequence of bits</a:t>
            </a:r>
          </a:p>
          <a:p>
            <a:pPr eaLnBrk="1" hangingPunct="1">
              <a:defRPr/>
            </a:pPr>
            <a:r>
              <a:rPr lang="en-US" dirty="0" smtClean="0"/>
              <a:t>Going back to the definition of bits (previous slide), this means that places where the physical phenomenon encoding the information can be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set </a:t>
            </a:r>
            <a:r>
              <a:rPr lang="en-US" dirty="0" smtClean="0"/>
              <a:t>and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detected</a:t>
            </a:r>
          </a:p>
          <a:p>
            <a:pPr eaLnBrk="1" hangingPunct="1">
              <a:defRPr/>
            </a:pP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0284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smtClean="0"/>
              <a:t>Hex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Hex</a:t>
            </a:r>
            <a:r>
              <a:rPr lang="en-US" dirty="0" smtClean="0"/>
              <a:t> digits, short for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hex</a:t>
            </a:r>
            <a:r>
              <a:rPr lang="en-US" dirty="0" smtClean="0"/>
              <a:t>adecimal digits, are base-16 numbers</a:t>
            </a:r>
          </a:p>
          <a:p>
            <a:pPr eaLnBrk="1" hangingPunct="1">
              <a:defRPr/>
            </a:pPr>
            <a:r>
              <a:rPr lang="en-US" dirty="0" smtClean="0"/>
              <a:t>A bit sequence might be given in 0’s and 1’s:</a:t>
            </a:r>
          </a:p>
          <a:p>
            <a:pPr lvl="1" eaLnBrk="1" hangingPunct="1">
              <a:defRPr/>
            </a:pPr>
            <a:r>
              <a:rPr lang="en-US" dirty="0" smtClean="0"/>
              <a:t>1111111110011000111000101010 </a:t>
            </a:r>
          </a:p>
          <a:p>
            <a:pPr eaLnBrk="1" hangingPunct="1">
              <a:defRPr/>
            </a:pPr>
            <a:r>
              <a:rPr lang="en-US" dirty="0" smtClean="0"/>
              <a:t>Writing so many 0’s and 1’s is tedious and error prone</a:t>
            </a:r>
          </a:p>
          <a:p>
            <a:pPr eaLnBrk="1" hangingPunct="1">
              <a:defRPr/>
            </a:pPr>
            <a:r>
              <a:rPr lang="en-US" dirty="0" smtClean="0"/>
              <a:t>There needed to be a better way to write bit sequences…hexadecimal digits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8613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KGR1DIfAX5h1nNVFECCeS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CaAz3qKznOdEHyQFt28pR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NCMaM5ZUI60dqWHbkCIc7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CsDEXNYTfF2hlOQQHZtfh3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QNuSfwyyaBp47bZMWVSTT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Lre83BUYuQdcMYGUPtmaW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OmPwcxGMjdH722D7tXEc6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QVo1626pxJMmDSjwomiIx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XIsstKfO5SywsBizmQT8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EWDgI0ovJhfvT7bqDFUG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lFpKNWzhUo1QqK4tLoo8d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4ompodWE2CjvigewU3PeP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i6GGgNUJLSAV69ZGyCFJo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sgn0eR405mEz0FWvlv90QX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dFtn6XRhvxKjA0noxllf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wVrOefukjZdbaHW16YML7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pMiofpq6onUNvr4rfSaOZv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KZFd8vwtTzxO8xViICNa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6pPGswfmtAhKas816YOP6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Dmyo6OfaXWxZTgns30ew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WsVm31lK8OuQAIQCFAZXh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wnns9HwPmoFsLt73pr7iC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dazSDDUOBAxGPb0DExE8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zHa60tDWDVYeSuSm9XED2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jquUl0AMoNkbadTg4SUxM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EcauqTfgQ1XUTlWj3m43CM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U5EW3LMAEuL4R8oJiUeOb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Z0AuIpgue0xCifLRD75uhM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lE0NKotMd2mewofpWO0O9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p6mKSkA0iYUaJ0Vf0o6Sh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wWHnTiCdUUFSd9TWbQ0lNX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HCCZtSXpOnBweTr0v8bcJ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kmEftHNCHgyGoJ8SQH3T9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mg2GybIXX8ucuEMkvXS06D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4LsHGMtvK7Z6wYw9Nr6Oe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ydL2O0SXG4YjiflepgBbF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YxvIRDiu9QeNNqurSNJKA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Xp2CXHWetVZzArkdKquWWw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H4qSxChMhYRefdx68fFbV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5vsUJYnOrUKuPqhZ6Fcmy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o0Ff9Ql3tMRIjDEVe10IEy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VyagUMEu4oxzYUpCSjptw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uKn6P99ZZyzQATJt4B9XQ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U4l0hcsw9Hq12WIx6Tqsc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XgrmztMTX5JY4pSNXvl5p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XRguNcsH4L8eCpEiMQs8a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Z8kvSpfNjz68N7FszFd5B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HR7HzPctWdSPMKbNQ3Q1gI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6BPjBhEEBLWYgi14BnE9M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RWBK7uVGRjnv1JGyOY8EX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1SCBYvtUPd61dddiIng3cu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bPRmqv4PrrHWJTIQ9aJVT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AKhin2yF07cwLLTL4qB1R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bfcxJgQzrWZPf5XQGZ1nE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O5ZNQYPYV2sxf65871hMr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Jd7WWn5ijRMEWbiAbAQ1c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fMXUP0adwe6pOArbYh332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3dwNGVizK5uelMFU1rSCI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JLxYzxktLdvxkqlMYJDZEF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LA9TPxPGVpnz9Up8Ha0J6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IPwUhyp8ArssWDM6KJ49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4dnYdLwz3a6UsuFzaJv5FI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QLCKuSKIBYu4qr3jCy7wg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8HstvU3fZ2x4R4TaMGEpY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XnwcIM8bWDP3DVi1nPFmZ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tiUEB3HfnoZ3GjABjzWb9k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xlzZpsLrRQOGJ4Xich7O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Xhl7vuEgl6u6CuwTmswRe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fOrYRKiPKCtuQaDJmGpv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rqYR7pzUtyZmK54z9tRONH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eXbd45DofbnD5KyrA0925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cfdMEsUqoz8gAtNEGcbm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oOlYypV9uz9QuGKWiFtUr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7d5TaV5pmIT1KWZiratON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vOa4EWkWRIPU80GLiYlZc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4kzvxKptjlxJwz3Lr0vypv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nyJREnL1SyuiIhI6h94qR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bPNZCFSvtNB5rBkNhXaQP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8dA3QBRb47O1OGyIuFzgS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NAezSpwz8jMsjtMs1FwFad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qPip2cHbUMxcmU3FL58n5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HCP7LtR7f1lVpYHcDGNhS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6Y6GbREXm1zxYhXRZXKcd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xefqKCb5HraI7FzVqdjNx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Qrv4XysszOOT4BRkJeVa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UHXXE4VAwbZ388wrE3oa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iBFQlDXRhX29iT5SWMgu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UeAY36u4SmbXHOdWVJdZ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1Lypc31wSHXxomiOJhCFT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10YPClL6BUxLFAUhWrUPL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bLuJA73YRWIZKzAzIgpgN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MJLowNPIP8VGN48BaYxVF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WA9IlRczlPxLYLXcBg9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34Mwr65qISLWMbeOrXwfN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915mEXnhMvImx4VPq5tU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02ZMYMPbDQMWVKq4r83r5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pD9SBxqLS0u13nRZArA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zA9bolElREzLNz8OUdDd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B3d4p3Aix61nLCqEF86Sc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WrJnHA8sZummP30HcbMq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VgfNIbGeWFMFDIr1D4co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orK5Nd0sqETBwt7URXMLx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zapifbyIdCGQRN3Dnseu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M2cXTIceCTwGRzFvXPTIq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UFBjRdAjx3trnn6hhPvZ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kbVtXSupAvHv7xmzRZEi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dqbhoGx4drh7kqoogIP8s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KSgzVHXvkHqRXvhFtORwh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eZcVbtJVte1fGj1PKP6H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Pq66sIHT0SwbDxKZHquzO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HssS6Ae0gVGuEhmZwuMpd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QIOXEE31pz8DhJtim8HsX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zbFJsKjBUHmuCK39VAWew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6l0ZCwd8DIKfL8DiUbjINF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hN7Iedd6wIytPFKQe6thZ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fRBqQ0oDwIrUIcuNYVqB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cFNDal5BknrFxg7OmcHSb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2UWylq8xQomIEWDdQ3yUo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t3EeGazdTmlmCSGCZEtMx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iPCaa8lDkgrZrTT7JXYCu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Vj3Avh44TXvGdMXiARBE5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nhkKwe4TrCvqKPCvZqRf2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4VDqNISVvNUyirkQqC7zqP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t193vdYxKfYimHkIvcYVO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RrnhFyOKGBf69pEEnHwf9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k8X96TCnsU0R9HFdyqJ0z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3gxU4QOgozsz7fkvsV8i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6hfXZ986w8JX5GBbOLycv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pAAqS2XNSgeIafF7RE7h3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Pa9DTh6mKWOFRFmyh59I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ImwlwHTT4en6Kqgf8FHv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QzZTUFrFoD6KvM3RdpOVZ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TunZKjn17k2mrN6xLotQS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hLUWh1Xt0LWqs1XwXAv2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3nZt8AUi2FpjcC4N1m4Ej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q0k4zerSkQteHxXOSmzIJ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LIPLj5sZZjLwprtMQTZao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3fzYYZQ1KkzY7BMJkItmq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KWOb4NwIp0o9UQ7dSF7kh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3PYBdPIc81VZR5MzzoVbX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XZ9l5gC2IRxCvCaNU2v1V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AXGVB7POe59vZO1IHg5nh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GWkX1oPDYaZMstBBmoCdz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VMJO6qcmvuIsVE0MHSChMb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Cilv25K4PfjoocEaFucUD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rsZClLclfWxg3loz65K39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KApzn0hjAecS82fN6owPCx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cApP3xBBanTbPmSGjyJzj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7lQgAypsRtayN2WW8OEkn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dxWqLMSviTaK28ow3b5bUt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aayddoquqGAqs4YNW2bHv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0gzQKmqVVYoeaGInl11m3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f2wXxUMdLXydnSDWeur4Vi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AshafJEbPa9hT2yWE3QKF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YmzRYlRC9FoK9hEmD43u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2eTh4yGaG8mwichTo53jP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QqwqJYnXjyInjkYGgjVYZ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In06ozlkJqDJhTUOeXJ48d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oCZr5KFYrrMkotLEPIMIP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NOUTWUIOKoQIA1UqhSDhk7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KwT6XBKPxWk8XrwcSrd7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AZWuVCtdchpBO4y9PX9H3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CNrRdyP9qvFxjTZqNcgaD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AEBK2pftlQaucalRGem8GN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VLIjzfB3piLZNmSFQ96ZM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aq5mJJNkapcEm834oUn3Q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VhKE9paXqTibC0LRP5l6k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kyLRNrwcG03f6V94xlhtG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kFxRmIOmMAAgvOB4AoadZ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mbw2ix5iIKzFW57i2r94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MPWM5EwD44rMsgbhys1OEu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BmvXgKvWV7g1ilkjqggu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GPSvXhlI4VdFzaxlhlMLO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8VfWxaPNojuyIO5IMZzBV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pVNLXI0SOBPMFF5KMeAc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1503</Words>
  <Application>Microsoft Office PowerPoint</Application>
  <PresentationFormat>On-screen Show (4:3)</PresentationFormat>
  <Paragraphs>172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Review of HTML</vt:lpstr>
      <vt:lpstr>Review of tags covered</vt:lpstr>
      <vt:lpstr>Digitizing Data </vt:lpstr>
      <vt:lpstr>Digitizing Discrete Information</vt:lpstr>
      <vt:lpstr>The PandA Representation</vt:lpstr>
      <vt:lpstr>A Binary System</vt:lpstr>
      <vt:lpstr>Bits Form Symbols</vt:lpstr>
      <vt:lpstr>Bits in Computer Memory</vt:lpstr>
      <vt:lpstr>Hex Explained</vt:lpstr>
      <vt:lpstr>The 16 Hex Digits</vt:lpstr>
      <vt:lpstr>Hex to Bits and Back Again</vt:lpstr>
      <vt:lpstr>Digitizing Numbers in Binary</vt:lpstr>
      <vt:lpstr>Counting in Binary</vt:lpstr>
      <vt:lpstr>Counting in Binary</vt:lpstr>
      <vt:lpstr>Place Value in a Decimal Number</vt:lpstr>
      <vt:lpstr>Place Value in a Binary Number</vt:lpstr>
      <vt:lpstr>Place Value in a Binary Number</vt:lpstr>
      <vt:lpstr>PowerPoint Presentation</vt:lpstr>
      <vt:lpstr>Digitizing Text</vt:lpstr>
      <vt:lpstr>Digitizing Text</vt:lpstr>
      <vt:lpstr>Assigning Symbols</vt:lpstr>
      <vt:lpstr>Assigning Symbols</vt:lpstr>
      <vt:lpstr>Assigning Symbols</vt:lpstr>
      <vt:lpstr>Extended ASCII: An 8-Bit Code</vt:lpstr>
      <vt:lpstr>NATO Broadcast Alphabet</vt:lpstr>
      <vt:lpstr>NATO Broadcast Alphabet</vt:lpstr>
      <vt:lpstr>Bar Codes</vt:lpstr>
      <vt:lpstr>Bar Codes</vt:lpstr>
      <vt:lpstr>Bar Codes</vt:lpstr>
      <vt:lpstr>Why “Byte”?</vt:lpstr>
      <vt:lpstr>Why “Byte”?</vt:lpstr>
      <vt:lpstr>Why “Byte”?</vt:lpstr>
      <vt:lpstr>Why “Byte”?</vt:lpstr>
      <vt:lpstr>Summary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HTML</dc:title>
  <dc:creator>bina</dc:creator>
  <cp:lastModifiedBy>bina</cp:lastModifiedBy>
  <cp:revision>4</cp:revision>
  <dcterms:created xsi:type="dcterms:W3CDTF">2013-02-01T02:23:09Z</dcterms:created>
  <dcterms:modified xsi:type="dcterms:W3CDTF">2013-02-01T02:44:35Z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Tracking">
    <vt:lpwstr>true</vt:lpwstr>
  </property>
  <property fmtid="{D5CDD505-2E9C-101B-9397-08002B2CF9AE}" pid="3" name="Google.Documents.DocumentId">
    <vt:lpwstr>1MAWqZSAU1ic1ryVpas0dSKKJzGtl2S1NexZ-THlZWGk</vt:lpwstr>
  </property>
  <property fmtid="{D5CDD505-2E9C-101B-9397-08002B2CF9AE}" pid="4" name="Google.Documents.RevisionId">
    <vt:lpwstr>17431738020779884595</vt:lpwstr>
  </property>
  <property fmtid="{D5CDD505-2E9C-101B-9397-08002B2CF9AE}" pid="5" name="Google.Documents.PreviousRevisionId">
    <vt:lpwstr>15524334512235807286</vt:lpwstr>
  </property>
  <property fmtid="{D5CDD505-2E9C-101B-9397-08002B2CF9AE}" pid="6" name="Google.Documents.PluginVersion">
    <vt:lpwstr>2.0.2662.553</vt:lpwstr>
  </property>
  <property fmtid="{D5CDD505-2E9C-101B-9397-08002B2CF9AE}" pid="7" name="Google.Documents.MergeIncapabilityFlags">
    <vt:i4>0</vt:i4>
  </property>
</Properties>
</file>