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96" r:id="rId7"/>
    <p:sldId id="290" r:id="rId8"/>
    <p:sldId id="297" r:id="rId9"/>
    <p:sldId id="291" r:id="rId10"/>
    <p:sldId id="292" r:id="rId11"/>
    <p:sldId id="265" r:id="rId12"/>
    <p:sldId id="293" r:id="rId13"/>
    <p:sldId id="266" r:id="rId14"/>
    <p:sldId id="298" r:id="rId15"/>
    <p:sldId id="299" r:id="rId16"/>
    <p:sldId id="300" r:id="rId17"/>
    <p:sldId id="294" r:id="rId18"/>
    <p:sldId id="295" r:id="rId19"/>
    <p:sldId id="308" r:id="rId20"/>
    <p:sldId id="261" r:id="rId21"/>
    <p:sldId id="309" r:id="rId22"/>
    <p:sldId id="301" r:id="rId23"/>
    <p:sldId id="267" r:id="rId24"/>
    <p:sldId id="302" r:id="rId25"/>
    <p:sldId id="303" r:id="rId26"/>
    <p:sldId id="304" r:id="rId27"/>
    <p:sldId id="305" r:id="rId28"/>
    <p:sldId id="306" r:id="rId29"/>
    <p:sldId id="310" r:id="rId30"/>
    <p:sldId id="307" r:id="rId31"/>
    <p:sldId id="262" r:id="rId32"/>
    <p:sldId id="269" r:id="rId33"/>
    <p:sldId id="268" r:id="rId34"/>
    <p:sldId id="270" r:id="rId35"/>
    <p:sldId id="311" r:id="rId36"/>
    <p:sldId id="312" r:id="rId37"/>
    <p:sldId id="271" r:id="rId38"/>
    <p:sldId id="322" r:id="rId39"/>
    <p:sldId id="323" r:id="rId40"/>
    <p:sldId id="313" r:id="rId41"/>
    <p:sldId id="272" r:id="rId42"/>
    <p:sldId id="314" r:id="rId43"/>
    <p:sldId id="324" r:id="rId44"/>
    <p:sldId id="315" r:id="rId45"/>
    <p:sldId id="273" r:id="rId46"/>
    <p:sldId id="325" r:id="rId47"/>
    <p:sldId id="316" r:id="rId48"/>
    <p:sldId id="326" r:id="rId49"/>
    <p:sldId id="327" r:id="rId50"/>
    <p:sldId id="31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228600" y="4572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latin typeface="Century Gothic" pitchFamily="34" charset="0"/>
                <a:ea typeface="ヒラギノ角ゴ Pro W3" pitchFamily="1" charset="-128"/>
              </a:rPr>
              <a:t>Chapter 4</a:t>
            </a: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0" y="11430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b="1" i="1" dirty="0">
                <a:solidFill>
                  <a:srgbClr val="5895EE"/>
                </a:solidFill>
                <a:latin typeface="Century Gothic" pitchFamily="34" charset="0"/>
                <a:ea typeface="ヒラギノ角ゴ Pro W3" pitchFamily="1" charset="-128"/>
              </a:rPr>
              <a:t>A Hypertext Markup Language Primer</a:t>
            </a:r>
          </a:p>
        </p:txBody>
      </p:sp>
      <p:pic>
        <p:nvPicPr>
          <p:cNvPr id="5" name="Picture 10" descr="DG_Bar_Blue_USLetter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541713"/>
            <a:ext cx="45720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553200"/>
            <a:ext cx="654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dirty="0">
                <a:latin typeface="Century Gothic" pitchFamily="34" charset="0"/>
                <a:ea typeface="ヒラギノ角ゴ Pro W3" pitchFamily="1" charset="-128"/>
              </a:rPr>
              <a:t>Copyright © 2013 Pearson Education, Inc. Publishing as Pearson Addison-Wesley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029" name="Picture 1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05725" y="5391150"/>
            <a:ext cx="1438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zilla.com/en-US/firefox/all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Formatting Tags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Documents can be formatted in many ways</a:t>
            </a:r>
          </a:p>
          <a:p>
            <a:pPr eaLnBrk="1" hangingPunct="1"/>
            <a:r>
              <a:rPr lang="en-US" smtClean="0"/>
              <a:t>Each formatting feature requires its own tag</a:t>
            </a:r>
          </a:p>
          <a:p>
            <a:pPr eaLnBrk="1" hangingPunct="1"/>
            <a:r>
              <a:rPr lang="en-US" smtClean="0"/>
              <a:t>Programmers and Web designers need to remember a few common tags</a:t>
            </a:r>
          </a:p>
          <a:p>
            <a:pPr eaLnBrk="1" hangingPunct="1"/>
            <a:r>
              <a:rPr lang="en-US" smtClean="0"/>
              <a:t>Uncommon tags can be </a:t>
            </a:r>
            <a:r>
              <a:rPr lang="en-US" i="1" smtClean="0"/>
              <a:t>looked up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for example, at:</a:t>
            </a:r>
            <a:br>
              <a:rPr lang="en-US" smtClean="0"/>
            </a:br>
            <a:r>
              <a:rPr lang="en-US" smtClean="0"/>
              <a:t>www.w3schools.com/tags/default.asp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609600"/>
            <a:ext cx="8010525" cy="5638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Every Web page is composed of a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head</a:t>
            </a:r>
            <a:r>
              <a:rPr lang="en-US" b="1" dirty="0" smtClean="0"/>
              <a:t> </a:t>
            </a:r>
            <a:r>
              <a:rPr lang="en-US" dirty="0" smtClean="0"/>
              <a:t>and a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body</a:t>
            </a:r>
          </a:p>
          <a:p>
            <a:pPr eaLnBrk="1" hangingPunct="1">
              <a:defRPr/>
            </a:pPr>
            <a:r>
              <a:rPr lang="en-US" dirty="0" smtClean="0"/>
              <a:t>There are three HTML tags required for every Web page: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&lt;head&gt;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&lt;/head&gt; </a:t>
            </a:r>
            <a:r>
              <a:rPr lang="en-US" dirty="0" smtClean="0"/>
              <a:t>enclose the head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&lt;body&gt;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&lt;/body&gt; </a:t>
            </a:r>
            <a:r>
              <a:rPr lang="en-US" dirty="0" smtClean="0"/>
              <a:t>enclose the body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&lt;html&gt;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&lt;/html&gt; </a:t>
            </a:r>
            <a:r>
              <a:rPr lang="en-US" dirty="0" smtClean="0"/>
              <a:t>to enclose those two parts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981200"/>
            <a:ext cx="7853363" cy="24320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&lt;html xmlns=“http://www.w3.org/1999/xhtml”&gt;</a:t>
            </a:r>
          </a:p>
          <a:p>
            <a:pPr algn="ctr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text following the letters html:</a:t>
            </a:r>
          </a:p>
          <a:p>
            <a:pPr lvl="1" eaLnBrk="1" hangingPunct="1">
              <a:defRPr/>
            </a:pPr>
            <a:r>
              <a:rPr lang="en-US" dirty="0" smtClean="0"/>
              <a:t>the dialect is XHTML</a:t>
            </a:r>
          </a:p>
          <a:p>
            <a:pPr lvl="1" eaLnBrk="1" hangingPunct="1">
              <a:defRPr/>
            </a:pPr>
            <a:r>
              <a:rPr lang="en-US" dirty="0" smtClean="0"/>
              <a:t>the part inside of the quotes must be written </a:t>
            </a:r>
            <a:r>
              <a:rPr lang="en-US" i="1" dirty="0" smtClean="0"/>
              <a:t>exactly </a:t>
            </a:r>
            <a:r>
              <a:rPr lang="en-US" dirty="0" smtClean="0"/>
              <a:t>as given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&lt;head&gt;</a:t>
            </a:r>
            <a:b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&lt;title&gt;Starter &lt;/title&gt;</a:t>
            </a:r>
            <a:b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other stuff goes here…that will come later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&lt;/head&gt;</a:t>
            </a:r>
          </a:p>
          <a:p>
            <a:pPr algn="ctr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head section contains the beginning material like the title and other information that applies to the whole page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Required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&lt;body&gt;</a:t>
            </a:r>
            <a:b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the main content of the page goes here</a:t>
            </a:r>
            <a:b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</a:br>
            <a:endParaRPr lang="en-US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&lt;/body&gt;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body section contains the content of the page.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smtClean="0"/>
              <a:t>This &lt;html&gt; &lt;head&gt; &lt;body&gt; form must </a:t>
            </a:r>
            <a:r>
              <a:rPr lang="en-US" i="1" smtClean="0"/>
              <a:t>always</a:t>
            </a:r>
            <a:r>
              <a:rPr lang="en-US" smtClean="0"/>
              <a:t> be followed</a:t>
            </a:r>
          </a:p>
          <a:p>
            <a:pPr eaLnBrk="1" hangingPunct="1"/>
            <a:r>
              <a:rPr lang="en-US" smtClean="0"/>
              <a:t>All of these tags are required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Configure Your Computer for  Writing HTML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that two programs are installed:</a:t>
            </a:r>
          </a:p>
          <a:p>
            <a:pPr lvl="1" eaLnBrk="1" hangingPunct="1"/>
            <a:r>
              <a:rPr lang="en-US" smtClean="0"/>
              <a:t>A browser (check for Firefox)</a:t>
            </a:r>
          </a:p>
          <a:p>
            <a:pPr lvl="1" eaLnBrk="1" hangingPunct="1"/>
            <a:r>
              <a:rPr lang="en-US" smtClean="0"/>
              <a:t>A text editor (Notepad++ for Windows or Text Wrangler for Macs)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Both programs are free</a:t>
            </a:r>
          </a:p>
          <a:p>
            <a:pPr eaLnBrk="1" hangingPunct="1"/>
            <a:r>
              <a:rPr lang="en-US" smtClean="0"/>
              <a:t>These programs are preferred for technical reasons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Firefox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Firefox is a free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open source </a:t>
            </a:r>
            <a:r>
              <a:rPr lang="en-US" dirty="0" smtClean="0"/>
              <a:t>browser</a:t>
            </a:r>
          </a:p>
          <a:p>
            <a:pPr eaLnBrk="1" hangingPunct="1">
              <a:defRPr/>
            </a:pPr>
            <a:r>
              <a:rPr lang="en-US" dirty="0" smtClean="0"/>
              <a:t>Open source means that the program code is publicly available, and any programmer can contribute improvements to it</a:t>
            </a:r>
          </a:p>
          <a:p>
            <a:pPr eaLnBrk="1" hangingPunct="1">
              <a:defRPr/>
            </a:pPr>
            <a:r>
              <a:rPr lang="en-US" dirty="0" smtClean="0"/>
              <a:t>Firefox is the browser referenced throughout this book</a:t>
            </a:r>
          </a:p>
          <a:p>
            <a:pPr eaLnBrk="1" hangingPunct="1">
              <a:defRPr/>
            </a:pPr>
            <a:r>
              <a:rPr lang="en-US" dirty="0" smtClean="0"/>
              <a:t>It is available at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www.mozilla.com/en-US/firefox/all.html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Editor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text editor is a basic way to process text</a:t>
            </a:r>
          </a:p>
          <a:p>
            <a:pPr eaLnBrk="1" hangingPunct="1"/>
            <a:r>
              <a:rPr lang="en-US" smtClean="0"/>
              <a:t>Our word processors are called </a:t>
            </a:r>
            <a:br>
              <a:rPr lang="en-US" smtClean="0"/>
            </a:br>
            <a:r>
              <a:rPr lang="en-US" smtClean="0"/>
              <a:t>“what-you-see-is-what-you-get” or (WYSIWYG)</a:t>
            </a:r>
          </a:p>
          <a:p>
            <a:pPr eaLnBrk="1" hangingPunct="1"/>
            <a:r>
              <a:rPr lang="en-US" smtClean="0"/>
              <a:t>Word processors include many application-specific information in their files</a:t>
            </a:r>
          </a:p>
          <a:p>
            <a:pPr eaLnBrk="1" hangingPunct="1"/>
            <a:r>
              <a:rPr lang="en-US" smtClean="0"/>
              <a:t>This information confuses browsers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Know the meaning of and use hypertext terms</a:t>
            </a:r>
          </a:p>
          <a:p>
            <a:pPr eaLnBrk="1" hangingPunct="1"/>
            <a:r>
              <a:rPr lang="en-US" sz="2400" smtClean="0"/>
              <a:t>Use HTML tags to structure a document</a:t>
            </a:r>
          </a:p>
          <a:p>
            <a:pPr eaLnBrk="1" hangingPunct="1"/>
            <a:r>
              <a:rPr lang="en-US" sz="2400" smtClean="0"/>
              <a:t>Use HTML tag attributes</a:t>
            </a:r>
          </a:p>
          <a:p>
            <a:pPr eaLnBrk="1" hangingPunct="1"/>
            <a:r>
              <a:rPr lang="en-US" sz="2400" smtClean="0"/>
              <a:t>Use HTML tags to link to other files</a:t>
            </a:r>
          </a:p>
          <a:p>
            <a:pPr eaLnBrk="1" hangingPunct="1"/>
            <a:r>
              <a:rPr lang="en-US" sz="2400" smtClean="0"/>
              <a:t>Explain the differences between absolute and relative pathnames</a:t>
            </a:r>
          </a:p>
          <a:p>
            <a:pPr eaLnBrk="1" hangingPunct="1"/>
            <a:r>
              <a:rPr lang="en-US" sz="2400" smtClean="0"/>
              <a:t>Use Cascading Style Sheets to style a Web page</a:t>
            </a:r>
          </a:p>
          <a:p>
            <a:pPr eaLnBrk="1" hangingPunct="1"/>
            <a:r>
              <a:rPr lang="en-US" sz="2400" smtClean="0"/>
              <a:t>Use HTML to encode lists and tables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Editor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must use a text editor to write HTML</a:t>
            </a:r>
          </a:p>
          <a:p>
            <a:pPr eaLnBrk="1" hangingPunct="1"/>
            <a:r>
              <a:rPr lang="en-US" smtClean="0"/>
              <a:t>Text editors do not include this extra information, browsers like their files!</a:t>
            </a:r>
          </a:p>
          <a:p>
            <a:pPr eaLnBrk="1" hangingPunct="1"/>
            <a:r>
              <a:rPr lang="en-US" smtClean="0"/>
              <a:t>Browsers want Web pages written in ASCII characters only</a:t>
            </a:r>
          </a:p>
          <a:p>
            <a:pPr eaLnBrk="1" hangingPunct="1"/>
            <a:r>
              <a:rPr lang="en-US" smtClean="0"/>
              <a:t>Think of ASCII as the normal keyboard characters with “nothing strange”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Editor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editors figure out what language you are writing in and color code your HTML to make it easier to read</a:t>
            </a:r>
          </a:p>
          <a:p>
            <a:pPr eaLnBrk="1" hangingPunct="1"/>
            <a:r>
              <a:rPr lang="en-US" smtClean="0"/>
              <a:t>Operating systems come with text editors installed. </a:t>
            </a:r>
          </a:p>
          <a:p>
            <a:pPr lvl="1" eaLnBrk="1" hangingPunct="1"/>
            <a:r>
              <a:rPr lang="en-US" smtClean="0"/>
              <a:t>TextEdit can be found on the Mac</a:t>
            </a:r>
          </a:p>
          <a:p>
            <a:pPr lvl="1" eaLnBrk="1" hangingPunct="1"/>
            <a:r>
              <a:rPr lang="en-US" smtClean="0"/>
              <a:t>Notepad comes with Windows</a:t>
            </a:r>
          </a:p>
          <a:p>
            <a:pPr eaLnBrk="1" hangingPunct="1"/>
            <a:r>
              <a:rPr lang="en-US" smtClean="0"/>
              <a:t>TextWrangler and Notepad++ are better choices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Hello, World!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To produce your first HTML page, follow these instructions: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2400" smtClean="0"/>
              <a:t>In your text editor, open a </a:t>
            </a:r>
            <a:r>
              <a:rPr lang="en-US" sz="2400" i="1" smtClean="0"/>
              <a:t>New document instance.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2400" smtClean="0"/>
              <a:t>Carefully type in your text (see next slide)</a:t>
            </a:r>
          </a:p>
          <a:p>
            <a:pPr marL="1314450" lvl="2" indent="-514350" eaLnBrk="1" hangingPunct="1"/>
            <a:r>
              <a:rPr lang="en-US" sz="2000" smtClean="0"/>
              <a:t>Remove the </a:t>
            </a:r>
            <a:r>
              <a:rPr lang="en-US" sz="2000" i="1" smtClean="0"/>
              <a:t>preliminary material goes here </a:t>
            </a:r>
            <a:br>
              <a:rPr lang="en-US" sz="2000" i="1" smtClean="0"/>
            </a:br>
            <a:r>
              <a:rPr lang="en-US" sz="2000" smtClean="0"/>
              <a:t>nothing will replace it, </a:t>
            </a:r>
            <a:r>
              <a:rPr lang="en-US" sz="2000" i="1" smtClean="0"/>
              <a:t>yet</a:t>
            </a:r>
          </a:p>
          <a:p>
            <a:pPr marL="1314450" lvl="2" indent="-514350" eaLnBrk="1" hangingPunct="1"/>
            <a:r>
              <a:rPr lang="en-US" sz="2000" smtClean="0"/>
              <a:t>Replace </a:t>
            </a:r>
            <a:r>
              <a:rPr lang="en-US" sz="2000" i="1" smtClean="0"/>
              <a:t>the main content of the page goes here</a:t>
            </a:r>
            <a:r>
              <a:rPr lang="en-US" sz="2000" smtClean="0"/>
              <a:t> with: </a:t>
            </a:r>
            <a:br>
              <a:rPr lang="en-US" sz="2000" smtClean="0"/>
            </a:br>
            <a:r>
              <a:rPr lang="en-US" sz="2000" smtClean="0"/>
              <a:t>&lt;p&gt;Hello, World!&lt;/p&gt;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2400" smtClean="0"/>
              <a:t>Save the file as starterPage.html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sz="2400" smtClean="0"/>
              <a:t>Open the file with the Firefox browser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2286000"/>
            <a:ext cx="7788275" cy="2286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with Double-Click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 HTML is written, files must be opened in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two</a:t>
            </a:r>
            <a:r>
              <a:rPr lang="en-US" dirty="0" smtClean="0"/>
              <a:t> applications:</a:t>
            </a:r>
          </a:p>
          <a:p>
            <a:pPr lvl="1" eaLnBrk="1" hangingPunct="1">
              <a:defRPr/>
            </a:pPr>
            <a:r>
              <a:rPr lang="en-US" dirty="0" smtClean="0"/>
              <a:t>the text editor, to make changes</a:t>
            </a:r>
          </a:p>
          <a:p>
            <a:pPr lvl="1" eaLnBrk="1" hangingPunct="1">
              <a:defRPr/>
            </a:pPr>
            <a:r>
              <a:rPr lang="en-US" dirty="0" smtClean="0"/>
              <a:t>the browser, to see the changes made</a:t>
            </a:r>
          </a:p>
          <a:p>
            <a:pPr eaLnBrk="1" hangingPunct="1">
              <a:defRPr/>
            </a:pPr>
            <a:r>
              <a:rPr lang="en-US" dirty="0" smtClean="0"/>
              <a:t>Double-click on the file to open it with the default application (your browser)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Save This Page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HTML files have the same structure as the starterPage.html file just created</a:t>
            </a:r>
          </a:p>
          <a:p>
            <a:pPr eaLnBrk="1" hangingPunct="1"/>
            <a:r>
              <a:rPr lang="en-US" smtClean="0"/>
              <a:t>Use it as a template for </a:t>
            </a:r>
            <a:r>
              <a:rPr lang="en-US" i="1" smtClean="0"/>
              <a:t>future HTML coding</a:t>
            </a:r>
          </a:p>
          <a:p>
            <a:pPr eaLnBrk="1" hangingPunct="1"/>
            <a:r>
              <a:rPr lang="en-US" smtClean="0"/>
              <a:t>Set up a new folder to keep your HTML files in</a:t>
            </a:r>
          </a:p>
          <a:p>
            <a:pPr eaLnBrk="1" hangingPunct="1"/>
            <a:r>
              <a:rPr lang="en-US" smtClean="0"/>
              <a:t>Using your new page as a template ensure that all pages will have the </a:t>
            </a:r>
            <a:br>
              <a:rPr lang="en-US" smtClean="0"/>
            </a:br>
            <a:r>
              <a:rPr lang="en-US" smtClean="0"/>
              <a:t>correct 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Headings in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Documents tend to have headings, subheadings</a:t>
            </a:r>
          </a:p>
          <a:p>
            <a:pPr eaLnBrk="1" hangingPunct="1">
              <a:defRPr/>
            </a:pPr>
            <a:r>
              <a:rPr lang="en-US" dirty="0" smtClean="0"/>
              <a:t>HTML provides several levels of </a:t>
            </a:r>
            <a:r>
              <a:rPr lang="en-US" i="1" dirty="0" smtClean="0">
                <a:solidFill>
                  <a:schemeClr val="accent1">
                    <a:lumMod val="25000"/>
                  </a:schemeClr>
                </a:solidFill>
              </a:rPr>
              <a:t>heading tags</a:t>
            </a:r>
            <a:r>
              <a:rPr lang="en-US" i="1" dirty="0" smtClean="0"/>
              <a:t>: </a:t>
            </a:r>
          </a:p>
          <a:p>
            <a:pPr lvl="1" eaLnBrk="1" hangingPunct="1">
              <a:defRPr/>
            </a:pPr>
            <a:r>
              <a:rPr lang="en-US" sz="3200" b="1" dirty="0" smtClean="0"/>
              <a:t>&lt;h1&gt; and &lt;/h1&gt; level one</a:t>
            </a:r>
          </a:p>
          <a:p>
            <a:pPr lvl="1" eaLnBrk="1" hangingPunct="1">
              <a:defRPr/>
            </a:pPr>
            <a:r>
              <a:rPr lang="en-US" b="1" dirty="0" smtClean="0"/>
              <a:t>&lt;h2&gt; and &lt;/h2&gt; level two</a:t>
            </a:r>
          </a:p>
          <a:p>
            <a:pPr lvl="1" eaLnBrk="1" hangingPunct="1">
              <a:defRPr/>
            </a:pPr>
            <a:r>
              <a:rPr lang="en-US" dirty="0" smtClean="0"/>
              <a:t>…</a:t>
            </a:r>
          </a:p>
          <a:p>
            <a:pPr lvl="1" eaLnBrk="1" hangingPunct="1">
              <a:defRPr/>
            </a:pPr>
            <a:r>
              <a:rPr lang="en-US" sz="1600" b="1" dirty="0" smtClean="0"/>
              <a:t>&lt;h6&gt; and &lt;/h6&gt; level six</a:t>
            </a:r>
          </a:p>
          <a:p>
            <a:pPr lvl="1" eaLnBrk="1" hangingPunct="1">
              <a:defRPr/>
            </a:pPr>
            <a:r>
              <a:rPr lang="en-US" dirty="0" smtClean="0"/>
              <a:t>Headings display content on a new line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18275" y="3311525"/>
            <a:ext cx="2514600" cy="175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headings are bold and get less “strong” (smaller and perhaps not so bold) as the level number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Format Versus </a:t>
            </a:r>
            <a:br>
              <a:rPr lang="en-US" smtClean="0"/>
            </a:br>
            <a:r>
              <a:rPr lang="en-US" smtClean="0"/>
              <a:t>Display Format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source code tells the browser how to produce the formatted page based on the </a:t>
            </a:r>
            <a:r>
              <a:rPr lang="en-US" i="1" smtClean="0"/>
              <a:t>meanings of the tags</a:t>
            </a:r>
          </a:p>
          <a:p>
            <a:pPr eaLnBrk="1" hangingPunct="1"/>
            <a:r>
              <a:rPr lang="en-US" smtClean="0"/>
              <a:t>The source’s form is unimportant</a:t>
            </a:r>
          </a:p>
          <a:p>
            <a:pPr eaLnBrk="1" hangingPunct="1"/>
            <a:r>
              <a:rPr lang="en-US" smtClean="0"/>
              <a:t>HTML is written in a structured format to make it easier for people to understand</a:t>
            </a:r>
          </a:p>
          <a:p>
            <a:pPr eaLnBrk="1" hangingPunct="1"/>
            <a:r>
              <a:rPr lang="en-US" smtClean="0"/>
              <a:t>Indenting is frequently used to emphasize the tags’ meanings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Spaces that have been inserted for readability are called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white space</a:t>
            </a:r>
          </a:p>
          <a:p>
            <a:pPr eaLnBrk="1" hangingPunct="1">
              <a:defRPr/>
            </a:pPr>
            <a:r>
              <a:rPr lang="en-US" dirty="0" smtClean="0"/>
              <a:t>White space is created with spaces, tabs, and new lines (return or enter)</a:t>
            </a:r>
          </a:p>
          <a:p>
            <a:pPr eaLnBrk="1" hangingPunct="1">
              <a:defRPr/>
            </a:pPr>
            <a:r>
              <a:rPr lang="en-US" dirty="0" smtClean="0"/>
              <a:t>HTML ignores white space</a:t>
            </a:r>
          </a:p>
          <a:p>
            <a:pPr eaLnBrk="1" hangingPunct="1">
              <a:defRPr/>
            </a:pPr>
            <a:r>
              <a:rPr lang="en-US" dirty="0" smtClean="0"/>
              <a:t>The browser turns a </a:t>
            </a:r>
            <a:r>
              <a:rPr lang="en-US" b="1" i="1" dirty="0" smtClean="0"/>
              <a:t>sequence</a:t>
            </a:r>
            <a:r>
              <a:rPr lang="en-US" dirty="0" smtClean="0"/>
              <a:t> of white space characters into a </a:t>
            </a:r>
            <a:r>
              <a:rPr lang="en-US" b="1" i="1" dirty="0" smtClean="0"/>
              <a:t>single</a:t>
            </a:r>
            <a:r>
              <a:rPr lang="en-US" dirty="0" smtClean="0"/>
              <a:t> space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only white space exception is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preformatted</a:t>
            </a:r>
            <a:r>
              <a:rPr lang="en-US" b="1" dirty="0" smtClean="0"/>
              <a:t> </a:t>
            </a:r>
            <a:r>
              <a:rPr lang="en-US" dirty="0" smtClean="0"/>
              <a:t>information contained within &lt;pre&gt; and &lt;/pre&gt;</a:t>
            </a:r>
          </a:p>
          <a:p>
            <a:pPr eaLnBrk="1" hangingPunct="1">
              <a:defRPr/>
            </a:pPr>
            <a:r>
              <a:rPr lang="en-US" dirty="0" smtClean="0"/>
              <a:t>This information is displayed as it appears</a:t>
            </a:r>
          </a:p>
          <a:p>
            <a:pPr eaLnBrk="1" hangingPunct="1">
              <a:defRPr/>
            </a:pPr>
            <a:r>
              <a:rPr lang="en-US" dirty="0" smtClean="0"/>
              <a:t>The width of a line of text is determined by the width of the browser window</a:t>
            </a:r>
          </a:p>
          <a:p>
            <a:pPr lvl="1" eaLnBrk="1" hangingPunct="1">
              <a:defRPr/>
            </a:pPr>
            <a:r>
              <a:rPr lang="en-US" dirty="0" smtClean="0"/>
              <a:t>A narrower or wider browser window makes the lines break in different places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Pages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Web pages are created, stored, and sent in encoded form</a:t>
            </a:r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browser </a:t>
            </a:r>
            <a:r>
              <a:rPr lang="en-US" dirty="0" smtClean="0"/>
              <a:t>converts them to what we see on the screen</a:t>
            </a:r>
          </a:p>
          <a:p>
            <a:pPr eaLnBrk="1" hangingPunct="1">
              <a:defRPr/>
            </a:pPr>
            <a:r>
              <a:rPr lang="en-US" dirty="0" smtClean="0"/>
              <a:t>Hypertext Markup Language (HTML) is the main language used to define how a Web page should look</a:t>
            </a:r>
          </a:p>
          <a:p>
            <a:pPr eaLnBrk="1" hangingPunct="1">
              <a:defRPr/>
            </a:pPr>
            <a:r>
              <a:rPr lang="en-US" dirty="0" smtClean="0"/>
              <a:t>Features like background color, font, and layout are specified in HTML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Space</a:t>
            </a:r>
          </a:p>
        </p:txBody>
      </p:sp>
      <p:sp>
        <p:nvSpPr>
          <p:cNvPr id="4301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smtClean="0"/>
              <a:t>&lt;p&gt; &lt;b&gt;Xeno’s Paradox: &lt;/b&gt;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Achilles and a turtle were to run a race. Achilles could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run twice as fast as the turtle. The turtle,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being a slower runner,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got a 10 meter head start, whereupon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Achilles started and ran the 10 meter distance. At that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moment the turtle was 5 meters farther. When Achilles had run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that distance the turtle had gone another 2.5 meters,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and so forth. Paradoxically, the turtle always remained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ahead. &lt;/p&gt;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124200"/>
            <a:ext cx="4038600" cy="1477963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Escape Symbol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if the Web page had to show a math relationship:  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0&lt;p&gt;r</a:t>
            </a:r>
          </a:p>
          <a:p>
            <a:pPr eaLnBrk="1" hangingPunct="1">
              <a:defRPr/>
            </a:pPr>
            <a:r>
              <a:rPr lang="en-US" dirty="0" smtClean="0"/>
              <a:t>The browser might misinterpret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&lt;p&gt;</a:t>
            </a:r>
            <a:r>
              <a:rPr lang="en-US" dirty="0" smtClean="0"/>
              <a:t> as a paragraph tag</a:t>
            </a:r>
          </a:p>
          <a:p>
            <a:pPr eaLnBrk="1" hangingPunct="1">
              <a:defRPr/>
            </a:pPr>
            <a:r>
              <a:rPr lang="en-US" dirty="0" smtClean="0"/>
              <a:t>Using angle brackets as </a:t>
            </a:r>
            <a:br>
              <a:rPr lang="en-US" dirty="0" smtClean="0"/>
            </a:br>
            <a:r>
              <a:rPr lang="en-US" dirty="0" smtClean="0"/>
              <a:t>text is prohibited</a:t>
            </a:r>
          </a:p>
          <a:p>
            <a:pPr eaLnBrk="1" hangingPunct="1">
              <a:defRPr/>
            </a:pPr>
            <a:r>
              <a:rPr lang="en-US" dirty="0" smtClean="0"/>
              <a:t>To show angle brackets, use an escape symbol (&amp;), followed by an abbreviation, followed by a semicolon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65825" y="3402013"/>
            <a:ext cx="2805113" cy="1295400"/>
          </a:xfrm>
          <a:ln>
            <a:solidFill>
              <a:schemeClr val="accent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75" y="1403350"/>
            <a:ext cx="6775450" cy="40513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Accent Marks in HTML</a:t>
            </a:r>
          </a:p>
        </p:txBody>
      </p:sp>
      <p:sp>
        <p:nvSpPr>
          <p:cNvPr id="460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Letters with accent marks also use the escape symbol</a:t>
            </a:r>
          </a:p>
          <a:p>
            <a:pPr eaLnBrk="1" hangingPunct="1"/>
            <a:r>
              <a:rPr lang="en-US" smtClean="0"/>
              <a:t>General form is:</a:t>
            </a:r>
          </a:p>
          <a:p>
            <a:pPr lvl="1" eaLnBrk="1" hangingPunct="1"/>
            <a:r>
              <a:rPr lang="en-US" smtClean="0"/>
              <a:t>ampersand, followed by the letter,</a:t>
            </a:r>
            <a:br>
              <a:rPr lang="en-US" smtClean="0"/>
            </a:br>
            <a:r>
              <a:rPr lang="en-US" smtClean="0"/>
              <a:t>followed by the name of the accent mark, followed by a semicolon</a:t>
            </a:r>
          </a:p>
          <a:p>
            <a:pPr eaLnBrk="1" hangingPunct="1"/>
            <a:r>
              <a:rPr lang="en-US" smtClean="0"/>
              <a:t>The case of the letter is important!</a:t>
            </a:r>
          </a:p>
          <a:p>
            <a:pPr lvl="1" eaLnBrk="1" hangingPunct="1"/>
            <a:r>
              <a:rPr lang="en-US" smtClean="0"/>
              <a:t>&amp;eacute; displays as é</a:t>
            </a:r>
          </a:p>
          <a:p>
            <a:pPr lvl="1" eaLnBrk="1" hangingPunct="1"/>
            <a:r>
              <a:rPr lang="en-US" smtClean="0"/>
              <a:t>&amp;Egrave; displays as 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873250"/>
            <a:ext cx="6819900" cy="31115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60378" b="29314"/>
          <a:stretch>
            <a:fillRect/>
          </a:stretch>
        </p:blipFill>
        <p:spPr>
          <a:xfrm>
            <a:off x="885825" y="1973263"/>
            <a:ext cx="3181350" cy="3779837"/>
          </a:xfrm>
        </p:spPr>
      </p:pic>
      <p:sp>
        <p:nvSpPr>
          <p:cNvPr id="48131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Notice the following:</a:t>
            </a:r>
          </a:p>
          <a:p>
            <a:pPr lvl="1" eaLnBrk="1" hangingPunct="1"/>
            <a:r>
              <a:rPr lang="en-US" sz="2000" smtClean="0"/>
              <a:t>The title is shown on the title bar of the browser window</a:t>
            </a:r>
          </a:p>
          <a:p>
            <a:pPr lvl="1" eaLnBrk="1" hangingPunct="1"/>
            <a:r>
              <a:rPr lang="en-US" sz="2000" smtClean="0"/>
              <a:t>The statement of Russell’s Paradox is in bold</a:t>
            </a:r>
          </a:p>
          <a:p>
            <a:pPr lvl="1" eaLnBrk="1" hangingPunct="1"/>
            <a:r>
              <a:rPr lang="en-US" sz="2000" smtClean="0"/>
              <a:t>The HTML source paragraphs are indented more than the &lt;h2&gt; heading lines to make them more readable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</a:t>
            </a: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60378" b="29314"/>
          <a:stretch>
            <a:fillRect/>
          </a:stretch>
        </p:blipFill>
        <p:spPr>
          <a:xfrm>
            <a:off x="885825" y="1973263"/>
            <a:ext cx="3181350" cy="3779837"/>
          </a:xfrm>
        </p:spPr>
      </p:pic>
      <p:sp>
        <p:nvSpPr>
          <p:cNvPr id="49155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Notice the following:</a:t>
            </a:r>
          </a:p>
          <a:p>
            <a:pPr lvl="1" eaLnBrk="1" hangingPunct="1"/>
            <a:r>
              <a:rPr lang="en-US" sz="2000" smtClean="0"/>
              <a:t>The line between the two paragraphs crosses the width of the browser window</a:t>
            </a:r>
          </a:p>
          <a:p>
            <a:pPr lvl="1" eaLnBrk="1" hangingPunct="1"/>
            <a:r>
              <a:rPr lang="en-US" sz="2000" smtClean="0"/>
              <a:t>An acute accent is used in Magritte’s first name</a:t>
            </a:r>
          </a:p>
          <a:p>
            <a:pPr lvl="1" eaLnBrk="1" hangingPunct="1"/>
            <a:r>
              <a:rPr lang="en-US" sz="2000" smtClean="0"/>
              <a:t>The French phrase from the painting is in italics</a:t>
            </a:r>
          </a:p>
          <a:p>
            <a:pPr lvl="1" eaLnBrk="1" hangingPunct="1"/>
            <a:r>
              <a:rPr lang="en-US" sz="2000" smtClean="0"/>
              <a:t>The word </a:t>
            </a:r>
            <a:r>
              <a:rPr lang="en-US" sz="2000" i="1" smtClean="0"/>
              <a:t>picture </a:t>
            </a:r>
            <a:r>
              <a:rPr lang="en-US" sz="2000" smtClean="0"/>
              <a:t>is in italics for emphasis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200150"/>
            <a:ext cx="6692900" cy="44577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Compose and Check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often Web pages are created all at once—both content and form</a:t>
            </a:r>
          </a:p>
          <a:p>
            <a:pPr eaLnBrk="1" hangingPunct="1"/>
            <a:r>
              <a:rPr lang="en-US" smtClean="0"/>
              <a:t>It is smart to check your typing and your tagging often</a:t>
            </a:r>
          </a:p>
          <a:p>
            <a:pPr lvl="1" eaLnBrk="1" hangingPunct="1"/>
            <a:r>
              <a:rPr lang="en-US" smtClean="0"/>
              <a:t>Assume a page is okay </a:t>
            </a:r>
          </a:p>
          <a:p>
            <a:pPr lvl="1" eaLnBrk="1" hangingPunct="1"/>
            <a:r>
              <a:rPr lang="en-US" smtClean="0"/>
              <a:t>Add a few more tags, then the page is wrong</a:t>
            </a:r>
          </a:p>
          <a:p>
            <a:pPr lvl="1" eaLnBrk="1" hangingPunct="1"/>
            <a:r>
              <a:rPr lang="en-US" smtClean="0"/>
              <a:t>It must be the last tags added that have the error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Compose and Check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productive way to work is to keep two windows open: </a:t>
            </a:r>
          </a:p>
          <a:p>
            <a:pPr lvl="1" eaLnBrk="1" hangingPunct="1"/>
            <a:r>
              <a:rPr lang="en-US" smtClean="0"/>
              <a:t>your text editor</a:t>
            </a:r>
          </a:p>
          <a:p>
            <a:pPr lvl="1" eaLnBrk="1" hangingPunct="1"/>
            <a:r>
              <a:rPr lang="en-US" smtClean="0"/>
              <a:t>your browser</a:t>
            </a:r>
          </a:p>
          <a:p>
            <a:pPr eaLnBrk="1" hangingPunct="1"/>
            <a:r>
              <a:rPr lang="en-US" smtClean="0"/>
              <a:t>After writing a few HTML formatting tags, save the file</a:t>
            </a:r>
          </a:p>
          <a:p>
            <a:pPr eaLnBrk="1" hangingPunct="1"/>
            <a:r>
              <a:rPr lang="en-US" smtClean="0"/>
              <a:t>Check the result in the browser by a Reload or Refresh of the source</a:t>
            </a:r>
          </a:p>
          <a:p>
            <a:pPr eaLnBrk="1" hangingPunct="1"/>
            <a:r>
              <a:rPr lang="en-US" smtClean="0"/>
              <a:t>Repeat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Up with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words on a Web page are embellished by hidden formatting &lt;tags&gt; </a:t>
            </a:r>
          </a:p>
          <a:p>
            <a:pPr eaLnBrk="1" hangingPunct="1">
              <a:defRPr/>
            </a:pPr>
            <a:r>
              <a:rPr lang="en-US" dirty="0" smtClean="0"/>
              <a:t>We use the XHTML or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Extensible Hypertext Markup Language</a:t>
            </a:r>
          </a:p>
          <a:p>
            <a:pPr eaLnBrk="1" hangingPunct="1">
              <a:defRPr/>
            </a:pPr>
            <a:r>
              <a:rPr lang="en-US" dirty="0" smtClean="0"/>
              <a:t>XHTML tags are also HTML tags, but not vice versa</a:t>
            </a:r>
          </a:p>
          <a:p>
            <a:pPr eaLnBrk="1" hangingPunct="1">
              <a:defRPr/>
            </a:pPr>
            <a:r>
              <a:rPr lang="en-US" dirty="0" smtClean="0"/>
              <a:t>There are some parts of the original HTML that are not part of XHTML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Markup Validation Service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limit the mistakes you make is to have it automatically validated</a:t>
            </a:r>
          </a:p>
          <a:p>
            <a:pPr eaLnBrk="1" hangingPunct="1"/>
            <a:r>
              <a:rPr lang="en-US" smtClean="0"/>
              <a:t>This service checks to make sure your XHTML is correct</a:t>
            </a:r>
          </a:p>
          <a:p>
            <a:pPr eaLnBrk="1" hangingPunct="1"/>
            <a:r>
              <a:rPr lang="en-US" smtClean="0"/>
              <a:t>If it is wrong, the service tells you where the mistakes are and what’s not proper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1978025"/>
            <a:ext cx="6305550" cy="29019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Extra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 benefit from the automatic checking service, you need to add three more lines to the starterPage.html</a:t>
            </a:r>
          </a:p>
          <a:p>
            <a:pPr eaLnBrk="1" hangingPunct="1">
              <a:defRPr/>
            </a:pPr>
            <a:r>
              <a:rPr lang="en-US" dirty="0" smtClean="0"/>
              <a:t>These lines are not required for the file to be a proper XHTML page, but they are needed by the checking service</a:t>
            </a:r>
          </a:p>
          <a:p>
            <a:pPr eaLnBrk="1" hangingPunct="1">
              <a:defRPr/>
            </a:pPr>
            <a:r>
              <a:rPr lang="en-US" dirty="0" smtClean="0"/>
              <a:t>Before the &lt;html . . . &gt; tag, add the lines:</a:t>
            </a:r>
            <a:br>
              <a:rPr lang="en-US" dirty="0" smtClean="0"/>
            </a:br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</a:rPr>
              <a:t>&lt;!DOCTYPE html PUBLIC "-//W3C//DTD XHTML 1.0 Strict//EN“</a:t>
            </a:r>
            <a:br>
              <a:rPr lang="en-US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</a:rPr>
              <a:t>"http://www.w3.org/TR/xhtml1/DTD/xhtml1-strict.dtd"&gt;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Extra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other line that we need to add is</a:t>
            </a:r>
            <a:br>
              <a:rPr lang="en-US" dirty="0" smtClean="0"/>
            </a:b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&lt;meta http-equiv="Content-Type" content="text/html; charset=utf-8"/&gt;</a:t>
            </a:r>
            <a:b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dirty="0" smtClean="0"/>
              <a:t>between &lt;head&gt; and &lt;title&gt; </a:t>
            </a:r>
          </a:p>
          <a:p>
            <a:pPr eaLnBrk="1" hangingPunct="1">
              <a:defRPr/>
            </a:pPr>
            <a:r>
              <a:rPr lang="en-US" dirty="0" smtClean="0"/>
              <a:t>This code specifies that the character encoding for the Web page will be UTF-8, or Unicode Translation Format for bytes</a:t>
            </a:r>
          </a:p>
          <a:p>
            <a:pPr eaLnBrk="1" hangingPunct="1">
              <a:defRPr/>
            </a:pPr>
            <a:r>
              <a:rPr lang="en-US" dirty="0" smtClean="0"/>
              <a:t>This Unicode representation will be explained in Chapter 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My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With the three lines added, the validation service is ready to be used</a:t>
            </a:r>
          </a:p>
          <a:p>
            <a:pPr eaLnBrk="1" hangingPunct="1">
              <a:defRPr/>
            </a:pPr>
            <a:r>
              <a:rPr lang="en-US" dirty="0" smtClean="0"/>
              <a:t>Normally, validation doesn’t happen until the HTML page is finished and stable</a:t>
            </a:r>
          </a:p>
          <a:p>
            <a:pPr eaLnBrk="1" hangingPunct="1">
              <a:defRPr/>
            </a:pPr>
            <a:r>
              <a:rPr lang="en-US" dirty="0" smtClean="0"/>
              <a:t>During “compose and check,” the validation occurs at a “stopping place” </a:t>
            </a:r>
          </a:p>
          <a:p>
            <a:pPr eaLnBrk="1" hangingPunct="1">
              <a:defRPr/>
            </a:pPr>
            <a:r>
              <a:rPr lang="en-US" dirty="0" smtClean="0"/>
              <a:t>To validate go to the W3C Markup Validation Service at:</a:t>
            </a:r>
            <a:br>
              <a:rPr lang="en-US" dirty="0" smtClean="0"/>
            </a:b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validator.w3.org/#validate_by_upload</a:t>
            </a:r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1228725"/>
            <a:ext cx="6311900" cy="44005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My Work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 </a:t>
            </a:r>
            <a:r>
              <a:rPr lang="en-US" b="1" i="1" smtClean="0">
                <a:solidFill>
                  <a:srgbClr val="00B050"/>
                </a:solidFill>
              </a:rPr>
              <a:t>green</a:t>
            </a:r>
            <a:r>
              <a:rPr lang="en-US" smtClean="0"/>
              <a:t> banner comes back:</a:t>
            </a:r>
            <a:br>
              <a:rPr lang="en-US" smtClean="0"/>
            </a:br>
            <a:r>
              <a:rPr lang="en-US" smtClean="0"/>
              <a:t>the NHTML checks out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If a </a:t>
            </a:r>
            <a:r>
              <a:rPr lang="en-US" b="1" i="1" smtClean="0">
                <a:solidFill>
                  <a:srgbClr val="FF0000"/>
                </a:solidFill>
              </a:rPr>
              <a:t>red</a:t>
            </a:r>
            <a:r>
              <a:rPr lang="en-US" smtClean="0"/>
              <a:t> banner comes back, it will have a list of errors with it and an explanation of what’s wrong.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It’s common to have a lot of errors at the start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Links with Anchor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Two Sides of a Link, making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hyperlinks</a:t>
            </a:r>
          </a:p>
          <a:p>
            <a:pPr eaLnBrk="1" hangingPunct="1">
              <a:defRPr/>
            </a:pPr>
            <a:r>
              <a:rPr lang="en-US" dirty="0" smtClean="0"/>
              <a:t>When a user clicks a hyperlink, the browser loads a new Web page</a:t>
            </a:r>
          </a:p>
          <a:p>
            <a:pPr eaLnBrk="1" hangingPunct="1">
              <a:defRPr/>
            </a:pPr>
            <a:r>
              <a:rPr lang="en-US" dirty="0" smtClean="0"/>
              <a:t>There are two parts to a hyperlink: </a:t>
            </a:r>
          </a:p>
          <a:p>
            <a:pPr lvl="1" eaLnBrk="1" hangingPunct="1">
              <a:defRPr/>
            </a:pPr>
            <a:r>
              <a:rPr lang="en-US" dirty="0" smtClean="0"/>
              <a:t>the highlighted text in the current document, which is called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anchor text</a:t>
            </a:r>
          </a:p>
          <a:p>
            <a:pPr lvl="1" eaLnBrk="1" hangingPunct="1">
              <a:defRPr/>
            </a:pPr>
            <a:r>
              <a:rPr lang="en-US" dirty="0" smtClean="0"/>
              <a:t>the address of the other Web page,</a:t>
            </a:r>
            <a:br>
              <a:rPr lang="en-US" dirty="0" smtClean="0"/>
            </a:br>
            <a:r>
              <a:rPr lang="en-US" dirty="0" smtClean="0"/>
              <a:t>called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hyperlink reference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Links with Anchor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Both parts of the hyperlink are specified in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anchor tag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sz="2400" dirty="0" smtClean="0"/>
              <a:t>Begin with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&lt;a</a:t>
            </a:r>
            <a:r>
              <a:rPr lang="en-US" sz="2400" dirty="0" smtClean="0"/>
              <a:t> and make sure there’s a space after the 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US" sz="2400" dirty="0" smtClean="0"/>
              <a:t> but not before it. 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US" sz="2400" dirty="0" smtClean="0"/>
              <a:t> is for anchor.</a:t>
            </a:r>
          </a:p>
          <a:p>
            <a:pPr lvl="1" eaLnBrk="1" hangingPunct="1">
              <a:defRPr/>
            </a:pPr>
            <a:r>
              <a:rPr lang="en-US" sz="2400" dirty="0" smtClean="0"/>
              <a:t>Give the hyperlink reference using the href attribute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href="filename", </a:t>
            </a:r>
            <a:r>
              <a:rPr lang="en-US" sz="2400" dirty="0" smtClean="0"/>
              <a:t>making sure to include the double quotes.</a:t>
            </a:r>
          </a:p>
          <a:p>
            <a:pPr lvl="1" eaLnBrk="1" hangingPunct="1">
              <a:defRPr/>
            </a:pPr>
            <a:r>
              <a:rPr lang="en-US" sz="2400" dirty="0" smtClean="0"/>
              <a:t>Close the anchor tag with the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&gt;</a:t>
            </a:r>
            <a:r>
              <a:rPr lang="en-US" sz="2400" dirty="0" smtClean="0"/>
              <a:t> symbol.</a:t>
            </a:r>
          </a:p>
          <a:p>
            <a:pPr lvl="1" eaLnBrk="1" hangingPunct="1">
              <a:defRPr/>
            </a:pPr>
            <a:r>
              <a:rPr lang="en-US" sz="2400" dirty="0" smtClean="0"/>
              <a:t>Give the anchor text, which will be highlighted when it is displayed by the browser.</a:t>
            </a:r>
          </a:p>
          <a:p>
            <a:pPr lvl="1" eaLnBrk="1" hangingPunct="1">
              <a:defRPr/>
            </a:pPr>
            <a:r>
              <a:rPr lang="en-US" sz="2400" dirty="0" smtClean="0"/>
              <a:t>End the hyperlink with the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&lt;/a&gt;</a:t>
            </a:r>
            <a:r>
              <a:rPr lang="en-US" sz="2400" dirty="0" smtClean="0"/>
              <a:t> tag.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00975" cy="942975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4316413" y="2895600"/>
            <a:ext cx="484187" cy="977900"/>
          </a:xfrm>
          <a:prstGeom prst="downArrow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267200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Bertrand </a:t>
            </a:r>
            <a:r>
              <a:rPr lang="en-US" b="1" u="sng" dirty="0">
                <a:solidFill>
                  <a:schemeClr val="accent1">
                    <a:lumMod val="25000"/>
                  </a:schemeClr>
                </a:solidFill>
              </a:rPr>
              <a:t>Russell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with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Tags are words or abbreviations enclosed in angle brackets, &lt; and &gt;</a:t>
            </a:r>
          </a:p>
          <a:p>
            <a:pPr eaLnBrk="1" hangingPunct="1">
              <a:defRPr/>
            </a:pPr>
            <a:r>
              <a:rPr lang="en-US" dirty="0" smtClean="0"/>
              <a:t>Many tags come in pairs</a:t>
            </a:r>
          </a:p>
          <a:p>
            <a:pPr eaLnBrk="1" hangingPunct="1">
              <a:defRPr/>
            </a:pPr>
            <a:r>
              <a:rPr lang="en-US" dirty="0" smtClean="0"/>
              <a:t>The second of the pair comes with a slash: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&lt;title&gt; </a:t>
            </a:r>
            <a:r>
              <a:rPr lang="en-US" dirty="0" smtClean="0"/>
              <a:t>Fluency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&lt;/title&gt;</a:t>
            </a:r>
          </a:p>
          <a:p>
            <a:pPr eaLnBrk="1" hangingPunct="1">
              <a:defRPr/>
            </a:pPr>
            <a:r>
              <a:rPr lang="en-US" dirty="0" smtClean="0"/>
              <a:t>In XHTML, the tags </a:t>
            </a:r>
            <a:r>
              <a:rPr lang="en-US" i="1" dirty="0" smtClean="0"/>
              <a:t>must</a:t>
            </a:r>
            <a:r>
              <a:rPr lang="en-US" dirty="0" smtClean="0"/>
              <a:t> be lowercase</a:t>
            </a:r>
            <a:br>
              <a:rPr lang="en-US" dirty="0" smtClean="0"/>
            </a:br>
            <a:r>
              <a:rPr lang="en-US" dirty="0" smtClean="0"/>
              <a:t>&lt;TITLE&gt;, &lt;Title&gt;, and &lt;tITle&gt; are </a:t>
            </a:r>
            <a:r>
              <a:rPr lang="en-US" i="1" dirty="0" smtClean="0"/>
              <a:t>illegal</a:t>
            </a:r>
          </a:p>
          <a:p>
            <a:pPr eaLnBrk="1" hangingPunct="1">
              <a:defRPr/>
            </a:pPr>
            <a:r>
              <a:rPr lang="en-US" dirty="0" smtClean="0"/>
              <a:t>The tag pair surrounds the text to be formatted like parentheses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Absolute Pathnames (URLs)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these anchor tags, the hyperlink reference is an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entire</a:t>
            </a:r>
            <a:r>
              <a:rPr lang="en-US" dirty="0" smtClean="0"/>
              <a:t> URL</a:t>
            </a:r>
          </a:p>
          <a:p>
            <a:pPr lvl="1" eaLnBrk="1" hangingPunct="1">
              <a:defRPr/>
            </a:pPr>
            <a:r>
              <a:rPr lang="en-US" dirty="0" smtClean="0"/>
              <a:t>The Web browser needs to know how/where to find the page</a:t>
            </a:r>
          </a:p>
          <a:p>
            <a:pPr eaLnBrk="1" hangingPunct="1">
              <a:defRPr/>
            </a:pPr>
            <a:r>
              <a:rPr lang="en-US" dirty="0" smtClean="0"/>
              <a:t>A URL is made from:</a:t>
            </a:r>
          </a:p>
          <a:p>
            <a:pPr lvl="1" eaLnBrk="1" hangingPunct="1">
              <a:defRPr/>
            </a:pPr>
            <a:r>
              <a:rPr lang="en-US" dirty="0" smtClean="0"/>
              <a:t>a protocol specification,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http://</a:t>
            </a:r>
          </a:p>
          <a:p>
            <a:pPr lvl="1" eaLnBrk="1" hangingPunct="1">
              <a:defRPr/>
            </a:pPr>
            <a:r>
              <a:rPr lang="en-US" dirty="0" smtClean="0"/>
              <a:t>a domain or IP address,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www.bioz.com</a:t>
            </a:r>
          </a:p>
          <a:p>
            <a:pPr lvl="1" eaLnBrk="1" hangingPunct="1">
              <a:defRPr/>
            </a:pPr>
            <a:r>
              <a:rPr lang="en-US" dirty="0" smtClean="0"/>
              <a:t>a path to the file,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/bios/sci/russell.html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with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&lt;title&gt;Serena Williams&lt;/title&gt;</a:t>
            </a:r>
          </a:p>
          <a:p>
            <a:pPr eaLnBrk="1" hangingPunct="1">
              <a:defRPr/>
            </a:pPr>
            <a:r>
              <a:rPr lang="en-US" dirty="0" smtClean="0"/>
              <a:t>These tags can be read as “this is where the title starts” and “this is where the title ends”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&lt;title&gt; </a:t>
            </a:r>
            <a:r>
              <a:rPr lang="en-US" dirty="0" smtClean="0"/>
              <a:t>is referred to as the start or open tag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&lt;/title&gt; </a:t>
            </a:r>
            <a:r>
              <a:rPr lang="en-US" dirty="0" smtClean="0"/>
              <a:t>is the end or close tag</a:t>
            </a:r>
          </a:p>
          <a:p>
            <a:pPr eaLnBrk="1" hangingPunct="1">
              <a:defRPr/>
            </a:pPr>
            <a:r>
              <a:rPr lang="en-US" dirty="0" smtClean="0"/>
              <a:t>The title appears on the title bar of the browser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Tags for Bold and Italic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HTML has tags:</a:t>
            </a:r>
          </a:p>
          <a:p>
            <a:pPr lvl="1" eaLnBrk="1" hangingPunct="1"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bold</a:t>
            </a:r>
            <a:r>
              <a:rPr lang="en-US" dirty="0" smtClean="0"/>
              <a:t> text,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&lt;b&gt;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&lt;/b&gt;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for </a:t>
            </a:r>
            <a:r>
              <a:rPr lang="en-US" i="1" dirty="0" smtClean="0">
                <a:solidFill>
                  <a:schemeClr val="accent1">
                    <a:lumMod val="25000"/>
                  </a:schemeClr>
                </a:solidFill>
              </a:rPr>
              <a:t>italic</a:t>
            </a:r>
            <a:r>
              <a:rPr lang="en-US" dirty="0" smtClean="0"/>
              <a:t> text,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&lt;i&gt;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&lt;/i&gt;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for paragraphs,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&lt;p&gt;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&lt;/p&gt;</a:t>
            </a:r>
          </a:p>
          <a:p>
            <a:pPr eaLnBrk="1" hangingPunct="1">
              <a:defRPr/>
            </a:pPr>
            <a:r>
              <a:rPr lang="en-US" dirty="0" smtClean="0"/>
              <a:t>More than one kind of formatting can be used at a time:</a:t>
            </a:r>
            <a:br>
              <a:rPr lang="en-US" dirty="0" smtClean="0"/>
            </a:br>
            <a:r>
              <a:rPr lang="it-IT" dirty="0" smtClean="0"/>
              <a:t>&lt;p&gt;&lt;b&gt;&lt;i&gt;Veni, Vidi, Vici!&lt;/i&gt;&lt;/b&gt;&lt;/p&gt;</a:t>
            </a:r>
            <a:br>
              <a:rPr lang="it-IT" dirty="0" smtClean="0"/>
            </a:br>
            <a:r>
              <a:rPr lang="en-US" dirty="0" smtClean="0"/>
              <a:t>produces</a:t>
            </a:r>
            <a:br>
              <a:rPr lang="en-US" dirty="0" smtClean="0"/>
            </a:br>
            <a:r>
              <a:rPr lang="en-US" b="1" i="1" dirty="0" smtClean="0"/>
              <a:t>Veni, Vidi, Vici!</a:t>
            </a:r>
            <a:endParaRPr lang="en-US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Tags for Bold and Italic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doesn’t matter in which order you </a:t>
            </a:r>
            <a:r>
              <a:rPr lang="en-US" i="1" smtClean="0"/>
              <a:t>start </a:t>
            </a:r>
            <a:r>
              <a:rPr lang="en-US" smtClean="0"/>
              <a:t>the tags: </a:t>
            </a:r>
            <a:r>
              <a:rPr lang="en-US" i="1" smtClean="0"/>
              <a:t>italic</a:t>
            </a:r>
            <a:r>
              <a:rPr lang="en-US" smtClean="0"/>
              <a:t> follows </a:t>
            </a:r>
            <a:r>
              <a:rPr lang="en-US" b="1" smtClean="0"/>
              <a:t>bold</a:t>
            </a:r>
            <a:r>
              <a:rPr lang="en-US" smtClean="0"/>
              <a:t>, or </a:t>
            </a:r>
            <a:r>
              <a:rPr lang="en-US" b="1" smtClean="0"/>
              <a:t>bold</a:t>
            </a:r>
            <a:r>
              <a:rPr lang="en-US" smtClean="0"/>
              <a:t> follows </a:t>
            </a:r>
            <a:r>
              <a:rPr lang="en-US" i="1" smtClean="0"/>
              <a:t>italic</a:t>
            </a:r>
          </a:p>
          <a:p>
            <a:pPr eaLnBrk="1" hangingPunct="1"/>
            <a:r>
              <a:rPr lang="en-US" smtClean="0"/>
              <a:t>You get the same result</a:t>
            </a:r>
          </a:p>
          <a:p>
            <a:pPr eaLnBrk="1" hangingPunct="1"/>
            <a:r>
              <a:rPr lang="en-US" smtClean="0"/>
              <a:t>The rule is to make sure the tags “nest” correctly…they should </a:t>
            </a:r>
            <a:r>
              <a:rPr lang="en-US" i="1" smtClean="0"/>
              <a:t>mirror</a:t>
            </a:r>
            <a:r>
              <a:rPr lang="en-US" smtClean="0"/>
              <a:t> each other</a:t>
            </a:r>
          </a:p>
          <a:p>
            <a:pPr eaLnBrk="1" hangingPunct="1"/>
            <a:r>
              <a:rPr lang="en-US" smtClean="0"/>
              <a:t>All the tags between a starting tag and its ending tag should be matched</a:t>
            </a:r>
            <a:endParaRPr lang="en-US" b="1" i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Singleton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few tags are not paired</a:t>
            </a:r>
          </a:p>
          <a:p>
            <a:pPr eaLnBrk="1" hangingPunct="1">
              <a:defRPr/>
            </a:pPr>
            <a:r>
              <a:rPr lang="en-US" dirty="0" smtClean="0"/>
              <a:t>They do not have a matching ending tag</a:t>
            </a:r>
          </a:p>
          <a:p>
            <a:pPr eaLnBrk="1" hangingPunct="1">
              <a:defRPr/>
            </a:pPr>
            <a:r>
              <a:rPr lang="en-US" dirty="0" smtClean="0"/>
              <a:t>For those tags, the closing angle bracket &gt; of the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singleton tag</a:t>
            </a:r>
            <a:r>
              <a:rPr lang="en-US" b="1" dirty="0" smtClean="0"/>
              <a:t> </a:t>
            </a:r>
            <a:r>
              <a:rPr lang="en-US" dirty="0" smtClean="0"/>
              <a:t>is replaced by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/&gt;</a:t>
            </a:r>
          </a:p>
          <a:p>
            <a:pPr eaLnBrk="1" hangingPunct="1">
              <a:defRPr/>
            </a:pPr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&lt;hr /&gt; </a:t>
            </a:r>
            <a:r>
              <a:rPr lang="en-US" dirty="0" smtClean="0"/>
              <a:t>produces a horizontal line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&lt;br /&gt;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continues the text to the next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90600" y="4795838"/>
            <a:ext cx="7620000" cy="76200"/>
          </a:xfrm>
          <a:prstGeom prst="line">
            <a:avLst/>
          </a:prstGeom>
          <a:ln w="571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1882</Words>
  <Application>Microsoft Office PowerPoint</Application>
  <PresentationFormat>On-screen Show (4:3)</PresentationFormat>
  <Paragraphs>235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PowerPoint Presentation</vt:lpstr>
      <vt:lpstr>Learning Objectives</vt:lpstr>
      <vt:lpstr>Web Pages</vt:lpstr>
      <vt:lpstr>Marking Up with HTML</vt:lpstr>
      <vt:lpstr>Formatting with Tags</vt:lpstr>
      <vt:lpstr>Formatting with Tags</vt:lpstr>
      <vt:lpstr>Tags for Bold and Italic</vt:lpstr>
      <vt:lpstr>Tags for Bold and Italic</vt:lpstr>
      <vt:lpstr>Singleton Tags</vt:lpstr>
      <vt:lpstr>More Formatting Tags</vt:lpstr>
      <vt:lpstr>PowerPoint Presentation</vt:lpstr>
      <vt:lpstr>Required Tags</vt:lpstr>
      <vt:lpstr>PowerPoint Presentation</vt:lpstr>
      <vt:lpstr>Required Tags</vt:lpstr>
      <vt:lpstr>Required Tags</vt:lpstr>
      <vt:lpstr>Required Tags</vt:lpstr>
      <vt:lpstr>Configure Your Computer for  Writing HTML</vt:lpstr>
      <vt:lpstr>Firefox</vt:lpstr>
      <vt:lpstr>Text Editor</vt:lpstr>
      <vt:lpstr>Text Editor</vt:lpstr>
      <vt:lpstr>Text Editor</vt:lpstr>
      <vt:lpstr>Hello, World!</vt:lpstr>
      <vt:lpstr>PowerPoint Presentation</vt:lpstr>
      <vt:lpstr>Open with Double-Click</vt:lpstr>
      <vt:lpstr>Save This Page</vt:lpstr>
      <vt:lpstr>Headings in HTML</vt:lpstr>
      <vt:lpstr>HTML Format Versus  Display Format</vt:lpstr>
      <vt:lpstr>White Space</vt:lpstr>
      <vt:lpstr>White Space</vt:lpstr>
      <vt:lpstr>White Space</vt:lpstr>
      <vt:lpstr>The Escape Symbol</vt:lpstr>
      <vt:lpstr>PowerPoint Presentation</vt:lpstr>
      <vt:lpstr>Accent Marks in HTML</vt:lpstr>
      <vt:lpstr>PowerPoint Presentation</vt:lpstr>
      <vt:lpstr>HTML</vt:lpstr>
      <vt:lpstr>HTML</vt:lpstr>
      <vt:lpstr>PowerPoint Presentation</vt:lpstr>
      <vt:lpstr>Compose and Check</vt:lpstr>
      <vt:lpstr>Compose and Check</vt:lpstr>
      <vt:lpstr>Markup Validation Service</vt:lpstr>
      <vt:lpstr>PowerPoint Presentation</vt:lpstr>
      <vt:lpstr>Add Extra Information</vt:lpstr>
      <vt:lpstr>Add Extra Information</vt:lpstr>
      <vt:lpstr>Check My Work</vt:lpstr>
      <vt:lpstr>PowerPoint Presentation</vt:lpstr>
      <vt:lpstr>Check My Work</vt:lpstr>
      <vt:lpstr>Marking Links with Anchor Tags</vt:lpstr>
      <vt:lpstr>Marking Links with Anchor Tags</vt:lpstr>
      <vt:lpstr>PowerPoint Presentation</vt:lpstr>
      <vt:lpstr>Absolute Pathnames (URLs)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usnidem</dc:creator>
  <cp:lastModifiedBy>bina</cp:lastModifiedBy>
  <cp:revision>126</cp:revision>
  <dcterms:created xsi:type="dcterms:W3CDTF">2012-03-21T18:49:41Z</dcterms:created>
  <dcterms:modified xsi:type="dcterms:W3CDTF">2013-01-18T15:40:37Z</dcterms:modified>
</cp:coreProperties>
</file>