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368" r:id="rId3"/>
    <p:sldId id="369" r:id="rId4"/>
    <p:sldId id="328" r:id="rId5"/>
    <p:sldId id="330" r:id="rId6"/>
    <p:sldId id="331" r:id="rId7"/>
    <p:sldId id="319" r:id="rId8"/>
    <p:sldId id="332" r:id="rId9"/>
    <p:sldId id="320" r:id="rId10"/>
    <p:sldId id="343" r:id="rId11"/>
    <p:sldId id="321" r:id="rId12"/>
    <p:sldId id="344" r:id="rId13"/>
    <p:sldId id="333" r:id="rId14"/>
    <p:sldId id="275" r:id="rId15"/>
    <p:sldId id="336" r:id="rId16"/>
    <p:sldId id="337" r:id="rId17"/>
    <p:sldId id="347" r:id="rId18"/>
    <p:sldId id="348" r:id="rId19"/>
    <p:sldId id="349" r:id="rId20"/>
    <p:sldId id="278" r:id="rId21"/>
    <p:sldId id="338" r:id="rId22"/>
    <p:sldId id="339" r:id="rId23"/>
    <p:sldId id="350" r:id="rId24"/>
    <p:sldId id="279" r:id="rId25"/>
    <p:sldId id="280" r:id="rId26"/>
    <p:sldId id="281" r:id="rId27"/>
    <p:sldId id="340" r:id="rId28"/>
    <p:sldId id="282" r:id="rId29"/>
    <p:sldId id="341" r:id="rId30"/>
    <p:sldId id="283" r:id="rId31"/>
    <p:sldId id="342" r:id="rId32"/>
    <p:sldId id="351" r:id="rId33"/>
    <p:sldId id="277" r:id="rId34"/>
    <p:sldId id="359" r:id="rId35"/>
    <p:sldId id="360" r:id="rId36"/>
    <p:sldId id="361" r:id="rId37"/>
    <p:sldId id="352" r:id="rId38"/>
    <p:sldId id="362" r:id="rId39"/>
    <p:sldId id="289" r:id="rId40"/>
    <p:sldId id="363" r:id="rId41"/>
    <p:sldId id="364" r:id="rId42"/>
    <p:sldId id="26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4.png"/><Relationship Id="rId4" Type="http://schemas.openxmlformats.org/officeDocument/2006/relationships/tags" Target="../tags/tag8.xml"/><Relationship Id="rId9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1828800"/>
            <a:ext cx="9144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entury Gothic" pitchFamily="34" charset="0"/>
                <a:ea typeface="ヒラギノ角ゴ Pro W3" pitchFamily="1" charset="-128"/>
              </a:rPr>
              <a:t>c  h  a  p  t  e  r    #</a:t>
            </a:r>
          </a:p>
        </p:txBody>
      </p:sp>
      <p:sp>
        <p:nvSpPr>
          <p:cNvPr id="4" name="Text Box 7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228600" y="4572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2"/>
                </a:solidFill>
                <a:latin typeface="Century Gothic" pitchFamily="34" charset="0"/>
                <a:ea typeface="ヒラギノ角ゴ Pro W3" pitchFamily="1" charset="-128"/>
              </a:rPr>
              <a:t>Chapter 4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0" y="1143000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b="1" i="1" dirty="0">
                <a:solidFill>
                  <a:srgbClr val="5895EE"/>
                </a:solidFill>
                <a:latin typeface="Century Gothic" pitchFamily="34" charset="0"/>
                <a:ea typeface="ヒラギノ角ゴ Pro W3" pitchFamily="1" charset="-128"/>
              </a:rPr>
              <a:t>A Hypertext Markup Language Primer</a:t>
            </a:r>
          </a:p>
        </p:txBody>
      </p:sp>
      <p:pic>
        <p:nvPicPr>
          <p:cNvPr id="6" name="Picture 10" descr="DG_Bar_Blue_USLetter_RGB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0" y="3541713"/>
            <a:ext cx="457200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0" y="6553200"/>
            <a:ext cx="6548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dirty="0">
                <a:latin typeface="Century Gothic" pitchFamily="34" charset="0"/>
                <a:ea typeface="ヒラギノ角ゴ Pro W3" pitchFamily="1" charset="-128"/>
              </a:rPr>
              <a:t>Copyright © 2013 Pearson Education, Inc. Publishing as Pearson Addison-Wesley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pic>
        <p:nvPicPr>
          <p:cNvPr id="1029" name="Picture 13"/>
          <p:cNvPicPr>
            <a:picLocks noChangeAspect="1" noChangeArrowheads="1"/>
          </p:cNvPicPr>
          <p:nvPr userDrawn="1">
            <p:custDataLst>
              <p:tags r:id="rId16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7705725" y="5391150"/>
            <a:ext cx="14382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image" Target="../media/image6.gif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10" Type="http://schemas.openxmlformats.org/officeDocument/2006/relationships/tags" Target="../tags/tag46.xml"/><Relationship Id="rId19" Type="http://schemas.openxmlformats.org/officeDocument/2006/relationships/image" Target="../media/image5.gif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image" Target="../media/image14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15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46.xml"/><Relationship Id="rId4" Type="http://schemas.openxmlformats.org/officeDocument/2006/relationships/tags" Target="../tags/tag1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image" Target="../media/image16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17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image" Target="../media/image18.pn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image" Target="../media/image18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66.xml"/><Relationship Id="rId4" Type="http://schemas.openxmlformats.org/officeDocument/2006/relationships/tags" Target="../tags/tag16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did we learn 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Computer hardware and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Computer block diagram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HTML (hyper text markup language) &lt;tag&gt;   &lt;/tag&gt;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Parts of a HTML document: doc identification, head, 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HTML file has contents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Content of HTML file specified between tags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Notebook editor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Firefox browser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CSS files for specifying styles  (red color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Image and music tags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546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Attributes</a:t>
            </a:r>
          </a:p>
          <a:p>
            <a:pPr lvl="1" eaLnBrk="1" hangingPunct="1">
              <a:defRPr/>
            </a:pPr>
            <a:r>
              <a:rPr lang="en-US" dirty="0" smtClean="0"/>
              <a:t>An additional specification included inside a tag</a:t>
            </a:r>
          </a:p>
          <a:p>
            <a:pPr lvl="1" eaLnBrk="1" hangingPunct="1">
              <a:defRPr/>
            </a:pPr>
            <a:r>
              <a:rPr lang="en-US" dirty="0" smtClean="0"/>
              <a:t>The abbreviations 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href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src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alt</a:t>
            </a:r>
            <a:r>
              <a:rPr lang="en-US" dirty="0" smtClean="0"/>
              <a:t> are attributes</a:t>
            </a:r>
          </a:p>
          <a:p>
            <a:pPr lvl="1" eaLnBrk="1" hangingPunct="1">
              <a:defRPr/>
            </a:pPr>
            <a:r>
              <a:rPr lang="en-US" dirty="0" smtClean="0"/>
              <a:t>Attributes have the form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name="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value”</a:t>
            </a:r>
            <a:endParaRPr lang="en-US" b="1" i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lvl="2" eaLnBrk="1" hangingPunct="1">
              <a:defRPr/>
            </a:pPr>
            <a:r>
              <a:rPr lang="en-US" dirty="0" smtClean="0"/>
              <a:t>the name, such as href, is the attribute</a:t>
            </a:r>
          </a:p>
          <a:p>
            <a:pPr lvl="2" eaLnBrk="1" hangingPunct="1">
              <a:defRPr/>
            </a:pPr>
            <a:r>
              <a:rPr lang="en-US" dirty="0" smtClean="0"/>
              <a:t>the text in quotes, such as, biographies/russellbio.html, is the value</a:t>
            </a:r>
          </a:p>
          <a:p>
            <a:pPr eaLnBrk="1" hangingPunct="1">
              <a:defRPr/>
            </a:pPr>
            <a:r>
              <a:rPr lang="en-US" dirty="0" smtClean="0"/>
              <a:t>Values are </a:t>
            </a:r>
            <a:r>
              <a:rPr lang="en-US" i="1" dirty="0" smtClean="0">
                <a:solidFill>
                  <a:schemeClr val="accent1">
                    <a:lumMod val="25000"/>
                  </a:schemeClr>
                </a:solidFill>
              </a:rPr>
              <a:t>always</a:t>
            </a:r>
            <a:r>
              <a:rPr lang="en-US" dirty="0" smtClean="0"/>
              <a:t> enclosed in quotes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Style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style attribute is the most useful attribute</a:t>
            </a:r>
          </a:p>
          <a:p>
            <a:pPr eaLnBrk="1" hangingPunct="1">
              <a:defRPr/>
            </a:pPr>
            <a:r>
              <a:rPr lang="en-US" dirty="0" smtClean="0"/>
              <a:t>Used to control a huge list of properties for every feature of a Web page</a:t>
            </a:r>
          </a:p>
          <a:p>
            <a:pPr lvl="1" eaLnBrk="1" hangingPunct="1">
              <a:defRPr/>
            </a:pPr>
            <a:r>
              <a:rPr lang="en-US" dirty="0" smtClean="0"/>
              <a:t>Properties are characteristics of page components, such as color, size, or position.</a:t>
            </a:r>
          </a:p>
          <a:p>
            <a:pPr eaLnBrk="1" hangingPunct="1">
              <a:defRPr/>
            </a:pPr>
            <a:r>
              <a:rPr lang="en-US" dirty="0" smtClean="0"/>
              <a:t>The value of the style has a standard form:</a:t>
            </a:r>
            <a:br>
              <a:rPr lang="en-US" dirty="0" smtClean="0"/>
            </a:br>
            <a:r>
              <a:rPr lang="en-US" sz="2800" b="1" i="1" dirty="0" smtClean="0">
                <a:solidFill>
                  <a:schemeClr val="accent1">
                    <a:lumMod val="25000"/>
                  </a:schemeClr>
                </a:solidFill>
              </a:rPr>
              <a:t>style = "property_name : specification”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Style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style = "property_name : specification"</a:t>
            </a:r>
          </a:p>
          <a:p>
            <a:pPr eaLnBrk="1" hangingPunct="1">
              <a:defRPr/>
            </a:pPr>
            <a:r>
              <a:rPr lang="en-US" dirty="0" smtClean="0"/>
              <a:t>The colon (:) separates the property name from its specification</a:t>
            </a:r>
          </a:p>
          <a:p>
            <a:pPr eaLnBrk="1" hangingPunct="1">
              <a:defRPr/>
            </a:pPr>
            <a:r>
              <a:rPr lang="en-US" dirty="0" smtClean="0"/>
              <a:t>The spaces on each side of the colon are optional</a:t>
            </a:r>
            <a:br>
              <a:rPr lang="en-US" dirty="0" smtClean="0"/>
            </a:br>
            <a:r>
              <a:rPr lang="en-US" sz="2200" b="1" i="1" dirty="0" smtClean="0">
                <a:solidFill>
                  <a:schemeClr val="accent1">
                    <a:lumMod val="25000"/>
                  </a:schemeClr>
                </a:solidFill>
              </a:rPr>
              <a:t>&lt;body style="background-color : black; color : green"&gt;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dirty="0" smtClean="0"/>
              <a:t>Notice that when more than one property is set with style, the name/specification pairs are separated by a semicolon (;)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Attributes for Image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attributes width and height of the image tag can be used to specify the size of an image</a:t>
            </a:r>
            <a:br>
              <a:rPr lang="en-US" dirty="0" smtClean="0"/>
            </a:br>
            <a:r>
              <a:rPr lang="en-US" sz="1700" b="1" dirty="0" smtClean="0">
                <a:solidFill>
                  <a:schemeClr val="accent1">
                    <a:lumMod val="25000"/>
                  </a:schemeClr>
                </a:solidFill>
              </a:rPr>
              <a:t>&lt;img src="puffer.jpg" width="200" height="200" alt="origami puffer fish"/&gt;</a:t>
            </a:r>
          </a:p>
          <a:p>
            <a:pPr eaLnBrk="1" hangingPunct="1">
              <a:defRPr/>
            </a:pPr>
            <a:r>
              <a:rPr lang="en-US" dirty="0" smtClean="0"/>
              <a:t>The photo puffer.jpg will appear as 200 × 200 pixels, even if the actual size of the photo is 2000 × 2000</a:t>
            </a:r>
          </a:p>
          <a:p>
            <a:pPr eaLnBrk="1" hangingPunct="1">
              <a:defRPr/>
            </a:pPr>
            <a:r>
              <a:rPr lang="en-US" dirty="0" smtClean="0"/>
              <a:t>Specify only the width or the height of an image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38338" y="2233613"/>
            <a:ext cx="5267325" cy="239077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Cascading Style Sheets (CSS)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Cascading Style Sheets (CSS)</a:t>
            </a:r>
            <a:r>
              <a:rPr lang="en-US" b="1" dirty="0" smtClean="0"/>
              <a:t> </a:t>
            </a:r>
            <a:r>
              <a:rPr lang="en-US" dirty="0" smtClean="0"/>
              <a:t>are responsible for much of the design of Web pages</a:t>
            </a:r>
          </a:p>
          <a:p>
            <a:pPr eaLnBrk="1" hangingPunct="1">
              <a:defRPr/>
            </a:pPr>
            <a:r>
              <a:rPr lang="en-US" dirty="0" smtClean="0"/>
              <a:t>It is a general styling system for documents that simplifies the task of creating complex page designs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Global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Repeating style information wherever it is needed can be time-consuming and tedious</a:t>
            </a:r>
          </a:p>
          <a:p>
            <a:pPr eaLnBrk="1" hangingPunct="1">
              <a:defRPr/>
            </a:pPr>
            <a:r>
              <a:rPr lang="en-US" dirty="0" smtClean="0"/>
              <a:t>It can be placed in one global location inside the 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&lt;head&gt;</a:t>
            </a:r>
          </a:p>
          <a:p>
            <a:pPr eaLnBrk="1" hangingPunct="1">
              <a:defRPr/>
            </a:pPr>
            <a:r>
              <a:rPr lang="en-US" dirty="0" smtClean="0"/>
              <a:t>It then applies to the whole page</a:t>
            </a:r>
          </a:p>
          <a:p>
            <a:pPr eaLnBrk="1" hangingPunct="1">
              <a:defRPr/>
            </a:pPr>
            <a:r>
              <a:rPr lang="en-US" dirty="0" smtClean="0"/>
              <a:t>Place the style information inside a pair of 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&lt;style&gt;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&lt;/style&gt; </a:t>
            </a:r>
            <a:r>
              <a:rPr lang="en-US" dirty="0" smtClean="0"/>
              <a:t>tags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Global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&lt;style&gt; </a:t>
            </a:r>
            <a:r>
              <a:rPr lang="en-US" dirty="0" smtClean="0"/>
              <a:t>tag contains a type attribute specifying the form of the style </a:t>
            </a:r>
          </a:p>
          <a:p>
            <a:pPr eaLnBrk="1" hangingPunct="1">
              <a:defRPr/>
            </a:pPr>
            <a:r>
              <a:rPr lang="en-US" dirty="0" smtClean="0"/>
              <a:t>Within the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&lt;style&gt;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&lt;/style&gt; </a:t>
            </a:r>
            <a:r>
              <a:rPr lang="en-US" dirty="0" smtClean="0"/>
              <a:t>are specifications for each tag that should have its properties adjusted</a:t>
            </a:r>
          </a:p>
          <a:p>
            <a:pPr eaLnBrk="1" hangingPunct="1">
              <a:defRPr/>
            </a:pPr>
            <a:r>
              <a:rPr lang="en-US" dirty="0" smtClean="0"/>
              <a:t>The general syntax is</a:t>
            </a:r>
            <a:br>
              <a:rPr lang="en-US" dirty="0" smtClean="0"/>
            </a:b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elem_name { </a:t>
            </a:r>
            <a:b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	prop_name1 : value1 ;</a:t>
            </a:r>
            <a:b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	prop_nameN : valueN</a:t>
            </a:r>
            <a:b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}</a:t>
            </a:r>
            <a:endParaRPr lang="en-US" b="1" i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Global Style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text between the tag’s angle brackets, known as the tag element, is given by the element name</a:t>
            </a:r>
          </a:p>
          <a:p>
            <a:pPr eaLnBrk="1" hangingPunct="1"/>
            <a:r>
              <a:rPr lang="en-US" smtClean="0"/>
              <a:t>When styling a particular tag, use the name only, we are not allowed to use the brackets here</a:t>
            </a:r>
          </a:p>
          <a:p>
            <a:pPr eaLnBrk="1" hangingPunct="1"/>
            <a:r>
              <a:rPr lang="en-US" smtClean="0"/>
              <a:t>After the element name and inside curly braces ({}) is the list of property—value pairs separated by semicolons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Global Style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each value pair, the property is separated from its value by a colon</a:t>
            </a:r>
          </a:p>
          <a:p>
            <a:pPr eaLnBrk="1" hangingPunct="1"/>
            <a:r>
              <a:rPr lang="en-US" smtClean="0"/>
              <a:t>Now, all occurrences of the tag will be styled with these properties</a:t>
            </a:r>
          </a:p>
          <a:p>
            <a:pPr eaLnBrk="1" hangingPunct="1"/>
            <a:r>
              <a:rPr lang="en-US" smtClean="0"/>
              <a:t>A document can be now given a consistent look without having to repeat the styling information every time a style tag is used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>
            <p:custDataLst>
              <p:tags r:id="rId2"/>
            </p:custDataLst>
          </p:nvPr>
        </p:nvSpPr>
        <p:spPr>
          <a:xfrm>
            <a:off x="990600" y="2133600"/>
            <a:ext cx="3276600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Basic Elements of a web page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1295400" y="2819400"/>
            <a:ext cx="990600" cy="113211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.html 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2743200" y="2808514"/>
            <a:ext cx="990600" cy="1143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err="1" smtClean="0">
                <a:solidFill>
                  <a:schemeClr val="tx1"/>
                </a:solidFill>
              </a:rPr>
              <a:t>css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>
            <a:off x="2133600" y="4191000"/>
            <a:ext cx="1104900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 and audio files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>
            <p:custDataLst>
              <p:tags r:id="rId7"/>
            </p:custDataLst>
          </p:nvPr>
        </p:nvSpPr>
        <p:spPr>
          <a:xfrm>
            <a:off x="3733800" y="2590800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>
            <p:custDataLst>
              <p:tags r:id="rId8"/>
            </p:custDataLst>
          </p:nvPr>
        </p:nvSpPr>
        <p:spPr>
          <a:xfrm>
            <a:off x="4876800" y="2345871"/>
            <a:ext cx="175260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 browser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Firefox, Safari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>
            <p:custDataLst>
              <p:tags r:id="rId9"/>
            </p:custDataLst>
          </p:nvPr>
        </p:nvSpPr>
        <p:spPr>
          <a:xfrm>
            <a:off x="6629400" y="2424792"/>
            <a:ext cx="685800" cy="244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>
            <p:custDataLst>
              <p:tags r:id="rId10"/>
            </p:custDataLst>
          </p:nvPr>
        </p:nvSpPr>
        <p:spPr>
          <a:xfrm>
            <a:off x="7315200" y="1905000"/>
            <a:ext cx="1371600" cy="14750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webpage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>
            <p:custDataLst>
              <p:tags r:id="rId11"/>
            </p:custDataLst>
          </p:nvPr>
        </p:nvSpPr>
        <p:spPr>
          <a:xfrm>
            <a:off x="2400277" y="55626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Prepare/edit files</a:t>
            </a:r>
            <a:endParaRPr lang="en-US" dirty="0"/>
          </a:p>
        </p:txBody>
      </p:sp>
      <p:sp>
        <p:nvSpPr>
          <p:cNvPr id="23" name="TextBox 22"/>
          <p:cNvSpPr txBox="1"/>
          <p:nvPr>
            <p:custDataLst>
              <p:tags r:id="rId12"/>
            </p:custDataLst>
          </p:nvPr>
        </p:nvSpPr>
        <p:spPr>
          <a:xfrm>
            <a:off x="5334000" y="34787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interprets</a:t>
            </a:r>
            <a:endParaRPr lang="en-US" dirty="0"/>
          </a:p>
        </p:txBody>
      </p:sp>
      <p:sp>
        <p:nvSpPr>
          <p:cNvPr id="24" name="TextBox 23"/>
          <p:cNvSpPr txBox="1"/>
          <p:nvPr>
            <p:custDataLst>
              <p:tags r:id="rId13"/>
            </p:custDataLst>
          </p:nvPr>
        </p:nvSpPr>
        <p:spPr>
          <a:xfrm>
            <a:off x="7491886" y="341306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displays</a:t>
            </a:r>
            <a:endParaRPr lang="en-US" dirty="0"/>
          </a:p>
        </p:txBody>
      </p:sp>
      <p:cxnSp>
        <p:nvCxnSpPr>
          <p:cNvPr id="26" name="Straight Arrow Connector 25"/>
          <p:cNvCxnSpPr/>
          <p:nvPr>
            <p:custDataLst>
              <p:tags r:id="rId14"/>
            </p:custDataLst>
          </p:nvPr>
        </p:nvCxnSpPr>
        <p:spPr>
          <a:xfrm>
            <a:off x="5753100" y="3276600"/>
            <a:ext cx="0" cy="321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>
            <p:custDataLst>
              <p:tags r:id="rId15"/>
            </p:custDataLst>
          </p:nvPr>
        </p:nvCxnSpPr>
        <p:spPr>
          <a:xfrm>
            <a:off x="6480468" y="3663434"/>
            <a:ext cx="101141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bina\AppData\Local\Microsoft\Windows\Temporary Internet Files\Content.IE5\I0YJ5J0M\MM900283559[1].gif"/>
          <p:cNvPicPr>
            <a:picLocks noGrp="1" noChangeAspect="1" noChangeArrowheads="1" noCrop="1"/>
          </p:cNvPicPr>
          <p:nvPr>
            <p:ph idx="1"/>
            <p:custDataLst>
              <p:tags r:id="rId1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27" y="5055632"/>
            <a:ext cx="6667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na\AppData\Local\Microsoft\Windows\Temporary Internet Files\Content.IE5\TUGMNFFL\MM900284000[1].gif"/>
          <p:cNvPicPr>
            <a:picLocks noChangeAspect="1" noChangeArrowheads="1" noCrop="1"/>
          </p:cNvPicPr>
          <p:nvPr>
            <p:custDataLst>
              <p:tags r:id="rId1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008007"/>
            <a:ext cx="11430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900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913" y="2128838"/>
            <a:ext cx="9020175" cy="26003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Styling, Closest Wins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if you want an exception to the rule?</a:t>
            </a:r>
          </a:p>
          <a:p>
            <a:pPr eaLnBrk="1" hangingPunct="1"/>
            <a:r>
              <a:rPr lang="en-US" smtClean="0"/>
              <a:t>What if you want the &lt;h2&gt; to look different for one heading?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Just style that specific tags with the style attribute</a:t>
            </a:r>
          </a:p>
          <a:p>
            <a:pPr eaLnBrk="1" hangingPunct="1"/>
            <a:r>
              <a:rPr lang="en-US" smtClean="0"/>
              <a:t>The basic style is given globally, a specific style is given locally or at that point in the Web page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Adding Class to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If a tag should be styled in several different ways, then there are several different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classes of styling</a:t>
            </a:r>
          </a:p>
          <a:p>
            <a:pPr eaLnBrk="1" hangingPunct="1">
              <a:defRPr/>
            </a:pPr>
            <a:r>
              <a:rPr lang="en-US" i="1" dirty="0" smtClean="0"/>
              <a:t>A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class</a:t>
            </a:r>
            <a:r>
              <a:rPr lang="en-US" b="1" i="1" dirty="0" smtClean="0"/>
              <a:t> </a:t>
            </a:r>
            <a:r>
              <a:rPr lang="en-US" i="1" dirty="0" smtClean="0"/>
              <a:t>is a family of styling </a:t>
            </a:r>
            <a:r>
              <a:rPr lang="en-US" dirty="0" smtClean="0"/>
              <a:t>specifications with a common name</a:t>
            </a:r>
          </a:p>
          <a:p>
            <a:pPr eaLnBrk="1" hangingPunct="1">
              <a:defRPr/>
            </a:pPr>
            <a:r>
              <a:rPr lang="en-US" dirty="0" smtClean="0"/>
              <a:t>The class is given in two places: </a:t>
            </a:r>
          </a:p>
          <a:p>
            <a:pPr lvl="1" eaLnBrk="1" hangingPunct="1">
              <a:defRPr/>
            </a:pPr>
            <a:r>
              <a:rPr lang="en-US" sz="2400" dirty="0" smtClean="0"/>
              <a:t>In the style definition inside the style tags in the &lt;head&gt;</a:t>
            </a:r>
          </a:p>
          <a:p>
            <a:pPr lvl="1" eaLnBrk="1" hangingPunct="1">
              <a:defRPr/>
            </a:pPr>
            <a:r>
              <a:rPr lang="en-US" sz="2400" dirty="0" smtClean="0"/>
              <a:t>At the site in the HTML code when the</a:t>
            </a:r>
            <a:br>
              <a:rPr lang="en-US" sz="2400" dirty="0" smtClean="0"/>
            </a:br>
            <a:r>
              <a:rPr lang="en-US" sz="2400" dirty="0" smtClean="0"/>
              <a:t>code is used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Adding Class to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&lt;h2 class="scientist"&gt; . . . &lt;/h2&gt;</a:t>
            </a:r>
          </a:p>
          <a:p>
            <a:pPr eaLnBrk="1" hangingPunct="1">
              <a:defRPr/>
            </a:pPr>
            <a:r>
              <a:rPr lang="en-US" dirty="0" smtClean="0"/>
              <a:t>For the style definition, we append the class name (scientist) to the tag with a dot:</a:t>
            </a:r>
            <a:br>
              <a:rPr lang="en-US" dirty="0" smtClean="0"/>
            </a:br>
            <a:r>
              <a:rPr lang="en-US" dirty="0" smtClean="0"/>
              <a:t>h2.scientist</a:t>
            </a:r>
          </a:p>
          <a:p>
            <a:pPr eaLnBrk="1" hangingPunct="1">
              <a:defRPr/>
            </a:pPr>
            <a:r>
              <a:rPr lang="en-US" dirty="0" smtClean="0"/>
              <a:t>Plain &lt;h2&gt; tags are styled with those features that apply to all &lt;h2&gt; tags</a:t>
            </a:r>
          </a:p>
          <a:p>
            <a:pPr eaLnBrk="1" hangingPunct="1">
              <a:defRPr/>
            </a:pPr>
            <a:r>
              <a:rPr lang="en-US" dirty="0" smtClean="0"/>
              <a:t>Each separate class gives additional styling specifications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17625" y="1504950"/>
            <a:ext cx="6508750" cy="38481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36675" y="1447800"/>
            <a:ext cx="6470650" cy="39624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11275" y="1104900"/>
            <a:ext cx="6521450" cy="46482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Style from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 reuse the style information for multiple works, all of the style information is placed inside a separate file</a:t>
            </a:r>
          </a:p>
          <a:p>
            <a:pPr eaLnBrk="1" hangingPunct="1">
              <a:defRPr/>
            </a:pPr>
            <a:r>
              <a:rPr lang="en-US" dirty="0" smtClean="0"/>
              <a:t>The browser is told where the style information is by using a &lt;link&gt; tag in the &lt;head&gt;:</a:t>
            </a:r>
            <a:br>
              <a:rPr lang="en-US" dirty="0" smtClean="0"/>
            </a:br>
            <a:r>
              <a:rPr lang="en-US" sz="2100" b="1" i="1" dirty="0" smtClean="0">
                <a:solidFill>
                  <a:schemeClr val="accent1">
                    <a:lumMod val="25000"/>
                  </a:schemeClr>
                </a:solidFill>
              </a:rPr>
              <a:t>&lt;link rel="stylesheet" type="text/css" href="AWAstyle.css"&gt;</a:t>
            </a:r>
          </a:p>
          <a:p>
            <a:pPr eaLnBrk="1" hangingPunct="1">
              <a:defRPr/>
            </a:pPr>
            <a:r>
              <a:rPr lang="en-US" dirty="0" smtClean="0"/>
              <a:t>This ensures that a whole site is styled consistently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00150" y="939800"/>
            <a:ext cx="6743700" cy="49784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Moving Style to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000" b="1" i="1" dirty="0" smtClean="0">
                <a:solidFill>
                  <a:schemeClr val="accent1">
                    <a:lumMod val="25000"/>
                  </a:schemeClr>
                </a:solidFill>
              </a:rPr>
              <a:t>&lt;link rel="stylesheet" type="text/css" href="AWAstyle.css"&gt;</a:t>
            </a:r>
          </a:p>
          <a:p>
            <a:pPr eaLnBrk="1" hangingPunct="1">
              <a:defRPr/>
            </a:pPr>
            <a:r>
              <a:rPr lang="en-US" dirty="0" smtClean="0"/>
              <a:t>Place the global style specification into a file as a sequence of elements and their property/specification pairs</a:t>
            </a:r>
          </a:p>
          <a:p>
            <a:pPr eaLnBrk="1" hangingPunct="1">
              <a:defRPr/>
            </a:pPr>
            <a:r>
              <a:rPr lang="en-US" dirty="0" smtClean="0"/>
              <a:t>Don’t include the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&lt;style&gt; </a:t>
            </a:r>
            <a:r>
              <a:rPr lang="en-US" dirty="0" smtClean="0"/>
              <a:t>tags!</a:t>
            </a:r>
          </a:p>
          <a:p>
            <a:pPr eaLnBrk="1" hangingPunct="1">
              <a:defRPr/>
            </a:pPr>
            <a:r>
              <a:rPr lang="en-US" dirty="0" smtClean="0"/>
              <a:t>The style file should be plain ASCII text</a:t>
            </a:r>
          </a:p>
          <a:p>
            <a:pPr eaLnBrk="1" hangingPunct="1">
              <a:defRPr/>
            </a:pPr>
            <a:r>
              <a:rPr lang="en-US" dirty="0" smtClean="0"/>
              <a:t>The file extension should be .css</a:t>
            </a:r>
          </a:p>
          <a:p>
            <a:pPr eaLnBrk="1" hangingPunct="1">
              <a:defRPr/>
            </a:pPr>
            <a:r>
              <a:rPr lang="en-US" dirty="0" smtClean="0"/>
              <a:t>Moving the style out shortens the </a:t>
            </a:r>
            <a:br>
              <a:rPr lang="en-US" dirty="0" smtClean="0"/>
            </a:b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&lt;head&gt; </a:t>
            </a:r>
            <a:r>
              <a:rPr lang="en-US" dirty="0" smtClean="0"/>
              <a:t>section of the HTML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References: </a:t>
            </a:r>
            <a:r>
              <a:rPr lang="en-US" dirty="0" err="1" smtClean="0"/>
              <a:t>href</a:t>
            </a:r>
            <a:r>
              <a:rPr lang="en-US" dirty="0" smtClean="0"/>
              <a:t>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sz="2000" dirty="0" smtClean="0"/>
              <a:t>You can refer to a document/item by using path names/links.</a:t>
            </a:r>
          </a:p>
          <a:p>
            <a:r>
              <a:rPr lang="en-US" sz="2000" dirty="0" smtClean="0"/>
              <a:t>Path names can be absolute or relative</a:t>
            </a:r>
          </a:p>
          <a:p>
            <a:r>
              <a:rPr lang="en-US" sz="2000" dirty="0" smtClean="0"/>
              <a:t>Lets look at examples from your lab 1.</a:t>
            </a:r>
          </a:p>
          <a:p>
            <a:r>
              <a:rPr lang="en-US" sz="2000" dirty="0" smtClean="0"/>
              <a:t>Example of an absolute pathname or link:</a:t>
            </a:r>
          </a:p>
          <a:p>
            <a:pPr lvl="1"/>
            <a:r>
              <a:rPr lang="en-US" sz="1600" dirty="0"/>
              <a:t>&lt;http://www.acsu.buffalo.edu/~bfhaag/webhamster.wav" type="audio/wav</a:t>
            </a:r>
            <a:r>
              <a:rPr lang="en-US" sz="1600" dirty="0" smtClean="0"/>
              <a:t>"&gt;&gt;</a:t>
            </a:r>
          </a:p>
          <a:p>
            <a:pPr lvl="1"/>
            <a:r>
              <a:rPr lang="en-US" sz="1600" dirty="0" smtClean="0"/>
              <a:t>For the absolute pathname file references can be any machines on the internet </a:t>
            </a:r>
          </a:p>
          <a:p>
            <a:r>
              <a:rPr lang="en-US" sz="2000" dirty="0" smtClean="0"/>
              <a:t>Example of relative path /link:</a:t>
            </a:r>
          </a:p>
          <a:p>
            <a:pPr lvl="1"/>
            <a:r>
              <a:rPr lang="en-US" sz="1600" dirty="0"/>
              <a:t>&lt;link </a:t>
            </a:r>
            <a:r>
              <a:rPr lang="en-US" sz="1600" dirty="0" err="1"/>
              <a:t>rel</a:t>
            </a:r>
            <a:r>
              <a:rPr lang="en-US" sz="1600" dirty="0"/>
              <a:t>="</a:t>
            </a:r>
            <a:r>
              <a:rPr lang="en-US" sz="1600" dirty="0" err="1"/>
              <a:t>stylesheet</a:t>
            </a:r>
            <a:r>
              <a:rPr lang="en-US" sz="1600" dirty="0"/>
              <a:t>" type="text/</a:t>
            </a:r>
            <a:r>
              <a:rPr lang="en-US" sz="1600" dirty="0" err="1"/>
              <a:t>css</a:t>
            </a:r>
            <a:r>
              <a:rPr lang="en-US" sz="1600" dirty="0"/>
              <a:t>" </a:t>
            </a:r>
            <a:r>
              <a:rPr lang="en-US" sz="1600" dirty="0" err="1"/>
              <a:t>href</a:t>
            </a:r>
            <a:r>
              <a:rPr lang="en-US" sz="1600" dirty="0"/>
              <a:t>="lab1.css</a:t>
            </a:r>
            <a:r>
              <a:rPr lang="en-US" sz="1600" dirty="0" smtClean="0"/>
              <a:t>"&gt;</a:t>
            </a:r>
          </a:p>
          <a:p>
            <a:pPr lvl="1"/>
            <a:r>
              <a:rPr lang="en-US" sz="1600" dirty="0" smtClean="0"/>
              <a:t>For relative path names the file should be on your computer</a:t>
            </a:r>
          </a:p>
          <a:p>
            <a:pPr lvl="1"/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9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44600" y="1720850"/>
            <a:ext cx="6654800" cy="34163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Cascading the Style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CSS uses the rule “closest style wins”</a:t>
            </a:r>
          </a:p>
          <a:p>
            <a:pPr eaLnBrk="1" hangingPunct="1"/>
            <a:r>
              <a:rPr lang="en-US" smtClean="0"/>
              <a:t>There are 5 levels of styling information: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mtClean="0"/>
              <a:t>Default, given by browser settings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mtClean="0"/>
              <a:t>External, given in a file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mtClean="0"/>
              <a:t>Global, given in the </a:t>
            </a:r>
            <a:r>
              <a:rPr lang="en-US" b="1" i="1" smtClean="0">
                <a:solidFill>
                  <a:srgbClr val="1E4649"/>
                </a:solidFill>
              </a:rPr>
              <a:t>&lt;head&gt; </a:t>
            </a:r>
            <a:r>
              <a:rPr lang="en-US" smtClean="0"/>
              <a:t>section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mtClean="0"/>
              <a:t>Range, given in an enclosing tag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mtClean="0"/>
              <a:t>Site, given by the style attribute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Cascading the Style Sheets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level is broader and more general than the level below it</a:t>
            </a:r>
          </a:p>
          <a:p>
            <a:pPr eaLnBrk="1" hangingPunct="1"/>
            <a:r>
              <a:rPr lang="en-US" smtClean="0"/>
              <a:t>However, there’s a rule:</a:t>
            </a:r>
            <a:br>
              <a:rPr lang="en-US" smtClean="0"/>
            </a:br>
            <a:r>
              <a:rPr lang="en-US" smtClean="0"/>
              <a:t>the closest style wins!</a:t>
            </a:r>
          </a:p>
          <a:p>
            <a:pPr eaLnBrk="1" hangingPunct="1"/>
            <a:r>
              <a:rPr lang="en-US" smtClean="0"/>
              <a:t>This idea of progressively becoming more site specific is the “cascading” behind  Cascading Style Sheet</a:t>
            </a:r>
          </a:p>
          <a:p>
            <a:pPr eaLnBrk="1" hangingPunct="1"/>
            <a:r>
              <a:rPr lang="en-US" smtClean="0"/>
              <a:t>It allows general styles to be adopted at various and overridden later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Lists Tags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easiest type of list is the unordered list</a:t>
            </a:r>
          </a:p>
          <a:p>
            <a:pPr eaLnBrk="1" hangingPunct="1">
              <a:defRPr/>
            </a:pPr>
            <a:r>
              <a:rPr lang="en-US" dirty="0" smtClean="0"/>
              <a:t>Unordered list tags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&lt;ul&gt;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&lt;/ul&gt; </a:t>
            </a:r>
            <a:r>
              <a:rPr lang="en-US" dirty="0" smtClean="0"/>
              <a:t>surround the items of the list</a:t>
            </a:r>
          </a:p>
          <a:p>
            <a:pPr eaLnBrk="1" hangingPunct="1">
              <a:defRPr/>
            </a:pPr>
            <a:r>
              <a:rPr lang="en-US" dirty="0" smtClean="0"/>
              <a:t>The items are enclosed in list item tags,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&lt;li&gt;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&lt;/li&gt;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7"/>
          <a:srcRect r="52830"/>
          <a:stretch>
            <a:fillRect/>
          </a:stretch>
        </p:blipFill>
        <p:spPr>
          <a:xfrm>
            <a:off x="4648200" y="1828800"/>
            <a:ext cx="3167063" cy="1905000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/>
          <a:srcRect l="45405"/>
          <a:stretch>
            <a:fillRect/>
          </a:stretch>
        </p:blipFill>
        <p:spPr bwMode="auto">
          <a:xfrm>
            <a:off x="5245100" y="3352800"/>
            <a:ext cx="3517900" cy="18288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Lists Tags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Another list is the ordered list</a:t>
            </a:r>
          </a:p>
          <a:p>
            <a:pPr eaLnBrk="1" hangingPunct="1">
              <a:defRPr/>
            </a:pPr>
            <a:r>
              <a:rPr lang="en-US" dirty="0" smtClean="0"/>
              <a:t>It uses the tags &lt;ol&gt; and &lt;/ol&gt; </a:t>
            </a:r>
          </a:p>
          <a:p>
            <a:pPr eaLnBrk="1" hangingPunct="1">
              <a:defRPr/>
            </a:pPr>
            <a:r>
              <a:rPr lang="en-US" dirty="0" smtClean="0"/>
              <a:t>Bullets are replaced with numbers</a:t>
            </a:r>
          </a:p>
          <a:p>
            <a:pPr eaLnBrk="1" hangingPunct="1">
              <a:defRPr/>
            </a:pPr>
            <a:r>
              <a:rPr lang="en-US" dirty="0" smtClean="0"/>
              <a:t>The ordered list behaves just like the unnumbered list</a:t>
            </a:r>
            <a:endParaRPr lang="en-US" b="1" i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7"/>
          <a:srcRect r="54717"/>
          <a:stretch>
            <a:fillRect/>
          </a:stretch>
        </p:blipFill>
        <p:spPr>
          <a:xfrm>
            <a:off x="4495800" y="1676400"/>
            <a:ext cx="3352800" cy="2049463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/>
          <a:srcRect l="46712"/>
          <a:stretch>
            <a:fillRect/>
          </a:stretch>
        </p:blipFill>
        <p:spPr bwMode="auto">
          <a:xfrm>
            <a:off x="5105400" y="3352800"/>
            <a:ext cx="3705225" cy="19240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Lists Tags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You can also have a list within a list</a:t>
            </a:r>
          </a:p>
          <a:p>
            <a:pPr eaLnBrk="1" hangingPunct="1">
              <a:defRPr/>
            </a:pPr>
            <a:r>
              <a:rPr lang="en-US" dirty="0" smtClean="0"/>
              <a:t>Make a sublist within the main list</a:t>
            </a:r>
          </a:p>
          <a:p>
            <a:pPr eaLnBrk="1" hangingPunct="1">
              <a:defRPr/>
            </a:pPr>
            <a:r>
              <a:rPr lang="en-US" dirty="0" smtClean="0"/>
              <a:t>Notice that sublists use a different bullet symbol</a:t>
            </a:r>
            <a:endParaRPr lang="en-US" b="1" i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7"/>
          <a:srcRect r="62264"/>
          <a:stretch>
            <a:fillRect/>
          </a:stretch>
        </p:blipFill>
        <p:spPr>
          <a:xfrm>
            <a:off x="4572000" y="1828800"/>
            <a:ext cx="2133600" cy="1985963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/>
          <a:srcRect l="41592"/>
          <a:stretch>
            <a:fillRect/>
          </a:stretch>
        </p:blipFill>
        <p:spPr bwMode="auto">
          <a:xfrm>
            <a:off x="5791200" y="3505200"/>
            <a:ext cx="3048000" cy="183356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Lists Tags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definitional list</a:t>
            </a:r>
          </a:p>
          <a:p>
            <a:pPr eaLnBrk="1" hangingPunct="1">
              <a:defRPr/>
            </a:pPr>
            <a:r>
              <a:rPr lang="en-US" dirty="0" smtClean="0"/>
              <a:t>Indicated by the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&lt;dl&gt;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&lt;/dl&gt; </a:t>
            </a:r>
            <a:r>
              <a:rPr lang="en-US" dirty="0" smtClean="0"/>
              <a:t>tags</a:t>
            </a:r>
          </a:p>
          <a:p>
            <a:pPr eaLnBrk="1" hangingPunct="1">
              <a:defRPr/>
            </a:pPr>
            <a:r>
              <a:rPr lang="en-US" dirty="0" smtClean="0"/>
              <a:t>Definitional lists are made of:</a:t>
            </a:r>
          </a:p>
          <a:p>
            <a:pPr lvl="1" eaLnBrk="1" hangingPunct="1">
              <a:defRPr/>
            </a:pPr>
            <a:r>
              <a:rPr lang="en-US" dirty="0" smtClean="0"/>
              <a:t>Definitional </a:t>
            </a:r>
            <a:r>
              <a:rPr lang="en-US" i="1" dirty="0" smtClean="0">
                <a:solidFill>
                  <a:schemeClr val="accent1">
                    <a:lumMod val="25000"/>
                  </a:schemeClr>
                </a:solidFill>
              </a:rPr>
              <a:t>terms</a:t>
            </a:r>
            <a:r>
              <a:rPr lang="en-US" dirty="0" smtClean="0"/>
              <a:t> surrounded by </a:t>
            </a:r>
            <a:br>
              <a:rPr lang="en-US" dirty="0" smtClean="0"/>
            </a:b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  <a:ea typeface="+mn-ea"/>
              </a:rPr>
              <a:t>&lt;dt&gt;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  <a:ea typeface="+mn-ea"/>
              </a:rPr>
              <a:t>&lt;/dt&gt;</a:t>
            </a:r>
          </a:p>
          <a:p>
            <a:pPr lvl="1" eaLnBrk="1" hangingPunct="1">
              <a:defRPr/>
            </a:pPr>
            <a:r>
              <a:rPr lang="en-US" dirty="0" smtClean="0"/>
              <a:t>Definitional </a:t>
            </a:r>
            <a:r>
              <a:rPr lang="en-US" i="1" dirty="0" smtClean="0">
                <a:solidFill>
                  <a:schemeClr val="accent1">
                    <a:lumMod val="25000"/>
                  </a:schemeClr>
                </a:solidFill>
              </a:rPr>
              <a:t>data</a:t>
            </a:r>
            <a:r>
              <a:rPr lang="en-US" dirty="0" smtClean="0"/>
              <a:t> surrounded by </a:t>
            </a:r>
            <a:br>
              <a:rPr lang="en-US" dirty="0" smtClean="0"/>
            </a:b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  <a:ea typeface="+mn-ea"/>
              </a:rPr>
              <a:t>&lt;dd&gt;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  <a:ea typeface="+mn-ea"/>
              </a:rPr>
              <a:t>&lt;/dd&gt;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7"/>
          <a:srcRect r="58491"/>
          <a:stretch>
            <a:fillRect/>
          </a:stretch>
        </p:blipFill>
        <p:spPr>
          <a:xfrm>
            <a:off x="4724400" y="1600200"/>
            <a:ext cx="3009900" cy="1763713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/>
          <a:srcRect l="41524"/>
          <a:stretch>
            <a:fillRect/>
          </a:stretch>
        </p:blipFill>
        <p:spPr bwMode="auto">
          <a:xfrm>
            <a:off x="4953000" y="3276600"/>
            <a:ext cx="3679825" cy="15303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Handling Tables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 table is a good way to present information.</a:t>
            </a:r>
          </a:p>
          <a:p>
            <a:pPr eaLnBrk="1" hangingPunct="1">
              <a:defRPr/>
            </a:pPr>
            <a:r>
              <a:rPr lang="en-US" dirty="0" smtClean="0"/>
              <a:t>It’s like defining a list of lists</a:t>
            </a:r>
          </a:p>
          <a:p>
            <a:pPr lvl="1" eaLnBrk="1" hangingPunct="1">
              <a:defRPr/>
            </a:pPr>
            <a:r>
              <a:rPr lang="en-US" dirty="0" smtClean="0"/>
              <a:t>The main list items, called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rows</a:t>
            </a:r>
            <a:r>
              <a:rPr lang="en-US" dirty="0" smtClean="0"/>
              <a:t>, has one or more items, called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cells</a:t>
            </a:r>
          </a:p>
          <a:p>
            <a:pPr eaLnBrk="1" hangingPunct="1">
              <a:defRPr/>
            </a:pPr>
            <a:r>
              <a:rPr lang="en-US" dirty="0" smtClean="0"/>
              <a:t>The browser aligns cells to form columns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7"/>
          <a:srcRect r="60377"/>
          <a:stretch>
            <a:fillRect/>
          </a:stretch>
        </p:blipFill>
        <p:spPr>
          <a:xfrm>
            <a:off x="5715000" y="1676400"/>
            <a:ext cx="2590800" cy="2205038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/>
          <a:srcRect l="38270"/>
          <a:stretch>
            <a:fillRect/>
          </a:stretch>
        </p:blipFill>
        <p:spPr bwMode="auto">
          <a:xfrm>
            <a:off x="4724400" y="3810000"/>
            <a:ext cx="4010025" cy="21907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Handling Tables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 table is enclosed in 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&lt;table&gt; </a:t>
            </a:r>
            <a:r>
              <a:rPr lang="en-US" sz="2400" dirty="0" smtClean="0"/>
              <a:t>and 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&lt;/table&gt;</a:t>
            </a:r>
          </a:p>
          <a:p>
            <a:pPr eaLnBrk="1" hangingPunct="1">
              <a:defRPr/>
            </a:pPr>
            <a:r>
              <a:rPr lang="en-US" sz="2400" dirty="0" smtClean="0"/>
              <a:t>The table can have a border, if you use the border attribute</a:t>
            </a:r>
          </a:p>
          <a:p>
            <a:pPr eaLnBrk="1" hangingPunct="1">
              <a:defRPr/>
            </a:pPr>
            <a:r>
              <a:rPr lang="en-US" sz="2400" dirty="0" smtClean="0"/>
              <a:t>Each row is enclosed in 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&lt;tr&gt;</a:t>
            </a:r>
            <a:r>
              <a:rPr lang="en-US" sz="2400" dirty="0" smtClean="0"/>
              <a:t> and 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&lt;/tr&gt;</a:t>
            </a:r>
          </a:p>
          <a:p>
            <a:pPr eaLnBrk="1" hangingPunct="1">
              <a:defRPr/>
            </a:pPr>
            <a:r>
              <a:rPr lang="en-US" sz="2400" dirty="0" smtClean="0"/>
              <a:t>Cells are surrounded by table data tags, 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&lt;td&gt; </a:t>
            </a:r>
            <a:r>
              <a:rPr lang="en-US" sz="2400" dirty="0" smtClean="0"/>
              <a:t>and 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&lt;/td&gt;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7"/>
          <a:srcRect r="60377"/>
          <a:stretch>
            <a:fillRect/>
          </a:stretch>
        </p:blipFill>
        <p:spPr>
          <a:xfrm>
            <a:off x="5715000" y="1676400"/>
            <a:ext cx="2590800" cy="2205038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/>
          <a:srcRect l="38270"/>
          <a:stretch>
            <a:fillRect/>
          </a:stretch>
        </p:blipFill>
        <p:spPr bwMode="auto">
          <a:xfrm>
            <a:off x="4724400" y="3810000"/>
            <a:ext cx="4010025" cy="21907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62038" y="1304925"/>
            <a:ext cx="7019925" cy="42481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Relative Pathnames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Often links refer to other Web pages on the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same site</a:t>
            </a:r>
            <a:endParaRPr lang="en-US" i="1" dirty="0" smtClean="0"/>
          </a:p>
          <a:p>
            <a:pPr eaLnBrk="1" hangingPunct="1">
              <a:defRPr/>
            </a:pPr>
            <a:r>
              <a:rPr lang="en-US" dirty="0" smtClean="0"/>
              <a:t>These pages are all be stored in the same or nearby folders</a:t>
            </a:r>
          </a:p>
          <a:p>
            <a:pPr eaLnBrk="1" hangingPunct="1">
              <a:defRPr/>
            </a:pPr>
            <a:r>
              <a:rPr lang="en-US" dirty="0" smtClean="0"/>
              <a:t>These anchor tags use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relative pathnames</a:t>
            </a:r>
          </a:p>
          <a:p>
            <a:pPr eaLnBrk="1" hangingPunct="1">
              <a:defRPr/>
            </a:pPr>
            <a:r>
              <a:rPr lang="en-US" dirty="0" smtClean="0"/>
              <a:t>A relative pathname describes how to find the referenced file </a:t>
            </a:r>
            <a:r>
              <a:rPr lang="en-US" i="1" dirty="0" smtClean="0"/>
              <a:t>relative </a:t>
            </a:r>
            <a:r>
              <a:rPr lang="en-US" dirty="0" smtClean="0"/>
              <a:t>to the file in which the anchor tag appears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Handling Tables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You can give tables captions and column headings:</a:t>
            </a:r>
          </a:p>
          <a:p>
            <a:pPr eaLnBrk="1" hangingPunct="1">
              <a:defRPr/>
            </a:pPr>
            <a:r>
              <a:rPr lang="en-US" dirty="0" smtClean="0"/>
              <a:t>Place caption tags within the table tags around the table’s caption</a:t>
            </a:r>
          </a:p>
          <a:p>
            <a:pPr lvl="1" eaLnBrk="1" hangingPunct="1">
              <a:defRPr/>
            </a:pPr>
            <a:r>
              <a:rPr lang="en-US" dirty="0" smtClean="0"/>
              <a:t>caption tags are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&lt;caption&gt;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&lt;/caption&gt;</a:t>
            </a:r>
          </a:p>
          <a:p>
            <a:pPr eaLnBrk="1" hangingPunct="1">
              <a:defRPr/>
            </a:pPr>
            <a:r>
              <a:rPr lang="en-US" dirty="0" smtClean="0"/>
              <a:t>Captions are centered at the top of the table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Handling Tables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Column headings are the first row of the table</a:t>
            </a:r>
          </a:p>
          <a:p>
            <a:pPr eaLnBrk="1" hangingPunct="1">
              <a:defRPr/>
            </a:pPr>
            <a:r>
              <a:rPr lang="en-US" dirty="0" smtClean="0"/>
              <a:t>In the “heading” row, replace the table data tags with table heading tags</a:t>
            </a:r>
            <a:br>
              <a:rPr lang="en-US" dirty="0" smtClean="0"/>
            </a:b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&lt;th&gt;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&lt;/th&gt;</a:t>
            </a:r>
          </a:p>
          <a:p>
            <a:pPr eaLnBrk="1" hangingPunct="1">
              <a:defRPr/>
            </a:pPr>
            <a:r>
              <a:rPr lang="en-US" dirty="0" smtClean="0"/>
              <a:t>Column headings display in bold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6"/>
          <a:srcRect l="37736" t="13528" r="3774" b="14762"/>
          <a:stretch>
            <a:fillRect/>
          </a:stretch>
        </p:blipFill>
        <p:spPr>
          <a:xfrm>
            <a:off x="5024438" y="2644775"/>
            <a:ext cx="3286125" cy="2436813"/>
          </a:xfrm>
          <a:ln>
            <a:solidFill>
              <a:schemeClr val="accent2">
                <a:lumMod val="75000"/>
              </a:schemeClr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Recall the idea of using tags for formatting:</a:t>
            </a:r>
          </a:p>
          <a:p>
            <a:pPr lvl="1" eaLnBrk="1" hangingPunct="1"/>
            <a:r>
              <a:rPr lang="en-US" sz="2000" smtClean="0"/>
              <a:t>A working set of HTML tags, giving you the ability to create a Web page.</a:t>
            </a:r>
          </a:p>
          <a:p>
            <a:pPr lvl="1" eaLnBrk="1" hangingPunct="1"/>
            <a:r>
              <a:rPr lang="en-US" sz="2000" smtClean="0"/>
              <a:t>An explanation of how links are marked with anchor tags.</a:t>
            </a:r>
          </a:p>
          <a:p>
            <a:pPr lvl="1" eaLnBrk="1" hangingPunct="1"/>
            <a:r>
              <a:rPr lang="en-US" sz="2000" smtClean="0"/>
              <a:t> Absolute and relative pathnames. Relative pathnames refer to files deeper or higher in the directory hierarchy.</a:t>
            </a:r>
          </a:p>
          <a:p>
            <a:pPr lvl="1" eaLnBrk="1" hangingPunct="1"/>
            <a:r>
              <a:rPr lang="en-US" sz="2000" smtClean="0"/>
              <a:t>The two most popular image formatting schemes and how to place them in a page.</a:t>
            </a:r>
          </a:p>
          <a:p>
            <a:pPr lvl="1" eaLnBrk="1" hangingPunct="1"/>
            <a:r>
              <a:rPr lang="en-US" sz="2000" smtClean="0"/>
              <a:t>Cascading Style Sheets, a general system for styling Web documents.</a:t>
            </a:r>
          </a:p>
          <a:p>
            <a:pPr lvl="1" eaLnBrk="1" hangingPunct="1"/>
            <a:r>
              <a:rPr lang="en-US" sz="2000" smtClean="0"/>
              <a:t>Lists and tables.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the Image Tag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image tag specifies a file that contains an image:</a:t>
            </a:r>
            <a:br>
              <a:rPr lang="en-US" dirty="0" smtClean="0"/>
            </a:b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&lt;img src="filename" alt="description"/&gt;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src</a:t>
            </a:r>
            <a:r>
              <a:rPr lang="en-US" dirty="0" smtClean="0"/>
              <a:t> is the abbreviation for “source”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filename</a:t>
            </a:r>
            <a:r>
              <a:rPr lang="en-US" dirty="0" smtClean="0"/>
              <a:t> uses the same rules for absolute and relative pathnames as anchor tags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alt</a:t>
            </a:r>
            <a:r>
              <a:rPr lang="en-US" dirty="0" smtClean="0"/>
              <a:t> value specifies an alternative form for the image, usually a textual description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 of the Image </a:t>
            </a:r>
            <a:r>
              <a:rPr lang="en-US" dirty="0" smtClean="0"/>
              <a:t>Tag: Accessibility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alt</a:t>
            </a:r>
            <a:r>
              <a:rPr lang="en-US" dirty="0" smtClean="0"/>
              <a:t> tag was introduced to assist persons who are visually impaired</a:t>
            </a:r>
          </a:p>
          <a:p>
            <a:pPr eaLnBrk="1" hangingPunct="1">
              <a:defRPr/>
            </a:pPr>
            <a:r>
              <a:rPr lang="en-US" dirty="0" smtClean="0"/>
              <a:t>Screen readers don’t know what the image is, but they can read the description of the 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alt</a:t>
            </a:r>
            <a:r>
              <a:rPr lang="en-US" dirty="0" smtClean="0"/>
              <a:t> tag</a:t>
            </a:r>
          </a:p>
          <a:p>
            <a:pPr eaLnBrk="1" hangingPunct="1">
              <a:defRPr/>
            </a:pPr>
            <a:r>
              <a:rPr lang="en-US" dirty="0" smtClean="0"/>
              <a:t>HTML requires alt tags</a:t>
            </a:r>
          </a:p>
          <a:p>
            <a:pPr eaLnBrk="1" hangingPunct="1">
              <a:defRPr/>
            </a:pPr>
            <a:r>
              <a:rPr lang="en-US" dirty="0" smtClean="0"/>
              <a:t>When an image is not available or loads slow, browsers display the 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alt</a:t>
            </a:r>
            <a:r>
              <a:rPr lang="en-US" dirty="0" smtClean="0"/>
              <a:t> information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GIF and JPG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Images can come in several formats</a:t>
            </a:r>
          </a:p>
          <a:p>
            <a:pPr eaLnBrk="1" hangingPunct="1">
              <a:defRPr/>
            </a:pPr>
            <a:r>
              <a:rPr lang="en-US" dirty="0" smtClean="0"/>
              <a:t>Web pages tend to use two of them:</a:t>
            </a:r>
          </a:p>
          <a:p>
            <a:pPr lvl="1" eaLnBrk="1" hangingPunct="1">
              <a:defRPr/>
            </a:pP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GIF</a:t>
            </a:r>
            <a:r>
              <a:rPr lang="en-US" b="1" dirty="0" smtClean="0"/>
              <a:t> </a:t>
            </a:r>
            <a:r>
              <a:rPr lang="en-US" dirty="0" smtClean="0"/>
              <a:t>(pronounced is </a:t>
            </a:r>
            <a:r>
              <a:rPr lang="en-US" i="1" dirty="0" smtClean="0"/>
              <a:t>jif ) </a:t>
            </a:r>
            <a:br>
              <a:rPr lang="en-US" i="1" dirty="0" smtClean="0"/>
            </a:br>
            <a:r>
              <a:rPr lang="en-US" dirty="0" smtClean="0"/>
              <a:t>(Graphics Interchange Format) </a:t>
            </a:r>
            <a:br>
              <a:rPr lang="en-US" dirty="0" smtClean="0"/>
            </a:br>
            <a:r>
              <a:rPr lang="en-US" dirty="0" smtClean="0"/>
              <a:t>best suited for cartoons and simple drawings</a:t>
            </a:r>
            <a:endParaRPr lang="en-US" b="1" i="1" dirty="0" smtClean="0"/>
          </a:p>
          <a:p>
            <a:pPr lvl="1" eaLnBrk="1" hangingPunct="1">
              <a:defRPr/>
            </a:pP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JPEG</a:t>
            </a:r>
            <a:r>
              <a:rPr lang="en-US" b="1" i="1" dirty="0" smtClean="0"/>
              <a:t> </a:t>
            </a:r>
            <a:r>
              <a:rPr lang="en-US" dirty="0" smtClean="0"/>
              <a:t>(pronounced </a:t>
            </a:r>
            <a:r>
              <a:rPr lang="en-US" i="1" dirty="0" smtClean="0"/>
              <a:t>JAY·peg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Joint Photographic Experts Group</a:t>
            </a:r>
            <a:br>
              <a:rPr lang="en-US" dirty="0" smtClean="0"/>
            </a:br>
            <a:r>
              <a:rPr lang="en-US" dirty="0" smtClean="0"/>
              <a:t>appropriate for high-resolution photographs and complex artwork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GIF and JPG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chemeClr val="accent1">
                    <a:lumMod val="25000"/>
                  </a:schemeClr>
                </a:solidFill>
              </a:rPr>
              <a:t>PNG</a:t>
            </a:r>
            <a:r>
              <a:rPr lang="en-US" dirty="0" smtClean="0"/>
              <a:t> are newer forms of GIF and can also be used on Web pages</a:t>
            </a:r>
          </a:p>
          <a:p>
            <a:pPr eaLnBrk="1" hangingPunct="1">
              <a:defRPr/>
            </a:pPr>
            <a:r>
              <a:rPr lang="en-US" dirty="0" smtClean="0"/>
              <a:t>PNG stands for Portable Network Graphics format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 tell the browser which format the image is in, the file name should include one of these extensions: .gif, .png, .jpg, </a:t>
            </a:r>
            <a:br>
              <a:rPr lang="en-US" dirty="0" smtClean="0"/>
            </a:br>
            <a:r>
              <a:rPr lang="en-US" dirty="0" smtClean="0"/>
              <a:t>or .jpeg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an Image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We do not have to use text as the anchor</a:t>
            </a:r>
          </a:p>
          <a:p>
            <a:pPr eaLnBrk="1" hangingPunct="1">
              <a:defRPr/>
            </a:pPr>
            <a:r>
              <a:rPr lang="en-US" dirty="0" smtClean="0"/>
              <a:t>Images can be used as well</a:t>
            </a:r>
          </a:p>
          <a:p>
            <a:pPr eaLnBrk="1" hangingPunct="1">
              <a:defRPr/>
            </a:pPr>
            <a:r>
              <a:rPr lang="en-US" dirty="0" smtClean="0"/>
              <a:t>Combine an anchor tag with an image tag:</a:t>
            </a:r>
            <a:br>
              <a:rPr lang="en-US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&lt;a href="history_red_square.html"&gt;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&lt;img src="red.gif" alt="Red Box“&gt;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&lt;/a&gt;</a:t>
            </a:r>
          </a:p>
          <a:p>
            <a:pPr eaLnBrk="1" hangingPunct="1">
              <a:defRPr/>
            </a:pPr>
            <a:r>
              <a:rPr lang="en-US" dirty="0" smtClean="0"/>
              <a:t>When the page displays, the usual highlighting that links receive will be used to mark the .gif as a link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EZGsI6Rt3LysgVi4NvS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knDpa9vVF0s2oSCZwbR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31pgc7tLbXJTHv3ILj2K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Em38OQnCd1CmGh0O4Fuvm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jc6MkjFQl6I8rU11maJK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NhrhKEcinrysHcaqMa6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bahsk1OQUU6G7ZddVzom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bz39GKXR1wrUpPl3z0D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2ihJsca5xH5pQSXwn2Apb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AZdORVnzENNa5SdAXskv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20NMk5IB5HySVY4WST2u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rzBTORrzWYS38S0ISOEK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BwuK0h4YwOSrGve4cb5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6eJtQY3aJdQxYp1wQEYy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eiaT8E5zh1YamGxBBSC2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0gg6fHxwNXgkQH8zoiDYK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5r6wQmbPuizSWyAIjXB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nCJtUeMlwypD5s18fd6c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MK4vFaMLrleykCHCK1pb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MOB21aj4Vnsd3uNmrX2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NN2jzjpl7osTKumabRm0c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0sis8GbHolZovPUSRcC2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ZB8OXHGTWlWBZW1c6Rmp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m66M094SpX5lM7Up8eR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1bSoxlTL89k5LliATt7mx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MFA7krya2aJXOraLlIEd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sPxEStAKq6knr7zJ9QODc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3q3yAhj8U45YJ3QSspboJ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X9up8ZLvDMv1PtePmflMi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oUb09khyUQCL6BkTirhc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R18A2lvEK6vFHrCUizoxx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htnwShnosO6PFEEog9OC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87hJg8wSXr0v7qNuh3U9s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sMBGwwmpSFObhthyWq0Z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9Xb7LsYGbhzo9nDegVU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vWrWFu1htAI5kge80fSz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waLNcrXMnLeUzlYmOYik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9xdAMRLInJ6Cliks1QFX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16xg82EgSbP7horUfpIS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Qw99CKCYwxU3grUJjUs5i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dESQGMRJbIonw73wJI3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Me1V17BfexrESSnimRp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WmUWzzB1HHaGjfD2Od9o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7IUSkQIG0OfwiRDPKLJ7V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WRea8rmcGHVFv62GgSz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mlI79N2QzIIIX9BToBTI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8A1JtB5F14DSY05FAfEC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mc8IH4sfme7KIE9oYK6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Zv5xs4EnS8xNzMfGa2mu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1D82BBhjA6CjdPBKT0c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KdhqvbhTwx9vauzFtRX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18prkNdR5OT9CSVKa562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9HE6adxlNFKJ5SZbn32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Tz7E6h6fWTOgnoR17xmjO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mxBEViLRZYr3fKFG3Dx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S9PRbUIZE8lUk6uvhez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LoXwLUYVMQeeAQpDibDk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h2DevG0oTfaSFsP47R8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HlpzcxmjU9N6RNeWo1Zf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9wGQN7262JQLCvpNYnhDb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5Jsr2Gd7HNFsYkhPWus2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4zA1Qas6044BBX89R8bc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8DTsW7sxxdEJJnRrEmXeH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UJGSNkBTo9FWVGzU30z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YjpQP8VP8wpRpBYgtYdQ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RSAgIcMeXEsfZJfeEcVj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3qWK5sTe7bxuROixCp7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FqqtCmxiKG8yzkaD18RD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1tGHPEOmnxx8gO9kX6jkJ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HuRrW7zwb7p2Wg3fN5SK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qBMlCkzZ2bPvxmqWiTbcB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mA08cFiNOrucYdYdReN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RLd4UQwfRMDH7hqOUUdo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yJhPhzdDXCElJfU8Lshz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zg5HM3kTOXHTcuM4zW1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mK5OOIUjqlMUTO3twBg9u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13MxbTL8L7KoQa1JAMai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1T3BPwFjEEt6e2fOvQ4J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uIzKuKiI4r6UIw5hhBot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DP2qlGSkxlSxcj9B9yK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vmjLlY9RWLdm8I8tqrSM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JDtCSOnAWsO8IcKcSnD6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2XCOqrb0JjLQGjG6AlUb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kQaqsG8i93LsoHWVxXRc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vspsmP6YAwEPhYf0IjB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KydrbMghAbBep81IdiYiu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ytDfM0HW4lAcHR6Y7isX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jKQ3zqdAE1t25Ql7PiJ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x61g4tF9vs3VNWIUSSN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HsFBDxJQgerLWCytpgDy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S79xhV9VooU01My9gliK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2YUAnnpIBt4VpzBsQ8pE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Z6lotwmt2IpGH39mrx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0cZRXqu8UMdvSAh10f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G9VLNY3dEbvlZTmww6S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cbOsSkriyR58wQWbCw4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2ZwBnFuJYegKJXKWk5JL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gQmwAktlgrPabhRuFWyz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nMTcehqlVKolgK08Uov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UMyEtA4PN32qtADn6bVU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LQ16tw2a4JP4S6DzOPh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ugBwd2ZAqtbb7zibPVj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jQhqvwijX5NP1HDn6yM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AoHxKwn5Cp7qxaP20wR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h24VVqIJkkm0fSJYMMV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IBatx3xfLdvP6EsOAWm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8vpM4wXbYuyiUwDxBKvu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BpW7UhUGATKUSyJxU4V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GAB2ruZHMwaNBV1VcMN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AxdkY373HH0eW1vafvNT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b7CBvYSPWDSjJmvSQpG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J5XOvYR8ZQSlpupPZ1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xfUvvEexSMzqCSVLI7W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UicFpkVnkxeXnxEGsUY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rnW1s0qF3aCcaECQzxc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6r6SbiyUYNURROInRVW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lbmZ3ClqA0x6hvUAP86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hiNO7bFhGPQ15UvceVzx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kKwcth6OzkTvU4cfvaLi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8A0rZZqpLUADtgMsctVo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Tx69WAso7rqL7PZDDTJ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Mky17fbIWSJTGtkP2PX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dI9XtyQ1EAnbKMBVtdc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OPFZQ5vnrL5kJlBHwll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1d9vjNRUdtVD6QSaLDSV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9vvJye7mKbnDFGVOXf29K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0r9WmNnPLtMBeCTs43iB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3kOdabutqcTBI5dC6XEbH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T0wwFQY6Ep8fsI6K1DnKH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095hmL2imsAc6TDbfGo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HECDrAfYAza5vnzzBkC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xVGAQXDuyaTlidMVzwgqU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Of5A9Wz8onjylreDERhT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wGxAAN1LA9ZXWsyf27W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pCGWqf4dbbxb5r5QwN91v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KAsPuD7qaGf5ydrLGPF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8kCG4gw4AHXqZiAqdld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7lrnnM3QGnC5sKAMH75p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lTYkPPsSOZArdOfj258U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ukKZPykil0z3dgeHTK1J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NUPQQqD5ytUsQ7CnWvv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26GGPekfj2UVpGuvEOFx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Bvpwjy0eloqDVwQaZHUEf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58Kp74vNweDwbopjxSDR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DlpcsEKwzViRRD9Zdyy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li9z90BBs5RpcY3qPq9f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PVAMdXNAJN9qhMTqVJy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0oksLGa21neZEUuwihQI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xhoyPwqkfaGlr3lq2SBzv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2X8wDrH8EehPwgjrgDyH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qCRpUDrI9y6GiuD9wAkf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07PCSvOrZN06540ED7jcj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n5XfYQz44bj7xvFdw3G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IIQXPO76Xn9kEeMsEFB9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CvpzNzbFX62dhhIcDVwN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mbX7uj3gzEHFm7h81rX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8DUvR0xcR44OlEgGVdAz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9MShTLSn5NZeOtMSGDNU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klYgpnftfj0eujdiHefj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XzplmwzH7n6do4QAxbS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ryDugkOacHz6VHtqvRv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c2MpZlehyQ2qg6tGsOZR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Eh8877F1YLOAQm6suMU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gFACIDBfdVFhC6FHU72c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GLNv3slBuZ5Ho1hQD3b6X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lq5b9qJ0NpwxBqALYZdf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73Xs7LUI3eNpORXi548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6e1SRtmkAm5dO9vFD8B3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SF72WA6A3PpGLbOcnNJ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oFndGxIjGaGgT5gsfT4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d8dDYSFsiFPtnTX3jbEhC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cJDQQbvlPnvThsEJTzRK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f0uiJVUxPsf4BsEAQGxNk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tfCvRqHgsnP0PPftN13A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L0ONNv0uJ9DXI8y7fAN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OF0Z92SjXOUHJhU772OX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zlu3l1LX0zuEEX1t0fK2c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UYuVrhyhcwknwb8MNmXBp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1559</Words>
  <Application>Microsoft Office PowerPoint</Application>
  <PresentationFormat>On-screen Show (4:3)</PresentationFormat>
  <Paragraphs>192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What did we learn so far?</vt:lpstr>
      <vt:lpstr>Basic Elements of a web page</vt:lpstr>
      <vt:lpstr>References: href tag</vt:lpstr>
      <vt:lpstr>Relative Pathnames</vt:lpstr>
      <vt:lpstr>Structure of the Image Tag</vt:lpstr>
      <vt:lpstr>Structure of the Image Tag: Accessibility</vt:lpstr>
      <vt:lpstr>GIF and JPG Images</vt:lpstr>
      <vt:lpstr>GIF and JPG Images</vt:lpstr>
      <vt:lpstr>Making an Image Link</vt:lpstr>
      <vt:lpstr>Attributes</vt:lpstr>
      <vt:lpstr>The Style Attribute</vt:lpstr>
      <vt:lpstr>The Style Attribute</vt:lpstr>
      <vt:lpstr>Attributes for Image Tags</vt:lpstr>
      <vt:lpstr>PowerPoint Presentation</vt:lpstr>
      <vt:lpstr>Cascading Style Sheets (CSS)</vt:lpstr>
      <vt:lpstr>Setting Global Style</vt:lpstr>
      <vt:lpstr>Setting Global Style</vt:lpstr>
      <vt:lpstr>Setting Global Style</vt:lpstr>
      <vt:lpstr>Setting Global Style</vt:lpstr>
      <vt:lpstr>PowerPoint Presentation</vt:lpstr>
      <vt:lpstr>In Styling, Closest Wins</vt:lpstr>
      <vt:lpstr>Adding Class to Style</vt:lpstr>
      <vt:lpstr>Adding Class to Style</vt:lpstr>
      <vt:lpstr>PowerPoint Presentation</vt:lpstr>
      <vt:lpstr>PowerPoint Presentation</vt:lpstr>
      <vt:lpstr>PowerPoint Presentation</vt:lpstr>
      <vt:lpstr>Style from Files</vt:lpstr>
      <vt:lpstr>PowerPoint Presentation</vt:lpstr>
      <vt:lpstr>Moving Style to a File</vt:lpstr>
      <vt:lpstr>PowerPoint Presentation</vt:lpstr>
      <vt:lpstr>Cascading the Style Sheets</vt:lpstr>
      <vt:lpstr>Cascading the Style Sheets</vt:lpstr>
      <vt:lpstr>Lists Tags</vt:lpstr>
      <vt:lpstr>Lists Tags</vt:lpstr>
      <vt:lpstr>Lists Tags</vt:lpstr>
      <vt:lpstr>Lists Tags</vt:lpstr>
      <vt:lpstr>Handling Tables</vt:lpstr>
      <vt:lpstr>Handling Tables</vt:lpstr>
      <vt:lpstr>PowerPoint Presentation</vt:lpstr>
      <vt:lpstr>Handling Tables</vt:lpstr>
      <vt:lpstr>Handling Tables</vt:lpstr>
      <vt:lpstr>Summary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usnidem</dc:creator>
  <cp:lastModifiedBy>bina</cp:lastModifiedBy>
  <cp:revision>136</cp:revision>
  <dcterms:created xsi:type="dcterms:W3CDTF">2012-03-21T18:49:41Z</dcterms:created>
  <dcterms:modified xsi:type="dcterms:W3CDTF">2013-01-28T00:00:38Z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1zVJaIWARyOhQWQYV3VXbpt4TYSkkZeWHI9L3QwHSE5Q</vt:lpwstr>
  </property>
  <property fmtid="{D5CDD505-2E9C-101B-9397-08002B2CF9AE}" pid="4" name="Google.Documents.RevisionId">
    <vt:lpwstr>07199734307733435705</vt:lpwstr>
  </property>
  <property fmtid="{D5CDD505-2E9C-101B-9397-08002B2CF9AE}" pid="5" name="Google.Documents.PreviousRevisionId">
    <vt:lpwstr>06503325583774585392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